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sldIdLst>
    <p:sldId id="532" r:id="rId3"/>
    <p:sldId id="257" r:id="rId4"/>
    <p:sldId id="258" r:id="rId5"/>
    <p:sldId id="41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407" r:id="rId77"/>
    <p:sldId id="330" r:id="rId78"/>
    <p:sldId id="408" r:id="rId79"/>
    <p:sldId id="331" r:id="rId80"/>
    <p:sldId id="332" r:id="rId81"/>
    <p:sldId id="333" r:id="rId82"/>
    <p:sldId id="334" r:id="rId83"/>
    <p:sldId id="335" r:id="rId84"/>
    <p:sldId id="411" r:id="rId85"/>
    <p:sldId id="409"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3" r:id="rId102"/>
    <p:sldId id="354" r:id="rId103"/>
    <p:sldId id="355" r:id="rId104"/>
    <p:sldId id="356" r:id="rId105"/>
    <p:sldId id="357" r:id="rId106"/>
    <p:sldId id="358" r:id="rId107"/>
    <p:sldId id="359" r:id="rId108"/>
    <p:sldId id="360" r:id="rId109"/>
    <p:sldId id="361" r:id="rId110"/>
    <p:sldId id="362" r:id="rId111"/>
    <p:sldId id="364" r:id="rId112"/>
    <p:sldId id="365" r:id="rId113"/>
    <p:sldId id="366" r:id="rId114"/>
    <p:sldId id="367" r:id="rId115"/>
    <p:sldId id="368" r:id="rId116"/>
    <p:sldId id="369" r:id="rId117"/>
    <p:sldId id="370" r:id="rId118"/>
    <p:sldId id="371" r:id="rId119"/>
    <p:sldId id="372" r:id="rId120"/>
    <p:sldId id="410" r:id="rId121"/>
    <p:sldId id="403" r:id="rId122"/>
    <p:sldId id="404" r:id="rId123"/>
    <p:sldId id="405" r:id="rId124"/>
    <p:sldId id="406" r:id="rId125"/>
  </p:sldIdLst>
  <p:sldSz cx="9144000" cy="6858000" type="screen4x3"/>
  <p:notesSz cx="6833870"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59" autoAdjust="0"/>
  </p:normalViewPr>
  <p:slideViewPr>
    <p:cSldViewPr snapToObjects="1">
      <p:cViewPr>
        <p:scale>
          <a:sx n="80" d="100"/>
          <a:sy n="80" d="100"/>
        </p:scale>
        <p:origin x="-2544" y="-816"/>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0" Type="http://schemas.openxmlformats.org/officeDocument/2006/relationships/commentAuthors" Target="commentAuthors.xml"/><Relationship Id="rId13" Type="http://schemas.openxmlformats.org/officeDocument/2006/relationships/slide" Target="slides/slide11.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notesMaster" Target="notesMasters/notesMaster1.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1D557796-EEBA-4DBC-B322-5BD63D8678F2}" type="datetimeFigureOut">
              <a:rPr lang="zh-CN" altLang="en-US"/>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1A29B0E5-E848-46B2-BFB8-A4B79E33D372}"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1" name="Picture 3" descr="图片2"/>
          <p:cNvPicPr>
            <a:picLocks noChangeAspect="1" noChangeArrowheads="1"/>
          </p:cNvPicPr>
          <p:nvPr userDrawn="1"/>
        </p:nvPicPr>
        <p:blipFill>
          <a:blip r:embed="rId12"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2"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ln>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31" name="Text Box 7"/>
          <p:cNvSpPr txBox="1">
            <a:spLocks noChangeArrowheads="1"/>
          </p:cNvSpPr>
          <p:nvPr userDrawn="1"/>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ln>
                <a:noFill/>
                <a:latin typeface="华文琥珀" panose="02010800040101010101" charset="-122"/>
                <a:ea typeface="华文琥珀" panose="02010800040101010101" charset="-122"/>
              </a:rPr>
              <a:t>中国人民大学</a:t>
            </a:r>
            <a:endParaRPr lang="zh-CN" altLang="en-US" sz="3600" kern="10">
              <a:ln w="9525">
                <a:solidFill>
                  <a:schemeClr val="bg1"/>
                </a:solidFill>
                <a:round/>
              </a:ln>
              <a:noFill/>
              <a:latin typeface="华文琥珀" panose="02010800040101010101" charset="-122"/>
              <a:ea typeface="华文琥珀" panose="02010800040101010101" charset="-122"/>
            </a:endParaRPr>
          </a:p>
          <a:p>
            <a:pPr algn="ctr"/>
            <a:endParaRPr lang="zh-CN" altLang="en-US" sz="3600" kern="10">
              <a:ln w="9525">
                <a:solidFill>
                  <a:schemeClr val="bg1"/>
                </a:solidFill>
                <a:round/>
              </a:ln>
              <a:noFill/>
              <a:latin typeface="华文琥珀" panose="02010800040101010101" charset="-122"/>
              <a:ea typeface="华文琥珀" panose="02010800040101010101" charset="-122"/>
            </a:endParaRPr>
          </a:p>
          <a:p>
            <a:pPr algn="ctr"/>
            <a:endParaRPr lang="zh-CN" altLang="en-US" sz="3600" kern="10">
              <a:ln w="9525">
                <a:solidFill>
                  <a:schemeClr val="bg1"/>
                </a:solidFill>
                <a:round/>
              </a:ln>
              <a:noFill/>
              <a:latin typeface="华文琥珀" panose="02010800040101010101" charset="-122"/>
              <a:ea typeface="华文琥珀" panose="02010800040101010101" charset="-122"/>
            </a:endParaRPr>
          </a:p>
          <a:p>
            <a:pPr algn="ctr"/>
            <a:r>
              <a:rPr lang="zh-CN" altLang="en-US" sz="3600" kern="10">
                <a:ln w="9525">
                  <a:solidFill>
                    <a:schemeClr val="bg1"/>
                  </a:solidFill>
                  <a:round/>
                </a:ln>
                <a:noFill/>
                <a:latin typeface="华文琥珀" panose="02010800040101010101" charset="-122"/>
                <a:ea typeface="华文琥珀" panose="02010800040101010101" charset="-122"/>
              </a:rPr>
              <a:t>数据库系统概论</a:t>
            </a:r>
            <a:endParaRPr lang="zh-CN" altLang="en-US" sz="3600" kern="10">
              <a:ln w="9525">
                <a:solidFill>
                  <a:schemeClr val="bg1"/>
                </a:solidFill>
                <a:round/>
              </a:ln>
              <a:noFill/>
              <a:latin typeface="华文琥珀" panose="02010800040101010101" charset="-122"/>
              <a:ea typeface="华文琥珀" panose="02010800040101010101" charset="-122"/>
            </a:endParaRPr>
          </a:p>
        </p:txBody>
      </p:sp>
      <p:sp>
        <p:nvSpPr>
          <p:cNvPr id="1034" name="Text Box 10"/>
          <p:cNvSpPr txBox="1">
            <a:spLocks noChangeArrowheads="1"/>
          </p:cNvSpPr>
          <p:nvPr userDrawn="1"/>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smtClean="0">
                <a:solidFill>
                  <a:schemeClr val="bg1"/>
                </a:solidFill>
              </a:rPr>
              <a:t>An Introduction to Database System</a:t>
            </a:r>
            <a:endParaRPr lang="en-US" altLang="zh-CN" sz="1600" b="1" smtClean="0">
              <a:solidFill>
                <a:schemeClr val="bg1"/>
              </a:solidFill>
            </a:endParaRPr>
          </a:p>
        </p:txBody>
      </p:sp>
      <p:pic>
        <p:nvPicPr>
          <p:cNvPr id="2" name="图片 2"/>
          <p:cNvPicPr>
            <a:picLocks noGrp="1" noChangeAspect="1"/>
          </p:cNvPicPr>
          <p:nvPr userDrawn="1"/>
        </p:nvPicPr>
        <p:blipFill>
          <a:blip r:embed="rId13"/>
          <a:stretch>
            <a:fillRect/>
          </a:stretch>
        </p:blipFill>
        <p:spPr>
          <a:xfrm>
            <a:off x="7042150" y="5772150"/>
            <a:ext cx="1962150" cy="6223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4"/>
          <p:cNvSpPr/>
          <p:nvPr/>
        </p:nvSpPr>
        <p:spPr>
          <a:xfrm>
            <a:off x="323850" y="1893888"/>
            <a:ext cx="8208963" cy="1814512"/>
          </a:xfrm>
          <a:prstGeom prst="rect">
            <a:avLst/>
          </a:prstGeom>
          <a:noFill/>
          <a:ln w="9525">
            <a:noFill/>
          </a:ln>
        </p:spPr>
        <p:txBody>
          <a:bodyPr anchor="ctr"/>
          <a:p>
            <a:pPr algn="ctr">
              <a:lnSpc>
                <a:spcPct val="60000"/>
              </a:lnSpc>
            </a:pPr>
            <a:r>
              <a:rPr lang="zh-CN" altLang="en-US" sz="6000" dirty="0">
                <a:solidFill>
                  <a:srgbClr val="0066FF"/>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rgbClr val="0066FF"/>
              </a:solidFill>
              <a:latin typeface="黑体" panose="02010609060101010101" pitchFamily="49" charset="-122"/>
              <a:ea typeface="黑体" panose="02010609060101010101" pitchFamily="49" charset="-122"/>
              <a:sym typeface="宋体" panose="02010600030101010101" pitchFamily="2" charset="-122"/>
            </a:endParaRPr>
          </a:p>
          <a:p>
            <a:pPr algn="ctr">
              <a:lnSpc>
                <a:spcPct val="60000"/>
              </a:lnSpc>
            </a:pPr>
            <a:r>
              <a:rPr lang="en-US" altLang="zh-CN" sz="3600" b="1" dirty="0">
                <a:solidFill>
                  <a:srgbClr val="0066FF"/>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r>
              <a:rPr lang="zh-CN" altLang="en-US" sz="60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pic>
        <p:nvPicPr>
          <p:cNvPr id="3074" name="图片 2"/>
          <p:cNvPicPr>
            <a:picLocks noGrp="1" noChangeAspect="1"/>
          </p:cNvPicPr>
          <p:nvPr/>
        </p:nvPicPr>
        <p:blipFill>
          <a:blip r:embed="rId1"/>
          <a:stretch>
            <a:fillRect/>
          </a:stretch>
        </p:blipFill>
        <p:spPr>
          <a:xfrm>
            <a:off x="212725" y="942975"/>
            <a:ext cx="2730500" cy="866775"/>
          </a:xfrm>
          <a:prstGeom prst="rect">
            <a:avLst/>
          </a:prstGeom>
          <a:noFill/>
          <a:ln w="9525">
            <a:noFill/>
          </a:ln>
        </p:spPr>
      </p:pic>
      <p:sp>
        <p:nvSpPr>
          <p:cNvPr id="4" name="副标题 2"/>
          <p:cNvSpPr>
            <a:spLocks noGrp="1"/>
          </p:cNvSpPr>
          <p:nvPr>
            <p:ph type="subTitle" idx="1"/>
          </p:nvPr>
        </p:nvSpPr>
        <p:spPr>
          <a:xfrm>
            <a:off x="1371600" y="4037013"/>
            <a:ext cx="6400800" cy="1709738"/>
          </a:xfrm>
        </p:spPr>
        <p:txBody>
          <a:bodyPr vert="horz" wrap="square" lIns="91440" tIns="45720" rIns="91440" bIns="45720" anchor="t"/>
          <a:p>
            <a:pPr marL="0" marR="0" indent="0" algn="ctr" defTabSz="914400" rtl="0" eaLnBrk="1" fontAlgn="base" latinLnBrk="0" hangingPunct="1">
              <a:lnSpc>
                <a:spcPct val="120000"/>
              </a:lnSpc>
              <a:spcBef>
                <a:spcPct val="20000"/>
              </a:spcBef>
              <a:spcAft>
                <a:spcPct val="0"/>
              </a:spcAft>
              <a:buClrTx/>
              <a:buSzTx/>
              <a:buFontTx/>
              <a:buNone/>
            </a:pPr>
            <a:r>
              <a:rPr kumimoji="1" lang="zh-CN" altLang="en-US" sz="2400" b="1" i="0"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陈艺荣</a:t>
            </a:r>
            <a:endParaRPr kumimoji="1" lang="en-US" altLang="zh-CN" sz="2400" b="1" i="0"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a:p>
            <a:pPr marL="0" marR="0" indent="0" algn="ctr" defTabSz="914400" rtl="0" eaLnBrk="1" fontAlgn="base" latinLnBrk="0" hangingPunct="1">
              <a:lnSpc>
                <a:spcPct val="120000"/>
              </a:lnSpc>
              <a:spcBef>
                <a:spcPct val="20000"/>
              </a:spcBef>
              <a:spcAft>
                <a:spcPct val="0"/>
              </a:spcAft>
              <a:buClrTx/>
              <a:buSzTx/>
              <a:buFontTx/>
              <a:buNone/>
            </a:pPr>
            <a:r>
              <a:rPr kumimoji="1" lang="en-US" altLang="zh-CN" sz="2400" b="1" i="1"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School of EIE. SCUT</a:t>
            </a:r>
            <a:endParaRPr kumimoji="1" lang="en-US" altLang="zh-CN" sz="2400" b="1" i="1"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a:p>
            <a:pPr marL="0" marR="0" indent="0" algn="ctr" defTabSz="914400" rtl="0" eaLnBrk="1" fontAlgn="base" latinLnBrk="0" hangingPunct="1">
              <a:lnSpc>
                <a:spcPct val="120000"/>
              </a:lnSpc>
              <a:spcBef>
                <a:spcPct val="20000"/>
              </a:spcBef>
              <a:spcAft>
                <a:spcPct val="0"/>
              </a:spcAft>
              <a:buClrTx/>
              <a:buSzTx/>
              <a:buFontTx/>
              <a:buNone/>
            </a:pPr>
            <a:r>
              <a:rPr kumimoji="1" lang="en-US" altLang="zh-CN" sz="2400" b="0" i="0"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sym typeface="+mn-ea"/>
              </a:rPr>
              <a:t>mail:</a:t>
            </a:r>
            <a:r>
              <a:rPr kumimoji="1" lang="en-US" altLang="zh-CN" sz="2400" b="0" i="0" u="sng"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sym typeface="+mn-ea"/>
              </a:rPr>
              <a:t>eecyryou@mail.scut.edu.cn</a:t>
            </a:r>
            <a:endParaRPr kumimoji="1" lang="en-US" altLang="zh-CN" sz="2400" b="1" i="0"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Cambria Math" panose="02040503050406030204" pitchFamily="18" charset="0"/>
              <a:ea typeface="+mn-ea"/>
              <a:cs typeface="+mn-cs"/>
            </a:endParaRPr>
          </a:p>
          <a:p>
            <a:pPr marL="0" marR="0" indent="0" algn="ctr" defTabSz="914400" rtl="0" eaLnBrk="1" fontAlgn="base" latinLnBrk="0" hangingPunct="1">
              <a:lnSpc>
                <a:spcPct val="120000"/>
              </a:lnSpc>
              <a:spcBef>
                <a:spcPct val="20000"/>
              </a:spcBef>
              <a:spcAft>
                <a:spcPct val="0"/>
              </a:spcAft>
              <a:buClrTx/>
              <a:buSzTx/>
              <a:buFontTx/>
              <a:buNone/>
            </a:pPr>
            <a:endParaRPr kumimoji="1" lang="en-US" altLang="zh-CN" sz="2400" b="1" i="0" u="none" strike="noStrike" kern="1200" cap="none" spc="0" normalizeH="0" baseline="0" noProof="1" dirty="0">
              <a:solidFill>
                <a:schemeClr val="tx1">
                  <a:lumMod val="60000"/>
                  <a:lumOff val="40000"/>
                </a:schemeClr>
              </a:solidFill>
              <a:effectLst>
                <a:outerShdw blurRad="38100" dist="38100" dir="2700000" algn="tl">
                  <a:srgbClr val="C0C0C0"/>
                </a:outerShdw>
              </a:effectLst>
              <a:latin typeface="Cambria Math" panose="02040503050406030204" pitchFamily="18" charset="0"/>
              <a:ea typeface="+mn-ea"/>
              <a:cs typeface="+mn-cs"/>
            </a:endParaRPr>
          </a:p>
        </p:txBody>
      </p:sp>
      <p:sp>
        <p:nvSpPr>
          <p:cNvPr id="3076" name="文本框 2"/>
          <p:cNvSpPr txBox="1"/>
          <p:nvPr/>
        </p:nvSpPr>
        <p:spPr>
          <a:xfrm>
            <a:off x="2317750" y="3186113"/>
            <a:ext cx="4508500" cy="521970"/>
          </a:xfrm>
          <a:prstGeom prst="rect">
            <a:avLst/>
          </a:prstGeom>
          <a:noFill/>
          <a:ln w="9525">
            <a:noFill/>
          </a:ln>
        </p:spPr>
        <p:txBody>
          <a:bodyPr wrap="square" anchor="t">
            <a:spAutoFit/>
          </a:bodyPr>
          <a:p>
            <a:pPr algn="ctr"/>
            <a:r>
              <a:rPr lang="zh-CN" sz="2800" b="1">
                <a:solidFill>
                  <a:srgbClr val="000033"/>
                </a:solidFill>
                <a:latin typeface="Times New Roman" panose="02020603050405020304" pitchFamily="18" charset="0"/>
                <a:ea typeface="宋体" panose="02010600030101010101" pitchFamily="2" charset="-122"/>
              </a:rPr>
              <a:t>第</a:t>
            </a:r>
            <a:r>
              <a:rPr lang="en-US" altLang="zh-CN" sz="2800" b="1">
                <a:solidFill>
                  <a:srgbClr val="000033"/>
                </a:solidFill>
                <a:latin typeface="Times New Roman" panose="02020603050405020304" pitchFamily="18" charset="0"/>
                <a:ea typeface="宋体" panose="02010600030101010101" pitchFamily="2" charset="-122"/>
              </a:rPr>
              <a:t>6</a:t>
            </a:r>
            <a:r>
              <a:rPr lang="zh-CN" sz="2800" b="1">
                <a:solidFill>
                  <a:srgbClr val="000033"/>
                </a:solidFill>
                <a:latin typeface="Times New Roman" panose="02020603050405020304" pitchFamily="18" charset="0"/>
                <a:ea typeface="宋体" panose="02010600030101010101" pitchFamily="2" charset="-122"/>
              </a:rPr>
              <a:t>章 关系数据理论</a:t>
            </a:r>
            <a:endParaRPr lang="zh-CN" sz="2800" b="1">
              <a:solidFill>
                <a:srgbClr val="000033"/>
              </a:solidFill>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anose="020B0503020204020204" pitchFamily="34" charset="-122"/>
              </a:rPr>
              <a:t> </a:t>
            </a:r>
            <a:r>
              <a:rPr lang="zh-CN" altLang="en-US" sz="3600" smtClean="0">
                <a:sym typeface="微软雅黑" panose="020B0503020204020204" pitchFamily="34" charset="-122"/>
              </a:rPr>
              <a:t>问题的提出（续）</a:t>
            </a:r>
            <a:endParaRPr lang="zh-CN" altLang="en-US" sz="3600" smtClean="0">
              <a:sym typeface="微软雅黑" panose="020B0503020204020204" pitchFamily="34" charset="-122"/>
            </a:endParaRP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en-US" altLang="zh-CN" smtClean="0">
                <a:sym typeface="Calibri" panose="020F0502020204030204" pitchFamily="34" charset="0"/>
              </a:rPr>
              <a:t>[</a:t>
            </a:r>
            <a:r>
              <a:rPr lang="zh-CN" altLang="en-US" smtClean="0">
                <a:sym typeface="Calibri" panose="020F0502020204030204" pitchFamily="34" charset="0"/>
              </a:rPr>
              <a:t>例</a:t>
            </a:r>
            <a:r>
              <a:rPr lang="en-US" altLang="zh-CN" smtClean="0">
                <a:sym typeface="Calibri" panose="020F0502020204030204" pitchFamily="34" charset="0"/>
              </a:rPr>
              <a:t>6.1] </a:t>
            </a:r>
            <a:r>
              <a:rPr lang="zh-CN" altLang="en-US" smtClean="0">
                <a:sym typeface="Calibri" panose="020F0502020204030204" pitchFamily="34" charset="0"/>
              </a:rPr>
              <a:t>建立一个描述学校教务的数据库。</a:t>
            </a:r>
            <a:br>
              <a:rPr lang="zh-CN" altLang="en-US" smtClean="0">
                <a:sym typeface="Calibri" panose="020F0502020204030204" pitchFamily="34" charset="0"/>
              </a:rPr>
            </a:br>
            <a:r>
              <a:rPr lang="zh-CN" altLang="en-US" smtClean="0">
                <a:sym typeface="Calibri" panose="020F0502020204030204" pitchFamily="34" charset="0"/>
              </a:rPr>
              <a:t>涉及的对象包括：	</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学生的学号（</a:t>
            </a:r>
            <a:r>
              <a:rPr lang="en-US" altLang="zh-CN" smtClean="0">
                <a:sym typeface="Calibri" panose="020F0502020204030204" pitchFamily="34" charset="0"/>
              </a:rPr>
              <a:t>Sno</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所在系（</a:t>
            </a:r>
            <a:r>
              <a:rPr lang="en-US" altLang="zh-CN" smtClean="0">
                <a:sym typeface="Calibri" panose="020F0502020204030204" pitchFamily="34" charset="0"/>
              </a:rPr>
              <a:t>Sdept</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系主任姓名（</a:t>
            </a:r>
            <a:r>
              <a:rPr lang="en-US" altLang="zh-CN" smtClean="0">
                <a:sym typeface="Calibri" panose="020F0502020204030204" pitchFamily="34" charset="0"/>
              </a:rPr>
              <a:t>Mname</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课程号（</a:t>
            </a:r>
            <a:r>
              <a:rPr lang="en-US" altLang="zh-CN" smtClean="0">
                <a:sym typeface="Calibri" panose="020F0502020204030204" pitchFamily="34" charset="0"/>
              </a:rPr>
              <a:t>Cno</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成绩（</a:t>
            </a:r>
            <a:r>
              <a:rPr lang="en-US" altLang="zh-CN" smtClean="0">
                <a:sym typeface="Calibri" panose="020F0502020204030204" pitchFamily="34" charset="0"/>
              </a:rPr>
              <a:t>Grade</a:t>
            </a:r>
            <a:r>
              <a:rPr lang="zh-CN" altLang="en-US" smtClean="0">
                <a:sym typeface="Calibri" panose="020F0502020204030204"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6.11]  </a:t>
            </a:r>
            <a:r>
              <a:rPr lang="zh-CN" altLang="en-US" dirty="0" smtClean="0">
                <a:sym typeface="Calibri" panose="020F0502020204030204" pitchFamily="34" charset="0"/>
              </a:rPr>
              <a:t>已知关系模式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，其中</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dirty="0" smtClean="0">
                <a:sym typeface="Calibri" panose="020F0502020204030204" pitchFamily="34" charset="0"/>
              </a:rPr>
              <a:t>	</a:t>
            </a:r>
            <a:r>
              <a:rPr lang="en-US" altLang="zh-CN" sz="2800" i="1" dirty="0" smtClean="0">
                <a:sym typeface="Calibri" panose="020F0502020204030204" pitchFamily="34" charset="0"/>
              </a:rPr>
              <a:t>U</a:t>
            </a:r>
            <a:r>
              <a:rPr lang="en-US" altLang="zh-CN" sz="2800" dirty="0" smtClean="0">
                <a:sym typeface="Calibri" panose="020F0502020204030204" pitchFamily="34" charset="0"/>
              </a:rPr>
              <a:t>={</a:t>
            </a:r>
            <a:r>
              <a:rPr lang="en-US" altLang="zh-CN" sz="2800" i="1" dirty="0" smtClean="0">
                <a:sym typeface="Calibri" panose="020F0502020204030204" pitchFamily="34" charset="0"/>
              </a:rPr>
              <a:t>A</a:t>
            </a:r>
            <a:r>
              <a:rPr lang="zh-CN" altLang="en-US" sz="2800" dirty="0" smtClean="0">
                <a:sym typeface="Calibri" panose="020F0502020204030204" pitchFamily="34" charset="0"/>
              </a:rPr>
              <a:t>, </a:t>
            </a:r>
            <a:r>
              <a:rPr lang="en-US" altLang="zh-CN" sz="2800" i="1" dirty="0" smtClean="0">
                <a:sym typeface="Calibri" panose="020F0502020204030204" pitchFamily="34" charset="0"/>
              </a:rPr>
              <a:t>B</a:t>
            </a:r>
            <a:r>
              <a:rPr lang="zh-CN" altLang="en-US" sz="2800" dirty="0" smtClean="0">
                <a:sym typeface="Calibri" panose="020F0502020204030204" pitchFamily="34" charset="0"/>
              </a:rPr>
              <a:t>, </a:t>
            </a:r>
            <a:r>
              <a:rPr lang="en-US" altLang="zh-CN" sz="2800" i="1" dirty="0" smtClean="0">
                <a:sym typeface="Calibri" panose="020F0502020204030204" pitchFamily="34" charset="0"/>
              </a:rPr>
              <a:t>C</a:t>
            </a:r>
            <a:r>
              <a:rPr lang="zh-CN" altLang="en-US" sz="2800" dirty="0" smtClean="0">
                <a:sym typeface="Calibri" panose="020F0502020204030204" pitchFamily="34" charset="0"/>
              </a:rPr>
              <a:t>, </a:t>
            </a:r>
            <a:r>
              <a:rPr lang="en-US" altLang="zh-CN" sz="2800" i="1" dirty="0" smtClean="0">
                <a:sym typeface="Calibri" panose="020F0502020204030204" pitchFamily="34" charset="0"/>
              </a:rPr>
              <a:t>D</a:t>
            </a:r>
            <a:r>
              <a:rPr lang="zh-CN" altLang="en-US" sz="2800" dirty="0" smtClean="0">
                <a:sym typeface="Calibri" panose="020F0502020204030204" pitchFamily="34" charset="0"/>
              </a:rPr>
              <a:t>, </a:t>
            </a:r>
            <a:r>
              <a:rPr lang="en-US" altLang="zh-CN" sz="2800" i="1" dirty="0" smtClean="0">
                <a:sym typeface="Calibri" panose="020F0502020204030204" pitchFamily="34" charset="0"/>
              </a:rPr>
              <a:t>E</a:t>
            </a:r>
            <a:r>
              <a:rPr lang="en-US" altLang="zh-CN" sz="2800" dirty="0" smtClean="0">
                <a:sym typeface="Calibri" panose="020F0502020204030204" pitchFamily="34" charset="0"/>
              </a:rPr>
              <a:t>}</a:t>
            </a:r>
            <a:r>
              <a:rPr lang="zh-CN" altLang="en-US" sz="2800" dirty="0" smtClean="0">
                <a:sym typeface="Calibri" panose="020F0502020204030204" pitchFamily="34" charset="0"/>
              </a:rPr>
              <a:t>；</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sz="2800" dirty="0" smtClean="0">
                <a:sym typeface="Calibri" panose="020F0502020204030204" pitchFamily="34" charset="0"/>
              </a:rPr>
              <a:t>	</a:t>
            </a:r>
            <a:r>
              <a:rPr lang="en-US" altLang="zh-CN" sz="2800" i="1" dirty="0" smtClean="0">
                <a:sym typeface="Calibri" panose="020F0502020204030204" pitchFamily="34" charset="0"/>
              </a:rPr>
              <a:t>F</a:t>
            </a:r>
            <a:r>
              <a:rPr lang="en-US" altLang="zh-CN" sz="2800" dirty="0" smtClean="0">
                <a:sym typeface="Calibri" panose="020F0502020204030204" pitchFamily="34" charset="0"/>
              </a:rPr>
              <a:t>={</a:t>
            </a:r>
            <a:r>
              <a:rPr lang="en-US" altLang="zh-CN" sz="2800" i="1" dirty="0" smtClean="0">
                <a:sym typeface="Calibri" panose="020F0502020204030204" pitchFamily="34" charset="0"/>
              </a:rPr>
              <a:t>AB</a:t>
            </a:r>
            <a:r>
              <a:rPr lang="en-US" altLang="zh-CN" sz="2800" dirty="0" smtClean="0">
                <a:sym typeface="Calibri" panose="020F0502020204030204" pitchFamily="34" charset="0"/>
              </a:rPr>
              <a:t>→</a:t>
            </a:r>
            <a:r>
              <a:rPr lang="en-US" altLang="zh-CN" sz="2800" i="1" dirty="0" smtClean="0">
                <a:sym typeface="Calibri" panose="020F0502020204030204" pitchFamily="34" charset="0"/>
              </a:rPr>
              <a:t>C</a:t>
            </a:r>
            <a:r>
              <a:rPr lang="zh-CN" altLang="en-US" sz="2800" dirty="0" smtClean="0">
                <a:sym typeface="Calibri" panose="020F0502020204030204" pitchFamily="34" charset="0"/>
              </a:rPr>
              <a:t>, </a:t>
            </a:r>
            <a:r>
              <a:rPr lang="en-US" altLang="zh-CN" sz="2800" i="1" dirty="0" smtClean="0">
                <a:sym typeface="Calibri" panose="020F0502020204030204" pitchFamily="34" charset="0"/>
              </a:rPr>
              <a:t>B</a:t>
            </a:r>
            <a:r>
              <a:rPr lang="en-US" altLang="zh-CN" sz="2800" dirty="0" smtClean="0">
                <a:sym typeface="Calibri" panose="020F0502020204030204" pitchFamily="34" charset="0"/>
              </a:rPr>
              <a:t>→</a:t>
            </a:r>
            <a:r>
              <a:rPr lang="en-US" altLang="zh-CN" sz="2800" i="1" dirty="0" smtClean="0">
                <a:sym typeface="Calibri" panose="020F0502020204030204" pitchFamily="34" charset="0"/>
              </a:rPr>
              <a:t>D</a:t>
            </a:r>
            <a:r>
              <a:rPr lang="zh-CN" altLang="en-US" sz="2800" dirty="0" smtClean="0">
                <a:sym typeface="Calibri" panose="020F0502020204030204" pitchFamily="34" charset="0"/>
              </a:rPr>
              <a:t>, </a:t>
            </a:r>
            <a:r>
              <a:rPr lang="en-US" altLang="zh-CN" sz="2800" i="1" dirty="0" smtClean="0">
                <a:sym typeface="Calibri" panose="020F0502020204030204" pitchFamily="34" charset="0"/>
              </a:rPr>
              <a:t>C</a:t>
            </a:r>
            <a:r>
              <a:rPr lang="en-US" altLang="zh-CN" sz="2800" dirty="0" smtClean="0">
                <a:sym typeface="Calibri" panose="020F0502020204030204" pitchFamily="34" charset="0"/>
              </a:rPr>
              <a:t>→</a:t>
            </a:r>
            <a:r>
              <a:rPr lang="en-US" altLang="zh-CN" sz="2800" i="1" dirty="0" smtClean="0">
                <a:sym typeface="Calibri" panose="020F0502020204030204" pitchFamily="34" charset="0"/>
              </a:rPr>
              <a:t>E</a:t>
            </a:r>
            <a:r>
              <a:rPr lang="zh-CN" altLang="en-US" sz="2800" dirty="0" smtClean="0">
                <a:sym typeface="Calibri" panose="020F0502020204030204" pitchFamily="34" charset="0"/>
              </a:rPr>
              <a:t>, </a:t>
            </a:r>
            <a:r>
              <a:rPr lang="en-US" altLang="zh-CN" sz="2800" i="1" dirty="0" smtClean="0">
                <a:sym typeface="Calibri" panose="020F0502020204030204" pitchFamily="34" charset="0"/>
              </a:rPr>
              <a:t>EC</a:t>
            </a:r>
            <a:r>
              <a:rPr lang="en-US" altLang="zh-CN" sz="2800" dirty="0" smtClean="0">
                <a:sym typeface="Calibri" panose="020F0502020204030204" pitchFamily="34" charset="0"/>
              </a:rPr>
              <a:t>→</a:t>
            </a:r>
            <a:r>
              <a:rPr lang="en-US" altLang="zh-CN" sz="2800" i="1" dirty="0" smtClean="0">
                <a:sym typeface="Calibri" panose="020F0502020204030204" pitchFamily="34" charset="0"/>
              </a:rPr>
              <a:t>B</a:t>
            </a:r>
            <a:r>
              <a:rPr lang="zh-CN" altLang="en-US" sz="2800" dirty="0" smtClean="0">
                <a:sym typeface="Calibri" panose="020F0502020204030204" pitchFamily="34" charset="0"/>
              </a:rPr>
              <a:t>, </a:t>
            </a:r>
            <a:r>
              <a:rPr lang="en-US" altLang="zh-CN" sz="2800" i="1" dirty="0" smtClean="0">
                <a:sym typeface="Calibri" panose="020F0502020204030204" pitchFamily="34" charset="0"/>
              </a:rPr>
              <a:t>AC</a:t>
            </a:r>
            <a:r>
              <a:rPr lang="en-US" altLang="zh-CN" sz="2800" dirty="0" smtClean="0">
                <a:sym typeface="Calibri" panose="020F0502020204030204" pitchFamily="34" charset="0"/>
              </a:rPr>
              <a:t>→</a:t>
            </a:r>
            <a:r>
              <a:rPr lang="en-US" altLang="zh-CN" sz="2800" i="1" dirty="0" smtClean="0">
                <a:sym typeface="Calibri" panose="020F0502020204030204" pitchFamily="34" charset="0"/>
              </a:rPr>
              <a:t>B</a:t>
            </a:r>
            <a:r>
              <a:rPr lang="en-US" altLang="zh-CN" sz="2800" dirty="0" smtClean="0">
                <a:sym typeface="Calibri" panose="020F0502020204030204" pitchFamily="34" charset="0"/>
              </a:rPr>
              <a:t>}</a:t>
            </a:r>
            <a:r>
              <a:rPr lang="zh-CN" altLang="en-US" sz="2800" dirty="0" smtClean="0">
                <a:sym typeface="Calibri" panose="020F0502020204030204" pitchFamily="34" charset="0"/>
              </a:rPr>
              <a:t>。</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sz="2800" dirty="0" smtClean="0">
                <a:sym typeface="Calibri" panose="020F0502020204030204" pitchFamily="34" charset="0"/>
              </a:rPr>
              <a:t>	求(</a:t>
            </a:r>
            <a:r>
              <a:rPr lang="en-US" altLang="zh-CN" sz="2800" i="1" dirty="0" smtClean="0">
                <a:sym typeface="Calibri" panose="020F0502020204030204" pitchFamily="34" charset="0"/>
              </a:rPr>
              <a:t>AB</a:t>
            </a:r>
            <a:r>
              <a:rPr lang="zh-CN" altLang="en-US" sz="2800" dirty="0" smtClean="0">
                <a:sym typeface="Calibri" panose="020F0502020204030204" pitchFamily="34" charset="0"/>
              </a:rPr>
              <a:t>)</a:t>
            </a:r>
            <a:r>
              <a:rPr lang="en-US" altLang="zh-CN" sz="2800" baseline="-25000" dirty="0" smtClean="0">
                <a:sym typeface="Calibri" panose="020F0502020204030204" pitchFamily="34" charset="0"/>
              </a:rPr>
              <a:t>F</a:t>
            </a:r>
            <a:r>
              <a:rPr lang="en-US" altLang="zh-CN" sz="2800" baseline="30000" dirty="0" smtClean="0">
                <a:sym typeface="Calibri" panose="020F0502020204030204" pitchFamily="34" charset="0"/>
              </a:rPr>
              <a:t>+</a:t>
            </a:r>
            <a:r>
              <a:rPr lang="en-US" altLang="zh-CN" sz="2800" dirty="0" smtClean="0">
                <a:sym typeface="Calibri" panose="020F0502020204030204" pitchFamily="34" charset="0"/>
              </a:rPr>
              <a:t> </a:t>
            </a:r>
            <a:r>
              <a:rPr lang="zh-CN" altLang="en-US" sz="2800" dirty="0" smtClean="0">
                <a:sym typeface="Calibri" panose="020F0502020204030204" pitchFamily="34" charset="0"/>
              </a:rPr>
              <a:t>。</a:t>
            </a:r>
            <a:endParaRPr lang="zh-CN" altLang="en-US" sz="28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anose="020F0502020204030204" pitchFamily="34" charset="0"/>
              </a:rPr>
              <a:t>解 ：由算法</a:t>
            </a:r>
            <a:r>
              <a:rPr lang="en-US" altLang="zh-CN" dirty="0" smtClean="0">
                <a:sym typeface="Calibri" panose="020F0502020204030204" pitchFamily="34" charset="0"/>
              </a:rPr>
              <a:t>6.1</a:t>
            </a:r>
            <a:r>
              <a:rPr lang="zh-CN" altLang="en-US" dirty="0" smtClean="0">
                <a:sym typeface="Calibri" panose="020F0502020204030204" pitchFamily="34" charset="0"/>
              </a:rPr>
              <a:t>，设</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AB</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计算</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：逐一的扫描</a:t>
            </a:r>
            <a:r>
              <a:rPr lang="en-US" altLang="zh-CN" i="1" dirty="0" smtClean="0">
                <a:sym typeface="Calibri" panose="020F0502020204030204" pitchFamily="34" charset="0"/>
              </a:rPr>
              <a:t>F</a:t>
            </a:r>
            <a:r>
              <a:rPr lang="zh-CN" altLang="en-US" dirty="0" smtClean="0">
                <a:sym typeface="Calibri" panose="020F0502020204030204" pitchFamily="34" charset="0"/>
              </a:rPr>
              <a:t>集合中各个函数依赖，找左部为</a:t>
            </a:r>
            <a:endParaRPr lang="en-US" altLang="zh-CN" dirty="0" smtClean="0">
              <a:sym typeface="Calibri" panose="020F0502020204030204" pitchFamily="34" charset="0"/>
            </a:endParaRPr>
          </a:p>
          <a:p>
            <a:pPr lvl="1">
              <a:lnSpc>
                <a:spcPct val="120000"/>
              </a:lnSpc>
              <a:spcBef>
                <a:spcPts val="600"/>
              </a:spcBef>
              <a:buNone/>
            </a:pPr>
            <a:r>
              <a:rPr lang="en-US" altLang="zh-CN" i="1" dirty="0" smtClean="0">
                <a:sym typeface="Calibri" panose="020F0502020204030204" pitchFamily="34" charset="0"/>
              </a:rPr>
              <a:t>A</a:t>
            </a:r>
            <a:r>
              <a:rPr lang="zh-CN" altLang="en-US" dirty="0" smtClean="0">
                <a:sym typeface="Calibri" panose="020F0502020204030204" pitchFamily="34" charset="0"/>
              </a:rPr>
              <a:t>、</a:t>
            </a:r>
            <a:r>
              <a:rPr lang="en-US" altLang="zh-CN" i="1" dirty="0" smtClean="0">
                <a:sym typeface="Calibri" panose="020F0502020204030204" pitchFamily="34" charset="0"/>
              </a:rPr>
              <a:t>B</a:t>
            </a:r>
            <a:r>
              <a:rPr lang="zh-CN" altLang="en-US" dirty="0" smtClean="0">
                <a:sym typeface="Calibri" panose="020F0502020204030204" pitchFamily="34" charset="0"/>
              </a:rPr>
              <a:t>或</a:t>
            </a:r>
            <a:r>
              <a:rPr lang="en-US" altLang="zh-CN" i="1" dirty="0" smtClean="0">
                <a:sym typeface="Calibri" panose="020F0502020204030204" pitchFamily="34" charset="0"/>
              </a:rPr>
              <a:t>AB</a:t>
            </a:r>
            <a:r>
              <a:rPr lang="zh-CN" altLang="en-US" dirty="0" smtClean="0">
                <a:sym typeface="Calibri" panose="020F0502020204030204" pitchFamily="34" charset="0"/>
              </a:rPr>
              <a:t>的函数依赖。得到两个：</a:t>
            </a:r>
            <a:r>
              <a:rPr lang="en-US" altLang="zh-CN" i="1" dirty="0" smtClean="0">
                <a:sym typeface="Calibri" panose="020F0502020204030204" pitchFamily="34" charset="0"/>
              </a:rPr>
              <a:t>AB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D</a:t>
            </a:r>
            <a:r>
              <a:rPr lang="zh-CN" altLang="en-US" dirty="0" smtClean="0">
                <a:sym typeface="Calibri" panose="020F0502020204030204" pitchFamily="34" charset="0"/>
              </a:rPr>
              <a:t>。于</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是</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AB</a:t>
            </a:r>
            <a:r>
              <a:rPr lang="en-US" altLang="zh-CN" dirty="0" smtClean="0">
                <a:sym typeface="Calibri" panose="020F0502020204030204" pitchFamily="34" charset="0"/>
              </a:rPr>
              <a:t>∪</a:t>
            </a:r>
            <a:r>
              <a:rPr lang="en-US" altLang="zh-CN" i="1" dirty="0" smtClean="0">
                <a:sym typeface="Calibri" panose="020F0502020204030204" pitchFamily="34" charset="0"/>
              </a:rPr>
              <a:t>CD</a:t>
            </a:r>
            <a:r>
              <a:rPr lang="en-US" altLang="zh-CN" dirty="0" smtClean="0">
                <a:sym typeface="Calibri" panose="020F0502020204030204" pitchFamily="34" charset="0"/>
              </a:rPr>
              <a:t>=</a:t>
            </a:r>
            <a:r>
              <a:rPr lang="en-US" altLang="zh-CN" i="1" dirty="0" smtClean="0">
                <a:sym typeface="Calibri" panose="020F0502020204030204" pitchFamily="34" charset="0"/>
              </a:rPr>
              <a:t>ABCD</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因为</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，所以再找出左部为</a:t>
            </a:r>
            <a:r>
              <a:rPr lang="en-US" altLang="zh-CN" i="1" dirty="0" smtClean="0">
                <a:sym typeface="Calibri" panose="020F0502020204030204" pitchFamily="34" charset="0"/>
              </a:rPr>
              <a:t>ABCD</a:t>
            </a:r>
            <a:r>
              <a:rPr lang="zh-CN" altLang="en-US" dirty="0" smtClean="0">
                <a:sym typeface="Calibri" panose="020F0502020204030204" pitchFamily="34" charset="0"/>
              </a:rPr>
              <a:t>子集的那些函数</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依赖，又得到</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E</a:t>
            </a:r>
            <a:r>
              <a:rPr lang="zh-CN" altLang="en-US" dirty="0" smtClean="0">
                <a:sym typeface="Calibri" panose="020F0502020204030204" pitchFamily="34" charset="0"/>
              </a:rPr>
              <a:t>，</a:t>
            </a:r>
            <a:r>
              <a:rPr lang="en-US" altLang="zh-CN" i="1" dirty="0" smtClean="0">
                <a:sym typeface="Calibri" panose="020F0502020204030204" pitchFamily="34" charset="0"/>
              </a:rPr>
              <a:t>AC</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zh-CN" altLang="en-US" dirty="0" smtClean="0">
                <a:sym typeface="Calibri" panose="020F0502020204030204" pitchFamily="34" charset="0"/>
              </a:rPr>
              <a:t>，于是</a:t>
            </a:r>
            <a:endParaRPr lang="en-US" altLang="zh-CN" dirty="0" smtClean="0">
              <a:sym typeface="Calibri" panose="020F0502020204030204" pitchFamily="34" charset="0"/>
            </a:endParaRPr>
          </a:p>
          <a:p>
            <a:pPr lvl="1">
              <a:lnSpc>
                <a:spcPct val="120000"/>
              </a:lnSpc>
              <a:spcBef>
                <a:spcPts val="600"/>
              </a:spcBef>
              <a:buNone/>
            </a:pP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2</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BE</a:t>
            </a:r>
            <a:r>
              <a:rPr lang="en-US" altLang="zh-CN" dirty="0" smtClean="0">
                <a:sym typeface="Calibri" panose="020F0502020204030204" pitchFamily="34" charset="0"/>
              </a:rPr>
              <a:t>=</a:t>
            </a:r>
            <a:r>
              <a:rPr lang="en-US" altLang="zh-CN" i="1" dirty="0" smtClean="0">
                <a:sym typeface="Calibri" panose="020F0502020204030204" pitchFamily="34" charset="0"/>
              </a:rPr>
              <a:t>ABCDE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因为</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2</a:t>
            </a:r>
            <a:r>
              <a:rPr lang="zh-CN" altLang="en-US" baseline="30000" dirty="0" smtClean="0">
                <a:sym typeface="Calibri" panose="020F0502020204030204" pitchFamily="34" charset="0"/>
              </a:rPr>
              <a:t>)</a:t>
            </a:r>
            <a:r>
              <a:rPr lang="zh-CN" altLang="en-US" dirty="0" smtClean="0">
                <a:sym typeface="Calibri" panose="020F0502020204030204" pitchFamily="34" charset="0"/>
              </a:rPr>
              <a:t>已等于全部属性集合，所以(</a:t>
            </a:r>
            <a:r>
              <a:rPr lang="en-US" altLang="zh-CN" i="1" dirty="0" smtClean="0">
                <a:sym typeface="Calibri" panose="020F0502020204030204" pitchFamily="34" charset="0"/>
              </a:rPr>
              <a:t>AB</a:t>
            </a:r>
            <a:r>
              <a:rPr lang="zh-CN" altLang="en-US" dirty="0" smtClean="0">
                <a:sym typeface="Calibri" panose="020F0502020204030204" pitchFamily="34" charset="0"/>
              </a:rPr>
              <a:t>)</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ABCDE</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20000"/>
              </a:lnSpc>
              <a:spcBef>
                <a:spcPts val="600"/>
              </a:spcBef>
            </a:pPr>
            <a:r>
              <a:rPr lang="zh-CN" altLang="en-US" dirty="0" smtClean="0">
                <a:latin typeface="宋体" panose="02010600030101010101" pitchFamily="2" charset="-122"/>
                <a:sym typeface="宋体" panose="02010600030101010101" pitchFamily="2" charset="-122"/>
              </a:rPr>
              <a:t>参见爱课程网数据库系统概论</a:t>
            </a:r>
            <a:r>
              <a:rPr lang="en-US" altLang="zh-CN" dirty="0" smtClean="0">
                <a:sym typeface="宋体" panose="02010600030101010101" pitchFamily="2" charset="-122"/>
              </a:rPr>
              <a:t>6.3</a:t>
            </a:r>
            <a:r>
              <a:rPr lang="zh-CN" altLang="en-US" dirty="0" smtClean="0"/>
              <a:t>节</a:t>
            </a:r>
            <a:r>
              <a:rPr lang="zh-CN" altLang="en-US" dirty="0" smtClean="0">
                <a:latin typeface="宋体" panose="02010600030101010101" pitchFamily="2" charset="-122"/>
                <a:sym typeface="宋体" panose="02010600030101010101" pitchFamily="2" charset="-122"/>
              </a:rPr>
              <a:t>动画</a:t>
            </a:r>
            <a:r>
              <a:rPr lang="en-US" altLang="zh-CN" dirty="0" smtClean="0">
                <a:latin typeface="宋体" panose="02010600030101010101" pitchFamily="2" charset="-122"/>
                <a:sym typeface="宋体" panose="02010600030101010101" pitchFamily="2" charset="-122"/>
              </a:rPr>
              <a:t>《</a:t>
            </a:r>
            <a:r>
              <a:rPr lang="zh-CN" altLang="en-US" dirty="0" smtClean="0">
                <a:latin typeface="宋体" panose="02010600030101010101" pitchFamily="2" charset="-122"/>
                <a:sym typeface="宋体" panose="02010600030101010101" pitchFamily="2" charset="-122"/>
              </a:rPr>
              <a:t>求闭包</a:t>
            </a:r>
            <a:r>
              <a:rPr lang="en-US" altLang="zh-CN" dirty="0" smtClean="0">
                <a:latin typeface="宋体" panose="02010600030101010101" pitchFamily="2" charset="-122"/>
                <a:sym typeface="宋体" panose="02010600030101010101" pitchFamily="2" charset="-122"/>
              </a:rPr>
              <a:t>》</a:t>
            </a:r>
            <a:endParaRPr lang="en-US" altLang="zh-CN" dirty="0" smtClean="0">
              <a:latin typeface="宋体" panose="02010600030101010101" pitchFamily="2" charset="-122"/>
              <a:sym typeface="宋体" panose="02010600030101010101" pitchFamily="2" charset="-122"/>
            </a:endParaRPr>
          </a:p>
          <a:p>
            <a:pPr lvl="1">
              <a:lnSpc>
                <a:spcPct val="120000"/>
              </a:lnSpc>
            </a:pPr>
            <a:endParaRPr lang="zh-CN" altLang="en-US" sz="1800" dirty="0" smtClean="0">
              <a:sym typeface="Calibri" panose="020F0502020204030204" pitchFamily="34" charset="0"/>
            </a:endParaRPr>
          </a:p>
          <a:p>
            <a:pPr>
              <a:lnSpc>
                <a:spcPct val="120000"/>
              </a:lnSpc>
            </a:pPr>
            <a:endParaRPr lang="zh-CN" altLang="en-US" sz="20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有效性与完备性的含义</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有效性：由</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zh-CN" altLang="en-US" dirty="0" smtClean="0">
                <a:sym typeface="Calibri" panose="020F0502020204030204" pitchFamily="34" charset="0"/>
              </a:rPr>
              <a:t>出发根据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公理推导出来的每一个函数依赖一定在</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zh-CN" altLang="en-US" dirty="0" smtClean="0">
                <a:sym typeface="Calibri" panose="020F0502020204030204" pitchFamily="34" charset="0"/>
              </a:rPr>
              <a:t>中</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完备性：</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zh-CN" altLang="en-US" dirty="0" smtClean="0">
                <a:sym typeface="Calibri" panose="020F0502020204030204" pitchFamily="34" charset="0"/>
              </a:rPr>
              <a:t>中的每一个函数依赖，必定可以由</a:t>
            </a:r>
            <a:r>
              <a:rPr lang="en-US" altLang="zh-CN" i="1" dirty="0" smtClean="0">
                <a:sym typeface="Calibri" panose="020F0502020204030204" pitchFamily="34" charset="0"/>
              </a:rPr>
              <a:t>F</a:t>
            </a:r>
            <a:r>
              <a:rPr lang="zh-CN" altLang="en-US" dirty="0" smtClean="0">
                <a:sym typeface="Calibri" panose="020F0502020204030204" pitchFamily="34" charset="0"/>
              </a:rPr>
              <a:t>出发根据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6.2</a:t>
            </a:r>
            <a:r>
              <a:rPr lang="zh-CN" altLang="en-US" dirty="0" smtClean="0">
                <a:sym typeface="Calibri" panose="020F0502020204030204" pitchFamily="34" charset="0"/>
              </a:rPr>
              <a:t> </a:t>
            </a:r>
            <a:r>
              <a:rPr lang="en-US" altLang="zh-CN" dirty="0" smtClean="0">
                <a:sym typeface="Calibri" panose="020F0502020204030204" pitchFamily="34" charset="0"/>
              </a:rPr>
              <a:t>Armstrong</a:t>
            </a:r>
            <a:r>
              <a:rPr lang="zh-CN" altLang="en-US" dirty="0" smtClean="0">
                <a:sym typeface="Calibri" panose="020F0502020204030204" pitchFamily="34" charset="0"/>
              </a:rPr>
              <a:t>公理系统是有效的、完备的。</a:t>
            </a:r>
            <a:endParaRPr lang="zh-CN" altLang="en-US" dirty="0" smtClean="0">
              <a:sym typeface="Calibri" panose="020F0502020204030204" pitchFamily="34" charset="0"/>
            </a:endParaRPr>
          </a:p>
          <a:p>
            <a:pPr>
              <a:lnSpc>
                <a:spcPct val="150000"/>
              </a:lnSpc>
            </a:pPr>
            <a:r>
              <a:rPr lang="zh-CN" altLang="en-US" dirty="0" smtClean="0">
                <a:sym typeface="宋体" panose="02010600030101010101" pitchFamily="2" charset="-122"/>
              </a:rPr>
              <a:t>证明：	</a:t>
            </a:r>
            <a:endParaRPr lang="zh-CN" altLang="en-US" dirty="0" smtClean="0">
              <a:sym typeface="宋体" panose="02010600030101010101" pitchFamily="2" charset="-122"/>
            </a:endParaRPr>
          </a:p>
          <a:p>
            <a:pPr lvl="1">
              <a:lnSpc>
                <a:spcPct val="150000"/>
              </a:lnSpc>
              <a:buNone/>
            </a:pPr>
            <a:r>
              <a:rPr lang="en-US" altLang="zh-CN" dirty="0" smtClean="0">
                <a:sym typeface="宋体" panose="02010600030101010101" pitchFamily="2" charset="-122"/>
              </a:rPr>
              <a:t>1. </a:t>
            </a:r>
            <a:r>
              <a:rPr lang="zh-CN" altLang="en-US" dirty="0" smtClean="0">
                <a:sym typeface="宋体" panose="02010600030101010101" pitchFamily="2" charset="-122"/>
              </a:rPr>
              <a:t>有效性</a:t>
            </a:r>
            <a:endParaRPr lang="zh-CN" altLang="en-US" dirty="0" smtClean="0">
              <a:sym typeface="宋体" panose="02010600030101010101" pitchFamily="2" charset="-122"/>
            </a:endParaRPr>
          </a:p>
          <a:p>
            <a:pPr lvl="2">
              <a:lnSpc>
                <a:spcPct val="150000"/>
              </a:lnSpc>
              <a:buSzPct val="87000"/>
              <a:buFont typeface="Wingdings" panose="05000000000000000000" pitchFamily="2" charset="2"/>
              <a:buChar char="l"/>
            </a:pPr>
            <a:r>
              <a:rPr lang="zh-CN" altLang="en-US" dirty="0" smtClean="0">
                <a:sym typeface="宋体" panose="02010600030101010101" pitchFamily="2" charset="-122"/>
              </a:rPr>
              <a:t>有效性实际上是“正确性”</a:t>
            </a:r>
            <a:endParaRPr lang="zh-CN" altLang="en-US" dirty="0" smtClean="0">
              <a:sym typeface="宋体" panose="02010600030101010101" pitchFamily="2" charset="-122"/>
            </a:endParaRPr>
          </a:p>
          <a:p>
            <a:pPr lvl="2">
              <a:lnSpc>
                <a:spcPct val="150000"/>
              </a:lnSpc>
              <a:buSzPct val="87000"/>
              <a:buFont typeface="Wingdings" panose="05000000000000000000" pitchFamily="2" charset="2"/>
              <a:buChar char="l"/>
            </a:pPr>
            <a:r>
              <a:rPr lang="zh-CN" altLang="en-US" dirty="0" smtClean="0">
                <a:sym typeface="宋体" panose="02010600030101010101" pitchFamily="2" charset="-122"/>
              </a:rPr>
              <a:t>可由定理</a:t>
            </a:r>
            <a:r>
              <a:rPr lang="en-US" altLang="zh-CN" dirty="0" smtClean="0">
                <a:sym typeface="宋体" panose="02010600030101010101" pitchFamily="2" charset="-122"/>
              </a:rPr>
              <a:t>6.1</a:t>
            </a:r>
            <a:r>
              <a:rPr lang="zh-CN" altLang="en-US" dirty="0" smtClean="0">
                <a:sym typeface="宋体" panose="02010600030101010101" pitchFamily="2" charset="-122"/>
              </a:rPr>
              <a:t>得证</a:t>
            </a:r>
            <a:endParaRPr lang="zh-CN" altLang="en-US" dirty="0" smtClean="0">
              <a:sym typeface="Calibri" panose="020F0502020204030204"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anose="020F0502020204030204" pitchFamily="34" charset="0"/>
              </a:rPr>
              <a:t>2. </a:t>
            </a:r>
            <a:r>
              <a:rPr lang="zh-CN" altLang="en-US" dirty="0" smtClean="0">
                <a:sym typeface="Calibri" panose="020F0502020204030204" pitchFamily="34" charset="0"/>
              </a:rPr>
              <a:t>完备性</a:t>
            </a:r>
            <a:endParaRPr lang="zh-CN" altLang="en-US"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sym typeface="Calibri" panose="020F0502020204030204" pitchFamily="34" charset="0"/>
              </a:rPr>
              <a:t> </a:t>
            </a:r>
            <a:r>
              <a:rPr lang="zh-CN" altLang="en-US" dirty="0" smtClean="0">
                <a:sym typeface="宋体" panose="02010600030101010101" pitchFamily="2" charset="-122"/>
              </a:rPr>
              <a:t>只需证明逆否命题：若函数依赖</a:t>
            </a:r>
            <a:r>
              <a:rPr lang="en-US" altLang="zh-CN" i="1" dirty="0" smtClean="0">
                <a:sym typeface="宋体" panose="02010600030101010101" pitchFamily="2" charset="-122"/>
              </a:rPr>
              <a:t>X</a:t>
            </a:r>
            <a:r>
              <a:rPr lang="en-US" altLang="zh-CN" dirty="0" smtClean="0">
                <a:sym typeface="宋体" panose="02010600030101010101" pitchFamily="2" charset="-122"/>
              </a:rPr>
              <a:t>→</a:t>
            </a:r>
            <a:r>
              <a:rPr lang="en-US" altLang="zh-CN" i="1" dirty="0" smtClean="0">
                <a:sym typeface="宋体" panose="02010600030101010101" pitchFamily="2" charset="-122"/>
              </a:rPr>
              <a:t>Y</a:t>
            </a:r>
            <a:r>
              <a:rPr lang="zh-CN" altLang="en-US" dirty="0" smtClean="0">
                <a:sym typeface="宋体" panose="02010600030101010101" pitchFamily="2" charset="-122"/>
              </a:rPr>
              <a:t>不能由</a:t>
            </a:r>
            <a:r>
              <a:rPr lang="en-US" altLang="zh-CN" i="1" dirty="0" smtClean="0">
                <a:sym typeface="宋体" panose="02010600030101010101" pitchFamily="2" charset="-122"/>
              </a:rPr>
              <a:t>F</a:t>
            </a:r>
            <a:r>
              <a:rPr lang="zh-CN" altLang="en-US" dirty="0" smtClean="0">
                <a:sym typeface="宋体" panose="02010600030101010101" pitchFamily="2" charset="-122"/>
              </a:rPr>
              <a:t>从</a:t>
            </a:r>
            <a:r>
              <a:rPr lang="en-US" altLang="zh-CN" dirty="0" smtClean="0">
                <a:sym typeface="宋体" panose="02010600030101010101" pitchFamily="2" charset="-122"/>
              </a:rPr>
              <a:t>Armstrong</a:t>
            </a:r>
            <a:r>
              <a:rPr lang="zh-CN" altLang="en-US" dirty="0" smtClean="0">
                <a:sym typeface="宋体" panose="02010600030101010101" pitchFamily="2" charset="-122"/>
              </a:rPr>
              <a:t>公理导出，那么它必然不为</a:t>
            </a:r>
            <a:r>
              <a:rPr lang="en-US" altLang="zh-CN" i="1" dirty="0" smtClean="0">
                <a:sym typeface="宋体" panose="02010600030101010101" pitchFamily="2" charset="-122"/>
              </a:rPr>
              <a:t>F</a:t>
            </a:r>
            <a:r>
              <a:rPr lang="en-US" altLang="zh-CN" dirty="0" smtClean="0">
                <a:sym typeface="宋体" panose="02010600030101010101" pitchFamily="2" charset="-122"/>
              </a:rPr>
              <a:t> </a:t>
            </a:r>
            <a:r>
              <a:rPr lang="zh-CN" altLang="en-US" dirty="0" smtClean="0">
                <a:sym typeface="宋体" panose="02010600030101010101" pitchFamily="2" charset="-122"/>
              </a:rPr>
              <a:t>所蕴</a:t>
            </a:r>
            <a:r>
              <a:rPr lang="zh-CN" altLang="en-US" dirty="0" smtClean="0">
                <a:sym typeface="Calibri" panose="020F0502020204030204" pitchFamily="34" charset="0"/>
              </a:rPr>
              <a:t>涵</a:t>
            </a:r>
            <a:endParaRPr lang="zh-CN" altLang="en-US" dirty="0" smtClean="0">
              <a:sym typeface="宋体" panose="02010600030101010101" pitchFamily="2" charset="-122"/>
            </a:endParaRPr>
          </a:p>
          <a:p>
            <a:pPr lvl="2">
              <a:lnSpc>
                <a:spcPct val="150000"/>
              </a:lnSpc>
              <a:buFont typeface="Wingdings" panose="05000000000000000000" pitchFamily="2" charset="2"/>
              <a:buChar char="l"/>
            </a:pPr>
            <a:r>
              <a:rPr lang="zh-CN" altLang="en-US" dirty="0" smtClean="0">
                <a:sym typeface="宋体" panose="02010600030101010101" pitchFamily="2" charset="-122"/>
              </a:rPr>
              <a:t>   分三步证明：</a:t>
            </a:r>
            <a:endParaRPr lang="en-US" dirty="0" smtClean="0">
              <a:sym typeface="宋体" panose="02010600030101010101" pitchFamily="2" charset="-122"/>
            </a:endParaRPr>
          </a:p>
          <a:p>
            <a:pPr lvl="3">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若</a:t>
            </a:r>
            <a:r>
              <a:rPr lang="en-US" altLang="zh-CN" i="1" dirty="0" smtClean="0">
                <a:sym typeface="Calibri" panose="020F0502020204030204" pitchFamily="34" charset="0"/>
              </a:rPr>
              <a:t>V</a:t>
            </a:r>
            <a:r>
              <a:rPr lang="en-US" altLang="zh-CN" dirty="0" smtClean="0">
                <a:sym typeface="Calibri" panose="020F0502020204030204" pitchFamily="34" charset="0"/>
              </a:rPr>
              <a:t>→</a:t>
            </a:r>
            <a:r>
              <a:rPr lang="en-US" altLang="zh-CN" i="1" dirty="0" smtClean="0">
                <a:sym typeface="Calibri" panose="020F0502020204030204" pitchFamily="34" charset="0"/>
              </a:rPr>
              <a:t>W</a:t>
            </a:r>
            <a:r>
              <a:rPr lang="zh-CN" altLang="en-US" dirty="0" smtClean="0">
                <a:sym typeface="Calibri" panose="020F0502020204030204" pitchFamily="34" charset="0"/>
              </a:rPr>
              <a:t>成立，且</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，则</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 </a:t>
            </a:r>
            <a:endParaRPr lang="en-US" altLang="zh-CN" baseline="30000" dirty="0" smtClean="0">
              <a:sym typeface="Calibri" panose="020F0502020204030204" pitchFamily="34" charset="0"/>
            </a:endParaRPr>
          </a:p>
          <a:p>
            <a:pPr marL="1828800" lvl="4" indent="0">
              <a:lnSpc>
                <a:spcPct val="150000"/>
              </a:lnSpc>
              <a:buNone/>
            </a:pPr>
            <a:r>
              <a:rPr lang="zh-CN" altLang="en-US" sz="2200" dirty="0" smtClean="0">
                <a:sym typeface="Calibri" panose="020F0502020204030204" pitchFamily="34" charset="0"/>
              </a:rPr>
              <a:t>证：因为</a:t>
            </a:r>
            <a:r>
              <a:rPr lang="zh-CN" altLang="en-US" sz="2200" i="1" dirty="0" smtClean="0">
                <a:sym typeface="Calibri" panose="020F0502020204030204" pitchFamily="34" charset="0"/>
              </a:rPr>
              <a:t> </a:t>
            </a:r>
            <a:r>
              <a:rPr lang="en-US" altLang="zh-CN" sz="2200" i="1" dirty="0" smtClean="0">
                <a:sym typeface="Calibri" panose="020F0502020204030204" pitchFamily="34" charset="0"/>
              </a:rPr>
              <a:t>V</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，所以有</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V</a:t>
            </a:r>
            <a:r>
              <a:rPr lang="zh-CN" altLang="en-US" sz="2200" dirty="0" smtClean="0">
                <a:sym typeface="Calibri" panose="020F0502020204030204" pitchFamily="34" charset="0"/>
              </a:rPr>
              <a:t>成立；</a:t>
            </a:r>
            <a:endParaRPr lang="zh-CN" altLang="en-US" sz="2200" dirty="0" smtClean="0">
              <a:sym typeface="Calibri" panose="020F0502020204030204" pitchFamily="34" charset="0"/>
            </a:endParaRPr>
          </a:p>
          <a:p>
            <a:pPr marL="1828800" lvl="4"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因为</a:t>
            </a:r>
            <a:r>
              <a:rPr lang="en-US" altLang="zh-CN" sz="2200" i="1" dirty="0" smtClean="0">
                <a:sym typeface="Calibri" panose="020F0502020204030204" pitchFamily="34" charset="0"/>
              </a:rPr>
              <a:t>X</a:t>
            </a:r>
            <a:r>
              <a:rPr lang="en-US" altLang="zh-CN" sz="2200" dirty="0" smtClean="0">
                <a:sym typeface="Calibri" panose="020F0502020204030204" pitchFamily="34" charset="0"/>
              </a:rPr>
              <a:t> →</a:t>
            </a:r>
            <a:r>
              <a:rPr lang="en-US" altLang="zh-CN" sz="2200" i="1" dirty="0" smtClean="0">
                <a:sym typeface="Calibri" panose="020F0502020204030204" pitchFamily="34" charset="0"/>
              </a:rPr>
              <a:t>V</a:t>
            </a:r>
            <a:r>
              <a:rPr lang="zh-CN" altLang="en-US" sz="2200" dirty="0" smtClean="0">
                <a:sym typeface="Calibri" panose="020F0502020204030204" pitchFamily="34" charset="0"/>
              </a:rPr>
              <a:t>，</a:t>
            </a:r>
            <a:r>
              <a:rPr lang="en-US" altLang="zh-CN" sz="2200" i="1" dirty="0" smtClean="0">
                <a:sym typeface="Calibri" panose="020F0502020204030204" pitchFamily="34" charset="0"/>
              </a:rPr>
              <a:t>V</a:t>
            </a:r>
            <a:r>
              <a:rPr lang="en-US" altLang="zh-CN" sz="2200" dirty="0" smtClean="0">
                <a:sym typeface="Calibri" panose="020F0502020204030204" pitchFamily="34" charset="0"/>
              </a:rPr>
              <a:t>→</a:t>
            </a:r>
            <a:r>
              <a:rPr lang="en-US" altLang="zh-CN" sz="2200" i="1" dirty="0" smtClean="0">
                <a:sym typeface="Calibri" panose="020F0502020204030204" pitchFamily="34" charset="0"/>
              </a:rPr>
              <a:t>W</a:t>
            </a:r>
            <a:r>
              <a:rPr lang="zh-CN" altLang="en-US" sz="2200" dirty="0" smtClean="0">
                <a:sym typeface="Calibri" panose="020F0502020204030204" pitchFamily="34" charset="0"/>
              </a:rPr>
              <a:t>，于是</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W</a:t>
            </a:r>
            <a:r>
              <a:rPr lang="en-US" altLang="zh-CN" sz="2200" dirty="0" smtClean="0">
                <a:sym typeface="Calibri" panose="020F0502020204030204" pitchFamily="34" charset="0"/>
              </a:rPr>
              <a:t> </a:t>
            </a:r>
            <a:r>
              <a:rPr lang="zh-CN" altLang="en-US" sz="2200" dirty="0" smtClean="0">
                <a:sym typeface="Calibri" panose="020F0502020204030204" pitchFamily="34" charset="0"/>
              </a:rPr>
              <a:t>成立；</a:t>
            </a:r>
            <a:endParaRPr lang="zh-CN" altLang="en-US" sz="2200" dirty="0" smtClean="0">
              <a:sym typeface="Calibri" panose="020F0502020204030204" pitchFamily="34" charset="0"/>
            </a:endParaRPr>
          </a:p>
          <a:p>
            <a:pPr marL="1828800" lvl="4" indent="0">
              <a:lnSpc>
                <a:spcPct val="150000"/>
              </a:lnSpc>
              <a:buNone/>
            </a:pPr>
            <a:r>
              <a:rPr lang="zh-CN" altLang="en-US" sz="2200" dirty="0" smtClean="0">
                <a:sym typeface="Calibri" panose="020F0502020204030204" pitchFamily="34" charset="0"/>
              </a:rPr>
              <a:t>        所以</a:t>
            </a:r>
            <a:r>
              <a:rPr lang="en-US" altLang="zh-CN" sz="2200" i="1" dirty="0" smtClean="0">
                <a:sym typeface="Calibri" panose="020F0502020204030204" pitchFamily="34" charset="0"/>
              </a:rPr>
              <a:t>W</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 </a:t>
            </a:r>
            <a:r>
              <a:rPr lang="zh-CN" altLang="en-US" sz="2200" dirty="0" smtClean="0">
                <a:sym typeface="Calibri" panose="020F0502020204030204" pitchFamily="34" charset="0"/>
              </a:rPr>
              <a:t>。</a:t>
            </a:r>
            <a:r>
              <a:rPr lang="zh-CN" altLang="en-US" sz="2000" dirty="0" smtClean="0">
                <a:sym typeface="Calibri" panose="020F0502020204030204" pitchFamily="34" charset="0"/>
              </a:rPr>
              <a:t> </a:t>
            </a:r>
            <a:endParaRPr lang="zh-CN" altLang="en-US" sz="2000" dirty="0" smtClean="0">
              <a:sym typeface="Calibri" panose="020F0502020204030204" pitchFamily="34" charset="0"/>
            </a:endParaRPr>
          </a:p>
          <a:p>
            <a:pPr lvl="1">
              <a:lnSpc>
                <a:spcPct val="150000"/>
              </a:lnSpc>
            </a:pPr>
            <a:endParaRPr lang="zh-CN" altLang="en-US" dirty="0" smtClean="0">
              <a:sym typeface="宋体" panose="02010600030101010101" pitchFamily="2" charset="-122"/>
            </a:endParaRPr>
          </a:p>
          <a:p>
            <a:pPr marL="0" indent="0"/>
            <a:endParaRPr lang="zh-CN" altLang="en-US" dirty="0" smtClean="0">
              <a:sym typeface="Calibri" panose="020F0502020204030204"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）构造一张二维表</a:t>
            </a:r>
            <a:r>
              <a:rPr lang="en-US" altLang="zh-CN" i="1" dirty="0" smtClean="0">
                <a:sym typeface="Calibri" panose="020F0502020204030204" pitchFamily="34" charset="0"/>
              </a:rPr>
              <a:t>r</a:t>
            </a:r>
            <a:r>
              <a:rPr lang="zh-CN" altLang="en-US" dirty="0" smtClean="0">
                <a:sym typeface="Calibri" panose="020F0502020204030204" pitchFamily="34" charset="0"/>
              </a:rPr>
              <a:t>，它由下列两个元组构成，可以证明</a:t>
            </a:r>
            <a:r>
              <a:rPr lang="en-US" altLang="zh-CN" i="1" dirty="0" smtClean="0">
                <a:sym typeface="Calibri" panose="020F0502020204030204" pitchFamily="34" charset="0"/>
              </a:rPr>
              <a:t>r </a:t>
            </a:r>
            <a:r>
              <a:rPr lang="zh-CN" altLang="en-US" dirty="0" smtClean="0">
                <a:sym typeface="Calibri" panose="020F0502020204030204" pitchFamily="34" charset="0"/>
              </a:rPr>
              <a:t>必是</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的一个关系，即</a:t>
            </a:r>
            <a:r>
              <a:rPr lang="en-US" altLang="zh-CN" i="1" dirty="0" smtClean="0">
                <a:sym typeface="Calibri" panose="020F0502020204030204" pitchFamily="34" charset="0"/>
              </a:rPr>
              <a:t>F</a:t>
            </a:r>
            <a:r>
              <a:rPr lang="zh-CN" altLang="en-US" dirty="0" smtClean="0">
                <a:sym typeface="Calibri" panose="020F0502020204030204" pitchFamily="34" charset="0"/>
              </a:rPr>
              <a:t>中的全部函数依赖在 </a:t>
            </a:r>
            <a:r>
              <a:rPr lang="en-US" altLang="zh-CN" i="1" dirty="0" smtClean="0">
                <a:sym typeface="Calibri" panose="020F0502020204030204" pitchFamily="34" charset="0"/>
              </a:rPr>
              <a:t>r</a:t>
            </a:r>
            <a:r>
              <a:rPr lang="zh-CN" altLang="en-US" dirty="0" smtClean="0">
                <a:sym typeface="Calibri" panose="020F0502020204030204" pitchFamily="34" charset="0"/>
              </a:rPr>
              <a:t>上成立。 </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endParaRPr lang="en-US" altLang="zh-CN" sz="2200" baseline="30000" dirty="0" smtClean="0">
              <a:sym typeface="Calibri" panose="020F0502020204030204" pitchFamily="34" charset="0"/>
            </a:endParaRP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11......1  00......0  </a:t>
            </a:r>
            <a:endParaRPr lang="en-US" altLang="zh-CN" sz="2200" dirty="0" smtClean="0">
              <a:sym typeface="Calibri" panose="020F0502020204030204" pitchFamily="34" charset="0"/>
            </a:endParaRP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11......1  11......1  	</a:t>
            </a:r>
            <a:endParaRPr lang="en-US" altLang="zh-CN" sz="2200" dirty="0" smtClean="0">
              <a:sym typeface="Calibri" panose="020F0502020204030204" pitchFamily="34" charset="0"/>
            </a:endParaRPr>
          </a:p>
          <a:p>
            <a:pPr marL="0" indent="0">
              <a:lnSpc>
                <a:spcPct val="150000"/>
              </a:lnSpc>
              <a:spcBef>
                <a:spcPts val="0"/>
              </a:spcBef>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zh-CN" altLang="en-US" sz="2200" dirty="0" smtClean="0">
                <a:sym typeface="宋体" panose="02010600030101010101" pitchFamily="2" charset="-122"/>
              </a:rPr>
              <a:t>若</a:t>
            </a:r>
            <a:r>
              <a:rPr lang="en-US" altLang="zh-CN" sz="2200" i="1" dirty="0" smtClean="0">
                <a:sym typeface="宋体" panose="02010600030101010101" pitchFamily="2" charset="-122"/>
              </a:rPr>
              <a:t>r </a:t>
            </a:r>
            <a:r>
              <a:rPr lang="zh-CN" altLang="en-US" sz="2200" dirty="0" smtClean="0">
                <a:sym typeface="宋体" panose="02010600030101010101" pitchFamily="2" charset="-122"/>
              </a:rPr>
              <a:t>不是</a:t>
            </a:r>
            <a:r>
              <a:rPr lang="en-US" altLang="zh-CN" sz="2200" i="1" dirty="0" smtClean="0">
                <a:sym typeface="宋体" panose="02010600030101010101" pitchFamily="2" charset="-122"/>
              </a:rPr>
              <a:t>R</a:t>
            </a:r>
            <a:r>
              <a:rPr lang="en-US" altLang="zh-CN" sz="2200" dirty="0" smtClean="0">
                <a:sym typeface="宋体" panose="02010600030101010101" pitchFamily="2" charset="-122"/>
              </a:rPr>
              <a:t>&lt;</a:t>
            </a:r>
            <a:r>
              <a:rPr lang="en-US" altLang="zh-CN" sz="2200" i="1" dirty="0" smtClean="0">
                <a:sym typeface="宋体" panose="02010600030101010101" pitchFamily="2" charset="-122"/>
              </a:rPr>
              <a:t>U</a:t>
            </a:r>
            <a:r>
              <a:rPr lang="en-US" altLang="zh-CN" sz="2200" dirty="0" smtClean="0">
                <a:sym typeface="宋体" panose="02010600030101010101" pitchFamily="2" charset="-122"/>
              </a:rPr>
              <a:t>,</a:t>
            </a:r>
            <a:r>
              <a:rPr lang="en-US" altLang="zh-CN" sz="2200" i="1" dirty="0" smtClean="0">
                <a:sym typeface="宋体" panose="02010600030101010101" pitchFamily="2" charset="-122"/>
              </a:rPr>
              <a:t>F</a:t>
            </a:r>
            <a:r>
              <a:rPr lang="en-US" altLang="zh-CN" sz="2200" dirty="0" smtClean="0">
                <a:sym typeface="宋体" panose="02010600030101010101" pitchFamily="2" charset="-122"/>
              </a:rPr>
              <a:t>&gt; </a:t>
            </a:r>
            <a:r>
              <a:rPr lang="zh-CN" altLang="en-US" sz="2200" dirty="0" smtClean="0">
                <a:sym typeface="宋体" panose="02010600030101010101" pitchFamily="2" charset="-122"/>
              </a:rPr>
              <a:t>的关系，则必由于</a:t>
            </a:r>
            <a:r>
              <a:rPr lang="en-US" altLang="zh-CN" sz="2200" i="1" dirty="0" smtClean="0">
                <a:sym typeface="宋体" panose="02010600030101010101" pitchFamily="2" charset="-122"/>
              </a:rPr>
              <a:t>F</a:t>
            </a:r>
            <a:r>
              <a:rPr lang="zh-CN" altLang="en-US" sz="2200" dirty="0" smtClean="0">
                <a:sym typeface="宋体" panose="02010600030101010101" pitchFamily="2" charset="-122"/>
              </a:rPr>
              <a:t>中有某一个函数依赖</a:t>
            </a:r>
            <a:r>
              <a:rPr lang="en-US" altLang="zh-CN" sz="2200" i="1" dirty="0" smtClean="0">
                <a:sym typeface="宋体" panose="02010600030101010101" pitchFamily="2" charset="-122"/>
              </a:rPr>
              <a:t>V</a:t>
            </a:r>
            <a:r>
              <a:rPr lang="en-US" altLang="zh-CN" sz="2200" dirty="0" smtClean="0">
                <a:sym typeface="宋体" panose="02010600030101010101" pitchFamily="2" charset="-122"/>
              </a:rPr>
              <a:t>→</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dirty="0" smtClean="0">
                <a:sym typeface="宋体" panose="02010600030101010101" pitchFamily="2" charset="-122"/>
              </a:rPr>
              <a:t>在</a:t>
            </a:r>
            <a:r>
              <a:rPr lang="en-US" altLang="zh-CN" sz="2200" i="1" dirty="0" smtClean="0">
                <a:sym typeface="宋体" panose="02010600030101010101" pitchFamily="2" charset="-122"/>
              </a:rPr>
              <a:t>r</a:t>
            </a:r>
            <a:r>
              <a:rPr lang="zh-CN" altLang="en-US" sz="2200" dirty="0" smtClean="0">
                <a:sym typeface="宋体" panose="02010600030101010101" pitchFamily="2" charset="-122"/>
              </a:rPr>
              <a:t>上 不成立所致。由</a:t>
            </a:r>
            <a:r>
              <a:rPr lang="en-US" altLang="zh-CN" sz="2200" i="1" dirty="0" smtClean="0">
                <a:sym typeface="宋体" panose="02010600030101010101" pitchFamily="2" charset="-122"/>
              </a:rPr>
              <a:t>r </a:t>
            </a:r>
            <a:r>
              <a:rPr lang="zh-CN" altLang="en-US" sz="2200" dirty="0" smtClean="0">
                <a:sym typeface="宋体" panose="02010600030101010101" pitchFamily="2" charset="-122"/>
              </a:rPr>
              <a:t>的构成可知，</a:t>
            </a:r>
            <a:r>
              <a:rPr lang="en-US" altLang="zh-CN" sz="2200" i="1" dirty="0" smtClean="0">
                <a:sym typeface="宋体" panose="02010600030101010101" pitchFamily="2" charset="-122"/>
              </a:rPr>
              <a:t>V</a:t>
            </a:r>
            <a:r>
              <a:rPr lang="en-US" altLang="zh-CN" sz="2200" dirty="0" smtClean="0">
                <a:sym typeface="宋体" panose="02010600030101010101" pitchFamily="2" charset="-122"/>
              </a:rPr>
              <a:t> </a:t>
            </a:r>
            <a:r>
              <a:rPr lang="zh-CN" altLang="en-US" sz="2200" dirty="0" smtClean="0">
                <a:sym typeface="宋体" panose="02010600030101010101" pitchFamily="2" charset="-122"/>
              </a:rPr>
              <a:t>必定是</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en-US" altLang="zh-CN" sz="2200" dirty="0" smtClean="0">
                <a:sym typeface="宋体" panose="02010600030101010101" pitchFamily="2" charset="-122"/>
              </a:rPr>
              <a:t> </a:t>
            </a:r>
            <a:r>
              <a:rPr lang="zh-CN" altLang="en-US" sz="2200" dirty="0" smtClean="0">
                <a:sym typeface="宋体" panose="02010600030101010101" pitchFamily="2" charset="-122"/>
              </a:rPr>
              <a:t>的子集，而</a:t>
            </a:r>
            <a:r>
              <a:rPr lang="en-US" altLang="zh-CN" sz="2200" dirty="0" smtClean="0">
                <a:sym typeface="宋体" panose="02010600030101010101" pitchFamily="2" charset="-122"/>
              </a:rPr>
              <a:t>	</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dirty="0" smtClean="0">
                <a:sym typeface="宋体" panose="02010600030101010101" pitchFamily="2" charset="-122"/>
              </a:rPr>
              <a:t>不是 </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en-US" altLang="zh-CN" sz="2200" dirty="0" smtClean="0">
                <a:sym typeface="宋体" panose="02010600030101010101" pitchFamily="2" charset="-122"/>
              </a:rPr>
              <a:t> </a:t>
            </a:r>
            <a:r>
              <a:rPr lang="zh-CN" altLang="en-US" sz="2200" dirty="0" smtClean="0">
                <a:sym typeface="宋体" panose="02010600030101010101" pitchFamily="2" charset="-122"/>
              </a:rPr>
              <a:t>的子集，可是由第（</a:t>
            </a:r>
            <a:r>
              <a:rPr lang="en-US" altLang="zh-CN" sz="2200" dirty="0" smtClean="0">
                <a:sym typeface="宋体" panose="02010600030101010101" pitchFamily="2" charset="-122"/>
              </a:rPr>
              <a:t>1</a:t>
            </a:r>
            <a:r>
              <a:rPr lang="zh-CN" altLang="en-US" sz="2200" dirty="0" smtClean="0">
                <a:sym typeface="宋体" panose="02010600030101010101" pitchFamily="2" charset="-122"/>
              </a:rPr>
              <a:t>）步，</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b="0" dirty="0" smtClean="0"/>
              <a:t> ⊆ </a:t>
            </a:r>
            <a:r>
              <a:rPr lang="en-US" altLang="zh-CN" sz="2200" dirty="0" smtClean="0">
                <a:sym typeface="宋体" panose="02010600030101010101" pitchFamily="2" charset="-122"/>
              </a:rPr>
              <a:t> </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zh-CN" altLang="en-US" sz="2200" dirty="0" smtClean="0">
                <a:sym typeface="宋体" panose="02010600030101010101" pitchFamily="2" charset="-122"/>
              </a:rPr>
              <a:t>，矛盾。</a:t>
            </a:r>
            <a:endParaRPr lang="en-US" altLang="zh-CN" sz="2200" dirty="0" smtClean="0">
              <a:sym typeface="宋体" panose="02010600030101010101" pitchFamily="2" charset="-122"/>
            </a:endParaRPr>
          </a:p>
          <a:p>
            <a:pPr marL="0" indent="0">
              <a:lnSpc>
                <a:spcPct val="150000"/>
              </a:lnSpc>
              <a:spcBef>
                <a:spcPts val="0"/>
              </a:spcBef>
              <a:buFont typeface="Wingdings" panose="05000000000000000000" pitchFamily="2" charset="2"/>
              <a:buNone/>
            </a:pPr>
            <a:r>
              <a:rPr lang="en-US" altLang="zh-CN" sz="2200" dirty="0" smtClean="0">
                <a:sym typeface="宋体" panose="02010600030101010101" pitchFamily="2" charset="-122"/>
              </a:rPr>
              <a:t>	</a:t>
            </a:r>
            <a:r>
              <a:rPr lang="zh-CN" altLang="en-US" sz="2200" dirty="0" smtClean="0">
                <a:sym typeface="宋体" panose="02010600030101010101" pitchFamily="2" charset="-122"/>
              </a:rPr>
              <a:t>所以</a:t>
            </a:r>
            <a:r>
              <a:rPr lang="en-US" altLang="zh-CN" sz="2200" i="1" dirty="0" smtClean="0">
                <a:sym typeface="宋体" panose="02010600030101010101" pitchFamily="2" charset="-122"/>
              </a:rPr>
              <a:t>r</a:t>
            </a:r>
            <a:r>
              <a:rPr lang="en-US" altLang="zh-CN" sz="2200" dirty="0" smtClean="0">
                <a:sym typeface="宋体" panose="02010600030101010101" pitchFamily="2" charset="-122"/>
              </a:rPr>
              <a:t> </a:t>
            </a:r>
            <a:r>
              <a:rPr lang="zh-CN" altLang="en-US" sz="2200" dirty="0" smtClean="0">
                <a:sym typeface="宋体" panose="02010600030101010101" pitchFamily="2" charset="-122"/>
              </a:rPr>
              <a:t>必是</a:t>
            </a:r>
            <a:r>
              <a:rPr lang="en-US" altLang="zh-CN" sz="2200" i="1" dirty="0" smtClean="0">
                <a:sym typeface="宋体" panose="02010600030101010101" pitchFamily="2" charset="-122"/>
              </a:rPr>
              <a:t>R</a:t>
            </a:r>
            <a:r>
              <a:rPr lang="en-US" altLang="zh-CN" sz="2200" dirty="0" smtClean="0">
                <a:sym typeface="宋体" panose="02010600030101010101" pitchFamily="2" charset="-122"/>
              </a:rPr>
              <a:t>&lt;</a:t>
            </a:r>
            <a:r>
              <a:rPr lang="en-US" altLang="zh-CN" sz="2200" i="1" dirty="0" smtClean="0">
                <a:sym typeface="宋体" panose="02010600030101010101" pitchFamily="2" charset="-122"/>
              </a:rPr>
              <a:t>U</a:t>
            </a:r>
            <a:r>
              <a:rPr lang="en-US" altLang="zh-CN" sz="2200" dirty="0" smtClean="0">
                <a:sym typeface="宋体" panose="02010600030101010101" pitchFamily="2" charset="-122"/>
              </a:rPr>
              <a:t>,</a:t>
            </a:r>
            <a:r>
              <a:rPr lang="en-US" altLang="zh-CN" sz="2200" i="1" dirty="0" smtClean="0">
                <a:sym typeface="宋体" panose="02010600030101010101" pitchFamily="2" charset="-122"/>
              </a:rPr>
              <a:t>F</a:t>
            </a:r>
            <a:r>
              <a:rPr lang="en-US" altLang="zh-CN" sz="2200" dirty="0" smtClean="0">
                <a:sym typeface="宋体" panose="02010600030101010101" pitchFamily="2" charset="-122"/>
              </a:rPr>
              <a:t>&gt;</a:t>
            </a:r>
            <a:r>
              <a:rPr lang="zh-CN" altLang="en-US" sz="2200" dirty="0" smtClean="0">
                <a:sym typeface="宋体" panose="02010600030101010101" pitchFamily="2" charset="-122"/>
              </a:rPr>
              <a:t>的一个关系。 </a:t>
            </a:r>
            <a:endParaRPr lang="zh-CN" altLang="en-US" sz="2200" dirty="0" smtClean="0">
              <a:sym typeface="宋体" panose="02010600030101010101" pitchFamily="2" charset="-122"/>
            </a:endParaRPr>
          </a:p>
        </p:txBody>
      </p:sp>
      <p:sp>
        <p:nvSpPr>
          <p:cNvPr id="107525" name="AutoShape 4"/>
          <p:cNvSpPr/>
          <p:nvPr/>
        </p:nvSpPr>
        <p:spPr bwMode="auto">
          <a:xfrm rot="5400000">
            <a:off x="3174504" y="2255912"/>
            <a:ext cx="152400" cy="914400"/>
          </a:xfrm>
          <a:prstGeom prst="leftBrace">
            <a:avLst>
              <a:gd name="adj1" fmla="val 50000"/>
              <a:gd name="adj2" fmla="val 50000"/>
            </a:avLst>
          </a:prstGeom>
          <a:noFill/>
          <a:ln w="6350">
            <a:solidFill>
              <a:srgbClr val="000000"/>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7526" name="AutoShape 5"/>
          <p:cNvSpPr/>
          <p:nvPr/>
        </p:nvSpPr>
        <p:spPr bwMode="auto">
          <a:xfrm rot="5400000">
            <a:off x="4304928" y="2255912"/>
            <a:ext cx="152400" cy="914400"/>
          </a:xfrm>
          <a:prstGeom prst="leftBrace">
            <a:avLst>
              <a:gd name="adj1" fmla="val 50000"/>
              <a:gd name="adj2" fmla="val 50000"/>
            </a:avLst>
          </a:prstGeom>
          <a:noFill/>
          <a:ln w="6350">
            <a:solidFill>
              <a:srgbClr val="000000"/>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不能由</a:t>
            </a:r>
            <a:r>
              <a:rPr lang="en-US" altLang="zh-CN" i="1" dirty="0" smtClean="0">
                <a:sym typeface="Calibri" panose="020F0502020204030204" pitchFamily="34" charset="0"/>
              </a:rPr>
              <a:t>F</a:t>
            </a:r>
            <a:r>
              <a:rPr lang="zh-CN" altLang="en-US" dirty="0" smtClean="0">
                <a:sym typeface="Calibri" panose="020F0502020204030204" pitchFamily="34" charset="0"/>
              </a:rPr>
              <a:t>从</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公理导出，则</a:t>
            </a:r>
            <a:r>
              <a:rPr lang="en-US" altLang="zh-CN" i="1" dirty="0" smtClean="0">
                <a:sym typeface="Calibri" panose="020F0502020204030204" pitchFamily="34" charset="0"/>
              </a:rPr>
              <a:t>Y</a:t>
            </a:r>
            <a:r>
              <a:rPr lang="zh-CN" altLang="en-US" dirty="0" smtClean="0">
                <a:sym typeface="Calibri" panose="020F0502020204030204" pitchFamily="34" charset="0"/>
              </a:rPr>
              <a:t>不是</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的子集。（引理</a:t>
            </a:r>
            <a:r>
              <a:rPr lang="en-US" altLang="zh-CN" dirty="0" smtClean="0">
                <a:sym typeface="Calibri" panose="020F0502020204030204" pitchFamily="34" charset="0"/>
              </a:rPr>
              <a:t>6.2</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987425" indent="0">
              <a:lnSpc>
                <a:spcPct val="150000"/>
              </a:lnSpc>
              <a:buFont typeface="Wingdings" panose="05000000000000000000" pitchFamily="2" charset="2"/>
              <a:buNone/>
            </a:pPr>
            <a:r>
              <a:rPr lang="zh-CN" altLang="en-US" sz="2200" dirty="0" smtClean="0">
                <a:sym typeface="Calibri" panose="020F0502020204030204" pitchFamily="34" charset="0"/>
              </a:rPr>
              <a:t>   因此必有</a:t>
            </a:r>
            <a:r>
              <a:rPr lang="en-US" altLang="zh-CN" sz="2200" i="1" dirty="0" smtClean="0">
                <a:sym typeface="Calibri" panose="020F0502020204030204" pitchFamily="34" charset="0"/>
              </a:rPr>
              <a:t>Y</a:t>
            </a:r>
            <a:r>
              <a:rPr lang="zh-CN" altLang="en-US" sz="2200" dirty="0" smtClean="0">
                <a:sym typeface="Calibri" panose="020F0502020204030204" pitchFamily="34" charset="0"/>
              </a:rPr>
              <a:t>的子集</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满足</a:t>
            </a:r>
            <a:r>
              <a:rPr lang="en-US" altLang="zh-CN" sz="2200" i="1" dirty="0" smtClean="0">
                <a:sym typeface="Calibri" panose="020F0502020204030204" pitchFamily="34" charset="0"/>
              </a:rPr>
              <a:t>Y’</a:t>
            </a:r>
            <a:r>
              <a:rPr lang="en-US" altLang="zh-CN" sz="2200" dirty="0" smtClean="0">
                <a:sym typeface="Symbol" panose="05050102010706020507" pitchFamily="18" charset="2"/>
              </a:rPr>
              <a:t></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a:t>
            </a:r>
            <a:endParaRPr lang="en-US" sz="2200" dirty="0" smtClean="0">
              <a:sym typeface="Calibri" panose="020F0502020204030204" pitchFamily="34" charset="0"/>
            </a:endParaRPr>
          </a:p>
          <a:p>
            <a:pPr marL="987425" indent="0">
              <a:lnSpc>
                <a:spcPct val="15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则</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在</a:t>
            </a:r>
            <a:r>
              <a:rPr lang="en-US" altLang="zh-CN" sz="2200" i="1" dirty="0" smtClean="0">
                <a:sym typeface="Calibri" panose="020F0502020204030204" pitchFamily="34" charset="0"/>
              </a:rPr>
              <a:t>r </a:t>
            </a:r>
            <a:r>
              <a:rPr lang="zh-CN" altLang="en-US" sz="2200" dirty="0" smtClean="0">
                <a:sym typeface="Calibri" panose="020F0502020204030204" pitchFamily="34" charset="0"/>
              </a:rPr>
              <a:t>中不成立，</a:t>
            </a:r>
            <a:endParaRPr lang="en-US" sz="2200" dirty="0" smtClean="0">
              <a:sym typeface="Calibri" panose="020F0502020204030204" pitchFamily="34" charset="0"/>
            </a:endParaRPr>
          </a:p>
          <a:p>
            <a:pPr marL="987425" indent="0">
              <a:lnSpc>
                <a:spcPct val="15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即</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必不为</a:t>
            </a:r>
            <a:r>
              <a:rPr lang="en-US" altLang="zh-CN" sz="2200" i="1" dirty="0" smtClean="0">
                <a:sym typeface="Calibri" panose="020F0502020204030204" pitchFamily="34" charset="0"/>
              </a:rPr>
              <a:t>R</a:t>
            </a:r>
            <a:r>
              <a:rPr lang="en-US" altLang="zh-CN" sz="2200" dirty="0" smtClean="0">
                <a:sym typeface="Calibri" panose="020F0502020204030204" pitchFamily="34" charset="0"/>
              </a:rPr>
              <a:t>&lt;</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F</a:t>
            </a:r>
            <a:r>
              <a:rPr lang="en-US" altLang="zh-CN" sz="2200" dirty="0" smtClean="0">
                <a:sym typeface="Calibri" panose="020F0502020204030204" pitchFamily="34" charset="0"/>
              </a:rPr>
              <a:t>&gt; </a:t>
            </a:r>
            <a:r>
              <a:rPr lang="zh-CN" altLang="en-US" sz="2200" dirty="0" smtClean="0">
                <a:sym typeface="Calibri" panose="020F0502020204030204"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anose="020F0502020204030204" pitchFamily="34" charset="0"/>
              </a:rPr>
              <a:t>Armstrong</a:t>
            </a:r>
            <a:r>
              <a:rPr lang="zh-CN" altLang="en-US" dirty="0" smtClean="0">
                <a:sym typeface="Calibri" panose="020F0502020204030204" pitchFamily="34" charset="0"/>
              </a:rPr>
              <a:t>公理的完备性及有效性说明</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en-US" altLang="zh-CN" dirty="0" smtClean="0"/>
              <a:t>“</a:t>
            </a:r>
            <a:r>
              <a:rPr lang="zh-CN" altLang="en-US" dirty="0" smtClean="0">
                <a:sym typeface="Calibri" panose="020F0502020204030204" pitchFamily="34" charset="0"/>
              </a:rPr>
              <a:t>导出</a:t>
            </a:r>
            <a:r>
              <a:rPr lang="zh-CN" altLang="en-US" dirty="0" smtClean="0"/>
              <a:t>”与</a:t>
            </a:r>
            <a:r>
              <a:rPr lang="en-US" altLang="zh-CN" dirty="0" smtClean="0"/>
              <a:t>“</a:t>
            </a:r>
            <a:r>
              <a:rPr lang="zh-CN" altLang="en-US" dirty="0" smtClean="0">
                <a:sym typeface="Calibri" panose="020F0502020204030204" pitchFamily="34" charset="0"/>
              </a:rPr>
              <a:t>蕴涵</a:t>
            </a:r>
            <a:r>
              <a:rPr lang="zh-CN" altLang="en-US" dirty="0" smtClean="0"/>
              <a:t>”</a:t>
            </a:r>
            <a:r>
              <a:rPr lang="zh-CN" altLang="en-US" dirty="0" smtClean="0">
                <a:sym typeface="Calibri" panose="020F0502020204030204" pitchFamily="34" charset="0"/>
              </a:rPr>
              <a:t>是两个完全等价的概念</a:t>
            </a:r>
            <a:endParaRPr lang="zh-CN" altLang="en-US" dirty="0" smtClean="0">
              <a:sym typeface="Calibri" panose="020F0502020204030204" pitchFamily="34" charset="0"/>
            </a:endParaRPr>
          </a:p>
          <a:p>
            <a:pPr lvl="1">
              <a:lnSpc>
                <a:spcPct val="150000"/>
              </a:lnSpc>
            </a:pP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所逻辑蕴涵的函数依赖的全体（定义</a:t>
            </a:r>
            <a:r>
              <a:rPr lang="en-US" altLang="zh-CN" dirty="0" smtClean="0">
                <a:sym typeface="Calibri" panose="020F0502020204030204" pitchFamily="34" charset="0"/>
              </a:rPr>
              <a:t>6.12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buFont typeface="Wingdings" panose="05000000000000000000" pitchFamily="2" charset="2"/>
              <a:buNone/>
            </a:pPr>
            <a:endParaRPr lang="zh-CN" altLang="en-US" dirty="0" smtClean="0">
              <a:sym typeface="Calibri" panose="020F0502020204030204" pitchFamily="34" charset="0"/>
            </a:endParaRPr>
          </a:p>
          <a:p>
            <a:pPr lvl="1">
              <a:lnSpc>
                <a:spcPct val="150000"/>
              </a:lnSpc>
            </a:pP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：可以说成由</a:t>
            </a:r>
            <a:r>
              <a:rPr lang="en-US" altLang="zh-CN" i="1" dirty="0" smtClean="0">
                <a:sym typeface="Calibri" panose="020F0502020204030204" pitchFamily="34" charset="0"/>
              </a:rPr>
              <a:t>F</a:t>
            </a:r>
            <a:r>
              <a:rPr lang="zh-CN" altLang="en-US" dirty="0" smtClean="0">
                <a:sym typeface="Calibri" panose="020F0502020204030204" pitchFamily="34" charset="0"/>
              </a:rPr>
              <a:t>出发借助</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6.14  </a:t>
            </a:r>
            <a:r>
              <a:rPr lang="zh-CN" altLang="en-US" dirty="0" smtClean="0">
                <a:sym typeface="Calibri" panose="020F0502020204030204" pitchFamily="34" charset="0"/>
              </a:rPr>
              <a:t>如果</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，就说函数依赖集</a:t>
            </a:r>
            <a:r>
              <a:rPr lang="en-US" altLang="zh-CN" i="1" dirty="0" smtClean="0">
                <a:sym typeface="Calibri" panose="020F0502020204030204" pitchFamily="34" charset="0"/>
              </a:rPr>
              <a:t>F</a:t>
            </a:r>
            <a:r>
              <a:rPr lang="zh-CN" altLang="en-US" dirty="0" smtClean="0">
                <a:sym typeface="Calibri" panose="020F0502020204030204" pitchFamily="34" charset="0"/>
              </a:rPr>
              <a:t>覆盖</a:t>
            </a:r>
            <a:r>
              <a:rPr lang="en-US" altLang="zh-CN" i="1" dirty="0" smtClean="0">
                <a:sym typeface="Calibri" panose="020F0502020204030204" pitchFamily="34" charset="0"/>
              </a:rPr>
              <a:t>G</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是</a:t>
            </a:r>
            <a:r>
              <a:rPr lang="en-US" altLang="zh-CN" i="1" dirty="0" smtClean="0">
                <a:sym typeface="Calibri" panose="020F0502020204030204" pitchFamily="34" charset="0"/>
              </a:rPr>
              <a:t>G</a:t>
            </a:r>
            <a:r>
              <a:rPr lang="zh-CN" altLang="en-US" dirty="0" smtClean="0">
                <a:sym typeface="Calibri" panose="020F0502020204030204" pitchFamily="34" charset="0"/>
              </a:rPr>
              <a:t>的覆盖，或</a:t>
            </a:r>
            <a:r>
              <a:rPr lang="en-US" altLang="zh-CN" i="1" dirty="0" smtClean="0">
                <a:sym typeface="Calibri" panose="020F0502020204030204" pitchFamily="34" charset="0"/>
              </a:rPr>
              <a:t>G</a:t>
            </a:r>
            <a:r>
              <a:rPr lang="zh-CN" altLang="en-US" dirty="0" smtClean="0">
                <a:sym typeface="Calibri" panose="020F0502020204030204" pitchFamily="34" charset="0"/>
              </a:rPr>
              <a:t>是</a:t>
            </a:r>
            <a:r>
              <a:rPr lang="en-US" altLang="zh-CN" i="1" dirty="0" smtClean="0">
                <a:sym typeface="Calibri" panose="020F0502020204030204" pitchFamily="34" charset="0"/>
              </a:rPr>
              <a:t>F</a:t>
            </a:r>
            <a:r>
              <a:rPr lang="zh-CN" altLang="en-US" dirty="0" smtClean="0">
                <a:sym typeface="Calibri" panose="020F0502020204030204" pitchFamily="34" charset="0"/>
              </a:rPr>
              <a:t>的覆盖），或</a:t>
            </a:r>
            <a:r>
              <a:rPr lang="en-US" altLang="zh-CN" i="1" dirty="0" smtClean="0">
                <a:sym typeface="Calibri" panose="020F0502020204030204" pitchFamily="34" charset="0"/>
              </a:rPr>
              <a:t>F</a:t>
            </a:r>
            <a:r>
              <a:rPr lang="zh-CN" altLang="en-US" dirty="0" smtClean="0">
                <a:sym typeface="Calibri" panose="020F0502020204030204" pitchFamily="34" charset="0"/>
              </a:rPr>
              <a:t>与</a:t>
            </a:r>
            <a:r>
              <a:rPr lang="en-US" altLang="zh-CN" i="1" dirty="0" smtClean="0">
                <a:sym typeface="Calibri" panose="020F0502020204030204" pitchFamily="34" charset="0"/>
              </a:rPr>
              <a:t>G</a:t>
            </a:r>
            <a:r>
              <a:rPr lang="zh-CN" altLang="en-US" dirty="0" smtClean="0">
                <a:sym typeface="Calibri" panose="020F0502020204030204"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anose="02020603050405020304" pitchFamily="18" charset="0"/>
                <a:sym typeface="Times New Roman" panose="02020603050405020304" pitchFamily="18" charset="0"/>
              </a:rPr>
              <a:t>两个函数依赖集等价是指它们的闭包等价</a:t>
            </a:r>
            <a:endParaRPr lang="zh-CN" altLang="en-US" sz="2800"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anose="020F0502020204030204" pitchFamily="34" charset="0"/>
              </a:rPr>
              <a:t>函数依赖集等价的充要条件</a:t>
            </a:r>
            <a:endParaRPr lang="zh-CN" altLang="en-US" dirty="0" smtClean="0">
              <a:sym typeface="Calibri" panose="020F0502020204030204" pitchFamily="34" charset="0"/>
            </a:endParaRPr>
          </a:p>
          <a:p>
            <a:r>
              <a:rPr lang="zh-CN" altLang="en-US" dirty="0" smtClean="0">
                <a:sym typeface="Calibri" panose="020F0502020204030204" pitchFamily="34" charset="0"/>
              </a:rPr>
              <a:t>引理</a:t>
            </a:r>
            <a:r>
              <a:rPr lang="en-US" altLang="zh-CN" dirty="0" smtClean="0">
                <a:sym typeface="Calibri" panose="020F0502020204030204" pitchFamily="34" charset="0"/>
              </a:rPr>
              <a:t>6.3 </a:t>
            </a:r>
            <a:r>
              <a:rPr lang="en-US" altLang="zh-CN" i="1" dirty="0" smtClean="0">
                <a:sym typeface="Calibri" panose="020F0502020204030204" pitchFamily="34" charset="0"/>
              </a:rPr>
              <a:t>F</a:t>
            </a:r>
            <a:r>
              <a:rPr lang="en-US" altLang="zh-CN" sz="3200" baseline="30000" dirty="0" smtClean="0">
                <a:sym typeface="Calibri" panose="020F0502020204030204" pitchFamily="34" charset="0"/>
              </a:rPr>
              <a:t>+</a:t>
            </a:r>
            <a:r>
              <a:rPr lang="en-US" altLang="zh-CN" dirty="0" smtClean="0">
                <a:sym typeface="Calibri" panose="020F0502020204030204" pitchFamily="34" charset="0"/>
              </a:rPr>
              <a:t> = </a:t>
            </a:r>
            <a:r>
              <a:rPr lang="en-US" altLang="zh-CN" i="1" dirty="0" smtClean="0">
                <a:sym typeface="Calibri" panose="020F0502020204030204" pitchFamily="34" charset="0"/>
              </a:rPr>
              <a:t>G</a:t>
            </a:r>
            <a:r>
              <a:rPr lang="en-US" altLang="zh-CN" baseline="30000" dirty="0" smtClean="0">
                <a:sym typeface="Calibri" panose="020F0502020204030204" pitchFamily="34" charset="0"/>
              </a:rPr>
              <a:t>+ </a:t>
            </a:r>
            <a:r>
              <a:rPr lang="zh-CN" altLang="en-US" dirty="0" smtClean="0">
                <a:sym typeface="Calibri" panose="020F0502020204030204" pitchFamily="34" charset="0"/>
              </a:rPr>
              <a:t>的充分必要条件是</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和</a:t>
            </a:r>
            <a:r>
              <a:rPr lang="en-US" altLang="zh-CN" i="1" dirty="0" smtClean="0">
                <a:sym typeface="Calibri" panose="020F0502020204030204" pitchFamily="34" charset="0"/>
              </a:rPr>
              <a:t>G</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r>
              <a:rPr lang="zh-CN" altLang="en-US" dirty="0" smtClean="0">
                <a:sym typeface="Calibri" panose="020F0502020204030204" pitchFamily="34" charset="0"/>
              </a:rPr>
              <a:t>证</a:t>
            </a:r>
            <a:r>
              <a:rPr lang="en-US" altLang="zh-CN" dirty="0" smtClean="0">
                <a:sym typeface="Calibri" panose="020F0502020204030204" pitchFamily="34" charset="0"/>
              </a:rPr>
              <a:t>:  </a:t>
            </a:r>
            <a:r>
              <a:rPr lang="zh-CN" altLang="en-US" dirty="0" smtClean="0">
                <a:sym typeface="Calibri" panose="020F0502020204030204" pitchFamily="34" charset="0"/>
              </a:rPr>
              <a:t>必要性显然，只证充分性。</a:t>
            </a:r>
            <a:endParaRPr lang="zh-CN" altLang="en-US"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）若</a:t>
            </a:r>
            <a:r>
              <a:rPr lang="en-US" altLang="zh-CN" i="1" dirty="0" smtClean="0">
                <a:sym typeface="Calibri" panose="020F0502020204030204" pitchFamily="34" charset="0"/>
              </a:rPr>
              <a:t>F</a:t>
            </a:r>
            <a:r>
              <a:rPr lang="en-US" altLang="zh-CN" dirty="0" smtClean="0">
                <a:sym typeface="Symbol" panose="05050102010706020507" pitchFamily="18" charset="2"/>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G</a:t>
            </a:r>
            <a:r>
              <a:rPr lang="en-US" altLang="zh-CN" sz="2000" baseline="-6000" dirty="0" smtClean="0">
                <a:sym typeface="Calibri" panose="020F0502020204030204" pitchFamily="34" charset="0"/>
              </a:rPr>
              <a:t>+</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）任取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Symbol" panose="05050102010706020507" pitchFamily="18" charset="2"/>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则有 </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Symbol" panose="05050102010706020507" pitchFamily="18" charset="2"/>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G</a:t>
            </a:r>
            <a:r>
              <a:rPr lang="en-US" altLang="zh-CN" baseline="-8000" dirty="0" smtClean="0">
                <a:sym typeface="Calibri" panose="020F0502020204030204" pitchFamily="34" charset="0"/>
              </a:rPr>
              <a:t>+</a:t>
            </a:r>
            <a:r>
              <a:rPr lang="en-US" altLang="zh-CN" baseline="30000" dirty="0" smtClean="0">
                <a:sym typeface="Calibri" panose="020F0502020204030204" pitchFamily="34" charset="0"/>
              </a:rPr>
              <a:t>+</a:t>
            </a:r>
            <a:r>
              <a:rPr lang="zh-CN" altLang="en-US" dirty="0" smtClean="0">
                <a:sym typeface="Calibri" panose="020F0502020204030204" pitchFamily="34" charset="0"/>
              </a:rPr>
              <a:t>。 </a:t>
            </a:r>
            <a:endParaRPr lang="en-US" altLang="zh-CN"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          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i="1" baseline="30000" dirty="0" smtClean="0">
                <a:sym typeface="Calibri" panose="020F0502020204030204" pitchFamily="34" charset="0"/>
              </a:rPr>
              <a:t> </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。即</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）同理可证</a:t>
            </a:r>
            <a:r>
              <a:rPr lang="en-US" altLang="zh-CN" i="1" dirty="0" smtClean="0">
                <a:sym typeface="Calibri" panose="020F0502020204030204" pitchFamily="34" charset="0"/>
              </a:rPr>
              <a:t>G</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en-US" altLang="zh-CN" dirty="0" smtClean="0">
                <a:sym typeface="Symbol" panose="05050102010706020507" pitchFamily="18" charset="2"/>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，所以</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endParaRPr lang="zh-CN" altLang="en-US" dirty="0" smtClean="0">
              <a:sym typeface="Calibri" panose="020F0502020204030204"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anose="02020603050405020304" pitchFamily="18" charset="0"/>
                <a:sym typeface="Times New Roman" panose="02020603050405020304" pitchFamily="18" charset="0"/>
              </a:rPr>
              <a:t>引理</a:t>
            </a:r>
            <a:r>
              <a:rPr lang="en-US" altLang="zh-CN" sz="2800" b="1" dirty="0">
                <a:solidFill>
                  <a:srgbClr val="000000"/>
                </a:solidFill>
                <a:latin typeface="+mn-lt"/>
                <a:sym typeface="Times New Roman" panose="02020603050405020304" pitchFamily="18" charset="0"/>
              </a:rPr>
              <a:t>6.3</a:t>
            </a:r>
            <a:r>
              <a:rPr lang="zh-CN" altLang="en-US" sz="2800" b="1" dirty="0">
                <a:solidFill>
                  <a:srgbClr val="000000"/>
                </a:solidFill>
                <a:latin typeface="Times New Roman" panose="02020603050405020304" pitchFamily="18" charset="0"/>
                <a:sym typeface="Times New Roman" panose="02020603050405020304" pitchFamily="18" charset="0"/>
              </a:rPr>
              <a:t>给出了判断两个函数依赖集等价的可行算法</a:t>
            </a:r>
            <a:endParaRPr lang="zh-CN" altLang="en-US" sz="2800"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anose="02020603050405020304" pitchFamily="18" charset="0"/>
              </a:rPr>
              <a:t>如何判定</a:t>
            </a:r>
            <a:r>
              <a:rPr lang="en-US" altLang="zh-CN" sz="2800" b="1" i="1" dirty="0">
                <a:solidFill>
                  <a:schemeClr val="accent2"/>
                </a:solidFill>
                <a:latin typeface="+mn-lt"/>
                <a:sym typeface="Times New Roman" panose="02020603050405020304" pitchFamily="18" charset="0"/>
              </a:rPr>
              <a:t>F</a:t>
            </a:r>
            <a:r>
              <a:rPr lang="en-US" altLang="zh-CN" sz="2800" b="1" dirty="0">
                <a:solidFill>
                  <a:schemeClr val="accent2"/>
                </a:solidFill>
                <a:latin typeface="+mn-lt"/>
                <a:sym typeface="Times New Roman" panose="02020603050405020304" pitchFamily="18" charset="0"/>
              </a:rPr>
              <a:t> </a:t>
            </a:r>
            <a:r>
              <a:rPr lang="en-US" altLang="zh-CN" sz="2800" dirty="0">
                <a:solidFill>
                  <a:schemeClr val="accent2"/>
                </a:solidFill>
                <a:latin typeface="+mn-lt"/>
                <a:sym typeface="Symbol" panose="05050102010706020507" pitchFamily="18" charset="2"/>
              </a:rPr>
              <a:t></a:t>
            </a:r>
            <a:r>
              <a:rPr lang="en-US" altLang="zh-CN" sz="2800" b="1" i="1" dirty="0" smtClean="0">
                <a:solidFill>
                  <a:schemeClr val="accent2"/>
                </a:solidFill>
                <a:latin typeface="+mn-lt"/>
                <a:sym typeface="Times New Roman" panose="02020603050405020304" pitchFamily="18" charset="0"/>
              </a:rPr>
              <a:t>G</a:t>
            </a:r>
            <a:r>
              <a:rPr lang="en-US" altLang="zh-CN" sz="2800" b="1" baseline="50000" dirty="0" smtClean="0">
                <a:solidFill>
                  <a:schemeClr val="accent2"/>
                </a:solidFill>
                <a:latin typeface="+mn-lt"/>
                <a:sym typeface="Times New Roman" panose="02020603050405020304" pitchFamily="18" charset="0"/>
              </a:rPr>
              <a:t>+</a:t>
            </a:r>
            <a:r>
              <a:rPr lang="zh-CN" altLang="en-US" sz="2800" b="1" dirty="0">
                <a:solidFill>
                  <a:schemeClr val="accent2"/>
                </a:solidFill>
                <a:latin typeface="+mn-lt"/>
                <a:sym typeface="Times New Roman" panose="02020603050405020304" pitchFamily="18" charset="0"/>
              </a:rPr>
              <a:t>？</a:t>
            </a:r>
            <a:endParaRPr lang="zh-CN" altLang="en-US" sz="3200" b="1" dirty="0">
              <a:solidFill>
                <a:schemeClr val="accent2"/>
              </a:solidFill>
              <a:latin typeface="+mn-lt"/>
              <a:sym typeface="Times New Roman" panose="02020603050405020304"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anose="02020603050405020304" pitchFamily="18" charset="0"/>
              </a:rPr>
              <a:t>只需逐一</a:t>
            </a:r>
            <a:r>
              <a:rPr lang="zh-CN" altLang="en-US" sz="2800" b="1" dirty="0">
                <a:solidFill>
                  <a:srgbClr val="000000"/>
                </a:solidFill>
                <a:latin typeface="+mn-lt"/>
                <a:sym typeface="Times New Roman" panose="02020603050405020304" pitchFamily="18" charset="0"/>
              </a:rPr>
              <a:t>对</a:t>
            </a:r>
            <a:r>
              <a:rPr lang="en-US" altLang="zh-CN" sz="2800" b="1" i="1" dirty="0">
                <a:solidFill>
                  <a:srgbClr val="000000"/>
                </a:solidFill>
                <a:latin typeface="+mn-lt"/>
                <a:sym typeface="Times New Roman" panose="02020603050405020304" pitchFamily="18" charset="0"/>
              </a:rPr>
              <a:t>F</a:t>
            </a:r>
            <a:r>
              <a:rPr lang="zh-CN" altLang="en-US" sz="2800" b="1" dirty="0">
                <a:solidFill>
                  <a:srgbClr val="000000"/>
                </a:solidFill>
                <a:latin typeface="+mn-lt"/>
                <a:sym typeface="Times New Roman" panose="02020603050405020304" pitchFamily="18" charset="0"/>
              </a:rPr>
              <a:t>中的函数依赖</a:t>
            </a:r>
            <a:r>
              <a:rPr lang="en-US" altLang="zh-CN" sz="2800" b="1" i="1" dirty="0">
                <a:solidFill>
                  <a:srgbClr val="000000"/>
                </a:solidFill>
                <a:latin typeface="+mn-lt"/>
                <a:sym typeface="Times New Roman" panose="02020603050405020304" pitchFamily="18" charset="0"/>
              </a:rPr>
              <a:t>X</a:t>
            </a:r>
            <a:r>
              <a:rPr lang="en-US" altLang="zh-CN" sz="2800" b="1" dirty="0">
                <a:solidFill>
                  <a:srgbClr val="000000"/>
                </a:solidFill>
                <a:latin typeface="+mn-lt"/>
                <a:sym typeface="Times New Roman" panose="02020603050405020304" pitchFamily="18" charset="0"/>
              </a:rPr>
              <a:t>→</a:t>
            </a:r>
            <a:r>
              <a:rPr lang="en-US" altLang="zh-CN" sz="2800" b="1" i="1" dirty="0" smtClean="0">
                <a:solidFill>
                  <a:srgbClr val="000000"/>
                </a:solidFill>
                <a:latin typeface="+mn-lt"/>
                <a:sym typeface="Times New Roman" panose="02020603050405020304" pitchFamily="18" charset="0"/>
              </a:rPr>
              <a:t>Y</a:t>
            </a:r>
            <a:r>
              <a:rPr lang="zh-CN" altLang="en-US" sz="2800" b="1" dirty="0" smtClean="0">
                <a:solidFill>
                  <a:srgbClr val="000000"/>
                </a:solidFill>
                <a:latin typeface="+mn-lt"/>
                <a:sym typeface="Times New Roman" panose="02020603050405020304" pitchFamily="18" charset="0"/>
              </a:rPr>
              <a:t>考察</a:t>
            </a:r>
            <a:r>
              <a:rPr lang="zh-CN" altLang="en-US" sz="2800" b="1" i="1" dirty="0" smtClean="0">
                <a:solidFill>
                  <a:srgbClr val="000000"/>
                </a:solidFill>
                <a:latin typeface="+mn-lt"/>
                <a:sym typeface="Times New Roman" panose="02020603050405020304" pitchFamily="18" charset="0"/>
              </a:rPr>
              <a:t> </a:t>
            </a:r>
            <a:r>
              <a:rPr lang="en-US" altLang="zh-CN" sz="2800" b="1" i="1" dirty="0">
                <a:solidFill>
                  <a:srgbClr val="000000"/>
                </a:solidFill>
                <a:latin typeface="+mn-lt"/>
                <a:sym typeface="Times New Roman" panose="02020603050405020304" pitchFamily="18" charset="0"/>
              </a:rPr>
              <a:t>Y</a:t>
            </a:r>
            <a:r>
              <a:rPr lang="en-US" altLang="zh-CN" sz="2800" b="1" dirty="0">
                <a:solidFill>
                  <a:srgbClr val="000000"/>
                </a:solidFill>
                <a:latin typeface="+mn-lt"/>
                <a:sym typeface="Times New Roman" panose="02020603050405020304" pitchFamily="18" charset="0"/>
              </a:rPr>
              <a:t> </a:t>
            </a:r>
            <a:r>
              <a:rPr lang="zh-CN" altLang="en-US" sz="2800" b="1" dirty="0">
                <a:solidFill>
                  <a:srgbClr val="000000"/>
                </a:solidFill>
                <a:latin typeface="+mn-lt"/>
                <a:sym typeface="Times New Roman" panose="02020603050405020304" pitchFamily="18" charset="0"/>
              </a:rPr>
              <a:t>是否属于</a:t>
            </a:r>
            <a:r>
              <a:rPr lang="en-US" altLang="zh-CN" sz="2800" b="1" i="1" dirty="0">
                <a:solidFill>
                  <a:srgbClr val="000000"/>
                </a:solidFill>
                <a:latin typeface="+mn-lt"/>
                <a:sym typeface="Times New Roman" panose="02020603050405020304" pitchFamily="18" charset="0"/>
              </a:rPr>
              <a:t>X</a:t>
            </a:r>
            <a:r>
              <a:rPr lang="en-US" altLang="zh-CN" sz="2800" b="1" baseline="-12000" dirty="0">
                <a:solidFill>
                  <a:srgbClr val="000000"/>
                </a:solidFill>
                <a:latin typeface="+mn-lt"/>
                <a:sym typeface="Times New Roman" panose="02020603050405020304" pitchFamily="18" charset="0"/>
              </a:rPr>
              <a:t>G</a:t>
            </a:r>
            <a:r>
              <a:rPr lang="en-US" altLang="zh-CN" sz="2800" b="1" baseline="-4000" dirty="0">
                <a:solidFill>
                  <a:srgbClr val="000000"/>
                </a:solidFill>
                <a:latin typeface="+mn-lt"/>
                <a:sym typeface="Times New Roman" panose="02020603050405020304" pitchFamily="18" charset="0"/>
              </a:rPr>
              <a:t>+</a:t>
            </a:r>
            <a:r>
              <a:rPr lang="en-US" altLang="zh-CN" sz="2800" b="1" baseline="50000" dirty="0">
                <a:solidFill>
                  <a:srgbClr val="000000"/>
                </a:solidFill>
                <a:latin typeface="+mn-lt"/>
                <a:sym typeface="Times New Roman" panose="02020603050405020304" pitchFamily="18" charset="0"/>
              </a:rPr>
              <a:t>+</a:t>
            </a:r>
            <a:r>
              <a:rPr lang="en-US" altLang="zh-CN" sz="2800" b="1" dirty="0">
                <a:solidFill>
                  <a:srgbClr val="000000"/>
                </a:solidFill>
                <a:latin typeface="+mn-lt"/>
                <a:sym typeface="Times New Roman" panose="02020603050405020304" pitchFamily="18" charset="0"/>
              </a:rPr>
              <a:t> </a:t>
            </a:r>
            <a:endParaRPr lang="en-US" altLang="zh-CN" sz="2800" b="1" dirty="0">
              <a:solidFill>
                <a:srgbClr val="000000"/>
              </a:solidFill>
              <a:latin typeface="+mn-lt"/>
              <a:ea typeface="黑体" panose="02010609060101010101" pitchFamily="49" charset="-122"/>
              <a:sym typeface="Times New Roman" panose="02020603050405020304"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anose="020B0503020204020204" pitchFamily="34" charset="-122"/>
              </a:rPr>
              <a:t>问题的提出（续）</a:t>
            </a:r>
            <a:endParaRPr lang="zh-CN" sz="3600" smtClean="0">
              <a:sym typeface="微软雅黑" panose="020B0503020204020204" pitchFamily="34" charset="-122"/>
            </a:endParaRP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假设学校教务的数据库模式用一个单一的关系模式</a:t>
            </a:r>
            <a:r>
              <a:rPr lang="en-US" altLang="zh-CN" dirty="0" smtClean="0">
                <a:sym typeface="Calibri" panose="020F0502020204030204" pitchFamily="34" charset="0"/>
              </a:rPr>
              <a:t>Student</a:t>
            </a:r>
            <a:r>
              <a:rPr lang="zh-CN" altLang="en-US" dirty="0" smtClean="0">
                <a:sym typeface="Calibri" panose="020F0502020204030204" pitchFamily="34" charset="0"/>
              </a:rPr>
              <a:t>来表示，则该关系模式的属性集合为：</a:t>
            </a:r>
            <a:endParaRPr 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   </a:t>
            </a:r>
            <a:r>
              <a:rPr lang="en-US" dirty="0" smtClean="0">
                <a:sym typeface="Calibri" panose="020F0502020204030204" pitchFamily="34" charset="0"/>
              </a:rPr>
              <a:t> </a:t>
            </a:r>
            <a:r>
              <a:rPr lang="en-US" altLang="zh-CN" dirty="0" smtClean="0">
                <a:sym typeface="Calibri" panose="020F0502020204030204" pitchFamily="34" charset="0"/>
              </a:rPr>
              <a:t>U </a:t>
            </a:r>
            <a:r>
              <a:rPr lang="zh-CN" altLang="en-US" dirty="0" smtClean="0">
                <a:sym typeface="Calibri" panose="020F0502020204030204" pitchFamily="34" charset="0"/>
              </a:rPr>
              <a:t>＝{</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err="1" smtClean="0">
                <a:sym typeface="Calibri" panose="020F0502020204030204" pitchFamily="34" charset="0"/>
              </a:rPr>
              <a:t>Mname</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Grade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现实世界的已知事实（语义）：</a:t>
            </a:r>
            <a:endParaRPr lang="zh-CN" altLang="en-US" dirty="0" smtClean="0">
              <a:sym typeface="Calibri" panose="020F0502020204030204" pitchFamily="34" charset="0"/>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一个系有若干学生， 但一个学生只属于一个系；</a:t>
            </a:r>
            <a:endParaRPr lang="zh-CN" altLang="en-US" dirty="0" smtClean="0">
              <a:latin typeface="宋体" panose="02010600030101010101" pitchFamily="2" charset="-122"/>
              <a:sym typeface="宋体" panose="02010600030101010101" pitchFamily="2" charset="-122"/>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一个系只有一名（正职）负责人；</a:t>
            </a:r>
            <a:endParaRPr lang="zh-CN" altLang="en-US" dirty="0" smtClean="0">
              <a:latin typeface="宋体" panose="02010600030101010101" pitchFamily="2" charset="-122"/>
              <a:sym typeface="宋体" panose="02010600030101010101" pitchFamily="2" charset="-122"/>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一个学生可以选修多门课程，每门课程有若干学生选修；</a:t>
            </a:r>
            <a:endParaRPr lang="zh-CN" altLang="en-US" dirty="0" smtClean="0">
              <a:latin typeface="宋体" panose="02010600030101010101" pitchFamily="2" charset="-122"/>
              <a:sym typeface="宋体" panose="02010600030101010101" pitchFamily="2" charset="-122"/>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每个学生学习每一门课程有一个成绩。   </a:t>
            </a:r>
            <a:endParaRPr lang="zh-CN" altLang="en-US" dirty="0" smtClean="0">
              <a:latin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anose="020F0502020204030204" pitchFamily="34" charset="0"/>
              </a:rPr>
              <a:t>定义</a:t>
            </a:r>
            <a:r>
              <a:rPr lang="en-US" altLang="zh-CN" dirty="0" smtClean="0">
                <a:sym typeface="Calibri" panose="020F0502020204030204" pitchFamily="34" charset="0"/>
              </a:rPr>
              <a:t>6.15  </a:t>
            </a:r>
            <a:r>
              <a:rPr lang="zh-CN" altLang="en-US" dirty="0" smtClean="0">
                <a:sym typeface="Calibri" panose="020F0502020204030204" pitchFamily="34" charset="0"/>
              </a:rPr>
              <a:t>如果函数依赖集</a:t>
            </a:r>
            <a:r>
              <a:rPr lang="en-US" altLang="zh-CN" i="1" dirty="0" smtClean="0">
                <a:sym typeface="Calibri" panose="020F0502020204030204" pitchFamily="34" charset="0"/>
              </a:rPr>
              <a:t>F</a:t>
            </a:r>
            <a:r>
              <a:rPr lang="zh-CN" altLang="en-US" dirty="0" smtClean="0">
                <a:sym typeface="Calibri" panose="020F0502020204030204" pitchFamily="34" charset="0"/>
              </a:rPr>
              <a:t>满足下列条件，则称</a:t>
            </a:r>
            <a:r>
              <a:rPr lang="en-US" altLang="zh-CN" i="1" dirty="0" smtClean="0">
                <a:sym typeface="Calibri" panose="020F0502020204030204" pitchFamily="34" charset="0"/>
              </a:rPr>
              <a:t>F</a:t>
            </a:r>
            <a:r>
              <a:rPr lang="zh-CN" altLang="en-US" dirty="0" smtClean="0">
                <a:sym typeface="Calibri" panose="020F0502020204030204" pitchFamily="34" charset="0"/>
              </a:rPr>
              <a:t>为一个极小函数依赖集，亦称为最小依赖集或最小覆盖。</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中任一函数依赖的右部仅含有一个属性。</a:t>
            </a:r>
            <a:endParaRPr lang="zh-CN" altLang="en-US" dirty="0" smtClean="0">
              <a:sym typeface="Calibri" panose="020F0502020204030204" pitchFamily="34" charset="0"/>
            </a:endParaRPr>
          </a:p>
          <a:p>
            <a:pPr marL="457200" lvl="1" indent="0">
              <a:lnSpc>
                <a:spcPct val="12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中不存在这样的函数依赖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r>
              <a:rPr lang="en-US" altLang="zh-CN" i="1" dirty="0" smtClean="0">
                <a:sym typeface="Calibri" panose="020F0502020204030204" pitchFamily="34" charset="0"/>
              </a:rPr>
              <a:t> </a:t>
            </a:r>
            <a:r>
              <a:rPr lang="zh-CN" altLang="en-US" dirty="0" smtClean="0">
                <a:sym typeface="Calibri" panose="020F0502020204030204" pitchFamily="34" charset="0"/>
              </a:rPr>
              <a:t>使得</a:t>
            </a:r>
            <a:r>
              <a:rPr lang="en-US" altLang="zh-CN" i="1" dirty="0" smtClean="0">
                <a:sym typeface="Calibri" panose="020F0502020204030204" pitchFamily="34" charset="0"/>
              </a:rPr>
              <a:t>F</a:t>
            </a:r>
            <a:r>
              <a:rPr lang="zh-CN" altLang="en-US" dirty="0" smtClean="0">
                <a:sym typeface="Calibri" panose="020F0502020204030204" pitchFamily="34" charset="0"/>
              </a:rPr>
              <a:t>与</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zh-CN" altLang="en-US" dirty="0" smtClean="0">
                <a:sym typeface="Calibri" panose="020F0502020204030204" pitchFamily="34" charset="0"/>
              </a:rPr>
              <a:t>等价。</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a:t>
            </a:r>
            <a:r>
              <a:rPr lang="en-US" altLang="zh-CN" dirty="0" smtClean="0">
                <a:sym typeface="Calibri" panose="020F0502020204030204" pitchFamily="34" charset="0"/>
              </a:rPr>
              <a:t>3</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中不存在这样的函数依赖</a:t>
            </a:r>
            <a:r>
              <a:rPr lang="en-US" altLang="zh-CN" i="1" dirty="0" smtClean="0">
                <a:sym typeface="Calibri" panose="020F0502020204030204" pitchFamily="34" charset="0"/>
              </a:rPr>
              <a:t>X</a:t>
            </a:r>
            <a:r>
              <a:rPr lang="en-US" altLang="zh-CN" dirty="0" smtClean="0">
                <a:sym typeface="Calibri" panose="020F0502020204030204" pitchFamily="34" charset="0"/>
              </a:rPr>
              <a:t>→A</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有真</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子集</a:t>
            </a:r>
            <a:r>
              <a:rPr lang="en-US" altLang="zh-CN" i="1" dirty="0" smtClean="0">
                <a:sym typeface="Calibri" panose="020F0502020204030204" pitchFamily="34" charset="0"/>
              </a:rPr>
              <a:t>Z</a:t>
            </a:r>
            <a:r>
              <a:rPr lang="zh-CN" altLang="en-US" dirty="0" smtClean="0">
                <a:sym typeface="Calibri" panose="020F0502020204030204" pitchFamily="34" charset="0"/>
              </a:rPr>
              <a:t>使得</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zh-CN" altLang="en-US" dirty="0" smtClean="0">
                <a:sym typeface="Calibri" panose="020F0502020204030204" pitchFamily="34" charset="0"/>
              </a:rPr>
              <a:t>与</a:t>
            </a:r>
            <a:r>
              <a:rPr lang="en-US" altLang="zh-CN" i="1" dirty="0" smtClean="0">
                <a:sym typeface="Calibri" panose="020F0502020204030204" pitchFamily="34" charset="0"/>
              </a:rPr>
              <a:t>F</a:t>
            </a:r>
            <a:r>
              <a:rPr lang="zh-CN" altLang="en-US" dirty="0" smtClean="0">
                <a:sym typeface="Calibri" panose="020F0502020204030204"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anose="02020603050405020304" pitchFamily="18" charset="0"/>
              </a:rPr>
              <a:t>即</a:t>
            </a: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中的函数依赖均不能由</a:t>
            </a: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中其他函数依赖导出</a:t>
            </a:r>
            <a:endParaRPr lang="zh-CN" altLang="en-US" sz="2400" b="1" dirty="0">
              <a:solidFill>
                <a:srgbClr val="000000"/>
              </a:solidFill>
              <a:latin typeface="+mn-lt"/>
              <a:sym typeface="Times New Roman" panose="02020603050405020304"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anose="02020603050405020304"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中各函数依赖左部均为最小属性</a:t>
            </a:r>
            <a:r>
              <a:rPr lang="zh-CN" altLang="en-US" sz="2400" b="1" dirty="0" smtClean="0">
                <a:solidFill>
                  <a:srgbClr val="000000"/>
                </a:solidFill>
                <a:latin typeface="+mn-lt"/>
                <a:sym typeface="Times New Roman" panose="02020603050405020304" pitchFamily="18" charset="0"/>
              </a:rPr>
              <a:t>集</a:t>
            </a:r>
            <a:r>
              <a:rPr lang="zh-CN" altLang="en-US" sz="2400" b="1" dirty="0">
                <a:solidFill>
                  <a:srgbClr val="000000"/>
                </a:solidFill>
                <a:latin typeface="+mn-lt"/>
                <a:sym typeface="Times New Roman" panose="02020603050405020304" pitchFamily="18" charset="0"/>
              </a:rPr>
              <a:t>（</a:t>
            </a:r>
            <a:r>
              <a:rPr lang="zh-CN" altLang="en-US" sz="2400" b="1" dirty="0" smtClean="0">
                <a:solidFill>
                  <a:srgbClr val="000000"/>
                </a:solidFill>
                <a:latin typeface="+mn-lt"/>
                <a:sym typeface="Times New Roman" panose="02020603050405020304" pitchFamily="18" charset="0"/>
              </a:rPr>
              <a:t>不</a:t>
            </a:r>
            <a:r>
              <a:rPr lang="zh-CN" altLang="en-US" sz="2400" b="1" dirty="0">
                <a:solidFill>
                  <a:srgbClr val="000000"/>
                </a:solidFill>
                <a:latin typeface="+mn-lt"/>
                <a:sym typeface="Times New Roman" panose="02020603050405020304" pitchFamily="18" charset="0"/>
              </a:rPr>
              <a:t>存在冗余</a:t>
            </a:r>
            <a:r>
              <a:rPr lang="zh-CN" altLang="en-US" sz="2400" b="1" dirty="0" smtClean="0">
                <a:solidFill>
                  <a:srgbClr val="000000"/>
                </a:solidFill>
                <a:latin typeface="+mn-lt"/>
                <a:sym typeface="Times New Roman" panose="02020603050405020304" pitchFamily="18" charset="0"/>
              </a:rPr>
              <a:t>属性）</a:t>
            </a:r>
            <a:endParaRPr lang="zh-CN" altLang="en-US" sz="2400" b="1" dirty="0">
              <a:solidFill>
                <a:srgbClr val="000000"/>
              </a:solidFill>
              <a:latin typeface="+mn-lt"/>
              <a:sym typeface="Times New Roman" panose="02020603050405020304"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anose="02020603050405020304"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6.12] </a:t>
            </a:r>
            <a:r>
              <a:rPr lang="zh-CN" altLang="en-US" dirty="0" smtClean="0">
                <a:sym typeface="Calibri" panose="020F0502020204030204" pitchFamily="34" charset="0"/>
              </a:rPr>
              <a:t>考察</a:t>
            </a:r>
            <a:r>
              <a:rPr lang="en-US" altLang="zh-CN" dirty="0" smtClean="0">
                <a:sym typeface="Calibri" panose="020F0502020204030204" pitchFamily="34" charset="0"/>
              </a:rPr>
              <a:t>6.1</a:t>
            </a:r>
            <a:r>
              <a:rPr lang="zh-CN" altLang="en-US" dirty="0" smtClean="0">
                <a:sym typeface="Calibri" panose="020F0502020204030204" pitchFamily="34" charset="0"/>
              </a:rPr>
              <a:t>节中的关系模式</a:t>
            </a:r>
            <a:r>
              <a:rPr lang="en-US" altLang="zh-CN" i="1" dirty="0" smtClean="0">
                <a:sym typeface="Calibri" panose="020F0502020204030204" pitchFamily="34" charset="0"/>
              </a:rPr>
              <a:t>S</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，其中：</a:t>
            </a:r>
            <a:endParaRPr lang="zh-CN" altLang="en-US" dirty="0" smtClean="0">
              <a:sym typeface="Calibri" panose="020F0502020204030204" pitchFamily="34" charset="0"/>
            </a:endParaRPr>
          </a:p>
          <a:p>
            <a:pPr>
              <a:lnSpc>
                <a:spcPct val="110000"/>
              </a:lnSpc>
              <a:spcBef>
                <a:spcPct val="0"/>
              </a:spcBef>
              <a:buFont typeface="Wingdings" panose="05000000000000000000" pitchFamily="2" charset="2"/>
              <a:buNone/>
            </a:pPr>
            <a:r>
              <a:rPr lang="zh-CN" altLang="en-US" sz="2400" dirty="0" smtClean="0">
                <a:sym typeface="Calibri" panose="020F0502020204030204" pitchFamily="34" charset="0"/>
              </a:rPr>
              <a:t>         </a:t>
            </a:r>
            <a:r>
              <a:rPr lang="en-US" altLang="zh-CN" sz="2400" i="1" dirty="0" smtClean="0">
                <a:sym typeface="Calibri" panose="020F0502020204030204" pitchFamily="34" charset="0"/>
              </a:rPr>
              <a:t>U</a:t>
            </a:r>
            <a:r>
              <a:rPr lang="en-US" altLang="zh-CN" sz="2400" dirty="0" smtClean="0">
                <a:sym typeface="Calibri" panose="020F0502020204030204" pitchFamily="34" charset="0"/>
              </a:rPr>
              <a:t>={S</a:t>
            </a:r>
            <a:r>
              <a:rPr lang="zh-CN" altLang="en-US" sz="2400" dirty="0" smtClean="0">
                <a:sym typeface="Calibri" panose="020F0502020204030204" pitchFamily="34" charset="0"/>
              </a:rPr>
              <a:t>no,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C</a:t>
            </a:r>
            <a:r>
              <a:rPr lang="zh-CN" altLang="en-US" sz="2400" dirty="0" smtClean="0">
                <a:sym typeface="Calibri" panose="020F0502020204030204" pitchFamily="34" charset="0"/>
              </a:rPr>
              <a:t>no, </a:t>
            </a:r>
            <a:r>
              <a:rPr lang="en-US" altLang="zh-CN" sz="2400" dirty="0" smtClean="0">
                <a:sym typeface="Calibri" panose="020F0502020204030204" pitchFamily="34" charset="0"/>
              </a:rPr>
              <a:t>G</a:t>
            </a:r>
            <a:r>
              <a:rPr lang="zh-CN" altLang="en-US" sz="2400" dirty="0" smtClean="0">
                <a:sym typeface="Calibri" panose="020F0502020204030204" pitchFamily="34" charset="0"/>
              </a:rPr>
              <a:t>rade</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endParaRPr lang="zh-CN" altLang="en-US"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sz="2400" dirty="0" smtClean="0">
                <a:sym typeface="Calibri" panose="020F0502020204030204" pitchFamily="34" charset="0"/>
              </a:rPr>
              <a:t>         </a:t>
            </a:r>
            <a:r>
              <a:rPr lang="en-US" altLang="zh-CN" sz="2400" i="1" dirty="0" smtClean="0">
                <a:sym typeface="Calibri" panose="020F0502020204030204" pitchFamily="34" charset="0"/>
              </a:rPr>
              <a:t>F</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C</a:t>
            </a:r>
            <a:r>
              <a:rPr lang="zh-CN" altLang="en-US" sz="2400" dirty="0" smtClean="0">
                <a:sym typeface="Calibri" panose="020F0502020204030204" pitchFamily="34" charset="0"/>
              </a:rPr>
              <a:t>no</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r>
              <a:rPr lang="en-US" altLang="zh-CN" sz="2400" dirty="0" smtClean="0">
                <a:sym typeface="Calibri" panose="020F0502020204030204" pitchFamily="34" charset="0"/>
              </a:rPr>
              <a:t>Gr</a:t>
            </a:r>
            <a:r>
              <a:rPr lang="zh-CN" altLang="en-US" sz="2400" dirty="0" smtClean="0">
                <a:sym typeface="Calibri" panose="020F0502020204030204" pitchFamily="34" charset="0"/>
              </a:rPr>
              <a:t>ade</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endParaRPr lang="zh-CN" altLang="en-US"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zh-CN" altLang="en-US" sz="2400" dirty="0" smtClean="0">
                <a:sym typeface="Calibri" panose="020F0502020204030204" pitchFamily="34" charset="0"/>
              </a:rPr>
              <a:t>             </a:t>
            </a:r>
            <a:r>
              <a:rPr lang="en-US" altLang="zh-CN" sz="2400" i="1" dirty="0" smtClean="0">
                <a:sym typeface="Calibri" panose="020F0502020204030204" pitchFamily="34" charset="0"/>
              </a:rPr>
              <a:t>F</a:t>
            </a:r>
            <a:r>
              <a:rPr lang="zh-CN" altLang="en-US" sz="2400" dirty="0" smtClean="0">
                <a:sym typeface="Calibri" panose="020F0502020204030204" pitchFamily="34" charset="0"/>
              </a:rPr>
              <a:t>是最小覆盖</a:t>
            </a:r>
            <a:endParaRPr lang="en-US" dirty="0" smtClean="0">
              <a:sym typeface="Calibri" panose="020F0502020204030204" pitchFamily="34" charset="0"/>
            </a:endParaRPr>
          </a:p>
          <a:p>
            <a:pPr>
              <a:lnSpc>
                <a:spcPct val="110000"/>
              </a:lnSpc>
              <a:spcBef>
                <a:spcPct val="0"/>
              </a:spcBef>
              <a:buNone/>
            </a:pPr>
            <a:r>
              <a:rPr lang="en-US" altLang="zh-CN" sz="2400" dirty="0" smtClean="0">
                <a:sym typeface="Calibri" panose="020F0502020204030204" pitchFamily="34" charset="0"/>
              </a:rPr>
              <a:t>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→M</a:t>
            </a:r>
            <a:r>
              <a:rPr lang="zh-CN" altLang="en-US" sz="2400" dirty="0" smtClean="0">
                <a:sym typeface="Calibri" panose="020F0502020204030204" pitchFamily="34" charset="0"/>
              </a:rPr>
              <a:t>name,</a:t>
            </a:r>
            <a:endParaRPr lang="en-US" altLang="zh-CN"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C</a:t>
            </a:r>
            <a:r>
              <a:rPr lang="zh-CN" altLang="en-US" sz="2400" dirty="0" smtClean="0">
                <a:sym typeface="Calibri" panose="020F0502020204030204" pitchFamily="34" charset="0"/>
              </a:rPr>
              <a:t>no</a:t>
            </a:r>
            <a:r>
              <a:rPr lang="en-US" altLang="zh-CN" sz="2400" dirty="0" smtClean="0">
                <a:sym typeface="Calibri" panose="020F0502020204030204" pitchFamily="34" charset="0"/>
              </a:rPr>
              <a:t>)→G</a:t>
            </a:r>
            <a:r>
              <a:rPr lang="zh-CN" altLang="en-US" sz="2400" dirty="0" smtClean="0">
                <a:sym typeface="Calibri" panose="020F0502020204030204" pitchFamily="34" charset="0"/>
              </a:rPr>
              <a:t>rade, </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a:t>
            </a:r>
            <a:r>
              <a:rPr lang="zh-CN" altLang="en-US" sz="2400" dirty="0" smtClean="0">
                <a:sym typeface="Calibri" panose="020F0502020204030204" pitchFamily="34" charset="0"/>
              </a:rPr>
              <a:t>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a:t>
            </a:r>
            <a:endParaRPr lang="en-US" altLang="zh-CN"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dirty="0" smtClean="0">
                <a:sym typeface="Calibri" panose="020F0502020204030204" pitchFamily="34" charset="0"/>
              </a:rPr>
              <a:t>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'不是最小覆盖</a:t>
            </a:r>
            <a:endParaRPr lang="zh-CN" altLang="en-US" sz="2400" dirty="0" smtClean="0">
              <a:sym typeface="Calibri" panose="020F0502020204030204" pitchFamily="34" charset="0"/>
            </a:endParaRPr>
          </a:p>
          <a:p>
            <a:pPr lvl="2">
              <a:lnSpc>
                <a:spcPct val="110000"/>
              </a:lnSpc>
              <a:spcBef>
                <a:spcPct val="0"/>
              </a:spcBef>
              <a:buFont typeface="Wingdings" panose="05000000000000000000" pitchFamily="2" charset="2"/>
              <a:buChar char="n"/>
            </a:pPr>
            <a:r>
              <a:rPr lang="zh-CN" altLang="en-US" sz="2400" dirty="0" smtClean="0">
                <a:sym typeface="Calibri" panose="020F0502020204030204" pitchFamily="34" charset="0"/>
              </a:rPr>
              <a:t>因为：</a:t>
            </a:r>
            <a:r>
              <a:rPr lang="en-US" altLang="zh-CN" sz="2400" i="1" dirty="0" smtClean="0">
                <a:sym typeface="Calibri" panose="020F0502020204030204" pitchFamily="34" charset="0"/>
              </a:rPr>
              <a:t>F </a:t>
            </a:r>
            <a:r>
              <a:rPr lang="zh-CN" altLang="en-US" sz="2400" dirty="0" smtClean="0">
                <a:sym typeface="Calibri" panose="020F0502020204030204" pitchFamily="34" charset="0"/>
              </a:rPr>
              <a:t>'</a:t>
            </a: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→M</a:t>
            </a:r>
            <a:r>
              <a:rPr lang="zh-CN" altLang="en-US" sz="2400" dirty="0" smtClean="0">
                <a:sym typeface="Calibri" panose="020F0502020204030204" pitchFamily="34" charset="0"/>
              </a:rPr>
              <a:t>name</a:t>
            </a:r>
            <a:r>
              <a:rPr lang="en-US" altLang="zh-CN" sz="2400" dirty="0" smtClean="0">
                <a:sym typeface="Calibri" panose="020F0502020204030204" pitchFamily="34" charset="0"/>
              </a:rPr>
              <a:t>}  </a:t>
            </a:r>
            <a:r>
              <a:rPr lang="zh-CN" altLang="en-US" sz="2400" dirty="0" smtClean="0">
                <a:sym typeface="Calibri" panose="020F0502020204030204" pitchFamily="34" charset="0"/>
              </a:rPr>
              <a:t>与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'等价</a:t>
            </a:r>
            <a:endParaRPr lang="zh-CN" altLang="en-US" sz="2400" dirty="0" smtClean="0">
              <a:sym typeface="Calibri" panose="020F0502020204030204" pitchFamily="34" charset="0"/>
            </a:endParaRPr>
          </a:p>
          <a:p>
            <a:pPr lvl="2">
              <a:lnSpc>
                <a:spcPct val="110000"/>
              </a:lnSpc>
              <a:spcBef>
                <a:spcPct val="0"/>
              </a:spcBef>
              <a:buFont typeface="Wingdings" panose="05000000000000000000" pitchFamily="2" charset="2"/>
              <a:buChar char="n"/>
            </a:pPr>
            <a:r>
              <a:rPr lang="en-US" altLang="zh-CN" sz="2400" i="1" dirty="0" smtClean="0">
                <a:sym typeface="Calibri" panose="020F0502020204030204" pitchFamily="34" charset="0"/>
              </a:rPr>
              <a:t>F </a:t>
            </a:r>
            <a:r>
              <a:rPr lang="zh-CN" altLang="en-US" sz="2400" dirty="0" smtClean="0">
                <a:sym typeface="Calibri" panose="020F0502020204030204" pitchFamily="34" charset="0"/>
              </a:rPr>
              <a:t>'</a:t>
            </a: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 </a:t>
            </a:r>
            <a:r>
              <a:rPr lang="zh-CN" altLang="en-US" sz="2400" dirty="0" smtClean="0">
                <a:sym typeface="Calibri" panose="020F0502020204030204" pitchFamily="34" charset="0"/>
              </a:rPr>
              <a:t>也与</a:t>
            </a:r>
            <a:r>
              <a:rPr lang="en-US" altLang="zh-CN" sz="2400" i="1" dirty="0" smtClean="0">
                <a:sym typeface="Calibri" panose="020F0502020204030204" pitchFamily="34" charset="0"/>
              </a:rPr>
              <a:t>F </a:t>
            </a:r>
            <a:r>
              <a:rPr lang="zh-CN" altLang="en-US" sz="2400" dirty="0" smtClean="0">
                <a:sym typeface="Calibri" panose="020F0502020204030204" pitchFamily="34" charset="0"/>
              </a:rPr>
              <a:t>'等价</a:t>
            </a:r>
            <a:endParaRPr lang="en-US" sz="2400" dirty="0" smtClean="0">
              <a:sym typeface="Calibri" panose="020F0502020204030204" pitchFamily="34" charset="0"/>
            </a:endParaRPr>
          </a:p>
          <a:p>
            <a:pPr>
              <a:lnSpc>
                <a:spcPct val="150000"/>
              </a:lnSpc>
              <a:spcBef>
                <a:spcPct val="0"/>
              </a:spcBef>
            </a:pPr>
            <a:r>
              <a:rPr lang="zh-CN" altLang="en-US" sz="2400" dirty="0" smtClean="0">
                <a:sym typeface="宋体" panose="02010600030101010101" pitchFamily="2" charset="-122"/>
              </a:rPr>
              <a:t>参见爱课程网数据库系统概论</a:t>
            </a:r>
            <a:r>
              <a:rPr lang="en-US" altLang="zh-CN" sz="2400" dirty="0" smtClean="0">
                <a:sym typeface="Calibri" panose="020F0502020204030204" pitchFamily="34" charset="0"/>
              </a:rPr>
              <a:t>6.2</a:t>
            </a:r>
            <a:r>
              <a:rPr lang="zh-CN" altLang="en-US" sz="2400" dirty="0" smtClean="0">
                <a:sym typeface="Calibri" panose="020F0502020204030204" pitchFamily="34" charset="0"/>
              </a:rPr>
              <a:t>节</a:t>
            </a:r>
            <a:r>
              <a:rPr lang="zh-CN" altLang="en-US" sz="2400" dirty="0" smtClean="0">
                <a:sym typeface="宋体" panose="02010600030101010101" pitchFamily="2" charset="-122"/>
              </a:rPr>
              <a:t>动画</a:t>
            </a:r>
            <a:r>
              <a:rPr lang="en-US" altLang="zh-CN" sz="2400" dirty="0" smtClean="0">
                <a:sym typeface="宋体" panose="02010600030101010101" pitchFamily="2" charset="-122"/>
              </a:rPr>
              <a:t>《</a:t>
            </a:r>
            <a:r>
              <a:rPr lang="zh-CN" altLang="en-US" sz="2400" dirty="0" smtClean="0">
                <a:sym typeface="宋体" panose="02010600030101010101" pitchFamily="2" charset="-122"/>
              </a:rPr>
              <a:t>最小覆盖集难点解析</a:t>
            </a:r>
            <a:r>
              <a:rPr lang="en-US" altLang="zh-CN" sz="2400" dirty="0" smtClean="0">
                <a:sym typeface="宋体" panose="02010600030101010101" pitchFamily="2" charset="-122"/>
              </a:rPr>
              <a:t>》</a:t>
            </a:r>
            <a:endParaRPr lang="zh-CN" altLang="en-US" sz="2400" dirty="0" smtClean="0">
              <a:sym typeface="宋体" panose="02010600030101010101" pitchFamily="2" charset="-122"/>
            </a:endParaRPr>
          </a:p>
          <a:p>
            <a:pPr lvl="1">
              <a:lnSpc>
                <a:spcPct val="110000"/>
              </a:lnSpc>
              <a:spcBef>
                <a:spcPct val="0"/>
              </a:spcBef>
            </a:pPr>
            <a:endParaRPr lang="zh-CN" altLang="en-US" dirty="0" smtClean="0">
              <a:latin typeface="宋体" panose="02010600030101010101" pitchFamily="2" charset="-122"/>
              <a:sym typeface="宋体" panose="02010600030101010101" pitchFamily="2" charset="-122"/>
            </a:endParaRPr>
          </a:p>
          <a:p>
            <a:pPr>
              <a:lnSpc>
                <a:spcPct val="110000"/>
              </a:lnSpc>
              <a:spcBef>
                <a:spcPct val="0"/>
              </a:spcBef>
            </a:pPr>
            <a:endParaRPr lang="zh-CN" altLang="en-US" sz="2400" dirty="0" smtClean="0">
              <a:sym typeface="Calibri" panose="020F0502020204030204"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6.3  </a:t>
            </a:r>
            <a:r>
              <a:rPr lang="zh-CN" altLang="en-US" dirty="0" smtClean="0">
                <a:sym typeface="Calibri" panose="020F0502020204030204" pitchFamily="34" charset="0"/>
              </a:rPr>
              <a:t>每一个函数依赖集</a:t>
            </a:r>
            <a:r>
              <a:rPr lang="en-US" altLang="zh-CN" i="1" dirty="0" smtClean="0">
                <a:sym typeface="Calibri" panose="020F0502020204030204" pitchFamily="34" charset="0"/>
              </a:rPr>
              <a:t>F</a:t>
            </a:r>
            <a:r>
              <a:rPr lang="zh-CN" altLang="en-US" dirty="0" smtClean="0">
                <a:sym typeface="Calibri" panose="020F0502020204030204" pitchFamily="34" charset="0"/>
              </a:rPr>
              <a:t>均等价于一个极小函数依赖集</a:t>
            </a:r>
            <a:r>
              <a:rPr lang="en-US" altLang="zh-CN" i="1" dirty="0" err="1" smtClean="0">
                <a:sym typeface="Calibri" panose="020F0502020204030204" pitchFamily="34" charset="0"/>
              </a:rPr>
              <a:t>F</a:t>
            </a:r>
            <a:r>
              <a:rPr lang="en-US" altLang="zh-CN" i="1" baseline="-25000" dirty="0" err="1" smtClean="0">
                <a:sym typeface="Calibri" panose="020F0502020204030204" pitchFamily="34" charset="0"/>
              </a:rPr>
              <a:t>m</a:t>
            </a:r>
            <a:r>
              <a:rPr lang="zh-CN" altLang="en-US" dirty="0" smtClean="0">
                <a:sym typeface="Calibri" panose="020F0502020204030204" pitchFamily="34" charset="0"/>
              </a:rPr>
              <a:t>。此</a:t>
            </a:r>
            <a:r>
              <a:rPr lang="en-US" altLang="zh-CN" i="1" dirty="0" err="1" smtClean="0">
                <a:sym typeface="Calibri" panose="020F0502020204030204" pitchFamily="34" charset="0"/>
              </a:rPr>
              <a:t>F</a:t>
            </a:r>
            <a:r>
              <a:rPr lang="en-US" altLang="zh-CN" i="1" baseline="-25000" dirty="0" err="1" smtClean="0">
                <a:sym typeface="Calibri" panose="020F0502020204030204" pitchFamily="34" charset="0"/>
              </a:rPr>
              <a:t>m</a:t>
            </a:r>
            <a:r>
              <a:rPr lang="zh-CN" altLang="en-US" dirty="0" smtClean="0">
                <a:sym typeface="Calibri" panose="020F0502020204030204" pitchFamily="34" charset="0"/>
              </a:rPr>
              <a:t>称为</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证：构造性证明，分三步对</a:t>
            </a:r>
            <a:r>
              <a:rPr lang="en-US" altLang="zh-CN" i="1" dirty="0" smtClean="0">
                <a:sym typeface="Calibri" panose="020F0502020204030204" pitchFamily="34" charset="0"/>
              </a:rPr>
              <a:t>F</a:t>
            </a:r>
            <a:r>
              <a:rPr lang="zh-CN" altLang="en-US" dirty="0" smtClean="0">
                <a:sym typeface="Calibri" panose="020F0502020204030204" pitchFamily="34" charset="0"/>
              </a:rPr>
              <a:t>进行“极小化处理”，找出</a:t>
            </a:r>
            <a:r>
              <a:rPr lang="en-US" altLang="zh-CN" i="1" dirty="0" smtClean="0">
                <a:sym typeface="Calibri" panose="020F0502020204030204" pitchFamily="34" charset="0"/>
              </a:rPr>
              <a:t>F</a:t>
            </a:r>
            <a:r>
              <a:rPr lang="zh-CN" altLang="en-US" dirty="0" smtClean="0">
                <a:sym typeface="Calibri" panose="020F0502020204030204" pitchFamily="34" charset="0"/>
              </a:rPr>
              <a:t>的一个最小依赖集。</a:t>
            </a:r>
            <a:endParaRPr lang="zh-CN" altLang="en-US" dirty="0" smtClean="0">
              <a:sym typeface="Calibri" panose="020F0502020204030204" pitchFamily="34" charset="0"/>
            </a:endParaRPr>
          </a:p>
          <a:p>
            <a:pPr lvl="2">
              <a:lnSpc>
                <a:spcPct val="12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）逐一检查</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若</a:t>
            </a:r>
            <a:r>
              <a:rPr lang="en-US" altLang="zh-CN" sz="2200" i="1" dirty="0" smtClean="0">
                <a:sym typeface="Calibri" panose="020F0502020204030204" pitchFamily="34" charset="0"/>
              </a:rPr>
              <a:t>Y</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i="1" baseline="-25000" dirty="0" smtClean="0">
                <a:sym typeface="Calibri" panose="020F0502020204030204" pitchFamily="34" charset="0"/>
              </a:rPr>
              <a:t>1</a:t>
            </a:r>
            <a:r>
              <a:rPr lang="en-US" altLang="zh-CN" sz="2200" i="1" dirty="0" smtClean="0">
                <a:sym typeface="Calibri" panose="020F0502020204030204" pitchFamily="34" charset="0"/>
              </a:rPr>
              <a:t>A</a:t>
            </a:r>
            <a:r>
              <a:rPr lang="en-US" altLang="zh-CN" sz="2200" i="1" baseline="-25000" dirty="0" smtClean="0">
                <a:sym typeface="Calibri" panose="020F0502020204030204" pitchFamily="34" charset="0"/>
              </a:rPr>
              <a:t>2</a:t>
            </a:r>
            <a:r>
              <a:rPr lang="en-US" altLang="zh-CN" sz="2200" i="1" dirty="0" smtClean="0">
                <a:sym typeface="Calibri" panose="020F0502020204030204" pitchFamily="34" charset="0"/>
              </a:rPr>
              <a:t> …</a:t>
            </a:r>
            <a:r>
              <a:rPr lang="en-US" altLang="zh-CN" sz="2200" i="1" dirty="0" err="1" smtClean="0">
                <a:sym typeface="Calibri" panose="020F0502020204030204" pitchFamily="34" charset="0"/>
              </a:rPr>
              <a:t>A</a:t>
            </a:r>
            <a:r>
              <a:rPr lang="en-US" altLang="zh-CN" sz="2200" i="1" baseline="-25000" dirty="0" err="1" smtClean="0">
                <a:sym typeface="Calibri" panose="020F0502020204030204" pitchFamily="34" charset="0"/>
              </a:rPr>
              <a:t>k</a:t>
            </a:r>
            <a:r>
              <a:rPr lang="zh-CN" altLang="en-US" sz="2200" dirty="0" smtClean="0">
                <a:sym typeface="Calibri" panose="020F0502020204030204" pitchFamily="34" charset="0"/>
              </a:rPr>
              <a:t>，</a:t>
            </a:r>
            <a:r>
              <a:rPr lang="en-US" altLang="zh-CN" sz="2200" i="1" dirty="0" smtClean="0">
                <a:sym typeface="Calibri" panose="020F0502020204030204" pitchFamily="34" charset="0"/>
              </a:rPr>
              <a:t>k</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则用</a:t>
            </a:r>
            <a:r>
              <a:rPr lang="en-US" altLang="zh-CN" sz="2200" dirty="0" smtClean="0">
                <a:sym typeface="Calibri" panose="020F0502020204030204" pitchFamily="34" charset="0"/>
              </a:rPr>
              <a:t>{</a:t>
            </a:r>
            <a:r>
              <a:rPr lang="en-US" altLang="zh-CN" sz="2200" i="1" dirty="0" err="1" smtClean="0">
                <a:sym typeface="Calibri" panose="020F0502020204030204" pitchFamily="34" charset="0"/>
              </a:rPr>
              <a:t>X</a:t>
            </a:r>
            <a:r>
              <a:rPr lang="en-US" altLang="zh-CN" sz="2200" dirty="0" err="1" smtClean="0">
                <a:sym typeface="Calibri" panose="020F0502020204030204" pitchFamily="34" charset="0"/>
              </a:rPr>
              <a:t>→</a:t>
            </a:r>
            <a:r>
              <a:rPr lang="en-US" altLang="zh-CN" sz="2200" i="1" dirty="0" err="1" smtClean="0">
                <a:sym typeface="Calibri" panose="020F0502020204030204" pitchFamily="34" charset="0"/>
              </a:rPr>
              <a:t>A</a:t>
            </a:r>
            <a:r>
              <a:rPr lang="en-US" altLang="zh-CN" sz="2200" i="1" baseline="-25000" dirty="0" err="1" smtClean="0">
                <a:sym typeface="Calibri" panose="020F0502020204030204" pitchFamily="34" charset="0"/>
              </a:rPr>
              <a:t>j</a:t>
            </a:r>
            <a:r>
              <a:rPr lang="en-US" altLang="zh-CN" sz="2200" dirty="0" smtClean="0">
                <a:sym typeface="Calibri" panose="020F0502020204030204" pitchFamily="34" charset="0"/>
              </a:rPr>
              <a:t> </a:t>
            </a:r>
            <a:r>
              <a:rPr lang="en-US" altLang="zh-CN" dirty="0" smtClean="0">
                <a:sym typeface="Calibri" panose="020F0502020204030204" pitchFamily="34" charset="0"/>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j</a:t>
            </a:r>
            <a:r>
              <a:rPr lang="en-US" altLang="zh-CN" sz="2200" dirty="0" smtClean="0">
                <a:sym typeface="Calibri" panose="020F0502020204030204" pitchFamily="34" charset="0"/>
              </a:rPr>
              <a:t>=1</a:t>
            </a:r>
            <a:r>
              <a:rPr lang="zh-CN" altLang="en-US" sz="2200" dirty="0" smtClean="0">
                <a:sym typeface="Calibri" panose="020F0502020204030204" pitchFamily="34" charset="0"/>
              </a:rPr>
              <a:t>,</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r>
              <a:rPr lang="en-US" altLang="zh-CN" sz="2200" i="1" dirty="0" smtClean="0">
                <a:sym typeface="Calibri" panose="020F0502020204030204" pitchFamily="34" charset="0"/>
              </a:rPr>
              <a:t>k</a:t>
            </a:r>
            <a:r>
              <a:rPr lang="en-US" altLang="zh-CN" sz="2200" dirty="0" smtClean="0">
                <a:sym typeface="Calibri" panose="020F0502020204030204" pitchFamily="34" charset="0"/>
              </a:rPr>
              <a:t>}</a:t>
            </a:r>
            <a:r>
              <a:rPr lang="zh-CN" altLang="en-US" sz="2200" dirty="0" smtClean="0">
                <a:sym typeface="Calibri" panose="020F0502020204030204" pitchFamily="34" charset="0"/>
              </a:rPr>
              <a:t>来取代</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引理</a:t>
            </a:r>
            <a:r>
              <a:rPr lang="en-US" altLang="zh-CN" sz="2200" dirty="0" smtClean="0">
                <a:sym typeface="Calibri" panose="020F0502020204030204" pitchFamily="34" charset="0"/>
              </a:rPr>
              <a:t>6.1</a:t>
            </a:r>
            <a:r>
              <a:rPr lang="zh-CN" altLang="en-US" sz="2200" dirty="0" smtClean="0">
                <a:sym typeface="Calibri" panose="020F0502020204030204" pitchFamily="34" charset="0"/>
              </a:rPr>
              <a:t>保证了</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）逐一检查</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令</a:t>
            </a:r>
            <a:r>
              <a:rPr lang="en-US" altLang="zh-CN" sz="2200" i="1" dirty="0" smtClean="0">
                <a:sym typeface="Calibri" panose="020F0502020204030204" pitchFamily="34" charset="0"/>
              </a:rPr>
              <a:t>G</a:t>
            </a:r>
            <a:r>
              <a:rPr lang="en-US" altLang="zh-CN" sz="2200" dirty="0" smtClean="0">
                <a:sym typeface="Calibri" panose="020F0502020204030204" pitchFamily="34" charset="0"/>
              </a:rPr>
              <a:t>=</a:t>
            </a:r>
            <a:r>
              <a:rPr lang="en-US" altLang="zh-CN" sz="2200" i="1" dirty="0" smtClean="0">
                <a:sym typeface="Calibri" panose="020F0502020204030204" pitchFamily="34" charset="0"/>
              </a:rPr>
              <a:t>F</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若</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G</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，则从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中去掉此函数依赖。</a:t>
            </a:r>
            <a:endParaRPr lang="zh-CN" altLang="en-US" sz="2200" dirty="0" smtClean="0">
              <a:sym typeface="Calibri" panose="020F0502020204030204" pitchFamily="34" charset="0"/>
            </a:endParaRP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由于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a:t>
            </a:r>
            <a:r>
              <a:rPr lang="en-US" altLang="zh-CN" sz="2200" i="1" dirty="0" smtClean="0">
                <a:sym typeface="Calibri" panose="020F0502020204030204" pitchFamily="34" charset="0"/>
              </a:rPr>
              <a:t>G</a:t>
            </a:r>
            <a:r>
              <a:rPr lang="en-US" altLang="zh-CN" sz="2200" dirty="0" smtClean="0">
                <a:sym typeface="Calibri" panose="020F0502020204030204" pitchFamily="34" charset="0"/>
              </a:rPr>
              <a:t> </a:t>
            </a:r>
            <a:r>
              <a:rPr lang="zh-CN" altLang="en-US" sz="2200" dirty="0" smtClean="0">
                <a:sym typeface="Calibri" panose="020F0502020204030204" pitchFamily="34" charset="0"/>
              </a:rPr>
              <a:t>等价的充要条件是</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G</a:t>
            </a:r>
            <a:r>
              <a:rPr lang="en-US" altLang="zh-CN" sz="2200" baseline="30000" dirty="0" smtClean="0">
                <a:sym typeface="Calibri" panose="020F0502020204030204" pitchFamily="34" charset="0"/>
              </a:rPr>
              <a:t>+ </a:t>
            </a:r>
            <a:endParaRPr lang="en-US" altLang="zh-CN" sz="2200" baseline="30000" dirty="0" smtClean="0">
              <a:sym typeface="Calibri" panose="020F0502020204030204" pitchFamily="34" charset="0"/>
            </a:endParaRPr>
          </a:p>
          <a:p>
            <a:pPr marL="0" indent="0">
              <a:lnSpc>
                <a:spcPct val="150000"/>
              </a:lnSpc>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因此</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）逐一取出</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0" indent="0">
              <a:lnSpc>
                <a:spcPct val="9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设</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1</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2</a:t>
            </a:r>
            <a:r>
              <a:rPr lang="en-US" altLang="zh-CN" sz="2200" i="1" dirty="0" smtClean="0">
                <a:sym typeface="Calibri" panose="020F0502020204030204" pitchFamily="34" charset="0"/>
              </a:rPr>
              <a:t>…</a:t>
            </a:r>
            <a:r>
              <a:rPr lang="en-US" altLang="zh-CN" sz="2200" i="1" dirty="0" err="1" smtClean="0">
                <a:sym typeface="Calibri" panose="020F0502020204030204" pitchFamily="34" charset="0"/>
              </a:rPr>
              <a:t>B</a:t>
            </a:r>
            <a:r>
              <a:rPr lang="en-US" altLang="zh-CN" sz="2200" i="1" baseline="-25000" dirty="0" err="1" smtClean="0">
                <a:sym typeface="Calibri" panose="020F0502020204030204" pitchFamily="34" charset="0"/>
              </a:rPr>
              <a:t>m</a:t>
            </a:r>
            <a:r>
              <a:rPr lang="zh-CN" altLang="en-US" sz="2200" dirty="0" smtClean="0">
                <a:sym typeface="Calibri" panose="020F0502020204030204" pitchFamily="34" charset="0"/>
              </a:rPr>
              <a:t>，</a:t>
            </a:r>
            <a:r>
              <a:rPr lang="en-US" altLang="zh-CN" sz="2200" i="1" dirty="0" smtClean="0">
                <a:sym typeface="Calibri" panose="020F0502020204030204" pitchFamily="34" charset="0"/>
              </a:rPr>
              <a:t>m</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endParaRPr lang="en-US" altLang="zh-CN" sz="2200" dirty="0" smtClean="0">
              <a:sym typeface="Calibri" panose="020F0502020204030204" pitchFamily="34" charset="0"/>
            </a:endParaRPr>
          </a:p>
          <a:p>
            <a:pPr marL="0" indent="0">
              <a:lnSpc>
                <a:spcPct val="90000"/>
              </a:lnSpc>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逐一考查</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i="1" dirty="0" smtClean="0">
                <a:sym typeface="Calibri" panose="020F0502020204030204" pitchFamily="34" charset="0"/>
              </a:rPr>
              <a:t> </a:t>
            </a:r>
            <a:r>
              <a:rPr lang="zh-CN" altLang="en-US" sz="2200" dirty="0" smtClean="0">
                <a:sym typeface="Calibri" panose="020F0502020204030204" pitchFamily="34" charset="0"/>
              </a:rPr>
              <a:t>（</a:t>
            </a:r>
            <a:r>
              <a:rPr lang="en-US" altLang="zh-CN" sz="2200" i="1" dirty="0" smtClean="0">
                <a:sym typeface="Calibri" panose="020F0502020204030204" pitchFamily="34" charset="0"/>
              </a:rPr>
              <a:t>i</a:t>
            </a:r>
            <a:r>
              <a:rPr lang="en-US" altLang="zh-CN" sz="2200" dirty="0" smtClean="0">
                <a:sym typeface="Calibri" panose="020F0502020204030204" pitchFamily="34" charset="0"/>
              </a:rPr>
              <a:t>=1</a:t>
            </a:r>
            <a:r>
              <a:rPr lang="zh-CN" altLang="en-US" sz="2200" dirty="0" smtClean="0">
                <a:sym typeface="Calibri" panose="020F0502020204030204" pitchFamily="34" charset="0"/>
              </a:rPr>
              <a:t>，</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r>
              <a:rPr lang="en-US" altLang="zh-CN" sz="2200" i="1" dirty="0" smtClean="0">
                <a:sym typeface="Calibri" panose="020F0502020204030204" pitchFamily="34" charset="0"/>
              </a:rPr>
              <a:t>m</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marL="0" indent="0">
              <a:lnSpc>
                <a:spcPct val="9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若</a:t>
            </a:r>
            <a:r>
              <a:rPr lang="en-US" altLang="zh-CN" sz="2200" i="1" dirty="0" smtClean="0">
                <a:sym typeface="Calibri" panose="020F0502020204030204" pitchFamily="34" charset="0"/>
              </a:rPr>
              <a:t>A</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zh-CN" altLang="en-US" sz="2200" dirty="0" smtClean="0">
                <a:sym typeface="Calibri" panose="020F0502020204030204" pitchFamily="34" charset="0"/>
              </a:rPr>
              <a:t>(</a:t>
            </a:r>
            <a:r>
              <a:rPr lang="en-US" altLang="zh-CN" sz="2200" dirty="0" smtClean="0">
                <a:sym typeface="Calibri" panose="020F0502020204030204" pitchFamily="34" charset="0"/>
              </a:rPr>
              <a:t>X-B</a:t>
            </a:r>
            <a:r>
              <a:rPr lang="en-US" altLang="zh-CN" sz="2200" i="1" baseline="-25000" dirty="0" smtClean="0">
                <a:sym typeface="Calibri" panose="020F0502020204030204" pitchFamily="34" charset="0"/>
              </a:rPr>
              <a:t>i</a:t>
            </a:r>
            <a:r>
              <a:rPr lang="en-US" altLang="zh-CN" sz="2200" baseline="-25000" dirty="0" smtClean="0">
                <a:sym typeface="Calibri" panose="020F0502020204030204" pitchFamily="34" charset="0"/>
              </a:rPr>
              <a:t> </a:t>
            </a:r>
            <a:r>
              <a:rPr lang="zh-CN" altLang="en-US" sz="2200" dirty="0" smtClean="0">
                <a:sym typeface="Calibri" panose="020F0502020204030204" pitchFamily="34" charset="0"/>
              </a:rPr>
              <a:t>)</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，则以</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dirty="0" smtClean="0">
                <a:sym typeface="Calibri" panose="020F0502020204030204" pitchFamily="34" charset="0"/>
              </a:rPr>
              <a:t> </a:t>
            </a:r>
            <a:r>
              <a:rPr lang="zh-CN" altLang="en-US" sz="2200" dirty="0" smtClean="0">
                <a:sym typeface="Calibri" panose="020F0502020204030204" pitchFamily="34" charset="0"/>
              </a:rPr>
              <a:t>取代</a:t>
            </a:r>
            <a:r>
              <a:rPr lang="en-US" altLang="zh-CN" sz="2200" i="1" dirty="0" smtClean="0">
                <a:sym typeface="Calibri" panose="020F0502020204030204" pitchFamily="34" charset="0"/>
              </a:rPr>
              <a:t>X</a:t>
            </a:r>
            <a:r>
              <a:rPr lang="zh-CN" altLang="en-US" sz="2200" dirty="0" smtClean="0">
                <a:sym typeface="Calibri" panose="020F0502020204030204" pitchFamily="34" charset="0"/>
              </a:rPr>
              <a:t>。</a:t>
            </a:r>
            <a:endParaRPr lang="en-US" altLang="zh-CN" sz="2200" dirty="0" smtClean="0">
              <a:sym typeface="Calibri" panose="020F0502020204030204" pitchFamily="34" charset="0"/>
            </a:endParaRPr>
          </a:p>
          <a:p>
            <a:pPr marL="0" indent="0">
              <a:lnSpc>
                <a:spcPct val="90000"/>
              </a:lnSpc>
              <a:buFont typeface="Wingdings" panose="05000000000000000000" pitchFamily="2" charset="2"/>
              <a:buNone/>
            </a:pP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由于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a:t>
            </a:r>
            <a:r>
              <a:rPr lang="en-US" altLang="zh-CN" sz="2200" i="1" dirty="0" smtClean="0">
                <a:sym typeface="Calibri" panose="020F0502020204030204" pitchFamily="34" charset="0"/>
              </a:rPr>
              <a:t>F</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en-US" altLang="zh-CN" sz="2200" i="1" dirty="0" smtClean="0">
                <a:sym typeface="Calibri" panose="020F0502020204030204" pitchFamily="34" charset="0"/>
              </a:rPr>
              <a:t>Z</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zh-CN" altLang="en-US" sz="2200" dirty="0" smtClean="0">
                <a:sym typeface="Calibri" panose="020F0502020204030204" pitchFamily="34" charset="0"/>
              </a:rPr>
              <a:t>等价的充要条件是</a:t>
            </a:r>
            <a:endParaRPr lang="en-US" altLang="zh-CN" sz="2200" dirty="0" smtClean="0">
              <a:sym typeface="Calibri" panose="020F0502020204030204" pitchFamily="34" charset="0"/>
            </a:endParaRPr>
          </a:p>
          <a:p>
            <a:pPr marL="0" indent="0">
              <a:lnSpc>
                <a:spcPct val="110000"/>
              </a:lnSpc>
              <a:buFont typeface="Wingdings" panose="05000000000000000000" pitchFamily="2" charset="2"/>
              <a:buNone/>
            </a:pPr>
            <a:r>
              <a:rPr lang="en-US" altLang="zh-CN" sz="2200" dirty="0">
                <a:sym typeface="Calibri" panose="020F0502020204030204" pitchFamily="34" charset="0"/>
              </a:rPr>
              <a:t>	</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Z</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en-US" altLang="zh-CN" sz="2200" dirty="0" smtClean="0">
                <a:sym typeface="Calibri" panose="020F0502020204030204" pitchFamily="34" charset="0"/>
              </a:rPr>
              <a:t> </a:t>
            </a:r>
            <a:r>
              <a:rPr lang="zh-CN" altLang="en-US" sz="2200" dirty="0" smtClean="0">
                <a:sym typeface="Calibri" panose="020F0502020204030204" pitchFamily="34" charset="0"/>
              </a:rPr>
              <a:t>，其中</a:t>
            </a:r>
            <a:r>
              <a:rPr lang="en-US" altLang="zh-CN" sz="2200" i="1" dirty="0" smtClean="0">
                <a:sym typeface="Calibri" panose="020F0502020204030204" pitchFamily="34" charset="0"/>
              </a:rPr>
              <a:t>Z</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i="1" dirty="0" smtClean="0">
                <a:sym typeface="Calibri" panose="020F0502020204030204" pitchFamily="34" charset="0"/>
              </a:rPr>
              <a:t> </a:t>
            </a:r>
            <a:r>
              <a:rPr lang="zh-CN" altLang="en-US" sz="2200" i="1" dirty="0" smtClean="0">
                <a:sym typeface="Calibri" panose="020F0502020204030204" pitchFamily="34" charset="0"/>
              </a:rPr>
              <a:t>，</a:t>
            </a:r>
            <a:r>
              <a:rPr lang="zh-CN" altLang="en-US" sz="2200" dirty="0" smtClean="0">
                <a:sym typeface="Calibri" panose="020F0502020204030204" pitchFamily="34" charset="0"/>
              </a:rPr>
              <a:t>因此</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变换前后是等价的。</a:t>
            </a:r>
            <a:endParaRPr lang="en-US" sz="2200" dirty="0" smtClean="0">
              <a:sym typeface="Calibri" panose="020F0502020204030204" pitchFamily="34" charset="0"/>
            </a:endParaRPr>
          </a:p>
          <a:p>
            <a:pPr marL="0" indent="0">
              <a:lnSpc>
                <a:spcPct val="11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最后剩下的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就一定是极小依赖集。</a:t>
            </a: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因为对</a:t>
            </a:r>
            <a:r>
              <a:rPr lang="en-US" altLang="zh-CN" sz="2200" i="1" dirty="0" smtClean="0">
                <a:sym typeface="Calibri" panose="020F0502020204030204" pitchFamily="34" charset="0"/>
              </a:rPr>
              <a:t>F</a:t>
            </a:r>
            <a:r>
              <a:rPr lang="zh-CN" altLang="en-US" sz="2200" dirty="0" smtClean="0">
                <a:sym typeface="Calibri" panose="020F0502020204030204" pitchFamily="34" charset="0"/>
              </a:rPr>
              <a:t>的</a:t>
            </a:r>
            <a:r>
              <a:rPr lang="zh-CN" altLang="en-US" sz="2200" dirty="0" smtClean="0">
                <a:latin typeface="宋体" panose="02010600030101010101" pitchFamily="2" charset="-122"/>
                <a:sym typeface="Calibri" panose="020F0502020204030204" pitchFamily="34" charset="0"/>
              </a:rPr>
              <a:t>每一次“改造”都</a:t>
            </a:r>
            <a:r>
              <a:rPr lang="zh-CN" altLang="en-US" sz="2200" dirty="0" smtClean="0">
                <a:sym typeface="Calibri" panose="020F0502020204030204" pitchFamily="34" charset="0"/>
              </a:rPr>
              <a:t>保证了改造前后的两个函数 </a:t>
            </a:r>
            <a:endParaRPr lang="en-US" altLang="zh-CN" sz="2200" dirty="0" smtClean="0">
              <a:sym typeface="Calibri" panose="020F0502020204030204" pitchFamily="34" charset="0"/>
            </a:endParaRPr>
          </a:p>
          <a:p>
            <a:pPr marL="0" indent="0">
              <a:lnSpc>
                <a:spcPct val="11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依赖集等价，因此剩下的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与原来的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等价。</a:t>
            </a: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证毕</a:t>
            </a:r>
            <a:endParaRPr lang="zh-CN" altLang="en-US" sz="2200" dirty="0" smtClean="0">
              <a:sym typeface="Calibri" panose="020F0502020204030204" pitchFamily="34" charset="0"/>
            </a:endParaRPr>
          </a:p>
          <a:p>
            <a:pPr marL="0" indent="0">
              <a:lnSpc>
                <a:spcPct val="90000"/>
              </a:lnSpc>
              <a:buFont typeface="Wingdings" panose="05000000000000000000" pitchFamily="2" charset="2"/>
              <a:buNone/>
            </a:pPr>
            <a:endParaRPr lang="zh-CN" altLang="en-US" sz="22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6.3</a:t>
            </a:r>
            <a:r>
              <a:rPr lang="zh-CN" altLang="en-US" dirty="0" smtClean="0">
                <a:sym typeface="Calibri" panose="020F0502020204030204" pitchFamily="34" charset="0"/>
              </a:rPr>
              <a:t>的证明过程</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是求</a:t>
            </a:r>
            <a:r>
              <a:rPr lang="en-US" altLang="zh-CN" i="1" dirty="0" smtClean="0">
                <a:sym typeface="Calibri" panose="020F0502020204030204" pitchFamily="34" charset="0"/>
              </a:rPr>
              <a:t>F</a:t>
            </a:r>
            <a:r>
              <a:rPr lang="zh-CN" altLang="en-US" dirty="0" smtClean="0">
                <a:sym typeface="Calibri" panose="020F0502020204030204" pitchFamily="34" charset="0"/>
              </a:rPr>
              <a:t>极小依赖集的过程</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也是检验</a:t>
            </a:r>
            <a:r>
              <a:rPr lang="en-US" altLang="zh-CN" i="1" dirty="0" smtClean="0">
                <a:sym typeface="Calibri" panose="020F0502020204030204" pitchFamily="34" charset="0"/>
              </a:rPr>
              <a:t>F</a:t>
            </a:r>
            <a:r>
              <a:rPr lang="zh-CN" altLang="en-US" dirty="0" smtClean="0">
                <a:sym typeface="Calibri" panose="020F0502020204030204" pitchFamily="34" charset="0"/>
              </a:rPr>
              <a:t>是否为极小依赖集的一个算法</a:t>
            </a:r>
            <a:endParaRPr lang="en-US" altLang="zh-CN" dirty="0" smtClean="0">
              <a:sym typeface="Calibri" panose="020F0502020204030204" pitchFamily="34" charset="0"/>
            </a:endParaRPr>
          </a:p>
          <a:p>
            <a:pPr lvl="1">
              <a:lnSpc>
                <a:spcPct val="150000"/>
              </a:lnSpc>
              <a:buNone/>
            </a:pPr>
            <a:r>
              <a:rPr lang="zh-CN" altLang="en-US" sz="2000" dirty="0" smtClean="0">
                <a:sym typeface="Calibri" panose="020F0502020204030204" pitchFamily="34" charset="0"/>
              </a:rPr>
              <a:t>    若改造后的</a:t>
            </a:r>
            <a:r>
              <a:rPr lang="en-US" altLang="zh-CN" sz="2000" i="1" dirty="0" smtClean="0">
                <a:sym typeface="Calibri" panose="020F0502020204030204" pitchFamily="34" charset="0"/>
              </a:rPr>
              <a:t>F</a:t>
            </a:r>
            <a:r>
              <a:rPr lang="zh-CN" altLang="en-US" sz="2000" dirty="0" smtClean="0">
                <a:sym typeface="Calibri" panose="020F0502020204030204" pitchFamily="34" charset="0"/>
              </a:rPr>
              <a:t>与原来的</a:t>
            </a:r>
            <a:r>
              <a:rPr lang="en-US" altLang="zh-CN" sz="2000" i="1" dirty="0" smtClean="0">
                <a:sym typeface="Calibri" panose="020F0502020204030204" pitchFamily="34" charset="0"/>
              </a:rPr>
              <a:t>F</a:t>
            </a:r>
            <a:r>
              <a:rPr lang="zh-CN" altLang="en-US" sz="2000" dirty="0" smtClean="0">
                <a:sym typeface="Calibri" panose="020F0502020204030204" pitchFamily="34" charset="0"/>
              </a:rPr>
              <a:t>相同，说明</a:t>
            </a:r>
            <a:r>
              <a:rPr lang="en-US" altLang="zh-CN" sz="2000" i="1" dirty="0" smtClean="0">
                <a:sym typeface="Calibri" panose="020F0502020204030204" pitchFamily="34" charset="0"/>
              </a:rPr>
              <a:t>F</a:t>
            </a:r>
            <a:r>
              <a:rPr lang="zh-CN" altLang="en-US" sz="2000" dirty="0" smtClean="0">
                <a:sym typeface="Calibri" panose="020F0502020204030204" pitchFamily="34" charset="0"/>
              </a:rPr>
              <a:t>就是一个最小依赖集</a:t>
            </a:r>
            <a:endParaRPr lang="zh-CN" altLang="en-US" sz="2000" dirty="0" smtClean="0">
              <a:sym typeface="Calibri" panose="020F0502020204030204" pitchFamily="34" charset="0"/>
            </a:endParaRPr>
          </a:p>
          <a:p>
            <a:pPr lvl="1"/>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6.13]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en-US" altLang="zh-CN" dirty="0" smtClean="0">
                <a:sym typeface="Calibri" panose="020F0502020204030204" pitchFamily="34" charset="0"/>
              </a:rPr>
              <a:t>       </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a:t>
            </a:r>
            <a:r>
              <a:rPr lang="zh-CN" altLang="en-US" dirty="0" smtClean="0">
                <a:sym typeface="Calibri" panose="020F0502020204030204" pitchFamily="34" charset="0"/>
              </a:rPr>
              <a:t>不一定是唯一的，它与对各函数依赖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en-US" altLang="zh-CN" dirty="0" smtClean="0">
                <a:sym typeface="Calibri" panose="020F0502020204030204" pitchFamily="34" charset="0"/>
              </a:rPr>
              <a:t> </a:t>
            </a:r>
            <a:r>
              <a:rPr lang="zh-CN" altLang="en-US" dirty="0" smtClean="0">
                <a:sym typeface="Calibri" panose="020F0502020204030204" pitchFamily="34" charset="0"/>
              </a:rPr>
              <a:t>及</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中</a:t>
            </a:r>
            <a:r>
              <a:rPr lang="en-US" altLang="zh-CN" i="1" dirty="0" smtClean="0">
                <a:sym typeface="Calibri" panose="020F0502020204030204" pitchFamily="34" charset="0"/>
              </a:rPr>
              <a:t>X</a:t>
            </a:r>
            <a:r>
              <a:rPr lang="zh-CN" altLang="en-US" dirty="0" smtClean="0">
                <a:sym typeface="Calibri" panose="020F0502020204030204"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21861" name="Rectangle 1027"/>
          <p:cNvSpPr>
            <a:spLocks noGrp="1" noChangeArrowheads="1"/>
          </p:cNvSpPr>
          <p:nvPr>
            <p:ph idx="4294967295"/>
          </p:nvPr>
        </p:nvSpPr>
        <p:spPr/>
        <p:txBody>
          <a:bodyPr/>
          <a:lstStyle/>
          <a:p>
            <a:pPr marL="0" indent="0">
              <a:buFont typeface="Wingdings" panose="05000000000000000000" pitchFamily="2" charset="2"/>
              <a:buNone/>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6.13] </a:t>
            </a:r>
            <a:r>
              <a:rPr lang="zh-CN" altLang="en-US" dirty="0" smtClean="0">
                <a:sym typeface="Calibri" panose="020F0502020204030204" pitchFamily="34" charset="0"/>
              </a:rPr>
              <a:t>（续）</a:t>
            </a:r>
            <a:endParaRPr lang="zh-CN" altLang="en-US" dirty="0" smtClean="0">
              <a:sym typeface="Calibri" panose="020F0502020204030204" pitchFamily="34" charset="0"/>
            </a:endParaRPr>
          </a:p>
          <a:p>
            <a:pPr marL="0" indent="0">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m2</a:t>
            </a:r>
            <a:r>
              <a:rPr lang="zh-CN" altLang="en-US" dirty="0" smtClean="0">
                <a:sym typeface="Calibri" panose="020F0502020204030204" pitchFamily="34" charset="0"/>
              </a:rPr>
              <a:t>都是</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endParaRPr lang="zh-CN" altLang="en-US" dirty="0" smtClean="0">
              <a:sym typeface="Calibri" panose="020F0502020204030204" pitchFamily="34" charset="0"/>
            </a:endParaRPr>
          </a:p>
          <a:p>
            <a:pPr marL="0" indent="0">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m2</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anose="020F0502020204030204" pitchFamily="34" charset="0"/>
              </a:rPr>
              <a:t>在</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中可以用与</a:t>
            </a:r>
            <a:r>
              <a:rPr lang="en-US" altLang="zh-CN" i="1" dirty="0" smtClean="0">
                <a:sym typeface="Calibri" panose="020F0502020204030204" pitchFamily="34" charset="0"/>
              </a:rPr>
              <a:t>F</a:t>
            </a:r>
            <a:r>
              <a:rPr lang="zh-CN" altLang="en-US" dirty="0" smtClean="0">
                <a:sym typeface="Calibri" panose="020F0502020204030204" pitchFamily="34" charset="0"/>
              </a:rPr>
              <a:t>等价的依赖集</a:t>
            </a:r>
            <a:r>
              <a:rPr lang="en-US" altLang="zh-CN" i="1" dirty="0" smtClean="0">
                <a:sym typeface="Calibri" panose="020F0502020204030204" pitchFamily="34" charset="0"/>
              </a:rPr>
              <a:t>G</a:t>
            </a:r>
            <a:r>
              <a:rPr lang="zh-CN" altLang="en-US" dirty="0" smtClean="0">
                <a:sym typeface="Calibri" panose="020F0502020204030204" pitchFamily="34" charset="0"/>
              </a:rPr>
              <a:t>来取代</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lvl="1">
              <a:lnSpc>
                <a:spcPct val="150000"/>
              </a:lnSpc>
            </a:pPr>
            <a:r>
              <a:rPr lang="zh-CN" altLang="en-US" dirty="0" smtClean="0">
                <a:sym typeface="Calibri" panose="020F0502020204030204" pitchFamily="34" charset="0"/>
              </a:rPr>
              <a:t>原因：两个关系模式</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dirty="0" smtClean="0">
                <a:sym typeface="Calibri" panose="020F0502020204030204" pitchFamily="34" charset="0"/>
              </a:rPr>
              <a:t>&gt;</a:t>
            </a:r>
            <a:r>
              <a:rPr lang="zh-CN" altLang="en-US" dirty="0" smtClean="0">
                <a:sym typeface="Calibri" panose="020F0502020204030204" pitchFamily="34" charset="0"/>
              </a:rPr>
              <a:t>，如果</a:t>
            </a:r>
            <a:r>
              <a:rPr lang="en-US" altLang="zh-CN" i="1" dirty="0" smtClean="0">
                <a:sym typeface="Calibri" panose="020F0502020204030204" pitchFamily="34" charset="0"/>
              </a:rPr>
              <a:t>F</a:t>
            </a:r>
            <a:r>
              <a:rPr lang="zh-CN" altLang="en-US" dirty="0" smtClean="0">
                <a:sym typeface="Calibri" panose="020F0502020204030204" pitchFamily="34" charset="0"/>
              </a:rPr>
              <a:t>与</a:t>
            </a:r>
            <a:r>
              <a:rPr lang="en-US" altLang="zh-CN" i="1" dirty="0" smtClean="0">
                <a:sym typeface="Calibri" panose="020F0502020204030204" pitchFamily="34" charset="0"/>
              </a:rPr>
              <a:t>G</a:t>
            </a:r>
            <a:r>
              <a:rPr lang="zh-CN" altLang="en-US" dirty="0" smtClean="0">
                <a:sym typeface="Calibri" panose="020F0502020204030204" pitchFamily="34" charset="0"/>
              </a:rPr>
              <a:t>等价，那么</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zh-CN" altLang="en-US" dirty="0" smtClean="0">
                <a:sym typeface="Calibri" panose="020F0502020204030204" pitchFamily="34" charset="0"/>
              </a:rPr>
              <a:t>的关系一定是</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zh-CN" altLang="en-US" dirty="0" smtClean="0">
                <a:sym typeface="Calibri" panose="020F0502020204030204" pitchFamily="34" charset="0"/>
              </a:rPr>
              <a:t>的关系。反过来，</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zh-CN" altLang="en-US" dirty="0" smtClean="0">
                <a:sym typeface="Calibri" panose="020F0502020204030204" pitchFamily="34" charset="0"/>
              </a:rPr>
              <a:t>的关系也一定是</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zh-CN" altLang="en-US" dirty="0" smtClean="0">
                <a:sym typeface="Calibri" panose="020F0502020204030204"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 </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由此可得到属性组</a:t>
            </a:r>
            <a:r>
              <a:rPr lang="en-US" altLang="zh-CN"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dirty="0" smtClean="0">
                <a:sym typeface="Calibri" panose="020F0502020204030204" pitchFamily="34" charset="0"/>
              </a:rPr>
              <a:t>F</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pP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F={</a:t>
            </a:r>
            <a:r>
              <a:rPr lang="en-US" altLang="zh-CN" sz="2400" dirty="0" err="1" smtClean="0">
                <a:sym typeface="Calibri" panose="020F0502020204030204" pitchFamily="34" charset="0"/>
              </a:rPr>
              <a:t>Sno→Sdept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Mname</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Grade}</a:t>
            </a:r>
            <a:endParaRPr lang="en-US" altLang="zh-CN" sz="2400" dirty="0" smtClean="0">
              <a:sym typeface="Calibri" panose="020F0502020204030204" pitchFamily="34" charset="0"/>
            </a:endParaRPr>
          </a:p>
        </p:txBody>
      </p:sp>
      <p:grpSp>
        <p:nvGrpSpPr>
          <p:cNvPr id="14342" name="Group 6"/>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Cno</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Sdept</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anose="02020603050405020304" pitchFamily="18" charset="0"/>
                  <a:sym typeface="Times New Roman" panose="02020603050405020304" pitchFamily="18" charset="0"/>
                </a:rPr>
                <a:t>M</a:t>
              </a:r>
              <a:r>
                <a:rPr lang="en-US" altLang="zh-CN" sz="2400" b="1">
                  <a:solidFill>
                    <a:srgbClr val="000000"/>
                  </a:solidFill>
                  <a:latin typeface="Times New Roman" panose="02020603050405020304" pitchFamily="18" charset="0"/>
                  <a:sym typeface="Times New Roman" panose="02020603050405020304" pitchFamily="18" charset="0"/>
                </a:rPr>
                <a:t>nam</a:t>
              </a:r>
              <a:r>
                <a:rPr lang="en-US" altLang="zh-CN" sz="2000" b="1">
                  <a:solidFill>
                    <a:srgbClr val="000000"/>
                  </a:solidFill>
                  <a:latin typeface="Times New Roman" panose="02020603050405020304" pitchFamily="18" charset="0"/>
                  <a:sym typeface="Times New Roman" panose="02020603050405020304"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Grade</a:t>
              </a:r>
              <a:endParaRPr lang="en-US" altLang="zh-CN" sz="2800" b="1">
                <a:solidFill>
                  <a:srgbClr val="000000"/>
                </a:solidFill>
                <a:latin typeface="Times New Roman" panose="02020603050405020304" pitchFamily="18" charset="0"/>
                <a:sym typeface="Times New Roman" panose="02020603050405020304"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ym typeface="Calibri" panose="020F0502020204030204" pitchFamily="34" charset="0"/>
              </a:rPr>
              <a:t>6.2 </a:t>
            </a:r>
            <a:r>
              <a:rPr lang="zh-CN" altLang="en-US" sz="2800" dirty="0" smtClean="0">
                <a:sym typeface="Calibri" panose="020F0502020204030204" pitchFamily="34" charset="0"/>
              </a:rPr>
              <a:t>规范化</a:t>
            </a:r>
            <a:endParaRPr lang="zh-CN" altLang="en-US" sz="2800" dirty="0" smtClean="0">
              <a:sym typeface="Calibri" panose="020F0502020204030204" pitchFamily="34" charset="0"/>
            </a:endParaRPr>
          </a:p>
          <a:p>
            <a:pPr marL="741680" indent="-284480" algn="l" eaLnBrk="1" hangingPunct="1">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endParaRPr lang="zh-CN" altLang="en-US"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ym typeface="Calibri" panose="020F0502020204030204" pitchFamily="34" charset="0"/>
              </a:rPr>
              <a:t>*6.4 </a:t>
            </a:r>
            <a:r>
              <a:rPr lang="zh-CN" altLang="en-US" sz="2800" dirty="0" smtClean="0">
                <a:sym typeface="Calibri" panose="020F0502020204030204" pitchFamily="34" charset="0"/>
              </a:rPr>
              <a:t>模式的分解</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zh-CN" altLang="en-US" sz="2800" dirty="0" smtClean="0">
                <a:solidFill>
                  <a:srgbClr val="0066FF"/>
                </a:solidFill>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endParaRPr lang="zh-CN" altLang="en-US" sz="3600" dirty="0" smtClean="0">
              <a:latin typeface="+mn-lt"/>
            </a:endParaRPr>
          </a:p>
        </p:txBody>
      </p:sp>
      <p:sp>
        <p:nvSpPr>
          <p:cNvPr id="153604" name="Rectangle 5"/>
          <p:cNvSpPr>
            <a:spLocks noChangeArrowheads="1"/>
          </p:cNvSpPr>
          <p:nvPr/>
        </p:nvSpPr>
        <p:spPr bwMode="auto">
          <a:xfrm>
            <a:off x="539750" y="1239838"/>
            <a:ext cx="5710238" cy="517525"/>
          </a:xfrm>
          <a:prstGeom prst="rect">
            <a:avLst/>
          </a:prstGeom>
          <a:noFill/>
          <a:ln w="9525">
            <a:noFill/>
            <a:miter lim="800000"/>
          </a:ln>
        </p:spPr>
        <p:txBody>
          <a:bodyPr wrap="none" anchor="ctr">
            <a:spAutoFit/>
          </a:bodyPr>
          <a:lstStyle/>
          <a:p>
            <a:pPr>
              <a:buSzPct val="100000"/>
              <a:buFont typeface="Wingdings" panose="05000000000000000000" pitchFamily="2" charset="2"/>
              <a:buChar char="v"/>
            </a:pPr>
            <a:r>
              <a:rPr lang="zh-CN" altLang="en-US" sz="2800" b="1">
                <a:solidFill>
                  <a:srgbClr val="000000"/>
                </a:solidFill>
                <a:sym typeface="Arial" panose="020B0604020202020204" pitchFamily="34" charset="0"/>
              </a:rPr>
              <a:t>关系模式的规范化，其基本思想：</a:t>
            </a:r>
            <a:r>
              <a:rPr lang="zh-CN" altLang="en-US" sz="2000" b="1">
                <a:solidFill>
                  <a:srgbClr val="000000"/>
                </a:solidFill>
                <a:sym typeface="Arial" panose="020B0604020202020204" pitchFamily="34" charset="0"/>
              </a:rPr>
              <a:t> </a:t>
            </a:r>
            <a:endParaRPr lang="zh-CN" altLang="en-US" sz="2000" b="1">
              <a:solidFill>
                <a:srgbClr val="000000"/>
              </a:solidFill>
              <a:sym typeface="Arial" panose="020B0604020202020204" pitchFamily="34" charset="0"/>
            </a:endParaRPr>
          </a:p>
        </p:txBody>
      </p:sp>
      <p:pic>
        <p:nvPicPr>
          <p:cNvPr id="158722" name="Picture 2"/>
          <p:cNvPicPr>
            <a:picLocks noChangeAspect="1" noChangeArrowheads="1"/>
          </p:cNvPicPr>
          <p:nvPr/>
        </p:nvPicPr>
        <p:blipFill>
          <a:blip r:embed="rId1"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endParaRPr lang="zh-CN" altLang="en-US" dirty="0" smtClean="0"/>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endParaRPr lang="zh-CN" altLang="en-US" dirty="0" smtClean="0"/>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endParaRPr lang="zh-CN" altLang="en-US" dirty="0" smtClean="0"/>
          </a:p>
          <a:p>
            <a:pPr>
              <a:lnSpc>
                <a:spcPct val="120000"/>
              </a:lnSpc>
              <a:buFont typeface="Wingdings" panose="05000000000000000000"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endParaRPr lang="zh-CN" dirty="0" smtClean="0"/>
          </a:p>
          <a:p>
            <a:pPr lvl="1" algn="just">
              <a:lnSpc>
                <a:spcPct val="150000"/>
              </a:lnSpc>
            </a:pPr>
            <a:r>
              <a:rPr lang="zh-CN" dirty="0" smtClean="0"/>
              <a:t>仅仅是指南和工具</a:t>
            </a:r>
            <a:endParaRPr lang="zh-CN" dirty="0" smtClean="0"/>
          </a:p>
          <a:p>
            <a:pPr algn="just">
              <a:lnSpc>
                <a:spcPct val="150000"/>
              </a:lnSpc>
            </a:pPr>
            <a:r>
              <a:rPr lang="zh-CN" dirty="0" smtClean="0"/>
              <a:t>并不是规范化程度越高，模式就越好</a:t>
            </a:r>
            <a:endParaRPr lang="zh-CN" dirty="0" smtClean="0"/>
          </a:p>
          <a:p>
            <a:pPr lvl="1" algn="just">
              <a:lnSpc>
                <a:spcPct val="150000"/>
              </a:lnSpc>
            </a:pPr>
            <a:r>
              <a:rPr lang="zh-CN" dirty="0" smtClean="0"/>
              <a:t>必须结合应用环境和现实世界的具体情况合理地选择数据库模式</a:t>
            </a:r>
            <a:endParaRPr lang="zh-CN" dirty="0" smtClean="0"/>
          </a:p>
          <a:p>
            <a:pPr>
              <a:lnSpc>
                <a:spcPct val="150000"/>
              </a:lnSpc>
            </a:pPr>
            <a:endParaRPr lang="zh-CN" altLang="zh-CN" dirty="0" smtClean="0"/>
          </a:p>
          <a:p>
            <a:pPr>
              <a:lnSpc>
                <a:spcPct val="150000"/>
              </a:lnSpc>
              <a:buFont typeface="Wingdings" panose="05000000000000000000" pitchFamily="2" charset="2"/>
              <a:buNone/>
            </a:pPr>
            <a:endParaRPr lang="zh-CN" altLang="zh-CN" dirty="0" smtClean="0"/>
          </a:p>
          <a:p>
            <a:pPr>
              <a:lnSpc>
                <a:spcPct val="150000"/>
              </a:lnSpc>
              <a:buFont typeface="Wingdings" panose="05000000000000000000"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anose="020F0502020204030204" pitchFamily="34" charset="0"/>
              </a:rPr>
              <a:t>关系模式</a:t>
            </a:r>
            <a:r>
              <a:rPr lang="en-US" altLang="zh-CN" dirty="0" smtClean="0">
                <a:sym typeface="Calibri" panose="020F0502020204030204" pitchFamily="34" charset="0"/>
              </a:rPr>
              <a:t>Student&lt;U, F&gt;</a:t>
            </a:r>
            <a:r>
              <a:rPr lang="zh-CN" altLang="en-US" dirty="0" smtClean="0">
                <a:sym typeface="Calibri" panose="020F0502020204030204" pitchFamily="34" charset="0"/>
              </a:rPr>
              <a:t>中存在的问题：</a:t>
            </a:r>
            <a:endParaRPr lang="en-US" altLang="zh-CN" dirty="0" smtClean="0">
              <a:sym typeface="Calibri" panose="020F0502020204030204" pitchFamily="34" charset="0"/>
            </a:endParaRPr>
          </a:p>
          <a:p>
            <a:pPr marL="342900" indent="-34290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）数据冗余</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浪费大量的存储空间</a:t>
            </a:r>
            <a:endParaRPr lang="en-US" dirty="0" smtClean="0">
              <a:sym typeface="Calibri" panose="020F0502020204030204" pitchFamily="34" charset="0"/>
            </a:endParaRPr>
          </a:p>
          <a:p>
            <a:pPr marL="1200150" lvl="2" indent="-285750" algn="l">
              <a:lnSpc>
                <a:spcPct val="150000"/>
              </a:lnSpc>
              <a:buSzPct val="87000"/>
              <a:buFont typeface="Wingdings" panose="05000000000000000000" pitchFamily="2" charset="2"/>
              <a:buChar char="l"/>
            </a:pPr>
            <a:r>
              <a:rPr lang="zh-CN" altLang="en-US" dirty="0" smtClean="0">
                <a:sym typeface="Calibri" panose="020F0502020204030204" pitchFamily="34" charset="0"/>
              </a:rPr>
              <a:t>每一个系主任的姓名重复出现，重复次数与该系所有学生的所有课程成绩出现次数相同。</a:t>
            </a:r>
            <a:endParaRPr lang="zh-CN" altLang="en-US" dirty="0" smtClean="0">
              <a:sym typeface="Calibri" panose="020F0502020204030204" pitchFamily="34" charset="0"/>
            </a:endParaRPr>
          </a:p>
          <a:p>
            <a:pPr marL="342900" indent="-342900" algn="l">
              <a:buFont typeface="Wingdings" panose="05000000000000000000" pitchFamily="2" charset="2"/>
              <a:buChar char="v"/>
            </a:pP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7" name="内容占位符 6"/>
          <p:cNvSpPr>
            <a:spLocks noGrp="1"/>
          </p:cNvSpPr>
          <p:nvPr>
            <p:ph idx="1"/>
          </p:nvPr>
        </p:nvSpPr>
        <p:spPr/>
        <p:txBody>
          <a:bodyPr/>
          <a:lstStyle/>
          <a:p>
            <a:pPr>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）更新异常（</a:t>
            </a:r>
            <a:r>
              <a:rPr lang="en-US" altLang="zh-CN" dirty="0" smtClean="0">
                <a:sym typeface="Calibri" panose="020F0502020204030204" pitchFamily="34" charset="0"/>
              </a:rPr>
              <a:t>Update Anomalies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数据冗余 </a:t>
            </a:r>
            <a:r>
              <a:rPr lang="zh-CN" altLang="en-US" dirty="0" smtClean="0">
                <a:sym typeface="Monotype Sorts" pitchFamily="2" charset="2"/>
              </a:rPr>
              <a:t>，</a:t>
            </a:r>
            <a:r>
              <a:rPr lang="zh-CN" altLang="en-US" dirty="0" smtClean="0">
                <a:sym typeface="Calibri" panose="020F0502020204030204" pitchFamily="34" charset="0"/>
              </a:rPr>
              <a:t>更新数据时，维护数据完整性代价大。</a:t>
            </a:r>
            <a:endParaRPr lang="en-US" dirty="0" smtClean="0">
              <a:sym typeface="Calibri" panose="020F0502020204030204" pitchFamily="34" charset="0"/>
            </a:endParaRPr>
          </a:p>
          <a:p>
            <a:pPr marL="1200150" lvl="2" indent="-285750">
              <a:lnSpc>
                <a:spcPct val="150000"/>
              </a:lnSpc>
              <a:buSzPct val="87000"/>
              <a:buFont typeface="Wingdings" panose="05000000000000000000" pitchFamily="2" charset="2"/>
              <a:buChar char="l"/>
            </a:pPr>
            <a:r>
              <a:rPr lang="zh-CN" altLang="en-US" dirty="0" smtClean="0">
                <a:sym typeface="Calibri" panose="020F0502020204030204" pitchFamily="34" charset="0"/>
              </a:rPr>
              <a:t>某系更换系主任后，必须修改与该系学生有关的每一个元组。</a:t>
            </a:r>
            <a:endParaRPr lang="zh-CN" altLang="en-US" dirty="0" smtClean="0">
              <a:sym typeface="Calibri" panose="020F0502020204030204" pitchFamily="34"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）插入异常（</a:t>
            </a:r>
            <a:r>
              <a:rPr lang="en-US" altLang="zh-CN" dirty="0" smtClean="0">
                <a:sym typeface="Calibri" panose="020F0502020204030204" pitchFamily="34" charset="0"/>
              </a:rPr>
              <a:t>Insertion Anomalies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如果一个系刚成立，尚无学生，则无法把这个系及其系主任的信息存入数据库。</a:t>
            </a:r>
            <a:endParaRPr lang="zh-CN" altLang="en-US" dirty="0" smtClean="0">
              <a:sym typeface="Calibri" panose="020F0502020204030204" pitchFamily="34" charset="0"/>
            </a:endParaRPr>
          </a:p>
          <a:p>
            <a:pPr marL="342900" indent="-342900" algn="l"/>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8436" name="Rectangle 2"/>
          <p:cNvSpPr>
            <a:spLocks noGrp="1" noChangeArrowheads="1"/>
          </p:cNvSpPr>
          <p:nvPr>
            <p:ph type="title"/>
          </p:nvPr>
        </p:nvSpPr>
        <p:spPr/>
        <p:txBody>
          <a:bodyPr/>
          <a:lstStyle/>
          <a:p>
            <a:r>
              <a:rPr lang="zh-CN" sz="3600" smtClean="0">
                <a:sym typeface="微软雅黑" panose="020B0503020204020204" pitchFamily="34" charset="-122"/>
              </a:rPr>
              <a:t>问题的提出（续）</a:t>
            </a:r>
            <a:endParaRPr lang="zh-CN" sz="3600" smtClean="0">
              <a:sym typeface="微软雅黑" panose="020B0503020204020204" pitchFamily="34" charset="-122"/>
            </a:endParaRPr>
          </a:p>
        </p:txBody>
      </p:sp>
      <p:sp>
        <p:nvSpPr>
          <p:cNvPr id="6" name="内容占位符 5"/>
          <p:cNvSpPr>
            <a:spLocks noGrp="1"/>
          </p:cNvSpPr>
          <p:nvPr>
            <p:ph idx="1"/>
          </p:nvPr>
        </p:nvSpPr>
        <p:spPr/>
        <p:txBody>
          <a:bodyPr/>
          <a:lstStyle/>
          <a:p>
            <a:pPr>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4</a:t>
            </a:r>
            <a:r>
              <a:rPr lang="zh-CN" altLang="en-US" dirty="0" smtClean="0">
                <a:sym typeface="Calibri" panose="020F0502020204030204" pitchFamily="34" charset="0"/>
              </a:rPr>
              <a:t>）删除异常（</a:t>
            </a:r>
            <a:r>
              <a:rPr lang="en-US" altLang="zh-CN" dirty="0" smtClean="0">
                <a:sym typeface="Calibri" panose="020F0502020204030204" pitchFamily="34" charset="0"/>
              </a:rPr>
              <a:t>Deletion Anomalies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结论</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en-US" altLang="zh-CN" dirty="0" smtClean="0">
                <a:sym typeface="Calibri" panose="020F0502020204030204" pitchFamily="34" charset="0"/>
              </a:rPr>
              <a:t>Student</a:t>
            </a:r>
            <a:r>
              <a:rPr lang="zh-CN" altLang="en-US" dirty="0" smtClean="0">
                <a:sym typeface="Calibri" panose="020F0502020204030204" pitchFamily="34" charset="0"/>
              </a:rPr>
              <a:t>关系模式不是一个好的模式。</a:t>
            </a:r>
            <a:endParaRPr lang="zh-CN" altLang="en-US" sz="28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一个</a:t>
            </a:r>
            <a:r>
              <a:rPr lang="zh-CN" altLang="en-US" dirty="0" smtClean="0">
                <a:sym typeface="宋体" panose="02010600030101010101" pitchFamily="2" charset="-122"/>
              </a:rPr>
              <a:t>“</a:t>
            </a:r>
            <a:r>
              <a:rPr lang="zh-CN" altLang="en-US" dirty="0" smtClean="0">
                <a:sym typeface="Calibri" panose="020F0502020204030204" pitchFamily="34" charset="0"/>
              </a:rPr>
              <a:t>好</a:t>
            </a:r>
            <a:r>
              <a:rPr lang="zh-CN" altLang="en-US" dirty="0" smtClean="0">
                <a:sym typeface="宋体" panose="02010600030101010101" pitchFamily="2" charset="-122"/>
              </a:rPr>
              <a:t>”</a:t>
            </a:r>
            <a:r>
              <a:rPr lang="zh-CN" altLang="en-US" dirty="0" smtClean="0">
                <a:sym typeface="Calibri" panose="020F0502020204030204" pitchFamily="34" charset="0"/>
              </a:rPr>
              <a:t>的模式应当不会发生插入异常、删除异常和更新异常，数据冗余应尽可能少。</a:t>
            </a:r>
            <a:endParaRPr lang="en-US" sz="2800" dirty="0" smtClean="0">
              <a:sym typeface="Calibri" panose="020F0502020204030204" pitchFamily="34" charset="0"/>
            </a:endParaRPr>
          </a:p>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原因</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由存在于模式中的某些数据依赖引起的。</a:t>
            </a:r>
            <a:endParaRPr lang="zh-CN" altLang="en-US" sz="2800" dirty="0" smtClean="0">
              <a:sym typeface="Calibri" panose="020F0502020204030204" pitchFamily="34" charset="0"/>
            </a:endParaRPr>
          </a:p>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解决方法</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用规范化理论改造关系模式来消除其中不合适的数据依赖</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把这个单一的模式分成三个关系模式：</a:t>
            </a:r>
            <a:endParaRPr 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S(Sno,Sdept,Sno → Sdept);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SC(Sno,Cno,Grade,(Sno,Cno) → Grade);</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DEPT(Sdept,Mname,Sdept → Mname);</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olidFill>
                  <a:srgbClr val="0066FF"/>
                </a:solidFill>
                <a:sym typeface="Calibri" panose="020F0502020204030204" pitchFamily="34" charset="0"/>
              </a:rPr>
              <a:t>6.2 </a:t>
            </a:r>
            <a:r>
              <a:rPr lang="zh-CN" altLang="en-US" sz="2800" dirty="0" smtClean="0">
                <a:solidFill>
                  <a:srgbClr val="0066FF"/>
                </a:solidFill>
                <a:sym typeface="Calibri" panose="020F0502020204030204" pitchFamily="34" charset="0"/>
              </a:rPr>
              <a:t>规范化</a:t>
            </a:r>
            <a:endParaRPr lang="zh-CN" altLang="en-US" sz="2800" dirty="0" smtClean="0">
              <a:solidFill>
                <a:srgbClr val="0066FF"/>
              </a:solidFill>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endParaRPr lang="zh-CN" altLang="en-US" dirty="0" smtClean="0">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endParaRPr lang="zh-CN" altLang="en-US" dirty="0" smtClean="0">
              <a:sym typeface="Calibri" panose="020F0502020204030204" pitchFamily="34" charset="0"/>
            </a:endParaRPr>
          </a:p>
          <a:p>
            <a:pPr marL="741680" indent="-284480" algn="l">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anose="05000000000000000000" pitchFamily="2" charset="2"/>
              <a:buChar char="v"/>
            </a:pPr>
            <a:r>
              <a:rPr lang="zh-CN" altLang="en-US" dirty="0" smtClean="0"/>
              <a:t>基于某个数据库管理系统设计数据库，如何基于数据库系统编程</a:t>
            </a:r>
            <a:endParaRPr lang="zh-CN" altLang="en-US" dirty="0" smtClean="0"/>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6</a:t>
            </a:r>
            <a:r>
              <a:rPr lang="zh-CN" altLang="en-US" sz="2800" dirty="0" smtClean="0">
                <a:sym typeface="宋体" panose="02010600030101010101" pitchFamily="2" charset="-122"/>
              </a:rPr>
              <a:t>章 关系数据理论</a:t>
            </a:r>
            <a:endParaRPr lang="zh-CN" altLang="en-US" sz="2800" dirty="0" smtClean="0">
              <a:sym typeface="宋体" panose="02010600030101010101" pitchFamily="2" charset="-122"/>
            </a:endParaRP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7</a:t>
            </a:r>
            <a:r>
              <a:rPr lang="zh-CN" altLang="en-US" sz="2800" dirty="0" smtClean="0">
                <a:sym typeface="宋体" panose="02010600030101010101" pitchFamily="2" charset="-122"/>
              </a:rPr>
              <a:t>章 数据库设计</a:t>
            </a:r>
            <a:endParaRPr lang="en-US" sz="2800" dirty="0" smtClean="0">
              <a:sym typeface="宋体" panose="02010600030101010101" pitchFamily="2" charset="-122"/>
            </a:endParaRP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8</a:t>
            </a:r>
            <a:r>
              <a:rPr lang="zh-CN" altLang="en-US" sz="2800" dirty="0" smtClean="0">
                <a:sym typeface="宋体" panose="02010600030101010101" pitchFamily="2" charset="-122"/>
              </a:rPr>
              <a:t>章 数据库编程</a:t>
            </a:r>
            <a:br>
              <a:rPr lang="zh-CN" altLang="en-US" dirty="0" smtClean="0">
                <a:latin typeface="宋体" panose="02010600030101010101" pitchFamily="2" charset="-122"/>
                <a:sym typeface="宋体" panose="02010600030101010101" pitchFamily="2" charset="-122"/>
              </a:rPr>
            </a:br>
            <a:br>
              <a:rPr lang="zh-CN" altLang="en-US" dirty="0" smtClean="0"/>
            </a:br>
            <a:endParaRPr lang="zh-CN" altLang="en-US" dirty="0" smtClean="0">
              <a:latin typeface="宋体" panose="02010600030101010101" pitchFamily="2" charset="-122"/>
              <a:sym typeface="宋体" panose="02010600030101010101"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ln>
        </p:spPr>
        <p:txBody>
          <a:bodyPr>
            <a:spAutoFit/>
          </a:bodyPr>
          <a:lstStyle/>
          <a:p>
            <a:pPr algn="ctr">
              <a:lnSpc>
                <a:spcPct val="90000"/>
              </a:lnSpc>
              <a:buClr>
                <a:schemeClr val="hlink"/>
              </a:buClr>
              <a:buSzPct val="90000"/>
              <a:buFont typeface="Wingdings" panose="05000000000000000000" pitchFamily="2" charset="2"/>
              <a:buNone/>
            </a:pPr>
            <a:r>
              <a:rPr lang="zh-CN" altLang="en-US" sz="4000" b="1" dirty="0">
                <a:solidFill>
                  <a:schemeClr val="bg1"/>
                </a:solidFill>
                <a:latin typeface="宋体" panose="02010600030101010101" pitchFamily="2" charset="-122"/>
                <a:sym typeface="Arial" panose="020B0604020202020204"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anose="020F0502020204030204" pitchFamily="34" charset="0"/>
              </a:rPr>
              <a:t>6.2.1 </a:t>
            </a:r>
            <a:r>
              <a:rPr lang="zh-CN" altLang="en-US" dirty="0" smtClean="0">
                <a:solidFill>
                  <a:srgbClr val="00B050"/>
                </a:solidFill>
                <a:sym typeface="Calibri" panose="020F0502020204030204" pitchFamily="34" charset="0"/>
              </a:rPr>
              <a:t> 函数依赖</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anose="020F0502020204030204" pitchFamily="34" charset="0"/>
              </a:rPr>
              <a:t>6.2.1 </a:t>
            </a:r>
            <a:r>
              <a:rPr lang="zh-CN" altLang="en-US" sz="3600" dirty="0" smtClean="0">
                <a:sym typeface="Calibri" panose="020F0502020204030204" pitchFamily="34" charset="0"/>
              </a:rPr>
              <a:t>函数依赖</a:t>
            </a:r>
            <a:endParaRPr lang="zh-CN" altLang="en-US" sz="3600" dirty="0" smtClean="0">
              <a:sym typeface="Calibri" panose="020F0502020204030204" pitchFamily="34" charset="0"/>
            </a:endParaRP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anose="020F0502020204030204" pitchFamily="34" charset="0"/>
              </a:rPr>
              <a:t>1.</a:t>
            </a:r>
            <a:r>
              <a:rPr lang="zh-CN" altLang="en-US" dirty="0" smtClean="0">
                <a:sym typeface="Calibri" panose="020F0502020204030204" pitchFamily="34" charset="0"/>
              </a:rPr>
              <a:t>函数依赖</a:t>
            </a:r>
            <a:endParaRPr lang="en-US" dirty="0" smtClean="0">
              <a:sym typeface="Calibri" panose="020F0502020204030204" pitchFamily="34" charset="0"/>
            </a:endParaRPr>
          </a:p>
          <a:p>
            <a:pPr marL="342900" indent="-342900" algn="l">
              <a:lnSpc>
                <a:spcPct val="150000"/>
              </a:lnSpc>
            </a:pPr>
            <a:r>
              <a:rPr lang="en-US" altLang="zh-CN" dirty="0" smtClean="0">
                <a:sym typeface="微软雅黑" panose="020B0503020204020204" pitchFamily="34" charset="-122"/>
              </a:rPr>
              <a:t>2.</a:t>
            </a:r>
            <a:r>
              <a:rPr lang="zh-CN" altLang="en-US" dirty="0" smtClean="0">
                <a:sym typeface="微软雅黑" panose="020B0503020204020204" pitchFamily="34" charset="-122"/>
              </a:rPr>
              <a:t>平凡函数依赖与非平凡函数依赖</a:t>
            </a:r>
            <a:endParaRPr lang="en-US" dirty="0" smtClean="0">
              <a:sym typeface="微软雅黑" panose="020B0503020204020204" pitchFamily="34" charset="-122"/>
            </a:endParaRPr>
          </a:p>
          <a:p>
            <a:pPr marL="342900" indent="-342900" algn="l">
              <a:lnSpc>
                <a:spcPct val="150000"/>
              </a:lnSpc>
            </a:pPr>
            <a:r>
              <a:rPr lang="en-US" altLang="zh-CN" dirty="0" smtClean="0">
                <a:sym typeface="微软雅黑" panose="020B0503020204020204" pitchFamily="34" charset="-122"/>
              </a:rPr>
              <a:t>3.</a:t>
            </a:r>
            <a:r>
              <a:rPr lang="zh-CN" altLang="en-US" dirty="0" smtClean="0">
                <a:sym typeface="微软雅黑" panose="020B0503020204020204" pitchFamily="34" charset="-122"/>
              </a:rPr>
              <a:t>完全函数依赖与部分函数依赖</a:t>
            </a:r>
            <a:endParaRPr lang="en-US" dirty="0" smtClean="0">
              <a:sym typeface="微软雅黑" panose="020B0503020204020204" pitchFamily="34" charset="-122"/>
            </a:endParaRPr>
          </a:p>
          <a:p>
            <a:pPr marL="342900" indent="-342900" algn="l">
              <a:lnSpc>
                <a:spcPct val="150000"/>
              </a:lnSpc>
            </a:pPr>
            <a:r>
              <a:rPr lang="en-US" altLang="zh-CN" dirty="0" smtClean="0">
                <a:sym typeface="微软雅黑" panose="020B0503020204020204" pitchFamily="34" charset="-122"/>
              </a:rPr>
              <a:t>4.</a:t>
            </a:r>
            <a:r>
              <a:rPr lang="zh-CN" altLang="en-US" dirty="0" smtClean="0">
                <a:sym typeface="微软雅黑" panose="020B0503020204020204" pitchFamily="34" charset="-122"/>
              </a:rPr>
              <a:t>传递函数依赖</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endParaRPr lang="zh-CN" altLang="en-US" dirty="0" smtClean="0">
              <a:solidFill>
                <a:srgbClr val="00B050"/>
              </a:solidFill>
              <a:sym typeface="Calibri" panose="020F0502020204030204" pitchFamily="34" charset="0"/>
            </a:endParaRPr>
          </a:p>
          <a:p>
            <a:pPr marL="342900" indent="-342900" algn="l">
              <a:lnSpc>
                <a:spcPct val="120000"/>
              </a:lnSpc>
              <a:buFont typeface="Wingdings" panose="05000000000000000000"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anose="020B0503020204020204" pitchFamily="34" charset="-122"/>
              </a:rPr>
              <a:t>1.</a:t>
            </a:r>
            <a:r>
              <a:rPr lang="zh-CN" altLang="en-US" sz="3600" smtClean="0">
                <a:sym typeface="微软雅黑" panose="020B0503020204020204" pitchFamily="34" charset="-122"/>
              </a:rPr>
              <a:t>  函数依赖</a:t>
            </a:r>
            <a:endParaRPr lang="zh-CN" altLang="en-US" sz="3600" smtClean="0">
              <a:sym typeface="微软雅黑" panose="020B0503020204020204" pitchFamily="34" charset="-122"/>
            </a:endParaRP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  </a:t>
            </a:r>
            <a:r>
              <a:rPr lang="zh-CN" altLang="en-US" dirty="0" smtClean="0">
                <a:sym typeface="Calibri" panose="020F0502020204030204" pitchFamily="34" charset="0"/>
              </a:rPr>
              <a:t>设</a:t>
            </a:r>
            <a:r>
              <a:rPr lang="en-US" altLang="zh-CN" i="1" dirty="0" smtClean="0">
                <a:sym typeface="Calibri" panose="020F0502020204030204" pitchFamily="34" charset="0"/>
              </a:rPr>
              <a:t>R(U)</a:t>
            </a:r>
            <a:r>
              <a:rPr lang="zh-CN" altLang="en-US" dirty="0" smtClean="0">
                <a:sym typeface="Calibri" panose="020F0502020204030204" pitchFamily="34" charset="0"/>
              </a:rPr>
              <a:t>是一个属性集</a:t>
            </a:r>
            <a:r>
              <a:rPr lang="en-US" altLang="zh-CN" i="1" dirty="0" smtClean="0">
                <a:sym typeface="Calibri" panose="020F0502020204030204" pitchFamily="34" charset="0"/>
              </a:rPr>
              <a:t>U</a:t>
            </a:r>
            <a:r>
              <a:rPr lang="zh-CN" altLang="en-US" dirty="0" smtClean="0">
                <a:sym typeface="Calibri" panose="020F0502020204030204" pitchFamily="34" charset="0"/>
              </a:rPr>
              <a:t>上的关系模式，</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en-US" altLang="zh-CN" i="1" dirty="0" smtClean="0">
                <a:sym typeface="Calibri" panose="020F0502020204030204" pitchFamily="34" charset="0"/>
              </a:rPr>
              <a:t>U</a:t>
            </a:r>
            <a:r>
              <a:rPr lang="zh-CN" altLang="en-US" dirty="0" smtClean="0">
                <a:sym typeface="Calibri" panose="020F0502020204030204" pitchFamily="34" charset="0"/>
              </a:rPr>
              <a:t>的子集。若对于</a:t>
            </a:r>
            <a:r>
              <a:rPr lang="en-US" altLang="zh-CN" i="1" dirty="0" smtClean="0">
                <a:sym typeface="Calibri" panose="020F0502020204030204" pitchFamily="34" charset="0"/>
              </a:rPr>
              <a:t>R(U)</a:t>
            </a:r>
            <a:r>
              <a:rPr lang="zh-CN" altLang="en-US" dirty="0" smtClean="0">
                <a:sym typeface="Calibri" panose="020F0502020204030204" pitchFamily="34" charset="0"/>
              </a:rPr>
              <a:t>的任意一个可能的关系</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r</a:t>
            </a:r>
            <a:r>
              <a:rPr lang="zh-CN" altLang="en-US" dirty="0" smtClean="0">
                <a:sym typeface="Calibri" panose="020F0502020204030204" pitchFamily="34" charset="0"/>
              </a:rPr>
              <a:t> 中不可能存在两个元组在</a:t>
            </a:r>
            <a:r>
              <a:rPr lang="en-US" altLang="zh-CN" i="1" dirty="0" smtClean="0">
                <a:sym typeface="Calibri" panose="020F0502020204030204" pitchFamily="34" charset="0"/>
              </a:rPr>
              <a:t>X</a:t>
            </a:r>
            <a:r>
              <a:rPr lang="zh-CN" altLang="en-US" dirty="0" smtClean="0">
                <a:sym typeface="Calibri" panose="020F0502020204030204" pitchFamily="34" charset="0"/>
              </a:rPr>
              <a:t>上的属性值相等， 而在</a:t>
            </a:r>
            <a:r>
              <a:rPr lang="en-US" altLang="zh-CN" i="1" dirty="0" smtClean="0">
                <a:sym typeface="Calibri" panose="020F0502020204030204" pitchFamily="34" charset="0"/>
              </a:rPr>
              <a:t>Y</a:t>
            </a:r>
            <a:r>
              <a:rPr lang="zh-CN" altLang="en-US" dirty="0" smtClean="0">
                <a:sym typeface="Calibri" panose="020F0502020204030204" pitchFamily="34" charset="0"/>
              </a:rPr>
              <a:t>上的属性值不等， 则称“</a:t>
            </a:r>
            <a:r>
              <a:rPr lang="en-US" altLang="zh-CN" i="1" dirty="0" smtClean="0">
                <a:solidFill>
                  <a:srgbClr val="FF00FF"/>
                </a:solidFill>
                <a:sym typeface="Calibri" panose="020F0502020204030204" pitchFamily="34" charset="0"/>
              </a:rPr>
              <a:t>X</a:t>
            </a:r>
            <a:r>
              <a:rPr lang="zh-CN" altLang="en-US" dirty="0" smtClean="0">
                <a:solidFill>
                  <a:srgbClr val="FF00FF"/>
                </a:solidFill>
                <a:sym typeface="Calibri" panose="020F0502020204030204" pitchFamily="34" charset="0"/>
              </a:rPr>
              <a:t>函数确定</a:t>
            </a:r>
            <a:r>
              <a:rPr lang="en-US" altLang="zh-CN" i="1" dirty="0" smtClean="0">
                <a:solidFill>
                  <a:srgbClr val="FF00FF"/>
                </a:solidFill>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或“</a:t>
            </a:r>
            <a:r>
              <a:rPr lang="en-US" altLang="zh-CN" i="1" dirty="0" smtClean="0">
                <a:solidFill>
                  <a:srgbClr val="FF00FF"/>
                </a:solidFill>
                <a:sym typeface="Calibri" panose="020F0502020204030204" pitchFamily="34" charset="0"/>
              </a:rPr>
              <a:t>Y</a:t>
            </a:r>
            <a:r>
              <a:rPr lang="zh-CN" altLang="en-US" dirty="0" smtClean="0">
                <a:solidFill>
                  <a:srgbClr val="FF00FF"/>
                </a:solidFill>
                <a:sym typeface="Calibri" panose="020F0502020204030204" pitchFamily="34" charset="0"/>
              </a:rPr>
              <a:t>函数依赖于</a:t>
            </a:r>
            <a:r>
              <a:rPr lang="en-US" altLang="zh-CN" i="1" dirty="0" smtClean="0">
                <a:solidFill>
                  <a:srgbClr val="FF00FF"/>
                </a:solidFill>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50000"/>
              </a:lnSpc>
              <a:buFont typeface="Wingdings" panose="05000000000000000000"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endParaRPr lang="zh-CN" sz="3600" dirty="0" smtClean="0"/>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anose="05000000000000000000"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endParaRPr lang="en-US" altLang="zh-CN" dirty="0" smtClean="0"/>
          </a:p>
          <a:p>
            <a:pPr marL="57150" algn="l">
              <a:lnSpc>
                <a:spcPct val="120000"/>
              </a:lnSpc>
            </a:pPr>
            <a:r>
              <a:rPr lang="en-US" altLang="zh-CN" dirty="0" smtClean="0"/>
              <a:t>    </a:t>
            </a:r>
            <a:r>
              <a:rPr lang="zh-CN" altLang="en-US" dirty="0" smtClean="0"/>
              <a:t>假设不允许重名，则有</a:t>
            </a:r>
            <a:r>
              <a:rPr lang="en-US" altLang="zh-CN" dirty="0" smtClean="0"/>
              <a:t>:</a:t>
            </a:r>
            <a:endParaRPr lang="en-US" altLang="zh-CN" dirty="0" smtClean="0"/>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anose="02010600030101010101" pitchFamily="2" charset="-122"/>
                <a:sym typeface="宋体" panose="02010600030101010101" pitchFamily="2" charset="-122"/>
              </a:rPr>
              <a:t>→</a:t>
            </a:r>
            <a:r>
              <a:rPr lang="en-US" altLang="zh-CN" dirty="0" smtClean="0"/>
              <a:t>Sage, </a:t>
            </a:r>
            <a:r>
              <a:rPr lang="en-US" altLang="zh-CN" dirty="0" err="1" smtClean="0"/>
              <a:t>Ssex</a:t>
            </a:r>
            <a:r>
              <a:rPr lang="en-US" altLang="zh-CN" dirty="0" smtClean="0">
                <a:latin typeface="宋体" panose="02010600030101010101" pitchFamily="2" charset="-122"/>
                <a:sym typeface="宋体" panose="02010600030101010101" pitchFamily="2" charset="-122"/>
              </a:rPr>
              <a:t>→</a:t>
            </a:r>
            <a:r>
              <a:rPr lang="en-US" altLang="zh-CN" dirty="0" smtClean="0"/>
              <a:t> </a:t>
            </a:r>
            <a:r>
              <a:rPr lang="en-US" altLang="zh-CN" dirty="0" err="1" smtClean="0"/>
              <a:t>Sdept</a:t>
            </a:r>
            <a:endParaRPr lang="en-US" altLang="zh-CN" dirty="0" smtClean="0"/>
          </a:p>
        </p:txBody>
      </p:sp>
      <p:grpSp>
        <p:nvGrpSpPr>
          <p:cNvPr id="25604" name="Group 4"/>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anose="02020603050405020304" pitchFamily="18" charset="0"/>
                </a:rPr>
                <a:t>若</a:t>
              </a:r>
              <a:r>
                <a:rPr lang="en-US" altLang="zh-CN" sz="2400" b="1">
                  <a:latin typeface="Times New Roman" panose="02020603050405020304" pitchFamily="18" charset="0"/>
                </a:rPr>
                <a:t>X→Y</a:t>
              </a:r>
              <a:r>
                <a:rPr lang="zh-CN" altLang="en-US" sz="2400" b="1">
                  <a:latin typeface="Times New Roman" panose="02020603050405020304" pitchFamily="18" charset="0"/>
                </a:rPr>
                <a:t>，并且</a:t>
              </a:r>
              <a:r>
                <a:rPr lang="en-US" altLang="zh-CN" sz="2400" b="1">
                  <a:latin typeface="Times New Roman" panose="02020603050405020304" pitchFamily="18" charset="0"/>
                </a:rPr>
                <a:t>Y→X, </a:t>
              </a:r>
              <a:r>
                <a:rPr lang="zh-CN" altLang="en-US" sz="2400" b="1">
                  <a:latin typeface="Times New Roman" panose="02020603050405020304" pitchFamily="18" charset="0"/>
                </a:rPr>
                <a:t>则记为</a:t>
              </a:r>
              <a:r>
                <a:rPr lang="en-US" altLang="zh-CN" sz="2400" b="1">
                  <a:latin typeface="Times New Roman" panose="02020603050405020304" pitchFamily="18" charset="0"/>
                </a:rPr>
                <a:t>X←→Y</a:t>
              </a:r>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a:buClr>
                  <a:schemeClr val="accent1"/>
                </a:buClr>
                <a:buSzPct val="90000"/>
                <a:buFont typeface="Monotype Sorts" pitchFamily="2" charset="2"/>
                <a:buNone/>
              </a:pPr>
              <a:r>
                <a:rPr lang="zh-CN" altLang="en-US" sz="2400" b="1">
                  <a:latin typeface="Times New Roman" panose="02020603050405020304" pitchFamily="18" charset="0"/>
                </a:rPr>
                <a:t>若</a:t>
              </a:r>
              <a:r>
                <a:rPr lang="en-US" altLang="zh-CN" sz="2400" b="1">
                  <a:latin typeface="Times New Roman" panose="02020603050405020304" pitchFamily="18" charset="0"/>
                </a:rPr>
                <a:t>Y</a:t>
              </a:r>
              <a:r>
                <a:rPr lang="zh-CN" altLang="en-US" sz="2400" b="1">
                  <a:latin typeface="Times New Roman" panose="02020603050405020304" pitchFamily="18" charset="0"/>
                </a:rPr>
                <a:t>不函数依赖于</a:t>
              </a:r>
              <a:r>
                <a:rPr lang="en-US" altLang="zh-CN" sz="2400" b="1">
                  <a:latin typeface="Times New Roman" panose="02020603050405020304" pitchFamily="18" charset="0"/>
                </a:rPr>
                <a:t>X, </a:t>
              </a:r>
              <a:r>
                <a:rPr lang="zh-CN" altLang="en-US" sz="2400" b="1">
                  <a:latin typeface="Times New Roman" panose="02020603050405020304" pitchFamily="18" charset="0"/>
                </a:rPr>
                <a:t>则记为</a:t>
              </a:r>
              <a:r>
                <a:rPr lang="en-US" altLang="zh-CN" sz="2400" b="1">
                  <a:latin typeface="Times New Roman" panose="02020603050405020304" pitchFamily="18" charset="0"/>
                </a:rPr>
                <a:t>X</a:t>
              </a:r>
              <a:r>
                <a:rPr lang="en-US" altLang="zh-CN" sz="2400" b="1">
                  <a:latin typeface="宋体" panose="02010600030101010101" pitchFamily="2" charset="-122"/>
                  <a:sym typeface="宋体" panose="02010600030101010101" pitchFamily="2" charset="-122"/>
                </a:rPr>
                <a:t>→</a:t>
              </a:r>
              <a:r>
                <a:rPr lang="en-US" altLang="zh-CN" sz="2400" b="1">
                  <a:latin typeface="Times New Roman" panose="02020603050405020304" pitchFamily="18" charset="0"/>
                </a:rPr>
                <a:t>Y</a:t>
              </a:r>
              <a:r>
                <a:rPr lang="zh-CN" altLang="en-US" sz="2400" b="1">
                  <a:latin typeface="Times New Roman" panose="02020603050405020304"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endParaRPr lang="zh-CN" sz="3600" dirty="0" smtClean="0"/>
          </a:p>
        </p:txBody>
      </p:sp>
      <p:sp>
        <p:nvSpPr>
          <p:cNvPr id="26627" name="Rectangle 10"/>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Sno</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Sname</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Ssex</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Sage</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Sdept</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r>
                        <a: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张三</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李四</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女</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自动化系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S3</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王五</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S4</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赵六</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S5</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田七</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anose="02020603050405020304" pitchFamily="18" charset="0"/>
              </a:rPr>
              <a:t>违背了</a:t>
            </a:r>
            <a:r>
              <a:rPr lang="en-US" altLang="zh-CN" sz="2400" b="1">
                <a:latin typeface="Times New Roman" panose="02020603050405020304" pitchFamily="18" charset="0"/>
              </a:rPr>
              <a:t>Sno → Sname</a:t>
            </a:r>
            <a:endParaRPr lang="en-US" altLang="zh-CN" sz="24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endParaRPr lang="zh-CN" sz="3600" dirty="0" smtClean="0"/>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anose="05000000000000000000"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dirty="0" err="1" smtClean="0">
                          <a:ln>
                            <a:noFill/>
                          </a:ln>
                          <a:solidFill>
                            <a:schemeClr val="tx1"/>
                          </a:solidFill>
                          <a:effectLst/>
                          <a:latin typeface="+mn-lt"/>
                          <a:ea typeface="宋体" panose="02010600030101010101" pitchFamily="2" charset="-122"/>
                          <a:sym typeface="Times New Roman" panose="02020603050405020304" pitchFamily="18" charset="0"/>
                        </a:rPr>
                        <a:t>Sno</a:t>
                      </a:r>
                      <a:endPar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Sname</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Ssex</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Sage</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Sdept</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S1</a:t>
                      </a:r>
                      <a:r>
                        <a:rPr kumimoji="0" lang="en-US" sz="2400" b="0"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en-US" sz="2400" b="0"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张三</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S2</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李四</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女</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自动化系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S3</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王五</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S4</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赵六</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S5</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田七</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anose="02020603050405020304" pitchFamily="18" charset="0"/>
              </a:rPr>
              <a:t>函数依赖不是指关系模式</a:t>
            </a:r>
            <a:r>
              <a:rPr lang="en-US" altLang="zh-CN" sz="2400" b="1">
                <a:latin typeface="Times New Roman" panose="02020603050405020304" pitchFamily="18" charset="0"/>
              </a:rPr>
              <a:t>R</a:t>
            </a:r>
            <a:r>
              <a:rPr lang="zh-CN" altLang="en-US" sz="2400" b="1">
                <a:latin typeface="Times New Roman" panose="02020603050405020304" pitchFamily="18" charset="0"/>
              </a:rPr>
              <a:t>的某个或某些关系实例满足的约束条件，而是指</a:t>
            </a:r>
            <a:r>
              <a:rPr lang="en-US" altLang="zh-CN" sz="2400" b="1">
                <a:latin typeface="Times New Roman" panose="02020603050405020304" pitchFamily="18" charset="0"/>
              </a:rPr>
              <a:t>R</a:t>
            </a:r>
            <a:r>
              <a:rPr lang="zh-CN" altLang="en-US" sz="2400" b="1">
                <a:latin typeface="Times New Roman" panose="02020603050405020304"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endParaRPr lang="zh-CN" sz="3600" dirty="0" smtClean="0"/>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anose="020F0502020204030204" pitchFamily="34" charset="0"/>
              </a:rPr>
              <a:t>函数依赖是语义范畴的概念，只能根据数据的语义来确定一个函数依赖。</a:t>
            </a:r>
            <a:endParaRPr lang="zh-CN" altLang="en-US" dirty="0" smtClean="0">
              <a:sym typeface="Calibri" panose="020F0502020204030204" pitchFamily="34" charset="0"/>
            </a:endParaRPr>
          </a:p>
          <a:p>
            <a:pPr lvl="1">
              <a:lnSpc>
                <a:spcPct val="120000"/>
              </a:lnSpc>
            </a:pPr>
            <a:r>
              <a:rPr lang="zh-CN" altLang="en-US" dirty="0" smtClean="0">
                <a:sym typeface="Calibri" panose="020F0502020204030204" pitchFamily="34" charset="0"/>
              </a:rPr>
              <a:t>例如“姓名→年龄”这个函数依赖只有在不允许有同名人的条件下成立</a:t>
            </a:r>
            <a:endParaRPr lang="en-US" dirty="0" smtClean="0">
              <a:sym typeface="Calibri" panose="020F0502020204030204"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anose="020B0503020204020204" pitchFamily="34" charset="-122"/>
              </a:rPr>
              <a:t>2.</a:t>
            </a:r>
            <a:r>
              <a:rPr lang="zh-CN" altLang="en-US" sz="3600" dirty="0" smtClean="0">
                <a:sym typeface="微软雅黑" panose="020B0503020204020204" pitchFamily="34" charset="-122"/>
              </a:rPr>
              <a:t> 平凡函数依赖与非平凡函数依赖</a:t>
            </a:r>
            <a:endParaRPr lang="zh-CN" altLang="en-US" sz="3600" dirty="0" smtClean="0">
              <a:sym typeface="微软雅黑" panose="020B0503020204020204" pitchFamily="34" charset="-122"/>
            </a:endParaRP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zh-CN" altLang="en-US" dirty="0" smtClean="0">
                <a:solidFill>
                  <a:srgbClr val="FF00FF"/>
                </a:solidFill>
                <a:sym typeface="Calibri" panose="020F0502020204030204" pitchFamily="34" charset="0"/>
              </a:rPr>
              <a:t>非平凡的函数依赖</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zh-CN" altLang="en-US" dirty="0" smtClean="0">
                <a:solidFill>
                  <a:srgbClr val="FF00FF"/>
                </a:solidFill>
                <a:sym typeface="Calibri" panose="020F0502020204030204" pitchFamily="34" charset="0"/>
              </a:rPr>
              <a:t>平凡的函数依赖</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buFont typeface="Wingdings" panose="05000000000000000000" pitchFamily="2" charset="2"/>
              <a:buChar char="n"/>
            </a:pPr>
            <a:endParaRPr lang="zh-CN" altLang="en-US" dirty="0" smtClean="0">
              <a:sym typeface="Calibri" panose="020F0502020204030204"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ln>
        </p:spPr>
        <p:txBody>
          <a:bodyPr>
            <a:spAutoFit/>
          </a:bodyPr>
          <a:lstStyle/>
          <a:p>
            <a:pPr>
              <a:buSzPct val="100000"/>
            </a:pPr>
            <a:r>
              <a:rPr lang="zh-CN" altLang="en-US" sz="2400" b="1" dirty="0">
                <a:solidFill>
                  <a:srgbClr val="000000"/>
                </a:solidFill>
                <a:latin typeface="宋体" panose="02010600030101010101" pitchFamily="2" charset="-122"/>
                <a:sym typeface="宋体" panose="02010600030101010101" pitchFamily="2" charset="-122"/>
              </a:rPr>
              <a:t>对于任一关系模式，平凡函数依赖都是必然成立的，它不反映新的语义。</a:t>
            </a:r>
            <a:endParaRPr lang="en-US" sz="2400" b="1" dirty="0">
              <a:solidFill>
                <a:srgbClr val="000000"/>
              </a:solidFill>
              <a:latin typeface="宋体" panose="02010600030101010101" pitchFamily="2" charset="-122"/>
              <a:sym typeface="宋体" panose="02010600030101010101" pitchFamily="2" charset="-122"/>
            </a:endParaRPr>
          </a:p>
          <a:p>
            <a:pPr>
              <a:buSzPct val="100000"/>
            </a:pPr>
            <a:r>
              <a:rPr lang="zh-CN" altLang="en-US" sz="2400" b="1" dirty="0">
                <a:solidFill>
                  <a:srgbClr val="000000"/>
                </a:solidFill>
                <a:latin typeface="宋体" panose="02010600030101010101" pitchFamily="2" charset="-122"/>
                <a:sym typeface="宋体" panose="02010600030101010101" pitchFamily="2" charset="-122"/>
              </a:rPr>
              <a:t>若不特别声明， 我们总是讨论非平凡函数依赖。</a:t>
            </a:r>
            <a:endParaRPr lang="zh-CN" altLang="en-US"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anose="020B0503020204020204" pitchFamily="34" charset="-122"/>
              </a:rPr>
              <a:t>平凡函数依赖与非平凡函数依赖（续）</a:t>
            </a:r>
            <a:endParaRPr lang="zh-CN" sz="3600" smtClean="0">
              <a:sym typeface="微软雅黑" panose="020B0503020204020204" pitchFamily="34" charset="-122"/>
            </a:endParaRP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zh-CN" altLang="en-US" dirty="0" smtClean="0">
                <a:sym typeface="Calibri" panose="020F0502020204030204" pitchFamily="34" charset="0"/>
              </a:rPr>
              <a:t>称为这个函数依赖的</a:t>
            </a:r>
            <a:r>
              <a:rPr lang="zh-CN" altLang="en-US" dirty="0" smtClean="0">
                <a:solidFill>
                  <a:srgbClr val="FF00FF"/>
                </a:solidFill>
                <a:sym typeface="Calibri" panose="020F0502020204030204" pitchFamily="34" charset="0"/>
              </a:rPr>
              <a:t>决定因素</a:t>
            </a:r>
            <a:r>
              <a:rPr lang="zh-CN" altLang="en-US" dirty="0" smtClean="0">
                <a:sym typeface="Calibri" panose="020F0502020204030204" pitchFamily="34" charset="0"/>
              </a:rPr>
              <a:t>（</a:t>
            </a:r>
            <a:r>
              <a:rPr lang="en-US" altLang="zh-CN" dirty="0" smtClean="0">
                <a:sym typeface="Calibri" panose="020F0502020204030204" pitchFamily="34" charset="0"/>
              </a:rPr>
              <a:t>Determinant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，则记作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Y</a:t>
            </a:r>
            <a:r>
              <a:rPr lang="zh-CN" altLang="en-US" dirty="0" smtClean="0">
                <a:sym typeface="Calibri" panose="020F0502020204030204" pitchFamily="34" charset="0"/>
              </a:rPr>
              <a:t>不函数依赖于</a:t>
            </a:r>
            <a:r>
              <a:rPr lang="en-US" altLang="zh-CN" i="1" dirty="0" smtClean="0">
                <a:sym typeface="Calibri" panose="020F0502020204030204" pitchFamily="34" charset="0"/>
              </a:rPr>
              <a:t>X</a:t>
            </a:r>
            <a:r>
              <a:rPr lang="zh-CN" altLang="en-US" dirty="0" smtClean="0">
                <a:sym typeface="Calibri" panose="020F0502020204030204" pitchFamily="34" charset="0"/>
              </a:rPr>
              <a:t>，则记作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3.</a:t>
            </a:r>
            <a:r>
              <a:rPr lang="zh-CN" altLang="en-US" sz="3600" dirty="0" smtClean="0">
                <a:sym typeface="微软雅黑" panose="020B0503020204020204" pitchFamily="34" charset="-122"/>
              </a:rPr>
              <a:t> 完全函数依赖与部分函数依赖</a:t>
            </a:r>
            <a:endParaRPr lang="zh-CN" altLang="en-US" sz="3600" dirty="0" smtClean="0">
              <a:sym typeface="微软雅黑" panose="020B0503020204020204" pitchFamily="34" charset="-122"/>
            </a:endParaRP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6.2  </a:t>
            </a:r>
            <a:r>
              <a:rPr lang="zh-CN" altLang="en-US" dirty="0" smtClean="0">
                <a:sym typeface="Calibri" panose="020F0502020204030204" pitchFamily="34" charset="0"/>
              </a:rPr>
              <a:t>在</a:t>
            </a:r>
            <a:r>
              <a:rPr lang="en-US" altLang="zh-CN" i="1" dirty="0" smtClean="0">
                <a:sym typeface="Calibri" panose="020F0502020204030204" pitchFamily="34" charset="0"/>
              </a:rPr>
              <a:t>R(U)</a:t>
            </a:r>
            <a:r>
              <a:rPr lang="zh-CN" altLang="en-US" dirty="0" smtClean="0">
                <a:sym typeface="Calibri" panose="020F0502020204030204" pitchFamily="34" charset="0"/>
              </a:rPr>
              <a:t>中，如果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，并且对于</a:t>
            </a:r>
            <a:r>
              <a:rPr lang="en-US" altLang="zh-CN" i="1" dirty="0" smtClean="0">
                <a:sym typeface="Calibri" panose="020F0502020204030204" pitchFamily="34" charset="0"/>
              </a:rPr>
              <a:t>X</a:t>
            </a:r>
            <a:r>
              <a:rPr lang="zh-CN" altLang="en-US" dirty="0" smtClean="0">
                <a:sym typeface="Calibri" panose="020F0502020204030204" pitchFamily="34" charset="0"/>
              </a:rPr>
              <a:t>的任何一个真子集</a:t>
            </a:r>
            <a:r>
              <a:rPr lang="en-US" altLang="zh-CN" i="1" dirty="0" smtClean="0">
                <a:sym typeface="Calibri" panose="020F0502020204030204" pitchFamily="34" charset="0"/>
              </a:rPr>
              <a:t>X’</a:t>
            </a:r>
            <a:r>
              <a:rPr lang="zh-CN" altLang="en-US" dirty="0" smtClean="0">
                <a:sym typeface="Calibri" panose="020F0502020204030204" pitchFamily="34" charset="0"/>
              </a:rPr>
              <a:t>, 都有 </a:t>
            </a:r>
            <a:r>
              <a:rPr lang="en-US" altLang="zh-CN" i="1" dirty="0" smtClean="0">
                <a:sym typeface="Calibri" panose="020F0502020204030204" pitchFamily="34" charset="0"/>
              </a:rPr>
              <a:t>X’ </a:t>
            </a:r>
            <a:r>
              <a:rPr lang="en-US" altLang="zh-CN" dirty="0" smtClean="0">
                <a:sym typeface="Calibri" panose="020F0502020204030204" pitchFamily="34" charset="0"/>
              </a:rPr>
              <a:t>↛</a:t>
            </a:r>
            <a:r>
              <a:rPr lang="en-US" altLang="zh-CN" i="1" dirty="0" smtClean="0">
                <a:sym typeface="Calibri" panose="020F0502020204030204" pitchFamily="34" charset="0"/>
              </a:rPr>
              <a:t> Y</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Y</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完全函数依赖</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zh-CN" altLang="en-US" dirty="0" smtClean="0">
                <a:sym typeface="Calibri" panose="020F0502020204030204" pitchFamily="34" charset="0"/>
              </a:rPr>
              <a:t>不完全函数依赖于</a:t>
            </a:r>
            <a:r>
              <a:rPr lang="en-US" altLang="zh-CN" i="1" dirty="0" smtClean="0">
                <a:sym typeface="Calibri" panose="020F0502020204030204" pitchFamily="34" charset="0"/>
              </a:rPr>
              <a:t>X</a:t>
            </a:r>
            <a:r>
              <a:rPr lang="zh-CN" altLang="en-US" dirty="0" smtClean="0">
                <a:sym typeface="Calibri" panose="020F0502020204030204" pitchFamily="34" charset="0"/>
              </a:rPr>
              <a:t>，则称</a:t>
            </a:r>
            <a:r>
              <a:rPr lang="en-US" altLang="zh-CN" i="1" dirty="0" smtClean="0">
                <a:sym typeface="Calibri" panose="020F0502020204030204" pitchFamily="34" charset="0"/>
              </a:rPr>
              <a:t>Y</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部分函数依赖</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 → </a:t>
            </a:r>
            <a:r>
              <a:rPr lang="en-US" altLang="zh-CN" i="1" dirty="0" smtClean="0">
                <a:sym typeface="Calibri" panose="020F0502020204030204" pitchFamily="34" charset="0"/>
              </a:rPr>
              <a:t>Y</a:t>
            </a:r>
            <a:endParaRPr lang="en-US" altLang="zh-CN" i="1" dirty="0" smtClean="0">
              <a:sym typeface="Calibri" panose="020F0502020204030204" pitchFamily="34" charset="0"/>
            </a:endParaRPr>
          </a:p>
        </p:txBody>
      </p:sp>
      <p:sp>
        <p:nvSpPr>
          <p:cNvPr id="31750" name="文本框 4"/>
          <p:cNvSpPr>
            <a:spLocks noChangeArrowheads="1"/>
          </p:cNvSpPr>
          <p:nvPr/>
        </p:nvSpPr>
        <p:spPr bwMode="auto">
          <a:xfrm>
            <a:off x="3311525" y="2678113"/>
            <a:ext cx="338554" cy="369332"/>
          </a:xfrm>
          <a:prstGeom prst="rect">
            <a:avLst/>
          </a:prstGeom>
          <a:noFill/>
          <a:ln w="9525">
            <a:noFill/>
            <a:miter lim="800000"/>
          </a:ln>
        </p:spPr>
        <p:txBody>
          <a:bodyPr wrap="none">
            <a:spAutoFit/>
          </a:bodyPr>
          <a:lstStyle/>
          <a:p>
            <a:pPr>
              <a:buSzPct val="100000"/>
            </a:pPr>
            <a:r>
              <a:rPr lang="en-US" altLang="zh-CN"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endParaRPr lang="en-US" altLang="zh-CN"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1751" name="文本框 10"/>
          <p:cNvSpPr>
            <a:spLocks noChangeArrowheads="1"/>
          </p:cNvSpPr>
          <p:nvPr/>
        </p:nvSpPr>
        <p:spPr bwMode="auto">
          <a:xfrm>
            <a:off x="3995738" y="4037013"/>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anose="020B0503020204020204"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anose="020F0502020204030204" pitchFamily="34" charset="0"/>
              </a:rPr>
              <a:t>6.1 </a:t>
            </a:r>
            <a:r>
              <a:rPr lang="zh-CN" altLang="en-US" sz="2800" dirty="0" smtClean="0">
                <a:solidFill>
                  <a:srgbClr val="0066FF"/>
                </a:solidFill>
                <a:sym typeface="Calibri" panose="020F0502020204030204" pitchFamily="34" charset="0"/>
              </a:rPr>
              <a:t>问题的提出</a:t>
            </a:r>
            <a:endParaRPr lang="zh-CN" altLang="en-US" sz="2800" dirty="0" smtClean="0">
              <a:solidFill>
                <a:srgbClr val="0066FF"/>
              </a:solidFill>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6.2 </a:t>
            </a:r>
            <a:r>
              <a:rPr lang="zh-CN" altLang="en-US" dirty="0" smtClean="0">
                <a:sym typeface="Calibri" panose="020F0502020204030204" pitchFamily="34" charset="0"/>
              </a:rPr>
              <a:t>规范化</a:t>
            </a:r>
            <a:endParaRPr lang="zh-CN" altLang="en-US" dirty="0" smtClean="0">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endParaRPr lang="zh-CN" altLang="en-US" dirty="0" smtClean="0">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endParaRPr lang="zh-CN" altLang="en-US" dirty="0" smtClean="0">
              <a:sym typeface="Calibri" panose="020F0502020204030204" pitchFamily="34" charset="0"/>
            </a:endParaRPr>
          </a:p>
          <a:p>
            <a:pPr marL="741680" indent="-284480" algn="l">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7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anose="020B0503020204020204" pitchFamily="34" charset="-122"/>
              </a:rPr>
              <a:t>完全函数依赖与部分函数依赖（续）</a:t>
            </a:r>
            <a:endParaRPr lang="zh-CN" sz="3600" dirty="0" smtClean="0">
              <a:sym typeface="微软雅黑" panose="020B0503020204020204" pitchFamily="34" charset="-122"/>
            </a:endParaRP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 </a:t>
            </a:r>
            <a:r>
              <a:rPr lang="zh-CN" altLang="en-US" dirty="0" smtClean="0">
                <a:sym typeface="Calibri" panose="020F0502020204030204" pitchFamily="34" charset="0"/>
              </a:rPr>
              <a:t>在关系</a:t>
            </a:r>
            <a:r>
              <a:rPr lang="en-US" altLang="zh-CN" dirty="0" smtClean="0">
                <a:sym typeface="Calibri" panose="020F0502020204030204" pitchFamily="34" charset="0"/>
              </a:rPr>
              <a:t>SC(</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Grade)</a:t>
            </a:r>
            <a:r>
              <a:rPr lang="zh-CN" altLang="en-US" dirty="0" smtClean="0">
                <a:sym typeface="Calibri" panose="020F0502020204030204" pitchFamily="34" charset="0"/>
              </a:rPr>
              <a:t>中，有：</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由于：</a:t>
            </a:r>
            <a:r>
              <a:rPr lang="en-US" altLang="zh-CN" dirty="0" err="1" smtClean="0">
                <a:sym typeface="Calibri" panose="020F0502020204030204" pitchFamily="34" charset="0"/>
              </a:rPr>
              <a:t>Sno</a:t>
            </a:r>
            <a:r>
              <a:rPr lang="en-US" altLang="zh-CN" dirty="0" smtClean="0">
                <a:sym typeface="Calibri" panose="020F0502020204030204" pitchFamily="34" charset="0"/>
              </a:rPr>
              <a:t> ↛Grade</a:t>
            </a:r>
            <a:r>
              <a:rPr lang="zh-CN" altLang="en-US" dirty="0" smtClean="0">
                <a:sym typeface="Calibri" panose="020F0502020204030204" pitchFamily="34" charset="0"/>
              </a:rPr>
              <a:t>，</a:t>
            </a:r>
            <a:r>
              <a:rPr lang="en-US" altLang="zh-CN" dirty="0" err="1" smtClean="0">
                <a:sym typeface="Calibri" panose="020F0502020204030204" pitchFamily="34" charset="0"/>
              </a:rPr>
              <a:t>Cno</a:t>
            </a:r>
            <a:r>
              <a:rPr lang="en-US" altLang="zh-CN" dirty="0" smtClean="0">
                <a:sym typeface="Calibri" panose="020F0502020204030204" pitchFamily="34" charset="0"/>
              </a:rPr>
              <a:t> ↛ Grade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342900" indent="-342900" algn="l">
              <a:lnSpc>
                <a:spcPct val="150000"/>
              </a:lnSpc>
            </a:pPr>
            <a:r>
              <a:rPr lang="zh-CN" altLang="en-US" sz="2400" dirty="0" smtClean="0">
                <a:sym typeface="Calibri" panose="020F0502020204030204" pitchFamily="34" charset="0"/>
              </a:rPr>
              <a:t>	 </a:t>
            </a:r>
            <a:r>
              <a:rPr lang="en-US" altLang="zh-CN" sz="2400" dirty="0" smtClean="0">
                <a:sym typeface="Calibri" panose="020F0502020204030204" pitchFamily="34" charset="0"/>
              </a:rPr>
              <a:t>	</a:t>
            </a:r>
            <a:r>
              <a:rPr lang="zh-CN" altLang="en-US" sz="2400" dirty="0" smtClean="0">
                <a:sym typeface="Calibri" panose="020F0502020204030204" pitchFamily="34" charset="0"/>
              </a:rPr>
              <a:t>因此：</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Grade</a:t>
            </a:r>
            <a:endParaRPr lang="zh-CN" altLang="en-US" sz="2400" dirty="0" smtClean="0">
              <a:sym typeface="Calibri" panose="020F0502020204030204" pitchFamily="34" charset="0"/>
            </a:endParaRPr>
          </a:p>
          <a:p>
            <a:pPr marL="742950" lvl="1" indent="-285750" algn="l">
              <a:lnSpc>
                <a:spcPct val="150000"/>
              </a:lnSpc>
            </a:pPr>
            <a:r>
              <a:rPr lang="en-US" dirty="0" smtClean="0">
                <a:sym typeface="Calibri" panose="020F0502020204030204" pitchFamily="34" charset="0"/>
              </a:rPr>
              <a:t>                 </a:t>
            </a:r>
            <a:r>
              <a:rPr lang="en-US" altLang="zh-CN" dirty="0" smtClean="0">
                <a:sym typeface="Calibri" panose="020F0502020204030204" pitchFamily="34" charset="0"/>
              </a:rPr>
              <a:t>(</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a:t>
            </a:r>
            <a:r>
              <a:rPr lang="en-US" altLang="zh-CN" dirty="0" err="1" smtClean="0">
                <a:sym typeface="Calibri" panose="020F0502020204030204" pitchFamily="34" charset="0"/>
              </a:rPr>
              <a:t>Sno</a:t>
            </a:r>
            <a:endParaRPr lang="en-US" altLang="zh-CN" dirty="0" smtClean="0">
              <a:sym typeface="Calibri" panose="020F0502020204030204" pitchFamily="34" charset="0"/>
            </a:endParaRPr>
          </a:p>
          <a:p>
            <a:pPr marL="742950" lvl="1" indent="-285750" algn="l">
              <a:lnSpc>
                <a:spcPct val="150000"/>
              </a:lnSpc>
            </a:pPr>
            <a:r>
              <a:rPr lang="en-US" altLang="zh-CN" dirty="0" smtClean="0">
                <a:sym typeface="Calibri" panose="020F0502020204030204" pitchFamily="34" charset="0"/>
              </a:rPr>
              <a:t>                 (</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a:t>
            </a:r>
            <a:r>
              <a:rPr lang="en-US" altLang="zh-CN" dirty="0" err="1" smtClean="0">
                <a:sym typeface="Calibri" panose="020F0502020204030204" pitchFamily="34" charset="0"/>
              </a:rPr>
              <a:t>Cno</a:t>
            </a:r>
            <a:endParaRPr lang="en-US" altLang="zh-CN" dirty="0" smtClean="0">
              <a:sym typeface="Calibri" panose="020F0502020204030204"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ln>
        </p:spPr>
        <p:txBody>
          <a:bodyPr>
            <a:spAutoFit/>
          </a:bodyPr>
          <a:lstStyle/>
          <a:p>
            <a:pPr>
              <a:buSzPct val="100000"/>
            </a:pPr>
            <a:r>
              <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endPar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5" name="文本框 11"/>
          <p:cNvSpPr>
            <a:spLocks noChangeArrowheads="1"/>
          </p:cNvSpPr>
          <p:nvPr/>
        </p:nvSpPr>
        <p:spPr bwMode="auto">
          <a:xfrm>
            <a:off x="3992563" y="3929066"/>
            <a:ext cx="323850" cy="365125"/>
          </a:xfrm>
          <a:prstGeom prst="rect">
            <a:avLst/>
          </a:prstGeom>
          <a:noFill/>
          <a:ln w="9525">
            <a:noFill/>
            <a:miter lim="800000"/>
          </a:ln>
        </p:spPr>
        <p:txBody>
          <a:bodyPr>
            <a:spAutoFit/>
          </a:bodyPr>
          <a:lstStyle/>
          <a:p>
            <a:pPr>
              <a:buSzPct val="100000"/>
            </a:pPr>
            <a:r>
              <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6" name="文本框 12"/>
          <p:cNvSpPr>
            <a:spLocks noChangeArrowheads="1"/>
          </p:cNvSpPr>
          <p:nvPr/>
        </p:nvSpPr>
        <p:spPr bwMode="auto">
          <a:xfrm>
            <a:off x="3943350" y="3348038"/>
            <a:ext cx="323850" cy="365125"/>
          </a:xfrm>
          <a:prstGeom prst="rect">
            <a:avLst/>
          </a:prstGeom>
          <a:noFill/>
          <a:ln w="9525">
            <a:noFill/>
            <a:miter lim="800000"/>
          </a:ln>
        </p:spPr>
        <p:txBody>
          <a:bodyPr>
            <a:spAutoFit/>
          </a:bodyPr>
          <a:lstStyle/>
          <a:p>
            <a:pPr>
              <a:buSzPct val="100000"/>
            </a:pPr>
            <a:r>
              <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4.</a:t>
            </a:r>
            <a:r>
              <a:rPr lang="zh-CN" altLang="en-US" sz="3600" dirty="0" smtClean="0">
                <a:sym typeface="微软雅黑" panose="020B0503020204020204"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6.3  </a:t>
            </a:r>
            <a:r>
              <a:rPr lang="zh-CN" altLang="en-US" dirty="0" smtClean="0">
                <a:sym typeface="Calibri" panose="020F0502020204030204" pitchFamily="34" charset="0"/>
              </a:rPr>
              <a:t>在</a:t>
            </a:r>
            <a:r>
              <a:rPr lang="en-US" altLang="zh-CN" i="1" dirty="0" smtClean="0">
                <a:sym typeface="Calibri" panose="020F0502020204030204" pitchFamily="34" charset="0"/>
              </a:rPr>
              <a:t>R(U)</a:t>
            </a:r>
            <a:r>
              <a:rPr lang="zh-CN" altLang="en-US" dirty="0" smtClean="0">
                <a:sym typeface="Calibri" panose="020F0502020204030204" pitchFamily="34" charset="0"/>
              </a:rPr>
              <a:t>中，如果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Z</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传递函数依赖</a:t>
            </a:r>
            <a:r>
              <a:rPr lang="en-US" altLang="zh-CN" dirty="0" smtClean="0">
                <a:sym typeface="Calibri" panose="020F0502020204030204" pitchFamily="34" charset="0"/>
              </a:rPr>
              <a:t>(transitive functional dependency)</a:t>
            </a:r>
            <a:r>
              <a:rPr lang="zh-CN" altLang="en-US" dirty="0" smtClean="0">
                <a:sym typeface="Calibri" panose="020F0502020204030204" pitchFamily="34" charset="0"/>
              </a:rPr>
              <a:t>。记为：</a:t>
            </a:r>
            <a:r>
              <a:rPr lang="en-US" altLang="zh-CN" i="1" dirty="0" smtClean="0">
                <a:sym typeface="Calibri" panose="020F0502020204030204" pitchFamily="34" charset="0"/>
              </a:rPr>
              <a:t>X</a:t>
            </a:r>
            <a:r>
              <a:rPr lang="en-US" altLang="zh-CN" dirty="0" smtClean="0">
                <a:sym typeface="Calibri" panose="020F0502020204030204" pitchFamily="34" charset="0"/>
              </a:rPr>
              <a:t> → </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zh-CN" altLang="en-US" dirty="0" smtClean="0">
                <a:sym typeface="Times New Roman" panose="02020603050405020304" pitchFamily="18" charset="0"/>
              </a:rPr>
              <a:t>注</a:t>
            </a:r>
            <a:r>
              <a:rPr lang="en-US" altLang="zh-CN" dirty="0" smtClean="0">
                <a:sym typeface="Times New Roman" panose="02020603050405020304" pitchFamily="18" charset="0"/>
              </a:rPr>
              <a:t>: </a:t>
            </a:r>
            <a:r>
              <a:rPr lang="zh-CN" altLang="en-US" dirty="0" smtClean="0">
                <a:sym typeface="Times New Roman" panose="02020603050405020304" pitchFamily="18" charset="0"/>
              </a:rPr>
              <a:t>如果</a:t>
            </a:r>
            <a:r>
              <a:rPr lang="en-US" altLang="zh-CN" i="1" dirty="0" smtClean="0">
                <a:sym typeface="Times New Roman" panose="02020603050405020304" pitchFamily="18" charset="0"/>
              </a:rPr>
              <a:t>Y</a:t>
            </a:r>
            <a:r>
              <a:rPr lang="en-US" altLang="zh-CN" dirty="0" smtClean="0">
                <a:sym typeface="Times New Roman" panose="02020603050405020304" pitchFamily="18" charset="0"/>
              </a:rPr>
              <a:t>→</a:t>
            </a:r>
            <a:r>
              <a:rPr lang="en-US" altLang="zh-CN" i="1" dirty="0" smtClean="0">
                <a:sym typeface="Times New Roman" panose="02020603050405020304" pitchFamily="18" charset="0"/>
              </a:rPr>
              <a:t>X</a:t>
            </a:r>
            <a:r>
              <a:rPr lang="en-US" altLang="zh-CN" dirty="0" smtClean="0">
                <a:sym typeface="Times New Roman" panose="02020603050405020304" pitchFamily="18" charset="0"/>
              </a:rPr>
              <a:t>, </a:t>
            </a:r>
            <a:r>
              <a:rPr lang="zh-CN" altLang="en-US" dirty="0" smtClean="0">
                <a:sym typeface="Times New Roman" panose="02020603050405020304" pitchFamily="18" charset="0"/>
              </a:rPr>
              <a:t>即</a:t>
            </a:r>
            <a:r>
              <a:rPr lang="en-US" altLang="zh-CN" i="1" dirty="0" smtClean="0">
                <a:sym typeface="Times New Roman" panose="02020603050405020304" pitchFamily="18" charset="0"/>
              </a:rPr>
              <a:t>X</a:t>
            </a:r>
            <a:r>
              <a:rPr lang="en-US" altLang="zh-CN" dirty="0" smtClean="0">
                <a:sym typeface="Times New Roman" panose="02020603050405020304" pitchFamily="18" charset="0"/>
              </a:rPr>
              <a:t>←→</a:t>
            </a:r>
            <a:r>
              <a:rPr lang="en-US" altLang="zh-CN" i="1" dirty="0" smtClean="0">
                <a:sym typeface="Times New Roman" panose="02020603050405020304" pitchFamily="18" charset="0"/>
              </a:rPr>
              <a:t>Y</a:t>
            </a:r>
            <a:r>
              <a:rPr lang="zh-CN" altLang="en-US" dirty="0" smtClean="0">
                <a:sym typeface="Times New Roman" panose="02020603050405020304" pitchFamily="18" charset="0"/>
              </a:rPr>
              <a:t>，则</a:t>
            </a:r>
            <a:r>
              <a:rPr lang="en-US" altLang="zh-CN" i="1" dirty="0" smtClean="0">
                <a:sym typeface="Times New Roman" panose="02020603050405020304" pitchFamily="18" charset="0"/>
              </a:rPr>
              <a:t>Z</a:t>
            </a:r>
            <a:r>
              <a:rPr lang="zh-CN" altLang="en-US" dirty="0" smtClean="0">
                <a:sym typeface="Times New Roman" panose="02020603050405020304" pitchFamily="18" charset="0"/>
              </a:rPr>
              <a:t>直接依赖于</a:t>
            </a:r>
            <a:r>
              <a:rPr lang="en-US" altLang="zh-CN" i="1" dirty="0" smtClean="0">
                <a:sym typeface="Times New Roman" panose="02020603050405020304" pitchFamily="18" charset="0"/>
              </a:rPr>
              <a:t>X</a:t>
            </a:r>
            <a:r>
              <a:rPr lang="zh-CN" altLang="en-US" dirty="0" smtClean="0">
                <a:sym typeface="Times New Roman" panose="02020603050405020304" pitchFamily="18" charset="0"/>
              </a:rPr>
              <a:t>，而不是传递函数依赖。</a:t>
            </a:r>
            <a:endParaRPr lang="zh-CN" altLang="en-US" sz="2800" dirty="0" smtClean="0">
              <a:sym typeface="Times New Roman" panose="02020603050405020304" pitchFamily="18" charset="0"/>
            </a:endParaRPr>
          </a:p>
          <a:p>
            <a:pPr marL="742950" lvl="1" indent="-285750" algn="l">
              <a:lnSpc>
                <a:spcPct val="120000"/>
              </a:lnSpc>
              <a:buFont typeface="Wingdings" panose="05000000000000000000" pitchFamily="2" charset="2"/>
              <a:buChar char="n"/>
            </a:pPr>
            <a:r>
              <a:rPr lang="en-US" altLang="zh-CN" dirty="0" smtClean="0">
                <a:sym typeface="Times New Roman" panose="02020603050405020304" pitchFamily="18" charset="0"/>
              </a:rPr>
              <a:t>[</a:t>
            </a:r>
            <a:r>
              <a:rPr lang="zh-CN" altLang="en-US" dirty="0" smtClean="0">
                <a:sym typeface="Times New Roman" panose="02020603050405020304" pitchFamily="18" charset="0"/>
              </a:rPr>
              <a:t>例</a:t>
            </a:r>
            <a:r>
              <a:rPr lang="en-US" altLang="zh-CN" dirty="0" smtClean="0">
                <a:sym typeface="Times New Roman" panose="02020603050405020304" pitchFamily="18" charset="0"/>
              </a:rPr>
              <a:t>] </a:t>
            </a:r>
            <a:r>
              <a:rPr lang="zh-CN" altLang="en-US" dirty="0" smtClean="0">
                <a:sym typeface="Times New Roman" panose="02020603050405020304" pitchFamily="18" charset="0"/>
              </a:rPr>
              <a:t>在关系</a:t>
            </a:r>
            <a:r>
              <a:rPr lang="en-US" altLang="zh-CN" dirty="0" smtClean="0">
                <a:sym typeface="Times New Roman" panose="02020603050405020304" pitchFamily="18" charset="0"/>
              </a:rPr>
              <a:t>Std(</a:t>
            </a:r>
            <a:r>
              <a:rPr lang="en-US" altLang="zh-CN" dirty="0" err="1" smtClean="0">
                <a:sym typeface="Times New Roman" panose="02020603050405020304" pitchFamily="18" charset="0"/>
              </a:rPr>
              <a:t>Sno</a:t>
            </a:r>
            <a:r>
              <a:rPr lang="en-US" altLang="zh-CN" dirty="0" smtClean="0">
                <a:sym typeface="Times New Roman" panose="02020603050405020304" pitchFamily="18" charset="0"/>
              </a:rPr>
              <a:t>, </a:t>
            </a:r>
            <a:r>
              <a:rPr lang="en-US" altLang="zh-CN" dirty="0" err="1" smtClean="0">
                <a:sym typeface="Times New Roman" panose="02020603050405020304" pitchFamily="18" charset="0"/>
              </a:rPr>
              <a:t>Sdept</a:t>
            </a:r>
            <a:r>
              <a:rPr lang="en-US" altLang="zh-CN" dirty="0" smtClean="0">
                <a:sym typeface="Times New Roman" panose="02020603050405020304" pitchFamily="18" charset="0"/>
              </a:rPr>
              <a:t>, </a:t>
            </a:r>
            <a:r>
              <a:rPr lang="en-US" altLang="zh-CN" dirty="0" err="1" smtClean="0">
                <a:sym typeface="Times New Roman" panose="02020603050405020304" pitchFamily="18" charset="0"/>
              </a:rPr>
              <a:t>Mname</a:t>
            </a:r>
            <a:r>
              <a:rPr lang="en-US" altLang="zh-CN" dirty="0" smtClean="0">
                <a:sym typeface="Times New Roman" panose="02020603050405020304" pitchFamily="18" charset="0"/>
              </a:rPr>
              <a:t>)</a:t>
            </a:r>
            <a:r>
              <a:rPr lang="zh-CN" altLang="en-US" dirty="0" smtClean="0">
                <a:sym typeface="Times New Roman" panose="02020603050405020304" pitchFamily="18" charset="0"/>
              </a:rPr>
              <a:t>中，有：</a:t>
            </a:r>
            <a:endParaRPr lang="zh-CN" altLang="en-US" sz="2800" dirty="0" smtClean="0">
              <a:sym typeface="Times New Roman" panose="02020603050405020304" pitchFamily="18" charset="0"/>
            </a:endParaRPr>
          </a:p>
          <a:p>
            <a:pPr marL="1143000" lvl="2" indent="-228600" algn="l">
              <a:lnSpc>
                <a:spcPct val="120000"/>
              </a:lnSpc>
              <a:buSzPct val="87000"/>
            </a:pPr>
            <a:r>
              <a:rPr lang="en-US" altLang="zh-CN" dirty="0" err="1" smtClean="0">
                <a:sym typeface="Times New Roman" panose="02020603050405020304" pitchFamily="18" charset="0"/>
              </a:rPr>
              <a:t>Sno</a:t>
            </a:r>
            <a:r>
              <a:rPr lang="en-US" altLang="zh-CN" dirty="0" smtClean="0">
                <a:sym typeface="Times New Roman" panose="02020603050405020304" pitchFamily="18" charset="0"/>
              </a:rPr>
              <a:t> → </a:t>
            </a:r>
            <a:r>
              <a:rPr lang="en-US" altLang="zh-CN" dirty="0" err="1" smtClean="0">
                <a:sym typeface="Times New Roman" panose="02020603050405020304" pitchFamily="18" charset="0"/>
              </a:rPr>
              <a:t>Sdept</a:t>
            </a:r>
            <a:r>
              <a:rPr lang="zh-CN" altLang="en-US" dirty="0" smtClean="0">
                <a:sym typeface="Times New Roman" panose="02020603050405020304" pitchFamily="18" charset="0"/>
              </a:rPr>
              <a:t>，</a:t>
            </a:r>
            <a:r>
              <a:rPr lang="en-US" altLang="zh-CN" dirty="0" err="1" smtClean="0">
                <a:sym typeface="Times New Roman" panose="02020603050405020304" pitchFamily="18" charset="0"/>
              </a:rPr>
              <a:t>Sdept</a:t>
            </a:r>
            <a:r>
              <a:rPr lang="en-US" altLang="zh-CN" dirty="0" smtClean="0">
                <a:sym typeface="Times New Roman" panose="02020603050405020304" pitchFamily="18" charset="0"/>
              </a:rPr>
              <a:t> → </a:t>
            </a:r>
            <a:r>
              <a:rPr lang="en-US" altLang="zh-CN" dirty="0" err="1" smtClean="0">
                <a:sym typeface="Times New Roman" panose="02020603050405020304" pitchFamily="18" charset="0"/>
              </a:rPr>
              <a:t>Mname</a:t>
            </a:r>
            <a:r>
              <a:rPr lang="zh-CN" altLang="en-US" dirty="0" smtClean="0">
                <a:sym typeface="Times New Roman" panose="02020603050405020304" pitchFamily="18" charset="0"/>
              </a:rPr>
              <a:t>，</a:t>
            </a:r>
            <a:endParaRPr lang="en-US" altLang="zh-CN" dirty="0" smtClean="0">
              <a:sym typeface="Times New Roman" panose="02020603050405020304" pitchFamily="18" charset="0"/>
            </a:endParaRPr>
          </a:p>
          <a:p>
            <a:pPr marL="1143000" lvl="2" indent="-228600" algn="l">
              <a:lnSpc>
                <a:spcPct val="120000"/>
              </a:lnSpc>
              <a:buSzPct val="87000"/>
            </a:pPr>
            <a:r>
              <a:rPr lang="en-US" altLang="zh-CN" dirty="0" err="1" smtClean="0">
                <a:sym typeface="Times New Roman" panose="02020603050405020304" pitchFamily="18" charset="0"/>
              </a:rPr>
              <a:t>Mname</a:t>
            </a:r>
            <a:r>
              <a:rPr lang="zh-CN" altLang="en-US" dirty="0" smtClean="0">
                <a:sym typeface="Times New Roman" panose="02020603050405020304" pitchFamily="18" charset="0"/>
              </a:rPr>
              <a:t>传递函数依赖于</a:t>
            </a:r>
            <a:r>
              <a:rPr lang="en-US" altLang="zh-CN" dirty="0" err="1" smtClean="0">
                <a:sym typeface="Times New Roman" panose="02020603050405020304"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ln>
        </p:spPr>
        <p:txBody>
          <a:bodyPr wrap="none">
            <a:spAutoFit/>
          </a:bodyPr>
          <a:lstStyle/>
          <a:p>
            <a:pPr>
              <a:buSzPct val="100000"/>
            </a:pPr>
            <a:r>
              <a:rPr lang="zh-CN" altLang="en-US" sz="1600" b="1">
                <a:solidFill>
                  <a:srgbClr val="000000"/>
                </a:solidFill>
                <a:latin typeface="Times New Roman" panose="02020603050405020304" pitchFamily="18" charset="0"/>
                <a:sym typeface="Times New Roman" panose="02020603050405020304" pitchFamily="18" charset="0"/>
              </a:rPr>
              <a:t>传递</a:t>
            </a:r>
            <a:endParaRPr lang="zh-CN" altLang="en-US" sz="1600" b="1">
              <a:solidFill>
                <a:srgbClr val="000000"/>
              </a:solidFill>
              <a:latin typeface="Times New Roman" panose="02020603050405020304" pitchFamily="18" charset="0"/>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6.2.2  </a:t>
            </a:r>
            <a:r>
              <a:rPr lang="zh-CN" altLang="en-US" dirty="0" smtClean="0">
                <a:solidFill>
                  <a:srgbClr val="00B050"/>
                </a:solidFill>
                <a:sym typeface="Calibri" panose="020F0502020204030204" pitchFamily="34" charset="0"/>
              </a:rPr>
              <a:t>码</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6.2.2</a:t>
            </a:r>
            <a:r>
              <a:rPr lang="zh-CN" altLang="en-US" sz="3600" dirty="0" smtClean="0">
                <a:sym typeface="微软雅黑" panose="020B0503020204020204"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6.4  </a:t>
            </a:r>
            <a:r>
              <a:rPr lang="zh-CN" altLang="en-US" dirty="0" smtClean="0">
                <a:sym typeface="Calibri" panose="020F0502020204030204" pitchFamily="34" charset="0"/>
              </a:rPr>
              <a:t>设</a:t>
            </a:r>
            <a:r>
              <a:rPr lang="en-US" altLang="zh-CN" i="1" dirty="0" smtClean="0">
                <a:sym typeface="Calibri" panose="020F0502020204030204" pitchFamily="34" charset="0"/>
              </a:rPr>
              <a:t>K</a:t>
            </a:r>
            <a:r>
              <a:rPr lang="zh-CN" altLang="en-US" dirty="0" smtClean="0">
                <a:sym typeface="Calibri" panose="020F0502020204030204" pitchFamily="34" charset="0"/>
              </a:rPr>
              <a:t>为</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中的属性或属性组合。若</a:t>
            </a:r>
            <a:r>
              <a:rPr lang="en-US" altLang="zh-CN" i="1" dirty="0" smtClean="0">
                <a:sym typeface="Calibri" panose="020F0502020204030204" pitchFamily="34" charset="0"/>
              </a:rPr>
              <a:t>K</a:t>
            </a:r>
            <a:r>
              <a:rPr lang="en-US" altLang="zh-CN" dirty="0" smtClean="0">
                <a:sym typeface="Calibri" panose="020F0502020204030204" pitchFamily="34" charset="0"/>
              </a:rPr>
              <a:t> →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K</a:t>
            </a:r>
            <a:r>
              <a:rPr lang="zh-CN" altLang="en-US" dirty="0" smtClean="0">
                <a:sym typeface="Calibri" panose="020F0502020204030204" pitchFamily="34" charset="0"/>
              </a:rPr>
              <a:t>称为</a:t>
            </a:r>
            <a:r>
              <a:rPr lang="en-US" altLang="zh-CN" i="1" dirty="0" smtClean="0">
                <a:sym typeface="Calibri" panose="020F0502020204030204" pitchFamily="34" charset="0"/>
              </a:rPr>
              <a:t>R</a:t>
            </a:r>
            <a:r>
              <a:rPr lang="zh-CN" altLang="en-US" dirty="0" smtClean="0">
                <a:sym typeface="Calibri" panose="020F0502020204030204" pitchFamily="34" charset="0"/>
              </a:rPr>
              <a:t>的一个</a:t>
            </a:r>
            <a:r>
              <a:rPr lang="zh-CN" altLang="en-US" dirty="0" smtClean="0">
                <a:solidFill>
                  <a:srgbClr val="FF00FF"/>
                </a:solidFill>
                <a:sym typeface="Calibri" panose="020F0502020204030204" pitchFamily="34" charset="0"/>
              </a:rPr>
              <a:t>候选码</a:t>
            </a:r>
            <a:r>
              <a:rPr lang="en-US" altLang="zh-CN" dirty="0" smtClean="0">
                <a:sym typeface="Calibri" panose="020F0502020204030204" pitchFamily="34" charset="0"/>
              </a:rPr>
              <a:t>(Candidate Key)</a:t>
            </a:r>
            <a:r>
              <a:rPr lang="zh-CN" altLang="en-US" dirty="0" smtClean="0">
                <a:sym typeface="Calibri" panose="020F0502020204030204" pitchFamily="34" charset="0"/>
              </a:rPr>
              <a:t>。</a:t>
            </a:r>
            <a:endParaRPr 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如果</a:t>
            </a:r>
            <a:r>
              <a:rPr lang="en-US" altLang="zh-CN" i="1" dirty="0" smtClean="0">
                <a:sym typeface="Calibri" panose="020F0502020204030204" pitchFamily="34" charset="0"/>
              </a:rPr>
              <a:t>U</a:t>
            </a:r>
            <a:r>
              <a:rPr lang="zh-CN" altLang="en-US" dirty="0" smtClean="0">
                <a:sym typeface="Calibri" panose="020F0502020204030204" pitchFamily="34" charset="0"/>
              </a:rPr>
              <a:t>部分函数依赖于</a:t>
            </a:r>
            <a:r>
              <a:rPr lang="en-US" altLang="zh-CN" i="1" dirty="0" smtClean="0">
                <a:sym typeface="Calibri" panose="020F0502020204030204" pitchFamily="34" charset="0"/>
              </a:rPr>
              <a:t>K</a:t>
            </a:r>
            <a:r>
              <a:rPr lang="zh-CN" altLang="en-US" dirty="0" smtClean="0">
                <a:sym typeface="Calibri" panose="020F0502020204030204" pitchFamily="34" charset="0"/>
              </a:rPr>
              <a:t>，即</a:t>
            </a:r>
            <a:r>
              <a:rPr lang="en-US" altLang="zh-CN" i="1" dirty="0" smtClean="0">
                <a:sym typeface="Calibri" panose="020F0502020204030204" pitchFamily="34" charset="0"/>
              </a:rPr>
              <a:t>K</a:t>
            </a:r>
            <a:r>
              <a:rPr lang="en-US" altLang="zh-CN" dirty="0" smtClean="0">
                <a:sym typeface="Calibri" panose="020F0502020204030204" pitchFamily="34" charset="0"/>
              </a:rPr>
              <a:t> → </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则</a:t>
            </a:r>
            <a:r>
              <a:rPr lang="en-US" altLang="zh-CN" i="1" dirty="0" smtClean="0">
                <a:sym typeface="Calibri" panose="020F0502020204030204" pitchFamily="34" charset="0"/>
              </a:rPr>
              <a:t>K</a:t>
            </a:r>
            <a:r>
              <a:rPr lang="zh-CN" altLang="en-US" dirty="0" smtClean="0">
                <a:sym typeface="Calibri" panose="020F0502020204030204" pitchFamily="34" charset="0"/>
              </a:rPr>
              <a:t>称为超码      （</a:t>
            </a:r>
            <a:r>
              <a:rPr lang="en-US" altLang="zh-CN" dirty="0" err="1" smtClean="0">
                <a:sym typeface="Calibri" panose="020F0502020204030204" pitchFamily="34" charset="0"/>
              </a:rPr>
              <a:t>Surpkey</a:t>
            </a:r>
            <a:r>
              <a:rPr lang="zh-CN" altLang="en-US" dirty="0" smtClean="0">
                <a:sym typeface="Calibri" panose="020F0502020204030204" pitchFamily="34" charset="0"/>
              </a:rPr>
              <a:t>）。候选码是最小的超码，即</a:t>
            </a:r>
            <a:r>
              <a:rPr lang="en-US" altLang="zh-CN" i="1" dirty="0" smtClean="0">
                <a:sym typeface="Calibri" panose="020F0502020204030204" pitchFamily="34" charset="0"/>
              </a:rPr>
              <a:t>K</a:t>
            </a:r>
            <a:r>
              <a:rPr lang="zh-CN" altLang="en-US" dirty="0" smtClean="0">
                <a:sym typeface="Calibri" panose="020F0502020204030204" pitchFamily="34" charset="0"/>
              </a:rPr>
              <a:t>的任意一个真子集都不是候选码。</a:t>
            </a:r>
            <a:endParaRPr lang="en-US" sz="2800"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若关系模式</a:t>
            </a:r>
            <a:r>
              <a:rPr lang="en-US" altLang="zh-CN" i="1" dirty="0" smtClean="0">
                <a:sym typeface="Calibri" panose="020F0502020204030204" pitchFamily="34" charset="0"/>
              </a:rPr>
              <a:t>R</a:t>
            </a:r>
            <a:r>
              <a:rPr lang="zh-CN" altLang="en-US" dirty="0" smtClean="0">
                <a:sym typeface="Calibri" panose="020F0502020204030204" pitchFamily="34" charset="0"/>
              </a:rPr>
              <a:t>有多个候选码，则选定其中的一个做为</a:t>
            </a:r>
            <a:r>
              <a:rPr lang="zh-CN" altLang="en-US" dirty="0" smtClean="0">
                <a:solidFill>
                  <a:srgbClr val="FF00FF"/>
                </a:solidFill>
                <a:sym typeface="Calibri" panose="020F0502020204030204" pitchFamily="34" charset="0"/>
              </a:rPr>
              <a:t>主码</a:t>
            </a:r>
            <a:r>
              <a:rPr lang="en-US" altLang="zh-CN" dirty="0" smtClean="0">
                <a:sym typeface="Calibri" panose="020F0502020204030204" pitchFamily="34" charset="0"/>
              </a:rPr>
              <a:t>(Primary key)</a:t>
            </a:r>
            <a:r>
              <a:rPr lang="zh-CN" altLang="en-US" dirty="0" smtClean="0">
                <a:sym typeface="Calibri" panose="020F0502020204030204" pitchFamily="34" charset="0"/>
              </a:rPr>
              <a:t>。</a:t>
            </a:r>
            <a:endParaRPr lang="en-US" dirty="0" smtClean="0">
              <a:sym typeface="Calibri" panose="020F0502020204030204"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endPar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5847" name="文本框 7"/>
          <p:cNvSpPr>
            <a:spLocks noChangeArrowheads="1"/>
          </p:cNvSpPr>
          <p:nvPr/>
        </p:nvSpPr>
        <p:spPr bwMode="auto">
          <a:xfrm>
            <a:off x="5400278" y="2285992"/>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zh-CN" altLang="en-US"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anose="020B0503020204020204"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主属性与非主属性</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包含在任何一个候选码中的属性 ，称为主属性          （</a:t>
            </a:r>
            <a:r>
              <a:rPr lang="en-US" altLang="zh-CN" dirty="0" smtClean="0">
                <a:sym typeface="Calibri" panose="020F0502020204030204" pitchFamily="34" charset="0"/>
              </a:rPr>
              <a:t>Prime attribute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不包含在任何码中的属性称为非主属性（</a:t>
            </a:r>
            <a:r>
              <a:rPr lang="en-US" altLang="zh-CN" dirty="0" smtClean="0">
                <a:sym typeface="Calibri" panose="020F0502020204030204" pitchFamily="34" charset="0"/>
              </a:rPr>
              <a:t>Nonprime attribute</a:t>
            </a:r>
            <a:r>
              <a:rPr lang="zh-CN" altLang="en-US" dirty="0" smtClean="0">
                <a:sym typeface="Calibri" panose="020F0502020204030204" pitchFamily="34" charset="0"/>
              </a:rPr>
              <a:t>）或非码属性（</a:t>
            </a:r>
            <a:r>
              <a:rPr lang="en-US" altLang="zh-CN" dirty="0" smtClean="0">
                <a:sym typeface="Calibri" panose="020F0502020204030204" pitchFamily="34" charset="0"/>
              </a:rPr>
              <a:t>Non-key attribute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全码：整个属性组是码，称为全码（</a:t>
            </a:r>
            <a:r>
              <a:rPr lang="en-US" altLang="zh-CN" dirty="0" smtClean="0">
                <a:sym typeface="Calibri" panose="020F0502020204030204" pitchFamily="34" charset="0"/>
              </a:rPr>
              <a:t>All-key</a:t>
            </a:r>
            <a:r>
              <a:rPr lang="zh-CN" altLang="en-US" dirty="0" smtClean="0">
                <a:sym typeface="Calibri" panose="020F0502020204030204"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6.2]</a:t>
            </a:r>
            <a:r>
              <a:rPr lang="en-US" altLang="zh-CN" sz="2400" dirty="0" smtClean="0">
                <a:sym typeface="Calibri" panose="020F0502020204030204" pitchFamily="34" charset="0"/>
              </a:rPr>
              <a:t>S(</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Sdept</a:t>
            </a:r>
            <a:r>
              <a:rPr lang="en-US" altLang="zh-CN" sz="2400" dirty="0" smtClean="0">
                <a:sym typeface="Calibri" panose="020F0502020204030204" pitchFamily="34" charset="0"/>
              </a:rPr>
              <a:t>, Sage)</a:t>
            </a:r>
            <a:r>
              <a:rPr lang="zh-CN" altLang="en-US" sz="2400" dirty="0" smtClean="0">
                <a:sym typeface="Calibri" panose="020F0502020204030204" pitchFamily="34" charset="0"/>
              </a:rPr>
              <a:t>，单个属性</a:t>
            </a:r>
            <a:r>
              <a:rPr lang="en-US" altLang="zh-CN" sz="2400" dirty="0" err="1" smtClean="0">
                <a:sym typeface="Calibri" panose="020F0502020204030204" pitchFamily="34" charset="0"/>
              </a:rPr>
              <a:t>Sno</a:t>
            </a:r>
            <a:r>
              <a:rPr lang="zh-CN" altLang="en-US" sz="2400" dirty="0" smtClean="0">
                <a:sym typeface="Calibri" panose="020F0502020204030204" pitchFamily="34" charset="0"/>
              </a:rPr>
              <a:t>是码</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a:t>
            </a:r>
            <a:r>
              <a:rPr lang="en-US" altLang="zh-CN" sz="2400" dirty="0" smtClean="0">
                <a:sym typeface="Calibri" panose="020F0502020204030204" pitchFamily="34" charset="0"/>
              </a:rPr>
              <a:t>SC(</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Grade)</a:t>
            </a:r>
            <a:r>
              <a:rPr lang="zh-CN" altLang="en-US" sz="2400" dirty="0" smtClean="0">
                <a:sym typeface="Calibri" panose="020F0502020204030204" pitchFamily="34" charset="0"/>
              </a:rPr>
              <a:t>中，</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a:t>
            </a:r>
            <a:r>
              <a:rPr lang="zh-CN" altLang="en-US" sz="2400" dirty="0" smtClean="0">
                <a:sym typeface="Calibri" panose="020F0502020204030204" pitchFamily="34" charset="0"/>
              </a:rPr>
              <a:t>是码</a:t>
            </a:r>
            <a:endParaRPr lang="zh-CN" altLang="en-US" sz="2400" dirty="0" smtClean="0">
              <a:sym typeface="Calibri" panose="020F0502020204030204" pitchFamily="34" charset="0"/>
            </a:endParaRPr>
          </a:p>
          <a:p>
            <a:pPr marL="342900" indent="-342900" algn="l">
              <a:lnSpc>
                <a:spcPct val="15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6.3] R(P,W,A)</a:t>
            </a:r>
            <a:br>
              <a:rPr lang="zh-CN" altLang="en-US" dirty="0" smtClean="0">
                <a:sym typeface="Calibri" panose="020F0502020204030204" pitchFamily="34" charset="0"/>
              </a:rPr>
            </a:br>
            <a:r>
              <a:rPr lang="zh-CN" altLang="en-US" dirty="0" smtClean="0">
                <a:sym typeface="Calibri" panose="020F0502020204030204" pitchFamily="34" charset="0"/>
              </a:rPr>
              <a:t> </a:t>
            </a:r>
            <a:r>
              <a:rPr lang="en-US" altLang="zh-CN" dirty="0" smtClean="0">
                <a:sym typeface="Calibri" panose="020F0502020204030204" pitchFamily="34" charset="0"/>
              </a:rPr>
              <a:t>P</a:t>
            </a:r>
            <a:r>
              <a:rPr lang="zh-CN" altLang="en-US" dirty="0" smtClean="0">
                <a:sym typeface="Calibri" panose="020F0502020204030204" pitchFamily="34" charset="0"/>
              </a:rPr>
              <a:t>：演奏者     </a:t>
            </a:r>
            <a:r>
              <a:rPr lang="en-US" altLang="zh-CN" dirty="0" smtClean="0">
                <a:sym typeface="Calibri" panose="020F0502020204030204" pitchFamily="34" charset="0"/>
              </a:rPr>
              <a:t>W</a:t>
            </a:r>
            <a:r>
              <a:rPr lang="zh-CN" altLang="en-US" dirty="0" smtClean="0">
                <a:sym typeface="Calibri" panose="020F0502020204030204" pitchFamily="34" charset="0"/>
              </a:rPr>
              <a:t>：作品    </a:t>
            </a:r>
            <a:r>
              <a:rPr lang="en-US" altLang="zh-CN" dirty="0" smtClean="0">
                <a:sym typeface="Calibri" panose="020F0502020204030204" pitchFamily="34" charset="0"/>
              </a:rPr>
              <a:t>A</a:t>
            </a:r>
            <a:r>
              <a:rPr lang="zh-CN" altLang="en-US" dirty="0" smtClean="0">
                <a:sym typeface="Calibri" panose="020F0502020204030204" pitchFamily="34" charset="0"/>
              </a:rPr>
              <a:t>：听众</a:t>
            </a:r>
            <a:endParaRPr lang="en-US" dirty="0" smtClean="0">
              <a:sym typeface="Calibri" panose="020F0502020204030204" pitchFamily="34" charset="0"/>
            </a:endParaRPr>
          </a:p>
          <a:p>
            <a:pPr marL="342900" indent="-342900" algn="l">
              <a:lnSpc>
                <a:spcPct val="120000"/>
              </a:lnSpc>
            </a:pPr>
            <a:r>
              <a:rPr lang="zh-CN" altLang="en-US" sz="2000" dirty="0" smtClean="0">
                <a:sym typeface="Calibri" panose="020F0502020204030204" pitchFamily="34" charset="0"/>
              </a:rPr>
              <a:t>		</a:t>
            </a:r>
            <a:r>
              <a:rPr lang="zh-CN" altLang="en-US" sz="2400" dirty="0" smtClean="0">
                <a:sym typeface="Calibri" panose="020F0502020204030204" pitchFamily="34" charset="0"/>
              </a:rPr>
              <a:t>一个演奏者可以演奏多个作品</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某一作品可被多个演奏者演奏</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听众可以欣赏不同演奏者的不同作品</a:t>
            </a:r>
            <a:r>
              <a:rPr lang="zh-CN" altLang="en-US" sz="2400" b="0" dirty="0" smtClean="0">
                <a:latin typeface="Times New Roman" panose="02020603050405020304" pitchFamily="18" charset="0"/>
                <a:sym typeface="Times New Roman" panose="02020603050405020304" pitchFamily="18" charset="0"/>
              </a:rPr>
              <a:t> </a:t>
            </a:r>
            <a:endParaRPr lang="zh-CN" altLang="en-US" sz="2400" b="0" dirty="0" smtClean="0">
              <a:latin typeface="Times New Roman" panose="02020603050405020304" pitchFamily="18" charset="0"/>
              <a:sym typeface="Times New Roman" panose="02020603050405020304" pitchFamily="18" charset="0"/>
            </a:endParaRPr>
          </a:p>
          <a:p>
            <a:pPr marL="342900" indent="-342900" algn="l">
              <a:lnSpc>
                <a:spcPct val="120000"/>
              </a:lnSpc>
            </a:pPr>
            <a:r>
              <a:rPr lang="zh-CN" altLang="en-US" sz="2400" b="0" dirty="0" smtClean="0">
                <a:latin typeface="Times New Roman" panose="02020603050405020304" pitchFamily="18" charset="0"/>
                <a:sym typeface="Times New Roman" panose="02020603050405020304" pitchFamily="18" charset="0"/>
              </a:rPr>
              <a:t>	</a:t>
            </a:r>
            <a:r>
              <a:rPr lang="zh-CN" altLang="en-US" kern="1200" dirty="0" smtClean="0">
                <a:solidFill>
                  <a:srgbClr val="402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码为</a:t>
            </a:r>
            <a:r>
              <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(P,W,A)</a:t>
            </a:r>
            <a:r>
              <a:rPr lang="zh-CN" altLang="en-US"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，即</a:t>
            </a:r>
            <a:r>
              <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All-Key </a:t>
            </a:r>
            <a:endPar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码（续）</a:t>
            </a:r>
            <a:endParaRPr lang="zh-CN" sz="3600" dirty="0" smtClean="0">
              <a:sym typeface="微软雅黑" panose="020B0503020204020204" pitchFamily="34" charset="-122"/>
            </a:endParaRP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6.5  </a:t>
            </a:r>
            <a:r>
              <a:rPr lang="zh-CN" altLang="en-US" dirty="0" smtClean="0">
                <a:sym typeface="Calibri" panose="020F0502020204030204" pitchFamily="34" charset="0"/>
              </a:rPr>
              <a:t>关系模式 </a:t>
            </a:r>
            <a:r>
              <a:rPr lang="en-US" altLang="zh-CN" i="1" dirty="0" smtClean="0">
                <a:sym typeface="Calibri" panose="020F0502020204030204" pitchFamily="34" charset="0"/>
              </a:rPr>
              <a:t>R</a:t>
            </a:r>
            <a:r>
              <a:rPr lang="zh-CN" altLang="en-US" dirty="0" smtClean="0">
                <a:sym typeface="Calibri" panose="020F0502020204030204" pitchFamily="34" charset="0"/>
              </a:rPr>
              <a:t>中属性或属性组</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并非 </a:t>
            </a:r>
            <a:r>
              <a:rPr lang="en-US" altLang="zh-CN" i="1" dirty="0" smtClean="0">
                <a:sym typeface="Calibri" panose="020F0502020204030204" pitchFamily="34" charset="0"/>
              </a:rPr>
              <a:t>R</a:t>
            </a:r>
            <a:r>
              <a:rPr lang="zh-CN" altLang="en-US" dirty="0" smtClean="0">
                <a:sym typeface="Calibri" panose="020F0502020204030204" pitchFamily="34" charset="0"/>
              </a:rPr>
              <a:t>的码，但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是另一个关系模式的码，则称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是</a:t>
            </a:r>
            <a:r>
              <a:rPr lang="en-US" altLang="zh-CN" i="1" dirty="0" smtClean="0">
                <a:sym typeface="Calibri" panose="020F0502020204030204" pitchFamily="34" charset="0"/>
              </a:rPr>
              <a:t>R</a:t>
            </a:r>
            <a:r>
              <a:rPr lang="en-US" altLang="zh-CN" dirty="0" smtClean="0">
                <a:sym typeface="Calibri" panose="020F0502020204030204" pitchFamily="34" charset="0"/>
              </a:rPr>
              <a:t> </a:t>
            </a:r>
            <a:r>
              <a:rPr lang="zh-CN" altLang="en-US" dirty="0" smtClean="0">
                <a:sym typeface="Calibri" panose="020F0502020204030204" pitchFamily="34" charset="0"/>
              </a:rPr>
              <a:t>的</a:t>
            </a:r>
            <a:r>
              <a:rPr lang="zh-CN" altLang="en-US" dirty="0" smtClean="0">
                <a:solidFill>
                  <a:srgbClr val="FF00FF"/>
                </a:solidFill>
                <a:sym typeface="Calibri" panose="020F0502020204030204" pitchFamily="34" charset="0"/>
              </a:rPr>
              <a:t>外部码</a:t>
            </a:r>
            <a:r>
              <a:rPr lang="zh-CN" altLang="en-US" dirty="0" smtClean="0">
                <a:sym typeface="Calibri" panose="020F0502020204030204" pitchFamily="34" charset="0"/>
              </a:rPr>
              <a:t>（</a:t>
            </a:r>
            <a:r>
              <a:rPr lang="en-US" altLang="zh-CN" dirty="0" smtClean="0">
                <a:sym typeface="Calibri" panose="020F0502020204030204" pitchFamily="34" charset="0"/>
              </a:rPr>
              <a:t>Foreign key</a:t>
            </a:r>
            <a:r>
              <a:rPr lang="zh-CN" altLang="en-US" dirty="0" smtClean="0">
                <a:sym typeface="Calibri" panose="020F0502020204030204" pitchFamily="34" charset="0"/>
              </a:rPr>
              <a:t>）也称</a:t>
            </a:r>
            <a:r>
              <a:rPr lang="zh-CN" altLang="en-US" dirty="0" smtClean="0">
                <a:solidFill>
                  <a:srgbClr val="FF00FF"/>
                </a:solidFill>
                <a:sym typeface="Calibri" panose="020F0502020204030204" pitchFamily="34" charset="0"/>
              </a:rPr>
              <a:t>外码</a:t>
            </a:r>
            <a:r>
              <a:rPr lang="zh-CN" altLang="en-US" dirty="0" smtClean="0">
                <a:sym typeface="Calibri" panose="020F0502020204030204" pitchFamily="34" charset="0"/>
              </a:rPr>
              <a:t>。</a:t>
            </a:r>
            <a:endParaRPr 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en-US" altLang="zh-CN" dirty="0" smtClean="0">
                <a:sym typeface="Calibri" panose="020F0502020204030204" pitchFamily="34" charset="0"/>
              </a:rPr>
              <a:t>SC(</a:t>
            </a:r>
            <a:r>
              <a:rPr lang="en-US" altLang="zh-CN" dirty="0" err="1" smtClean="0">
                <a:sym typeface="Calibri" panose="020F0502020204030204" pitchFamily="34" charset="0"/>
              </a:rPr>
              <a:t>Sno,Cno,Grade</a:t>
            </a:r>
            <a:r>
              <a:rPr lang="en-US" altLang="zh-CN" dirty="0" smtClean="0">
                <a:sym typeface="Calibri" panose="020F0502020204030204" pitchFamily="34" charset="0"/>
              </a:rPr>
              <a:t>)</a:t>
            </a:r>
            <a:r>
              <a:rPr lang="zh-CN" altLang="en-US" dirty="0" smtClean="0">
                <a:sym typeface="Calibri" panose="020F0502020204030204" pitchFamily="34" charset="0"/>
              </a:rPr>
              <a:t>中，</a:t>
            </a:r>
            <a:r>
              <a:rPr lang="en-US" altLang="zh-CN" dirty="0" err="1" smtClean="0">
                <a:sym typeface="Calibri" panose="020F0502020204030204" pitchFamily="34" charset="0"/>
              </a:rPr>
              <a:t>Sno</a:t>
            </a:r>
            <a:r>
              <a:rPr lang="zh-CN" altLang="en-US" dirty="0" smtClean="0">
                <a:sym typeface="Calibri" panose="020F0502020204030204" pitchFamily="34" charset="0"/>
              </a:rPr>
              <a:t>不是码</a:t>
            </a:r>
            <a:endParaRPr lang="en-US"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en-US" altLang="zh-CN" dirty="0" err="1" smtClean="0">
                <a:sym typeface="Calibri" panose="020F0502020204030204" pitchFamily="34" charset="0"/>
              </a:rPr>
              <a:t>Sno</a:t>
            </a:r>
            <a:r>
              <a:rPr lang="zh-CN" altLang="en-US" dirty="0" smtClean="0">
                <a:sym typeface="Calibri" panose="020F0502020204030204" pitchFamily="34" charset="0"/>
              </a:rPr>
              <a:t>是 </a:t>
            </a:r>
            <a:r>
              <a:rPr lang="en-US" altLang="zh-CN" dirty="0" smtClean="0">
                <a:sym typeface="Calibri" panose="020F0502020204030204" pitchFamily="34" charset="0"/>
              </a:rPr>
              <a:t>S(</a:t>
            </a:r>
            <a:r>
              <a:rPr lang="en-US" altLang="zh-CN" dirty="0" err="1" smtClean="0">
                <a:sym typeface="Calibri" panose="020F0502020204030204" pitchFamily="34" charset="0"/>
              </a:rPr>
              <a:t>Sno,Sdept,Sage</a:t>
            </a:r>
            <a:r>
              <a:rPr lang="en-US" altLang="zh-CN" dirty="0" smtClean="0">
                <a:sym typeface="Calibri" panose="020F0502020204030204" pitchFamily="34" charset="0"/>
              </a:rPr>
              <a:t>)</a:t>
            </a:r>
            <a:r>
              <a:rPr lang="zh-CN" altLang="en-US" dirty="0" smtClean="0">
                <a:sym typeface="Calibri" panose="020F0502020204030204" pitchFamily="34" charset="0"/>
              </a:rPr>
              <a:t>的码，则</a:t>
            </a:r>
            <a:r>
              <a:rPr lang="en-US" altLang="zh-CN" dirty="0" err="1" smtClean="0">
                <a:sym typeface="Calibri" panose="020F0502020204030204" pitchFamily="34" charset="0"/>
              </a:rPr>
              <a:t>Sno</a:t>
            </a:r>
            <a:r>
              <a:rPr lang="zh-CN" altLang="en-US" dirty="0" smtClean="0">
                <a:sym typeface="Calibri" panose="020F0502020204030204" pitchFamily="34" charset="0"/>
              </a:rPr>
              <a:t>是</a:t>
            </a:r>
            <a:r>
              <a:rPr lang="en-US" altLang="zh-CN" dirty="0" smtClean="0">
                <a:sym typeface="Calibri" panose="020F0502020204030204" pitchFamily="34" charset="0"/>
              </a:rPr>
              <a:t>SC</a:t>
            </a:r>
            <a:r>
              <a:rPr lang="zh-CN" altLang="en-US" dirty="0" smtClean="0">
                <a:sym typeface="Calibri" panose="020F0502020204030204" pitchFamily="34" charset="0"/>
              </a:rPr>
              <a:t>的外码 </a:t>
            </a:r>
            <a:endParaRPr lang="en-US" sz="3200"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6.2.3  </a:t>
            </a:r>
            <a:r>
              <a:rPr lang="zh-CN" altLang="en-US" dirty="0" smtClean="0">
                <a:solidFill>
                  <a:srgbClr val="00B050"/>
                </a:solidFill>
                <a:sym typeface="Calibri" panose="020F0502020204030204" pitchFamily="34" charset="0"/>
              </a:rPr>
              <a:t>范式</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anose="020B0503020204020204" pitchFamily="34" charset="-122"/>
              </a:rPr>
              <a:t>6.2.3 </a:t>
            </a:r>
            <a:r>
              <a:rPr lang="zh-CN" altLang="en-US" sz="3600" dirty="0" smtClean="0">
                <a:sym typeface="微软雅黑" panose="020B0503020204020204"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范式是符合某一种级别的关系模式的集合。</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关系数据库中的关系必须满足一定的要求。满足   不同程度要求的为不同范式。</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范式的种类：</a:t>
            </a:r>
            <a:r>
              <a:rPr lang="zh-CN" altLang="en-US" sz="2000" smtClean="0">
                <a:sym typeface="Calibri" panose="020F0502020204030204" pitchFamily="34" charset="0"/>
              </a:rPr>
              <a:t>			</a:t>
            </a:r>
            <a:endParaRPr lang="en-US" sz="1800" smtClean="0">
              <a:sym typeface="Calibri" panose="020F0502020204030204" pitchFamily="34" charset="0"/>
            </a:endParaRPr>
          </a:p>
        </p:txBody>
      </p:sp>
      <p:grpSp>
        <p:nvGrpSpPr>
          <p:cNvPr id="40966" name="Group 6"/>
          <p:cNvGrpSpPr/>
          <p:nvPr/>
        </p:nvGrpSpPr>
        <p:grpSpPr bwMode="auto">
          <a:xfrm>
            <a:off x="1751013" y="3573463"/>
            <a:ext cx="5197475" cy="2835275"/>
            <a:chOff x="0" y="0"/>
            <a:chExt cx="8184" cy="4464"/>
          </a:xfrm>
        </p:grpSpPr>
        <p:sp>
          <p:nvSpPr>
            <p:cNvPr id="40967" name="AutoShape 1028"/>
            <p:cNvSpPr/>
            <p:nvPr/>
          </p:nvSpPr>
          <p:spPr bwMode="auto">
            <a:xfrm>
              <a:off x="0" y="415"/>
              <a:ext cx="480" cy="3751"/>
            </a:xfrm>
            <a:prstGeom prst="leftBrace">
              <a:avLst>
                <a:gd name="adj1" fmla="val 65122"/>
                <a:gd name="adj2" fmla="val 50000"/>
              </a:avLst>
            </a:prstGeom>
            <a:noFill/>
            <a:ln w="28575">
              <a:solidFill>
                <a:schemeClr val="tx1"/>
              </a:solidFill>
              <a:round/>
            </a:ln>
          </p:spPr>
          <p:txBody>
            <a:bodyPr wrap="none" lIns="90000" tIns="46800" rIns="90000" bIns="46800" anchor="ctr"/>
            <a:lstStyle/>
            <a:p>
              <a:pPr>
                <a:buSzPct val="100000"/>
              </a:pPr>
              <a:endParaRPr lang="zh-CN" altLang="zh-CN" sz="28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ln>
          </p:spPr>
          <p:txBody>
            <a:bodyPr>
              <a:spAutoFit/>
            </a:bodyPr>
            <a:lstStyle/>
            <a:p>
              <a:pPr>
                <a:lnSpc>
                  <a:spcPct val="125000"/>
                </a:lnSpc>
              </a:pPr>
              <a:r>
                <a:rPr lang="zh-CN" altLang="en-US" sz="2400" b="1">
                  <a:solidFill>
                    <a:srgbClr val="000000"/>
                  </a:solidFill>
                  <a:sym typeface="Calibri" panose="020F0502020204030204" pitchFamily="34" charset="0"/>
                </a:rPr>
                <a:t>第一范式</a:t>
              </a:r>
              <a:r>
                <a:rPr lang="en-US" altLang="zh-CN" sz="2400" b="1">
                  <a:solidFill>
                    <a:srgbClr val="000000"/>
                  </a:solidFill>
                  <a:sym typeface="Calibri" panose="020F0502020204030204" pitchFamily="34" charset="0"/>
                </a:rPr>
                <a:t>(1NF)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第二范式</a:t>
              </a:r>
              <a:r>
                <a:rPr lang="en-US" altLang="zh-CN" sz="2400" b="1">
                  <a:solidFill>
                    <a:srgbClr val="000000"/>
                  </a:solidFill>
                  <a:sym typeface="Calibri" panose="020F0502020204030204" pitchFamily="34" charset="0"/>
                </a:rPr>
                <a:t>(2NF)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第三范式</a:t>
              </a:r>
              <a:r>
                <a:rPr lang="en-US" altLang="zh-CN" sz="2400" b="1">
                  <a:solidFill>
                    <a:srgbClr val="000000"/>
                  </a:solidFill>
                  <a:sym typeface="Calibri" panose="020F0502020204030204" pitchFamily="34" charset="0"/>
                </a:rPr>
                <a:t>(3NF)</a:t>
              </a:r>
              <a:endParaRPr lang="en-US" altLang="zh-CN" b="1">
                <a:solidFill>
                  <a:srgbClr val="000000"/>
                </a:solidFill>
                <a:sym typeface="Calibri" panose="020F0502020204030204" pitchFamily="34" charset="0"/>
              </a:endParaRPr>
            </a:p>
            <a:p>
              <a:pPr>
                <a:lnSpc>
                  <a:spcPct val="125000"/>
                </a:lnSpc>
              </a:pPr>
              <a:r>
                <a:rPr lang="en-US" altLang="zh-CN" sz="2400" b="1">
                  <a:solidFill>
                    <a:srgbClr val="000000"/>
                  </a:solidFill>
                  <a:sym typeface="Calibri" panose="020F0502020204030204" pitchFamily="34" charset="0"/>
                </a:rPr>
                <a:t>BC</a:t>
              </a:r>
              <a:r>
                <a:rPr lang="zh-CN" altLang="en-US" sz="2400" b="1">
                  <a:solidFill>
                    <a:srgbClr val="000000"/>
                  </a:solidFill>
                  <a:sym typeface="Calibri" panose="020F0502020204030204" pitchFamily="34" charset="0"/>
                </a:rPr>
                <a:t>范式</a:t>
              </a:r>
              <a:r>
                <a:rPr lang="en-US" altLang="zh-CN" sz="2400" b="1">
                  <a:solidFill>
                    <a:srgbClr val="000000"/>
                  </a:solidFill>
                  <a:sym typeface="Calibri" panose="020F0502020204030204" pitchFamily="34" charset="0"/>
                </a:rPr>
                <a:t>(BCNF)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第四范式</a:t>
              </a:r>
              <a:r>
                <a:rPr lang="en-US" altLang="zh-CN" sz="2400" b="1">
                  <a:solidFill>
                    <a:srgbClr val="000000"/>
                  </a:solidFill>
                  <a:sym typeface="Calibri" panose="020F0502020204030204" pitchFamily="34" charset="0"/>
                </a:rPr>
                <a:t>(4NF)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第五范式</a:t>
              </a:r>
              <a:r>
                <a:rPr lang="en-US" altLang="zh-CN" sz="2400" b="1">
                  <a:solidFill>
                    <a:srgbClr val="000000"/>
                  </a:solidFill>
                  <a:sym typeface="Calibri" panose="020F0502020204030204"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anose="05000000000000000000" pitchFamily="2" charset="2"/>
              <a:buChar char="v"/>
            </a:pPr>
            <a:r>
              <a:rPr lang="zh-CN" altLang="en-US" dirty="0" smtClean="0">
                <a:sym typeface="Calibri" panose="020F0502020204030204" pitchFamily="34" charset="0"/>
              </a:rPr>
              <a:t>各种范式之间存在联系：</a:t>
            </a:r>
            <a:endParaRPr lang="zh-CN" altLang="en-US" sz="3600" dirty="0" smtClean="0">
              <a:sym typeface="Calibri" panose="020F0502020204030204" pitchFamily="34" charset="0"/>
            </a:endParaRPr>
          </a:p>
          <a:p>
            <a:pPr marL="742950" lvl="1" indent="-285750" algn="l">
              <a:lnSpc>
                <a:spcPct val="250000"/>
              </a:lnSpc>
              <a:buFont typeface="Wingdings" panose="05000000000000000000" pitchFamily="2" charset="2"/>
              <a:buChar char="n"/>
            </a:pPr>
            <a:r>
              <a:rPr lang="zh-CN" altLang="en-US" dirty="0" smtClean="0">
                <a:sym typeface="Calibri" panose="020F0502020204030204" pitchFamily="34" charset="0"/>
              </a:rPr>
              <a:t>某一关系模式</a:t>
            </a:r>
            <a:r>
              <a:rPr lang="en-US" altLang="zh-CN" dirty="0" smtClean="0">
                <a:sym typeface="Calibri" panose="020F0502020204030204" pitchFamily="34" charset="0"/>
              </a:rPr>
              <a:t>R</a:t>
            </a:r>
            <a:r>
              <a:rPr lang="zh-CN" altLang="en-US" dirty="0" smtClean="0">
                <a:sym typeface="Calibri" panose="020F0502020204030204" pitchFamily="34" charset="0"/>
              </a:rPr>
              <a:t>为第</a:t>
            </a:r>
            <a:r>
              <a:rPr lang="en-US" altLang="zh-CN" dirty="0" smtClean="0">
                <a:sym typeface="Calibri" panose="020F0502020204030204" pitchFamily="34" charset="0"/>
              </a:rPr>
              <a:t>n</a:t>
            </a:r>
            <a:r>
              <a:rPr lang="zh-CN" altLang="en-US" dirty="0" smtClean="0">
                <a:sym typeface="Calibri" panose="020F0502020204030204" pitchFamily="34" charset="0"/>
              </a:rPr>
              <a:t>范式，可简记为</a:t>
            </a:r>
            <a:r>
              <a:rPr lang="en-US" altLang="zh-CN" dirty="0" err="1" smtClean="0">
                <a:solidFill>
                  <a:srgbClr val="FF00FF"/>
                </a:solidFill>
                <a:sym typeface="Calibri" panose="020F0502020204030204" pitchFamily="34" charset="0"/>
              </a:rPr>
              <a:t>R∈nNF</a:t>
            </a:r>
            <a:r>
              <a:rPr lang="zh-CN" altLang="en-US" dirty="0" smtClean="0">
                <a:sym typeface="Calibri" panose="020F0502020204030204" pitchFamily="34" charset="0"/>
              </a:rPr>
              <a:t>。</a:t>
            </a:r>
            <a:endParaRPr lang="en-US" dirty="0" smtClean="0">
              <a:sym typeface="Calibri" panose="020F0502020204030204" pitchFamily="34" charset="0"/>
            </a:endParaRPr>
          </a:p>
        </p:txBody>
      </p:sp>
      <p:pic>
        <p:nvPicPr>
          <p:cNvPr id="41990" name="Object 1024"/>
          <p:cNvPicPr>
            <a:picLocks noChangeAspect="1" noChangeArrowheads="1"/>
          </p:cNvPicPr>
          <p:nvPr/>
        </p:nvPicPr>
        <p:blipFill>
          <a:blip r:embed="rId1"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2"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ln>
        </p:spPr>
        <p:txBody>
          <a:bodyPr/>
          <a:lstStyle/>
          <a:p>
            <a:pPr marL="342900" indent="-342900">
              <a:lnSpc>
                <a:spcPct val="110000"/>
              </a:lnSpc>
              <a:spcBef>
                <a:spcPts val="1200"/>
              </a:spcBef>
              <a:buSzPct val="100000"/>
              <a:buFont typeface="Wingdings" panose="05000000000000000000" pitchFamily="2" charset="2"/>
              <a:buChar char="v"/>
            </a:pPr>
            <a:r>
              <a:rPr lang="zh-CN" altLang="en-US" sz="2800" b="1" dirty="0">
                <a:solidFill>
                  <a:srgbClr val="000000"/>
                </a:solidFill>
                <a:latin typeface="宋体" panose="02010600030101010101" pitchFamily="2" charset="-122"/>
                <a:sym typeface="宋体" panose="02010600030101010101" pitchFamily="2" charset="-122"/>
              </a:rPr>
              <a:t>一个低一级范式的关系模式，通过模式分解（</a:t>
            </a:r>
            <a:r>
              <a:rPr lang="en-US" altLang="zh-CN" sz="2800" b="1" dirty="0">
                <a:solidFill>
                  <a:srgbClr val="000000"/>
                </a:solidFill>
                <a:sym typeface="Arial" panose="020B0604020202020204" pitchFamily="34" charset="0"/>
              </a:rPr>
              <a:t>schema decomposition</a:t>
            </a:r>
            <a:r>
              <a:rPr lang="zh-CN" altLang="en-US" sz="2800" b="1" dirty="0">
                <a:solidFill>
                  <a:srgbClr val="000000"/>
                </a:solidFill>
                <a:latin typeface="宋体" panose="02010600030101010101" pitchFamily="2" charset="-122"/>
                <a:sym typeface="宋体" panose="02010600030101010101" pitchFamily="2" charset="-122"/>
              </a:rPr>
              <a:t>）可以转换为若干个高一级范式的关系模式的集合，这种过程就叫</a:t>
            </a:r>
            <a:r>
              <a:rPr lang="zh-CN" altLang="en-US" sz="2800" b="1" dirty="0">
                <a:solidFill>
                  <a:srgbClr val="FF00FF"/>
                </a:solidFill>
                <a:latin typeface="宋体" panose="02010600030101010101" pitchFamily="2" charset="-122"/>
                <a:sym typeface="宋体" panose="02010600030101010101" pitchFamily="2" charset="-122"/>
              </a:rPr>
              <a:t>规范化</a:t>
            </a:r>
            <a:r>
              <a:rPr lang="zh-CN" altLang="en-US" sz="2800" b="1" dirty="0">
                <a:solidFill>
                  <a:srgbClr val="000000"/>
                </a:solidFill>
                <a:latin typeface="宋体" panose="02010600030101010101" pitchFamily="2" charset="-122"/>
                <a:sym typeface="宋体" panose="02010600030101010101" pitchFamily="2" charset="-122"/>
              </a:rPr>
              <a:t>（</a:t>
            </a:r>
            <a:r>
              <a:rPr lang="en-US" altLang="zh-CN" sz="2800" b="1" dirty="0">
                <a:solidFill>
                  <a:srgbClr val="000000"/>
                </a:solidFill>
                <a:sym typeface="Arial" panose="020B0604020202020204" pitchFamily="34" charset="0"/>
              </a:rPr>
              <a:t>normalization</a:t>
            </a:r>
            <a:r>
              <a:rPr lang="zh-CN" altLang="en-US" sz="2800" b="1" dirty="0">
                <a:solidFill>
                  <a:srgbClr val="000000"/>
                </a:solidFill>
                <a:latin typeface="宋体" panose="02010600030101010101" pitchFamily="2" charset="-122"/>
                <a:sym typeface="宋体" panose="02010600030101010101" pitchFamily="2" charset="-122"/>
              </a:rPr>
              <a:t>）。</a:t>
            </a:r>
            <a:endParaRPr lang="zh-CN" altLang="en-US" sz="2800" b="1" dirty="0">
              <a:solidFill>
                <a:srgbClr val="000000"/>
              </a:solidFill>
              <a:latin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endParaRPr lang="en-US" altLang="zh-CN"/>
          </a:p>
        </p:txBody>
      </p:sp>
      <p:sp>
        <p:nvSpPr>
          <p:cNvPr id="395266" name="Rectangle 2"/>
          <p:cNvSpPr>
            <a:spLocks noGrp="1" noChangeArrowheads="1"/>
          </p:cNvSpPr>
          <p:nvPr>
            <p:ph type="title"/>
          </p:nvPr>
        </p:nvSpPr>
        <p:spPr/>
        <p:txBody>
          <a:bodyPr/>
          <a:lstStyle/>
          <a:p>
            <a:r>
              <a:rPr lang="en-US" altLang="zh-CN">
                <a:ea typeface="宋体" panose="02010600030101010101" pitchFamily="2" charset="-122"/>
              </a:rPr>
              <a:t>6.1 </a:t>
            </a:r>
            <a:r>
              <a:rPr lang="zh-CN" altLang="en-US">
                <a:ea typeface="宋体" panose="02010600030101010101" pitchFamily="2" charset="-122"/>
              </a:rPr>
              <a:t>问题的提出</a:t>
            </a:r>
            <a:endParaRPr lang="zh-CN" altLang="en-US">
              <a:ea typeface="宋体" panose="02010600030101010101" pitchFamily="2" charset="-122"/>
            </a:endParaRPr>
          </a:p>
        </p:txBody>
      </p:sp>
      <p:sp>
        <p:nvSpPr>
          <p:cNvPr id="395267" name="Rectangle 3"/>
          <p:cNvSpPr>
            <a:spLocks noGrp="1" noChangeArrowheads="1"/>
          </p:cNvSpPr>
          <p:nvPr>
            <p:ph type="body" idx="1"/>
          </p:nvPr>
        </p:nvSpPr>
        <p:spPr/>
        <p:txBody>
          <a:bodyPr/>
          <a:lstStyle/>
          <a:p>
            <a:pPr algn="just">
              <a:lnSpc>
                <a:spcPct val="170000"/>
              </a:lnSpc>
              <a:buFont typeface="Wingdings" panose="05000000000000000000" pitchFamily="2" charset="2"/>
              <a:buNone/>
            </a:pPr>
            <a:r>
              <a:rPr lang="zh-CN" altLang="en-US" sz="2400" dirty="0">
                <a:ea typeface="宋体" panose="02010600030101010101" pitchFamily="2" charset="-122"/>
              </a:rPr>
              <a:t>关系数据库逻辑设计</a:t>
            </a:r>
            <a:endParaRPr lang="zh-CN" altLang="en-US" sz="2400" dirty="0">
              <a:ea typeface="宋体" panose="02010600030101010101" pitchFamily="2" charset="-122"/>
            </a:endParaRPr>
          </a:p>
          <a:p>
            <a:pPr lvl="1" algn="just">
              <a:lnSpc>
                <a:spcPct val="170000"/>
              </a:lnSpc>
            </a:pPr>
            <a:r>
              <a:rPr lang="zh-CN" altLang="en-US" dirty="0">
                <a:ea typeface="宋体" panose="02010600030101010101" pitchFamily="2" charset="-122"/>
              </a:rPr>
              <a:t>针对具体问题，如何构造一个适合于它的数据模式</a:t>
            </a:r>
            <a:endParaRPr lang="zh-CN" altLang="en-US" dirty="0">
              <a:ea typeface="宋体" panose="02010600030101010101" pitchFamily="2" charset="-122"/>
            </a:endParaRPr>
          </a:p>
          <a:p>
            <a:pPr lvl="1" algn="just">
              <a:lnSpc>
                <a:spcPct val="170000"/>
              </a:lnSpc>
            </a:pPr>
            <a:r>
              <a:rPr lang="zh-CN" altLang="en-US" dirty="0">
                <a:ea typeface="宋体" panose="02010600030101010101" pitchFamily="2" charset="-122"/>
              </a:rPr>
              <a:t>数据库逻辑设计的工具──关系数据库的规范化理论</a:t>
            </a:r>
            <a:endParaRPr lang="zh-CN" altLang="en-US"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6.2.4  2NF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6.2.4</a:t>
            </a:r>
            <a:r>
              <a:rPr lang="zh-CN" altLang="en-US" sz="3600" dirty="0" smtClean="0">
                <a:sym typeface="微软雅黑" panose="020B0503020204020204" pitchFamily="34" charset="-122"/>
              </a:rPr>
              <a:t> </a:t>
            </a:r>
            <a:r>
              <a:rPr lang="en-US" altLang="zh-CN" sz="3600" dirty="0" smtClean="0">
                <a:sym typeface="微软雅黑" panose="020B0503020204020204"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6.6  </a:t>
            </a:r>
            <a:r>
              <a:rPr lang="zh-CN" altLang="en-US" dirty="0" smtClean="0">
                <a:sym typeface="Calibri" panose="020F0502020204030204" pitchFamily="34" charset="0"/>
              </a:rPr>
              <a:t>若关系模式</a:t>
            </a:r>
            <a:r>
              <a:rPr lang="en-US" altLang="zh-CN" i="1" dirty="0" smtClean="0">
                <a:sym typeface="Calibri" panose="020F0502020204030204" pitchFamily="34" charset="0"/>
              </a:rPr>
              <a:t>R</a:t>
            </a:r>
            <a:r>
              <a:rPr lang="en-US" altLang="zh-CN" dirty="0" smtClean="0">
                <a:sym typeface="Calibri" panose="020F0502020204030204" pitchFamily="34" charset="0"/>
              </a:rPr>
              <a:t>∈1NF</a:t>
            </a:r>
            <a:r>
              <a:rPr lang="zh-CN" altLang="en-US" dirty="0" smtClean="0">
                <a:sym typeface="Calibri" panose="020F0502020204030204" pitchFamily="34" charset="0"/>
              </a:rPr>
              <a:t>，并且每一个非主属性都完全函数依赖于任何一个候选码，则</a:t>
            </a:r>
            <a:r>
              <a:rPr lang="en-US" altLang="zh-CN" i="1" dirty="0" smtClean="0">
                <a:sym typeface="Calibri" panose="020F0502020204030204" pitchFamily="34" charset="0"/>
              </a:rPr>
              <a:t>R</a:t>
            </a:r>
            <a:r>
              <a:rPr lang="en-US" altLang="zh-CN" dirty="0" smtClean="0">
                <a:sym typeface="Calibri" panose="020F0502020204030204" pitchFamily="34" charset="0"/>
              </a:rPr>
              <a:t>∈2NF</a:t>
            </a:r>
            <a:endParaRPr lang="en-US" altLang="zh-CN" sz="3200" dirty="0" smtClean="0">
              <a:sym typeface="Calibri" panose="020F0502020204030204" pitchFamily="34" charset="0"/>
            </a:endParaRPr>
          </a:p>
          <a:p>
            <a:pPr marL="342900" indent="-342900" algn="l">
              <a:lnSpc>
                <a:spcPct val="120000"/>
              </a:lnSpc>
              <a:spcBef>
                <a:spcPts val="0"/>
              </a:spcBef>
              <a:buFont typeface="Wingdings" panose="05000000000000000000" pitchFamily="2" charset="2"/>
              <a:buChar char="v"/>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6.4] </a:t>
            </a:r>
            <a:r>
              <a:rPr lang="zh-CN" altLang="en-US" dirty="0" smtClean="0">
                <a:sym typeface="Calibri" panose="020F0502020204030204" pitchFamily="34" charset="0"/>
              </a:rPr>
              <a:t> </a:t>
            </a:r>
            <a:r>
              <a:rPr lang="en-US" altLang="zh-CN" dirty="0" smtClean="0">
                <a:sym typeface="Calibri" panose="020F0502020204030204" pitchFamily="34" charset="0"/>
              </a:rPr>
              <a:t>S-L-C(</a:t>
            </a:r>
            <a:r>
              <a:rPr lang="en-US" altLang="zh-CN" dirty="0" err="1" smtClean="0">
                <a:sym typeface="Calibri" panose="020F0502020204030204" pitchFamily="34" charset="0"/>
              </a:rPr>
              <a:t>Sno,Sdept,Sloc,Cno,Grade</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dirty="0" smtClean="0">
                <a:sym typeface="Calibri" panose="020F0502020204030204" pitchFamily="34" charset="0"/>
              </a:rPr>
              <a:t> </a:t>
            </a:r>
            <a:r>
              <a:rPr lang="en-US" altLang="zh-CN" dirty="0" err="1" smtClean="0">
                <a:sym typeface="Calibri" panose="020F0502020204030204" pitchFamily="34" charset="0"/>
              </a:rPr>
              <a:t>Sloc</a:t>
            </a:r>
            <a:r>
              <a:rPr lang="zh-CN" altLang="en-US" dirty="0" smtClean="0">
                <a:sym typeface="Calibri" panose="020F0502020204030204" pitchFamily="34" charset="0"/>
              </a:rPr>
              <a:t>为学生的住处，并且每个系的学生住在同一个地方。</a:t>
            </a:r>
            <a:r>
              <a:rPr lang="en-US" altLang="zh-CN" dirty="0" smtClean="0">
                <a:sym typeface="Calibri" panose="020F0502020204030204" pitchFamily="34" charset="0"/>
              </a:rPr>
              <a:t>S-L-C</a:t>
            </a:r>
            <a:r>
              <a:rPr lang="zh-CN" altLang="en-US" dirty="0" smtClean="0">
                <a:sym typeface="Calibri" panose="020F0502020204030204" pitchFamily="34" charset="0"/>
              </a:rPr>
              <a:t>的码为</a:t>
            </a:r>
            <a:r>
              <a:rPr lang="en-US" altLang="zh-CN" dirty="0" smtClean="0">
                <a:sym typeface="Calibri" panose="020F0502020204030204" pitchFamily="34" charset="0"/>
              </a:rPr>
              <a:t>(</a:t>
            </a:r>
            <a:r>
              <a:rPr lang="en-US" altLang="zh-CN" dirty="0" err="1" smtClean="0">
                <a:sym typeface="Calibri" panose="020F0502020204030204" pitchFamily="34" charset="0"/>
              </a:rPr>
              <a:t>Sno,Cno</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spcBef>
                <a:spcPts val="0"/>
              </a:spcBef>
            </a:pPr>
            <a:r>
              <a:rPr lang="zh-CN" altLang="en-US" dirty="0" smtClean="0">
                <a:sym typeface="Calibri" panose="020F0502020204030204" pitchFamily="34" charset="0"/>
              </a:rPr>
              <a:t>	</a:t>
            </a:r>
            <a:r>
              <a:rPr lang="zh-CN" altLang="en-US" sz="2400" dirty="0" smtClean="0">
                <a:sym typeface="Calibri" panose="020F0502020204030204" pitchFamily="34" charset="0"/>
              </a:rPr>
              <a:t>函数依赖有</a:t>
            </a:r>
            <a:endParaRPr lang="en-US" dirty="0" smtClean="0">
              <a:sym typeface="Calibri" panose="020F0502020204030204" pitchFamily="34" charset="0"/>
            </a:endParaRPr>
          </a:p>
          <a:p>
            <a:pPr marL="857250" lvl="2" algn="l">
              <a:buFont typeface="Wingdings" panose="05000000000000000000" pitchFamily="2" charset="2"/>
              <a:buChar char="n"/>
            </a:pPr>
            <a:r>
              <a:rPr lang="en-US" altLang="zh-CN" sz="2400" dirty="0" smtClean="0">
                <a:sym typeface="Calibri" panose="020F0502020204030204" pitchFamily="34" charset="0"/>
              </a:rPr>
              <a:t>(</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t>→</a:t>
            </a:r>
            <a:r>
              <a:rPr lang="en-US" altLang="zh-CN" sz="2400" dirty="0" smtClean="0">
                <a:sym typeface="Calibri" panose="020F0502020204030204" pitchFamily="34" charset="0"/>
              </a:rPr>
              <a:t>Grade</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Sno→Sdept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t>→</a:t>
            </a:r>
            <a:r>
              <a:rPr lang="en-US" altLang="zh-CN" sz="2400" dirty="0" err="1" smtClean="0">
                <a:sym typeface="Calibri" panose="020F0502020204030204" pitchFamily="34" charset="0"/>
              </a:rPr>
              <a:t>Sdept</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Sno→Sloc</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r>
              <a:rPr lang="en-US" altLang="zh-CN" sz="2400" dirty="0" err="1" smtClean="0">
                <a:sym typeface="Calibri" panose="020F0502020204030204" pitchFamily="34" charset="0"/>
              </a:rPr>
              <a:t>Sloc</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Sdept</a:t>
            </a:r>
            <a:r>
              <a:rPr lang="zh-CN" altLang="en-US" sz="2400" dirty="0" smtClean="0">
                <a:sym typeface="Calibri" panose="020F0502020204030204" pitchFamily="34" charset="0"/>
              </a:rPr>
              <a:t>→</a:t>
            </a:r>
            <a:r>
              <a:rPr lang="en-US" altLang="zh-CN" sz="2400" dirty="0" err="1" smtClean="0">
                <a:sym typeface="Calibri" panose="020F0502020204030204" pitchFamily="34" charset="0"/>
              </a:rPr>
              <a:t>Sloc</a:t>
            </a:r>
            <a:endParaRPr lang="en-US" altLang="zh-CN" sz="2400" dirty="0" smtClean="0">
              <a:sym typeface="Calibri" panose="020F0502020204030204" pitchFamily="34" charset="0"/>
            </a:endParaRPr>
          </a:p>
          <a:p>
            <a:pPr marL="342900" indent="-342900" algn="l">
              <a:lnSpc>
                <a:spcPct val="150000"/>
              </a:lnSpc>
              <a:buFont typeface="Wingdings" panose="05000000000000000000" pitchFamily="2" charset="2"/>
              <a:buChar char="v"/>
            </a:pPr>
            <a:endParaRPr lang="en-US" altLang="zh-CN" dirty="0" smtClean="0">
              <a:sym typeface="Calibri" panose="020F0502020204030204" pitchFamily="34" charset="0"/>
            </a:endParaRPr>
          </a:p>
          <a:p>
            <a:pPr marL="342900" indent="-342900" algn="l">
              <a:buFont typeface="Wingdings" panose="05000000000000000000" pitchFamily="2" charset="2"/>
              <a:buChar char="v"/>
            </a:pPr>
            <a:endParaRPr lang="zh-CN" altLang="en-US" sz="2000" dirty="0" smtClean="0">
              <a:sym typeface="Calibri" panose="020F0502020204030204"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F</a:t>
            </a:r>
            <a:endParaRPr lang="zh-CN" altLang="en-US" b="1" dirty="0">
              <a:solidFill>
                <a:srgbClr val="000000"/>
              </a:solidFill>
              <a:sym typeface="Arial" panose="020B0604020202020204"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P</a:t>
            </a:r>
            <a:endParaRPr lang="zh-CN" altLang="en-US" b="1" dirty="0">
              <a:solidFill>
                <a:srgbClr val="000000"/>
              </a:solidFill>
              <a:sym typeface="Arial" panose="020B0604020202020204"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P</a:t>
            </a:r>
            <a:endParaRPr lang="zh-CN" altLang="en-US" b="1"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grpSp>
        <p:nvGrpSpPr>
          <p:cNvPr id="45061" name="Group 5"/>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Sno</a:t>
              </a:r>
              <a:endParaRPr lang="en-US" altLang="zh-CN" sz="2800" b="1">
                <a:latin typeface="Times New Roman" panose="02020603050405020304" pitchFamily="18" charset="0"/>
              </a:endParaRP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Cno</a:t>
              </a:r>
              <a:endParaRPr lang="en-US" altLang="zh-CN" sz="2800" b="1">
                <a:latin typeface="Times New Roman" panose="02020603050405020304" pitchFamily="18" charset="0"/>
              </a:endParaRP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Sdept</a:t>
              </a:r>
              <a:endParaRPr lang="en-US" altLang="zh-CN" sz="2800" b="1">
                <a:latin typeface="Times New Roman" panose="02020603050405020304" pitchFamily="18" charset="0"/>
              </a:endParaRP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Sloc</a:t>
              </a:r>
              <a:endParaRPr lang="en-US" altLang="zh-CN" sz="2800" b="1">
                <a:latin typeface="Times New Roman" panose="02020603050405020304" pitchFamily="18" charset="0"/>
              </a:endParaRP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ln>
        </p:spPr>
        <p:txBody>
          <a:bodyPr wrap="none">
            <a:spAutoFit/>
          </a:bodyPr>
          <a:lstStyle/>
          <a:p>
            <a:pPr marL="400050" lvl="1">
              <a:buFont typeface="Wingdings" panose="05000000000000000000" pitchFamily="2" charset="2"/>
              <a:buChar char="n"/>
            </a:pPr>
            <a:r>
              <a:rPr lang="zh-CN" altLang="en-US" sz="2400" b="1">
                <a:solidFill>
                  <a:srgbClr val="000000"/>
                </a:solidFill>
                <a:sym typeface="Calibri" panose="020F0502020204030204" pitchFamily="34" charset="0"/>
              </a:rPr>
              <a:t>关系模式</a:t>
            </a:r>
            <a:r>
              <a:rPr lang="en-US" altLang="zh-CN" sz="2400" b="1">
                <a:solidFill>
                  <a:srgbClr val="000000"/>
                </a:solidFill>
                <a:sym typeface="Calibri" panose="020F0502020204030204" pitchFamily="34" charset="0"/>
              </a:rPr>
              <a:t>S-L-C</a:t>
            </a:r>
            <a:r>
              <a:rPr lang="zh-CN" altLang="en-US" sz="2400" b="1">
                <a:solidFill>
                  <a:srgbClr val="000000"/>
                </a:solidFill>
                <a:sym typeface="Calibri" panose="020F0502020204030204" pitchFamily="34" charset="0"/>
              </a:rPr>
              <a:t>不属于</a:t>
            </a:r>
            <a:r>
              <a:rPr lang="en-US" altLang="zh-CN" sz="2400" b="1">
                <a:solidFill>
                  <a:srgbClr val="000000"/>
                </a:solidFill>
                <a:sym typeface="Calibri" panose="020F0502020204030204" pitchFamily="34" charset="0"/>
              </a:rPr>
              <a:t>2NF</a:t>
            </a:r>
            <a:endParaRPr lang="zh-CN" altLang="en-US" sz="2400" b="1">
              <a:solidFill>
                <a:srgbClr val="000000"/>
              </a:solidFill>
              <a:sym typeface="Calibri" panose="020F0502020204030204"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ln>
        </p:spPr>
        <p:txBody>
          <a:bodyPr wrap="none">
            <a:spAutoFit/>
          </a:bodyPr>
          <a:lstStyle/>
          <a:p>
            <a:pPr marL="400050" lvl="1">
              <a:buFont typeface="Wingdings" panose="05000000000000000000" pitchFamily="2" charset="2"/>
              <a:buChar char="n"/>
            </a:pPr>
            <a:r>
              <a:rPr lang="zh-CN" altLang="en-US" sz="2400" b="1" dirty="0">
                <a:solidFill>
                  <a:srgbClr val="000000"/>
                </a:solidFill>
                <a:sym typeface="Calibri" panose="020F0502020204030204" pitchFamily="34" charset="0"/>
              </a:rPr>
              <a:t>非主属性</a:t>
            </a:r>
            <a:r>
              <a:rPr lang="en-US" altLang="zh-CN" sz="2400" b="1" dirty="0" err="1">
                <a:solidFill>
                  <a:srgbClr val="000000"/>
                </a:solidFill>
                <a:sym typeface="Calibri" panose="020F0502020204030204" pitchFamily="34" charset="0"/>
              </a:rPr>
              <a:t>Sdept</a:t>
            </a:r>
            <a:r>
              <a:rPr lang="zh-CN" altLang="en-US" sz="2400" b="1" dirty="0">
                <a:solidFill>
                  <a:srgbClr val="000000"/>
                </a:solidFill>
                <a:sym typeface="Calibri" panose="020F0502020204030204" pitchFamily="34" charset="0"/>
              </a:rPr>
              <a:t>、</a:t>
            </a:r>
            <a:r>
              <a:rPr lang="en-US" altLang="zh-CN" sz="2400" b="1" dirty="0" err="1">
                <a:solidFill>
                  <a:srgbClr val="000000"/>
                </a:solidFill>
                <a:sym typeface="Calibri" panose="020F0502020204030204" pitchFamily="34" charset="0"/>
              </a:rPr>
              <a:t>Sloc</a:t>
            </a:r>
            <a:r>
              <a:rPr lang="zh-CN" altLang="en-US" sz="2400" b="1" dirty="0">
                <a:solidFill>
                  <a:srgbClr val="000000"/>
                </a:solidFill>
                <a:sym typeface="Calibri" panose="020F0502020204030204"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anose="05000000000000000000" pitchFamily="2" charset="2"/>
              <a:buChar char="v"/>
            </a:pPr>
            <a:r>
              <a:rPr lang="zh-CN" altLang="en-US" dirty="0" smtClean="0">
                <a:sym typeface="Calibri" panose="020F0502020204030204" pitchFamily="34" charset="0"/>
              </a:rPr>
              <a:t>一个关系模式不属于</a:t>
            </a:r>
            <a:r>
              <a:rPr lang="en-US" altLang="zh-CN" dirty="0" smtClean="0">
                <a:sym typeface="Calibri" panose="020F0502020204030204" pitchFamily="34" charset="0"/>
              </a:rPr>
              <a:t>2NF</a:t>
            </a:r>
            <a:r>
              <a:rPr lang="zh-CN" altLang="en-US" dirty="0" smtClean="0">
                <a:sym typeface="Calibri" panose="020F0502020204030204" pitchFamily="34" charset="0"/>
              </a:rPr>
              <a:t>，会产生以下问题：</a:t>
            </a:r>
            <a:endParaRPr lang="en-US" sz="3200"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插入异常</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如果插入一个新学生，但该生未选课，即该生无</a:t>
            </a:r>
            <a:r>
              <a:rPr lang="en-US" altLang="zh-CN" dirty="0" err="1" smtClean="0">
                <a:sym typeface="Calibri" panose="020F0502020204030204" pitchFamily="34" charset="0"/>
              </a:rPr>
              <a:t>Cno</a:t>
            </a:r>
            <a:r>
              <a:rPr lang="zh-CN" altLang="en-US" dirty="0" smtClean="0">
                <a:sym typeface="Calibri" panose="020F0502020204030204" pitchFamily="34" charset="0"/>
              </a:rPr>
              <a:t>，由于插入元组时，必须给定码值，因此插入失败。</a:t>
            </a:r>
            <a:endParaRPr lang="en-US"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删除异常</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a:t>
            </a:r>
            <a:r>
              <a:rPr lang="en-US" altLang="zh-CN" dirty="0" smtClean="0">
                <a:sym typeface="Calibri" panose="020F0502020204030204" pitchFamily="34" charset="0"/>
              </a:rPr>
              <a:t>S4</a:t>
            </a:r>
            <a:r>
              <a:rPr lang="zh-CN" altLang="en-US" dirty="0" smtClean="0">
                <a:sym typeface="Calibri" panose="020F0502020204030204" pitchFamily="34" charset="0"/>
              </a:rPr>
              <a:t>只选了一门课</a:t>
            </a:r>
            <a:r>
              <a:rPr lang="en-US" altLang="zh-CN" dirty="0" smtClean="0">
                <a:sym typeface="Calibri" panose="020F0502020204030204" pitchFamily="34" charset="0"/>
              </a:rPr>
              <a:t>C3</a:t>
            </a:r>
            <a:r>
              <a:rPr lang="zh-CN" altLang="en-US" dirty="0" smtClean="0">
                <a:sym typeface="Calibri" panose="020F0502020204030204" pitchFamily="34" charset="0"/>
              </a:rPr>
              <a:t>，现在他不再选这门课，则删除</a:t>
            </a:r>
            <a:r>
              <a:rPr lang="en-US" altLang="zh-CN" dirty="0" smtClean="0">
                <a:sym typeface="Calibri" panose="020F0502020204030204" pitchFamily="34" charset="0"/>
              </a:rPr>
              <a:t>C3</a:t>
            </a:r>
            <a:r>
              <a:rPr lang="zh-CN" altLang="en-US" dirty="0" smtClean="0">
                <a:sym typeface="Calibri" panose="020F0502020204030204" pitchFamily="34" charset="0"/>
              </a:rPr>
              <a:t>后，整个元组的其他信息也被删除了。</a:t>
            </a:r>
            <a:endParaRPr lang="en-US"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修改复杂</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如果一个学生选了多门课，则</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zh-CN" altLang="en-US" dirty="0" smtClean="0">
                <a:sym typeface="Calibri" panose="020F0502020204030204" pitchFamily="34" charset="0"/>
              </a:rPr>
              <a:t>被存储了多次。如果该生转系，则需要修改所有相关的</a:t>
            </a:r>
            <a:r>
              <a:rPr lang="en-US" altLang="zh-CN" dirty="0" err="1" smtClean="0">
                <a:sym typeface="Calibri" panose="020F0502020204030204" pitchFamily="34" charset="0"/>
              </a:rPr>
              <a:t>Sdept</a:t>
            </a:r>
            <a:r>
              <a:rPr lang="zh-CN" altLang="en-US" dirty="0" smtClean="0">
                <a:sym typeface="Calibri" panose="020F0502020204030204" pitchFamily="34" charset="0"/>
              </a:rPr>
              <a:t>和</a:t>
            </a:r>
            <a:r>
              <a:rPr lang="en-US" altLang="zh-CN" dirty="0" err="1" smtClean="0">
                <a:sym typeface="Calibri" panose="020F0502020204030204" pitchFamily="34" charset="0"/>
              </a:rPr>
              <a:t>Sloc</a:t>
            </a:r>
            <a:r>
              <a:rPr lang="zh-CN" altLang="en-US" dirty="0" smtClean="0">
                <a:sym typeface="Calibri" panose="020F0502020204030204" pitchFamily="34" charset="0"/>
              </a:rPr>
              <a:t>，造成修改的复杂化。</a:t>
            </a:r>
            <a:endParaRPr lang="zh-CN" altLang="en-US" sz="20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出现这种问题的原因</a:t>
            </a:r>
            <a:endParaRPr lang="en-US"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例子中有两类非主属性：</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zh-CN" altLang="en-US" dirty="0" smtClean="0">
                <a:sym typeface="Calibri" panose="020F0502020204030204" pitchFamily="34" charset="0"/>
              </a:rPr>
              <a:t>一类如</a:t>
            </a:r>
            <a:r>
              <a:rPr lang="en-US" altLang="zh-CN" dirty="0" smtClean="0">
                <a:sym typeface="Calibri" panose="020F0502020204030204" pitchFamily="34" charset="0"/>
              </a:rPr>
              <a:t>Grade</a:t>
            </a:r>
            <a:r>
              <a:rPr lang="zh-CN" altLang="en-US" dirty="0" smtClean="0">
                <a:sym typeface="Calibri" panose="020F0502020204030204" pitchFamily="34" charset="0"/>
              </a:rPr>
              <a:t>，它对码完全函数依赖</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zh-CN" altLang="en-US" dirty="0" smtClean="0">
                <a:sym typeface="Calibri" panose="020F0502020204030204" pitchFamily="34" charset="0"/>
              </a:rPr>
              <a:t>另一类如</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zh-CN" altLang="en-US" dirty="0" smtClean="0">
                <a:sym typeface="Calibri" panose="020F0502020204030204" pitchFamily="34" charset="0"/>
              </a:rPr>
              <a:t>，它们对码不是完全函数依赖</a:t>
            </a:r>
            <a:endParaRPr lang="en-US" dirty="0" smtClean="0">
              <a:sym typeface="Calibri" panose="020F0502020204030204" pitchFamily="34" charset="0"/>
            </a:endParaRPr>
          </a:p>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解决方法：</a:t>
            </a:r>
            <a:endParaRPr lang="en-US"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用投影分解把关系模式</a:t>
            </a:r>
            <a:r>
              <a:rPr lang="en-US" altLang="zh-CN" dirty="0" smtClean="0">
                <a:sym typeface="Calibri" panose="020F0502020204030204" pitchFamily="34" charset="0"/>
              </a:rPr>
              <a:t>S-L-C</a:t>
            </a:r>
            <a:r>
              <a:rPr lang="zh-CN" altLang="en-US" dirty="0" smtClean="0">
                <a:sym typeface="Calibri" panose="020F0502020204030204" pitchFamily="34" charset="0"/>
              </a:rPr>
              <a:t>分解成两个关系模式</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SC(</a:t>
            </a:r>
            <a:r>
              <a:rPr lang="en-US" altLang="zh-CN" dirty="0" err="1" smtClean="0">
                <a:sym typeface="Calibri" panose="020F0502020204030204" pitchFamily="34" charset="0"/>
              </a:rPr>
              <a:t>Sno,Cno,Grade</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S-L(</a:t>
            </a:r>
            <a:r>
              <a:rPr lang="en-US" altLang="zh-CN" dirty="0" err="1" smtClean="0">
                <a:sym typeface="Calibri" panose="020F0502020204030204" pitchFamily="34" charset="0"/>
              </a:rPr>
              <a:t>Sno,Sdept,Sloc</a:t>
            </a:r>
            <a:r>
              <a:rPr lang="en-US" altLang="zh-CN"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anose="05000000000000000000" pitchFamily="2" charset="2"/>
              <a:buChar char="n"/>
            </a:pPr>
            <a:r>
              <a:rPr lang="en-US" altLang="zh-CN" sz="2400" dirty="0" smtClean="0">
                <a:sym typeface="Calibri" panose="020F0502020204030204" pitchFamily="34" charset="0"/>
              </a:rPr>
              <a:t>SC</a:t>
            </a:r>
            <a:r>
              <a:rPr lang="zh-CN" altLang="en-US" sz="2400" dirty="0" smtClean="0">
                <a:sym typeface="Calibri" panose="020F0502020204030204" pitchFamily="34" charset="0"/>
              </a:rPr>
              <a:t>的码为</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),SL</a:t>
            </a:r>
            <a:r>
              <a:rPr lang="zh-CN" altLang="en-US" sz="2400" dirty="0" smtClean="0">
                <a:sym typeface="Calibri" panose="020F0502020204030204" pitchFamily="34" charset="0"/>
              </a:rPr>
              <a:t>的码为</a:t>
            </a:r>
            <a:r>
              <a:rPr lang="en-US" altLang="zh-CN" sz="2400" dirty="0" err="1" smtClean="0">
                <a:sym typeface="Calibri" panose="020F0502020204030204" pitchFamily="34" charset="0"/>
              </a:rPr>
              <a:t>Sno</a:t>
            </a:r>
            <a:r>
              <a:rPr lang="zh-CN" altLang="en-US" sz="2400" dirty="0" smtClean="0">
                <a:sym typeface="Calibri" panose="020F0502020204030204" pitchFamily="34" charset="0"/>
              </a:rPr>
              <a:t>，这样使得非主属性对码都是完全函数依赖了</a:t>
            </a:r>
            <a:endParaRPr lang="zh-CN" altLang="en-US" sz="2400" dirty="0" smtClean="0"/>
          </a:p>
          <a:p>
            <a:pPr marL="342900" indent="-342900" algn="l">
              <a:buFont typeface="Wingdings" panose="05000000000000000000" pitchFamily="2" charset="2"/>
              <a:buChar char="v"/>
            </a:pPr>
            <a:endParaRPr lang="zh-CN" altLang="en-US" dirty="0" smtClean="0"/>
          </a:p>
        </p:txBody>
      </p:sp>
      <p:grpSp>
        <p:nvGrpSpPr>
          <p:cNvPr id="48132" name="Group 4"/>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Cno</a:t>
              </a:r>
              <a:endParaRPr lang="en-US" altLang="zh-CN" sz="2400" b="1">
                <a:latin typeface="Times New Roman" panose="02020603050405020304" pitchFamily="18" charset="0"/>
              </a:endParaRP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Grade</a:t>
              </a:r>
              <a:endParaRPr lang="en-US" altLang="zh-CN" sz="2400" b="1">
                <a:latin typeface="Times New Roman" panose="02020603050405020304" pitchFamily="18" charset="0"/>
              </a:endParaRP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Sdept</a:t>
            </a:r>
            <a:endParaRPr lang="en-US" altLang="zh-CN" sz="2400" b="1">
              <a:latin typeface="Times New Roman" panose="02020603050405020304" pitchFamily="18" charset="0"/>
            </a:endParaRP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Sloc</a:t>
            </a:r>
            <a:endParaRPr lang="en-US" altLang="zh-CN" sz="2400" b="1">
              <a:latin typeface="Times New Roman" panose="02020603050405020304" pitchFamily="18" charset="0"/>
            </a:endParaRP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ln>
        </p:spPr>
        <p:txBody>
          <a:bodyPr wrap="none">
            <a:spAutoFit/>
          </a:bodyPr>
          <a:lstStyle/>
          <a:p>
            <a:r>
              <a:rPr lang="zh-CN" altLang="en-US" sz="2000" b="1" dirty="0">
                <a:solidFill>
                  <a:srgbClr val="000000"/>
                </a:solidFill>
                <a:sym typeface="Arial" panose="020B0604020202020204" pitchFamily="34" charset="0"/>
              </a:rPr>
              <a:t>图</a:t>
            </a:r>
            <a:r>
              <a:rPr lang="en-US" altLang="zh-CN" sz="2000" b="1" dirty="0">
                <a:solidFill>
                  <a:srgbClr val="000000"/>
                </a:solidFill>
                <a:sym typeface="Arial" panose="020B0604020202020204" pitchFamily="34" charset="0"/>
              </a:rPr>
              <a:t>6.4 SC</a:t>
            </a:r>
            <a:r>
              <a:rPr lang="zh-CN" altLang="en-US" sz="2000" b="1" dirty="0">
                <a:solidFill>
                  <a:srgbClr val="000000"/>
                </a:solidFill>
                <a:sym typeface="Arial" panose="020B0604020202020204" pitchFamily="34" charset="0"/>
              </a:rPr>
              <a:t>中的函数依赖</a:t>
            </a:r>
            <a:endParaRPr lang="zh-CN" altLang="en-US" sz="2000" b="1" dirty="0">
              <a:solidFill>
                <a:srgbClr val="000000"/>
              </a:solidFill>
              <a:sym typeface="Arial" panose="020B0604020202020204" pitchFamily="34" charset="0"/>
            </a:endParaRPr>
          </a:p>
        </p:txBody>
      </p:sp>
      <p:sp>
        <p:nvSpPr>
          <p:cNvPr id="48140" name="TextBox 30"/>
          <p:cNvSpPr>
            <a:spLocks noChangeArrowheads="1"/>
          </p:cNvSpPr>
          <p:nvPr/>
        </p:nvSpPr>
        <p:spPr bwMode="auto">
          <a:xfrm>
            <a:off x="5092700" y="4292600"/>
            <a:ext cx="2792413" cy="396875"/>
          </a:xfrm>
          <a:prstGeom prst="rect">
            <a:avLst/>
          </a:prstGeom>
          <a:noFill/>
          <a:ln w="9525">
            <a:noFill/>
            <a:miter lim="800000"/>
          </a:ln>
        </p:spPr>
        <p:txBody>
          <a:bodyPr wrap="none">
            <a:spAutoFit/>
          </a:bodyPr>
          <a:lstStyle/>
          <a:p>
            <a:r>
              <a:rPr lang="zh-CN" altLang="en-US" sz="2000" b="1" dirty="0">
                <a:solidFill>
                  <a:srgbClr val="000000"/>
                </a:solidFill>
                <a:sym typeface="Arial" panose="020B0604020202020204" pitchFamily="34" charset="0"/>
              </a:rPr>
              <a:t>图</a:t>
            </a:r>
            <a:r>
              <a:rPr lang="en-US" altLang="zh-CN" sz="2000" b="1" dirty="0">
                <a:solidFill>
                  <a:srgbClr val="000000"/>
                </a:solidFill>
                <a:sym typeface="Arial" panose="020B0604020202020204" pitchFamily="34" charset="0"/>
              </a:rPr>
              <a:t>6.5 S-L</a:t>
            </a:r>
            <a:r>
              <a:rPr lang="zh-CN" altLang="en-US" sz="2000" b="1" dirty="0">
                <a:solidFill>
                  <a:srgbClr val="000000"/>
                </a:solidFill>
                <a:sym typeface="Arial" panose="020B0604020202020204" pitchFamily="34" charset="0"/>
              </a:rPr>
              <a:t>中的函数依赖</a:t>
            </a:r>
            <a:endParaRPr lang="zh-CN" altLang="en-US" sz="2000" b="1" dirty="0">
              <a:solidFill>
                <a:srgbClr val="00000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6.2.5  3NF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anose="020B0503020204020204" pitchFamily="34" charset="-122"/>
              </a:rPr>
              <a:t> 6.2.</a:t>
            </a:r>
            <a:r>
              <a:rPr lang="zh-CN" altLang="en-US" sz="3600" dirty="0" smtClean="0">
                <a:sym typeface="微软雅黑" panose="020B0503020204020204" pitchFamily="34" charset="-122"/>
              </a:rPr>
              <a:t>5</a:t>
            </a:r>
            <a:r>
              <a:rPr lang="en-US" altLang="zh-CN" sz="3600" dirty="0" smtClean="0">
                <a:sym typeface="微软雅黑" panose="020B0503020204020204"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anose="05000000000000000000" pitchFamily="2" charset="2"/>
              <a:buChar char="v"/>
            </a:pPr>
            <a:r>
              <a:rPr lang="zh-CN" altLang="en-US" dirty="0" smtClean="0">
                <a:sym typeface="宋体" panose="02010600030101010101" pitchFamily="2" charset="-122"/>
              </a:rPr>
              <a:t>定义</a:t>
            </a:r>
            <a:r>
              <a:rPr lang="en-US" altLang="zh-CN" dirty="0" smtClean="0">
                <a:sym typeface="宋体" panose="02010600030101010101" pitchFamily="2" charset="-122"/>
              </a:rPr>
              <a:t>6.7  </a:t>
            </a:r>
            <a:r>
              <a:rPr lang="zh-CN" altLang="en-US" dirty="0" smtClean="0">
                <a:sym typeface="宋体" panose="02010600030101010101" pitchFamily="2" charset="-122"/>
              </a:rPr>
              <a:t>设关系模式</a:t>
            </a:r>
            <a:r>
              <a:rPr lang="en-US" altLang="zh-CN" i="1" dirty="0" smtClean="0">
                <a:sym typeface="宋体" panose="02010600030101010101" pitchFamily="2" charset="-122"/>
              </a:rPr>
              <a:t>R</a:t>
            </a:r>
            <a:r>
              <a:rPr lang="en-US" altLang="zh-CN" dirty="0" smtClean="0">
                <a:sym typeface="宋体" panose="02010600030101010101" pitchFamily="2" charset="-122"/>
              </a:rPr>
              <a:t>&lt;</a:t>
            </a:r>
            <a:r>
              <a:rPr lang="en-US" altLang="zh-CN" i="1" dirty="0" smtClean="0">
                <a:sym typeface="宋体" panose="02010600030101010101" pitchFamily="2" charset="-122"/>
              </a:rPr>
              <a:t>U</a:t>
            </a:r>
            <a:r>
              <a:rPr lang="en-US" altLang="zh-CN" dirty="0" smtClean="0">
                <a:sym typeface="宋体" panose="02010600030101010101" pitchFamily="2" charset="-122"/>
              </a:rPr>
              <a:t>,</a:t>
            </a:r>
            <a:r>
              <a:rPr lang="en-US" altLang="zh-CN" i="1" dirty="0" smtClean="0">
                <a:sym typeface="宋体" panose="02010600030101010101" pitchFamily="2" charset="-122"/>
              </a:rPr>
              <a:t>F</a:t>
            </a:r>
            <a:r>
              <a:rPr lang="en-US" altLang="zh-CN" dirty="0" smtClean="0">
                <a:sym typeface="宋体" panose="02010600030101010101" pitchFamily="2" charset="-122"/>
              </a:rPr>
              <a:t>&gt;∈1NF,</a:t>
            </a:r>
            <a:r>
              <a:rPr lang="zh-CN" altLang="en-US" dirty="0" smtClean="0">
                <a:sym typeface="宋体" panose="02010600030101010101" pitchFamily="2" charset="-122"/>
              </a:rPr>
              <a:t>若</a:t>
            </a:r>
            <a:r>
              <a:rPr lang="en-US" altLang="zh-CN" i="1" dirty="0" smtClean="0">
                <a:sym typeface="宋体" panose="02010600030101010101" pitchFamily="2" charset="-122"/>
              </a:rPr>
              <a:t>R</a:t>
            </a:r>
            <a:r>
              <a:rPr lang="zh-CN" altLang="en-US" dirty="0" smtClean="0">
                <a:sym typeface="宋体" panose="02010600030101010101" pitchFamily="2" charset="-122"/>
              </a:rPr>
              <a:t>中不存在这样的码</a:t>
            </a:r>
            <a:r>
              <a:rPr lang="en-US" altLang="zh-CN" i="1" dirty="0" smtClean="0">
                <a:sym typeface="宋体" panose="02010600030101010101" pitchFamily="2" charset="-122"/>
              </a:rPr>
              <a:t>X</a:t>
            </a:r>
            <a:r>
              <a:rPr lang="zh-CN" altLang="en-US" dirty="0" smtClean="0">
                <a:sym typeface="宋体" panose="02010600030101010101" pitchFamily="2" charset="-122"/>
              </a:rPr>
              <a:t>、属性组</a:t>
            </a:r>
            <a:r>
              <a:rPr lang="en-US" altLang="zh-CN" i="1" dirty="0" smtClean="0">
                <a:sym typeface="宋体" panose="02010600030101010101" pitchFamily="2" charset="-122"/>
              </a:rPr>
              <a:t>Y</a:t>
            </a:r>
            <a:r>
              <a:rPr lang="zh-CN" altLang="en-US" dirty="0" smtClean="0">
                <a:sym typeface="宋体" panose="02010600030101010101" pitchFamily="2" charset="-122"/>
              </a:rPr>
              <a:t>及非主属性</a:t>
            </a:r>
            <a:r>
              <a:rPr lang="en-US" altLang="zh-CN" i="1" dirty="0" smtClean="0">
                <a:sym typeface="宋体" panose="02010600030101010101" pitchFamily="2" charset="-122"/>
              </a:rPr>
              <a:t>Z</a:t>
            </a:r>
            <a:r>
              <a:rPr lang="zh-CN" altLang="en-US" dirty="0" smtClean="0">
                <a:sym typeface="宋体" panose="02010600030101010101" pitchFamily="2" charset="-122"/>
              </a:rPr>
              <a:t>（</a:t>
            </a:r>
            <a:r>
              <a:rPr lang="en-US" altLang="zh-CN" i="1" dirty="0" smtClean="0">
                <a:sym typeface="宋体" panose="02010600030101010101" pitchFamily="2" charset="-122"/>
              </a:rPr>
              <a:t>Z</a:t>
            </a:r>
            <a:r>
              <a:rPr lang="en-US" altLang="zh-CN" dirty="0" smtClean="0">
                <a:sym typeface="宋体" panose="02010600030101010101" pitchFamily="2" charset="-122"/>
              </a:rPr>
              <a:t> ⊇ </a:t>
            </a:r>
            <a:r>
              <a:rPr lang="en-US" altLang="zh-CN" i="1" dirty="0" smtClean="0">
                <a:sym typeface="宋体" panose="02010600030101010101" pitchFamily="2" charset="-122"/>
              </a:rPr>
              <a:t>Y</a:t>
            </a:r>
            <a:r>
              <a:rPr lang="zh-CN" altLang="en-US" dirty="0" smtClean="0">
                <a:sym typeface="宋体" panose="02010600030101010101" pitchFamily="2" charset="-122"/>
              </a:rPr>
              <a:t>）</a:t>
            </a:r>
            <a:r>
              <a:rPr lang="en-US" altLang="zh-CN" dirty="0" smtClean="0">
                <a:sym typeface="宋体" panose="02010600030101010101" pitchFamily="2" charset="-122"/>
              </a:rPr>
              <a:t>, </a:t>
            </a:r>
            <a:r>
              <a:rPr lang="zh-CN" altLang="en-US" dirty="0" smtClean="0">
                <a:sym typeface="宋体" panose="02010600030101010101" pitchFamily="2" charset="-122"/>
              </a:rPr>
              <a:t>使得</a:t>
            </a:r>
            <a:r>
              <a:rPr lang="en-US" altLang="zh-CN" i="1" dirty="0" smtClean="0">
                <a:sym typeface="宋体" panose="02010600030101010101" pitchFamily="2" charset="-122"/>
              </a:rPr>
              <a:t>X</a:t>
            </a:r>
            <a:r>
              <a:rPr lang="en-US" altLang="zh-CN" dirty="0" smtClean="0">
                <a:sym typeface="宋体" panose="02010600030101010101" pitchFamily="2" charset="-122"/>
              </a:rPr>
              <a:t>→</a:t>
            </a:r>
            <a:r>
              <a:rPr lang="en-US" altLang="zh-CN" i="1" dirty="0" smtClean="0">
                <a:sym typeface="宋体" panose="02010600030101010101" pitchFamily="2" charset="-122"/>
              </a:rPr>
              <a:t>Y</a:t>
            </a:r>
            <a:r>
              <a:rPr lang="zh-CN" altLang="en-US" dirty="0" smtClean="0">
                <a:sym typeface="宋体" panose="02010600030101010101" pitchFamily="2" charset="-122"/>
              </a:rPr>
              <a:t>，</a:t>
            </a:r>
            <a:r>
              <a:rPr lang="en-US" altLang="zh-CN" i="1" dirty="0" smtClean="0">
                <a:sym typeface="宋体" panose="02010600030101010101" pitchFamily="2" charset="-122"/>
              </a:rPr>
              <a:t>Y</a:t>
            </a:r>
            <a:r>
              <a:rPr lang="en-US" altLang="zh-CN" dirty="0" smtClean="0">
                <a:sym typeface="宋体" panose="02010600030101010101" pitchFamily="2" charset="-122"/>
              </a:rPr>
              <a:t>→</a:t>
            </a:r>
            <a:r>
              <a:rPr lang="en-US" altLang="zh-CN" i="1" dirty="0" smtClean="0">
                <a:sym typeface="宋体" panose="02010600030101010101" pitchFamily="2" charset="-122"/>
              </a:rPr>
              <a:t>Z</a:t>
            </a:r>
            <a:r>
              <a:rPr lang="zh-CN" altLang="en-US" dirty="0" smtClean="0">
                <a:sym typeface="宋体" panose="02010600030101010101" pitchFamily="2" charset="-122"/>
              </a:rPr>
              <a:t>成立，</a:t>
            </a:r>
            <a:r>
              <a:rPr lang="en-US" altLang="zh-CN" i="1" dirty="0" smtClean="0">
                <a:sym typeface="宋体" panose="02010600030101010101" pitchFamily="2" charset="-122"/>
              </a:rPr>
              <a:t>Y</a:t>
            </a:r>
            <a:r>
              <a:rPr lang="en-US" altLang="zh-CN" dirty="0" smtClean="0">
                <a:sym typeface="宋体" panose="02010600030101010101" pitchFamily="2" charset="-122"/>
              </a:rPr>
              <a:t> ↛ </a:t>
            </a:r>
            <a:r>
              <a:rPr lang="en-US" altLang="zh-CN" i="1" dirty="0" smtClean="0">
                <a:sym typeface="宋体" panose="02010600030101010101" pitchFamily="2" charset="-122"/>
              </a:rPr>
              <a:t>X</a:t>
            </a:r>
            <a:r>
              <a:rPr lang="zh-CN" altLang="en-US" dirty="0" smtClean="0">
                <a:sym typeface="宋体" panose="02010600030101010101" pitchFamily="2" charset="-122"/>
              </a:rPr>
              <a:t>不成立，则称</a:t>
            </a:r>
            <a:r>
              <a:rPr lang="en-US" altLang="zh-CN" i="1" dirty="0" smtClean="0">
                <a:sym typeface="宋体" panose="02010600030101010101" pitchFamily="2" charset="-122"/>
              </a:rPr>
              <a:t>R</a:t>
            </a:r>
            <a:r>
              <a:rPr lang="en-US" altLang="zh-CN" dirty="0" smtClean="0">
                <a:sym typeface="宋体" panose="02010600030101010101" pitchFamily="2" charset="-122"/>
              </a:rPr>
              <a:t>&lt;</a:t>
            </a:r>
            <a:r>
              <a:rPr lang="en-US" altLang="zh-CN" i="1" dirty="0" smtClean="0">
                <a:sym typeface="宋体" panose="02010600030101010101" pitchFamily="2" charset="-122"/>
              </a:rPr>
              <a:t>U</a:t>
            </a:r>
            <a:r>
              <a:rPr lang="en-US" altLang="zh-CN" dirty="0" smtClean="0">
                <a:sym typeface="宋体" panose="02010600030101010101" pitchFamily="2" charset="-122"/>
              </a:rPr>
              <a:t>,</a:t>
            </a:r>
            <a:r>
              <a:rPr lang="en-US" altLang="zh-CN" i="1" dirty="0" smtClean="0">
                <a:sym typeface="宋体" panose="02010600030101010101" pitchFamily="2" charset="-122"/>
              </a:rPr>
              <a:t>F</a:t>
            </a:r>
            <a:r>
              <a:rPr lang="en-US" altLang="zh-CN" dirty="0" smtClean="0">
                <a:sym typeface="宋体" panose="02010600030101010101" pitchFamily="2" charset="-122"/>
              </a:rPr>
              <a:t>&gt; ∈ 3NF</a:t>
            </a:r>
            <a:r>
              <a:rPr lang="zh-CN" altLang="en-US" dirty="0" smtClean="0">
                <a:sym typeface="宋体" panose="02010600030101010101" pitchFamily="2" charset="-122"/>
              </a:rPr>
              <a:t>。</a:t>
            </a:r>
            <a:endParaRPr lang="zh-CN" altLang="en-US" dirty="0" smtClean="0">
              <a:sym typeface="宋体" panose="02010600030101010101" pitchFamily="2" charset="-122"/>
            </a:endParaRPr>
          </a:p>
          <a:p>
            <a:pPr marL="800100" lvl="1" indent="-342900" algn="l">
              <a:lnSpc>
                <a:spcPct val="125000"/>
              </a:lnSpc>
              <a:buFont typeface="Wingdings" panose="05000000000000000000" pitchFamily="2" charset="2"/>
              <a:buChar char="n"/>
            </a:pPr>
            <a:r>
              <a:rPr lang="en-US" altLang="zh-CN" dirty="0" smtClean="0">
                <a:sym typeface="Calibri" panose="020F0502020204030204" pitchFamily="34" charset="0"/>
              </a:rPr>
              <a:t>SC</a:t>
            </a:r>
            <a:r>
              <a:rPr lang="zh-CN" altLang="en-US" dirty="0" smtClean="0">
                <a:sym typeface="Calibri" panose="020F0502020204030204" pitchFamily="34" charset="0"/>
              </a:rPr>
              <a:t>没有传递依赖，因此</a:t>
            </a:r>
            <a:r>
              <a:rPr lang="en-US" altLang="zh-CN" dirty="0" smtClean="0">
                <a:sym typeface="Calibri" panose="020F0502020204030204" pitchFamily="34" charset="0"/>
              </a:rPr>
              <a:t>SC ∈ 3NF</a:t>
            </a:r>
            <a:endParaRPr lang="zh-CN" altLang="en-US" dirty="0" smtClean="0">
              <a:sym typeface="Calibri" panose="020F0502020204030204" pitchFamily="34" charset="0"/>
            </a:endParaRPr>
          </a:p>
          <a:p>
            <a:pPr marL="800100" lvl="1" indent="-342900" algn="l">
              <a:lnSpc>
                <a:spcPct val="125000"/>
              </a:lnSpc>
              <a:buFont typeface="Wingdings" panose="05000000000000000000" pitchFamily="2" charset="2"/>
              <a:buChar char="n"/>
            </a:pPr>
            <a:r>
              <a:rPr lang="en-US" altLang="zh-CN" dirty="0" smtClean="0">
                <a:sym typeface="Calibri" panose="020F0502020204030204" pitchFamily="34" charset="0"/>
              </a:rPr>
              <a:t>S-L</a:t>
            </a:r>
            <a:r>
              <a:rPr lang="zh-CN" altLang="en-US" dirty="0" smtClean="0">
                <a:sym typeface="Calibri" panose="020F0502020204030204" pitchFamily="34" charset="0"/>
              </a:rPr>
              <a:t>中</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smtClean="0">
                <a:sym typeface="宋体" panose="02010600030101010101" pitchFamily="2" charset="-122"/>
              </a:rPr>
              <a:t>↛ </a:t>
            </a:r>
            <a:r>
              <a:rPr lang="en-US" altLang="zh-CN" dirty="0" err="1" smtClean="0">
                <a:sym typeface="宋体" panose="02010600030101010101" pitchFamily="2" charset="-122"/>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Sdept→Sloc</a:t>
            </a:r>
            <a:r>
              <a:rPr lang="zh-CN" altLang="en-US" dirty="0" smtClean="0">
                <a:sym typeface="Calibri" panose="020F0502020204030204" pitchFamily="34" charset="0"/>
              </a:rPr>
              <a:t>，可得</a:t>
            </a:r>
            <a:r>
              <a:rPr lang="en-US" altLang="zh-CN" dirty="0" err="1" smtClean="0">
                <a:sym typeface="Calibri" panose="020F0502020204030204" pitchFamily="34" charset="0"/>
              </a:rPr>
              <a:t>Sno</a:t>
            </a:r>
            <a:r>
              <a:rPr lang="en-US" altLang="zh-CN" dirty="0" smtClean="0">
                <a:sym typeface="Calibri" panose="020F0502020204030204" pitchFamily="34" charset="0"/>
              </a:rPr>
              <a:t>  →  </a:t>
            </a:r>
            <a:r>
              <a:rPr lang="en-US" altLang="zh-CN" dirty="0" err="1" smtClean="0">
                <a:sym typeface="Calibri" panose="020F0502020204030204" pitchFamily="34" charset="0"/>
              </a:rPr>
              <a:t>Sloc</a:t>
            </a:r>
            <a:r>
              <a:rPr lang="zh-CN" altLang="en-US" dirty="0" smtClean="0">
                <a:sym typeface="Calibri" panose="020F0502020204030204" pitchFamily="34" charset="0"/>
              </a:rPr>
              <a:t>。</a:t>
            </a:r>
            <a:endParaRPr lang="en-US" dirty="0" smtClean="0">
              <a:sym typeface="Calibri" panose="020F0502020204030204" pitchFamily="34" charset="0"/>
            </a:endParaRPr>
          </a:p>
          <a:p>
            <a:pPr marL="800100" lvl="1" indent="-342900" algn="l">
              <a:lnSpc>
                <a:spcPct val="125000"/>
              </a:lnSpc>
              <a:buFont typeface="Wingdings" panose="05000000000000000000" pitchFamily="2" charset="2"/>
              <a:buChar char="n"/>
            </a:pPr>
            <a:r>
              <a:rPr lang="zh-CN" altLang="en-US" dirty="0" smtClean="0">
                <a:sym typeface="Calibri" panose="020F0502020204030204" pitchFamily="34" charset="0"/>
              </a:rPr>
              <a:t>解决的办法是将</a:t>
            </a:r>
            <a:r>
              <a:rPr lang="en-US" altLang="zh-CN" dirty="0" smtClean="0">
                <a:sym typeface="Calibri" panose="020F0502020204030204" pitchFamily="34" charset="0"/>
              </a:rPr>
              <a:t>S-L</a:t>
            </a:r>
            <a:r>
              <a:rPr lang="zh-CN" altLang="en-US" dirty="0" smtClean="0">
                <a:sym typeface="Calibri" panose="020F0502020204030204" pitchFamily="34" charset="0"/>
              </a:rPr>
              <a:t>分解成</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S-D(</a:t>
            </a:r>
            <a:r>
              <a:rPr lang="en-US" altLang="zh-CN" dirty="0" err="1" smtClean="0">
                <a:sym typeface="Calibri" panose="020F0502020204030204" pitchFamily="34" charset="0"/>
              </a:rPr>
              <a:t>Sno</a:t>
            </a:r>
            <a:r>
              <a:rPr lang="zh-CN" altLang="en-US" dirty="0" smtClean="0">
                <a:sym typeface="Calibri" panose="020F0502020204030204" pitchFamily="34" charset="0"/>
              </a:rPr>
              <a:t>,</a:t>
            </a:r>
            <a:r>
              <a:rPr lang="en-US" altLang="zh-CN" dirty="0" err="1" smtClean="0">
                <a:sym typeface="Calibri" panose="020F0502020204030204" pitchFamily="34" charset="0"/>
              </a:rPr>
              <a:t>Sdept</a:t>
            </a:r>
            <a:r>
              <a:rPr lang="en-US" altLang="zh-CN" dirty="0" smtClean="0">
                <a:sym typeface="Calibri" panose="020F0502020204030204" pitchFamily="34" charset="0"/>
              </a:rPr>
              <a:t>)</a:t>
            </a:r>
            <a:r>
              <a:rPr lang="zh-CN" altLang="en-US" dirty="0" smtClean="0">
                <a:sym typeface="Calibri" panose="020F0502020204030204" pitchFamily="34" charset="0"/>
              </a:rPr>
              <a:t>∈ </a:t>
            </a:r>
            <a:r>
              <a:rPr lang="en-US" altLang="zh-CN" dirty="0" smtClean="0">
                <a:sym typeface="Calibri" panose="020F0502020204030204" pitchFamily="34" charset="0"/>
              </a:rPr>
              <a:t>3NF</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D-L(</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en-US" altLang="zh-CN" dirty="0" smtClean="0">
                <a:sym typeface="Calibri" panose="020F0502020204030204" pitchFamily="34" charset="0"/>
              </a:rPr>
              <a:t>)</a:t>
            </a:r>
            <a:r>
              <a:rPr lang="zh-CN" altLang="en-US" dirty="0" smtClean="0">
                <a:sym typeface="Calibri" panose="020F0502020204030204" pitchFamily="34" charset="0"/>
              </a:rPr>
              <a:t>∈ </a:t>
            </a:r>
            <a:r>
              <a:rPr lang="en-US" altLang="zh-CN" dirty="0" smtClean="0">
                <a:sym typeface="Calibri" panose="020F0502020204030204"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ln>
        </p:spPr>
        <p:txBody>
          <a:bodyPr wrap="none">
            <a:spAutoFit/>
          </a:bodyPr>
          <a:lstStyle/>
          <a:p>
            <a:r>
              <a:rPr lang="zh-CN" altLang="en-US" sz="1600" b="1">
                <a:solidFill>
                  <a:srgbClr val="000000"/>
                </a:solidFill>
                <a:sym typeface="Arial" panose="020B0604020202020204" pitchFamily="34" charset="0"/>
              </a:rPr>
              <a:t>传递</a:t>
            </a:r>
            <a:endParaRPr lang="zh-CN" altLang="en-US" sz="1600" b="1">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6.2.6  BCNF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anose="020B0503020204020204" pitchFamily="34" charset="-122"/>
              </a:rPr>
              <a:t> 6.2.6</a:t>
            </a:r>
            <a:r>
              <a:rPr lang="zh-CN" altLang="en-US" sz="3600" dirty="0" smtClean="0">
                <a:sym typeface="微软雅黑" panose="020B0503020204020204" pitchFamily="34" charset="-122"/>
              </a:rPr>
              <a:t> </a:t>
            </a:r>
            <a:r>
              <a:rPr lang="en-US" altLang="zh-CN" sz="3600" dirty="0" smtClean="0">
                <a:sym typeface="微软雅黑" panose="020B0503020204020204"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anose="05000000000000000000" pitchFamily="2" charset="2"/>
              <a:buChar char="v"/>
            </a:pPr>
            <a:r>
              <a:rPr lang="en-US" altLang="zh-CN" dirty="0" smtClean="0">
                <a:sym typeface="Calibri" panose="020F0502020204030204" pitchFamily="34" charset="0"/>
              </a:rPr>
              <a:t>BCNF</a:t>
            </a:r>
            <a:r>
              <a:rPr lang="zh-CN" altLang="en-US" dirty="0" smtClean="0">
                <a:sym typeface="Calibri" panose="020F0502020204030204" pitchFamily="34" charset="0"/>
              </a:rPr>
              <a:t>（</a:t>
            </a:r>
            <a:r>
              <a:rPr lang="en-US" altLang="zh-CN" dirty="0" smtClean="0">
                <a:sym typeface="Calibri" panose="020F0502020204030204" pitchFamily="34" charset="0"/>
              </a:rPr>
              <a:t>Boyce </a:t>
            </a:r>
            <a:r>
              <a:rPr lang="en-US" altLang="zh-CN" dirty="0" err="1" smtClean="0">
                <a:sym typeface="Calibri" panose="020F0502020204030204" pitchFamily="34" charset="0"/>
              </a:rPr>
              <a:t>Codd</a:t>
            </a:r>
            <a:r>
              <a:rPr lang="en-US" altLang="zh-CN" dirty="0" smtClean="0">
                <a:sym typeface="Calibri" panose="020F0502020204030204" pitchFamily="34" charset="0"/>
              </a:rPr>
              <a:t> Normal Form</a:t>
            </a:r>
            <a:r>
              <a:rPr lang="zh-CN" altLang="en-US" dirty="0" smtClean="0">
                <a:sym typeface="Calibri" panose="020F0502020204030204" pitchFamily="34" charset="0"/>
              </a:rPr>
              <a:t>）由</a:t>
            </a:r>
            <a:r>
              <a:rPr lang="en-US" altLang="zh-CN" dirty="0" smtClean="0">
                <a:sym typeface="Calibri" panose="020F0502020204030204" pitchFamily="34" charset="0"/>
              </a:rPr>
              <a:t>Boyce</a:t>
            </a:r>
            <a:r>
              <a:rPr lang="zh-CN" altLang="en-US" dirty="0" smtClean="0">
                <a:sym typeface="Calibri" panose="020F0502020204030204" pitchFamily="34" charset="0"/>
              </a:rPr>
              <a:t>和</a:t>
            </a:r>
            <a:r>
              <a:rPr lang="en-US" altLang="zh-CN" dirty="0" err="1" smtClean="0">
                <a:sym typeface="Calibri" panose="020F0502020204030204" pitchFamily="34" charset="0"/>
              </a:rPr>
              <a:t>Codd</a:t>
            </a:r>
            <a:r>
              <a:rPr lang="zh-CN" altLang="en-US" dirty="0" smtClean="0">
                <a:sym typeface="Calibri" panose="020F0502020204030204" pitchFamily="34" charset="0"/>
              </a:rPr>
              <a:t>提出，比</a:t>
            </a:r>
            <a:r>
              <a:rPr lang="en-US" altLang="zh-CN" dirty="0" smtClean="0">
                <a:sym typeface="Calibri" panose="020F0502020204030204" pitchFamily="34" charset="0"/>
              </a:rPr>
              <a:t>3NF</a:t>
            </a:r>
            <a:r>
              <a:rPr lang="zh-CN" altLang="en-US" dirty="0" smtClean="0">
                <a:sym typeface="Calibri" panose="020F0502020204030204" pitchFamily="34" charset="0"/>
              </a:rPr>
              <a:t>更进了一步。通常认为</a:t>
            </a:r>
            <a:r>
              <a:rPr lang="en-US" altLang="zh-CN" dirty="0" smtClean="0">
                <a:sym typeface="Calibri" panose="020F0502020204030204" pitchFamily="34" charset="0"/>
              </a:rPr>
              <a:t>BCNF</a:t>
            </a:r>
            <a:r>
              <a:rPr lang="zh-CN" altLang="en-US" dirty="0" smtClean="0">
                <a:sym typeface="Calibri" panose="020F0502020204030204" pitchFamily="34" charset="0"/>
              </a:rPr>
              <a:t>是修正的第三范式，有时也称为扩充的第三范式。</a:t>
            </a:r>
            <a:endParaRPr lang="zh-CN" alt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6.8  </a:t>
            </a:r>
            <a:r>
              <a:rPr lang="zh-CN" altLang="en-US" dirty="0" smtClean="0">
                <a:sym typeface="Calibri" panose="020F0502020204030204" pitchFamily="34" charset="0"/>
              </a:rPr>
              <a:t>设关系模式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&gt;∈1NF</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且</a:t>
            </a:r>
            <a:r>
              <a:rPr lang="en-US" altLang="zh-CN" i="1" dirty="0" smtClean="0">
                <a:sym typeface="Calibri" panose="020F0502020204030204"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&gt;∈BCNF</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换言之，在关系模式</a:t>
            </a:r>
            <a:r>
              <a:rPr lang="en-US" altLang="zh-CN" dirty="0" smtClean="0">
                <a:sym typeface="Calibri" panose="020F0502020204030204" pitchFamily="34" charset="0"/>
              </a:rPr>
              <a:t>R&lt;U,F&gt;</a:t>
            </a:r>
            <a:r>
              <a:rPr lang="zh-CN" altLang="en-US" dirty="0" smtClean="0">
                <a:sym typeface="Calibri" panose="020F0502020204030204" pitchFamily="34" charset="0"/>
              </a:rPr>
              <a:t>中，如果每一个决定属性集都包含候选码，则</a:t>
            </a:r>
            <a:r>
              <a:rPr lang="en-US" altLang="zh-CN" dirty="0" smtClean="0">
                <a:sym typeface="Calibri" panose="020F0502020204030204" pitchFamily="34" charset="0"/>
              </a:rPr>
              <a:t>R∈BCNF</a:t>
            </a:r>
            <a:r>
              <a:rPr lang="zh-CN" altLang="en-US" dirty="0" smtClean="0">
                <a:sym typeface="Calibri" panose="020F0502020204030204"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关系模式由五部分组成，是一个五元组：</a:t>
            </a:r>
            <a:br>
              <a:rPr lang="zh-CN" altLang="en-US" dirty="0" smtClean="0">
                <a:sym typeface="Calibri" panose="020F0502020204030204" pitchFamily="34" charset="0"/>
              </a:rPr>
            </a:br>
            <a:r>
              <a:rPr lang="zh-CN" altLang="en-US" dirty="0" smtClean="0">
                <a:sym typeface="Calibri" panose="020F0502020204030204" pitchFamily="34" charset="0"/>
              </a:rPr>
              <a:t>            </a:t>
            </a:r>
            <a:r>
              <a:rPr lang="en-US" altLang="zh-CN" dirty="0" smtClean="0">
                <a:sym typeface="Calibri" panose="020F0502020204030204" pitchFamily="34" charset="0"/>
              </a:rPr>
              <a:t>R(U, D, DOM, F)</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关系名</a:t>
            </a:r>
            <a:r>
              <a:rPr lang="en-US" altLang="zh-CN" dirty="0" smtClean="0">
                <a:sym typeface="Calibri" panose="020F0502020204030204" pitchFamily="34" charset="0"/>
              </a:rPr>
              <a:t>R</a:t>
            </a:r>
            <a:r>
              <a:rPr lang="zh-CN" altLang="en-US" dirty="0" smtClean="0">
                <a:sym typeface="Calibri" panose="020F0502020204030204" pitchFamily="34" charset="0"/>
              </a:rPr>
              <a:t>是符号化的元组语义</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U</a:t>
            </a:r>
            <a:r>
              <a:rPr lang="zh-CN" altLang="en-US" dirty="0" smtClean="0">
                <a:sym typeface="Calibri" panose="020F0502020204030204" pitchFamily="34" charset="0"/>
              </a:rPr>
              <a:t>为一组属性</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D</a:t>
            </a:r>
            <a:r>
              <a:rPr lang="zh-CN" altLang="en-US" dirty="0" smtClean="0">
                <a:sym typeface="Calibri" panose="020F0502020204030204" pitchFamily="34" charset="0"/>
              </a:rPr>
              <a:t>为属性组</a:t>
            </a:r>
            <a:r>
              <a:rPr lang="en-US" altLang="zh-CN" dirty="0" smtClean="0">
                <a:sym typeface="Calibri" panose="020F0502020204030204" pitchFamily="34" charset="0"/>
              </a:rPr>
              <a:t>U</a:t>
            </a:r>
            <a:r>
              <a:rPr lang="zh-CN" altLang="en-US" dirty="0" smtClean="0">
                <a:sym typeface="Calibri" panose="020F0502020204030204" pitchFamily="34" charset="0"/>
              </a:rPr>
              <a:t>中的属性所来自的域</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DOM</a:t>
            </a:r>
            <a:r>
              <a:rPr lang="zh-CN" altLang="en-US" dirty="0" smtClean="0">
                <a:sym typeface="Calibri" panose="020F0502020204030204" pitchFamily="34" charset="0"/>
              </a:rPr>
              <a:t>为属性到域的映射</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F</a:t>
            </a:r>
            <a:r>
              <a:rPr lang="zh-CN" altLang="en-US" dirty="0" smtClean="0">
                <a:sym typeface="Calibri" panose="020F0502020204030204" pitchFamily="34" charset="0"/>
              </a:rPr>
              <a:t>为属性组</a:t>
            </a:r>
            <a:r>
              <a:rPr lang="en-US" altLang="zh-CN" dirty="0" smtClean="0">
                <a:sym typeface="Calibri" panose="020F0502020204030204" pitchFamily="34" charset="0"/>
              </a:rPr>
              <a:t>U</a:t>
            </a:r>
            <a:r>
              <a:rPr lang="zh-CN" altLang="en-US" dirty="0" smtClean="0">
                <a:sym typeface="Calibri" panose="020F0502020204030204" pitchFamily="34" charset="0"/>
              </a:rPr>
              <a:t>上的一组数据依赖</a:t>
            </a:r>
            <a:endParaRPr 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anose="05000000000000000000" pitchFamily="2" charset="2"/>
              <a:buChar char="v"/>
            </a:pPr>
            <a:r>
              <a:rPr lang="en-US" altLang="zh-CN" dirty="0" smtClean="0">
                <a:sym typeface="Calibri" panose="020F0502020204030204" pitchFamily="34" charset="0"/>
              </a:rPr>
              <a:t>BCNF</a:t>
            </a:r>
            <a:r>
              <a:rPr lang="zh-CN" altLang="en-US" dirty="0" smtClean="0">
                <a:sym typeface="Calibri" panose="020F0502020204030204" pitchFamily="34" charset="0"/>
              </a:rPr>
              <a:t>的关系模式所具有的性质</a:t>
            </a:r>
            <a:endParaRPr lang="zh-CN" altLang="en-US" dirty="0" smtClean="0">
              <a:sym typeface="Calibri" panose="020F0502020204030204" pitchFamily="34" charset="0"/>
            </a:endParaRP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所有非主属性都完全函数依赖于每个候选码</a:t>
            </a:r>
            <a:endParaRPr lang="zh-CN" altLang="en-US" dirty="0" smtClean="0">
              <a:sym typeface="Calibri" panose="020F0502020204030204" pitchFamily="34" charset="0"/>
            </a:endParaRP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所有主属性都完全函数依赖于每个不包含它的候选码</a:t>
            </a:r>
            <a:endParaRPr lang="zh-CN" altLang="en-US" dirty="0" smtClean="0">
              <a:sym typeface="Calibri" panose="020F0502020204030204" pitchFamily="34" charset="0"/>
            </a:endParaRP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没有任何属性完全函数依赖于非码的任何一组属性</a:t>
            </a:r>
            <a:endParaRPr lang="zh-CN" altLang="en-US" dirty="0" smtClean="0">
              <a:sym typeface="Calibri" panose="020F0502020204030204" pitchFamily="34" charset="0"/>
            </a:endParaRPr>
          </a:p>
          <a:p>
            <a:pPr marL="342900" indent="-342900" algn="just">
              <a:lnSpc>
                <a:spcPct val="120000"/>
              </a:lnSpc>
              <a:buFont typeface="Wingdings" panose="05000000000000000000" pitchFamily="2" charset="2"/>
              <a:buChar char="v"/>
            </a:pPr>
            <a:r>
              <a:rPr lang="zh-CN" altLang="en-US" dirty="0" smtClean="0">
                <a:sym typeface="Calibri" panose="020F0502020204030204" pitchFamily="34" charset="0"/>
              </a:rPr>
              <a:t>如果一个关系数据库中的所有关系模式都属于</a:t>
            </a:r>
            <a:r>
              <a:rPr lang="en-US" altLang="zh-CN" dirty="0" smtClean="0">
                <a:sym typeface="Calibri" panose="020F0502020204030204" pitchFamily="34" charset="0"/>
              </a:rPr>
              <a:t>BCNF</a:t>
            </a:r>
            <a:r>
              <a:rPr lang="zh-CN" altLang="en-US" dirty="0" smtClean="0">
                <a:sym typeface="Calibri" panose="020F0502020204030204"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anose="05000000000000000000"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endParaRPr lang="zh-CN" altLang="en-US" dirty="0" smtClean="0"/>
          </a:p>
          <a:p>
            <a:pPr marL="342900" indent="-342900" algn="just">
              <a:lnSpc>
                <a:spcPct val="150000"/>
              </a:lnSpc>
              <a:buFont typeface="Wingdings" panose="05000000000000000000" pitchFamily="2" charset="2"/>
              <a:buChar char="v"/>
            </a:pPr>
            <a:endParaRPr lang="zh-CN" altLang="en-US" dirty="0" smtClean="0"/>
          </a:p>
          <a:p>
            <a:pPr marL="342900" indent="-342900" algn="just">
              <a:lnSpc>
                <a:spcPct val="150000"/>
              </a:lnSpc>
              <a:buFont typeface="Wingdings" panose="05000000000000000000"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endParaRPr lang="zh-CN" altLang="en-US" dirty="0" smtClean="0"/>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ln>
        </p:spPr>
        <p:txBody>
          <a:bodyPr anchor="ctr"/>
          <a:lstStyle/>
          <a:p>
            <a:pPr algn="ctr">
              <a:buFontTx/>
              <a:buNone/>
            </a:pPr>
            <a:r>
              <a:rPr lang="en-US" altLang="zh-CN" sz="3600" b="1" dirty="0" smtClean="0">
                <a:solidFill>
                  <a:schemeClr val="bg1"/>
                </a:solidFill>
                <a:sym typeface="微软雅黑" panose="020B0503020204020204" pitchFamily="34" charset="-122"/>
              </a:rPr>
              <a:t>BCNF</a:t>
            </a:r>
            <a:r>
              <a:rPr lang="zh-CN" altLang="en-US" sz="3600" b="1" dirty="0" smtClean="0">
                <a:solidFill>
                  <a:schemeClr val="bg1"/>
                </a:solidFill>
                <a:sym typeface="微软雅黑" panose="020B0503020204020204" pitchFamily="34" charset="-122"/>
              </a:rPr>
              <a:t>（</a:t>
            </a:r>
            <a:r>
              <a:rPr lang="zh-CN" altLang="en-US" sz="3600" b="1" dirty="0">
                <a:solidFill>
                  <a:schemeClr val="bg1"/>
                </a:solidFill>
                <a:sym typeface="微软雅黑" panose="020B0503020204020204" pitchFamily="34" charset="-122"/>
              </a:rPr>
              <a:t>续）</a:t>
            </a:r>
            <a:endParaRPr lang="zh-CN" altLang="en-US" sz="3600" b="1" dirty="0">
              <a:solidFill>
                <a:schemeClr val="bg1"/>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anose="05000000000000000000"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anose="05000000000000000000"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endParaRPr lang="en-US" altLang="zh-CN" dirty="0" smtClean="0"/>
          </a:p>
          <a:p>
            <a:pPr lvl="1" algn="l">
              <a:lnSpc>
                <a:spcPct val="110000"/>
              </a:lnSpc>
              <a:buFont typeface="Wingdings" panose="05000000000000000000"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anose="05000000000000000000"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anose="05000000000000000000"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endParaRPr lang="zh-CN" altLang="en-US" sz="2000" dirty="0" smtClean="0"/>
          </a:p>
          <a:p>
            <a:pPr algn="l">
              <a:buFont typeface="Wingdings" panose="05000000000000000000"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anose="05000000000000000000"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anose="05000000000000000000"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endParaRPr lang="en-US" altLang="zh-CN" dirty="0" smtClean="0"/>
          </a:p>
          <a:p>
            <a:pPr lvl="1" algn="l">
              <a:spcBef>
                <a:spcPts val="0"/>
              </a:spcBef>
              <a:buFont typeface="Wingdings" panose="05000000000000000000"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anose="05000000000000000000"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endParaRPr lang="en-US" altLang="zh-CN" dirty="0" smtClean="0"/>
          </a:p>
          <a:p>
            <a:pPr lvl="1" algn="l">
              <a:spcBef>
                <a:spcPts val="0"/>
              </a:spcBef>
            </a:pPr>
            <a:r>
              <a:rPr lang="en-US" altLang="zh-CN" dirty="0" smtClean="0"/>
              <a:t>     </a:t>
            </a:r>
            <a:r>
              <a:rPr lang="zh-CN" altLang="en-US" dirty="0" smtClean="0"/>
              <a:t>关系。</a:t>
            </a:r>
            <a:endParaRPr lang="zh-CN" altLang="en-US" dirty="0" smtClean="0"/>
          </a:p>
          <a:p>
            <a:pPr algn="l">
              <a:buFont typeface="Wingdings" panose="05000000000000000000" pitchFamily="2" charset="2"/>
              <a:buChar char="v"/>
            </a:pPr>
            <a:endParaRPr lang="zh-CN" altLang="en-US" dirty="0" smtClean="0"/>
          </a:p>
        </p:txBody>
      </p:sp>
      <p:pic>
        <p:nvPicPr>
          <p:cNvPr id="57348" name="图片 3" descr="66"/>
          <p:cNvPicPr>
            <a:picLocks noChangeArrowheads="1"/>
          </p:cNvPicPr>
          <p:nvPr/>
        </p:nvPicPr>
        <p:blipFill>
          <a:blip r:embed="rId1"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anose="05000000000000000000"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anose="05000000000000000000"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sym typeface="微软雅黑" panose="020B0503020204020204" pitchFamily="34" charset="-122"/>
            </a:endParaRP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endParaRPr lang="zh-CN" altLang="en-US" dirty="0" smtClean="0"/>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6.2.7  </a:t>
            </a:r>
            <a:r>
              <a:rPr lang="zh-CN" altLang="en-US" dirty="0" smtClean="0">
                <a:solidFill>
                  <a:srgbClr val="00B050"/>
                </a:solidFill>
                <a:sym typeface="Calibri" panose="020F0502020204030204" pitchFamily="34" charset="0"/>
              </a:rPr>
              <a:t>多值依赖</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6.2.7 </a:t>
            </a:r>
            <a:r>
              <a:rPr lang="zh-CN" altLang="en-US" sz="3600" dirty="0" smtClean="0">
                <a:sym typeface="微软雅黑" panose="020B0503020204020204"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anose="020F0502020204030204" pitchFamily="34" charset="0"/>
              </a:rPr>
              <a:t>例[6.9]设学校中某一门课程由多个教师讲授，他们</a:t>
            </a:r>
            <a:endParaRPr lang="en-US" altLang="zh-CN" dirty="0" smtClean="0">
              <a:sym typeface="Calibri" panose="020F0502020204030204" pitchFamily="34" charset="0"/>
            </a:endParaRPr>
          </a:p>
          <a:p>
            <a:pPr marL="342900" indent="-342900" algn="l">
              <a:lnSpc>
                <a:spcPct val="120000"/>
              </a:lnSpc>
            </a:pPr>
            <a:r>
              <a:rPr lang="zh-CN" altLang="en-US" dirty="0" smtClean="0">
                <a:sym typeface="Calibri" panose="020F0502020204030204"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anose="020F0502020204030204" pitchFamily="34" charset="0"/>
            </a:endParaRPr>
          </a:p>
          <a:p>
            <a:pPr marL="742950" lvl="1" indent="-285750" algn="l">
              <a:lnSpc>
                <a:spcPct val="120000"/>
              </a:lnSpc>
            </a:pPr>
            <a:endParaRPr lang="en-US" altLang="zh-CN"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用关系模式</a:t>
            </a:r>
            <a:r>
              <a:rPr lang="en-US" altLang="zh-CN" dirty="0" smtClean="0">
                <a:sym typeface="Calibri" panose="020F0502020204030204" pitchFamily="34" charset="0"/>
              </a:rPr>
              <a:t>Teaching(C,T,B)</a:t>
            </a:r>
            <a:r>
              <a:rPr lang="zh-CN" altLang="en-US" dirty="0" smtClean="0">
                <a:sym typeface="Calibri" panose="020F0502020204030204" pitchFamily="34" charset="0"/>
              </a:rPr>
              <a:t>来表示课程</a:t>
            </a:r>
            <a:r>
              <a:rPr lang="en-US" altLang="zh-CN" dirty="0" smtClean="0">
                <a:sym typeface="Calibri" panose="020F0502020204030204" pitchFamily="34" charset="0"/>
              </a:rPr>
              <a:t>C</a:t>
            </a:r>
            <a:r>
              <a:rPr lang="zh-CN" altLang="en-US" dirty="0" smtClean="0">
                <a:sym typeface="Calibri" panose="020F0502020204030204" pitchFamily="34" charset="0"/>
              </a:rPr>
              <a:t>、教师</a:t>
            </a:r>
            <a:r>
              <a:rPr lang="en-US" altLang="zh-CN" dirty="0" smtClean="0">
                <a:sym typeface="Calibri" panose="020F0502020204030204" pitchFamily="34" charset="0"/>
              </a:rPr>
              <a:t>T</a:t>
            </a:r>
            <a:r>
              <a:rPr lang="zh-CN" altLang="en-US" dirty="0" smtClean="0">
                <a:sym typeface="Calibri" panose="020F0502020204030204" pitchFamily="34" charset="0"/>
              </a:rPr>
              <a:t>和参</a:t>
            </a:r>
            <a:endParaRPr lang="en-US" altLang="zh-CN"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考书</a:t>
            </a:r>
            <a:r>
              <a:rPr lang="en-US" altLang="zh-CN" dirty="0" smtClean="0">
                <a:sym typeface="Calibri" panose="020F0502020204030204" pitchFamily="34" charset="0"/>
              </a:rPr>
              <a:t>B</a:t>
            </a:r>
            <a:r>
              <a:rPr lang="zh-CN" altLang="en-US" dirty="0" smtClean="0">
                <a:sym typeface="Calibri" panose="020F0502020204030204" pitchFamily="34" charset="0"/>
              </a:rPr>
              <a:t>之间的关系。</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表</a:t>
            </a:r>
            <a:r>
              <a:rPr lang="en-US" altLang="zh-CN" b="1" dirty="0" smtClean="0">
                <a:solidFill>
                  <a:srgbClr val="000000"/>
                </a:solidFill>
                <a:latin typeface="Times New Roman" panose="02020603050405020304" pitchFamily="18" charset="0"/>
                <a:sym typeface="Times New Roman" panose="02020603050405020304" pitchFamily="18" charset="0"/>
              </a:rPr>
              <a:t>6.3 </a:t>
            </a:r>
            <a:r>
              <a:rPr lang="zh-CN" altLang="en-US" b="1" dirty="0" smtClean="0">
                <a:solidFill>
                  <a:srgbClr val="000000"/>
                </a:solidFill>
                <a:latin typeface="Times New Roman" panose="02020603050405020304" pitchFamily="18" charset="0"/>
                <a:sym typeface="Times New Roman" panose="02020603050405020304" pitchFamily="18" charset="0"/>
              </a:rPr>
              <a:t>非规范化关系示例</a:t>
            </a:r>
            <a:endPar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grpSp>
        <p:nvGrpSpPr>
          <p:cNvPr id="62469" name="Group 5"/>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p:txBody>
        </p:sp>
        <p:grpSp>
          <p:nvGrpSpPr>
            <p:cNvPr id="62473" name="Group 8"/>
            <p:cNvGrpSpPr/>
            <p:nvPr/>
          </p:nvGrpSpPr>
          <p:grpSpPr bwMode="auto">
            <a:xfrm>
              <a:off x="3893" y="1717"/>
              <a:ext cx="1305" cy="908"/>
              <a:chOff x="0" y="0"/>
              <a:chExt cx="644" cy="345"/>
            </a:xfrm>
          </p:grpSpPr>
          <p:sp>
            <p:nvSpPr>
              <p:cNvPr id="62509" name="AutoShape 55"/>
              <p:cNvSpPr/>
              <p:nvPr/>
            </p:nvSpPr>
            <p:spPr bwMode="auto">
              <a:xfrm>
                <a:off x="0" y="8"/>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10" name="AutoShape 54"/>
              <p:cNvSpPr/>
              <p:nvPr/>
            </p:nvSpPr>
            <p:spPr bwMode="auto">
              <a:xfrm rot="10800000">
                <a:off x="584"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4" name="Group 11"/>
            <p:cNvGrpSpPr/>
            <p:nvPr/>
          </p:nvGrpSpPr>
          <p:grpSpPr bwMode="auto">
            <a:xfrm>
              <a:off x="3893" y="3667"/>
              <a:ext cx="1307" cy="885"/>
              <a:chOff x="0" y="0"/>
              <a:chExt cx="643" cy="337"/>
            </a:xfrm>
          </p:grpSpPr>
          <p:sp>
            <p:nvSpPr>
              <p:cNvPr id="62507" name="AutoShape 61"/>
              <p:cNvSpPr/>
              <p:nvPr/>
            </p:nvSpPr>
            <p:spPr bwMode="auto">
              <a:xfrm>
                <a:off x="0"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8" name="AutoShape 60"/>
              <p:cNvSpPr/>
              <p:nvPr/>
            </p:nvSpPr>
            <p:spPr bwMode="auto">
              <a:xfrm rot="10800000">
                <a:off x="583"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5" name="Group 14"/>
            <p:cNvGrpSpPr/>
            <p:nvPr/>
          </p:nvGrpSpPr>
          <p:grpSpPr bwMode="auto">
            <a:xfrm>
              <a:off x="3953" y="5412"/>
              <a:ext cx="1245" cy="938"/>
              <a:chOff x="0" y="0"/>
              <a:chExt cx="613" cy="337"/>
            </a:xfrm>
          </p:grpSpPr>
          <p:sp>
            <p:nvSpPr>
              <p:cNvPr id="62505" name="AutoShape 58"/>
              <p:cNvSpPr/>
              <p:nvPr/>
            </p:nvSpPr>
            <p:spPr bwMode="auto">
              <a:xfrm>
                <a:off x="0"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6" name="AutoShape 57"/>
              <p:cNvSpPr/>
              <p:nvPr/>
            </p:nvSpPr>
            <p:spPr bwMode="auto">
              <a:xfrm rot="10800000">
                <a:off x="553"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9" name="Group 27"/>
            <p:cNvGrpSpPr/>
            <p:nvPr/>
          </p:nvGrpSpPr>
          <p:grpSpPr bwMode="auto">
            <a:xfrm>
              <a:off x="0" y="0"/>
              <a:ext cx="10173" cy="7380"/>
              <a:chOff x="0" y="0"/>
              <a:chExt cx="2272" cy="1713"/>
            </a:xfrm>
          </p:grpSpPr>
          <p:grpSp>
            <p:nvGrpSpPr>
              <p:cNvPr id="62481" name="Group 28"/>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课程 </a:t>
                  </a:r>
                  <a:r>
                    <a:rPr lang="en-US" altLang="zh-CN" sz="2400" b="1" dirty="0" smtClean="0">
                      <a:solidFill>
                        <a:srgbClr val="000000"/>
                      </a:solidFill>
                      <a:latin typeface="+mn-lt"/>
                      <a:sym typeface="宋体" panose="02010600030101010101" pitchFamily="2" charset="-122"/>
                    </a:rPr>
                    <a:t>C</a:t>
                  </a:r>
                  <a:endParaRPr lang="en-US" altLang="zh-CN" sz="2400" b="1" dirty="0">
                    <a:solidFill>
                      <a:srgbClr val="000000"/>
                    </a:solidFill>
                    <a:latin typeface="+mn-lt"/>
                    <a:sym typeface="宋体" panose="02010600030101010101"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2" name="Group 31"/>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教员 </a:t>
                  </a:r>
                  <a:r>
                    <a:rPr lang="en-US" altLang="zh-CN" sz="2400" b="1" dirty="0" smtClean="0">
                      <a:solidFill>
                        <a:srgbClr val="000000"/>
                      </a:solidFill>
                      <a:latin typeface="+mn-lt"/>
                      <a:sym typeface="宋体" panose="02010600030101010101" pitchFamily="2" charset="-122"/>
                    </a:rPr>
                    <a:t>T</a:t>
                  </a:r>
                  <a:endParaRPr lang="en-US" altLang="zh-CN" sz="2400" b="1" dirty="0">
                    <a:solidFill>
                      <a:srgbClr val="000000"/>
                    </a:solidFill>
                    <a:latin typeface="+mn-lt"/>
                    <a:sym typeface="宋体" panose="02010600030101010101"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3" name="Group 34"/>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参考书 </a:t>
                  </a:r>
                  <a:r>
                    <a:rPr lang="en-US" altLang="zh-CN" sz="2400" b="1" dirty="0">
                      <a:solidFill>
                        <a:srgbClr val="000000"/>
                      </a:solidFill>
                      <a:latin typeface="+mn-lt"/>
                      <a:sym typeface="宋体" panose="02010600030101010101" pitchFamily="2" charset="-122"/>
                    </a:rPr>
                    <a:t>B</a:t>
                  </a:r>
                  <a:endParaRPr lang="en-US" altLang="zh-CN" sz="2400" b="1" dirty="0">
                    <a:solidFill>
                      <a:srgbClr val="000000"/>
                    </a:solidFill>
                    <a:latin typeface="+mn-lt"/>
                    <a:sym typeface="宋体" panose="02010600030101010101" pitchFamily="2" charset="-122"/>
                  </a:endParaRP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4" name="Group 37"/>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物理</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数学</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en-US" altLang="zh-CN"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计算数学</a:t>
                  </a: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5" name="Group 40"/>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李 勇</a:t>
                  </a:r>
                  <a:endParaRPr lang="zh-CN" altLang="en-US" sz="32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王 军</a:t>
                  </a:r>
                  <a:endParaRPr lang="zh-CN" altLang="en-US" sz="32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李 勇</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张 平</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张 平</a:t>
                  </a:r>
                  <a:br>
                    <a:rPr lang="zh-CN" altLang="en-US" sz="2000" dirty="0">
                      <a:solidFill>
                        <a:srgbClr val="000000"/>
                      </a:solidFill>
                      <a:latin typeface="Times New Roman" panose="02020603050405020304" pitchFamily="18" charset="0"/>
                      <a:sym typeface="Times New Roman" panose="02020603050405020304" pitchFamily="18" charset="0"/>
                    </a:rPr>
                  </a:br>
                  <a:r>
                    <a:rPr lang="zh-CN" altLang="en-US" sz="2000" b="1" dirty="0">
                      <a:solidFill>
                        <a:srgbClr val="000000"/>
                      </a:solidFill>
                      <a:latin typeface="Times New Roman" panose="02020603050405020304" pitchFamily="18" charset="0"/>
                      <a:sym typeface="Times New Roman" panose="02020603050405020304" pitchFamily="18" charset="0"/>
                    </a:rPr>
                    <a:t>周 峰</a:t>
                  </a:r>
                  <a:endParaRPr lang="zh-CN" altLang="en-US" sz="2000" dirty="0">
                    <a:solidFill>
                      <a:srgbClr val="000000"/>
                    </a:solidFill>
                    <a:latin typeface="Times New Roman" panose="02020603050405020304" pitchFamily="18" charset="0"/>
                    <a:sym typeface="Times New Roman" panose="02020603050405020304"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6" name="Group 43"/>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anose="02020603050405020304" pitchFamily="18" charset="0"/>
                      <a:sym typeface="Times New Roman" panose="02020603050405020304" pitchFamily="18" charset="0"/>
                    </a:rPr>
                    <a:t>  </a:t>
                  </a:r>
                  <a:r>
                    <a:rPr lang="zh-CN" altLang="en-US" b="1" dirty="0">
                      <a:solidFill>
                        <a:srgbClr val="000000"/>
                      </a:solidFill>
                      <a:latin typeface="Times New Roman" panose="02020603050405020304" pitchFamily="18" charset="0"/>
                      <a:sym typeface="Times New Roman" panose="02020603050405020304" pitchFamily="18" charset="0"/>
                    </a:rPr>
                    <a:t>普通物理学</a:t>
                  </a:r>
                  <a:endParaRPr 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光学原理</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物理习题集</a:t>
                  </a: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数学分析</a:t>
                  </a: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微分方程</a:t>
                  </a: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高等代数  </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anose="02020603050405020304" pitchFamily="18" charset="0"/>
                      <a:sym typeface="Times New Roman" panose="02020603050405020304" pitchFamily="18" charset="0"/>
                    </a:rPr>
                    <a:t>数学分析</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a:t>
                  </a:r>
                  <a:endParaRPr lang="en-US" altLang="zh-CN" b="1" dirty="0" smtClean="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10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endParaRPr lang="zh-CN" altLang="en-US" sz="2400" b="1" dirty="0">
                    <a:solidFill>
                      <a:srgbClr val="000000"/>
                    </a:solidFill>
                    <a:latin typeface="Times New Roman" panose="02020603050405020304" pitchFamily="18" charset="0"/>
                    <a:sym typeface="Times New Roman" panose="02020603050405020304"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anose="05000000000000000000"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anose="05000000000000000000"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endParaRPr lang="zh-CN" altLang="en-US" dirty="0" smtClean="0"/>
          </a:p>
          <a:p>
            <a:pPr marL="800100" lvl="1" indent="-342900" algn="l">
              <a:lnSpc>
                <a:spcPct val="150000"/>
              </a:lnSpc>
              <a:buSzPct val="87000"/>
              <a:buFont typeface="Wingdings" panose="05000000000000000000"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anose="02020603050405020304" pitchFamily="18" charset="0"/>
                <a:sym typeface="Times New Roman" panose="02020603050405020304" pitchFamily="18" charset="0"/>
              </a:rPr>
              <a:t>表</a:t>
            </a:r>
            <a:r>
              <a:rPr lang="en-US" altLang="zh-CN" sz="2000" b="1" dirty="0" smtClean="0">
                <a:solidFill>
                  <a:srgbClr val="000000"/>
                </a:solidFill>
                <a:latin typeface="Times New Roman" panose="02020603050405020304" pitchFamily="18" charset="0"/>
                <a:sym typeface="Times New Roman" panose="02020603050405020304" pitchFamily="18" charset="0"/>
              </a:rPr>
              <a:t>6.4  </a:t>
            </a:r>
            <a:r>
              <a:rPr lang="zh-CN" altLang="en-US" b="1" dirty="0" smtClean="0">
                <a:solidFill>
                  <a:srgbClr val="000000"/>
                </a:solidFill>
                <a:latin typeface="Times New Roman" panose="02020603050405020304" pitchFamily="18" charset="0"/>
                <a:sym typeface="Times New Roman" panose="02020603050405020304" pitchFamily="18" charset="0"/>
              </a:rPr>
              <a:t>规范化</a:t>
            </a:r>
            <a:r>
              <a:rPr lang="zh-CN" altLang="en-US" sz="2000" b="1" dirty="0" smtClean="0">
                <a:solidFill>
                  <a:srgbClr val="000000"/>
                </a:solidFill>
                <a:latin typeface="Times New Roman" panose="02020603050405020304" pitchFamily="18" charset="0"/>
                <a:sym typeface="Times New Roman" panose="02020603050405020304" pitchFamily="18" charset="0"/>
              </a:rPr>
              <a:t>的二维表 </a:t>
            </a:r>
            <a:r>
              <a:rPr lang="en-US" altLang="zh-CN" sz="2000" b="1" dirty="0" smtClean="0">
                <a:solidFill>
                  <a:srgbClr val="000000"/>
                </a:solidFill>
                <a:latin typeface="+mn-lt"/>
                <a:sym typeface="Times New Roman" panose="02020603050405020304" pitchFamily="18" charset="0"/>
              </a:rPr>
              <a:t>Teaching </a:t>
            </a:r>
            <a:endParaRPr lang="zh-CN" altLang="en-US" sz="2400" b="1" dirty="0">
              <a:solidFill>
                <a:srgbClr val="000000"/>
              </a:solidFill>
              <a:latin typeface="+mn-lt"/>
              <a:ea typeface="黑体" panose="02010609060101010101" pitchFamily="49" charset="-122"/>
              <a:sym typeface="Times New Roman" panose="02020603050405020304"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Teaching</a:t>
            </a:r>
            <a:r>
              <a:rPr lang="zh-CN" altLang="en-US" dirty="0" smtClean="0">
                <a:sym typeface="Calibri" panose="020F0502020204030204" pitchFamily="34" charset="0"/>
              </a:rPr>
              <a:t>具有唯一候选码</a:t>
            </a:r>
            <a:r>
              <a:rPr lang="en-US" altLang="zh-CN" dirty="0" smtClean="0">
                <a:sym typeface="Calibri" panose="020F0502020204030204" pitchFamily="34" charset="0"/>
              </a:rPr>
              <a:t>(C,T,B)</a:t>
            </a:r>
            <a:r>
              <a:rPr lang="zh-CN" altLang="en-US" dirty="0" smtClean="0">
                <a:sym typeface="Calibri" panose="020F0502020204030204" pitchFamily="34" charset="0"/>
              </a:rPr>
              <a:t>， 即全码。</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en-US" altLang="zh-CN" dirty="0" err="1" smtClean="0">
                <a:sym typeface="Calibri" panose="020F0502020204030204" pitchFamily="34" charset="0"/>
              </a:rPr>
              <a:t>Teaching∈BCNF</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705"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sym typeface="微软雅黑" panose="020B0503020204020204" pitchFamily="34" charset="-122"/>
            </a:endParaRP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endParaRPr lang="zh-CN" altLang="en-US" sz="2000" dirty="0"/>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980"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980"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980"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980"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980"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98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98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98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98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panose="02010600030101010101" pitchFamily="2" charset="-122"/>
              </a:rPr>
              <a:t>	</a:t>
            </a:r>
            <a:r>
              <a:rPr lang="zh-CN" altLang="en-US" sz="2200" dirty="0" smtClean="0">
                <a:solidFill>
                  <a:schemeClr val="accent2"/>
                </a:solidFill>
              </a:rPr>
              <a:t>存在多值依赖</a:t>
            </a:r>
            <a:endParaRPr lang="zh-CN" altLang="en-US" sz="2200" dirty="0" smtClean="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sym typeface="微软雅黑" panose="020B0503020204020204" pitchFamily="34" charset="-122"/>
            </a:endParaRP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anose="05000000000000000000" pitchFamily="2" charset="2"/>
              <a:buChar char="v"/>
            </a:pPr>
            <a:r>
              <a:rPr lang="zh-CN" altLang="en-US" dirty="0" smtClean="0">
                <a:ea typeface="宋体" panose="02010600030101010101" pitchFamily="2" charset="-122"/>
              </a:rPr>
              <a:t>例  </a:t>
            </a:r>
            <a:r>
              <a:rPr lang="en-US" altLang="zh-CN" dirty="0" smtClean="0">
                <a:ea typeface="宋体" panose="02010600030101010101" pitchFamily="2" charset="-122"/>
              </a:rPr>
              <a:t>Teaching</a:t>
            </a:r>
            <a:r>
              <a:rPr lang="zh-CN" altLang="en-US" dirty="0" smtClean="0">
                <a:ea typeface="宋体" panose="02010600030101010101" pitchFamily="2" charset="-122"/>
              </a:rPr>
              <a:t>（</a:t>
            </a:r>
            <a:r>
              <a:rPr lang="en-US" altLang="zh-CN" dirty="0" smtClean="0">
                <a:ea typeface="宋体" panose="02010600030101010101" pitchFamily="2" charset="-122"/>
              </a:rPr>
              <a:t>C, T, B</a:t>
            </a:r>
            <a:r>
              <a:rPr lang="zh-CN" altLang="en-US" dirty="0" smtClean="0">
                <a:ea typeface="宋体" panose="02010600030101010101" pitchFamily="2" charset="-122"/>
              </a:rPr>
              <a:t>）</a:t>
            </a:r>
            <a:endParaRPr lang="zh-CN" altLang="en-US" dirty="0" smtClean="0">
              <a:ea typeface="宋体" panose="02010600030101010101" pitchFamily="2" charset="-122"/>
            </a:endParaRPr>
          </a:p>
          <a:p>
            <a:r>
              <a:rPr lang="zh-CN" altLang="en-US" dirty="0" smtClean="0">
                <a:ea typeface="宋体" panose="02010600030101010101" pitchFamily="2" charset="-122"/>
              </a:rPr>
              <a:t>    对于</a:t>
            </a:r>
            <a:r>
              <a:rPr lang="en-US" altLang="zh-CN" dirty="0" smtClean="0">
                <a:ea typeface="宋体" panose="02010600030101010101" pitchFamily="2" charset="-122"/>
              </a:rPr>
              <a:t>C</a:t>
            </a:r>
            <a:r>
              <a:rPr lang="zh-CN" altLang="en-US" dirty="0" smtClean="0">
                <a:ea typeface="宋体" panose="02010600030101010101" pitchFamily="2" charset="-122"/>
              </a:rPr>
              <a:t>的每一个值，</a:t>
            </a:r>
            <a:r>
              <a:rPr lang="en-US" altLang="zh-CN" dirty="0" smtClean="0">
                <a:ea typeface="宋体" panose="02010600030101010101" pitchFamily="2" charset="-122"/>
              </a:rPr>
              <a:t>T</a:t>
            </a:r>
            <a:r>
              <a:rPr lang="zh-CN" altLang="en-US" dirty="0" smtClean="0">
                <a:ea typeface="宋体" panose="02010600030101010101" pitchFamily="2" charset="-122"/>
              </a:rPr>
              <a:t>有一组值与之对应，而不论</a:t>
            </a:r>
            <a:endParaRPr lang="en-US" altLang="zh-CN" dirty="0" smtClean="0">
              <a:ea typeface="宋体" panose="02010600030101010101" pitchFamily="2" charset="-122"/>
            </a:endParaRPr>
          </a:p>
          <a:p>
            <a:r>
              <a:rPr lang="en-US" altLang="zh-CN" dirty="0" smtClean="0">
                <a:ea typeface="宋体" panose="02010600030101010101" pitchFamily="2" charset="-122"/>
              </a:rPr>
              <a:t>B</a:t>
            </a:r>
            <a:r>
              <a:rPr lang="zh-CN" altLang="en-US" dirty="0" smtClean="0">
                <a:ea typeface="宋体" panose="02010600030101010101" pitchFamily="2" charset="-122"/>
              </a:rPr>
              <a:t>取何值。因此</a:t>
            </a:r>
            <a:r>
              <a:rPr lang="en-US" altLang="zh-CN" dirty="0" smtClean="0">
                <a:ea typeface="宋体" panose="02010600030101010101" pitchFamily="2" charset="-122"/>
              </a:rPr>
              <a:t>T</a:t>
            </a:r>
            <a:r>
              <a:rPr lang="zh-CN" altLang="en-US" dirty="0" smtClean="0">
                <a:ea typeface="宋体" panose="02010600030101010101" pitchFamily="2" charset="-122"/>
              </a:rPr>
              <a:t>多值依赖于</a:t>
            </a:r>
            <a:r>
              <a:rPr lang="en-US" altLang="zh-CN" dirty="0" smtClean="0">
                <a:ea typeface="宋体" panose="02010600030101010101" pitchFamily="2" charset="-122"/>
              </a:rPr>
              <a:t>C</a:t>
            </a:r>
            <a:r>
              <a:rPr lang="zh-CN" altLang="en-US" dirty="0" smtClean="0">
                <a:ea typeface="宋体" panose="02010600030101010101" pitchFamily="2" charset="-122"/>
              </a:rPr>
              <a:t>，即</a:t>
            </a:r>
            <a:r>
              <a:rPr lang="en-US" altLang="zh-CN" dirty="0" smtClean="0">
                <a:ea typeface="宋体" panose="02010600030101010101" pitchFamily="2" charset="-122"/>
              </a:rPr>
              <a:t>C→→T</a:t>
            </a:r>
            <a:r>
              <a:rPr lang="zh-CN" altLang="en-US" dirty="0" smtClean="0">
                <a:ea typeface="宋体" panose="02010600030101010101" pitchFamily="2" charset="-122"/>
              </a:rPr>
              <a:t>。 </a:t>
            </a:r>
            <a:endParaRPr lang="zh-CN" altLang="en-US" dirty="0" smtClean="0">
              <a:ea typeface="宋体" panose="02010600030101010101" pitchFamily="2" charset="-122"/>
            </a:endParaRPr>
          </a:p>
          <a:p>
            <a:pPr marL="342900" indent="-342900" algn="l">
              <a:lnSpc>
                <a:spcPct val="120000"/>
              </a:lnSpc>
              <a:buFont typeface="Wingdings" panose="05000000000000000000" pitchFamily="2" charset="2"/>
              <a:buChar char="v"/>
            </a:pP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anose="05000000000000000000"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endParaRPr lang="en-US" altLang="zh-CN" dirty="0" smtClean="0"/>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endParaRPr lang="zh-CN" altLang="en-US" dirty="0" smtClean="0"/>
          </a:p>
          <a:p>
            <a:pPr marL="342900" indent="-342900" algn="l">
              <a:lnSpc>
                <a:spcPct val="120000"/>
              </a:lnSpc>
              <a:buFont typeface="Wingdings" panose="05000000000000000000"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平凡多值依赖和非平凡的多值依赖</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若</a:t>
            </a:r>
            <a:r>
              <a:rPr lang="en-US" altLang="zh-CN" dirty="0" smtClean="0">
                <a:sym typeface="Calibri" panose="020F0502020204030204" pitchFamily="34" charset="0"/>
              </a:rPr>
              <a:t>X→→Y</a:t>
            </a:r>
            <a:r>
              <a:rPr lang="zh-CN" altLang="en-US" dirty="0" smtClean="0">
                <a:sym typeface="Calibri" panose="020F0502020204030204" pitchFamily="34" charset="0"/>
              </a:rPr>
              <a:t>，而</a:t>
            </a:r>
            <a:r>
              <a:rPr lang="en-US" altLang="zh-CN" dirty="0" smtClean="0">
                <a:sym typeface="Calibri" panose="020F0502020204030204" pitchFamily="34" charset="0"/>
              </a:rPr>
              <a:t>Z</a:t>
            </a:r>
            <a:r>
              <a:rPr lang="zh-CN" altLang="en-US" dirty="0" smtClean="0">
                <a:latin typeface="Times New Roman" panose="02020603050405020304" pitchFamily="18" charset="0"/>
                <a:sym typeface="Times New Roman" panose="02020603050405020304" pitchFamily="18" charset="0"/>
              </a:rPr>
              <a:t>＝</a:t>
            </a:r>
            <a:r>
              <a:rPr lang="zh-CN" altLang="en-US" dirty="0" smtClean="0"/>
              <a:t>Ф</a:t>
            </a:r>
            <a:r>
              <a:rPr lang="zh-CN" altLang="en-US" dirty="0" smtClean="0">
                <a:latin typeface="Times New Roman" panose="02020603050405020304" pitchFamily="18" charset="0"/>
                <a:sym typeface="Times New Roman" panose="02020603050405020304" pitchFamily="18" charset="0"/>
              </a:rPr>
              <a:t>，即</a:t>
            </a:r>
            <a:r>
              <a:rPr lang="en-US" altLang="zh-CN" dirty="0" smtClean="0">
                <a:latin typeface="Times New Roman" panose="02020603050405020304" pitchFamily="18" charset="0"/>
                <a:sym typeface="Times New Roman" panose="02020603050405020304" pitchFamily="18" charset="0"/>
              </a:rPr>
              <a:t>Z</a:t>
            </a:r>
            <a:r>
              <a:rPr lang="zh-CN" altLang="en-US" dirty="0" smtClean="0">
                <a:latin typeface="Times New Roman" panose="02020603050405020304" pitchFamily="18" charset="0"/>
                <a:sym typeface="Times New Roman" panose="02020603050405020304" pitchFamily="18" charset="0"/>
              </a:rPr>
              <a:t>为空，</a:t>
            </a:r>
            <a:r>
              <a:rPr lang="zh-CN" altLang="en-US" dirty="0" smtClean="0">
                <a:sym typeface="Calibri" panose="020F0502020204030204" pitchFamily="34" charset="0"/>
              </a:rPr>
              <a:t>则称</a:t>
            </a:r>
            <a:r>
              <a:rPr lang="en-US" altLang="zh-CN" dirty="0" smtClean="0">
                <a:sym typeface="Calibri" panose="020F0502020204030204" pitchFamily="34" charset="0"/>
              </a:rPr>
              <a:t>X→→Y</a:t>
            </a:r>
            <a:r>
              <a:rPr lang="zh-CN" altLang="en-US" dirty="0" smtClean="0">
                <a:sym typeface="Calibri" panose="020F0502020204030204" pitchFamily="34" charset="0"/>
              </a:rPr>
              <a:t>为</a:t>
            </a:r>
            <a:r>
              <a:rPr lang="zh-CN" altLang="en-US" dirty="0" smtClean="0">
                <a:solidFill>
                  <a:srgbClr val="FF00FF"/>
                </a:solidFill>
                <a:sym typeface="Calibri" panose="020F0502020204030204" pitchFamily="34" charset="0"/>
              </a:rPr>
              <a:t>平凡的多值依赖</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否则称</a:t>
            </a:r>
            <a:r>
              <a:rPr lang="en-US" altLang="zh-CN" dirty="0" smtClean="0">
                <a:sym typeface="Calibri" panose="020F0502020204030204" pitchFamily="34" charset="0"/>
              </a:rPr>
              <a:t>X→→Y</a:t>
            </a:r>
            <a:r>
              <a:rPr lang="zh-CN" altLang="en-US" dirty="0" smtClean="0">
                <a:sym typeface="Calibri" panose="020F0502020204030204" pitchFamily="34" charset="0"/>
              </a:rPr>
              <a:t>为</a:t>
            </a:r>
            <a:r>
              <a:rPr lang="zh-CN" altLang="en-US" dirty="0" smtClean="0">
                <a:solidFill>
                  <a:srgbClr val="FF00FF"/>
                </a:solidFill>
                <a:sym typeface="Calibri" panose="020F0502020204030204" pitchFamily="34" charset="0"/>
              </a:rPr>
              <a:t>非平凡的多值依赖</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tabLst>
                          <a:tab pos="266700" algn="l"/>
                          <a:tab pos="2636520" algn="ctr"/>
                          <a:tab pos="5273675" algn="r"/>
                        </a:tabLst>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C5</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C5</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endParaRPr lang="zh-CN" alt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数据依赖</a:t>
            </a:r>
            <a:endParaRPr lang="en-US"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是一个关系内部属性与属性之间的一种约束关系</a:t>
            </a:r>
            <a:endParaRPr lang="en-US" dirty="0" smtClean="0">
              <a:sym typeface="Calibri" panose="020F0502020204030204" pitchFamily="34" charset="0"/>
            </a:endParaRPr>
          </a:p>
          <a:p>
            <a:pPr marL="1200150" lvl="2" indent="-285750" algn="l">
              <a:lnSpc>
                <a:spcPct val="150000"/>
              </a:lnSpc>
              <a:buSzPct val="87000"/>
              <a:buFont typeface="Wingdings" panose="05000000000000000000" pitchFamily="2" charset="2"/>
              <a:buChar char="l"/>
            </a:pPr>
            <a:r>
              <a:rPr lang="zh-CN" altLang="en-US" dirty="0" smtClean="0">
                <a:sym typeface="Calibri" panose="020F0502020204030204" pitchFamily="34" charset="0"/>
              </a:rPr>
              <a:t>通过属性间值的相等与否体现出来的数据间相互联系</a:t>
            </a:r>
            <a:endParaRPr lang="en-US" sz="26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是现实世界属性间相互联系的抽象</a:t>
            </a:r>
            <a:endParaRPr lang="en-US" sz="28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是数据内在的性质</a:t>
            </a:r>
            <a:endParaRPr lang="en-US" sz="28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anose="05000000000000000000"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anose="05000000000000000000" pitchFamily="2" charset="2"/>
              <a:buChar char="v"/>
            </a:pPr>
            <a:r>
              <a:rPr lang="zh-CN" altLang="en-US" dirty="0" smtClean="0"/>
              <a:t>如图</a:t>
            </a:r>
            <a:r>
              <a:rPr lang="en-US" altLang="zh-CN" dirty="0" smtClean="0"/>
              <a:t>6.7</a:t>
            </a:r>
            <a:r>
              <a:rPr lang="zh-CN" altLang="en-US" dirty="0" smtClean="0"/>
              <a:t>所示</a:t>
            </a:r>
            <a:endParaRPr lang="zh-CN" altLang="en-US" dirty="0" smtClean="0"/>
          </a:p>
          <a:p>
            <a:pPr marL="800100" lvl="1" indent="-342900" algn="l">
              <a:lnSpc>
                <a:spcPct val="120000"/>
              </a:lnSpc>
              <a:buFont typeface="Wingdings" panose="05000000000000000000"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anose="05000000000000000000"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anose="05000000000000000000"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anose="05000000000000000000"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1"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endParaRPr lang="zh-CN" altLang="en-US" dirty="0" smtClean="0"/>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ln>
        </p:spPr>
        <p:txBody>
          <a:bodyPr wrap="none">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6.7  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S</a:t>
            </a:r>
            <a:r>
              <a:rPr lang="zh-CN" altLang="en-US" b="1" dirty="0">
                <a:solidFill>
                  <a:srgbClr val="000000"/>
                </a:solidFill>
                <a:sym typeface="Arial" panose="020B0604020202020204" pitchFamily="34" charset="0"/>
              </a:rPr>
              <a:t>且</a:t>
            </a:r>
            <a:r>
              <a:rPr lang="en-US" altLang="zh-CN" b="1" dirty="0">
                <a:solidFill>
                  <a:srgbClr val="000000"/>
                </a:solidFill>
                <a:sym typeface="Arial" panose="020B0604020202020204" pitchFamily="34" charset="0"/>
              </a:rPr>
              <a:t>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C</a:t>
            </a:r>
            <a:endParaRPr lang="en-US" altLang="zh-CN" b="1" dirty="0">
              <a:solidFill>
                <a:srgbClr val="00000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多值依赖的性质</a:t>
            </a:r>
            <a:endParaRPr lang="zh-CN" altLang="en-US" dirty="0" smtClean="0">
              <a:sym typeface="Calibri" panose="020F0502020204030204" pitchFamily="34" charset="0"/>
            </a:endParaRPr>
          </a:p>
          <a:p>
            <a:pPr lvl="1">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）多值依赖具有对称性。</a:t>
            </a:r>
            <a:endParaRPr lang="en-US" altLang="zh-CN" dirty="0" smtClean="0">
              <a:sym typeface="Calibri" panose="020F0502020204030204" pitchFamily="34" charset="0"/>
            </a:endParaRPr>
          </a:p>
          <a:p>
            <a:pPr lvl="2">
              <a:lnSpc>
                <a:spcPct val="150000"/>
              </a:lnSpc>
              <a:buNone/>
            </a:pPr>
            <a:r>
              <a:rPr lang="zh-CN" altLang="en-US" sz="2400" dirty="0" smtClean="0">
                <a:sym typeface="Calibri" panose="020F0502020204030204" pitchFamily="34" charset="0"/>
              </a:rPr>
              <a:t>即若</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，则</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Z</a:t>
            </a:r>
            <a:r>
              <a:rPr lang="zh-CN" altLang="en-US" sz="2400" dirty="0" smtClean="0">
                <a:sym typeface="Calibri" panose="020F0502020204030204" pitchFamily="34" charset="0"/>
              </a:rPr>
              <a:t>，其中</a:t>
            </a:r>
            <a:r>
              <a:rPr lang="en-US" altLang="zh-CN" sz="2400" i="1" dirty="0" smtClean="0">
                <a:sym typeface="Calibri" panose="020F0502020204030204" pitchFamily="34" charset="0"/>
              </a:rPr>
              <a:t>Z</a:t>
            </a:r>
            <a:r>
              <a:rPr lang="zh-CN" altLang="en-US" sz="2400" dirty="0" smtClean="0">
                <a:sym typeface="Calibri" panose="020F0502020204030204" pitchFamily="34" charset="0"/>
              </a:rPr>
              <a:t>＝</a:t>
            </a:r>
            <a:r>
              <a:rPr lang="en-US" altLang="zh-CN" sz="2400" i="1" dirty="0" smtClean="0">
                <a:sym typeface="Calibri" panose="020F0502020204030204" pitchFamily="34" charset="0"/>
              </a:rPr>
              <a:t>U</a:t>
            </a:r>
            <a:r>
              <a:rPr lang="zh-CN" altLang="en-US" sz="2400" dirty="0" smtClean="0">
                <a:sym typeface="Calibri" panose="020F0502020204030204" pitchFamily="34" charset="0"/>
              </a:rPr>
              <a:t>－</a:t>
            </a:r>
            <a:r>
              <a:rPr lang="en-US" altLang="zh-CN" sz="2400" i="1" dirty="0" smtClean="0">
                <a:sym typeface="Calibri" panose="020F0502020204030204" pitchFamily="34" charset="0"/>
              </a:rPr>
              <a:t>X</a:t>
            </a:r>
            <a:r>
              <a:rPr lang="zh-CN" altLang="en-US" sz="2400" dirty="0" smtClean="0">
                <a:sym typeface="Calibri" panose="020F0502020204030204" pitchFamily="34" charset="0"/>
              </a:rPr>
              <a:t>－</a:t>
            </a:r>
            <a:r>
              <a:rPr lang="en-US" altLang="zh-CN" sz="2400" i="1" dirty="0" smtClean="0">
                <a:sym typeface="Calibri" panose="020F0502020204030204" pitchFamily="34" charset="0"/>
              </a:rPr>
              <a:t>Y</a:t>
            </a:r>
            <a:endParaRPr lang="en-US" altLang="zh-CN" sz="2400" i="1"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sym typeface="Calibri" panose="020F0502020204030204" pitchFamily="34" charset="0"/>
              </a:rPr>
              <a:t>多值依赖的对称性可以用完全二分图直观地表示出来。</a:t>
            </a:r>
            <a:endParaRPr lang="en-US"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anose="020F0502020204030204" pitchFamily="34" charset="0"/>
            </a:endParaRPr>
          </a:p>
          <a:p>
            <a:endParaRPr lang="zh-CN" altLang="en-US" sz="2200" dirty="0" smtClean="0">
              <a:sym typeface="Calibri" panose="020F050202020403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）多值依赖具有传递性。即若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 则</a:t>
            </a:r>
            <a:r>
              <a:rPr lang="en-US"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sz="2800"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）函数依赖是多值依赖的特殊情况。即若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，则   </a:t>
            </a:r>
            <a:r>
              <a:rPr lang="en-US" dirty="0" smtClean="0">
                <a:sym typeface="Calibri" panose="020F0502020204030204" pitchFamily="34" charset="0"/>
              </a:rPr>
              <a:t>	</a:t>
            </a:r>
            <a:r>
              <a:rPr lang="zh-CN" altLang="en-US" dirty="0" smtClean="0">
                <a:sym typeface="Calibri" panose="020F0502020204030204" pitchFamily="34" charset="0"/>
              </a:rPr>
              <a:t>    </a:t>
            </a:r>
            <a:endParaRPr lang="en-US" altLang="zh-CN" dirty="0" smtClean="0">
              <a:sym typeface="Calibri" panose="020F0502020204030204" pitchFamily="34" charset="0"/>
            </a:endParaRPr>
          </a:p>
          <a:p>
            <a:pPr marL="742950" lvl="1" indent="-285750" algn="l">
              <a:lnSpc>
                <a:spcPct val="150000"/>
              </a:lnSpc>
            </a:pPr>
            <a:r>
              <a:rPr lang="en-US" altLang="zh-CN" i="1" dirty="0" smtClean="0">
                <a:sym typeface="Calibri" panose="020F0502020204030204" pitchFamily="34" charset="0"/>
              </a:rPr>
              <a:t>         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4</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5</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6</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多值依赖与函数依赖的区别</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）多值依赖的有效性与属性集的范围有关</a:t>
            </a:r>
            <a:endParaRPr lang="zh-CN" altLang="en-US"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U</a:t>
            </a:r>
            <a:r>
              <a:rPr lang="zh-CN" altLang="en-US" dirty="0" smtClean="0">
                <a:sym typeface="Calibri" panose="020F0502020204030204" pitchFamily="34" charset="0"/>
              </a:rPr>
              <a:t>上成立，则在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zh-CN" altLang="en-US" i="1" dirty="0" smtClean="0">
                <a:sym typeface="Calibri" panose="020F0502020204030204" pitchFamily="34" charset="0"/>
              </a:rPr>
              <a:t>XY</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）上一定成立；反之则不然，即</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）上成立，在</a:t>
            </a:r>
            <a:r>
              <a:rPr lang="en-US" altLang="zh-CN" i="1" dirty="0" smtClean="0">
                <a:sym typeface="Calibri" panose="020F0502020204030204" pitchFamily="34" charset="0"/>
              </a:rPr>
              <a:t>U</a:t>
            </a:r>
            <a:r>
              <a:rPr lang="zh-CN" altLang="en-US" dirty="0" smtClean="0">
                <a:sym typeface="Calibri" panose="020F0502020204030204" pitchFamily="34" charset="0"/>
              </a:rPr>
              <a:t>上并不一定成立。</a:t>
            </a:r>
            <a:endParaRPr lang="zh-CN" altLang="en-US"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原因：多值依赖的定义中不仅涉及属性组</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，而且涉及</a:t>
            </a:r>
            <a:r>
              <a:rPr lang="en-US" altLang="zh-CN" i="1" dirty="0" smtClean="0">
                <a:sym typeface="Calibri" panose="020F0502020204030204" pitchFamily="34" charset="0"/>
              </a:rPr>
              <a:t>U</a:t>
            </a:r>
            <a:r>
              <a:rPr lang="zh-CN" altLang="en-US" dirty="0" smtClean="0">
                <a:sym typeface="Calibri" panose="020F0502020204030204" pitchFamily="34" charset="0"/>
              </a:rPr>
              <a:t>中其余属性</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anose="05000000000000000000" pitchFamily="2" charset="2"/>
              <a:buChar char="n"/>
            </a:pPr>
            <a:r>
              <a:rPr lang="zh-CN" altLang="en-US" dirty="0" smtClean="0">
                <a:sym typeface="Calibri" panose="020F0502020204030204" pitchFamily="34" charset="0"/>
              </a:rPr>
              <a:t> 多值依赖的有效性与属性集的范围有关（续）</a:t>
            </a:r>
            <a:endParaRPr lang="en-US" altLang="zh-CN"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一般地，在</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U</a:t>
            </a:r>
            <a:r>
              <a:rPr lang="zh-CN" altLang="en-US" dirty="0" smtClean="0">
                <a:sym typeface="Calibri" panose="020F0502020204030204" pitchFamily="34" charset="0"/>
              </a:rPr>
              <a:t>)上若有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)上成立，则称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为</a:t>
            </a:r>
            <a:r>
              <a:rPr lang="en-US" altLang="zh-CN" i="1" dirty="0" smtClean="0">
                <a:sym typeface="Calibri" panose="020F0502020204030204" pitchFamily="34" charset="0"/>
              </a:rPr>
              <a:t>R</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的嵌入型多值依赖。</a:t>
            </a:r>
            <a:endParaRPr lang="en-US" altLang="zh-CN"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的有效性仅决定于</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这两个属性集的值</a:t>
            </a:r>
            <a:endParaRPr lang="zh-CN" altLang="en-US"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只要在</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U</a:t>
            </a:r>
            <a:r>
              <a:rPr lang="zh-CN" altLang="en-US" dirty="0" smtClean="0">
                <a:sym typeface="Calibri" panose="020F0502020204030204" pitchFamily="34" charset="0"/>
              </a:rPr>
              <a:t>)的任何一个关系</a:t>
            </a:r>
            <a:r>
              <a:rPr lang="en-US" altLang="zh-CN" dirty="0" smtClean="0">
                <a:sym typeface="Calibri" panose="020F0502020204030204" pitchFamily="34" charset="0"/>
              </a:rPr>
              <a:t>r</a:t>
            </a:r>
            <a:r>
              <a:rPr lang="zh-CN" altLang="en-US" dirty="0" smtClean="0">
                <a:sym typeface="Calibri" panose="020F0502020204030204" pitchFamily="34" charset="0"/>
              </a:rPr>
              <a:t>中，元组在</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上的值满足定义</a:t>
            </a:r>
            <a:r>
              <a:rPr lang="en-US" altLang="zh-CN" dirty="0" smtClean="0">
                <a:sym typeface="Calibri" panose="020F0502020204030204" pitchFamily="34" charset="0"/>
              </a:rPr>
              <a:t>6.l</a:t>
            </a:r>
            <a:r>
              <a:rPr lang="zh-CN" altLang="en-US" dirty="0" smtClean="0">
                <a:sym typeface="Calibri" panose="020F0502020204030204" pitchFamily="34" charset="0"/>
              </a:rPr>
              <a:t>，则函数依赖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在任何属性集</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XY</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U</a:t>
            </a:r>
            <a:r>
              <a:rPr lang="zh-CN" altLang="en-US" dirty="0" smtClean="0">
                <a:sym typeface="Calibri" panose="020F0502020204030204"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）若函数依赖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R</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上成立，则对于任何</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均有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 </a:t>
            </a:r>
            <a:r>
              <a:rPr lang="zh-CN" altLang="en-US" dirty="0" smtClean="0">
                <a:sym typeface="Calibri" panose="020F0502020204030204" pitchFamily="34" charset="0"/>
              </a:rPr>
              <a:t>成立。多值依赖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若在</a:t>
            </a:r>
            <a:r>
              <a:rPr lang="en-US" altLang="zh-CN" i="1" dirty="0" smtClean="0">
                <a:sym typeface="Calibri" panose="020F0502020204030204" pitchFamily="34" charset="0"/>
              </a:rPr>
              <a:t>R</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上成立，不能断言对于任何</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 </a:t>
            </a:r>
            <a:r>
              <a:rPr lang="zh-CN" altLang="en-US" dirty="0" smtClean="0">
                <a:sym typeface="Calibri" panose="020F0502020204030204" pitchFamily="34" charset="0"/>
              </a:rPr>
              <a:t>成立。</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anose="020F0502020204030204" pitchFamily="34" charset="0"/>
            </a:endParaRPr>
          </a:p>
          <a:p>
            <a:pPr marL="1143000" lvl="2" indent="-228600" algn="l">
              <a:lnSpc>
                <a:spcPct val="150000"/>
              </a:lnSpc>
              <a:buFont typeface="Arial" panose="020B0604020202020204" pitchFamily="34" charset="0"/>
              <a:buChar char="•"/>
            </a:pPr>
            <a:endParaRPr lang="zh-CN" altLang="en-US" dirty="0" smtClean="0">
              <a:sym typeface="Calibri" panose="020F0502020204030204" pitchFamily="34" charset="0"/>
            </a:endParaRPr>
          </a:p>
        </p:txBody>
      </p:sp>
      <p:graphicFrame>
        <p:nvGraphicFramePr>
          <p:cNvPr id="78854" name="Group 6"/>
          <p:cNvGraphicFramePr>
            <a:graphicFrameLocks noGrp="1"/>
          </p:cNvGraphicFramePr>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6.2.8  4NF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6.2.8  </a:t>
            </a:r>
            <a:r>
              <a:rPr lang="en-US" altLang="zh-CN" sz="3600" dirty="0" smtClean="0">
                <a:sym typeface="微软雅黑" panose="020B0503020204020204"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6.10  </a:t>
            </a:r>
            <a:r>
              <a:rPr lang="zh-CN" altLang="en-US" dirty="0" smtClean="0">
                <a:sym typeface="Calibri" panose="020F0502020204030204" pitchFamily="34" charset="0"/>
              </a:rPr>
              <a:t>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&gt;∈1NF</a:t>
            </a:r>
            <a:r>
              <a:rPr lang="zh-CN" altLang="en-US" dirty="0" smtClean="0">
                <a:sym typeface="Calibri" panose="020F0502020204030204" pitchFamily="34" charset="0"/>
              </a:rPr>
              <a:t>，如果对于</a:t>
            </a:r>
            <a:r>
              <a:rPr lang="en-US" altLang="zh-CN" i="1" dirty="0" smtClean="0">
                <a:sym typeface="Calibri" panose="020F0502020204030204" pitchFamily="34" charset="0"/>
              </a:rPr>
              <a:t>R</a:t>
            </a:r>
            <a:r>
              <a:rPr lang="zh-CN" altLang="en-US" dirty="0" smtClean="0">
                <a:sym typeface="Calibri" panose="020F0502020204030204" pitchFamily="34" charset="0"/>
              </a:rPr>
              <a:t>的每个非平凡多值依赖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Arial Unicode MS" panose="020B0604020202020204" charset="-12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都含有码，则</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&gt;∈4NF</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en-US" altLang="zh-CN" dirty="0" smtClean="0">
                <a:sym typeface="Calibri" panose="020F0502020204030204" pitchFamily="34" charset="0"/>
              </a:rPr>
              <a:t>4NF</a:t>
            </a:r>
            <a:r>
              <a:rPr lang="zh-CN" altLang="en-US" dirty="0" smtClean="0">
                <a:sym typeface="Calibri" panose="020F0502020204030204" pitchFamily="34" charset="0"/>
              </a:rPr>
              <a:t>就是限制关系模式的属性之间不允许有非平凡且非函数依赖的多值依赖。</a:t>
            </a:r>
            <a:r>
              <a:rPr lang="en-US" altLang="zh-CN" dirty="0" smtClean="0">
                <a:sym typeface="Calibri" panose="020F0502020204030204" pitchFamily="34" charset="0"/>
              </a:rPr>
              <a:t>4NF</a:t>
            </a:r>
            <a:r>
              <a:rPr lang="zh-CN" altLang="en-US" dirty="0" smtClean="0">
                <a:sym typeface="Calibri" panose="020F0502020204030204"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anose="020B0503020204020204" pitchFamily="34" charset="-122"/>
              </a:rPr>
              <a:t>问题的提出（续）</a:t>
            </a:r>
            <a:endParaRPr lang="zh-CN" sz="3600" smtClean="0">
              <a:sym typeface="微软雅黑" panose="020B0503020204020204" pitchFamily="34" charset="-122"/>
            </a:endParaRP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数据依赖的主要类型</a:t>
            </a:r>
            <a:endParaRPr lang="zh-CN" altLang="en-US" dirty="0" smtClean="0">
              <a:sym typeface="Calibri" panose="020F0502020204030204" pitchFamily="34" charset="0"/>
            </a:endParaRPr>
          </a:p>
          <a:p>
            <a:pPr marL="627380" lvl="1" algn="l">
              <a:lnSpc>
                <a:spcPct val="150000"/>
              </a:lnSpc>
              <a:buFont typeface="Wingdings" panose="05000000000000000000" pitchFamily="2" charset="2"/>
              <a:buChar char="n"/>
            </a:pPr>
            <a:r>
              <a:rPr lang="zh-CN" altLang="en-US" dirty="0" smtClean="0">
                <a:sym typeface="Calibri" panose="020F0502020204030204" pitchFamily="34" charset="0"/>
              </a:rPr>
              <a:t>函数依赖（</a:t>
            </a:r>
            <a:r>
              <a:rPr lang="en-US" altLang="zh-CN" dirty="0" smtClean="0">
                <a:sym typeface="Calibri" panose="020F0502020204030204" pitchFamily="34" charset="0"/>
              </a:rPr>
              <a:t>Functional Dependency</a:t>
            </a:r>
            <a:r>
              <a:rPr lang="zh-CN" altLang="en-US" dirty="0" smtClean="0">
                <a:sym typeface="Calibri" panose="020F0502020204030204" pitchFamily="34" charset="0"/>
              </a:rPr>
              <a:t>，简记为</a:t>
            </a:r>
            <a:r>
              <a:rPr lang="en-US" altLang="zh-CN" dirty="0" smtClean="0">
                <a:sym typeface="Calibri" panose="020F0502020204030204" pitchFamily="34" charset="0"/>
              </a:rPr>
              <a:t>FD</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627380" lvl="1" algn="l">
              <a:lnSpc>
                <a:spcPct val="150000"/>
              </a:lnSpc>
              <a:buFont typeface="Wingdings" panose="05000000000000000000" pitchFamily="2" charset="2"/>
              <a:buChar char="n"/>
            </a:pPr>
            <a:r>
              <a:rPr lang="zh-CN" altLang="en-US" dirty="0" smtClean="0">
                <a:sym typeface="Calibri" panose="020F0502020204030204" pitchFamily="34" charset="0"/>
              </a:rPr>
              <a:t>多值依赖（</a:t>
            </a:r>
            <a:r>
              <a:rPr lang="en-US" altLang="zh-CN" dirty="0" smtClean="0">
                <a:sym typeface="Calibri" panose="020F0502020204030204" pitchFamily="34" charset="0"/>
              </a:rPr>
              <a:t>Multi-Valued Dependency</a:t>
            </a:r>
            <a:r>
              <a:rPr lang="zh-CN" altLang="en-US" dirty="0" smtClean="0">
                <a:sym typeface="Calibri" panose="020F0502020204030204" pitchFamily="34" charset="0"/>
              </a:rPr>
              <a:t>，简记为</a:t>
            </a:r>
            <a:r>
              <a:rPr lang="en-US" altLang="zh-CN" dirty="0" smtClean="0">
                <a:sym typeface="Calibri" panose="020F0502020204030204" pitchFamily="34" charset="0"/>
              </a:rPr>
              <a:t>MVD</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4NF</a:t>
            </a:r>
            <a:r>
              <a:rPr lang="zh-CN" altLang="en-US" sz="3600" dirty="0" smtClean="0">
                <a:sym typeface="微软雅黑" panose="020B0503020204020204" pitchFamily="34" charset="-122"/>
              </a:rPr>
              <a:t>（续）</a:t>
            </a:r>
            <a:endParaRPr lang="zh-CN" altLang="en-US" sz="3600" dirty="0" smtClean="0">
              <a:sym typeface="微软雅黑" panose="020B0503020204020204" pitchFamily="34" charset="-122"/>
            </a:endParaRP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如果一个关系模式是</a:t>
            </a:r>
            <a:r>
              <a:rPr lang="en-US" altLang="zh-CN" dirty="0" smtClean="0">
                <a:sym typeface="Calibri" panose="020F0502020204030204" pitchFamily="34" charset="0"/>
              </a:rPr>
              <a:t>4NF</a:t>
            </a:r>
            <a:r>
              <a:rPr lang="zh-CN" altLang="en-US" dirty="0" smtClean="0">
                <a:sym typeface="Calibri" panose="020F0502020204030204" pitchFamily="34" charset="0"/>
              </a:rPr>
              <a:t>， 则必为</a:t>
            </a:r>
            <a:r>
              <a:rPr lang="en-US" altLang="zh-CN" dirty="0" smtClean="0">
                <a:sym typeface="Calibri" panose="020F0502020204030204" pitchFamily="34" charset="0"/>
              </a:rPr>
              <a:t>BCNF</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在</a:t>
            </a:r>
            <a:r>
              <a:rPr lang="en-US" altLang="zh-CN" dirty="0" smtClean="0">
                <a:sym typeface="Calibri" panose="020F0502020204030204" pitchFamily="34" charset="0"/>
              </a:rPr>
              <a:t>[</a:t>
            </a:r>
            <a:r>
              <a:rPr lang="zh-CN" altLang="en-US" dirty="0" smtClean="0">
                <a:sym typeface="Calibri" panose="020F0502020204030204" pitchFamily="34" charset="0"/>
              </a:rPr>
              <a:t>例6.10</a:t>
            </a:r>
            <a:r>
              <a:rPr lang="en-US" altLang="zh-CN" dirty="0" smtClean="0">
                <a:sym typeface="Calibri" panose="020F0502020204030204" pitchFamily="34" charset="0"/>
              </a:rPr>
              <a:t>]</a:t>
            </a:r>
            <a:r>
              <a:rPr lang="zh-CN" altLang="en-US" dirty="0" smtClean="0">
                <a:sym typeface="Calibri" panose="020F0502020204030204" pitchFamily="34" charset="0"/>
              </a:rPr>
              <a:t>的</a:t>
            </a:r>
            <a:r>
              <a:rPr lang="en-US" altLang="zh-CN" dirty="0" smtClean="0">
                <a:sym typeface="Calibri" panose="020F0502020204030204" pitchFamily="34" charset="0"/>
              </a:rPr>
              <a:t>WSC</a:t>
            </a:r>
            <a:r>
              <a:rPr lang="zh-CN" altLang="en-US" dirty="0" smtClean="0">
                <a:sym typeface="Calibri" panose="020F0502020204030204" pitchFamily="34" charset="0"/>
              </a:rPr>
              <a:t>中，</a:t>
            </a:r>
            <a:r>
              <a:rPr lang="en-US" altLang="zh-CN" dirty="0" smtClean="0">
                <a:sym typeface="Calibri" panose="020F0502020204030204" pitchFamily="34" charset="0"/>
              </a:rPr>
              <a:t>W →→S, W→→C,</a:t>
            </a:r>
            <a:r>
              <a:rPr lang="zh-CN" altLang="en-US" dirty="0" smtClean="0">
                <a:sym typeface="Calibri" panose="020F0502020204030204" pitchFamily="34" charset="0"/>
              </a:rPr>
              <a:t>他们都是非平凡多值依赖。而</a:t>
            </a:r>
            <a:r>
              <a:rPr lang="en-US" altLang="zh-CN" dirty="0" smtClean="0">
                <a:sym typeface="Calibri" panose="020F0502020204030204" pitchFamily="34" charset="0"/>
              </a:rPr>
              <a:t>W</a:t>
            </a:r>
            <a:r>
              <a:rPr lang="zh-CN" altLang="en-US" dirty="0" smtClean="0">
                <a:sym typeface="Calibri" panose="020F0502020204030204" pitchFamily="34" charset="0"/>
              </a:rPr>
              <a:t>不是码，关系模式</a:t>
            </a:r>
            <a:r>
              <a:rPr lang="en-US" altLang="zh-CN" dirty="0" smtClean="0">
                <a:sym typeface="Calibri" panose="020F0502020204030204" pitchFamily="34" charset="0"/>
              </a:rPr>
              <a:t>WSC</a:t>
            </a:r>
            <a:r>
              <a:rPr lang="zh-CN" altLang="en-US" dirty="0" smtClean="0">
                <a:sym typeface="Calibri" panose="020F0502020204030204" pitchFamily="34" charset="0"/>
              </a:rPr>
              <a:t>的码是</a:t>
            </a:r>
            <a:r>
              <a:rPr lang="en-US" altLang="zh-CN" dirty="0" smtClean="0">
                <a:sym typeface="Calibri" panose="020F0502020204030204" pitchFamily="34" charset="0"/>
              </a:rPr>
              <a:t>(W,S,C)</a:t>
            </a:r>
            <a:r>
              <a:rPr lang="zh-CN" altLang="en-US" dirty="0" smtClean="0">
                <a:sym typeface="Calibri" panose="020F0502020204030204" pitchFamily="34" charset="0"/>
              </a:rPr>
              <a:t>，即</a:t>
            </a:r>
            <a:r>
              <a:rPr lang="en-US" altLang="zh-CN" dirty="0" smtClean="0">
                <a:sym typeface="Calibri" panose="020F0502020204030204" pitchFamily="34" charset="0"/>
              </a:rPr>
              <a:t>All-key</a:t>
            </a:r>
            <a:r>
              <a:rPr lang="zh-CN" altLang="en-US" dirty="0" smtClean="0">
                <a:sym typeface="Calibri" panose="020F0502020204030204" pitchFamily="34" charset="0"/>
              </a:rPr>
              <a:t>，因此</a:t>
            </a:r>
            <a:r>
              <a:rPr lang="en-US" altLang="zh-CN" dirty="0" smtClean="0">
                <a:sym typeface="Calibri" panose="020F0502020204030204" pitchFamily="34" charset="0"/>
              </a:rPr>
              <a:t>WSC</a:t>
            </a:r>
            <a:r>
              <a:rPr lang="zh-CN" altLang="en-US" dirty="0" smtClean="0"/>
              <a:t> ∈ </a:t>
            </a:r>
            <a:r>
              <a:rPr lang="en-US" altLang="zh-CN" dirty="0" smtClean="0">
                <a:sym typeface="Calibri" panose="020F0502020204030204" pitchFamily="34" charset="0"/>
              </a:rPr>
              <a:t>4NF</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可以把</a:t>
            </a:r>
            <a:r>
              <a:rPr lang="en-US" altLang="zh-CN" dirty="0" smtClean="0">
                <a:sym typeface="Calibri" panose="020F0502020204030204" pitchFamily="34" charset="0"/>
              </a:rPr>
              <a:t>WSC</a:t>
            </a:r>
            <a:r>
              <a:rPr lang="zh-CN" altLang="en-US" dirty="0" smtClean="0">
                <a:sym typeface="Calibri" panose="020F0502020204030204" pitchFamily="34" charset="0"/>
              </a:rPr>
              <a:t>分解成</a:t>
            </a:r>
            <a:r>
              <a:rPr lang="en-US" altLang="zh-CN" dirty="0" smtClean="0">
                <a:sym typeface="Calibri" panose="020F0502020204030204" pitchFamily="34" charset="0"/>
              </a:rPr>
              <a:t>WS(W,S),WC(W,C)</a:t>
            </a:r>
            <a:r>
              <a:rPr lang="zh-CN" altLang="en-US" dirty="0" smtClean="0">
                <a:sym typeface="Calibri" panose="020F0502020204030204"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endParaRPr lang="zh-CN" altLang="en-US" dirty="0" smtClean="0"/>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anose="020B0503020204020204" pitchFamily="34" charset="-122"/>
              </a:rPr>
              <a:t>6.2</a:t>
            </a:r>
            <a:r>
              <a:rPr lang="zh-CN" altLang="en-US" smtClean="0">
                <a:sym typeface="微软雅黑" panose="020B0503020204020204"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6.2.9  </a:t>
            </a:r>
            <a:r>
              <a:rPr lang="zh-CN" altLang="en-US" dirty="0" smtClean="0">
                <a:solidFill>
                  <a:srgbClr val="00B050"/>
                </a:solidFill>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6.2.9  规范化小结</a:t>
            </a:r>
            <a:endParaRPr lang="zh-CN" altLang="en-US" sz="3600" smtClean="0">
              <a:sym typeface="微软雅黑" panose="020B0503020204020204" pitchFamily="34" charset="-122"/>
            </a:endParaRP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anose="05000000000000000000"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anose="05000000000000000000"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anose="05000000000000000000"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anose="05000000000000000000" pitchFamily="2" charset="2"/>
              <a:buChar char="n"/>
            </a:pPr>
            <a:r>
              <a:rPr lang="zh-CN" altLang="en-US" dirty="0" smtClean="0"/>
              <a:t>解决方法就是对其进行规范化，转换成高级范式。</a:t>
            </a:r>
            <a:endParaRPr lang="zh-CN" altLang="en-US"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规范化小结（续）</a:t>
            </a:r>
            <a:endParaRPr lang="zh-CN" altLang="en-US" sz="3600" dirty="0" smtClean="0">
              <a:sym typeface="微软雅黑" panose="020B0503020204020204" pitchFamily="34" charset="-122"/>
            </a:endParaRP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anose="05000000000000000000" pitchFamily="2" charset="2"/>
              <a:buChar char="v"/>
            </a:pPr>
            <a:r>
              <a:rPr lang="zh-CN" altLang="en-US" dirty="0" smtClean="0"/>
              <a:t>一个低一级范式的关系模式，通过模式分解可以转换为若干个高一级范式的关系模式集合，这种过程就叫关系模式的规范化。</a:t>
            </a:r>
            <a:endParaRPr lang="zh-CN" altLang="en-US" dirty="0" smtClean="0"/>
          </a:p>
          <a:p>
            <a:pPr marL="342900" indent="-342900" algn="l">
              <a:lnSpc>
                <a:spcPct val="120000"/>
              </a:lnSpc>
              <a:spcBef>
                <a:spcPts val="0"/>
              </a:spcBef>
              <a:buFont typeface="Wingdings" panose="05000000000000000000" pitchFamily="2" charset="2"/>
              <a:buChar char="v"/>
            </a:pPr>
            <a:r>
              <a:rPr lang="zh-CN" altLang="en-US" dirty="0" smtClean="0"/>
              <a:t>关系数据库的规范化理论是数据库逻辑设计的工具。</a:t>
            </a:r>
            <a:endParaRPr lang="zh-CN" altLang="en-US" dirty="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anose="020B0503020204020204" pitchFamily="34" charset="-122"/>
              </a:rPr>
              <a:t>规范化小结（续）</a:t>
            </a:r>
            <a:endParaRPr lang="zh-CN" altLang="en-US" sz="3600" dirty="0" smtClean="0">
              <a:sym typeface="微软雅黑" panose="020B0503020204020204"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anose="05000000000000000000"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anose="05000000000000000000" pitchFamily="2" charset="2"/>
              <a:buChar char="l"/>
            </a:pPr>
            <a:r>
              <a:rPr lang="zh-CN" altLang="en-US" dirty="0" smtClean="0"/>
              <a:t>让一个关系描述一个概念、一个实体或者实体间的一种联系。</a:t>
            </a:r>
            <a:endParaRPr lang="zh-CN" altLang="en-US" dirty="0" smtClean="0"/>
          </a:p>
          <a:p>
            <a:pPr lvl="2" algn="l" eaLnBrk="1" hangingPunct="1">
              <a:lnSpc>
                <a:spcPct val="120000"/>
              </a:lnSpc>
              <a:spcBef>
                <a:spcPts val="600"/>
              </a:spcBef>
              <a:buSzPct val="87000"/>
              <a:buFont typeface="Wingdings" panose="05000000000000000000"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因此 规范化实质上是概念的单一化。</a:t>
            </a:r>
            <a:endParaRPr lang="zh-CN" altLang="en-US" dirty="0"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规范化小结（续）</a:t>
            </a:r>
            <a:endParaRPr lang="zh-CN" sz="3600" dirty="0" smtClean="0">
              <a:sym typeface="微软雅黑" panose="020B0503020204020204" pitchFamily="34" charset="-122"/>
            </a:endParaRP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anose="020F0502020204030204" pitchFamily="34" charset="0"/>
              </a:rPr>
              <a:t>关系模式规范化的基本步骤</a:t>
            </a:r>
            <a:endParaRPr lang="en-US" sz="2400" dirty="0" smtClean="0">
              <a:sym typeface="Calibri" panose="020F0502020204030204" pitchFamily="34" charset="0"/>
            </a:endParaRPr>
          </a:p>
          <a:p>
            <a:pPr marL="342900" indent="-342900" algn="l"/>
            <a:r>
              <a:rPr lang="en-US"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1NF</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消除非主属性对码的部分函数依赖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消除决定因素        </a:t>
            </a:r>
            <a:r>
              <a:rPr lang="en-US" altLang="zh-CN" sz="2400" dirty="0" smtClean="0">
                <a:sym typeface="Calibri" panose="020F0502020204030204" pitchFamily="34" charset="0"/>
              </a:rPr>
              <a:t>2NF</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非码的非平凡         ↓      消除非主属性对码的传递函数依赖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函数依赖               </a:t>
            </a:r>
            <a:r>
              <a:rPr lang="en-US" altLang="zh-CN" sz="2400" dirty="0" smtClean="0">
                <a:sym typeface="Calibri" panose="020F0502020204030204" pitchFamily="34" charset="0"/>
              </a:rPr>
              <a:t>3NF</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消除主属性对码的部分和传递函数依赖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                             </a:t>
            </a:r>
            <a:r>
              <a:rPr lang="en-US" altLang="zh-CN" sz="2400" dirty="0" smtClean="0">
                <a:sym typeface="Calibri" panose="020F0502020204030204" pitchFamily="34" charset="0"/>
              </a:rPr>
              <a:t>BCNF </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消除非平凡且非函数依赖的多值依赖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                        </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4NF</a:t>
            </a:r>
            <a:endParaRPr lang="zh-CN" altLang="en-US" sz="2400" dirty="0" smtClean="0">
              <a:sym typeface="Calibri" panose="020F0502020204030204"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ln>
        </p:spPr>
        <p:txBody>
          <a:bodyPr>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6.8 </a:t>
            </a:r>
            <a:r>
              <a:rPr lang="zh-CN" altLang="en-US" b="1" dirty="0">
                <a:solidFill>
                  <a:srgbClr val="000000"/>
                </a:solidFill>
                <a:sym typeface="Arial" panose="020B0604020202020204" pitchFamily="34" charset="0"/>
              </a:rPr>
              <a:t>规范化过程</a:t>
            </a:r>
            <a:endParaRPr lang="zh-CN" altLang="en-US" b="1"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规范化小结（续）</a:t>
            </a:r>
            <a:endParaRPr lang="zh-CN" sz="3600" dirty="0" smtClean="0">
              <a:sym typeface="微软雅黑" panose="020B0503020204020204" pitchFamily="34" charset="-122"/>
            </a:endParaRP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dirty="0" smtClean="0">
                <a:sym typeface="Calibri" panose="020F0502020204030204" pitchFamily="34" charset="0"/>
              </a:rPr>
              <a:t>不能说规范化程度越高的关系模式就越好。</a:t>
            </a:r>
            <a:endParaRPr 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dirty="0" smtClean="0">
                <a:sym typeface="Calibri" panose="020F0502020204030204" pitchFamily="34" charset="0"/>
              </a:rPr>
              <a:t>必须对现实世界的实际情况和用户应用需求作进一步分析，确定一个合适的、能够反映现实世界的模式。</a:t>
            </a:r>
            <a:endParaRPr 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dirty="0" smtClean="0">
                <a:sym typeface="Calibri" panose="020F0502020204030204"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ym typeface="Calibri" panose="020F0502020204030204" pitchFamily="34" charset="0"/>
              </a:rPr>
              <a:t>6.2 </a:t>
            </a:r>
            <a:r>
              <a:rPr lang="zh-CN" altLang="en-US" sz="2800" dirty="0" smtClean="0">
                <a:sym typeface="Calibri" panose="020F0502020204030204" pitchFamily="34" charset="0"/>
              </a:rPr>
              <a:t>规范化</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olidFill>
                  <a:srgbClr val="0066FF"/>
                </a:solidFill>
                <a:sym typeface="Calibri" panose="020F0502020204030204" pitchFamily="34" charset="0"/>
              </a:rPr>
              <a:t>6.3 </a:t>
            </a:r>
            <a:r>
              <a:rPr lang="zh-CN" altLang="en-US" sz="2800" dirty="0" smtClean="0">
                <a:solidFill>
                  <a:srgbClr val="0066FF"/>
                </a:solidFill>
                <a:sym typeface="Calibri" panose="020F0502020204030204" pitchFamily="34" charset="0"/>
              </a:rPr>
              <a:t>数据依赖的公理系统</a:t>
            </a:r>
            <a:endParaRPr lang="zh-CN" altLang="en-US" sz="2800" dirty="0" smtClean="0">
              <a:solidFill>
                <a:srgbClr val="0066FF"/>
              </a:solidFill>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endParaRPr lang="zh-CN" altLang="en-US" dirty="0" smtClean="0">
              <a:sym typeface="Calibri" panose="020F0502020204030204" pitchFamily="34" charset="0"/>
            </a:endParaRPr>
          </a:p>
          <a:p>
            <a:pPr marL="741680" indent="-284480" algn="l">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6.3  </a:t>
            </a:r>
            <a:r>
              <a:rPr lang="zh-CN" altLang="en-US" sz="3600" dirty="0" smtClean="0">
                <a:sym typeface="微软雅黑" panose="020B0503020204020204"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6.11  </a:t>
            </a:r>
            <a:r>
              <a:rPr lang="zh-CN" altLang="en-US" dirty="0" smtClean="0">
                <a:sym typeface="Calibri" panose="020F0502020204030204" pitchFamily="34" charset="0"/>
              </a:rPr>
              <a:t>对于满足一组</a:t>
            </a:r>
            <a:r>
              <a:rPr lang="zh-CN" altLang="en-US" dirty="0" smtClean="0">
                <a:solidFill>
                  <a:srgbClr val="0066FF"/>
                </a:solidFill>
                <a:sym typeface="Calibri" panose="020F0502020204030204" pitchFamily="34" charset="0"/>
              </a:rPr>
              <a:t>函数依赖</a:t>
            </a:r>
            <a:r>
              <a:rPr lang="en-US" altLang="zh-CN" i="1" dirty="0" smtClean="0">
                <a:sym typeface="Calibri" panose="020F0502020204030204" pitchFamily="34" charset="0"/>
              </a:rPr>
              <a:t>F</a:t>
            </a:r>
            <a:r>
              <a:rPr lang="zh-CN" altLang="en-US" dirty="0" smtClean="0">
                <a:sym typeface="Calibri" panose="020F0502020204030204" pitchFamily="34" charset="0"/>
              </a:rPr>
              <a:t>的关系模式   </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，其任何一个关系</a:t>
            </a:r>
            <a:r>
              <a:rPr lang="en-US" altLang="zh-CN" i="1" dirty="0" smtClean="0">
                <a:sym typeface="Calibri" panose="020F0502020204030204" pitchFamily="34" charset="0"/>
              </a:rPr>
              <a:t>r</a:t>
            </a:r>
            <a:r>
              <a:rPr lang="zh-CN" altLang="en-US" dirty="0" smtClean="0">
                <a:sym typeface="Calibri" panose="020F0502020204030204" pitchFamily="34" charset="0"/>
              </a:rPr>
              <a:t>，若函数依赖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都成立（即</a:t>
            </a:r>
            <a:r>
              <a:rPr lang="en-US" altLang="zh-CN" i="1" dirty="0" smtClean="0">
                <a:sym typeface="Calibri" panose="020F0502020204030204" pitchFamily="34" charset="0"/>
              </a:rPr>
              <a:t>r</a:t>
            </a:r>
            <a:r>
              <a:rPr lang="zh-CN" altLang="en-US" dirty="0" smtClean="0">
                <a:sym typeface="Calibri" panose="020F0502020204030204" pitchFamily="34" charset="0"/>
              </a:rPr>
              <a:t>中任意两元组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，则 </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），则称</a:t>
            </a:r>
            <a:r>
              <a:rPr lang="en-US" altLang="zh-CN" i="1" dirty="0" smtClean="0">
                <a:sym typeface="Calibri" panose="020F0502020204030204" pitchFamily="34" charset="0"/>
              </a:rPr>
              <a:t>F</a:t>
            </a:r>
            <a:r>
              <a:rPr lang="zh-CN" altLang="en-US" dirty="0" smtClean="0">
                <a:solidFill>
                  <a:srgbClr val="FF00FF"/>
                </a:solidFill>
                <a:sym typeface="Calibri" panose="020F0502020204030204" pitchFamily="34" charset="0"/>
              </a:rPr>
              <a:t>逻辑蕴涵</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Armstrong</a:t>
            </a:r>
            <a:r>
              <a:rPr lang="zh-CN" altLang="en-US" dirty="0" smtClean="0">
                <a:sym typeface="Calibri" panose="020F0502020204030204" pitchFamily="34" charset="0"/>
              </a:rPr>
              <a:t>公理系统</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一套推理规则，是模式分解算法的理论基础</a:t>
            </a:r>
            <a:endParaRPr lang="en-US" alt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用途</a:t>
            </a:r>
            <a:endParaRPr lang="zh-CN" altLang="en-US" dirty="0" smtClean="0">
              <a:sym typeface="Calibri" panose="020F0502020204030204" pitchFamily="34" charset="0"/>
            </a:endParaRPr>
          </a:p>
          <a:p>
            <a:pPr marL="1257300" lvl="2" indent="-342900" algn="l">
              <a:lnSpc>
                <a:spcPct val="150000"/>
              </a:lnSpc>
              <a:buFont typeface="Wingdings" panose="05000000000000000000" pitchFamily="2" charset="2"/>
              <a:buChar char="l"/>
            </a:pPr>
            <a:r>
              <a:rPr lang="zh-CN" altLang="en-US" sz="2400" dirty="0" smtClean="0">
                <a:sym typeface="Calibri" panose="020F0502020204030204" pitchFamily="34" charset="0"/>
              </a:rPr>
              <a:t>求给定关系模式的码</a:t>
            </a:r>
            <a:endParaRPr lang="zh-CN" altLang="en-US" sz="2400" dirty="0" smtClean="0">
              <a:sym typeface="Calibri" panose="020F0502020204030204" pitchFamily="34" charset="0"/>
            </a:endParaRPr>
          </a:p>
          <a:p>
            <a:pPr marL="1257300" lvl="2" indent="-342900" algn="l">
              <a:lnSpc>
                <a:spcPct val="150000"/>
              </a:lnSpc>
              <a:buFont typeface="Wingdings" panose="05000000000000000000" pitchFamily="2" charset="2"/>
              <a:buChar char="l"/>
            </a:pPr>
            <a:r>
              <a:rPr lang="zh-CN" altLang="en-US" sz="2400" dirty="0" smtClean="0">
                <a:sym typeface="Calibri" panose="020F0502020204030204" pitchFamily="34" charset="0"/>
              </a:rPr>
              <a:t>从一组函数依赖求得蕴涵的函数依赖</a:t>
            </a:r>
            <a:endParaRPr lang="zh-CN" altLang="en-US" sz="2400" dirty="0" smtClean="0">
              <a:sym typeface="Calibri" panose="020F0502020204030204" pitchFamily="34" charset="0"/>
            </a:endParaRP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函数依赖普遍存在于现实生活中</a:t>
            </a:r>
            <a:endParaRPr lang="en-US" dirty="0" smtClean="0">
              <a:sym typeface="Calibri" panose="020F0502020204030204" pitchFamily="34" charset="0"/>
            </a:endParaRPr>
          </a:p>
          <a:p>
            <a:pPr marL="800100" lvl="1" indent="-342900" algn="l">
              <a:lnSpc>
                <a:spcPct val="120000"/>
              </a:lnSpc>
              <a:buSzPct val="87000"/>
              <a:buFont typeface="Wingdings" panose="05000000000000000000" pitchFamily="2" charset="2"/>
              <a:buChar char="n"/>
            </a:pPr>
            <a:r>
              <a:rPr lang="zh-CN" altLang="en-US" dirty="0" smtClean="0">
                <a:sym typeface="Calibri" panose="020F0502020204030204" pitchFamily="34" charset="0"/>
              </a:rPr>
              <a:t>描述一个学生关系，可以有学号、姓名、系名等属性。</a:t>
            </a:r>
            <a:endParaRPr lang="en-US" altLang="zh-CN" dirty="0" smtClean="0">
              <a:sym typeface="Calibri" panose="020F0502020204030204" pitchFamily="34" charset="0"/>
            </a:endParaRPr>
          </a:p>
          <a:p>
            <a:pPr marL="1257300" lvl="2" indent="-342900" algn="l">
              <a:lnSpc>
                <a:spcPct val="120000"/>
              </a:lnSpc>
              <a:buSzPct val="87000"/>
              <a:buFont typeface="Wingdings" panose="05000000000000000000" pitchFamily="2" charset="2"/>
              <a:buChar char="l"/>
            </a:pPr>
            <a:r>
              <a:rPr lang="zh-CN" altLang="en-US" dirty="0" smtClean="0">
                <a:sym typeface="Calibri" panose="020F0502020204030204" pitchFamily="34" charset="0"/>
              </a:rPr>
              <a:t>一个学号只对应一个学生，一个学生只在一个系中学习</a:t>
            </a:r>
            <a:endParaRPr lang="en-US" altLang="zh-CN" dirty="0" smtClean="0">
              <a:sym typeface="Calibri" panose="020F0502020204030204" pitchFamily="34" charset="0"/>
            </a:endParaRPr>
          </a:p>
          <a:p>
            <a:pPr marL="1257300" lvl="2" indent="-342900" algn="l">
              <a:lnSpc>
                <a:spcPct val="120000"/>
              </a:lnSpc>
              <a:buSzPct val="87000"/>
              <a:buFont typeface="Wingdings" panose="05000000000000000000" pitchFamily="2" charset="2"/>
              <a:buChar char="l"/>
            </a:pPr>
            <a:r>
              <a:rPr lang="zh-CN" altLang="en-US" dirty="0" smtClean="0">
                <a:sym typeface="宋体" panose="02010600030101010101" pitchFamily="2" charset="-122"/>
              </a:rPr>
              <a:t>“</a:t>
            </a:r>
            <a:r>
              <a:rPr lang="zh-CN" altLang="en-US" dirty="0" smtClean="0">
                <a:sym typeface="Calibri" panose="020F0502020204030204" pitchFamily="34" charset="0"/>
              </a:rPr>
              <a:t>学号</a:t>
            </a:r>
            <a:r>
              <a:rPr lang="zh-CN" altLang="en-US" dirty="0" smtClean="0">
                <a:sym typeface="宋体" panose="02010600030101010101" pitchFamily="2" charset="-122"/>
              </a:rPr>
              <a:t>”</a:t>
            </a:r>
            <a:r>
              <a:rPr lang="zh-CN" altLang="en-US" dirty="0" smtClean="0">
                <a:sym typeface="Calibri" panose="020F0502020204030204" pitchFamily="34" charset="0"/>
              </a:rPr>
              <a:t>值确定后，学生的姓名及所在系的值就被唯一确定。</a:t>
            </a:r>
            <a:endParaRPr lang="en-US" dirty="0" smtClean="0">
              <a:sym typeface="Calibri" panose="020F0502020204030204" pitchFamily="34" charset="0"/>
            </a:endParaRPr>
          </a:p>
          <a:p>
            <a:pPr marL="800100" lvl="1" indent="-342900" algn="l">
              <a:lnSpc>
                <a:spcPct val="120000"/>
              </a:lnSpc>
              <a:buSzPct val="87000"/>
              <a:buFont typeface="Wingdings" panose="05000000000000000000"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anose="05000000000000000000"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anose="05000000000000000000"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anose="05000000000000000000"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anose="020B0503020204020204" pitchFamily="34" charset="-122"/>
              </a:rPr>
              <a:t>数据依赖的公理系统（续）</a:t>
            </a:r>
            <a:endParaRPr lang="zh-CN" altLang="en-US" sz="3600" smtClean="0">
              <a:sym typeface="微软雅黑" panose="020B0503020204020204" pitchFamily="34" charset="-122"/>
            </a:endParaRP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anose="05000000000000000000" pitchFamily="2" charset="2"/>
              <a:buChar char="v"/>
            </a:pPr>
            <a:r>
              <a:rPr lang="en-US" altLang="zh-CN" dirty="0" smtClean="0">
                <a:sym typeface="Calibri" panose="020F0502020204030204" pitchFamily="34" charset="0"/>
              </a:rPr>
              <a:t>Armstrong</a:t>
            </a:r>
            <a:r>
              <a:rPr lang="zh-CN" altLang="en-US" dirty="0" smtClean="0">
                <a:sym typeface="Calibri" panose="020F0502020204030204" pitchFamily="34" charset="0"/>
              </a:rPr>
              <a:t>公理系统  设</a:t>
            </a:r>
            <a:r>
              <a:rPr lang="en-US" altLang="zh-CN" i="1" dirty="0" smtClean="0">
                <a:sym typeface="Calibri" panose="020F0502020204030204" pitchFamily="34" charset="0"/>
              </a:rPr>
              <a:t>U</a:t>
            </a:r>
            <a:r>
              <a:rPr lang="zh-CN" altLang="en-US" dirty="0" smtClean="0">
                <a:sym typeface="Calibri" panose="020F0502020204030204" pitchFamily="34" charset="0"/>
              </a:rPr>
              <a:t>为属性集总体，</a:t>
            </a:r>
            <a:r>
              <a:rPr lang="en-US" altLang="zh-CN" i="1" dirty="0" smtClean="0">
                <a:sym typeface="Calibri" panose="020F0502020204030204" pitchFamily="34" charset="0"/>
              </a:rPr>
              <a:t>F</a:t>
            </a:r>
            <a:r>
              <a:rPr lang="zh-CN" altLang="en-US" dirty="0" smtClean="0">
                <a:sym typeface="Calibri" panose="020F0502020204030204" pitchFamily="34" charset="0"/>
              </a:rPr>
              <a:t>是</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 于是有关系模式</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 &gt;</a:t>
            </a:r>
            <a:r>
              <a:rPr lang="zh-CN" altLang="en-US" dirty="0" smtClean="0">
                <a:sym typeface="Calibri" panose="020F0502020204030204" pitchFamily="34" charset="0"/>
              </a:rPr>
              <a:t>。对</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来说有以下的推理规则：</a:t>
            </a:r>
            <a:endParaRPr lang="zh-CN" altLang="en-US"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en-US" altLang="zh-CN" dirty="0" smtClean="0">
                <a:sym typeface="Calibri" panose="020F0502020204030204" pitchFamily="34" charset="0"/>
              </a:rPr>
              <a:t>A</a:t>
            </a:r>
            <a:r>
              <a:rPr lang="zh-CN" altLang="en-US" dirty="0" smtClean="0">
                <a:sym typeface="Calibri" panose="020F0502020204030204" pitchFamily="34" charset="0"/>
              </a:rPr>
              <a:t>1 自反律（</a:t>
            </a:r>
            <a:r>
              <a:rPr lang="en-US" altLang="zh-CN" dirty="0" smtClean="0">
                <a:sym typeface="Calibri" panose="020F0502020204030204" pitchFamily="34" charset="0"/>
              </a:rPr>
              <a:t>reflexivity</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10000"/>
              </a:lnSpc>
              <a:spcBef>
                <a:spcPts val="0"/>
              </a:spcBef>
              <a:buFont typeface="Wingdings" panose="05000000000000000000" pitchFamily="2" charset="2"/>
              <a:buChar char="n"/>
            </a:pPr>
            <a:r>
              <a:rPr lang="en-US" altLang="zh-CN" dirty="0" smtClean="0">
                <a:sym typeface="Calibri" panose="020F0502020204030204" pitchFamily="34" charset="0"/>
              </a:rPr>
              <a:t>A2</a:t>
            </a:r>
            <a:r>
              <a:rPr lang="zh-CN" altLang="en-US" dirty="0" smtClean="0">
                <a:sym typeface="Calibri" panose="020F0502020204030204" pitchFamily="34" charset="0"/>
              </a:rPr>
              <a:t> 增广律（</a:t>
            </a:r>
            <a:r>
              <a:rPr lang="en-US" altLang="zh-CN" dirty="0" smtClean="0">
                <a:sym typeface="Calibri" panose="020F0502020204030204" pitchFamily="34" charset="0"/>
              </a:rPr>
              <a:t>augmentation</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所蕴涵，且</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YZ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10000"/>
              </a:lnSpc>
              <a:spcBef>
                <a:spcPts val="0"/>
              </a:spcBef>
              <a:buFont typeface="Wingdings" panose="05000000000000000000" pitchFamily="2" charset="2"/>
              <a:buChar char="n"/>
            </a:pPr>
            <a:r>
              <a:rPr lang="en-US" altLang="zh-CN" dirty="0" smtClean="0">
                <a:sym typeface="Calibri" panose="020F0502020204030204" pitchFamily="34" charset="0"/>
              </a:rPr>
              <a:t>A3</a:t>
            </a:r>
            <a:r>
              <a:rPr lang="zh-CN" altLang="en-US" dirty="0" smtClean="0">
                <a:sym typeface="Calibri" panose="020F0502020204030204" pitchFamily="34" charset="0"/>
              </a:rPr>
              <a:t> 传递律（</a:t>
            </a:r>
            <a:r>
              <a:rPr lang="en-US" altLang="zh-CN" dirty="0" smtClean="0">
                <a:sym typeface="Calibri" panose="020F0502020204030204" pitchFamily="34" charset="0"/>
              </a:rPr>
              <a:t>transitivity</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及</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200000"/>
              </a:lnSpc>
              <a:spcBef>
                <a:spcPts val="0"/>
              </a:spcBef>
            </a:pPr>
            <a:r>
              <a:rPr lang="zh-CN" altLang="en-US" b="0" dirty="0" smtClean="0">
                <a:sym typeface="Calibri" panose="020F0502020204030204" pitchFamily="34" charset="0"/>
              </a:rPr>
              <a:t>注意：由自反律所得到的函数依赖均是平凡的函数依赖</a:t>
            </a:r>
            <a:r>
              <a:rPr lang="en-US" altLang="zh-CN" b="0" dirty="0" smtClean="0">
                <a:sym typeface="Calibri" panose="020F0502020204030204" pitchFamily="34" charset="0"/>
              </a:rPr>
              <a:t>,  </a:t>
            </a:r>
            <a:endParaRPr lang="en-US" altLang="zh-CN" b="0" dirty="0" smtClean="0">
              <a:sym typeface="Calibri" panose="020F0502020204030204" pitchFamily="34" charset="0"/>
            </a:endParaRPr>
          </a:p>
          <a:p>
            <a:pPr marL="742950" lvl="1" indent="-285750" algn="l">
              <a:lnSpc>
                <a:spcPct val="110000"/>
              </a:lnSpc>
              <a:spcBef>
                <a:spcPts val="0"/>
              </a:spcBef>
            </a:pPr>
            <a:r>
              <a:rPr lang="en-US" altLang="zh-CN" b="0" dirty="0" smtClean="0">
                <a:sym typeface="Calibri" panose="020F0502020204030204" pitchFamily="34" charset="0"/>
              </a:rPr>
              <a:t>           </a:t>
            </a:r>
            <a:r>
              <a:rPr lang="zh-CN" altLang="en-US" b="0" dirty="0" smtClean="0">
                <a:sym typeface="Calibri" panose="020F0502020204030204" pitchFamily="34" charset="0"/>
              </a:rPr>
              <a:t>自反律的使用并不依赖于</a:t>
            </a:r>
            <a:r>
              <a:rPr lang="en-US" altLang="zh-CN" b="0" i="1" dirty="0" smtClean="0">
                <a:sym typeface="Calibri" panose="020F0502020204030204" pitchFamily="34" charset="0"/>
              </a:rPr>
              <a:t>F</a:t>
            </a:r>
            <a:r>
              <a:rPr lang="zh-CN" altLang="en-US" b="0" dirty="0" smtClean="0">
                <a:sym typeface="Calibri" panose="020F0502020204030204"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数据依赖的公理系统（续）</a:t>
            </a:r>
            <a:endParaRPr lang="zh-CN" altLang="en-US" sz="3600" smtClean="0">
              <a:sym typeface="微软雅黑" panose="020B0503020204020204" pitchFamily="34" charset="-122"/>
            </a:endParaRP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定理</a:t>
            </a:r>
            <a:r>
              <a:rPr lang="en-US" altLang="zh-CN" dirty="0" smtClean="0">
                <a:sym typeface="Calibri" panose="020F0502020204030204" pitchFamily="34" charset="0"/>
              </a:rPr>
              <a:t>6.1  Armstrong</a:t>
            </a:r>
            <a:r>
              <a:rPr lang="zh-CN" altLang="en-US" dirty="0" smtClean="0">
                <a:sym typeface="Calibri" panose="020F0502020204030204" pitchFamily="34" charset="0"/>
              </a:rPr>
              <a:t>推理规则是正确的。</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证明</a:t>
            </a:r>
            <a:endParaRPr lang="zh-CN" altLang="en-US" dirty="0" smtClean="0">
              <a:sym typeface="Calibri" panose="020F0502020204030204" pitchFamily="34" charset="0"/>
            </a:endParaRPr>
          </a:p>
          <a:p>
            <a:pPr marL="400050" lvl="1" algn="l">
              <a:lnSpc>
                <a:spcPct val="120000"/>
              </a:lnSpc>
              <a:buFont typeface="Wingdings" panose="05000000000000000000" pitchFamily="2" charset="2"/>
              <a:buChar char="n"/>
            </a:pPr>
            <a:r>
              <a:rPr lang="zh-CN" altLang="en-US" dirty="0" smtClean="0">
                <a:sym typeface="Calibri" panose="020F0502020204030204" pitchFamily="34" charset="0"/>
              </a:rPr>
              <a:t>A1 自反律</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设</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en-US" altLang="zh-CN" dirty="0" smtClean="0">
                <a:sym typeface="Calibri" panose="020F0502020204030204" pitchFamily="34" charset="0"/>
              </a:rPr>
              <a:t>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中的任意两个元组</a:t>
            </a:r>
            <a:r>
              <a:rPr lang="en-US" altLang="zh-CN" i="1" dirty="0" smtClean="0">
                <a:sym typeface="Calibri" panose="020F0502020204030204" pitchFamily="34" charset="0"/>
              </a:rPr>
              <a:t>t</a:t>
            </a:r>
            <a:r>
              <a:rPr lang="zh-CN" altLang="en-US" i="1"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，由于</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成立，</a:t>
            </a:r>
            <a:endParaRPr lang="en-US" altLang="zh-CN" dirty="0" smtClean="0">
              <a:sym typeface="Calibri" panose="020F0502020204030204" pitchFamily="34" charset="0"/>
            </a:endParaRPr>
          </a:p>
          <a:p>
            <a:pPr marL="400050" lvl="1"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数据依赖的公理系统（续）</a:t>
            </a:r>
            <a:endParaRPr lang="zh-CN" altLang="en-US" sz="3600" smtClean="0">
              <a:sym typeface="微软雅黑" panose="020B0503020204020204" pitchFamily="34" charset="-122"/>
            </a:endParaRP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A2 增广律</a:t>
            </a:r>
            <a:endParaRPr lang="zh-CN" alt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设</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为</a:t>
            </a:r>
            <a:r>
              <a:rPr lang="en-US" altLang="zh-CN" sz="2400" i="1" dirty="0" smtClean="0">
                <a:sym typeface="Calibri" panose="020F0502020204030204" pitchFamily="34" charset="0"/>
              </a:rPr>
              <a:t>F</a:t>
            </a:r>
            <a:r>
              <a:rPr lang="zh-CN" altLang="en-US" sz="2400" dirty="0" smtClean="0">
                <a:sym typeface="Calibri" panose="020F0502020204030204" pitchFamily="34" charset="0"/>
              </a:rPr>
              <a:t>所蕴涵，且</a:t>
            </a:r>
            <a:r>
              <a:rPr lang="en-US" altLang="zh-CN" sz="2400" i="1" dirty="0" smtClean="0">
                <a:sym typeface="Calibri" panose="020F0502020204030204" pitchFamily="34" charset="0"/>
              </a:rPr>
              <a:t>Z</a:t>
            </a:r>
            <a:r>
              <a:rPr lang="en-US" altLang="zh-CN" sz="2400" dirty="0" smtClean="0">
                <a:sym typeface="Calibri" panose="020F0502020204030204" pitchFamily="34" charset="0"/>
              </a:rPr>
              <a:t> </a:t>
            </a:r>
            <a:r>
              <a:rPr lang="en-US" altLang="zh-CN" sz="2400" dirty="0" smtClean="0">
                <a:sym typeface="Symbol" panose="05050102010706020507" pitchFamily="18" charset="2"/>
              </a:rPr>
              <a:t></a:t>
            </a:r>
            <a:r>
              <a:rPr lang="en-US" altLang="zh-CN" sz="2400" dirty="0" smtClean="0">
                <a:sym typeface="Calibri" panose="020F0502020204030204" pitchFamily="34" charset="0"/>
              </a:rPr>
              <a:t> </a:t>
            </a:r>
            <a:r>
              <a:rPr lang="en-US" altLang="zh-CN" sz="2400" i="1" dirty="0" smtClean="0">
                <a:sym typeface="Calibri" panose="020F0502020204030204" pitchFamily="34" charset="0"/>
              </a:rPr>
              <a:t>U</a:t>
            </a:r>
            <a:r>
              <a:rPr lang="zh-CN" altLang="en-US" sz="2400" dirty="0" smtClean="0">
                <a:sym typeface="Calibri" panose="020F0502020204030204" pitchFamily="34" charset="0"/>
              </a:rPr>
              <a:t>。</a:t>
            </a:r>
            <a:endParaRPr lang="zh-CN" altLang="en-US" sz="2400"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中任意的两个元组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zh-CN" altLang="en-US" dirty="0" smtClean="0">
                <a:sym typeface="Calibri" panose="020F0502020204030204" pitchFamily="34" charset="0"/>
              </a:rPr>
              <a:t>，则有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和</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，于是有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所以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A3 传递律</a:t>
            </a:r>
            <a:endParaRPr lang="zh-CN" alt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设</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及</a:t>
            </a:r>
            <a:r>
              <a:rPr lang="en-US" altLang="zh-CN" sz="2400" i="1" dirty="0" smtClean="0">
                <a:sym typeface="Calibri" panose="020F0502020204030204" pitchFamily="34" charset="0"/>
              </a:rPr>
              <a:t>Y</a:t>
            </a:r>
            <a:r>
              <a:rPr lang="en-US" altLang="zh-CN" sz="2400" dirty="0" smtClean="0">
                <a:sym typeface="Calibri" panose="020F0502020204030204" pitchFamily="34" charset="0"/>
              </a:rPr>
              <a:t>→</a:t>
            </a:r>
            <a:r>
              <a:rPr lang="en-US" altLang="zh-CN" sz="2400" i="1" dirty="0" smtClean="0">
                <a:sym typeface="Calibri" panose="020F0502020204030204" pitchFamily="34" charset="0"/>
              </a:rPr>
              <a:t>Z</a:t>
            </a:r>
            <a:r>
              <a:rPr lang="zh-CN" altLang="en-US" sz="2400" dirty="0" smtClean="0">
                <a:sym typeface="Calibri" panose="020F0502020204030204" pitchFamily="34" charset="0"/>
              </a:rPr>
              <a:t>为</a:t>
            </a:r>
            <a:r>
              <a:rPr lang="en-US" altLang="zh-CN" sz="2400" i="1" dirty="0" smtClean="0">
                <a:sym typeface="Calibri" panose="020F0502020204030204" pitchFamily="34" charset="0"/>
              </a:rPr>
              <a:t>F</a:t>
            </a:r>
            <a:r>
              <a:rPr lang="zh-CN" altLang="en-US" sz="2400" dirty="0" smtClean="0">
                <a:sym typeface="Calibri" panose="020F0502020204030204" pitchFamily="34" charset="0"/>
              </a:rPr>
              <a:t>所蕴涵。</a:t>
            </a:r>
            <a:endParaRPr lang="zh-CN" altLang="en-US" sz="2400"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中的任意两个元组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，由于</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再由</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根据</a:t>
            </a:r>
            <a:r>
              <a:rPr lang="en-US" altLang="zh-CN" dirty="0" smtClean="0">
                <a:sym typeface="Calibri" panose="020F0502020204030204" pitchFamily="34" charset="0"/>
              </a:rPr>
              <a:t>A1</a:t>
            </a:r>
            <a:r>
              <a:rPr lang="zh-CN" altLang="en-US" dirty="0" smtClean="0">
                <a:sym typeface="Calibri" panose="020F0502020204030204" pitchFamily="34" charset="0"/>
              </a:rPr>
              <a:t>，</a:t>
            </a:r>
            <a:r>
              <a:rPr lang="en-US" altLang="zh-CN" dirty="0" smtClean="0">
                <a:sym typeface="Calibri" panose="020F0502020204030204" pitchFamily="34" charset="0"/>
              </a:rPr>
              <a:t>A2</a:t>
            </a:r>
            <a:r>
              <a:rPr lang="zh-CN" altLang="en-US" dirty="0" smtClean="0">
                <a:sym typeface="Calibri" panose="020F0502020204030204" pitchFamily="34" charset="0"/>
              </a:rPr>
              <a:t>，</a:t>
            </a:r>
            <a:r>
              <a:rPr lang="en-US" altLang="zh-CN" dirty="0" smtClean="0">
                <a:sym typeface="Calibri" panose="020F0502020204030204" pitchFamily="34" charset="0"/>
              </a:rPr>
              <a:t>A3</a:t>
            </a:r>
            <a:r>
              <a:rPr lang="zh-CN" altLang="en-US" dirty="0" smtClean="0">
                <a:sym typeface="Calibri" panose="020F0502020204030204" pitchFamily="34" charset="0"/>
              </a:rPr>
              <a:t>这三条推理规则可以得到下面三条推理规则：</a:t>
            </a:r>
            <a:endParaRPr lang="zh-CN" altLang="en-US" sz="32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合并规则（</a:t>
            </a:r>
            <a:r>
              <a:rPr lang="en-US" altLang="zh-CN" dirty="0" smtClean="0">
                <a:sym typeface="Calibri" panose="020F0502020204030204" pitchFamily="34" charset="0"/>
              </a:rPr>
              <a:t>union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1200150" lvl="2" indent="-285750" algn="l">
              <a:lnSpc>
                <a:spcPct val="125000"/>
              </a:lnSpc>
            </a:pP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a:t>
            </a:r>
            <a:endParaRPr lang="zh-CN" altLang="en-US" sz="26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伪传递规则（</a:t>
            </a:r>
            <a:r>
              <a:rPr lang="en-US" altLang="zh-CN" dirty="0" smtClean="0">
                <a:sym typeface="Calibri" panose="020F0502020204030204" pitchFamily="34" charset="0"/>
              </a:rPr>
              <a:t>pseudo transitivity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5000"/>
              </a:lnSpc>
            </a:pPr>
            <a:r>
              <a:rPr lang="en-US" altLang="zh-CN" dirty="0" smtClean="0">
                <a:sym typeface="Calibri" panose="020F0502020204030204" pitchFamily="34" charset="0"/>
              </a:rPr>
              <a:t>		</a:t>
            </a: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WY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XW</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28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分解规则（</a:t>
            </a:r>
            <a:r>
              <a:rPr lang="en-US" altLang="zh-CN" dirty="0" smtClean="0">
                <a:sym typeface="Calibri" panose="020F0502020204030204" pitchFamily="34" charset="0"/>
              </a:rPr>
              <a:t>decomposition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5000"/>
              </a:lnSpc>
            </a:pPr>
            <a:r>
              <a:rPr lang="en-US" altLang="zh-CN" dirty="0" smtClean="0">
                <a:sym typeface="Calibri" panose="020F0502020204030204" pitchFamily="34" charset="0"/>
              </a:rPr>
              <a:t>		</a:t>
            </a: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及</a:t>
            </a:r>
            <a:r>
              <a:rPr lang="en-US" altLang="zh-CN" i="1" dirty="0" smtClean="0">
                <a:sym typeface="Calibri" panose="020F0502020204030204" pitchFamily="34" charset="0"/>
              </a:rPr>
              <a:t>Z</a:t>
            </a:r>
            <a:r>
              <a:rPr lang="en-US" altLang="zh-CN" dirty="0" smtClean="0">
                <a:sym typeface="Symbol" panose="05050102010706020507" pitchFamily="18" charset="2"/>
              </a:rPr>
              <a:t></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2800" dirty="0" smtClean="0">
              <a:sym typeface="Calibri" panose="020F0502020204030204" pitchFamily="34" charset="0"/>
            </a:endParaRPr>
          </a:p>
          <a:p>
            <a:pPr marL="742950" lvl="1" indent="-285750" algn="l">
              <a:lnSpc>
                <a:spcPct val="125000"/>
              </a:lnSpc>
            </a:pPr>
            <a:r>
              <a:rPr lang="zh-CN" altLang="en-US" dirty="0" smtClean="0">
                <a:sym typeface="Calibri" panose="020F0502020204030204" pitchFamily="34" charset="0"/>
              </a:rPr>
              <a:t>     </a:t>
            </a:r>
            <a:endParaRPr lang="en-US" altLang="zh-CN" i="1"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anose="020F0502020204030204" pitchFamily="34" charset="0"/>
              </a:rPr>
              <a:t>根据合并规则和分解规则，可得引理</a:t>
            </a:r>
            <a:r>
              <a:rPr lang="en-US" altLang="zh-CN" dirty="0" smtClean="0">
                <a:sym typeface="Calibri" panose="020F0502020204030204" pitchFamily="34" charset="0"/>
              </a:rPr>
              <a:t>6.1</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endParaRPr lang="zh-CN" altLang="en-US" dirty="0" smtClean="0">
              <a:sym typeface="Calibri" panose="020F0502020204030204" pitchFamily="34" charset="0"/>
            </a:endParaRPr>
          </a:p>
          <a:p>
            <a:pPr marL="0" indent="0">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i="1" baseline="-25000" dirty="0" smtClean="0">
                <a:sym typeface="Calibri" panose="020F0502020204030204" pitchFamily="34" charset="0"/>
              </a:rPr>
              <a:t>1 </a:t>
            </a:r>
            <a:r>
              <a:rPr lang="en-US" altLang="zh-CN" i="1" dirty="0" smtClean="0">
                <a:sym typeface="Calibri" panose="020F0502020204030204" pitchFamily="34" charset="0"/>
              </a:rPr>
              <a:t>A</a:t>
            </a:r>
            <a:r>
              <a:rPr lang="en-US" altLang="zh-CN" i="1" baseline="-25000" dirty="0" smtClean="0">
                <a:sym typeface="Calibri" panose="020F0502020204030204" pitchFamily="34" charset="0"/>
              </a:rPr>
              <a:t>2</a:t>
            </a:r>
            <a:r>
              <a:rPr lang="en-US" altLang="zh-CN" i="1" dirty="0" smtClean="0">
                <a:sym typeface="Calibri" panose="020F0502020204030204" pitchFamily="34" charset="0"/>
              </a:rPr>
              <a:t>…</a:t>
            </a:r>
            <a:r>
              <a:rPr lang="en-US" altLang="zh-CN" i="1" dirty="0" err="1" smtClean="0">
                <a:sym typeface="Calibri" panose="020F0502020204030204" pitchFamily="34" charset="0"/>
              </a:rPr>
              <a:t>A</a:t>
            </a:r>
            <a:r>
              <a:rPr lang="en-US" altLang="zh-CN" i="1" baseline="-25000" dirty="0" err="1" smtClean="0">
                <a:sym typeface="Calibri" panose="020F0502020204030204" pitchFamily="34" charset="0"/>
              </a:rPr>
              <a:t>k</a:t>
            </a:r>
            <a:r>
              <a:rPr lang="zh-CN" altLang="en-US" dirty="0" smtClean="0">
                <a:sym typeface="Calibri" panose="020F0502020204030204" pitchFamily="34" charset="0"/>
              </a:rPr>
              <a:t>成立的充分必要条件是</a:t>
            </a:r>
            <a:r>
              <a:rPr lang="en-US" altLang="zh-CN" i="1" dirty="0" err="1" smtClean="0">
                <a:sym typeface="Calibri" panose="020F0502020204030204" pitchFamily="34" charset="0"/>
              </a:rPr>
              <a:t>X</a:t>
            </a:r>
            <a:r>
              <a:rPr lang="en-US" altLang="zh-CN" dirty="0" err="1" smtClean="0">
                <a:sym typeface="Calibri" panose="020F0502020204030204" pitchFamily="34" charset="0"/>
              </a:rPr>
              <a:t>→</a:t>
            </a:r>
            <a:r>
              <a:rPr lang="en-US" altLang="zh-CN" i="1" dirty="0" err="1" smtClean="0">
                <a:sym typeface="Calibri" panose="020F0502020204030204" pitchFamily="34" charset="0"/>
              </a:rPr>
              <a:t>A</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成立（</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zh-CN" altLang="en-US" dirty="0" smtClean="0">
                <a:sym typeface="Calibri" panose="020F0502020204030204" pitchFamily="34" charset="0"/>
              </a:rPr>
              <a:t>1，</a:t>
            </a:r>
            <a:r>
              <a:rPr lang="en-US" altLang="zh-CN" dirty="0" smtClean="0">
                <a:sym typeface="Calibri" panose="020F0502020204030204" pitchFamily="34" charset="0"/>
              </a:rPr>
              <a:t>2</a:t>
            </a:r>
            <a:r>
              <a:rPr lang="zh-CN" altLang="en-US" dirty="0" smtClean="0">
                <a:sym typeface="Calibri" panose="020F0502020204030204" pitchFamily="34" charset="0"/>
              </a:rPr>
              <a:t>，</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k</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2  </a:t>
            </a:r>
            <a:r>
              <a:rPr lang="zh-CN" altLang="en-US" dirty="0" smtClean="0">
                <a:sym typeface="Calibri" panose="020F0502020204030204" pitchFamily="34" charset="0"/>
              </a:rPr>
              <a:t>在关系模式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中为</a:t>
            </a:r>
            <a:r>
              <a:rPr lang="en-US" altLang="zh-CN" i="1" dirty="0" smtClean="0">
                <a:sym typeface="Calibri" panose="020F0502020204030204" pitchFamily="34" charset="0"/>
              </a:rPr>
              <a:t>F</a:t>
            </a:r>
            <a:r>
              <a:rPr lang="zh-CN" altLang="en-US" dirty="0" smtClean="0">
                <a:sym typeface="Calibri" panose="020F0502020204030204" pitchFamily="34" charset="0"/>
              </a:rPr>
              <a:t>所逻辑蕴涵的函数依赖的全体叫作</a:t>
            </a:r>
            <a:r>
              <a:rPr lang="en-US" altLang="zh-CN" i="1" dirty="0" smtClean="0">
                <a:sym typeface="Calibri" panose="020F0502020204030204" pitchFamily="34" charset="0"/>
              </a:rPr>
              <a:t>F</a:t>
            </a:r>
            <a:r>
              <a:rPr lang="zh-CN" altLang="en-US" dirty="0" smtClean="0">
                <a:sym typeface="Calibri" panose="020F0502020204030204" pitchFamily="34" charset="0"/>
              </a:rPr>
              <a:t>的闭包，记为</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a:lnSpc>
                <a:spcPct val="150000"/>
              </a:lnSpc>
            </a:pPr>
            <a:endParaRPr lang="zh-CN" altLang="en-US" dirty="0" smtClean="0">
              <a:sym typeface="Calibri" panose="020F0502020204030204" pitchFamily="34" charset="0"/>
            </a:endParaRPr>
          </a:p>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6.13</a:t>
            </a:r>
            <a:r>
              <a:rPr lang="zh-CN" altLang="en-US" dirty="0" smtClean="0">
                <a:sym typeface="Calibri" panose="020F0502020204030204" pitchFamily="34" charset="0"/>
              </a:rPr>
              <a:t>  设</a:t>
            </a:r>
            <a:r>
              <a:rPr lang="en-US" altLang="zh-CN" i="1" dirty="0" smtClean="0">
                <a:sym typeface="Calibri" panose="020F0502020204030204" pitchFamily="34" charset="0"/>
              </a:rPr>
              <a:t>F</a:t>
            </a:r>
            <a:r>
              <a:rPr lang="zh-CN" altLang="en-US" dirty="0" smtClean="0">
                <a:sym typeface="Calibri" panose="020F0502020204030204" pitchFamily="34" charset="0"/>
              </a:rPr>
              <a:t>为属性集</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i="1" dirty="0" smtClean="0">
                <a:sym typeface="Calibri" panose="020F0502020204030204" pitchFamily="34" charset="0"/>
              </a:rPr>
              <a:t>X</a:t>
            </a:r>
            <a:r>
              <a:rPr lang="zh-CN" altLang="en-US" i="1"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U</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8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8000" dirty="0" smtClean="0">
                <a:sym typeface="Calibri" panose="020F0502020204030204" pitchFamily="34" charset="0"/>
              </a:rPr>
              <a:t>+</a:t>
            </a:r>
            <a:r>
              <a:rPr lang="zh-CN" altLang="en-US" dirty="0" smtClean="0">
                <a:sym typeface="Calibri" panose="020F0502020204030204" pitchFamily="34" charset="0"/>
              </a:rPr>
              <a:t>称为属性集</a:t>
            </a:r>
            <a:r>
              <a:rPr lang="en-US" altLang="zh-CN" i="1" dirty="0" smtClean="0">
                <a:sym typeface="Calibri" panose="020F0502020204030204" pitchFamily="34" charset="0"/>
              </a:rPr>
              <a:t>X</a:t>
            </a:r>
            <a:r>
              <a:rPr lang="zh-CN" altLang="en-US" dirty="0" smtClean="0">
                <a:sym typeface="Calibri" panose="020F0502020204030204" pitchFamily="34" charset="0"/>
              </a:rPr>
              <a:t>关于函数依赖集</a:t>
            </a:r>
            <a:r>
              <a:rPr lang="en-US" altLang="zh-CN" i="1" dirty="0" smtClean="0">
                <a:sym typeface="Calibri" panose="020F0502020204030204" pitchFamily="34" charset="0"/>
              </a:rPr>
              <a:t>F</a:t>
            </a:r>
            <a:r>
              <a:rPr lang="zh-CN" altLang="en-US" dirty="0" smtClean="0">
                <a:sym typeface="Calibri" panose="020F0502020204030204"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6.2  </a:t>
            </a:r>
            <a:r>
              <a:rPr lang="zh-CN" altLang="en-US" dirty="0" smtClean="0">
                <a:sym typeface="Calibri" panose="020F0502020204030204" pitchFamily="34" charset="0"/>
              </a:rPr>
              <a:t>设</a:t>
            </a:r>
            <a:r>
              <a:rPr lang="en-US" altLang="zh-CN" i="1" dirty="0" smtClean="0">
                <a:sym typeface="Calibri" panose="020F0502020204030204" pitchFamily="34" charset="0"/>
              </a:rPr>
              <a:t>F</a:t>
            </a:r>
            <a:r>
              <a:rPr lang="zh-CN" altLang="en-US" dirty="0" smtClean="0">
                <a:sym typeface="Calibri" panose="020F0502020204030204" pitchFamily="34" charset="0"/>
              </a:rPr>
              <a:t>为属性集</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公理导出的充分必要条件是</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6000" dirty="0" smtClean="0">
                <a:sym typeface="Calibri" panose="020F0502020204030204" pitchFamily="34" charset="0"/>
              </a:rPr>
              <a:t>+</a:t>
            </a:r>
            <a:r>
              <a:rPr lang="zh-CN" altLang="en-US" dirty="0" smtClean="0">
                <a:sym typeface="Calibri" panose="020F0502020204030204" pitchFamily="34" charset="0"/>
              </a:rPr>
              <a:t>。</a:t>
            </a:r>
            <a:endParaRPr 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6.2</a:t>
            </a:r>
            <a:r>
              <a:rPr lang="zh-CN" altLang="en-US" dirty="0" smtClean="0">
                <a:sym typeface="Calibri" panose="020F0502020204030204" pitchFamily="34" charset="0"/>
              </a:rPr>
              <a:t>的用途</a:t>
            </a:r>
            <a:endParaRPr lang="zh-CN" altLang="en-US" dirty="0" smtClean="0">
              <a:sym typeface="Calibri" panose="020F0502020204030204" pitchFamily="34" charset="0"/>
            </a:endParaRPr>
          </a:p>
          <a:p>
            <a:pPr lvl="2">
              <a:lnSpc>
                <a:spcPct val="150000"/>
              </a:lnSpc>
              <a:buNone/>
            </a:pPr>
            <a:r>
              <a:rPr lang="zh-CN" altLang="en-US" dirty="0" smtClean="0">
                <a:sym typeface="Calibri" panose="020F0502020204030204" pitchFamily="34" charset="0"/>
              </a:rPr>
              <a:t>判定</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是否能由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公理导出的问题，就</a:t>
            </a:r>
            <a:endParaRPr lang="en-US" altLang="zh-CN" dirty="0" smtClean="0">
              <a:sym typeface="Calibri" panose="020F0502020204030204" pitchFamily="34" charset="0"/>
            </a:endParaRPr>
          </a:p>
          <a:p>
            <a:pPr lvl="2">
              <a:lnSpc>
                <a:spcPct val="150000"/>
              </a:lnSpc>
              <a:buNone/>
            </a:pPr>
            <a:r>
              <a:rPr lang="zh-CN" altLang="en-US" dirty="0" smtClean="0">
                <a:sym typeface="Calibri" panose="020F0502020204030204" pitchFamily="34" charset="0"/>
              </a:rPr>
              <a:t>转化为求出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，判定</a:t>
            </a:r>
            <a:r>
              <a:rPr lang="en-US" altLang="zh-CN" i="1" dirty="0" smtClean="0">
                <a:sym typeface="Calibri" panose="020F0502020204030204" pitchFamily="34" charset="0"/>
              </a:rPr>
              <a:t>Y</a:t>
            </a:r>
            <a:r>
              <a:rPr lang="zh-CN" altLang="en-US" dirty="0" smtClean="0">
                <a:sym typeface="Calibri" panose="020F0502020204030204" pitchFamily="34" charset="0"/>
              </a:rPr>
              <a:t>是否为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求闭包的算法</a:t>
            </a:r>
            <a:endParaRPr lang="zh-CN" altLang="en-US" dirty="0" smtClean="0">
              <a:sym typeface="Calibri" panose="020F0502020204030204" pitchFamily="34" charset="0"/>
            </a:endParaRPr>
          </a:p>
          <a:p>
            <a:pPr>
              <a:lnSpc>
                <a:spcPct val="150000"/>
              </a:lnSpc>
            </a:pPr>
            <a:r>
              <a:rPr lang="zh-CN" altLang="en-US" dirty="0" smtClean="0">
                <a:sym typeface="Calibri" panose="020F0502020204030204" pitchFamily="34" charset="0"/>
              </a:rPr>
              <a:t>算法</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 </a:t>
            </a:r>
            <a:r>
              <a:rPr lang="zh-CN" altLang="en-US" dirty="0" smtClean="0">
                <a:sym typeface="Calibri" panose="020F0502020204030204" pitchFamily="34" charset="0"/>
              </a:rPr>
              <a:t>求属性集</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）关于</a:t>
            </a:r>
            <a:r>
              <a:rPr lang="en-US" altLang="zh-CN" i="1" dirty="0" smtClean="0">
                <a:sym typeface="Calibri" panose="020F0502020204030204" pitchFamily="34" charset="0"/>
              </a:rPr>
              <a:t>U</a:t>
            </a:r>
            <a:r>
              <a:rPr lang="zh-CN" altLang="en-US" dirty="0" smtClean="0">
                <a:sym typeface="Calibri" panose="020F0502020204030204" pitchFamily="34" charset="0"/>
              </a:rPr>
              <a:t>上的函数依赖集</a:t>
            </a:r>
            <a:r>
              <a:rPr lang="en-US" altLang="zh-CN" i="1" dirty="0" smtClean="0">
                <a:sym typeface="Calibri" panose="020F0502020204030204" pitchFamily="34" charset="0"/>
              </a:rPr>
              <a:t>F</a:t>
            </a:r>
            <a:r>
              <a:rPr lang="zh-CN" altLang="en-US" dirty="0" smtClean="0">
                <a:sym typeface="Calibri" panose="020F0502020204030204" pitchFamily="34" charset="0"/>
              </a:rPr>
              <a:t>的闭包</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sz="3200"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输入：</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输出：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endParaRPr lang="en-US" altLang="zh-CN" baseline="30000"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步骤：</a:t>
            </a:r>
            <a:endParaRPr lang="zh-CN" altLang="en-US" dirty="0" smtClean="0">
              <a:sym typeface="Calibri" panose="020F0502020204030204" pitchFamily="34" charset="0"/>
            </a:endParaRPr>
          </a:p>
          <a:p>
            <a:endParaRPr lang="zh-CN" altLang="en-US" dirty="0" smtClean="0">
              <a:sym typeface="Calibri" panose="020F0502020204030204"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anose="02020603050405020304" pitchFamily="18" charset="0"/>
                <a:sym typeface="Times New Roman" panose="02020603050405020304" pitchFamily="18" charset="0"/>
              </a:rPr>
              <a:t>迭代</a:t>
            </a:r>
            <a:endParaRPr lang="zh-CN" altLang="en-US" sz="2800"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anose="020F0502020204030204" pitchFamily="34" charset="0"/>
              </a:rPr>
              <a:t>令</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err="1" smtClean="0">
                <a:sym typeface="Calibri" panose="020F0502020204030204" pitchFamily="34" charset="0"/>
              </a:rPr>
              <a:t>i</a:t>
            </a:r>
            <a:r>
              <a:rPr lang="en-US" altLang="zh-CN" dirty="0" smtClean="0">
                <a:sym typeface="Calibri" panose="020F0502020204030204" pitchFamily="34" charset="0"/>
              </a:rPr>
              <a:t>=0</a:t>
            </a:r>
            <a:endParaRPr lang="zh-CN" altLang="en-US" dirty="0" smtClean="0">
              <a:sym typeface="Calibri" panose="020F0502020204030204" pitchFamily="34" charset="0"/>
            </a:endParaRPr>
          </a:p>
          <a:p>
            <a:pPr marL="514350" indent="-514350">
              <a:buFont typeface="+mj-ea"/>
              <a:buAutoNum type="circleNumDbPlain"/>
            </a:pPr>
            <a:r>
              <a:rPr lang="zh-CN" altLang="en-US" dirty="0" smtClean="0">
                <a:sym typeface="Calibri" panose="020F0502020204030204" pitchFamily="34" charset="0"/>
              </a:rPr>
              <a:t>求</a:t>
            </a:r>
            <a:r>
              <a:rPr lang="en-US" altLang="zh-CN" i="1" dirty="0" smtClean="0">
                <a:sym typeface="Calibri" panose="020F0502020204030204" pitchFamily="34" charset="0"/>
              </a:rPr>
              <a:t>B</a:t>
            </a:r>
            <a:r>
              <a:rPr lang="zh-CN" altLang="en-US" dirty="0" smtClean="0">
                <a:sym typeface="Calibri" panose="020F0502020204030204" pitchFamily="34" charset="0"/>
              </a:rPr>
              <a:t>，这里</a:t>
            </a:r>
            <a:r>
              <a:rPr lang="en-US" altLang="zh-CN" i="1" dirty="0" smtClean="0">
                <a:sym typeface="Calibri" panose="020F0502020204030204" pitchFamily="34" charset="0"/>
              </a:rPr>
              <a:t>B</a:t>
            </a:r>
            <a:r>
              <a:rPr lang="en-US" altLang="zh-CN" dirty="0" smtClean="0">
                <a:sym typeface="Calibri" panose="020F0502020204030204" pitchFamily="34" charset="0"/>
              </a:rPr>
              <a:t> ={ </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a:t>
            </a:r>
            <a:r>
              <a:rPr lang="en-US" altLang="zh-CN" i="1" dirty="0" smtClean="0">
                <a:sym typeface="Calibri" panose="020F0502020204030204" pitchFamily="34" charset="0"/>
              </a:rPr>
              <a:t>V</a:t>
            </a:r>
            <a:r>
              <a:rPr lang="en-US" altLang="zh-CN"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Symbol" panose="05050102010706020507" pitchFamily="18" charset="2"/>
              </a:rPr>
              <a:t></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marL="514350" indent="-514350">
              <a:buNone/>
            </a:pPr>
            <a:r>
              <a:rPr lang="en-US" altLang="zh-CN" dirty="0" smtClean="0">
                <a:sym typeface="Calibri" panose="020F0502020204030204" pitchFamily="34" charset="0"/>
              </a:rPr>
              <a:t>                                           ∧</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i="1"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514350" indent="-514350">
              <a:buFont typeface="+mj-ea"/>
              <a:buAutoNum type="circleNumDbPlain" startAt="3"/>
            </a:pP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baseline="30000" dirty="0" smtClean="0">
              <a:sym typeface="Calibri" panose="020F0502020204030204" pitchFamily="34" charset="0"/>
            </a:endParaRPr>
          </a:p>
          <a:p>
            <a:pPr marL="514350" indent="-514350">
              <a:buFont typeface="+mj-ea"/>
              <a:buAutoNum type="circleNumDbPlain" startAt="3"/>
            </a:pPr>
            <a:r>
              <a:rPr lang="zh-CN" altLang="en-US" dirty="0" smtClean="0">
                <a:sym typeface="Calibri" panose="020F0502020204030204" pitchFamily="34" charset="0"/>
              </a:rPr>
              <a:t>判断</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514350" indent="-514350">
              <a:buFont typeface="+mj-ea"/>
              <a:buAutoNum type="circleNumDbPlain" startAt="3"/>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与</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相等或</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 </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就是</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514350" indent="-514350">
              <a:buNone/>
            </a:pPr>
            <a:r>
              <a:rPr lang="en-US" altLang="zh-CN" dirty="0" smtClean="0">
                <a:sym typeface="Calibri" panose="020F0502020204030204" pitchFamily="34" charset="0"/>
              </a:rPr>
              <a:t>	</a:t>
            </a:r>
            <a:r>
              <a:rPr lang="zh-CN" altLang="en-US" dirty="0" smtClean="0">
                <a:sym typeface="Calibri" panose="020F0502020204030204" pitchFamily="34" charset="0"/>
              </a:rPr>
              <a:t>算法终止。</a:t>
            </a:r>
            <a:endParaRPr lang="zh-CN" altLang="en-US" dirty="0" smtClean="0">
              <a:sym typeface="Calibri" panose="020F0502020204030204" pitchFamily="34" charset="0"/>
            </a:endParaRPr>
          </a:p>
          <a:p>
            <a:pPr marL="514350" indent="-514350">
              <a:buFont typeface="+mj-ea"/>
              <a:buAutoNum type="circleNumDbPlain" startAt="6"/>
            </a:pPr>
            <a:r>
              <a:rPr lang="zh-CN" altLang="en-US" dirty="0" smtClean="0">
                <a:sym typeface="Calibri" panose="020F0502020204030204" pitchFamily="34" charset="0"/>
              </a:rPr>
              <a:t>若否，则</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zh-CN" altLang="en-US" dirty="0" smtClean="0">
                <a:sym typeface="Calibri" panose="020F0502020204030204" pitchFamily="34" charset="0"/>
              </a:rPr>
              <a:t>1，返回第</a:t>
            </a:r>
            <a:r>
              <a:rPr lang="zh-CN" altLang="en-US" dirty="0" smtClean="0"/>
              <a:t>②</a:t>
            </a:r>
            <a:r>
              <a:rPr lang="zh-CN" altLang="en-US" dirty="0" smtClean="0">
                <a:sym typeface="Calibri" panose="020F0502020204030204"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anose="02020603050405020304" pitchFamily="18" charset="0"/>
              </a:rPr>
              <a:t>对</a:t>
            </a:r>
            <a:r>
              <a:rPr lang="en-US" altLang="zh-CN" b="1" i="1" dirty="0">
                <a:solidFill>
                  <a:srgbClr val="000000"/>
                </a:solidFill>
                <a:latin typeface="+mn-lt"/>
                <a:sym typeface="Times New Roman" panose="02020603050405020304" pitchFamily="18" charset="0"/>
              </a:rPr>
              <a:t>X</a:t>
            </a:r>
            <a:r>
              <a:rPr lang="en-US" altLang="zh-CN" b="1" i="1" baseline="60000" dirty="0">
                <a:solidFill>
                  <a:srgbClr val="000000"/>
                </a:solidFill>
                <a:latin typeface="+mn-lt"/>
                <a:sym typeface="Times New Roman" panose="02020603050405020304" pitchFamily="18" charset="0"/>
              </a:rPr>
              <a:t>(</a:t>
            </a:r>
            <a:r>
              <a:rPr lang="en-US" altLang="zh-CN" b="1" i="1" baseline="60000" dirty="0" err="1">
                <a:solidFill>
                  <a:srgbClr val="000000"/>
                </a:solidFill>
                <a:latin typeface="+mn-lt"/>
                <a:sym typeface="Times New Roman" panose="02020603050405020304" pitchFamily="18" charset="0"/>
              </a:rPr>
              <a:t>i</a:t>
            </a:r>
            <a:r>
              <a:rPr lang="en-US" altLang="zh-CN" b="1" baseline="60000" dirty="0">
                <a:solidFill>
                  <a:srgbClr val="000000"/>
                </a:solidFill>
                <a:latin typeface="+mn-lt"/>
                <a:sym typeface="Times New Roman" panose="02020603050405020304" pitchFamily="18" charset="0"/>
              </a:rPr>
              <a:t>)</a:t>
            </a:r>
            <a:r>
              <a:rPr lang="zh-CN" altLang="en-US" sz="2000" b="1" dirty="0">
                <a:solidFill>
                  <a:srgbClr val="000000"/>
                </a:solidFill>
                <a:latin typeface="+mn-lt"/>
                <a:sym typeface="Times New Roman" panose="02020603050405020304" pitchFamily="18" charset="0"/>
              </a:rPr>
              <a:t>中的每个元素，依次检查相应的函数依赖</a:t>
            </a:r>
            <a:r>
              <a:rPr lang="en-US" altLang="zh-CN" sz="2000" b="1" dirty="0">
                <a:solidFill>
                  <a:srgbClr val="000000"/>
                </a:solidFill>
                <a:latin typeface="+mn-lt"/>
                <a:sym typeface="Times New Roman" panose="02020603050405020304" pitchFamily="18" charset="0"/>
              </a:rPr>
              <a:t>,</a:t>
            </a:r>
            <a:r>
              <a:rPr lang="zh-CN" altLang="en-US" sz="2000" b="1" dirty="0">
                <a:solidFill>
                  <a:srgbClr val="000000"/>
                </a:solidFill>
                <a:latin typeface="+mn-lt"/>
                <a:sym typeface="Times New Roman" panose="02020603050405020304" pitchFamily="18" charset="0"/>
              </a:rPr>
              <a:t>将依赖它的属性加入</a:t>
            </a:r>
            <a:r>
              <a:rPr lang="en-US" altLang="zh-CN" sz="2000" b="1" i="1" dirty="0">
                <a:solidFill>
                  <a:srgbClr val="000000"/>
                </a:solidFill>
                <a:latin typeface="+mn-lt"/>
                <a:sym typeface="Times New Roman" panose="02020603050405020304" pitchFamily="18" charset="0"/>
              </a:rPr>
              <a:t>B</a:t>
            </a:r>
            <a:r>
              <a:rPr lang="en-US" altLang="zh-CN" sz="2000" b="1" dirty="0">
                <a:solidFill>
                  <a:srgbClr val="000000"/>
                </a:solidFill>
                <a:latin typeface="+mn-lt"/>
                <a:sym typeface="Times New Roman" panose="02020603050405020304" pitchFamily="18" charset="0"/>
              </a:rPr>
              <a:t> </a:t>
            </a:r>
            <a:endParaRPr lang="zh-CN" altLang="en-US" sz="2800" dirty="0">
              <a:solidFill>
                <a:srgbClr val="000000"/>
              </a:solidFill>
              <a:latin typeface="+mn-lt"/>
              <a:ea typeface="黑体" panose="02010609060101010101" pitchFamily="49"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17210</Words>
  <Application>WPS 演示</Application>
  <PresentationFormat>全屏显示(4:3)</PresentationFormat>
  <Paragraphs>2000</Paragraphs>
  <Slides>123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123</vt:i4>
      </vt:variant>
    </vt:vector>
  </HeadingPairs>
  <TitlesOfParts>
    <vt:vector size="139" baseType="lpstr">
      <vt:lpstr>Arial</vt:lpstr>
      <vt:lpstr>宋体</vt:lpstr>
      <vt:lpstr>Wingdings</vt:lpstr>
      <vt:lpstr>华文琥珀</vt:lpstr>
      <vt:lpstr>Calibri</vt:lpstr>
      <vt:lpstr>黑体</vt:lpstr>
      <vt:lpstr>Times New Roman</vt:lpstr>
      <vt:lpstr>Times-Roman</vt:lpstr>
      <vt:lpstr>隶书</vt:lpstr>
      <vt:lpstr>微软雅黑</vt:lpstr>
      <vt:lpstr>Arial Unicode MS</vt:lpstr>
      <vt:lpstr>Monotype Sorts</vt:lpstr>
      <vt:lpstr>Wingdings</vt:lpstr>
      <vt:lpstr>Symbol</vt:lpstr>
      <vt:lpstr>Cambria Math</vt: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Chen Yirong</cp:lastModifiedBy>
  <cp:revision>185</cp:revision>
  <dcterms:created xsi:type="dcterms:W3CDTF">2019-03-06T16:34:20Z</dcterms:created>
  <dcterms:modified xsi:type="dcterms:W3CDTF">2019-03-06T16:37:38Z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