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Source Sans Pro Ligh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Light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7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19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italic.fntdata"/><Relationship Id="rId12" Type="http://schemas.openxmlformats.org/officeDocument/2006/relationships/slide" Target="slides/slide6.xml"/><Relationship Id="rId34" Type="http://schemas.openxmlformats.org/officeDocument/2006/relationships/font" Target="fonts/Raleway-bold.fntdata"/><Relationship Id="rId15" Type="http://schemas.openxmlformats.org/officeDocument/2006/relationships/slide" Target="slides/slide9.xml"/><Relationship Id="rId37" Type="http://schemas.openxmlformats.org/officeDocument/2006/relationships/font" Target="fonts/SourceSansProLight-regular.fntdata"/><Relationship Id="rId14" Type="http://schemas.openxmlformats.org/officeDocument/2006/relationships/slide" Target="slides/slide8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SansProLight-italic.fntdata"/><Relationship Id="rId16" Type="http://schemas.openxmlformats.org/officeDocument/2006/relationships/slide" Target="slides/slide10.xml"/><Relationship Id="rId38" Type="http://schemas.openxmlformats.org/officeDocument/2006/relationships/font" Target="fonts/SourceSansPro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75675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75675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d756755b3_0_16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5d756755b3_0_16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5d756755b3_0_16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d756755b3_0_18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d756755b3_0_18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5d756755b3_0_18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d756755b3_0_20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5d756755b3_0_20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5d756755b3_0_20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d756755b3_0_10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5d756755b3_0_10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5d756755b3_0_10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756755b3_0_22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5d756755b3_0_22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5d756755b3_0_22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756755b3_0_11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d756755b3_0_11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5d756755b3_0_11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d756755b3_0_9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5d756755b3_0_9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5d756755b3_0_9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756755b3_0_23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5d756755b3_0_23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5d756755b3_0_23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d756755b3_0_24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5d756755b3_0_24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g5d756755b3_0_24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d756755b3_0_246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5d756755b3_0_246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5d756755b3_0_246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75675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75675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d756755b3_0_25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5d756755b3_0_25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g5d756755b3_0_25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d756755b3_0_25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5d756755b3_0_25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5d756755b3_0_25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d756755b3_0_264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5d756755b3_0_264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g5d756755b3_0_264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756755b3_0_27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5d756755b3_0_27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g5d756755b3_0_27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d756755b3_0_27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5d756755b3_0_27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5d756755b3_0_27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d756755b3_0_285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5d756755b3_0_285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5d756755b3_0_285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d756755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d756755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756755b3_0_1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5d756755b3_0_1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g5d756755b3_0_1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d756755b3_0_11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5d756755b3_0_11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5d756755b3_0_11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756755b3_0_82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5d756755b3_0_82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5d756755b3_0_82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756755b3_0_8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5d756755b3_0_8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5d756755b3_0_8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756755b3_0_100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5d756755b3_0_100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g5d756755b3_0_100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d756755b3_0_131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d756755b3_0_131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5d756755b3_0_131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756755b3_0_148:notes"/>
          <p:cNvSpPr txBox="1"/>
          <p:nvPr/>
        </p:nvSpPr>
        <p:spPr>
          <a:xfrm>
            <a:off x="3838685" y="8409866"/>
            <a:ext cx="26928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d756755b3_0_148:notes"/>
          <p:cNvSpPr/>
          <p:nvPr>
            <p:ph idx="2" type="sldImg"/>
          </p:nvPr>
        </p:nvSpPr>
        <p:spPr>
          <a:xfrm>
            <a:off x="414231" y="955674"/>
            <a:ext cx="6028200" cy="319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5d756755b3_0_148:notes"/>
          <p:cNvSpPr txBox="1"/>
          <p:nvPr>
            <p:ph idx="1" type="body"/>
          </p:nvPr>
        </p:nvSpPr>
        <p:spPr>
          <a:xfrm>
            <a:off x="947098" y="4358721"/>
            <a:ext cx="49638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hyperlink" Target="https://movingai.com/astar-dijkstra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: Informed Search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 Durso-Finley			Course code: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joshua.durso-finley@mail.mcgill.ca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Cheapest node S5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214" name="Google Shape;214;p34"/>
          <p:cNvCxnSpPr>
            <a:stCxn id="213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4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4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17" name="Google Shape;217;p34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56836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2268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221" name="Google Shape;221;p34"/>
          <p:cNvCxnSpPr>
            <a:stCxn id="216" idx="3"/>
            <a:endCxn id="220" idx="7"/>
          </p:cNvCxnSpPr>
          <p:nvPr/>
        </p:nvCxnSpPr>
        <p:spPr>
          <a:xfrm flipH="1">
            <a:off x="4848572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4"/>
          <p:cNvCxnSpPr>
            <a:stCxn id="216" idx="5"/>
            <a:endCxn id="219" idx="1"/>
          </p:cNvCxnSpPr>
          <p:nvPr/>
        </p:nvCxnSpPr>
        <p:spPr>
          <a:xfrm>
            <a:off x="5576928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4"/>
          <p:cNvSpPr txBox="1"/>
          <p:nvPr/>
        </p:nvSpPr>
        <p:spPr>
          <a:xfrm>
            <a:off x="4644100" y="302777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		   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7323300" y="318767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S5</a:t>
            </a:r>
            <a:endParaRPr/>
          </a:p>
        </p:txBody>
      </p:sp>
      <p:cxnSp>
        <p:nvCxnSpPr>
          <p:cNvPr id="225" name="Google Shape;225;p34"/>
          <p:cNvCxnSpPr>
            <a:endCxn id="224" idx="1"/>
          </p:cNvCxnSpPr>
          <p:nvPr/>
        </p:nvCxnSpPr>
        <p:spPr>
          <a:xfrm>
            <a:off x="7216672" y="3027647"/>
            <a:ext cx="21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 txBox="1"/>
          <p:nvPr/>
        </p:nvSpPr>
        <p:spPr>
          <a:xfrm>
            <a:off x="7323300" y="2784350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Cheapest node S4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235" name="Google Shape;235;p35"/>
          <p:cNvCxnSpPr>
            <a:stCxn id="234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5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5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5"/>
          <p:cNvSpPr/>
          <p:nvPr/>
        </p:nvSpPr>
        <p:spPr>
          <a:xfrm>
            <a:off x="56836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sp>
        <p:nvSpPr>
          <p:cNvPr id="241" name="Google Shape;241;p35"/>
          <p:cNvSpPr/>
          <p:nvPr/>
        </p:nvSpPr>
        <p:spPr>
          <a:xfrm>
            <a:off x="42268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242" name="Google Shape;242;p35"/>
          <p:cNvCxnSpPr>
            <a:stCxn id="237" idx="3"/>
            <a:endCxn id="241" idx="7"/>
          </p:cNvCxnSpPr>
          <p:nvPr/>
        </p:nvCxnSpPr>
        <p:spPr>
          <a:xfrm flipH="1">
            <a:off x="4848572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5"/>
          <p:cNvCxnSpPr>
            <a:stCxn id="237" idx="5"/>
            <a:endCxn id="240" idx="1"/>
          </p:cNvCxnSpPr>
          <p:nvPr/>
        </p:nvCxnSpPr>
        <p:spPr>
          <a:xfrm>
            <a:off x="5576928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4644100" y="302777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		   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7323300" y="318767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S5</a:t>
            </a:r>
            <a:endParaRPr/>
          </a:p>
        </p:txBody>
      </p:sp>
      <p:cxnSp>
        <p:nvCxnSpPr>
          <p:cNvPr id="246" name="Google Shape;246;p35"/>
          <p:cNvCxnSpPr>
            <a:endCxn id="245" idx="1"/>
          </p:cNvCxnSpPr>
          <p:nvPr/>
        </p:nvCxnSpPr>
        <p:spPr>
          <a:xfrm>
            <a:off x="7216672" y="3027647"/>
            <a:ext cx="21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5"/>
          <p:cNvSpPr txBox="1"/>
          <p:nvPr/>
        </p:nvSpPr>
        <p:spPr>
          <a:xfrm>
            <a:off x="7323300" y="2784350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[S0,S1,S3,S2,S5,S4]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Graph Generalization is a famous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algorithm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256" name="Google Shape;256;p36"/>
          <p:cNvCxnSpPr>
            <a:stCxn id="255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6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6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56836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>
            <a:off x="42268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263" name="Google Shape;263;p36"/>
          <p:cNvCxnSpPr>
            <a:stCxn id="258" idx="3"/>
            <a:endCxn id="262" idx="7"/>
          </p:cNvCxnSpPr>
          <p:nvPr/>
        </p:nvCxnSpPr>
        <p:spPr>
          <a:xfrm flipH="1">
            <a:off x="4848572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36"/>
          <p:cNvCxnSpPr>
            <a:stCxn id="258" idx="5"/>
            <a:endCxn id="261" idx="1"/>
          </p:cNvCxnSpPr>
          <p:nvPr/>
        </p:nvCxnSpPr>
        <p:spPr>
          <a:xfrm>
            <a:off x="5576928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6"/>
          <p:cNvSpPr txBox="1"/>
          <p:nvPr/>
        </p:nvSpPr>
        <p:spPr>
          <a:xfrm>
            <a:off x="4644100" y="302777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		   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7323300" y="318767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S5</a:t>
            </a:r>
            <a:endParaRPr/>
          </a:p>
        </p:txBody>
      </p:sp>
      <p:cxnSp>
        <p:nvCxnSpPr>
          <p:cNvPr id="267" name="Google Shape;267;p36"/>
          <p:cNvCxnSpPr>
            <a:endCxn id="266" idx="1"/>
          </p:cNvCxnSpPr>
          <p:nvPr/>
        </p:nvCxnSpPr>
        <p:spPr>
          <a:xfrm>
            <a:off x="7216672" y="3027647"/>
            <a:ext cx="21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6"/>
          <p:cNvSpPr txBox="1"/>
          <p:nvPr/>
        </p:nvSpPr>
        <p:spPr>
          <a:xfrm>
            <a:off x="7323300" y="2784350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Can we do better?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1800"/>
              <a:t>We have taken into account cost so far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remains?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Can we do better?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1800"/>
              <a:t>We have taken into account cost so far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remains? Cost to go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Total cost=Cost so far + Cost to go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What if we knew the cost exactly?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many nodes would we need to expand?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M*b nodes!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Just expand the node with the minimum total cost every time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optimal solution will have the exact cost along one or more paths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Of course we don’t know this so what can we do?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Proposal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Estimate the cost remaining using prior knowledge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Use our estimate instead of the unknown true value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</a:t>
            </a:r>
            <a:endParaRPr b="1" i="0" sz="4400" u="none" cap="none" strike="noStrike"/>
          </a:p>
        </p:txBody>
      </p:sp>
      <p:sp>
        <p:nvSpPr>
          <p:cNvPr id="303" name="Google Shape;303;p4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idea is known as a heuristic function h(s)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h*(s) is the best heuristic and is the true cost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h(g) must equal 0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Very problem specific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 search</a:t>
            </a:r>
            <a:endParaRPr b="1" i="0" sz="4400" u="none" cap="none" strike="noStrike"/>
          </a:p>
        </p:txBody>
      </p:sp>
      <p:sp>
        <p:nvSpPr>
          <p:cNvPr id="310" name="Google Shape;310;p4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We could simply use the cost to go as our estimate and expand the node with lowest cost to go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makes the algorithm heavily dependent on the heuristic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Throws away the knowledge of the cost so far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Combine these two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A*</a:t>
            </a:r>
            <a:endParaRPr b="1" i="0" sz="4400" u="none" cap="none" strike="noStrike"/>
          </a:p>
        </p:txBody>
      </p:sp>
      <p:sp>
        <p:nvSpPr>
          <p:cNvPr id="317" name="Google Shape;317;p4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The total cost of the node is the cost so far plus the cost to go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makes the algorithm heavily dependent on the heuristic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Throws away the knowledge of the cost so far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Combine these two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124" name="Google Shape;124;p26"/>
          <p:cNvSpPr txBox="1"/>
          <p:nvPr>
            <p:ph idx="4294967295" type="title"/>
          </p:nvPr>
        </p:nvSpPr>
        <p:spPr>
          <a:xfrm>
            <a:off x="535775" y="1222125"/>
            <a:ext cx="5197200" cy="3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A*</a:t>
            </a:r>
            <a:endParaRPr b="1" i="0" sz="4400" u="none" cap="none" strike="noStrike"/>
          </a:p>
        </p:txBody>
      </p:sp>
      <p:sp>
        <p:nvSpPr>
          <p:cNvPr id="324" name="Google Shape;324;p44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A* algorithm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g(s)=cost so far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minimum of g(s)+h(s)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Important requirement: h(s) is 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admissible</a:t>
            </a:r>
            <a:endParaRPr b="1"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h(s) &lt;= h*(s)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h(s) =0 for goal state so g(s)+h(s) = actual cost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A*</a:t>
            </a:r>
            <a:endParaRPr b="1" i="0" sz="4400" u="none" cap="none" strike="noStrike"/>
          </a:p>
        </p:txBody>
      </p:sp>
      <p:sp>
        <p:nvSpPr>
          <p:cNvPr id="331" name="Google Shape;331;p45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Why does a heuristic need to be admissible?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An admissible heuristic guarantees optimality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Proof...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A*</a:t>
            </a:r>
            <a:endParaRPr b="1" i="0" sz="4400" u="none" cap="none" strike="noStrike"/>
          </a:p>
        </p:txBody>
      </p:sp>
      <p:sp>
        <p:nvSpPr>
          <p:cNvPr id="338" name="Google Shape;338;p46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Assume two goal nodes where g(N1)&gt;g(goal) where we’ve opened N1 first.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This implies g(N1) &lt;= g(N2) +h(N2) where N2 is a parent of the best goal node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For an admissible heuristic: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g(N1)&lt;= g(N2)+</a:t>
            </a: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h*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(N2)=g(goal)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g(N1)&lt;=g(N2)+h(N2)&lt;=g(goa)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b="1" lang="en" sz="2400">
                <a:latin typeface="Source Sans Pro"/>
                <a:ea typeface="Source Sans Pro"/>
                <a:cs typeface="Source Sans Pro"/>
                <a:sym typeface="Source Sans Pro"/>
              </a:rPr>
              <a:t>Contradiction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: Therefore we must have opened g(N2) first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Heuristics</a:t>
            </a:r>
            <a:endParaRPr b="1" i="0" sz="4400" u="none" cap="none" strike="noStrike"/>
          </a:p>
        </p:txBody>
      </p:sp>
      <p:sp>
        <p:nvSpPr>
          <p:cNvPr id="345" name="Google Shape;345;p4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550" y="1306488"/>
            <a:ext cx="3594525" cy="35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Heuristics</a:t>
            </a:r>
            <a:endParaRPr b="1" i="0" sz="4400" u="none" cap="none" strike="noStrike"/>
          </a:p>
        </p:txBody>
      </p:sp>
      <p:sp>
        <p:nvSpPr>
          <p:cNvPr id="353" name="Google Shape;353;p4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Ideal heuristics: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Fast to compute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Close to real costs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Can be automatically generated/learned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1" i="0" sz="4400" u="none" cap="none" strike="noStrike"/>
          </a:p>
        </p:txBody>
      </p:sp>
      <p:sp>
        <p:nvSpPr>
          <p:cNvPr id="360" name="Google Shape;360;p4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Generate Heuristic for tile game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https://movingai.com/astar-dijkstra.html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Table of Contents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Differences between uniformed and informed search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Informed Search algorithms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Informed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 if we know something about the problem?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How can we include that knowledge?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900" y="1999500"/>
            <a:ext cx="18859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Informed Search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n uninformed we expanded either the deepest or the shallowest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If we include a cost to these searches they may no longer find the lowest cost solution. Especially in the case of DFS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Instead of expanding the shallowest node or the deepest node expand the lowest cost node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Order the nodes by cost so far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the node with lowest cost so far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Optimal? Yes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Complete? As long as there are no negative costs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Cheapest node S1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162" name="Google Shape;162;p31"/>
          <p:cNvCxnSpPr>
            <a:stCxn id="161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31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Cheapest node S3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What cost would we mark S3 with?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175" name="Google Shape;175;p32"/>
          <p:cNvCxnSpPr>
            <a:stCxn id="174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32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32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56836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2268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182" name="Google Shape;182;p32"/>
          <p:cNvCxnSpPr>
            <a:stCxn id="177" idx="3"/>
            <a:endCxn id="181" idx="7"/>
          </p:cNvCxnSpPr>
          <p:nvPr/>
        </p:nvCxnSpPr>
        <p:spPr>
          <a:xfrm flipH="1">
            <a:off x="4848572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32"/>
          <p:cNvCxnSpPr>
            <a:stCxn id="177" idx="5"/>
            <a:endCxn id="180" idx="1"/>
          </p:cNvCxnSpPr>
          <p:nvPr/>
        </p:nvCxnSpPr>
        <p:spPr>
          <a:xfrm>
            <a:off x="5576928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32"/>
          <p:cNvSpPr txBox="1"/>
          <p:nvPr/>
        </p:nvSpPr>
        <p:spPr>
          <a:xfrm>
            <a:off x="4644100" y="302777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		   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456532" y="82544"/>
            <a:ext cx="82296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Uniform Cost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56532" y="1306505"/>
            <a:ext cx="8184600" cy="3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Expand Cheapest node S2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"/>
          <p:cNvSpPr/>
          <p:nvPr/>
        </p:nvSpPr>
        <p:spPr>
          <a:xfrm>
            <a:off x="5729225" y="153285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S0</a:t>
            </a:r>
            <a:endParaRPr/>
          </a:p>
        </p:txBody>
      </p:sp>
      <p:cxnSp>
        <p:nvCxnSpPr>
          <p:cNvPr id="193" name="Google Shape;193;p33"/>
          <p:cNvCxnSpPr>
            <a:stCxn id="192" idx="3"/>
          </p:cNvCxnSpPr>
          <p:nvPr/>
        </p:nvCxnSpPr>
        <p:spPr>
          <a:xfrm flipH="1">
            <a:off x="5531997" y="2154578"/>
            <a:ext cx="30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3"/>
          <p:cNvCxnSpPr/>
          <p:nvPr/>
        </p:nvCxnSpPr>
        <p:spPr>
          <a:xfrm>
            <a:off x="6344972" y="2154578"/>
            <a:ext cx="355500" cy="3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3"/>
          <p:cNvSpPr/>
          <p:nvPr/>
        </p:nvSpPr>
        <p:spPr>
          <a:xfrm>
            <a:off x="49552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6594900" y="2420700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5410525" y="2093375"/>
            <a:ext cx="1592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		     11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56836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S4</a:t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>
            <a:off x="4226800" y="326292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S3</a:t>
            </a:r>
            <a:endParaRPr/>
          </a:p>
        </p:txBody>
      </p:sp>
      <p:cxnSp>
        <p:nvCxnSpPr>
          <p:cNvPr id="200" name="Google Shape;200;p33"/>
          <p:cNvCxnSpPr>
            <a:stCxn id="195" idx="3"/>
            <a:endCxn id="199" idx="7"/>
          </p:cNvCxnSpPr>
          <p:nvPr/>
        </p:nvCxnSpPr>
        <p:spPr>
          <a:xfrm flipH="1">
            <a:off x="4848572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3"/>
          <p:cNvCxnSpPr>
            <a:stCxn id="195" idx="5"/>
            <a:endCxn id="198" idx="1"/>
          </p:cNvCxnSpPr>
          <p:nvPr/>
        </p:nvCxnSpPr>
        <p:spPr>
          <a:xfrm>
            <a:off x="5576928" y="3042428"/>
            <a:ext cx="213300" cy="3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3"/>
          <p:cNvSpPr txBox="1"/>
          <p:nvPr/>
        </p:nvSpPr>
        <p:spPr>
          <a:xfrm>
            <a:off x="4644100" y="3027775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		    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7323300" y="3187675"/>
            <a:ext cx="728400" cy="72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S5</a:t>
            </a:r>
            <a:endParaRPr/>
          </a:p>
        </p:txBody>
      </p:sp>
      <p:cxnSp>
        <p:nvCxnSpPr>
          <p:cNvPr id="204" name="Google Shape;204;p33"/>
          <p:cNvCxnSpPr>
            <a:endCxn id="203" idx="1"/>
          </p:cNvCxnSpPr>
          <p:nvPr/>
        </p:nvCxnSpPr>
        <p:spPr>
          <a:xfrm>
            <a:off x="7216672" y="3027647"/>
            <a:ext cx="2133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3"/>
          <p:cNvSpPr txBox="1"/>
          <p:nvPr/>
        </p:nvSpPr>
        <p:spPr>
          <a:xfrm>
            <a:off x="7323300" y="2784350"/>
            <a:ext cx="4371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