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y="5143500" cx="9144000"/>
  <p:notesSz cx="6858000" cy="9144000"/>
  <p:embeddedFontLst>
    <p:embeddedFont>
      <p:font typeface="Ubuntu"/>
      <p:regular r:id="rId50"/>
      <p:bold r:id="rId51"/>
      <p:italic r:id="rId52"/>
      <p:boldItalic r:id="rId53"/>
    </p:embeddedFont>
    <p:embeddedFont>
      <p:font typeface="Raleway"/>
      <p:regular r:id="rId54"/>
      <p:bold r:id="rId55"/>
      <p:italic r:id="rId56"/>
      <p:boldItalic r:id="rId57"/>
    </p:embeddedFont>
    <p:embeddedFont>
      <p:font typeface="Source Sans Pro Light"/>
      <p:regular r:id="rId58"/>
      <p:bold r:id="rId59"/>
      <p:italic r:id="rId60"/>
      <p:boldItalic r:id="rId61"/>
    </p:embeddedFont>
    <p:embeddedFont>
      <p:font typeface="Lato"/>
      <p:regular r:id="rId62"/>
      <p:bold r:id="rId63"/>
      <p:italic r:id="rId64"/>
      <p:boldItalic r:id="rId65"/>
    </p:embeddedFont>
    <p:embeddedFont>
      <p:font typeface="Source Sans Pro"/>
      <p:regular r:id="rId66"/>
      <p:bold r:id="rId67"/>
      <p:italic r:id="rId68"/>
      <p:boldItalic r:id="rId6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Joshua Durso-Finley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Lato-regular.fntdata"/><Relationship Id="rId61" Type="http://schemas.openxmlformats.org/officeDocument/2006/relationships/font" Target="fonts/SourceSansProLight-boldItalic.fntdata"/><Relationship Id="rId20" Type="http://schemas.openxmlformats.org/officeDocument/2006/relationships/slide" Target="slides/slide14.xml"/><Relationship Id="rId64" Type="http://schemas.openxmlformats.org/officeDocument/2006/relationships/font" Target="fonts/Lato-italic.fntdata"/><Relationship Id="rId63" Type="http://schemas.openxmlformats.org/officeDocument/2006/relationships/font" Target="fonts/Lato-bold.fntdata"/><Relationship Id="rId22" Type="http://schemas.openxmlformats.org/officeDocument/2006/relationships/slide" Target="slides/slide16.xml"/><Relationship Id="rId66" Type="http://schemas.openxmlformats.org/officeDocument/2006/relationships/font" Target="fonts/SourceSansPro-regular.fntdata"/><Relationship Id="rId21" Type="http://schemas.openxmlformats.org/officeDocument/2006/relationships/slide" Target="slides/slide15.xml"/><Relationship Id="rId65" Type="http://schemas.openxmlformats.org/officeDocument/2006/relationships/font" Target="fonts/Lato-boldItalic.fntdata"/><Relationship Id="rId24" Type="http://schemas.openxmlformats.org/officeDocument/2006/relationships/slide" Target="slides/slide18.xml"/><Relationship Id="rId68" Type="http://schemas.openxmlformats.org/officeDocument/2006/relationships/font" Target="fonts/SourceSansPro-italic.fntdata"/><Relationship Id="rId23" Type="http://schemas.openxmlformats.org/officeDocument/2006/relationships/slide" Target="slides/slide17.xml"/><Relationship Id="rId67" Type="http://schemas.openxmlformats.org/officeDocument/2006/relationships/font" Target="fonts/SourceSansPro-bold.fntdata"/><Relationship Id="rId60" Type="http://schemas.openxmlformats.org/officeDocument/2006/relationships/font" Target="fonts/SourceSansProLight-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SourceSansPro-bold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Ubuntu-bold.fntdata"/><Relationship Id="rId50" Type="http://schemas.openxmlformats.org/officeDocument/2006/relationships/font" Target="fonts/Ubuntu-regular.fntdata"/><Relationship Id="rId53" Type="http://schemas.openxmlformats.org/officeDocument/2006/relationships/font" Target="fonts/Ubuntu-boldItalic.fntdata"/><Relationship Id="rId52" Type="http://schemas.openxmlformats.org/officeDocument/2006/relationships/font" Target="fonts/Ubuntu-italic.fntdata"/><Relationship Id="rId11" Type="http://schemas.openxmlformats.org/officeDocument/2006/relationships/slide" Target="slides/slide5.xml"/><Relationship Id="rId55" Type="http://schemas.openxmlformats.org/officeDocument/2006/relationships/font" Target="fonts/Raleway-bold.fntdata"/><Relationship Id="rId10" Type="http://schemas.openxmlformats.org/officeDocument/2006/relationships/slide" Target="slides/slide4.xml"/><Relationship Id="rId54" Type="http://schemas.openxmlformats.org/officeDocument/2006/relationships/font" Target="fonts/Raleway-regular.fntdata"/><Relationship Id="rId13" Type="http://schemas.openxmlformats.org/officeDocument/2006/relationships/slide" Target="slides/slide7.xml"/><Relationship Id="rId57" Type="http://schemas.openxmlformats.org/officeDocument/2006/relationships/font" Target="fonts/Raleway-boldItalic.fntdata"/><Relationship Id="rId12" Type="http://schemas.openxmlformats.org/officeDocument/2006/relationships/slide" Target="slides/slide6.xml"/><Relationship Id="rId56" Type="http://schemas.openxmlformats.org/officeDocument/2006/relationships/font" Target="fonts/Raleway-italic.fntdata"/><Relationship Id="rId15" Type="http://schemas.openxmlformats.org/officeDocument/2006/relationships/slide" Target="slides/slide9.xml"/><Relationship Id="rId59" Type="http://schemas.openxmlformats.org/officeDocument/2006/relationships/font" Target="fonts/SourceSansProLight-bold.fntdata"/><Relationship Id="rId14" Type="http://schemas.openxmlformats.org/officeDocument/2006/relationships/slide" Target="slides/slide8.xml"/><Relationship Id="rId58" Type="http://schemas.openxmlformats.org/officeDocument/2006/relationships/font" Target="fonts/SourceSansProLight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9-07-15T22:52:23.693">
    <p:pos x="287" y="822"/>
    <p:text>A way to get all the parents of the node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d74a8c301_1_51:notes"/>
          <p:cNvSpPr txBox="1"/>
          <p:nvPr/>
        </p:nvSpPr>
        <p:spPr>
          <a:xfrm>
            <a:off x="3838685" y="8409866"/>
            <a:ext cx="2692697" cy="4261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5d74a8c301_1_51:notes"/>
          <p:cNvSpPr/>
          <p:nvPr>
            <p:ph idx="2" type="sldImg"/>
          </p:nvPr>
        </p:nvSpPr>
        <p:spPr>
          <a:xfrm>
            <a:off x="414231" y="955674"/>
            <a:ext cx="6028201" cy="319738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" name="Google Shape;139;g5d74a8c301_1_51:notes"/>
          <p:cNvSpPr txBox="1"/>
          <p:nvPr>
            <p:ph idx="1" type="body"/>
          </p:nvPr>
        </p:nvSpPr>
        <p:spPr>
          <a:xfrm>
            <a:off x="947098" y="4358721"/>
            <a:ext cx="4963772" cy="38374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d74a8c301_1_58:notes"/>
          <p:cNvSpPr txBox="1"/>
          <p:nvPr/>
        </p:nvSpPr>
        <p:spPr>
          <a:xfrm>
            <a:off x="3838685" y="8409866"/>
            <a:ext cx="2692697" cy="4261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5d74a8c301_1_58:notes"/>
          <p:cNvSpPr/>
          <p:nvPr>
            <p:ph idx="2" type="sldImg"/>
          </p:nvPr>
        </p:nvSpPr>
        <p:spPr>
          <a:xfrm>
            <a:off x="414231" y="955674"/>
            <a:ext cx="6028201" cy="319738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7" name="Google Shape;147;g5d74a8c301_1_58:notes"/>
          <p:cNvSpPr txBox="1"/>
          <p:nvPr>
            <p:ph idx="1" type="body"/>
          </p:nvPr>
        </p:nvSpPr>
        <p:spPr>
          <a:xfrm>
            <a:off x="947098" y="4358721"/>
            <a:ext cx="4963772" cy="38374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d74a8c301_1_65:notes"/>
          <p:cNvSpPr txBox="1"/>
          <p:nvPr/>
        </p:nvSpPr>
        <p:spPr>
          <a:xfrm>
            <a:off x="3838685" y="8409866"/>
            <a:ext cx="2692697" cy="4261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5d74a8c301_1_65:notes"/>
          <p:cNvSpPr/>
          <p:nvPr>
            <p:ph idx="2" type="sldImg"/>
          </p:nvPr>
        </p:nvSpPr>
        <p:spPr>
          <a:xfrm>
            <a:off x="414231" y="955674"/>
            <a:ext cx="6028201" cy="319738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5" name="Google Shape;155;g5d74a8c301_1_65:notes"/>
          <p:cNvSpPr txBox="1"/>
          <p:nvPr>
            <p:ph idx="1" type="body"/>
          </p:nvPr>
        </p:nvSpPr>
        <p:spPr>
          <a:xfrm>
            <a:off x="947098" y="4358721"/>
            <a:ext cx="4963772" cy="38374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d74a8c301_1_71:notes"/>
          <p:cNvSpPr txBox="1"/>
          <p:nvPr/>
        </p:nvSpPr>
        <p:spPr>
          <a:xfrm>
            <a:off x="3838685" y="8409866"/>
            <a:ext cx="2692697" cy="4261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5d74a8c301_1_71:notes"/>
          <p:cNvSpPr/>
          <p:nvPr>
            <p:ph idx="2" type="sldImg"/>
          </p:nvPr>
        </p:nvSpPr>
        <p:spPr>
          <a:xfrm>
            <a:off x="414231" y="955674"/>
            <a:ext cx="6028201" cy="319738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2" name="Google Shape;162;g5d74a8c301_1_71:notes"/>
          <p:cNvSpPr txBox="1"/>
          <p:nvPr>
            <p:ph idx="1" type="body"/>
          </p:nvPr>
        </p:nvSpPr>
        <p:spPr>
          <a:xfrm>
            <a:off x="947098" y="4358721"/>
            <a:ext cx="4963772" cy="38374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d74a8c301_1_78:notes"/>
          <p:cNvSpPr txBox="1"/>
          <p:nvPr/>
        </p:nvSpPr>
        <p:spPr>
          <a:xfrm>
            <a:off x="3838685" y="8409866"/>
            <a:ext cx="2692697" cy="4261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5d74a8c301_1_78:notes"/>
          <p:cNvSpPr/>
          <p:nvPr>
            <p:ph idx="2" type="sldImg"/>
          </p:nvPr>
        </p:nvSpPr>
        <p:spPr>
          <a:xfrm>
            <a:off x="414231" y="955674"/>
            <a:ext cx="6028201" cy="319738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g5d74a8c301_1_78:notes"/>
          <p:cNvSpPr txBox="1"/>
          <p:nvPr>
            <p:ph idx="1" type="body"/>
          </p:nvPr>
        </p:nvSpPr>
        <p:spPr>
          <a:xfrm>
            <a:off x="947098" y="4358721"/>
            <a:ext cx="4963772" cy="38374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d74a8c301_1_89:notes"/>
          <p:cNvSpPr txBox="1"/>
          <p:nvPr/>
        </p:nvSpPr>
        <p:spPr>
          <a:xfrm>
            <a:off x="3838685" y="8409866"/>
            <a:ext cx="2692697" cy="4261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5d74a8c301_1_89:notes"/>
          <p:cNvSpPr/>
          <p:nvPr>
            <p:ph idx="2" type="sldImg"/>
          </p:nvPr>
        </p:nvSpPr>
        <p:spPr>
          <a:xfrm>
            <a:off x="414231" y="955674"/>
            <a:ext cx="6028201" cy="319738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2" name="Google Shape;182;g5d74a8c301_1_89:notes"/>
          <p:cNvSpPr txBox="1"/>
          <p:nvPr>
            <p:ph idx="1" type="body"/>
          </p:nvPr>
        </p:nvSpPr>
        <p:spPr>
          <a:xfrm>
            <a:off x="947098" y="4358721"/>
            <a:ext cx="4963772" cy="38374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d74a8c301_1_102:notes"/>
          <p:cNvSpPr txBox="1"/>
          <p:nvPr/>
        </p:nvSpPr>
        <p:spPr>
          <a:xfrm>
            <a:off x="3838685" y="8409866"/>
            <a:ext cx="2692697" cy="4261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5d74a8c301_1_102:notes"/>
          <p:cNvSpPr/>
          <p:nvPr>
            <p:ph idx="2" type="sldImg"/>
          </p:nvPr>
        </p:nvSpPr>
        <p:spPr>
          <a:xfrm>
            <a:off x="414231" y="955674"/>
            <a:ext cx="6028201" cy="319738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6" name="Google Shape;196;g5d74a8c301_1_102:notes"/>
          <p:cNvSpPr txBox="1"/>
          <p:nvPr>
            <p:ph idx="1" type="body"/>
          </p:nvPr>
        </p:nvSpPr>
        <p:spPr>
          <a:xfrm>
            <a:off x="947098" y="4358721"/>
            <a:ext cx="4963772" cy="38374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d74a8c301_1_117:notes"/>
          <p:cNvSpPr txBox="1"/>
          <p:nvPr/>
        </p:nvSpPr>
        <p:spPr>
          <a:xfrm>
            <a:off x="3838685" y="8409866"/>
            <a:ext cx="2692697" cy="4261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5d74a8c301_1_117:notes"/>
          <p:cNvSpPr/>
          <p:nvPr>
            <p:ph idx="2" type="sldImg"/>
          </p:nvPr>
        </p:nvSpPr>
        <p:spPr>
          <a:xfrm>
            <a:off x="414231" y="955674"/>
            <a:ext cx="6028201" cy="319738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2" name="Google Shape;212;g5d74a8c301_1_117:notes"/>
          <p:cNvSpPr txBox="1"/>
          <p:nvPr>
            <p:ph idx="1" type="body"/>
          </p:nvPr>
        </p:nvSpPr>
        <p:spPr>
          <a:xfrm>
            <a:off x="947098" y="4358721"/>
            <a:ext cx="4963772" cy="38374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d74a8c301_1_132:notes"/>
          <p:cNvSpPr txBox="1"/>
          <p:nvPr/>
        </p:nvSpPr>
        <p:spPr>
          <a:xfrm>
            <a:off x="3838685" y="8409866"/>
            <a:ext cx="2692697" cy="4261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5d74a8c301_1_132:notes"/>
          <p:cNvSpPr/>
          <p:nvPr>
            <p:ph idx="2" type="sldImg"/>
          </p:nvPr>
        </p:nvSpPr>
        <p:spPr>
          <a:xfrm>
            <a:off x="414231" y="955674"/>
            <a:ext cx="6028201" cy="319738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8" name="Google Shape;228;g5d74a8c301_1_132:notes"/>
          <p:cNvSpPr txBox="1"/>
          <p:nvPr>
            <p:ph idx="1" type="body"/>
          </p:nvPr>
        </p:nvSpPr>
        <p:spPr>
          <a:xfrm>
            <a:off x="947098" y="4358721"/>
            <a:ext cx="4963772" cy="38374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d74a8c301_1_151:notes"/>
          <p:cNvSpPr txBox="1"/>
          <p:nvPr/>
        </p:nvSpPr>
        <p:spPr>
          <a:xfrm>
            <a:off x="3838685" y="8409866"/>
            <a:ext cx="2692697" cy="4261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g5d74a8c301_1_151:notes"/>
          <p:cNvSpPr/>
          <p:nvPr>
            <p:ph idx="2" type="sldImg"/>
          </p:nvPr>
        </p:nvSpPr>
        <p:spPr>
          <a:xfrm>
            <a:off x="414231" y="955674"/>
            <a:ext cx="6028201" cy="319738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8" name="Google Shape;248;g5d74a8c301_1_151:notes"/>
          <p:cNvSpPr txBox="1"/>
          <p:nvPr>
            <p:ph idx="1" type="body"/>
          </p:nvPr>
        </p:nvSpPr>
        <p:spPr>
          <a:xfrm>
            <a:off x="947098" y="4358721"/>
            <a:ext cx="4963772" cy="38374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d74a8c301_1_170:notes"/>
          <p:cNvSpPr txBox="1"/>
          <p:nvPr/>
        </p:nvSpPr>
        <p:spPr>
          <a:xfrm>
            <a:off x="3838685" y="8409866"/>
            <a:ext cx="2692697" cy="4261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g5d74a8c301_1_170:notes"/>
          <p:cNvSpPr/>
          <p:nvPr>
            <p:ph idx="2" type="sldImg"/>
          </p:nvPr>
        </p:nvSpPr>
        <p:spPr>
          <a:xfrm>
            <a:off x="414231" y="955674"/>
            <a:ext cx="6028201" cy="319738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8" name="Google Shape;268;g5d74a8c301_1_170:notes"/>
          <p:cNvSpPr txBox="1"/>
          <p:nvPr>
            <p:ph idx="1" type="body"/>
          </p:nvPr>
        </p:nvSpPr>
        <p:spPr>
          <a:xfrm>
            <a:off x="947098" y="4358721"/>
            <a:ext cx="4963772" cy="38374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d74a8c301_1_189:notes"/>
          <p:cNvSpPr txBox="1"/>
          <p:nvPr/>
        </p:nvSpPr>
        <p:spPr>
          <a:xfrm>
            <a:off x="3838685" y="8409866"/>
            <a:ext cx="2692697" cy="4261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g5d74a8c301_1_189:notes"/>
          <p:cNvSpPr/>
          <p:nvPr>
            <p:ph idx="2" type="sldImg"/>
          </p:nvPr>
        </p:nvSpPr>
        <p:spPr>
          <a:xfrm>
            <a:off x="414231" y="955674"/>
            <a:ext cx="6028201" cy="319738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8" name="Google Shape;288;g5d74a8c301_1_189:notes"/>
          <p:cNvSpPr txBox="1"/>
          <p:nvPr>
            <p:ph idx="1" type="body"/>
          </p:nvPr>
        </p:nvSpPr>
        <p:spPr>
          <a:xfrm>
            <a:off x="947098" y="4358721"/>
            <a:ext cx="4963772" cy="38374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5d74a8c301_1_208:notes"/>
          <p:cNvSpPr txBox="1"/>
          <p:nvPr/>
        </p:nvSpPr>
        <p:spPr>
          <a:xfrm>
            <a:off x="3838685" y="8409866"/>
            <a:ext cx="2692697" cy="4261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5d74a8c301_1_208:notes"/>
          <p:cNvSpPr/>
          <p:nvPr>
            <p:ph idx="2" type="sldImg"/>
          </p:nvPr>
        </p:nvSpPr>
        <p:spPr>
          <a:xfrm>
            <a:off x="414231" y="955674"/>
            <a:ext cx="6028201" cy="319738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8" name="Google Shape;308;g5d74a8c301_1_208:notes"/>
          <p:cNvSpPr txBox="1"/>
          <p:nvPr>
            <p:ph idx="1" type="body"/>
          </p:nvPr>
        </p:nvSpPr>
        <p:spPr>
          <a:xfrm>
            <a:off x="947098" y="4358721"/>
            <a:ext cx="4963772" cy="38374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5d74a8c301_1_219:notes"/>
          <p:cNvSpPr txBox="1"/>
          <p:nvPr/>
        </p:nvSpPr>
        <p:spPr>
          <a:xfrm>
            <a:off x="3838685" y="8409866"/>
            <a:ext cx="2692697" cy="4261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g5d74a8c301_1_219:notes"/>
          <p:cNvSpPr/>
          <p:nvPr>
            <p:ph idx="2" type="sldImg"/>
          </p:nvPr>
        </p:nvSpPr>
        <p:spPr>
          <a:xfrm>
            <a:off x="414231" y="955674"/>
            <a:ext cx="6028201" cy="319738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0" name="Google Shape;320;g5d74a8c301_1_219:notes"/>
          <p:cNvSpPr txBox="1"/>
          <p:nvPr>
            <p:ph idx="1" type="body"/>
          </p:nvPr>
        </p:nvSpPr>
        <p:spPr>
          <a:xfrm>
            <a:off x="947098" y="4358721"/>
            <a:ext cx="4963772" cy="38374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5d74a8c301_1_232:notes"/>
          <p:cNvSpPr txBox="1"/>
          <p:nvPr/>
        </p:nvSpPr>
        <p:spPr>
          <a:xfrm>
            <a:off x="3838685" y="8409866"/>
            <a:ext cx="2692697" cy="4261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g5d74a8c301_1_232:notes"/>
          <p:cNvSpPr/>
          <p:nvPr>
            <p:ph idx="2" type="sldImg"/>
          </p:nvPr>
        </p:nvSpPr>
        <p:spPr>
          <a:xfrm>
            <a:off x="414231" y="955674"/>
            <a:ext cx="6028201" cy="319738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4" name="Google Shape;334;g5d74a8c301_1_232:notes"/>
          <p:cNvSpPr txBox="1"/>
          <p:nvPr>
            <p:ph idx="1" type="body"/>
          </p:nvPr>
        </p:nvSpPr>
        <p:spPr>
          <a:xfrm>
            <a:off x="947098" y="4358721"/>
            <a:ext cx="4963772" cy="38374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5d74a8c301_1_249:notes"/>
          <p:cNvSpPr txBox="1"/>
          <p:nvPr/>
        </p:nvSpPr>
        <p:spPr>
          <a:xfrm>
            <a:off x="3838685" y="8409866"/>
            <a:ext cx="2692697" cy="4261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g5d74a8c301_1_249:notes"/>
          <p:cNvSpPr/>
          <p:nvPr>
            <p:ph idx="2" type="sldImg"/>
          </p:nvPr>
        </p:nvSpPr>
        <p:spPr>
          <a:xfrm>
            <a:off x="414231" y="955674"/>
            <a:ext cx="6028201" cy="319738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2" name="Google Shape;352;g5d74a8c301_1_249:notes"/>
          <p:cNvSpPr txBox="1"/>
          <p:nvPr>
            <p:ph idx="1" type="body"/>
          </p:nvPr>
        </p:nvSpPr>
        <p:spPr>
          <a:xfrm>
            <a:off x="947098" y="4358721"/>
            <a:ext cx="4963772" cy="38374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5d74a8c301_1_268:notes"/>
          <p:cNvSpPr txBox="1"/>
          <p:nvPr/>
        </p:nvSpPr>
        <p:spPr>
          <a:xfrm>
            <a:off x="3838685" y="8409866"/>
            <a:ext cx="2692697" cy="4261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g5d74a8c301_1_268:notes"/>
          <p:cNvSpPr/>
          <p:nvPr>
            <p:ph idx="2" type="sldImg"/>
          </p:nvPr>
        </p:nvSpPr>
        <p:spPr>
          <a:xfrm>
            <a:off x="414231" y="955674"/>
            <a:ext cx="6028201" cy="319738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2" name="Google Shape;372;g5d74a8c301_1_268:notes"/>
          <p:cNvSpPr txBox="1"/>
          <p:nvPr>
            <p:ph idx="1" type="body"/>
          </p:nvPr>
        </p:nvSpPr>
        <p:spPr>
          <a:xfrm>
            <a:off x="947098" y="4358721"/>
            <a:ext cx="4963772" cy="38374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5d74a8c301_1_287:notes"/>
          <p:cNvSpPr txBox="1"/>
          <p:nvPr/>
        </p:nvSpPr>
        <p:spPr>
          <a:xfrm>
            <a:off x="3838685" y="8409866"/>
            <a:ext cx="2692697" cy="4261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g5d74a8c301_1_287:notes"/>
          <p:cNvSpPr/>
          <p:nvPr>
            <p:ph idx="2" type="sldImg"/>
          </p:nvPr>
        </p:nvSpPr>
        <p:spPr>
          <a:xfrm>
            <a:off x="414231" y="955674"/>
            <a:ext cx="6028201" cy="319738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2" name="Google Shape;392;g5d74a8c301_1_287:notes"/>
          <p:cNvSpPr txBox="1"/>
          <p:nvPr>
            <p:ph idx="1" type="body"/>
          </p:nvPr>
        </p:nvSpPr>
        <p:spPr>
          <a:xfrm>
            <a:off x="947098" y="4358721"/>
            <a:ext cx="4963772" cy="38374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5d74a8c301_1_306:notes"/>
          <p:cNvSpPr txBox="1"/>
          <p:nvPr/>
        </p:nvSpPr>
        <p:spPr>
          <a:xfrm>
            <a:off x="3838685" y="8409866"/>
            <a:ext cx="2692697" cy="4261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g5d74a8c301_1_306:notes"/>
          <p:cNvSpPr/>
          <p:nvPr>
            <p:ph idx="2" type="sldImg"/>
          </p:nvPr>
        </p:nvSpPr>
        <p:spPr>
          <a:xfrm>
            <a:off x="414231" y="955674"/>
            <a:ext cx="6028201" cy="319738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2" name="Google Shape;412;g5d74a8c301_1_306:notes"/>
          <p:cNvSpPr txBox="1"/>
          <p:nvPr>
            <p:ph idx="1" type="body"/>
          </p:nvPr>
        </p:nvSpPr>
        <p:spPr>
          <a:xfrm>
            <a:off x="947098" y="4358721"/>
            <a:ext cx="4963772" cy="38374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5d74a8c301_1_325:notes"/>
          <p:cNvSpPr txBox="1"/>
          <p:nvPr/>
        </p:nvSpPr>
        <p:spPr>
          <a:xfrm>
            <a:off x="3838685" y="8409866"/>
            <a:ext cx="2692697" cy="4261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g5d74a8c301_1_325:notes"/>
          <p:cNvSpPr/>
          <p:nvPr>
            <p:ph idx="2" type="sldImg"/>
          </p:nvPr>
        </p:nvSpPr>
        <p:spPr>
          <a:xfrm>
            <a:off x="414231" y="955674"/>
            <a:ext cx="6028201" cy="319738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2" name="Google Shape;432;g5d74a8c301_1_325:notes"/>
          <p:cNvSpPr txBox="1"/>
          <p:nvPr>
            <p:ph idx="1" type="body"/>
          </p:nvPr>
        </p:nvSpPr>
        <p:spPr>
          <a:xfrm>
            <a:off x="947098" y="4358721"/>
            <a:ext cx="4963772" cy="38374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d74a8c301_1_0:notes"/>
          <p:cNvSpPr txBox="1"/>
          <p:nvPr/>
        </p:nvSpPr>
        <p:spPr>
          <a:xfrm>
            <a:off x="3838685" y="8409866"/>
            <a:ext cx="2692697" cy="4261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g5d74a8c301_1_0:notes"/>
          <p:cNvSpPr/>
          <p:nvPr>
            <p:ph idx="2" type="sldImg"/>
          </p:nvPr>
        </p:nvSpPr>
        <p:spPr>
          <a:xfrm>
            <a:off x="414231" y="955674"/>
            <a:ext cx="6028201" cy="319738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" name="Google Shape;83;g5d74a8c301_1_0:notes"/>
          <p:cNvSpPr txBox="1"/>
          <p:nvPr>
            <p:ph idx="1" type="body"/>
          </p:nvPr>
        </p:nvSpPr>
        <p:spPr>
          <a:xfrm>
            <a:off x="947098" y="4358721"/>
            <a:ext cx="4963772" cy="38374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5d74a8c301_1_344:notes"/>
          <p:cNvSpPr txBox="1"/>
          <p:nvPr/>
        </p:nvSpPr>
        <p:spPr>
          <a:xfrm>
            <a:off x="3838685" y="8409866"/>
            <a:ext cx="2692697" cy="4261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g5d74a8c301_1_344:notes"/>
          <p:cNvSpPr/>
          <p:nvPr>
            <p:ph idx="2" type="sldImg"/>
          </p:nvPr>
        </p:nvSpPr>
        <p:spPr>
          <a:xfrm>
            <a:off x="414231" y="955674"/>
            <a:ext cx="6028201" cy="319738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2" name="Google Shape;452;g5d74a8c301_1_344:notes"/>
          <p:cNvSpPr txBox="1"/>
          <p:nvPr>
            <p:ph idx="1" type="body"/>
          </p:nvPr>
        </p:nvSpPr>
        <p:spPr>
          <a:xfrm>
            <a:off x="947098" y="4358721"/>
            <a:ext cx="4963772" cy="38374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5d74a8c301_1_351:notes"/>
          <p:cNvSpPr txBox="1"/>
          <p:nvPr/>
        </p:nvSpPr>
        <p:spPr>
          <a:xfrm>
            <a:off x="3838685" y="8409866"/>
            <a:ext cx="2692697" cy="4261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g5d74a8c301_1_351:notes"/>
          <p:cNvSpPr/>
          <p:nvPr>
            <p:ph idx="2" type="sldImg"/>
          </p:nvPr>
        </p:nvSpPr>
        <p:spPr>
          <a:xfrm>
            <a:off x="414231" y="955674"/>
            <a:ext cx="6028201" cy="319738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0" name="Google Shape;460;g5d74a8c301_1_351:notes"/>
          <p:cNvSpPr txBox="1"/>
          <p:nvPr>
            <p:ph idx="1" type="body"/>
          </p:nvPr>
        </p:nvSpPr>
        <p:spPr>
          <a:xfrm>
            <a:off x="947098" y="4358721"/>
            <a:ext cx="4963772" cy="38374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5d74a8c301_1_358:notes"/>
          <p:cNvSpPr txBox="1"/>
          <p:nvPr/>
        </p:nvSpPr>
        <p:spPr>
          <a:xfrm>
            <a:off x="3838685" y="8409866"/>
            <a:ext cx="2692697" cy="4261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g5d74a8c301_1_358:notes"/>
          <p:cNvSpPr/>
          <p:nvPr>
            <p:ph idx="2" type="sldImg"/>
          </p:nvPr>
        </p:nvSpPr>
        <p:spPr>
          <a:xfrm>
            <a:off x="414231" y="955674"/>
            <a:ext cx="6028201" cy="319738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8" name="Google Shape;468;g5d74a8c301_1_358:notes"/>
          <p:cNvSpPr txBox="1"/>
          <p:nvPr>
            <p:ph idx="1" type="body"/>
          </p:nvPr>
        </p:nvSpPr>
        <p:spPr>
          <a:xfrm>
            <a:off x="947098" y="4358721"/>
            <a:ext cx="4963772" cy="38374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5d74a8c301_0_6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g5d74a8c301_0_6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5" name="Google Shape;475;g5d74a8c301_0_6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5d74a8c301_0_12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g5d74a8c301_0_12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2" name="Google Shape;482;g5d74a8c301_0_12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5d74a8c301_0_18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g5d74a8c301_0_18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0" name="Google Shape;490;g5d74a8c301_0_18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5d74a8c301_0_30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g5d74a8c301_0_30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8" name="Google Shape;498;g5d74a8c301_0_30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5d74a8c301_0_36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g5d74a8c301_0_36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5" name="Google Shape;505;g5d74a8c301_0_36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5d74a8c301_0_42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g5d74a8c301_0_42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2" name="Google Shape;512;g5d74a8c301_0_42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5d74a8c301_0_24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g5d74a8c301_0_24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0" name="Google Shape;520;g5d74a8c301_0_24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d74a8c301_1_8:notes"/>
          <p:cNvSpPr txBox="1"/>
          <p:nvPr/>
        </p:nvSpPr>
        <p:spPr>
          <a:xfrm>
            <a:off x="3838685" y="8409866"/>
            <a:ext cx="2692697" cy="4261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g5d74a8c301_1_8:notes"/>
          <p:cNvSpPr/>
          <p:nvPr>
            <p:ph idx="2" type="sldImg"/>
          </p:nvPr>
        </p:nvSpPr>
        <p:spPr>
          <a:xfrm>
            <a:off x="414231" y="955674"/>
            <a:ext cx="6028201" cy="319738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" name="Google Shape;90;g5d74a8c301_1_8:notes"/>
          <p:cNvSpPr txBox="1"/>
          <p:nvPr>
            <p:ph idx="1" type="body"/>
          </p:nvPr>
        </p:nvSpPr>
        <p:spPr>
          <a:xfrm>
            <a:off x="947098" y="4358721"/>
            <a:ext cx="4963772" cy="38374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5d74a8c301_0_52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g5d74a8c301_0_52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8" name="Google Shape;528;g5d74a8c301_0_52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5d74a8c301_0_59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g5d74a8c301_0_59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6" name="Google Shape;536;g5d74a8c301_0_59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5d74a8c301_0_73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g5d74a8c301_0_73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4" name="Google Shape;544;g5d74a8c301_0_73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5d74a8c301_0_80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g5d74a8c301_0_80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2" name="Google Shape;552;g5d74a8c301_0_80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d74a8c301_1_17:notes"/>
          <p:cNvSpPr txBox="1"/>
          <p:nvPr/>
        </p:nvSpPr>
        <p:spPr>
          <a:xfrm>
            <a:off x="3838685" y="8409866"/>
            <a:ext cx="2692697" cy="4261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5d74a8c301_1_17:notes"/>
          <p:cNvSpPr/>
          <p:nvPr>
            <p:ph idx="2" type="sldImg"/>
          </p:nvPr>
        </p:nvSpPr>
        <p:spPr>
          <a:xfrm>
            <a:off x="414231" y="955674"/>
            <a:ext cx="6028201" cy="319738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0" name="Google Shape;100;g5d74a8c301_1_17:notes"/>
          <p:cNvSpPr txBox="1"/>
          <p:nvPr>
            <p:ph idx="1" type="body"/>
          </p:nvPr>
        </p:nvSpPr>
        <p:spPr>
          <a:xfrm>
            <a:off x="947098" y="4358721"/>
            <a:ext cx="4963772" cy="38374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74a8c301_1_24:notes"/>
          <p:cNvSpPr txBox="1"/>
          <p:nvPr/>
        </p:nvSpPr>
        <p:spPr>
          <a:xfrm>
            <a:off x="3838685" y="8409866"/>
            <a:ext cx="2692697" cy="4261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5d74a8c301_1_24:notes"/>
          <p:cNvSpPr/>
          <p:nvPr>
            <p:ph idx="2" type="sldImg"/>
          </p:nvPr>
        </p:nvSpPr>
        <p:spPr>
          <a:xfrm>
            <a:off x="414231" y="955674"/>
            <a:ext cx="6028201" cy="319738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" name="Google Shape;108;g5d74a8c301_1_24:notes"/>
          <p:cNvSpPr txBox="1"/>
          <p:nvPr>
            <p:ph idx="1" type="body"/>
          </p:nvPr>
        </p:nvSpPr>
        <p:spPr>
          <a:xfrm>
            <a:off x="947098" y="4358721"/>
            <a:ext cx="4963772" cy="38374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d74a8c301_1_31:notes"/>
          <p:cNvSpPr txBox="1"/>
          <p:nvPr/>
        </p:nvSpPr>
        <p:spPr>
          <a:xfrm>
            <a:off x="3838685" y="8409866"/>
            <a:ext cx="2692697" cy="4261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5d74a8c301_1_31:notes"/>
          <p:cNvSpPr/>
          <p:nvPr>
            <p:ph idx="2" type="sldImg"/>
          </p:nvPr>
        </p:nvSpPr>
        <p:spPr>
          <a:xfrm>
            <a:off x="414231" y="955674"/>
            <a:ext cx="6028201" cy="319738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6" name="Google Shape;116;g5d74a8c301_1_31:notes"/>
          <p:cNvSpPr txBox="1"/>
          <p:nvPr>
            <p:ph idx="1" type="body"/>
          </p:nvPr>
        </p:nvSpPr>
        <p:spPr>
          <a:xfrm>
            <a:off x="947098" y="4358721"/>
            <a:ext cx="4963772" cy="38374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d74a8c301_1_37:notes"/>
          <p:cNvSpPr txBox="1"/>
          <p:nvPr/>
        </p:nvSpPr>
        <p:spPr>
          <a:xfrm>
            <a:off x="3838685" y="8409866"/>
            <a:ext cx="2692697" cy="4261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5d74a8c301_1_37:notes"/>
          <p:cNvSpPr/>
          <p:nvPr>
            <p:ph idx="2" type="sldImg"/>
          </p:nvPr>
        </p:nvSpPr>
        <p:spPr>
          <a:xfrm>
            <a:off x="414231" y="955674"/>
            <a:ext cx="6028201" cy="319738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3" name="Google Shape;123;g5d74a8c301_1_37:notes"/>
          <p:cNvSpPr txBox="1"/>
          <p:nvPr>
            <p:ph idx="1" type="body"/>
          </p:nvPr>
        </p:nvSpPr>
        <p:spPr>
          <a:xfrm>
            <a:off x="947098" y="4358721"/>
            <a:ext cx="4963772" cy="38374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d74a8c301_1_44:notes"/>
          <p:cNvSpPr txBox="1"/>
          <p:nvPr/>
        </p:nvSpPr>
        <p:spPr>
          <a:xfrm>
            <a:off x="3838685" y="8409866"/>
            <a:ext cx="2692697" cy="4261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5d74a8c301_1_44:notes"/>
          <p:cNvSpPr/>
          <p:nvPr>
            <p:ph idx="2" type="sldImg"/>
          </p:nvPr>
        </p:nvSpPr>
        <p:spPr>
          <a:xfrm>
            <a:off x="414231" y="955674"/>
            <a:ext cx="6028201" cy="319738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" name="Google Shape;131;g5d74a8c301_1_44:notes"/>
          <p:cNvSpPr txBox="1"/>
          <p:nvPr>
            <p:ph idx="1" type="body"/>
          </p:nvPr>
        </p:nvSpPr>
        <p:spPr>
          <a:xfrm>
            <a:off x="947098" y="4358721"/>
            <a:ext cx="4963772" cy="38374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Relationship Id="rId3" Type="http://schemas.openxmlformats.org/officeDocument/2006/relationships/comments" Target="../comments/comment1.xml"/><Relationship Id="rId4" Type="http://schemas.openxmlformats.org/officeDocument/2006/relationships/image" Target="../media/image4.png"/><Relationship Id="rId5" Type="http://schemas.openxmlformats.org/officeDocument/2006/relationships/image" Target="../media/image1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.png"/><Relationship Id="rId4" Type="http://schemas.openxmlformats.org/officeDocument/2006/relationships/hyperlink" Target="https://movingai.com/dfid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1: Introduction and Uninformed Search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Joshua Durso-Finley			Course code: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joshua.durso-finley@mail.mcgill.ca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/>
        </p:nvSpPr>
        <p:spPr>
          <a:xfrm>
            <a:off x="456532" y="82544"/>
            <a:ext cx="8229651" cy="85875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400" u="none" cap="none" strike="noStrike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The Search Tree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2"/>
          <p:cNvSpPr txBox="1"/>
          <p:nvPr/>
        </p:nvSpPr>
        <p:spPr>
          <a:xfrm>
            <a:off x="658460" y="1333938"/>
            <a:ext cx="8184657" cy="31729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33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search tree has each state as a node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30200" lvl="0" marL="330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Each action moves to a child of the current state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30200" lvl="0" marL="330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want to find a solution by looking through the tree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30200" lvl="0" marL="330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56879" y="2718824"/>
            <a:ext cx="3963929" cy="1788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18963" y="2204452"/>
            <a:ext cx="3527123" cy="2155464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3"/>
          <p:cNvSpPr txBox="1"/>
          <p:nvPr/>
        </p:nvSpPr>
        <p:spPr>
          <a:xfrm>
            <a:off x="456532" y="82544"/>
            <a:ext cx="8229651" cy="85875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400" u="none" cap="none" strike="noStrike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Important Quantities of Trees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3"/>
          <p:cNvSpPr txBox="1"/>
          <p:nvPr/>
        </p:nvSpPr>
        <p:spPr>
          <a:xfrm>
            <a:off x="456532" y="1306505"/>
            <a:ext cx="8184657" cy="31729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11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Branching Factor </a:t>
            </a:r>
            <a:r>
              <a:rPr b="0" i="1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</a:t>
            </a: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i.e How wide are the branches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617B"/>
              </a:buClr>
              <a:buSzPts val="11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Depth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2" marL="330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Depth of </a:t>
            </a:r>
            <a:r>
              <a:rPr b="0" i="0" lang="en" sz="2100" u="none" cap="none" strike="noStrike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minimum solution </a:t>
            </a:r>
            <a:r>
              <a:rPr b="0" i="1" lang="en" sz="2100" u="none" cap="none" strike="noStrike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2" marL="330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" sz="2100" u="none" cap="none" strike="noStrike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Maximum Depth </a:t>
            </a:r>
            <a:r>
              <a:rPr b="0" i="1" lang="en" sz="2100" u="none" cap="none" strike="noStrike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617B"/>
              </a:buClr>
              <a:buSzPts val="11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Number of states/nodes: O(b</a:t>
            </a:r>
            <a:r>
              <a:rPr b="0" baseline="30000" i="0" lang="en" sz="27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/>
        </p:nvSpPr>
        <p:spPr>
          <a:xfrm>
            <a:off x="456532" y="82544"/>
            <a:ext cx="8229651" cy="85875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400" u="none" cap="none" strike="noStrike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Search in General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4"/>
          <p:cNvSpPr txBox="1"/>
          <p:nvPr/>
        </p:nvSpPr>
        <p:spPr>
          <a:xfrm>
            <a:off x="456532" y="1306505"/>
            <a:ext cx="8184657" cy="31729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11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Keep track of visited states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617B"/>
              </a:buClr>
              <a:buSzPts val="11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Take states from a set of unvisited states until the goal state is found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617B"/>
              </a:buClr>
              <a:buSzPts val="11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 we take states from the set of unvisited states determines the algorithm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2" marL="330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Breadth first search: Using a Queue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2" marL="330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Depth first search: Using a Stack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2" marL="330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A*: Using a heap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/>
        </p:nvSpPr>
        <p:spPr>
          <a:xfrm>
            <a:off x="456532" y="82544"/>
            <a:ext cx="8229651" cy="85875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400" u="none" cap="none" strike="noStrike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How to pick unvisited nodes?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57936" y="1028744"/>
            <a:ext cx="3527123" cy="2155464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5"/>
          <p:cNvSpPr txBox="1"/>
          <p:nvPr/>
        </p:nvSpPr>
        <p:spPr>
          <a:xfrm>
            <a:off x="456532" y="1306505"/>
            <a:ext cx="8184657" cy="31729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11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Uniformed strategies: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2" marL="330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Explore the deepest node(</a:t>
            </a:r>
            <a:r>
              <a:rPr b="0" i="0" lang="en" sz="2100" u="none" cap="none" strike="noStrike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DFS</a:t>
            </a:r>
            <a:r>
              <a:rPr b="0" i="0" lang="en" sz="2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2" marL="330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Explore closest node(</a:t>
            </a:r>
            <a:r>
              <a:rPr b="0" i="0" lang="en" sz="2100" u="none" cap="none" strike="noStrike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BFS</a:t>
            </a:r>
            <a:r>
              <a:rPr b="0" i="0" lang="en" sz="2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617B"/>
              </a:buClr>
              <a:buSzPts val="11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Only consider reachable nodes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617B"/>
              </a:buClr>
              <a:buSzPts val="11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617B"/>
              </a:buClr>
              <a:buSzPts val="11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Keep track of those with a </a:t>
            </a:r>
            <a:r>
              <a:rPr b="1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frontier</a:t>
            </a: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(</a:t>
            </a:r>
            <a:r>
              <a:rPr b="0" i="1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set of unvisited, but reachable nodes</a:t>
            </a: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/>
        </p:nvSpPr>
        <p:spPr>
          <a:xfrm>
            <a:off x="456532" y="82544"/>
            <a:ext cx="8229651" cy="85875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400" u="none" cap="none" strike="noStrike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Depth first search (Using a Stack)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6"/>
          <p:cNvSpPr txBox="1"/>
          <p:nvPr/>
        </p:nvSpPr>
        <p:spPr>
          <a:xfrm>
            <a:off x="456532" y="1306505"/>
            <a:ext cx="8184657" cy="31729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11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Expand deepest state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617B"/>
              </a:buClr>
              <a:buSzPts val="11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Start State: s</a:t>
            </a:r>
            <a:r>
              <a:rPr b="0" baseline="-25000" i="0" lang="en" sz="27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617B"/>
              </a:buClr>
              <a:buSzPts val="11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Add children to the set of unexplored nodes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617B"/>
              </a:buClr>
              <a:buSzPts val="11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Set of visited {S</a:t>
            </a:r>
            <a:r>
              <a:rPr b="0" baseline="-25000" i="0" lang="en" sz="27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}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617B"/>
              </a:buClr>
              <a:buSzPts val="11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Set of unexplored {S</a:t>
            </a:r>
            <a:r>
              <a:rPr b="0" baseline="-25000" i="0" lang="en" sz="27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,S</a:t>
            </a:r>
            <a:r>
              <a:rPr b="0" baseline="-25000" i="0" lang="en" sz="27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}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6"/>
          <p:cNvSpPr/>
          <p:nvPr/>
        </p:nvSpPr>
        <p:spPr>
          <a:xfrm>
            <a:off x="6886393" y="1371659"/>
            <a:ext cx="493845" cy="44089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lose/>
              </a:path>
            </a:pathLst>
          </a:cu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26450" lIns="26450" spcFirstLastPara="1" rIns="26450" wrap="square" tIns="26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19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6"/>
          <p:cNvSpPr/>
          <p:nvPr/>
        </p:nvSpPr>
        <p:spPr>
          <a:xfrm>
            <a:off x="7297931" y="1861537"/>
            <a:ext cx="493845" cy="44089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lose/>
              </a:path>
            </a:pathLst>
          </a:cu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26450" lIns="26450" spcFirstLastPara="1" rIns="26450" wrap="square" tIns="26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19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6"/>
          <p:cNvSpPr/>
          <p:nvPr/>
        </p:nvSpPr>
        <p:spPr>
          <a:xfrm>
            <a:off x="6474856" y="1861537"/>
            <a:ext cx="493845" cy="44089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lose/>
              </a:path>
            </a:pathLst>
          </a:cu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26450" lIns="26450" spcFirstLastPara="1" rIns="26450" wrap="square" tIns="26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19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6"/>
          <p:cNvSpPr/>
          <p:nvPr/>
        </p:nvSpPr>
        <p:spPr>
          <a:xfrm flipH="1">
            <a:off x="6913829" y="1739068"/>
            <a:ext cx="54872" cy="195951"/>
          </a:xfrm>
          <a:custGeom>
            <a:rect b="b" l="l" r="r" t="t"/>
            <a:pathLst>
              <a:path extrusionOk="0" h="86078" w="21600">
                <a:moveTo>
                  <a:pt x="0" y="0"/>
                </a:moveTo>
                <a:lnTo>
                  <a:pt x="21600" y="86078"/>
                </a:lnTo>
              </a:path>
            </a:pathLst>
          </a:custGeom>
          <a:noFill/>
          <a:ln cap="flat" cmpd="sng" w="36000">
            <a:solidFill>
              <a:srgbClr val="04617B"/>
            </a:solidFill>
            <a:prstDash val="solid"/>
            <a:miter lim="8000"/>
            <a:headEnd len="sm" w="sm" type="none"/>
            <a:tailEnd len="med" w="med" type="triangle"/>
          </a:ln>
        </p:spPr>
      </p:sp>
      <p:sp>
        <p:nvSpPr>
          <p:cNvPr id="178" name="Google Shape;178;p26"/>
          <p:cNvSpPr/>
          <p:nvPr/>
        </p:nvSpPr>
        <p:spPr>
          <a:xfrm>
            <a:off x="7297931" y="1739068"/>
            <a:ext cx="109743" cy="195951"/>
          </a:xfrm>
          <a:custGeom>
            <a:rect b="b" l="l" r="r" t="t"/>
            <a:pathLst>
              <a:path extrusionOk="0" h="43146" w="21600">
                <a:moveTo>
                  <a:pt x="0" y="0"/>
                </a:moveTo>
                <a:lnTo>
                  <a:pt x="21600" y="43146"/>
                </a:lnTo>
              </a:path>
            </a:pathLst>
          </a:custGeom>
          <a:noFill/>
          <a:ln cap="flat" cmpd="sng" w="36000">
            <a:solidFill>
              <a:srgbClr val="04617B"/>
            </a:solidFill>
            <a:prstDash val="solid"/>
            <a:miter lim="8000"/>
            <a:headEnd len="sm" w="sm" type="none"/>
            <a:tailEnd len="med" w="med" type="triangle"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/>
        </p:nvSpPr>
        <p:spPr>
          <a:xfrm>
            <a:off x="456532" y="82544"/>
            <a:ext cx="8229651" cy="85875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400" u="none" cap="none" strike="noStrike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Depth first search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7"/>
          <p:cNvSpPr txBox="1"/>
          <p:nvPr/>
        </p:nvSpPr>
        <p:spPr>
          <a:xfrm>
            <a:off x="456532" y="1306505"/>
            <a:ext cx="8184657" cy="31729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11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Expand deepest state: s1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617B"/>
              </a:buClr>
              <a:buSzPts val="11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Set of visited {s</a:t>
            </a:r>
            <a:r>
              <a:rPr b="0" baseline="-25000" i="0" lang="en" sz="27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0,</a:t>
            </a: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27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}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617B"/>
              </a:buClr>
              <a:buSzPts val="11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Set of unexplored {s</a:t>
            </a:r>
            <a:r>
              <a:rPr b="0" baseline="-25000" i="0" lang="en" sz="27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,s</a:t>
            </a:r>
            <a:r>
              <a:rPr b="0" baseline="-25000" i="0" lang="en" sz="27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}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7"/>
          <p:cNvSpPr/>
          <p:nvPr/>
        </p:nvSpPr>
        <p:spPr>
          <a:xfrm>
            <a:off x="6886393" y="1371659"/>
            <a:ext cx="493845" cy="44089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lose/>
              </a:path>
            </a:pathLst>
          </a:cu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26450" lIns="26450" spcFirstLastPara="1" rIns="26450" wrap="square" tIns="26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19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7"/>
          <p:cNvSpPr/>
          <p:nvPr/>
        </p:nvSpPr>
        <p:spPr>
          <a:xfrm>
            <a:off x="7297931" y="1861537"/>
            <a:ext cx="493845" cy="44089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lose/>
              </a:path>
            </a:pathLst>
          </a:cu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26450" lIns="26450" spcFirstLastPara="1" rIns="26450" wrap="square" tIns="26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19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7"/>
          <p:cNvSpPr/>
          <p:nvPr/>
        </p:nvSpPr>
        <p:spPr>
          <a:xfrm>
            <a:off x="6063318" y="2351415"/>
            <a:ext cx="493845" cy="44089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lose/>
              </a:path>
            </a:pathLst>
          </a:cu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26450" lIns="26450" spcFirstLastPara="1" rIns="26450" wrap="square" tIns="26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19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7"/>
          <p:cNvSpPr/>
          <p:nvPr/>
        </p:nvSpPr>
        <p:spPr>
          <a:xfrm>
            <a:off x="6474856" y="1861537"/>
            <a:ext cx="493845" cy="44089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lose/>
              </a:path>
            </a:pathLst>
          </a:cu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26450" lIns="26450" spcFirstLastPara="1" rIns="26450" wrap="square" tIns="26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19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7"/>
          <p:cNvSpPr/>
          <p:nvPr/>
        </p:nvSpPr>
        <p:spPr>
          <a:xfrm flipH="1">
            <a:off x="6913829" y="1739068"/>
            <a:ext cx="54872" cy="195951"/>
          </a:xfrm>
          <a:custGeom>
            <a:rect b="b" l="l" r="r" t="t"/>
            <a:pathLst>
              <a:path extrusionOk="0" h="86078" w="21600">
                <a:moveTo>
                  <a:pt x="0" y="0"/>
                </a:moveTo>
                <a:lnTo>
                  <a:pt x="21600" y="86078"/>
                </a:lnTo>
              </a:path>
            </a:pathLst>
          </a:custGeom>
          <a:noFill/>
          <a:ln cap="flat" cmpd="sng" w="36000">
            <a:solidFill>
              <a:srgbClr val="04617B"/>
            </a:solidFill>
            <a:prstDash val="solid"/>
            <a:miter lim="8000"/>
            <a:headEnd len="sm" w="sm" type="none"/>
            <a:tailEnd len="med" w="med" type="triangle"/>
          </a:ln>
        </p:spPr>
      </p:sp>
      <p:sp>
        <p:nvSpPr>
          <p:cNvPr id="191" name="Google Shape;191;p27"/>
          <p:cNvSpPr/>
          <p:nvPr/>
        </p:nvSpPr>
        <p:spPr>
          <a:xfrm flipH="1">
            <a:off x="6474856" y="2228946"/>
            <a:ext cx="54872" cy="244939"/>
          </a:xfrm>
          <a:custGeom>
            <a:rect b="b" l="l" r="r" t="t"/>
            <a:pathLst>
              <a:path extrusionOk="0" h="107570" w="21600">
                <a:moveTo>
                  <a:pt x="0" y="0"/>
                </a:moveTo>
                <a:lnTo>
                  <a:pt x="21600" y="107570"/>
                </a:lnTo>
              </a:path>
            </a:pathLst>
          </a:custGeom>
          <a:noFill/>
          <a:ln cap="flat" cmpd="sng" w="36000">
            <a:solidFill>
              <a:srgbClr val="04617B"/>
            </a:solidFill>
            <a:prstDash val="solid"/>
            <a:miter lim="8000"/>
            <a:headEnd len="sm" w="sm" type="none"/>
            <a:tailEnd len="med" w="med" type="triangle"/>
          </a:ln>
        </p:spPr>
      </p:sp>
      <p:sp>
        <p:nvSpPr>
          <p:cNvPr id="192" name="Google Shape;192;p27"/>
          <p:cNvSpPr/>
          <p:nvPr/>
        </p:nvSpPr>
        <p:spPr>
          <a:xfrm>
            <a:off x="7297931" y="1739068"/>
            <a:ext cx="109743" cy="195951"/>
          </a:xfrm>
          <a:custGeom>
            <a:rect b="b" l="l" r="r" t="t"/>
            <a:pathLst>
              <a:path extrusionOk="0" h="43146" w="21600">
                <a:moveTo>
                  <a:pt x="0" y="0"/>
                </a:moveTo>
                <a:lnTo>
                  <a:pt x="21600" y="43146"/>
                </a:lnTo>
              </a:path>
            </a:pathLst>
          </a:custGeom>
          <a:noFill/>
          <a:ln cap="flat" cmpd="sng" w="36000">
            <a:solidFill>
              <a:srgbClr val="04617B"/>
            </a:solidFill>
            <a:prstDash val="solid"/>
            <a:miter lim="8000"/>
            <a:headEnd len="sm" w="sm" type="none"/>
            <a:tailEnd len="med" w="med" type="triangle"/>
          </a:ln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/>
        </p:nvSpPr>
        <p:spPr>
          <a:xfrm>
            <a:off x="456532" y="82544"/>
            <a:ext cx="8229651" cy="85875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400" u="none" cap="none" strike="noStrike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Depth first search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8"/>
          <p:cNvSpPr txBox="1"/>
          <p:nvPr/>
        </p:nvSpPr>
        <p:spPr>
          <a:xfrm>
            <a:off x="456532" y="1306505"/>
            <a:ext cx="8184657" cy="31729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11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Expand deepest state: s</a:t>
            </a:r>
            <a:r>
              <a:rPr b="0" baseline="-25000" i="0" lang="en" sz="27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617B"/>
              </a:buClr>
              <a:buSzPts val="11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Set of visited {s</a:t>
            </a:r>
            <a:r>
              <a:rPr b="0" baseline="-25000" i="0" lang="en" sz="27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0,</a:t>
            </a: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27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1,</a:t>
            </a: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27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}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617B"/>
              </a:buClr>
              <a:buSzPts val="11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Set of unexplored {s</a:t>
            </a:r>
            <a:r>
              <a:rPr b="0" baseline="-25000" i="0" lang="en" sz="27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,s</a:t>
            </a:r>
            <a:r>
              <a:rPr b="0" baseline="-25000" i="0" lang="en" sz="27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}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8"/>
          <p:cNvSpPr/>
          <p:nvPr/>
        </p:nvSpPr>
        <p:spPr>
          <a:xfrm>
            <a:off x="6886393" y="1371659"/>
            <a:ext cx="493845" cy="44089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lose/>
              </a:path>
            </a:pathLst>
          </a:cu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26450" lIns="26450" spcFirstLastPara="1" rIns="26450" wrap="square" tIns="26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19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8"/>
          <p:cNvSpPr/>
          <p:nvPr/>
        </p:nvSpPr>
        <p:spPr>
          <a:xfrm>
            <a:off x="7297931" y="1861537"/>
            <a:ext cx="493845" cy="44089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lose/>
              </a:path>
            </a:pathLst>
          </a:cu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26450" lIns="26450" spcFirstLastPara="1" rIns="26450" wrap="square" tIns="26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19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8"/>
          <p:cNvSpPr/>
          <p:nvPr/>
        </p:nvSpPr>
        <p:spPr>
          <a:xfrm>
            <a:off x="5651781" y="2841294"/>
            <a:ext cx="493845" cy="44089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lose/>
              </a:path>
            </a:pathLst>
          </a:cu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26450" lIns="26450" spcFirstLastPara="1" rIns="26450" wrap="square" tIns="26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19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8"/>
          <p:cNvSpPr/>
          <p:nvPr/>
        </p:nvSpPr>
        <p:spPr>
          <a:xfrm>
            <a:off x="6063318" y="2351415"/>
            <a:ext cx="493845" cy="44089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lose/>
              </a:path>
            </a:pathLst>
          </a:cu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26450" lIns="26450" spcFirstLastPara="1" rIns="26450" wrap="square" tIns="26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19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8"/>
          <p:cNvSpPr/>
          <p:nvPr/>
        </p:nvSpPr>
        <p:spPr>
          <a:xfrm>
            <a:off x="6474856" y="1861537"/>
            <a:ext cx="493845" cy="44089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lose/>
              </a:path>
            </a:pathLst>
          </a:cu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26450" lIns="26450" spcFirstLastPara="1" rIns="26450" wrap="square" tIns="26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19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8"/>
          <p:cNvSpPr/>
          <p:nvPr/>
        </p:nvSpPr>
        <p:spPr>
          <a:xfrm flipH="1">
            <a:off x="6913829" y="1739068"/>
            <a:ext cx="54872" cy="195951"/>
          </a:xfrm>
          <a:custGeom>
            <a:rect b="b" l="l" r="r" t="t"/>
            <a:pathLst>
              <a:path extrusionOk="0" h="86078" w="21600">
                <a:moveTo>
                  <a:pt x="0" y="0"/>
                </a:moveTo>
                <a:lnTo>
                  <a:pt x="21600" y="86078"/>
                </a:lnTo>
              </a:path>
            </a:pathLst>
          </a:custGeom>
          <a:noFill/>
          <a:ln cap="flat" cmpd="sng" w="36000">
            <a:solidFill>
              <a:srgbClr val="04617B"/>
            </a:solidFill>
            <a:prstDash val="solid"/>
            <a:miter lim="8000"/>
            <a:headEnd len="sm" w="sm" type="none"/>
            <a:tailEnd len="med" w="med" type="triangle"/>
          </a:ln>
        </p:spPr>
      </p:sp>
      <p:sp>
        <p:nvSpPr>
          <p:cNvPr id="206" name="Google Shape;206;p28"/>
          <p:cNvSpPr/>
          <p:nvPr/>
        </p:nvSpPr>
        <p:spPr>
          <a:xfrm flipH="1">
            <a:off x="6474856" y="2228946"/>
            <a:ext cx="54872" cy="244939"/>
          </a:xfrm>
          <a:custGeom>
            <a:rect b="b" l="l" r="r" t="t"/>
            <a:pathLst>
              <a:path extrusionOk="0" h="107570" w="21600">
                <a:moveTo>
                  <a:pt x="0" y="0"/>
                </a:moveTo>
                <a:lnTo>
                  <a:pt x="21600" y="107570"/>
                </a:lnTo>
              </a:path>
            </a:pathLst>
          </a:custGeom>
          <a:noFill/>
          <a:ln cap="flat" cmpd="sng" w="36000">
            <a:solidFill>
              <a:srgbClr val="04617B"/>
            </a:solidFill>
            <a:prstDash val="solid"/>
            <a:miter lim="8000"/>
            <a:headEnd len="sm" w="sm" type="none"/>
            <a:tailEnd len="med" w="med" type="triangle"/>
          </a:ln>
        </p:spPr>
      </p:sp>
      <p:sp>
        <p:nvSpPr>
          <p:cNvPr id="207" name="Google Shape;207;p28"/>
          <p:cNvSpPr/>
          <p:nvPr/>
        </p:nvSpPr>
        <p:spPr>
          <a:xfrm flipH="1">
            <a:off x="6090754" y="2718824"/>
            <a:ext cx="54872" cy="195951"/>
          </a:xfrm>
          <a:custGeom>
            <a:rect b="b" l="l" r="r" t="t"/>
            <a:pathLst>
              <a:path extrusionOk="0" h="86078" w="21600">
                <a:moveTo>
                  <a:pt x="0" y="0"/>
                </a:moveTo>
                <a:lnTo>
                  <a:pt x="21600" y="86078"/>
                </a:lnTo>
              </a:path>
            </a:pathLst>
          </a:custGeom>
          <a:noFill/>
          <a:ln cap="flat" cmpd="sng" w="36000">
            <a:solidFill>
              <a:srgbClr val="04617B"/>
            </a:solidFill>
            <a:prstDash val="solid"/>
            <a:miter lim="8000"/>
            <a:headEnd len="sm" w="sm" type="none"/>
            <a:tailEnd len="med" w="med" type="triangle"/>
          </a:ln>
        </p:spPr>
      </p:sp>
      <p:sp>
        <p:nvSpPr>
          <p:cNvPr id="208" name="Google Shape;208;p28"/>
          <p:cNvSpPr/>
          <p:nvPr/>
        </p:nvSpPr>
        <p:spPr>
          <a:xfrm>
            <a:off x="7297931" y="1739068"/>
            <a:ext cx="109743" cy="195951"/>
          </a:xfrm>
          <a:custGeom>
            <a:rect b="b" l="l" r="r" t="t"/>
            <a:pathLst>
              <a:path extrusionOk="0" h="43146" w="21600">
                <a:moveTo>
                  <a:pt x="0" y="0"/>
                </a:moveTo>
                <a:lnTo>
                  <a:pt x="21600" y="43146"/>
                </a:lnTo>
              </a:path>
            </a:pathLst>
          </a:custGeom>
          <a:noFill/>
          <a:ln cap="flat" cmpd="sng" w="36000">
            <a:solidFill>
              <a:srgbClr val="04617B"/>
            </a:solidFill>
            <a:prstDash val="solid"/>
            <a:miter lim="8000"/>
            <a:headEnd len="sm" w="sm" type="none"/>
            <a:tailEnd len="med" w="med" type="triangle"/>
          </a:ln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/>
          <p:nvPr/>
        </p:nvSpPr>
        <p:spPr>
          <a:xfrm>
            <a:off x="456532" y="82544"/>
            <a:ext cx="8229651" cy="85875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400" u="none" cap="none" strike="noStrike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Depth first search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9"/>
          <p:cNvSpPr txBox="1"/>
          <p:nvPr/>
        </p:nvSpPr>
        <p:spPr>
          <a:xfrm>
            <a:off x="456532" y="1306505"/>
            <a:ext cx="8184657" cy="31729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11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Expand deepest state: s</a:t>
            </a:r>
            <a:r>
              <a:rPr b="0" baseline="-25000" i="0" lang="en" sz="27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617B"/>
              </a:buClr>
              <a:buSzPts val="11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Set of visited {s</a:t>
            </a:r>
            <a:r>
              <a:rPr b="0" baseline="-25000" i="0" lang="en" sz="27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0,</a:t>
            </a: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27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1,</a:t>
            </a: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27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2,</a:t>
            </a: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27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}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617B"/>
              </a:buClr>
              <a:buSzPts val="11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Set of unexplored {S</a:t>
            </a:r>
            <a:r>
              <a:rPr b="0" baseline="-25000" i="0" lang="en" sz="27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}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9"/>
          <p:cNvSpPr/>
          <p:nvPr/>
        </p:nvSpPr>
        <p:spPr>
          <a:xfrm>
            <a:off x="6886393" y="1371659"/>
            <a:ext cx="493845" cy="44089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lose/>
              </a:path>
            </a:pathLst>
          </a:cu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26450" lIns="26450" spcFirstLastPara="1" rIns="26450" wrap="square" tIns="26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19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9"/>
          <p:cNvSpPr/>
          <p:nvPr/>
        </p:nvSpPr>
        <p:spPr>
          <a:xfrm>
            <a:off x="7297931" y="1861537"/>
            <a:ext cx="493845" cy="44089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lose/>
              </a:path>
            </a:pathLst>
          </a:cu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26450" lIns="26450" spcFirstLastPara="1" rIns="26450" wrap="square" tIns="26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19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9"/>
          <p:cNvSpPr/>
          <p:nvPr/>
        </p:nvSpPr>
        <p:spPr>
          <a:xfrm>
            <a:off x="5651781" y="2841294"/>
            <a:ext cx="493845" cy="44089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lose/>
              </a:path>
            </a:pathLst>
          </a:cu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26450" lIns="26450" spcFirstLastPara="1" rIns="26450" wrap="square" tIns="26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19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9"/>
          <p:cNvSpPr/>
          <p:nvPr/>
        </p:nvSpPr>
        <p:spPr>
          <a:xfrm>
            <a:off x="6063318" y="2351415"/>
            <a:ext cx="493845" cy="44089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lose/>
              </a:path>
            </a:pathLst>
          </a:cu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26450" lIns="26450" spcFirstLastPara="1" rIns="26450" wrap="square" tIns="26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19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9"/>
          <p:cNvSpPr/>
          <p:nvPr/>
        </p:nvSpPr>
        <p:spPr>
          <a:xfrm>
            <a:off x="6474856" y="1861537"/>
            <a:ext cx="493845" cy="44089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lose/>
              </a:path>
            </a:pathLst>
          </a:cu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26450" lIns="26450" spcFirstLastPara="1" rIns="26450" wrap="square" tIns="26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19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9"/>
          <p:cNvSpPr/>
          <p:nvPr/>
        </p:nvSpPr>
        <p:spPr>
          <a:xfrm flipH="1">
            <a:off x="6913829" y="1739068"/>
            <a:ext cx="54872" cy="195951"/>
          </a:xfrm>
          <a:custGeom>
            <a:rect b="b" l="l" r="r" t="t"/>
            <a:pathLst>
              <a:path extrusionOk="0" h="86078" w="21600">
                <a:moveTo>
                  <a:pt x="0" y="0"/>
                </a:moveTo>
                <a:lnTo>
                  <a:pt x="21600" y="86078"/>
                </a:lnTo>
              </a:path>
            </a:pathLst>
          </a:custGeom>
          <a:noFill/>
          <a:ln cap="flat" cmpd="sng" w="36000">
            <a:solidFill>
              <a:srgbClr val="04617B"/>
            </a:solidFill>
            <a:prstDash val="solid"/>
            <a:miter lim="8000"/>
            <a:headEnd len="sm" w="sm" type="none"/>
            <a:tailEnd len="med" w="med" type="triangle"/>
          </a:ln>
        </p:spPr>
      </p:sp>
      <p:sp>
        <p:nvSpPr>
          <p:cNvPr id="222" name="Google Shape;222;p29"/>
          <p:cNvSpPr/>
          <p:nvPr/>
        </p:nvSpPr>
        <p:spPr>
          <a:xfrm flipH="1">
            <a:off x="6474856" y="2228946"/>
            <a:ext cx="54872" cy="244939"/>
          </a:xfrm>
          <a:custGeom>
            <a:rect b="b" l="l" r="r" t="t"/>
            <a:pathLst>
              <a:path extrusionOk="0" h="107570" w="21600">
                <a:moveTo>
                  <a:pt x="0" y="0"/>
                </a:moveTo>
                <a:lnTo>
                  <a:pt x="21600" y="107570"/>
                </a:lnTo>
              </a:path>
            </a:pathLst>
          </a:custGeom>
          <a:noFill/>
          <a:ln cap="flat" cmpd="sng" w="36000">
            <a:solidFill>
              <a:srgbClr val="04617B"/>
            </a:solidFill>
            <a:prstDash val="solid"/>
            <a:miter lim="8000"/>
            <a:headEnd len="sm" w="sm" type="none"/>
            <a:tailEnd len="med" w="med" type="triangle"/>
          </a:ln>
        </p:spPr>
      </p:sp>
      <p:sp>
        <p:nvSpPr>
          <p:cNvPr id="223" name="Google Shape;223;p29"/>
          <p:cNvSpPr/>
          <p:nvPr/>
        </p:nvSpPr>
        <p:spPr>
          <a:xfrm flipH="1">
            <a:off x="6090754" y="2718824"/>
            <a:ext cx="54872" cy="195951"/>
          </a:xfrm>
          <a:custGeom>
            <a:rect b="b" l="l" r="r" t="t"/>
            <a:pathLst>
              <a:path extrusionOk="0" h="86078" w="21600">
                <a:moveTo>
                  <a:pt x="0" y="0"/>
                </a:moveTo>
                <a:lnTo>
                  <a:pt x="21600" y="86078"/>
                </a:lnTo>
              </a:path>
            </a:pathLst>
          </a:custGeom>
          <a:noFill/>
          <a:ln cap="flat" cmpd="sng" w="36000">
            <a:solidFill>
              <a:srgbClr val="04617B"/>
            </a:solidFill>
            <a:prstDash val="solid"/>
            <a:miter lim="8000"/>
            <a:headEnd len="sm" w="sm" type="none"/>
            <a:tailEnd len="med" w="med" type="triangle"/>
          </a:ln>
        </p:spPr>
      </p:sp>
      <p:sp>
        <p:nvSpPr>
          <p:cNvPr id="224" name="Google Shape;224;p29"/>
          <p:cNvSpPr/>
          <p:nvPr/>
        </p:nvSpPr>
        <p:spPr>
          <a:xfrm>
            <a:off x="7297931" y="1739068"/>
            <a:ext cx="109743" cy="195951"/>
          </a:xfrm>
          <a:custGeom>
            <a:rect b="b" l="l" r="r" t="t"/>
            <a:pathLst>
              <a:path extrusionOk="0" h="43146" w="21600">
                <a:moveTo>
                  <a:pt x="0" y="0"/>
                </a:moveTo>
                <a:lnTo>
                  <a:pt x="21600" y="43146"/>
                </a:lnTo>
              </a:path>
            </a:pathLst>
          </a:custGeom>
          <a:noFill/>
          <a:ln cap="flat" cmpd="sng" w="36000">
            <a:solidFill>
              <a:srgbClr val="04617B"/>
            </a:solidFill>
            <a:prstDash val="solid"/>
            <a:miter lim="8000"/>
            <a:headEnd len="sm" w="sm" type="none"/>
            <a:tailEnd len="med" w="med" type="triangle"/>
          </a:ln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 txBox="1"/>
          <p:nvPr/>
        </p:nvSpPr>
        <p:spPr>
          <a:xfrm>
            <a:off x="456532" y="82544"/>
            <a:ext cx="8229651" cy="85875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400" u="none" cap="none" strike="noStrike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Depth first search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0"/>
          <p:cNvSpPr txBox="1"/>
          <p:nvPr/>
        </p:nvSpPr>
        <p:spPr>
          <a:xfrm>
            <a:off x="456532" y="1306505"/>
            <a:ext cx="8184657" cy="31729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11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Expand deepest state: s</a:t>
            </a:r>
            <a:r>
              <a:rPr b="0" baseline="-25000" i="0" lang="en" sz="27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617B"/>
              </a:buClr>
              <a:buSzPts val="11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Set of visited {s</a:t>
            </a:r>
            <a:r>
              <a:rPr b="0" baseline="-25000" i="0" lang="en" sz="27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0,</a:t>
            </a: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27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1,</a:t>
            </a: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27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2,</a:t>
            </a: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27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,s</a:t>
            </a:r>
            <a:r>
              <a:rPr b="0" baseline="-25000" i="0" lang="en" sz="27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}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617B"/>
              </a:buClr>
              <a:buSzPts val="11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Set of unexplored {s</a:t>
            </a:r>
            <a:r>
              <a:rPr b="0" baseline="-25000" i="0" lang="en" sz="27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,s</a:t>
            </a:r>
            <a:r>
              <a:rPr b="0" baseline="-25000" i="0" lang="en" sz="27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}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0"/>
          <p:cNvSpPr/>
          <p:nvPr/>
        </p:nvSpPr>
        <p:spPr>
          <a:xfrm>
            <a:off x="6886393" y="1371659"/>
            <a:ext cx="493845" cy="44089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lose/>
              </a:path>
            </a:pathLst>
          </a:cu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26450" lIns="26450" spcFirstLastPara="1" rIns="26450" wrap="square" tIns="26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19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0"/>
          <p:cNvSpPr/>
          <p:nvPr/>
        </p:nvSpPr>
        <p:spPr>
          <a:xfrm>
            <a:off x="7297931" y="1861537"/>
            <a:ext cx="493845" cy="44089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lose/>
              </a:path>
            </a:pathLst>
          </a:cu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26450" lIns="26450" spcFirstLastPara="1" rIns="26450" wrap="square" tIns="26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19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0"/>
          <p:cNvSpPr/>
          <p:nvPr/>
        </p:nvSpPr>
        <p:spPr>
          <a:xfrm>
            <a:off x="5651781" y="2841294"/>
            <a:ext cx="493845" cy="44089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lose/>
              </a:path>
            </a:pathLst>
          </a:cu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26450" lIns="26450" spcFirstLastPara="1" rIns="26450" wrap="square" tIns="26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19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0"/>
          <p:cNvSpPr/>
          <p:nvPr/>
        </p:nvSpPr>
        <p:spPr>
          <a:xfrm>
            <a:off x="6063318" y="2351415"/>
            <a:ext cx="493845" cy="44089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lose/>
              </a:path>
            </a:pathLst>
          </a:cu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26450" lIns="26450" spcFirstLastPara="1" rIns="26450" wrap="square" tIns="26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19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0"/>
          <p:cNvSpPr/>
          <p:nvPr/>
        </p:nvSpPr>
        <p:spPr>
          <a:xfrm>
            <a:off x="7709468" y="2351415"/>
            <a:ext cx="493845" cy="44089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lose/>
              </a:path>
            </a:pathLst>
          </a:cu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26450" lIns="26450" spcFirstLastPara="1" rIns="26450" wrap="square" tIns="26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19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0"/>
          <p:cNvSpPr/>
          <p:nvPr/>
        </p:nvSpPr>
        <p:spPr>
          <a:xfrm>
            <a:off x="7023572" y="2351415"/>
            <a:ext cx="493845" cy="44089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lose/>
              </a:path>
            </a:pathLst>
          </a:cu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26450" lIns="26450" spcFirstLastPara="1" rIns="26450" wrap="square" tIns="26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19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0"/>
          <p:cNvSpPr/>
          <p:nvPr/>
        </p:nvSpPr>
        <p:spPr>
          <a:xfrm>
            <a:off x="6474856" y="1861537"/>
            <a:ext cx="493845" cy="44089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lose/>
              </a:path>
            </a:pathLst>
          </a:cu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26450" lIns="26450" spcFirstLastPara="1" rIns="26450" wrap="square" tIns="26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19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0"/>
          <p:cNvSpPr/>
          <p:nvPr/>
        </p:nvSpPr>
        <p:spPr>
          <a:xfrm flipH="1">
            <a:off x="6913829" y="1739068"/>
            <a:ext cx="54872" cy="195951"/>
          </a:xfrm>
          <a:custGeom>
            <a:rect b="b" l="l" r="r" t="t"/>
            <a:pathLst>
              <a:path extrusionOk="0" h="86078" w="21600">
                <a:moveTo>
                  <a:pt x="0" y="0"/>
                </a:moveTo>
                <a:lnTo>
                  <a:pt x="21600" y="86078"/>
                </a:lnTo>
              </a:path>
            </a:pathLst>
          </a:custGeom>
          <a:noFill/>
          <a:ln cap="flat" cmpd="sng" w="36000">
            <a:solidFill>
              <a:srgbClr val="04617B"/>
            </a:solidFill>
            <a:prstDash val="solid"/>
            <a:miter lim="8000"/>
            <a:headEnd len="sm" w="sm" type="none"/>
            <a:tailEnd len="med" w="med" type="triangle"/>
          </a:ln>
        </p:spPr>
      </p:sp>
      <p:sp>
        <p:nvSpPr>
          <p:cNvPr id="240" name="Google Shape;240;p30"/>
          <p:cNvSpPr/>
          <p:nvPr/>
        </p:nvSpPr>
        <p:spPr>
          <a:xfrm flipH="1">
            <a:off x="6474856" y="2228946"/>
            <a:ext cx="54872" cy="244939"/>
          </a:xfrm>
          <a:custGeom>
            <a:rect b="b" l="l" r="r" t="t"/>
            <a:pathLst>
              <a:path extrusionOk="0" h="107570" w="21600">
                <a:moveTo>
                  <a:pt x="0" y="0"/>
                </a:moveTo>
                <a:lnTo>
                  <a:pt x="21600" y="107570"/>
                </a:lnTo>
              </a:path>
            </a:pathLst>
          </a:custGeom>
          <a:noFill/>
          <a:ln cap="flat" cmpd="sng" w="36000">
            <a:solidFill>
              <a:srgbClr val="04617B"/>
            </a:solidFill>
            <a:prstDash val="solid"/>
            <a:miter lim="8000"/>
            <a:headEnd len="sm" w="sm" type="none"/>
            <a:tailEnd len="med" w="med" type="triangle"/>
          </a:ln>
        </p:spPr>
      </p:sp>
      <p:sp>
        <p:nvSpPr>
          <p:cNvPr id="241" name="Google Shape;241;p30"/>
          <p:cNvSpPr/>
          <p:nvPr/>
        </p:nvSpPr>
        <p:spPr>
          <a:xfrm flipH="1">
            <a:off x="6090754" y="2718824"/>
            <a:ext cx="54872" cy="195951"/>
          </a:xfrm>
          <a:custGeom>
            <a:rect b="b" l="l" r="r" t="t"/>
            <a:pathLst>
              <a:path extrusionOk="0" h="86078" w="21600">
                <a:moveTo>
                  <a:pt x="0" y="0"/>
                </a:moveTo>
                <a:lnTo>
                  <a:pt x="21600" y="86078"/>
                </a:lnTo>
              </a:path>
            </a:pathLst>
          </a:custGeom>
          <a:noFill/>
          <a:ln cap="flat" cmpd="sng" w="36000">
            <a:solidFill>
              <a:srgbClr val="04617B"/>
            </a:solidFill>
            <a:prstDash val="solid"/>
            <a:miter lim="8000"/>
            <a:headEnd len="sm" w="sm" type="none"/>
            <a:tailEnd len="med" w="med" type="triangle"/>
          </a:ln>
        </p:spPr>
      </p:sp>
      <p:sp>
        <p:nvSpPr>
          <p:cNvPr id="242" name="Google Shape;242;p30"/>
          <p:cNvSpPr/>
          <p:nvPr/>
        </p:nvSpPr>
        <p:spPr>
          <a:xfrm>
            <a:off x="7297931" y="1739068"/>
            <a:ext cx="109743" cy="195951"/>
          </a:xfrm>
          <a:custGeom>
            <a:rect b="b" l="l" r="r" t="t"/>
            <a:pathLst>
              <a:path extrusionOk="0" h="43146" w="21600">
                <a:moveTo>
                  <a:pt x="0" y="0"/>
                </a:moveTo>
                <a:lnTo>
                  <a:pt x="21600" y="43146"/>
                </a:lnTo>
              </a:path>
            </a:pathLst>
          </a:custGeom>
          <a:noFill/>
          <a:ln cap="flat" cmpd="sng" w="36000">
            <a:solidFill>
              <a:srgbClr val="04617B"/>
            </a:solidFill>
            <a:prstDash val="solid"/>
            <a:miter lim="8000"/>
            <a:headEnd len="sm" w="sm" type="none"/>
            <a:tailEnd len="med" w="med" type="triangle"/>
          </a:ln>
        </p:spPr>
      </p:sp>
      <p:sp>
        <p:nvSpPr>
          <p:cNvPr id="243" name="Google Shape;243;p30"/>
          <p:cNvSpPr/>
          <p:nvPr/>
        </p:nvSpPr>
        <p:spPr>
          <a:xfrm flipH="1">
            <a:off x="7243059" y="2228946"/>
            <a:ext cx="109743" cy="146963"/>
          </a:xfrm>
          <a:custGeom>
            <a:rect b="b" l="l" r="r" t="t"/>
            <a:pathLst>
              <a:path extrusionOk="0" h="32373" w="21600">
                <a:moveTo>
                  <a:pt x="0" y="0"/>
                </a:moveTo>
                <a:lnTo>
                  <a:pt x="21600" y="32373"/>
                </a:lnTo>
              </a:path>
            </a:pathLst>
          </a:custGeom>
          <a:noFill/>
          <a:ln cap="flat" cmpd="sng" w="36000">
            <a:solidFill>
              <a:srgbClr val="04617B"/>
            </a:solidFill>
            <a:prstDash val="solid"/>
            <a:miter lim="8000"/>
            <a:headEnd len="sm" w="sm" type="none"/>
            <a:tailEnd len="med" w="med" type="triangle"/>
          </a:ln>
        </p:spPr>
      </p:sp>
      <p:sp>
        <p:nvSpPr>
          <p:cNvPr id="244" name="Google Shape;244;p30"/>
          <p:cNvSpPr/>
          <p:nvPr/>
        </p:nvSpPr>
        <p:spPr>
          <a:xfrm>
            <a:off x="7736904" y="2228946"/>
            <a:ext cx="54872" cy="195951"/>
          </a:xfrm>
          <a:custGeom>
            <a:rect b="b" l="l" r="r" t="t"/>
            <a:pathLst>
              <a:path extrusionOk="0" h="86078" w="21600">
                <a:moveTo>
                  <a:pt x="0" y="0"/>
                </a:moveTo>
                <a:lnTo>
                  <a:pt x="21600" y="86078"/>
                </a:lnTo>
              </a:path>
            </a:pathLst>
          </a:custGeom>
          <a:noFill/>
          <a:ln cap="flat" cmpd="sng" w="36000">
            <a:solidFill>
              <a:srgbClr val="04617B"/>
            </a:solidFill>
            <a:prstDash val="solid"/>
            <a:miter lim="8000"/>
            <a:headEnd len="sm" w="sm" type="none"/>
            <a:tailEnd len="med" w="med" type="triangle"/>
          </a:ln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"/>
          <p:cNvSpPr txBox="1"/>
          <p:nvPr/>
        </p:nvSpPr>
        <p:spPr>
          <a:xfrm>
            <a:off x="456532" y="82544"/>
            <a:ext cx="8229651" cy="85875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400" u="none" cap="none" strike="noStrike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Depth first search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1"/>
          <p:cNvSpPr txBox="1"/>
          <p:nvPr/>
        </p:nvSpPr>
        <p:spPr>
          <a:xfrm>
            <a:off x="456532" y="1306505"/>
            <a:ext cx="8184657" cy="31729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11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Expand deepest state: s</a:t>
            </a:r>
            <a:r>
              <a:rPr b="0" baseline="-25000" i="0" lang="en" sz="27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617B"/>
              </a:buClr>
              <a:buSzPts val="11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Set of visited {s</a:t>
            </a:r>
            <a:r>
              <a:rPr b="0" baseline="-25000" i="0" lang="en" sz="27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0,</a:t>
            </a: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27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1,</a:t>
            </a: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27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2,</a:t>
            </a: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27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,s</a:t>
            </a:r>
            <a:r>
              <a:rPr b="0" baseline="-25000" i="0" lang="en" sz="27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4,</a:t>
            </a: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27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}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617B"/>
              </a:buClr>
              <a:buSzPts val="11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Set of unexplored {s</a:t>
            </a:r>
            <a:r>
              <a:rPr b="0" baseline="-25000" i="0" lang="en" sz="27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}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1"/>
          <p:cNvSpPr/>
          <p:nvPr/>
        </p:nvSpPr>
        <p:spPr>
          <a:xfrm>
            <a:off x="6886393" y="1371659"/>
            <a:ext cx="493845" cy="44089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lose/>
              </a:path>
            </a:pathLst>
          </a:cu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26450" lIns="26450" spcFirstLastPara="1" rIns="26450" wrap="square" tIns="26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19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1"/>
          <p:cNvSpPr/>
          <p:nvPr/>
        </p:nvSpPr>
        <p:spPr>
          <a:xfrm>
            <a:off x="7297931" y="1861537"/>
            <a:ext cx="493845" cy="44089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lose/>
              </a:path>
            </a:pathLst>
          </a:cu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26450" lIns="26450" spcFirstLastPara="1" rIns="26450" wrap="square" tIns="26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19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1"/>
          <p:cNvSpPr/>
          <p:nvPr/>
        </p:nvSpPr>
        <p:spPr>
          <a:xfrm>
            <a:off x="5651781" y="2841294"/>
            <a:ext cx="493845" cy="44089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lose/>
              </a:path>
            </a:pathLst>
          </a:cu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26450" lIns="26450" spcFirstLastPara="1" rIns="26450" wrap="square" tIns="26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19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1"/>
          <p:cNvSpPr/>
          <p:nvPr/>
        </p:nvSpPr>
        <p:spPr>
          <a:xfrm>
            <a:off x="6063318" y="2351415"/>
            <a:ext cx="493845" cy="44089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lose/>
              </a:path>
            </a:pathLst>
          </a:cu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26450" lIns="26450" spcFirstLastPara="1" rIns="26450" wrap="square" tIns="26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19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31"/>
          <p:cNvSpPr/>
          <p:nvPr/>
        </p:nvSpPr>
        <p:spPr>
          <a:xfrm>
            <a:off x="7709468" y="2351415"/>
            <a:ext cx="493845" cy="44089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lose/>
              </a:path>
            </a:pathLst>
          </a:cu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26450" lIns="26450" spcFirstLastPara="1" rIns="26450" wrap="square" tIns="26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19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31"/>
          <p:cNvSpPr/>
          <p:nvPr/>
        </p:nvSpPr>
        <p:spPr>
          <a:xfrm>
            <a:off x="7023572" y="2351415"/>
            <a:ext cx="493845" cy="44089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lose/>
              </a:path>
            </a:pathLst>
          </a:cu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26450" lIns="26450" spcFirstLastPara="1" rIns="26450" wrap="square" tIns="26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19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1"/>
          <p:cNvSpPr/>
          <p:nvPr/>
        </p:nvSpPr>
        <p:spPr>
          <a:xfrm>
            <a:off x="6474856" y="1861537"/>
            <a:ext cx="493845" cy="44089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lose/>
              </a:path>
            </a:pathLst>
          </a:cu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26450" lIns="26450" spcFirstLastPara="1" rIns="26450" wrap="square" tIns="26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19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1"/>
          <p:cNvSpPr/>
          <p:nvPr/>
        </p:nvSpPr>
        <p:spPr>
          <a:xfrm flipH="1">
            <a:off x="6913829" y="1739068"/>
            <a:ext cx="54872" cy="195951"/>
          </a:xfrm>
          <a:custGeom>
            <a:rect b="b" l="l" r="r" t="t"/>
            <a:pathLst>
              <a:path extrusionOk="0" h="86078" w="21600">
                <a:moveTo>
                  <a:pt x="0" y="0"/>
                </a:moveTo>
                <a:lnTo>
                  <a:pt x="21600" y="86078"/>
                </a:lnTo>
              </a:path>
            </a:pathLst>
          </a:custGeom>
          <a:noFill/>
          <a:ln cap="flat" cmpd="sng" w="36000">
            <a:solidFill>
              <a:srgbClr val="04617B"/>
            </a:solidFill>
            <a:prstDash val="solid"/>
            <a:miter lim="8000"/>
            <a:headEnd len="sm" w="sm" type="none"/>
            <a:tailEnd len="med" w="med" type="triangle"/>
          </a:ln>
        </p:spPr>
      </p:sp>
      <p:sp>
        <p:nvSpPr>
          <p:cNvPr id="260" name="Google Shape;260;p31"/>
          <p:cNvSpPr/>
          <p:nvPr/>
        </p:nvSpPr>
        <p:spPr>
          <a:xfrm flipH="1">
            <a:off x="6474856" y="2228946"/>
            <a:ext cx="54872" cy="244939"/>
          </a:xfrm>
          <a:custGeom>
            <a:rect b="b" l="l" r="r" t="t"/>
            <a:pathLst>
              <a:path extrusionOk="0" h="107570" w="21600">
                <a:moveTo>
                  <a:pt x="0" y="0"/>
                </a:moveTo>
                <a:lnTo>
                  <a:pt x="21600" y="107570"/>
                </a:lnTo>
              </a:path>
            </a:pathLst>
          </a:custGeom>
          <a:noFill/>
          <a:ln cap="flat" cmpd="sng" w="36000">
            <a:solidFill>
              <a:srgbClr val="04617B"/>
            </a:solidFill>
            <a:prstDash val="solid"/>
            <a:miter lim="8000"/>
            <a:headEnd len="sm" w="sm" type="none"/>
            <a:tailEnd len="med" w="med" type="triangle"/>
          </a:ln>
        </p:spPr>
      </p:sp>
      <p:sp>
        <p:nvSpPr>
          <p:cNvPr id="261" name="Google Shape;261;p31"/>
          <p:cNvSpPr/>
          <p:nvPr/>
        </p:nvSpPr>
        <p:spPr>
          <a:xfrm flipH="1">
            <a:off x="6090754" y="2718824"/>
            <a:ext cx="54872" cy="195951"/>
          </a:xfrm>
          <a:custGeom>
            <a:rect b="b" l="l" r="r" t="t"/>
            <a:pathLst>
              <a:path extrusionOk="0" h="86078" w="21600">
                <a:moveTo>
                  <a:pt x="0" y="0"/>
                </a:moveTo>
                <a:lnTo>
                  <a:pt x="21600" y="86078"/>
                </a:lnTo>
              </a:path>
            </a:pathLst>
          </a:custGeom>
          <a:noFill/>
          <a:ln cap="flat" cmpd="sng" w="36000">
            <a:solidFill>
              <a:srgbClr val="04617B"/>
            </a:solidFill>
            <a:prstDash val="solid"/>
            <a:miter lim="8000"/>
            <a:headEnd len="sm" w="sm" type="none"/>
            <a:tailEnd len="med" w="med" type="triangle"/>
          </a:ln>
        </p:spPr>
      </p:sp>
      <p:sp>
        <p:nvSpPr>
          <p:cNvPr id="262" name="Google Shape;262;p31"/>
          <p:cNvSpPr/>
          <p:nvPr/>
        </p:nvSpPr>
        <p:spPr>
          <a:xfrm>
            <a:off x="7297931" y="1739068"/>
            <a:ext cx="109743" cy="195951"/>
          </a:xfrm>
          <a:custGeom>
            <a:rect b="b" l="l" r="r" t="t"/>
            <a:pathLst>
              <a:path extrusionOk="0" h="43146" w="21600">
                <a:moveTo>
                  <a:pt x="0" y="0"/>
                </a:moveTo>
                <a:lnTo>
                  <a:pt x="21600" y="43146"/>
                </a:lnTo>
              </a:path>
            </a:pathLst>
          </a:custGeom>
          <a:noFill/>
          <a:ln cap="flat" cmpd="sng" w="36000">
            <a:solidFill>
              <a:srgbClr val="04617B"/>
            </a:solidFill>
            <a:prstDash val="solid"/>
            <a:miter lim="8000"/>
            <a:headEnd len="sm" w="sm" type="none"/>
            <a:tailEnd len="med" w="med" type="triangle"/>
          </a:ln>
        </p:spPr>
      </p:sp>
      <p:sp>
        <p:nvSpPr>
          <p:cNvPr id="263" name="Google Shape;263;p31"/>
          <p:cNvSpPr/>
          <p:nvPr/>
        </p:nvSpPr>
        <p:spPr>
          <a:xfrm flipH="1">
            <a:off x="7243059" y="2228946"/>
            <a:ext cx="109743" cy="146963"/>
          </a:xfrm>
          <a:custGeom>
            <a:rect b="b" l="l" r="r" t="t"/>
            <a:pathLst>
              <a:path extrusionOk="0" h="32373" w="21600">
                <a:moveTo>
                  <a:pt x="0" y="0"/>
                </a:moveTo>
                <a:lnTo>
                  <a:pt x="21600" y="32373"/>
                </a:lnTo>
              </a:path>
            </a:pathLst>
          </a:custGeom>
          <a:noFill/>
          <a:ln cap="flat" cmpd="sng" w="36000">
            <a:solidFill>
              <a:srgbClr val="04617B"/>
            </a:solidFill>
            <a:prstDash val="solid"/>
            <a:miter lim="8000"/>
            <a:headEnd len="sm" w="sm" type="none"/>
            <a:tailEnd len="med" w="med" type="triangle"/>
          </a:ln>
        </p:spPr>
      </p:sp>
      <p:sp>
        <p:nvSpPr>
          <p:cNvPr id="264" name="Google Shape;264;p31"/>
          <p:cNvSpPr/>
          <p:nvPr/>
        </p:nvSpPr>
        <p:spPr>
          <a:xfrm>
            <a:off x="7736904" y="2228946"/>
            <a:ext cx="54872" cy="195951"/>
          </a:xfrm>
          <a:custGeom>
            <a:rect b="b" l="l" r="r" t="t"/>
            <a:pathLst>
              <a:path extrusionOk="0" h="86078" w="21600">
                <a:moveTo>
                  <a:pt x="0" y="0"/>
                </a:moveTo>
                <a:lnTo>
                  <a:pt x="21600" y="86078"/>
                </a:lnTo>
              </a:path>
            </a:pathLst>
          </a:custGeom>
          <a:noFill/>
          <a:ln cap="flat" cmpd="sng" w="36000">
            <a:solidFill>
              <a:srgbClr val="04617B"/>
            </a:solidFill>
            <a:prstDash val="solid"/>
            <a:miter lim="8000"/>
            <a:headEnd len="sm" w="sm" type="none"/>
            <a:tailEnd len="med" w="med" type="triangle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Outline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222125"/>
            <a:ext cx="5197200" cy="35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Search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lphaLcPeriod"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Uninformed (Today)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lphaLcPeriod"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Informed 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lphaLcPeriod"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Adversarial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lphaLcPeriod"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Constraint Satisfaction Problems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lphaLcPeriod"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Optimization as Search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Probabilistic reasoning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lphaLcPeriod"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Bayes Nets 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lphaLcPeriod"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Hidden Markov Models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lphaLcPeriod"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Value Iteration-Policy Iteration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RL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lphaLcPeriod"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Q-Learning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lphaLcPeriod"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More if there is time...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 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 txBox="1"/>
          <p:nvPr/>
        </p:nvSpPr>
        <p:spPr>
          <a:xfrm>
            <a:off x="456532" y="82544"/>
            <a:ext cx="8229651" cy="85875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400" u="none" cap="none" strike="noStrike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Depth first search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2"/>
          <p:cNvSpPr txBox="1"/>
          <p:nvPr/>
        </p:nvSpPr>
        <p:spPr>
          <a:xfrm>
            <a:off x="456532" y="1306505"/>
            <a:ext cx="8184657" cy="31729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11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Expand deepest state: s</a:t>
            </a:r>
            <a:r>
              <a:rPr b="0" baseline="-25000" i="0" lang="en" sz="27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617B"/>
              </a:buClr>
              <a:buSzPts val="11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Set of visited {s</a:t>
            </a:r>
            <a:r>
              <a:rPr b="0" baseline="-25000" i="0" lang="en" sz="27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0,</a:t>
            </a: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27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1,</a:t>
            </a: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27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2,</a:t>
            </a: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27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,s</a:t>
            </a:r>
            <a:r>
              <a:rPr b="0" baseline="-25000" i="0" lang="en" sz="27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4,</a:t>
            </a: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27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5,</a:t>
            </a: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27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}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617B"/>
              </a:buClr>
              <a:buSzPts val="11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Set of unexplored {}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2"/>
          <p:cNvSpPr/>
          <p:nvPr/>
        </p:nvSpPr>
        <p:spPr>
          <a:xfrm>
            <a:off x="6886393" y="1371659"/>
            <a:ext cx="493845" cy="44089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lose/>
              </a:path>
            </a:pathLst>
          </a:cu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26450" lIns="26450" spcFirstLastPara="1" rIns="26450" wrap="square" tIns="26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19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2"/>
          <p:cNvSpPr/>
          <p:nvPr/>
        </p:nvSpPr>
        <p:spPr>
          <a:xfrm>
            <a:off x="7297931" y="1861537"/>
            <a:ext cx="493845" cy="44089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lose/>
              </a:path>
            </a:pathLst>
          </a:cu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26450" lIns="26450" spcFirstLastPara="1" rIns="26450" wrap="square" tIns="26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19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2"/>
          <p:cNvSpPr/>
          <p:nvPr/>
        </p:nvSpPr>
        <p:spPr>
          <a:xfrm>
            <a:off x="5651781" y="2841294"/>
            <a:ext cx="493845" cy="44089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lose/>
              </a:path>
            </a:pathLst>
          </a:cu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26450" lIns="26450" spcFirstLastPara="1" rIns="26450" wrap="square" tIns="26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19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2"/>
          <p:cNvSpPr/>
          <p:nvPr/>
        </p:nvSpPr>
        <p:spPr>
          <a:xfrm>
            <a:off x="6063318" y="2351415"/>
            <a:ext cx="493845" cy="44089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lose/>
              </a:path>
            </a:pathLst>
          </a:cu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26450" lIns="26450" spcFirstLastPara="1" rIns="26450" wrap="square" tIns="26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19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2"/>
          <p:cNvSpPr/>
          <p:nvPr/>
        </p:nvSpPr>
        <p:spPr>
          <a:xfrm>
            <a:off x="7709468" y="2351415"/>
            <a:ext cx="493845" cy="44089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lose/>
              </a:path>
            </a:pathLst>
          </a:cu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26450" lIns="26450" spcFirstLastPara="1" rIns="26450" wrap="square" tIns="26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19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2"/>
          <p:cNvSpPr/>
          <p:nvPr/>
        </p:nvSpPr>
        <p:spPr>
          <a:xfrm>
            <a:off x="7023572" y="2351415"/>
            <a:ext cx="493845" cy="44089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lose/>
              </a:path>
            </a:pathLst>
          </a:cu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26450" lIns="26450" spcFirstLastPara="1" rIns="26450" wrap="square" tIns="26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19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2"/>
          <p:cNvSpPr/>
          <p:nvPr/>
        </p:nvSpPr>
        <p:spPr>
          <a:xfrm>
            <a:off x="6474856" y="1861537"/>
            <a:ext cx="493845" cy="44089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lose/>
              </a:path>
            </a:pathLst>
          </a:cu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26450" lIns="26450" spcFirstLastPara="1" rIns="26450" wrap="square" tIns="26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19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2"/>
          <p:cNvSpPr/>
          <p:nvPr/>
        </p:nvSpPr>
        <p:spPr>
          <a:xfrm flipH="1">
            <a:off x="6913829" y="1739068"/>
            <a:ext cx="54872" cy="195951"/>
          </a:xfrm>
          <a:custGeom>
            <a:rect b="b" l="l" r="r" t="t"/>
            <a:pathLst>
              <a:path extrusionOk="0" h="86078" w="21600">
                <a:moveTo>
                  <a:pt x="0" y="0"/>
                </a:moveTo>
                <a:lnTo>
                  <a:pt x="21600" y="86078"/>
                </a:lnTo>
              </a:path>
            </a:pathLst>
          </a:custGeom>
          <a:noFill/>
          <a:ln cap="flat" cmpd="sng" w="36000">
            <a:solidFill>
              <a:srgbClr val="04617B"/>
            </a:solidFill>
            <a:prstDash val="solid"/>
            <a:miter lim="8000"/>
            <a:headEnd len="sm" w="sm" type="none"/>
            <a:tailEnd len="med" w="med" type="triangle"/>
          </a:ln>
        </p:spPr>
      </p:sp>
      <p:sp>
        <p:nvSpPr>
          <p:cNvPr id="280" name="Google Shape;280;p32"/>
          <p:cNvSpPr/>
          <p:nvPr/>
        </p:nvSpPr>
        <p:spPr>
          <a:xfrm flipH="1">
            <a:off x="6474856" y="2228946"/>
            <a:ext cx="54872" cy="244939"/>
          </a:xfrm>
          <a:custGeom>
            <a:rect b="b" l="l" r="r" t="t"/>
            <a:pathLst>
              <a:path extrusionOk="0" h="107570" w="21600">
                <a:moveTo>
                  <a:pt x="0" y="0"/>
                </a:moveTo>
                <a:lnTo>
                  <a:pt x="21600" y="107570"/>
                </a:lnTo>
              </a:path>
            </a:pathLst>
          </a:custGeom>
          <a:noFill/>
          <a:ln cap="flat" cmpd="sng" w="36000">
            <a:solidFill>
              <a:srgbClr val="04617B"/>
            </a:solidFill>
            <a:prstDash val="solid"/>
            <a:miter lim="8000"/>
            <a:headEnd len="sm" w="sm" type="none"/>
            <a:tailEnd len="med" w="med" type="triangle"/>
          </a:ln>
        </p:spPr>
      </p:sp>
      <p:sp>
        <p:nvSpPr>
          <p:cNvPr id="281" name="Google Shape;281;p32"/>
          <p:cNvSpPr/>
          <p:nvPr/>
        </p:nvSpPr>
        <p:spPr>
          <a:xfrm flipH="1">
            <a:off x="6090754" y="2718824"/>
            <a:ext cx="54872" cy="195951"/>
          </a:xfrm>
          <a:custGeom>
            <a:rect b="b" l="l" r="r" t="t"/>
            <a:pathLst>
              <a:path extrusionOk="0" h="86078" w="21600">
                <a:moveTo>
                  <a:pt x="0" y="0"/>
                </a:moveTo>
                <a:lnTo>
                  <a:pt x="21600" y="86078"/>
                </a:lnTo>
              </a:path>
            </a:pathLst>
          </a:custGeom>
          <a:noFill/>
          <a:ln cap="flat" cmpd="sng" w="36000">
            <a:solidFill>
              <a:srgbClr val="04617B"/>
            </a:solidFill>
            <a:prstDash val="solid"/>
            <a:miter lim="8000"/>
            <a:headEnd len="sm" w="sm" type="none"/>
            <a:tailEnd len="med" w="med" type="triangle"/>
          </a:ln>
        </p:spPr>
      </p:sp>
      <p:sp>
        <p:nvSpPr>
          <p:cNvPr id="282" name="Google Shape;282;p32"/>
          <p:cNvSpPr/>
          <p:nvPr/>
        </p:nvSpPr>
        <p:spPr>
          <a:xfrm>
            <a:off x="7297931" y="1739068"/>
            <a:ext cx="109743" cy="195951"/>
          </a:xfrm>
          <a:custGeom>
            <a:rect b="b" l="l" r="r" t="t"/>
            <a:pathLst>
              <a:path extrusionOk="0" h="43146" w="21600">
                <a:moveTo>
                  <a:pt x="0" y="0"/>
                </a:moveTo>
                <a:lnTo>
                  <a:pt x="21600" y="43146"/>
                </a:lnTo>
              </a:path>
            </a:pathLst>
          </a:custGeom>
          <a:noFill/>
          <a:ln cap="flat" cmpd="sng" w="36000">
            <a:solidFill>
              <a:srgbClr val="04617B"/>
            </a:solidFill>
            <a:prstDash val="solid"/>
            <a:miter lim="8000"/>
            <a:headEnd len="sm" w="sm" type="none"/>
            <a:tailEnd len="med" w="med" type="triangle"/>
          </a:ln>
        </p:spPr>
      </p:sp>
      <p:sp>
        <p:nvSpPr>
          <p:cNvPr id="283" name="Google Shape;283;p32"/>
          <p:cNvSpPr/>
          <p:nvPr/>
        </p:nvSpPr>
        <p:spPr>
          <a:xfrm flipH="1">
            <a:off x="7243059" y="2228946"/>
            <a:ext cx="109743" cy="146963"/>
          </a:xfrm>
          <a:custGeom>
            <a:rect b="b" l="l" r="r" t="t"/>
            <a:pathLst>
              <a:path extrusionOk="0" h="32373" w="21600">
                <a:moveTo>
                  <a:pt x="0" y="0"/>
                </a:moveTo>
                <a:lnTo>
                  <a:pt x="21600" y="32373"/>
                </a:lnTo>
              </a:path>
            </a:pathLst>
          </a:custGeom>
          <a:noFill/>
          <a:ln cap="flat" cmpd="sng" w="36000">
            <a:solidFill>
              <a:srgbClr val="04617B"/>
            </a:solidFill>
            <a:prstDash val="solid"/>
            <a:miter lim="8000"/>
            <a:headEnd len="sm" w="sm" type="none"/>
            <a:tailEnd len="med" w="med" type="triangle"/>
          </a:ln>
        </p:spPr>
      </p:sp>
      <p:sp>
        <p:nvSpPr>
          <p:cNvPr id="284" name="Google Shape;284;p32"/>
          <p:cNvSpPr/>
          <p:nvPr/>
        </p:nvSpPr>
        <p:spPr>
          <a:xfrm>
            <a:off x="7736904" y="2228946"/>
            <a:ext cx="54872" cy="195951"/>
          </a:xfrm>
          <a:custGeom>
            <a:rect b="b" l="l" r="r" t="t"/>
            <a:pathLst>
              <a:path extrusionOk="0" h="86078" w="21600">
                <a:moveTo>
                  <a:pt x="0" y="0"/>
                </a:moveTo>
                <a:lnTo>
                  <a:pt x="21600" y="86078"/>
                </a:lnTo>
              </a:path>
            </a:pathLst>
          </a:custGeom>
          <a:noFill/>
          <a:ln cap="flat" cmpd="sng" w="36000">
            <a:solidFill>
              <a:srgbClr val="04617B"/>
            </a:solidFill>
            <a:prstDash val="solid"/>
            <a:miter lim="8000"/>
            <a:headEnd len="sm" w="sm" type="none"/>
            <a:tailEnd len="med" w="med" type="triangle"/>
          </a:ln>
        </p:spPr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3"/>
          <p:cNvSpPr txBox="1"/>
          <p:nvPr/>
        </p:nvSpPr>
        <p:spPr>
          <a:xfrm>
            <a:off x="456532" y="82544"/>
            <a:ext cx="8229651" cy="85875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400" u="none" cap="none" strike="noStrike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Depth first search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3"/>
          <p:cNvSpPr txBox="1"/>
          <p:nvPr/>
        </p:nvSpPr>
        <p:spPr>
          <a:xfrm>
            <a:off x="456532" y="1306505"/>
            <a:ext cx="8184657" cy="31729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Recap of DFS algorithm: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 Expanded deepest state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 Added children to the set of unexplored nodes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3. Selected next node to expand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do we evaluate search algorithms?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 Space complexity: </a:t>
            </a:r>
            <a:r>
              <a:rPr b="0" i="0" lang="en" sz="13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O(b*d)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 Time complexity: </a:t>
            </a:r>
            <a:r>
              <a:rPr b="0" i="0" lang="en" sz="13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O(b</a:t>
            </a:r>
            <a:r>
              <a:rPr b="0" baseline="30000" i="0" lang="en" sz="15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" sz="13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3. Completeness (Will find a solution if one exists)?: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For finite trees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4. Optimal (Will find a solution at minimum depth)?: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No!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540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4617B"/>
              </a:buClr>
              <a:buSzPts val="400"/>
              <a:buFont typeface="Noto Sans Symbols"/>
              <a:buChar char="●"/>
            </a:pPr>
            <a:r>
              <a:rPr b="0" i="0" lang="en" sz="10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3"/>
          <p:cNvSpPr/>
          <p:nvPr/>
        </p:nvSpPr>
        <p:spPr>
          <a:xfrm>
            <a:off x="6886393" y="1371659"/>
            <a:ext cx="493845" cy="44089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lose/>
              </a:path>
            </a:pathLst>
          </a:cu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26450" lIns="26450" spcFirstLastPara="1" rIns="26450" wrap="square" tIns="26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19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3"/>
          <p:cNvSpPr/>
          <p:nvPr/>
        </p:nvSpPr>
        <p:spPr>
          <a:xfrm>
            <a:off x="7297931" y="1861537"/>
            <a:ext cx="493845" cy="44089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lose/>
              </a:path>
            </a:pathLst>
          </a:cu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26450" lIns="26450" spcFirstLastPara="1" rIns="26450" wrap="square" tIns="26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19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3"/>
          <p:cNvSpPr/>
          <p:nvPr/>
        </p:nvSpPr>
        <p:spPr>
          <a:xfrm>
            <a:off x="5651781" y="2841294"/>
            <a:ext cx="493845" cy="44089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lose/>
              </a:path>
            </a:pathLst>
          </a:cu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26450" lIns="26450" spcFirstLastPara="1" rIns="26450" wrap="square" tIns="26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19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3"/>
          <p:cNvSpPr/>
          <p:nvPr/>
        </p:nvSpPr>
        <p:spPr>
          <a:xfrm>
            <a:off x="6063318" y="2351415"/>
            <a:ext cx="493845" cy="44089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lose/>
              </a:path>
            </a:pathLst>
          </a:cu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26450" lIns="26450" spcFirstLastPara="1" rIns="26450" wrap="square" tIns="26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19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3"/>
          <p:cNvSpPr/>
          <p:nvPr/>
        </p:nvSpPr>
        <p:spPr>
          <a:xfrm>
            <a:off x="7709468" y="2351415"/>
            <a:ext cx="493845" cy="44089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lose/>
              </a:path>
            </a:pathLst>
          </a:cu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26450" lIns="26450" spcFirstLastPara="1" rIns="26450" wrap="square" tIns="26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19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3"/>
          <p:cNvSpPr/>
          <p:nvPr/>
        </p:nvSpPr>
        <p:spPr>
          <a:xfrm>
            <a:off x="7023572" y="2351415"/>
            <a:ext cx="493845" cy="44089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lose/>
              </a:path>
            </a:pathLst>
          </a:cu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26450" lIns="26450" spcFirstLastPara="1" rIns="26450" wrap="square" tIns="26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19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33"/>
          <p:cNvSpPr/>
          <p:nvPr/>
        </p:nvSpPr>
        <p:spPr>
          <a:xfrm>
            <a:off x="6474856" y="1861537"/>
            <a:ext cx="493845" cy="44089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lose/>
              </a:path>
            </a:pathLst>
          </a:cu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26450" lIns="26450" spcFirstLastPara="1" rIns="26450" wrap="square" tIns="26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19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3"/>
          <p:cNvSpPr/>
          <p:nvPr/>
        </p:nvSpPr>
        <p:spPr>
          <a:xfrm flipH="1">
            <a:off x="6913829" y="1739068"/>
            <a:ext cx="54872" cy="195951"/>
          </a:xfrm>
          <a:custGeom>
            <a:rect b="b" l="l" r="r" t="t"/>
            <a:pathLst>
              <a:path extrusionOk="0" h="86078" w="21600">
                <a:moveTo>
                  <a:pt x="0" y="0"/>
                </a:moveTo>
                <a:lnTo>
                  <a:pt x="21600" y="86078"/>
                </a:lnTo>
              </a:path>
            </a:pathLst>
          </a:custGeom>
          <a:noFill/>
          <a:ln cap="flat" cmpd="sng" w="36000">
            <a:solidFill>
              <a:srgbClr val="04617B"/>
            </a:solidFill>
            <a:prstDash val="solid"/>
            <a:miter lim="8000"/>
            <a:headEnd len="sm" w="sm" type="none"/>
            <a:tailEnd len="med" w="med" type="triangle"/>
          </a:ln>
        </p:spPr>
      </p:sp>
      <p:sp>
        <p:nvSpPr>
          <p:cNvPr id="300" name="Google Shape;300;p33"/>
          <p:cNvSpPr/>
          <p:nvPr/>
        </p:nvSpPr>
        <p:spPr>
          <a:xfrm flipH="1">
            <a:off x="6474856" y="2228946"/>
            <a:ext cx="54872" cy="244939"/>
          </a:xfrm>
          <a:custGeom>
            <a:rect b="b" l="l" r="r" t="t"/>
            <a:pathLst>
              <a:path extrusionOk="0" h="107570" w="21600">
                <a:moveTo>
                  <a:pt x="0" y="0"/>
                </a:moveTo>
                <a:lnTo>
                  <a:pt x="21600" y="107570"/>
                </a:lnTo>
              </a:path>
            </a:pathLst>
          </a:custGeom>
          <a:noFill/>
          <a:ln cap="flat" cmpd="sng" w="36000">
            <a:solidFill>
              <a:srgbClr val="04617B"/>
            </a:solidFill>
            <a:prstDash val="solid"/>
            <a:miter lim="8000"/>
            <a:headEnd len="sm" w="sm" type="none"/>
            <a:tailEnd len="med" w="med" type="triangle"/>
          </a:ln>
        </p:spPr>
      </p:sp>
      <p:sp>
        <p:nvSpPr>
          <p:cNvPr id="301" name="Google Shape;301;p33"/>
          <p:cNvSpPr/>
          <p:nvPr/>
        </p:nvSpPr>
        <p:spPr>
          <a:xfrm flipH="1">
            <a:off x="6090754" y="2718824"/>
            <a:ext cx="54872" cy="195951"/>
          </a:xfrm>
          <a:custGeom>
            <a:rect b="b" l="l" r="r" t="t"/>
            <a:pathLst>
              <a:path extrusionOk="0" h="86078" w="21600">
                <a:moveTo>
                  <a:pt x="0" y="0"/>
                </a:moveTo>
                <a:lnTo>
                  <a:pt x="21600" y="86078"/>
                </a:lnTo>
              </a:path>
            </a:pathLst>
          </a:custGeom>
          <a:noFill/>
          <a:ln cap="flat" cmpd="sng" w="36000">
            <a:solidFill>
              <a:srgbClr val="04617B"/>
            </a:solidFill>
            <a:prstDash val="solid"/>
            <a:miter lim="8000"/>
            <a:headEnd len="sm" w="sm" type="none"/>
            <a:tailEnd len="med" w="med" type="triangle"/>
          </a:ln>
        </p:spPr>
      </p:sp>
      <p:sp>
        <p:nvSpPr>
          <p:cNvPr id="302" name="Google Shape;302;p33"/>
          <p:cNvSpPr/>
          <p:nvPr/>
        </p:nvSpPr>
        <p:spPr>
          <a:xfrm>
            <a:off x="7297931" y="1739068"/>
            <a:ext cx="109743" cy="195951"/>
          </a:xfrm>
          <a:custGeom>
            <a:rect b="b" l="l" r="r" t="t"/>
            <a:pathLst>
              <a:path extrusionOk="0" h="43146" w="21600">
                <a:moveTo>
                  <a:pt x="0" y="0"/>
                </a:moveTo>
                <a:lnTo>
                  <a:pt x="21600" y="43146"/>
                </a:lnTo>
              </a:path>
            </a:pathLst>
          </a:custGeom>
          <a:noFill/>
          <a:ln cap="flat" cmpd="sng" w="36000">
            <a:solidFill>
              <a:srgbClr val="04617B"/>
            </a:solidFill>
            <a:prstDash val="solid"/>
            <a:miter lim="8000"/>
            <a:headEnd len="sm" w="sm" type="none"/>
            <a:tailEnd len="med" w="med" type="triangle"/>
          </a:ln>
        </p:spPr>
      </p:sp>
      <p:sp>
        <p:nvSpPr>
          <p:cNvPr id="303" name="Google Shape;303;p33"/>
          <p:cNvSpPr/>
          <p:nvPr/>
        </p:nvSpPr>
        <p:spPr>
          <a:xfrm flipH="1">
            <a:off x="7243059" y="2228946"/>
            <a:ext cx="109743" cy="146963"/>
          </a:xfrm>
          <a:custGeom>
            <a:rect b="b" l="l" r="r" t="t"/>
            <a:pathLst>
              <a:path extrusionOk="0" h="32373" w="21600">
                <a:moveTo>
                  <a:pt x="0" y="0"/>
                </a:moveTo>
                <a:lnTo>
                  <a:pt x="21600" y="32373"/>
                </a:lnTo>
              </a:path>
            </a:pathLst>
          </a:custGeom>
          <a:noFill/>
          <a:ln cap="flat" cmpd="sng" w="36000">
            <a:solidFill>
              <a:srgbClr val="04617B"/>
            </a:solidFill>
            <a:prstDash val="solid"/>
            <a:miter lim="8000"/>
            <a:headEnd len="sm" w="sm" type="none"/>
            <a:tailEnd len="med" w="med" type="triangle"/>
          </a:ln>
        </p:spPr>
      </p:sp>
      <p:sp>
        <p:nvSpPr>
          <p:cNvPr id="304" name="Google Shape;304;p33"/>
          <p:cNvSpPr/>
          <p:nvPr/>
        </p:nvSpPr>
        <p:spPr>
          <a:xfrm>
            <a:off x="7736904" y="2228946"/>
            <a:ext cx="54872" cy="195951"/>
          </a:xfrm>
          <a:custGeom>
            <a:rect b="b" l="l" r="r" t="t"/>
            <a:pathLst>
              <a:path extrusionOk="0" h="86078" w="21600">
                <a:moveTo>
                  <a:pt x="0" y="0"/>
                </a:moveTo>
                <a:lnTo>
                  <a:pt x="21600" y="86078"/>
                </a:lnTo>
              </a:path>
            </a:pathLst>
          </a:custGeom>
          <a:noFill/>
          <a:ln cap="flat" cmpd="sng" w="36000">
            <a:solidFill>
              <a:srgbClr val="04617B"/>
            </a:solidFill>
            <a:prstDash val="solid"/>
            <a:miter lim="8000"/>
            <a:headEnd len="sm" w="sm" type="none"/>
            <a:tailEnd len="med" w="med" type="triangle"/>
          </a:ln>
        </p:spPr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4"/>
          <p:cNvSpPr txBox="1"/>
          <p:nvPr/>
        </p:nvSpPr>
        <p:spPr>
          <a:xfrm>
            <a:off x="456532" y="82544"/>
            <a:ext cx="8229651" cy="85875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400" u="none" cap="none" strike="noStrike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Breadth first search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34"/>
          <p:cNvSpPr txBox="1"/>
          <p:nvPr/>
        </p:nvSpPr>
        <p:spPr>
          <a:xfrm>
            <a:off x="456532" y="1306505"/>
            <a:ext cx="8184657" cy="31729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11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Expand closest state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617B"/>
              </a:buClr>
              <a:buSzPts val="11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Start State: s</a:t>
            </a:r>
            <a:r>
              <a:rPr b="0" baseline="-25000" i="0" lang="en" sz="27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617B"/>
              </a:buClr>
              <a:buSzPts val="11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Add children to the set of unexplored nodes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617B"/>
              </a:buClr>
              <a:buSzPts val="11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Visited {S</a:t>
            </a:r>
            <a:r>
              <a:rPr b="0" baseline="-25000" i="0" lang="en" sz="27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}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617B"/>
              </a:buClr>
              <a:buSzPts val="11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Unexplored {S</a:t>
            </a:r>
            <a:r>
              <a:rPr b="0" baseline="-25000" i="0" lang="en" sz="27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,S</a:t>
            </a:r>
            <a:r>
              <a:rPr b="0" baseline="-25000" i="0" lang="en" sz="27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}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4"/>
          <p:cNvSpPr/>
          <p:nvPr/>
        </p:nvSpPr>
        <p:spPr>
          <a:xfrm>
            <a:off x="6886393" y="1371659"/>
            <a:ext cx="493845" cy="44089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lose/>
              </a:path>
            </a:pathLst>
          </a:cu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26450" lIns="26450" spcFirstLastPara="1" rIns="26450" wrap="square" tIns="26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19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34"/>
          <p:cNvSpPr/>
          <p:nvPr/>
        </p:nvSpPr>
        <p:spPr>
          <a:xfrm>
            <a:off x="7297931" y="1861537"/>
            <a:ext cx="493845" cy="44089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lose/>
              </a:path>
            </a:pathLst>
          </a:cu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26450" lIns="26450" spcFirstLastPara="1" rIns="26450" wrap="square" tIns="26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19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34"/>
          <p:cNvSpPr/>
          <p:nvPr/>
        </p:nvSpPr>
        <p:spPr>
          <a:xfrm>
            <a:off x="6474856" y="1861537"/>
            <a:ext cx="493845" cy="44089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lose/>
              </a:path>
            </a:pathLst>
          </a:cu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26450" lIns="26450" spcFirstLastPara="1" rIns="26450" wrap="square" tIns="26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19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34"/>
          <p:cNvSpPr/>
          <p:nvPr/>
        </p:nvSpPr>
        <p:spPr>
          <a:xfrm flipH="1">
            <a:off x="6913829" y="1739068"/>
            <a:ext cx="54872" cy="195951"/>
          </a:xfrm>
          <a:custGeom>
            <a:rect b="b" l="l" r="r" t="t"/>
            <a:pathLst>
              <a:path extrusionOk="0" h="86078" w="21600">
                <a:moveTo>
                  <a:pt x="0" y="0"/>
                </a:moveTo>
                <a:lnTo>
                  <a:pt x="21600" y="86078"/>
                </a:lnTo>
              </a:path>
            </a:pathLst>
          </a:custGeom>
          <a:noFill/>
          <a:ln cap="flat" cmpd="sng" w="36000">
            <a:solidFill>
              <a:srgbClr val="04617B"/>
            </a:solidFill>
            <a:prstDash val="solid"/>
            <a:miter lim="8000"/>
            <a:headEnd len="sm" w="sm" type="none"/>
            <a:tailEnd len="med" w="med" type="triangle"/>
          </a:ln>
        </p:spPr>
      </p:sp>
      <p:sp>
        <p:nvSpPr>
          <p:cNvPr id="316" name="Google Shape;316;p34"/>
          <p:cNvSpPr/>
          <p:nvPr/>
        </p:nvSpPr>
        <p:spPr>
          <a:xfrm>
            <a:off x="7297931" y="1739068"/>
            <a:ext cx="109743" cy="195951"/>
          </a:xfrm>
          <a:custGeom>
            <a:rect b="b" l="l" r="r" t="t"/>
            <a:pathLst>
              <a:path extrusionOk="0" h="43146" w="21600">
                <a:moveTo>
                  <a:pt x="0" y="0"/>
                </a:moveTo>
                <a:lnTo>
                  <a:pt x="21600" y="43146"/>
                </a:lnTo>
              </a:path>
            </a:pathLst>
          </a:custGeom>
          <a:noFill/>
          <a:ln cap="flat" cmpd="sng" w="36000">
            <a:solidFill>
              <a:srgbClr val="04617B"/>
            </a:solidFill>
            <a:prstDash val="solid"/>
            <a:miter lim="8000"/>
            <a:headEnd len="sm" w="sm" type="none"/>
            <a:tailEnd len="med" w="med" type="triangle"/>
          </a:ln>
        </p:spPr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5"/>
          <p:cNvSpPr txBox="1"/>
          <p:nvPr/>
        </p:nvSpPr>
        <p:spPr>
          <a:xfrm>
            <a:off x="456532" y="82544"/>
            <a:ext cx="8229651" cy="85875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400" u="none" cap="none" strike="noStrike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Breadth first search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5"/>
          <p:cNvSpPr txBox="1"/>
          <p:nvPr/>
        </p:nvSpPr>
        <p:spPr>
          <a:xfrm>
            <a:off x="456532" y="1306505"/>
            <a:ext cx="8184657" cy="31729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11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Expand closest state: s1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617B"/>
              </a:buClr>
              <a:buSzPts val="11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Visited {s</a:t>
            </a:r>
            <a:r>
              <a:rPr b="0" baseline="-25000" i="0" lang="en" sz="27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0,</a:t>
            </a: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27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}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617B"/>
              </a:buClr>
              <a:buSzPts val="11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Unexplored {s</a:t>
            </a:r>
            <a:r>
              <a:rPr b="0" baseline="-25000" i="0" lang="en" sz="27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,s</a:t>
            </a:r>
            <a:r>
              <a:rPr b="0" baseline="-25000" i="0" lang="en" sz="27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}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5"/>
          <p:cNvSpPr/>
          <p:nvPr/>
        </p:nvSpPr>
        <p:spPr>
          <a:xfrm>
            <a:off x="6886393" y="1371659"/>
            <a:ext cx="493845" cy="44089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lose/>
              </a:path>
            </a:pathLst>
          </a:cu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26450" lIns="26450" spcFirstLastPara="1" rIns="26450" wrap="square" tIns="26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19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35"/>
          <p:cNvSpPr/>
          <p:nvPr/>
        </p:nvSpPr>
        <p:spPr>
          <a:xfrm>
            <a:off x="7297931" y="1861537"/>
            <a:ext cx="493845" cy="44089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lose/>
              </a:path>
            </a:pathLst>
          </a:cu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26450" lIns="26450" spcFirstLastPara="1" rIns="26450" wrap="square" tIns="26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19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5"/>
          <p:cNvSpPr/>
          <p:nvPr/>
        </p:nvSpPr>
        <p:spPr>
          <a:xfrm>
            <a:off x="6063318" y="2351415"/>
            <a:ext cx="493845" cy="44089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lose/>
              </a:path>
            </a:pathLst>
          </a:cu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26450" lIns="26450" spcFirstLastPara="1" rIns="26450" wrap="square" tIns="26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19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35"/>
          <p:cNvSpPr/>
          <p:nvPr/>
        </p:nvSpPr>
        <p:spPr>
          <a:xfrm>
            <a:off x="6474856" y="1861537"/>
            <a:ext cx="493845" cy="44089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lose/>
              </a:path>
            </a:pathLst>
          </a:cu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26450" lIns="26450" spcFirstLastPara="1" rIns="26450" wrap="square" tIns="26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19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35"/>
          <p:cNvSpPr/>
          <p:nvPr/>
        </p:nvSpPr>
        <p:spPr>
          <a:xfrm flipH="1">
            <a:off x="6913829" y="1739068"/>
            <a:ext cx="54872" cy="195951"/>
          </a:xfrm>
          <a:custGeom>
            <a:rect b="b" l="l" r="r" t="t"/>
            <a:pathLst>
              <a:path extrusionOk="0" h="86078" w="21600">
                <a:moveTo>
                  <a:pt x="0" y="0"/>
                </a:moveTo>
                <a:lnTo>
                  <a:pt x="21600" y="86078"/>
                </a:lnTo>
              </a:path>
            </a:pathLst>
          </a:custGeom>
          <a:noFill/>
          <a:ln cap="flat" cmpd="sng" w="36000">
            <a:solidFill>
              <a:srgbClr val="04617B"/>
            </a:solidFill>
            <a:prstDash val="solid"/>
            <a:miter lim="8000"/>
            <a:headEnd len="sm" w="sm" type="none"/>
            <a:tailEnd len="med" w="med" type="triangle"/>
          </a:ln>
        </p:spPr>
      </p:sp>
      <p:sp>
        <p:nvSpPr>
          <p:cNvPr id="329" name="Google Shape;329;p35"/>
          <p:cNvSpPr/>
          <p:nvPr/>
        </p:nvSpPr>
        <p:spPr>
          <a:xfrm flipH="1">
            <a:off x="6474856" y="2228946"/>
            <a:ext cx="54872" cy="244939"/>
          </a:xfrm>
          <a:custGeom>
            <a:rect b="b" l="l" r="r" t="t"/>
            <a:pathLst>
              <a:path extrusionOk="0" h="107570" w="21600">
                <a:moveTo>
                  <a:pt x="0" y="0"/>
                </a:moveTo>
                <a:lnTo>
                  <a:pt x="21600" y="107570"/>
                </a:lnTo>
              </a:path>
            </a:pathLst>
          </a:custGeom>
          <a:noFill/>
          <a:ln cap="flat" cmpd="sng" w="36000">
            <a:solidFill>
              <a:srgbClr val="04617B"/>
            </a:solidFill>
            <a:prstDash val="solid"/>
            <a:miter lim="8000"/>
            <a:headEnd len="sm" w="sm" type="none"/>
            <a:tailEnd len="med" w="med" type="triangle"/>
          </a:ln>
        </p:spPr>
      </p:sp>
      <p:sp>
        <p:nvSpPr>
          <p:cNvPr id="330" name="Google Shape;330;p35"/>
          <p:cNvSpPr/>
          <p:nvPr/>
        </p:nvSpPr>
        <p:spPr>
          <a:xfrm>
            <a:off x="7297931" y="1739068"/>
            <a:ext cx="109743" cy="195951"/>
          </a:xfrm>
          <a:custGeom>
            <a:rect b="b" l="l" r="r" t="t"/>
            <a:pathLst>
              <a:path extrusionOk="0" h="43146" w="21600">
                <a:moveTo>
                  <a:pt x="0" y="0"/>
                </a:moveTo>
                <a:lnTo>
                  <a:pt x="21600" y="43146"/>
                </a:lnTo>
              </a:path>
            </a:pathLst>
          </a:custGeom>
          <a:noFill/>
          <a:ln cap="flat" cmpd="sng" w="36000">
            <a:solidFill>
              <a:srgbClr val="04617B"/>
            </a:solidFill>
            <a:prstDash val="solid"/>
            <a:miter lim="8000"/>
            <a:headEnd len="sm" w="sm" type="none"/>
            <a:tailEnd len="med" w="med" type="triangle"/>
          </a:ln>
        </p:spPr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6"/>
          <p:cNvSpPr txBox="1"/>
          <p:nvPr/>
        </p:nvSpPr>
        <p:spPr>
          <a:xfrm>
            <a:off x="456532" y="82544"/>
            <a:ext cx="8229651" cy="85875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400" u="none" cap="none" strike="noStrike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Breadth first search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36"/>
          <p:cNvSpPr txBox="1"/>
          <p:nvPr/>
        </p:nvSpPr>
        <p:spPr>
          <a:xfrm>
            <a:off x="456532" y="1306505"/>
            <a:ext cx="8184657" cy="31729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11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Expand closest state: s</a:t>
            </a:r>
            <a:r>
              <a:rPr b="0" baseline="-25000" i="0" lang="en" sz="27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617B"/>
              </a:buClr>
              <a:buSzPts val="11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Visited {s</a:t>
            </a:r>
            <a:r>
              <a:rPr b="0" baseline="-25000" i="0" lang="en" sz="27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0,</a:t>
            </a: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27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1,</a:t>
            </a: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27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}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617B"/>
              </a:buClr>
              <a:buSzPts val="11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Unexplored {s</a:t>
            </a:r>
            <a:r>
              <a:rPr b="0" baseline="-25000" i="0" lang="en" sz="27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2,</a:t>
            </a: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27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5,</a:t>
            </a: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27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}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36"/>
          <p:cNvSpPr/>
          <p:nvPr/>
        </p:nvSpPr>
        <p:spPr>
          <a:xfrm>
            <a:off x="6886393" y="1371659"/>
            <a:ext cx="493845" cy="44089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lose/>
              </a:path>
            </a:pathLst>
          </a:cu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26450" lIns="26450" spcFirstLastPara="1" rIns="26450" wrap="square" tIns="26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19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36"/>
          <p:cNvSpPr/>
          <p:nvPr/>
        </p:nvSpPr>
        <p:spPr>
          <a:xfrm>
            <a:off x="7297931" y="1861537"/>
            <a:ext cx="493845" cy="44089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lose/>
              </a:path>
            </a:pathLst>
          </a:cu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26450" lIns="26450" spcFirstLastPara="1" rIns="26450" wrap="square" tIns="26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19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36"/>
          <p:cNvSpPr/>
          <p:nvPr/>
        </p:nvSpPr>
        <p:spPr>
          <a:xfrm>
            <a:off x="6063318" y="2351415"/>
            <a:ext cx="493845" cy="44089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lose/>
              </a:path>
            </a:pathLst>
          </a:cu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26450" lIns="26450" spcFirstLastPara="1" rIns="26450" wrap="square" tIns="26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19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36"/>
          <p:cNvSpPr/>
          <p:nvPr/>
        </p:nvSpPr>
        <p:spPr>
          <a:xfrm>
            <a:off x="7709468" y="2351415"/>
            <a:ext cx="493845" cy="44089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lose/>
              </a:path>
            </a:pathLst>
          </a:cu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26450" lIns="26450" spcFirstLastPara="1" rIns="26450" wrap="square" tIns="26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19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36"/>
          <p:cNvSpPr/>
          <p:nvPr/>
        </p:nvSpPr>
        <p:spPr>
          <a:xfrm>
            <a:off x="7023572" y="2351415"/>
            <a:ext cx="493845" cy="44089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lose/>
              </a:path>
            </a:pathLst>
          </a:cu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26450" lIns="26450" spcFirstLastPara="1" rIns="26450" wrap="square" tIns="26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19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36"/>
          <p:cNvSpPr/>
          <p:nvPr/>
        </p:nvSpPr>
        <p:spPr>
          <a:xfrm>
            <a:off x="6474856" y="1861537"/>
            <a:ext cx="493845" cy="44089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lose/>
              </a:path>
            </a:pathLst>
          </a:cu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26450" lIns="26450" spcFirstLastPara="1" rIns="26450" wrap="square" tIns="26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19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36"/>
          <p:cNvSpPr/>
          <p:nvPr/>
        </p:nvSpPr>
        <p:spPr>
          <a:xfrm flipH="1">
            <a:off x="6913829" y="1739068"/>
            <a:ext cx="54872" cy="195951"/>
          </a:xfrm>
          <a:custGeom>
            <a:rect b="b" l="l" r="r" t="t"/>
            <a:pathLst>
              <a:path extrusionOk="0" h="86078" w="21600">
                <a:moveTo>
                  <a:pt x="0" y="0"/>
                </a:moveTo>
                <a:lnTo>
                  <a:pt x="21600" y="86078"/>
                </a:lnTo>
              </a:path>
            </a:pathLst>
          </a:custGeom>
          <a:noFill/>
          <a:ln cap="flat" cmpd="sng" w="36000">
            <a:solidFill>
              <a:srgbClr val="04617B"/>
            </a:solidFill>
            <a:prstDash val="solid"/>
            <a:miter lim="8000"/>
            <a:headEnd len="sm" w="sm" type="none"/>
            <a:tailEnd len="med" w="med" type="triangle"/>
          </a:ln>
        </p:spPr>
      </p:sp>
      <p:sp>
        <p:nvSpPr>
          <p:cNvPr id="345" name="Google Shape;345;p36"/>
          <p:cNvSpPr/>
          <p:nvPr/>
        </p:nvSpPr>
        <p:spPr>
          <a:xfrm flipH="1">
            <a:off x="6474856" y="2228946"/>
            <a:ext cx="54872" cy="244939"/>
          </a:xfrm>
          <a:custGeom>
            <a:rect b="b" l="l" r="r" t="t"/>
            <a:pathLst>
              <a:path extrusionOk="0" h="107570" w="21600">
                <a:moveTo>
                  <a:pt x="0" y="0"/>
                </a:moveTo>
                <a:lnTo>
                  <a:pt x="21600" y="107570"/>
                </a:lnTo>
              </a:path>
            </a:pathLst>
          </a:custGeom>
          <a:noFill/>
          <a:ln cap="flat" cmpd="sng" w="36000">
            <a:solidFill>
              <a:srgbClr val="04617B"/>
            </a:solidFill>
            <a:prstDash val="solid"/>
            <a:miter lim="8000"/>
            <a:headEnd len="sm" w="sm" type="none"/>
            <a:tailEnd len="med" w="med" type="triangle"/>
          </a:ln>
        </p:spPr>
      </p:sp>
      <p:sp>
        <p:nvSpPr>
          <p:cNvPr id="346" name="Google Shape;346;p36"/>
          <p:cNvSpPr/>
          <p:nvPr/>
        </p:nvSpPr>
        <p:spPr>
          <a:xfrm>
            <a:off x="7297931" y="1739068"/>
            <a:ext cx="109743" cy="195951"/>
          </a:xfrm>
          <a:custGeom>
            <a:rect b="b" l="l" r="r" t="t"/>
            <a:pathLst>
              <a:path extrusionOk="0" h="43146" w="21600">
                <a:moveTo>
                  <a:pt x="0" y="0"/>
                </a:moveTo>
                <a:lnTo>
                  <a:pt x="21600" y="43146"/>
                </a:lnTo>
              </a:path>
            </a:pathLst>
          </a:custGeom>
          <a:noFill/>
          <a:ln cap="flat" cmpd="sng" w="36000">
            <a:solidFill>
              <a:srgbClr val="04617B"/>
            </a:solidFill>
            <a:prstDash val="solid"/>
            <a:miter lim="8000"/>
            <a:headEnd len="sm" w="sm" type="none"/>
            <a:tailEnd len="med" w="med" type="triangle"/>
          </a:ln>
        </p:spPr>
      </p:sp>
      <p:sp>
        <p:nvSpPr>
          <p:cNvPr id="347" name="Google Shape;347;p36"/>
          <p:cNvSpPr/>
          <p:nvPr/>
        </p:nvSpPr>
        <p:spPr>
          <a:xfrm flipH="1">
            <a:off x="7243059" y="2228946"/>
            <a:ext cx="109743" cy="146963"/>
          </a:xfrm>
          <a:custGeom>
            <a:rect b="b" l="l" r="r" t="t"/>
            <a:pathLst>
              <a:path extrusionOk="0" h="32373" w="21600">
                <a:moveTo>
                  <a:pt x="0" y="0"/>
                </a:moveTo>
                <a:lnTo>
                  <a:pt x="21600" y="32373"/>
                </a:lnTo>
              </a:path>
            </a:pathLst>
          </a:custGeom>
          <a:noFill/>
          <a:ln cap="flat" cmpd="sng" w="36000">
            <a:solidFill>
              <a:srgbClr val="04617B"/>
            </a:solidFill>
            <a:prstDash val="solid"/>
            <a:miter lim="8000"/>
            <a:headEnd len="sm" w="sm" type="none"/>
            <a:tailEnd len="med" w="med" type="triangle"/>
          </a:ln>
        </p:spPr>
      </p:sp>
      <p:sp>
        <p:nvSpPr>
          <p:cNvPr id="348" name="Google Shape;348;p36"/>
          <p:cNvSpPr/>
          <p:nvPr/>
        </p:nvSpPr>
        <p:spPr>
          <a:xfrm>
            <a:off x="7736904" y="2228946"/>
            <a:ext cx="54872" cy="195951"/>
          </a:xfrm>
          <a:custGeom>
            <a:rect b="b" l="l" r="r" t="t"/>
            <a:pathLst>
              <a:path extrusionOk="0" h="86078" w="21600">
                <a:moveTo>
                  <a:pt x="0" y="0"/>
                </a:moveTo>
                <a:lnTo>
                  <a:pt x="21600" y="86078"/>
                </a:lnTo>
              </a:path>
            </a:pathLst>
          </a:custGeom>
          <a:noFill/>
          <a:ln cap="flat" cmpd="sng" w="36000">
            <a:solidFill>
              <a:srgbClr val="04617B"/>
            </a:solidFill>
            <a:prstDash val="solid"/>
            <a:miter lim="8000"/>
            <a:headEnd len="sm" w="sm" type="none"/>
            <a:tailEnd len="med" w="med" type="triangle"/>
          </a:ln>
        </p:spPr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7"/>
          <p:cNvSpPr txBox="1"/>
          <p:nvPr/>
        </p:nvSpPr>
        <p:spPr>
          <a:xfrm>
            <a:off x="456532" y="82544"/>
            <a:ext cx="8229651" cy="85875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400" u="none" cap="none" strike="noStrike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Breadth first search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37"/>
          <p:cNvSpPr txBox="1"/>
          <p:nvPr/>
        </p:nvSpPr>
        <p:spPr>
          <a:xfrm>
            <a:off x="456532" y="1306505"/>
            <a:ext cx="8184657" cy="31729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11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Expand closest state: s</a:t>
            </a:r>
            <a:r>
              <a:rPr b="0" baseline="-25000" i="0" lang="en" sz="27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617B"/>
              </a:buClr>
              <a:buSzPts val="11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Visited {s</a:t>
            </a:r>
            <a:r>
              <a:rPr b="0" baseline="-25000" i="0" lang="en" sz="27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0,</a:t>
            </a: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27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1,</a:t>
            </a: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27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4,</a:t>
            </a: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27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}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617B"/>
              </a:buClr>
              <a:buSzPts val="11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Unexplored {s</a:t>
            </a:r>
            <a:r>
              <a:rPr b="0" baseline="-25000" i="0" lang="en" sz="27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3,</a:t>
            </a: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27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5,</a:t>
            </a: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27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}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37"/>
          <p:cNvSpPr/>
          <p:nvPr/>
        </p:nvSpPr>
        <p:spPr>
          <a:xfrm>
            <a:off x="6886393" y="1371659"/>
            <a:ext cx="493845" cy="44089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lose/>
              </a:path>
            </a:pathLst>
          </a:cu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26450" lIns="26450" spcFirstLastPara="1" rIns="26450" wrap="square" tIns="26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19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37"/>
          <p:cNvSpPr/>
          <p:nvPr/>
        </p:nvSpPr>
        <p:spPr>
          <a:xfrm>
            <a:off x="7297931" y="1861537"/>
            <a:ext cx="493845" cy="44089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lose/>
              </a:path>
            </a:pathLst>
          </a:cu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26450" lIns="26450" spcFirstLastPara="1" rIns="26450" wrap="square" tIns="26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19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37"/>
          <p:cNvSpPr/>
          <p:nvPr/>
        </p:nvSpPr>
        <p:spPr>
          <a:xfrm>
            <a:off x="5651781" y="2841294"/>
            <a:ext cx="493845" cy="44089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lose/>
              </a:path>
            </a:pathLst>
          </a:cu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26450" lIns="26450" spcFirstLastPara="1" rIns="26450" wrap="square" tIns="26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19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37"/>
          <p:cNvSpPr/>
          <p:nvPr/>
        </p:nvSpPr>
        <p:spPr>
          <a:xfrm>
            <a:off x="6063318" y="2351415"/>
            <a:ext cx="493845" cy="44089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lose/>
              </a:path>
            </a:pathLst>
          </a:cu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26450" lIns="26450" spcFirstLastPara="1" rIns="26450" wrap="square" tIns="26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19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37"/>
          <p:cNvSpPr/>
          <p:nvPr/>
        </p:nvSpPr>
        <p:spPr>
          <a:xfrm>
            <a:off x="7709468" y="2351415"/>
            <a:ext cx="493845" cy="44089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lose/>
              </a:path>
            </a:pathLst>
          </a:cu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26450" lIns="26450" spcFirstLastPara="1" rIns="26450" wrap="square" tIns="26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19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37"/>
          <p:cNvSpPr/>
          <p:nvPr/>
        </p:nvSpPr>
        <p:spPr>
          <a:xfrm>
            <a:off x="7023572" y="2351415"/>
            <a:ext cx="493845" cy="44089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lose/>
              </a:path>
            </a:pathLst>
          </a:cu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26450" lIns="26450" spcFirstLastPara="1" rIns="26450" wrap="square" tIns="26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19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37"/>
          <p:cNvSpPr/>
          <p:nvPr/>
        </p:nvSpPr>
        <p:spPr>
          <a:xfrm>
            <a:off x="6474856" y="1861537"/>
            <a:ext cx="493845" cy="44089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lose/>
              </a:path>
            </a:pathLst>
          </a:cu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26450" lIns="26450" spcFirstLastPara="1" rIns="26450" wrap="square" tIns="26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19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37"/>
          <p:cNvSpPr/>
          <p:nvPr/>
        </p:nvSpPr>
        <p:spPr>
          <a:xfrm flipH="1">
            <a:off x="6913829" y="1739068"/>
            <a:ext cx="54872" cy="195951"/>
          </a:xfrm>
          <a:custGeom>
            <a:rect b="b" l="l" r="r" t="t"/>
            <a:pathLst>
              <a:path extrusionOk="0" h="86078" w="21600">
                <a:moveTo>
                  <a:pt x="0" y="0"/>
                </a:moveTo>
                <a:lnTo>
                  <a:pt x="21600" y="86078"/>
                </a:lnTo>
              </a:path>
            </a:pathLst>
          </a:custGeom>
          <a:noFill/>
          <a:ln cap="flat" cmpd="sng" w="36000">
            <a:solidFill>
              <a:srgbClr val="04617B"/>
            </a:solidFill>
            <a:prstDash val="solid"/>
            <a:miter lim="8000"/>
            <a:headEnd len="sm" w="sm" type="none"/>
            <a:tailEnd len="med" w="med" type="triangle"/>
          </a:ln>
        </p:spPr>
      </p:sp>
      <p:sp>
        <p:nvSpPr>
          <p:cNvPr id="364" name="Google Shape;364;p37"/>
          <p:cNvSpPr/>
          <p:nvPr/>
        </p:nvSpPr>
        <p:spPr>
          <a:xfrm flipH="1">
            <a:off x="6474856" y="2228946"/>
            <a:ext cx="54872" cy="244939"/>
          </a:xfrm>
          <a:custGeom>
            <a:rect b="b" l="l" r="r" t="t"/>
            <a:pathLst>
              <a:path extrusionOk="0" h="107570" w="21600">
                <a:moveTo>
                  <a:pt x="0" y="0"/>
                </a:moveTo>
                <a:lnTo>
                  <a:pt x="21600" y="107570"/>
                </a:lnTo>
              </a:path>
            </a:pathLst>
          </a:custGeom>
          <a:noFill/>
          <a:ln cap="flat" cmpd="sng" w="36000">
            <a:solidFill>
              <a:srgbClr val="04617B"/>
            </a:solidFill>
            <a:prstDash val="solid"/>
            <a:miter lim="8000"/>
            <a:headEnd len="sm" w="sm" type="none"/>
            <a:tailEnd len="med" w="med" type="triangle"/>
          </a:ln>
        </p:spPr>
      </p:sp>
      <p:sp>
        <p:nvSpPr>
          <p:cNvPr id="365" name="Google Shape;365;p37"/>
          <p:cNvSpPr/>
          <p:nvPr/>
        </p:nvSpPr>
        <p:spPr>
          <a:xfrm flipH="1">
            <a:off x="6090754" y="2718824"/>
            <a:ext cx="54872" cy="195951"/>
          </a:xfrm>
          <a:custGeom>
            <a:rect b="b" l="l" r="r" t="t"/>
            <a:pathLst>
              <a:path extrusionOk="0" h="86078" w="21600">
                <a:moveTo>
                  <a:pt x="0" y="0"/>
                </a:moveTo>
                <a:lnTo>
                  <a:pt x="21600" y="86078"/>
                </a:lnTo>
              </a:path>
            </a:pathLst>
          </a:custGeom>
          <a:noFill/>
          <a:ln cap="flat" cmpd="sng" w="36000">
            <a:solidFill>
              <a:srgbClr val="04617B"/>
            </a:solidFill>
            <a:prstDash val="solid"/>
            <a:miter lim="8000"/>
            <a:headEnd len="sm" w="sm" type="none"/>
            <a:tailEnd len="med" w="med" type="triangle"/>
          </a:ln>
        </p:spPr>
      </p:sp>
      <p:sp>
        <p:nvSpPr>
          <p:cNvPr id="366" name="Google Shape;366;p37"/>
          <p:cNvSpPr/>
          <p:nvPr/>
        </p:nvSpPr>
        <p:spPr>
          <a:xfrm>
            <a:off x="7297931" y="1739068"/>
            <a:ext cx="109743" cy="195951"/>
          </a:xfrm>
          <a:custGeom>
            <a:rect b="b" l="l" r="r" t="t"/>
            <a:pathLst>
              <a:path extrusionOk="0" h="43146" w="21600">
                <a:moveTo>
                  <a:pt x="0" y="0"/>
                </a:moveTo>
                <a:lnTo>
                  <a:pt x="21600" y="43146"/>
                </a:lnTo>
              </a:path>
            </a:pathLst>
          </a:custGeom>
          <a:noFill/>
          <a:ln cap="flat" cmpd="sng" w="36000">
            <a:solidFill>
              <a:srgbClr val="04617B"/>
            </a:solidFill>
            <a:prstDash val="solid"/>
            <a:miter lim="8000"/>
            <a:headEnd len="sm" w="sm" type="none"/>
            <a:tailEnd len="med" w="med" type="triangle"/>
          </a:ln>
        </p:spPr>
      </p:sp>
      <p:sp>
        <p:nvSpPr>
          <p:cNvPr id="367" name="Google Shape;367;p37"/>
          <p:cNvSpPr/>
          <p:nvPr/>
        </p:nvSpPr>
        <p:spPr>
          <a:xfrm flipH="1">
            <a:off x="7243059" y="2228946"/>
            <a:ext cx="109743" cy="146963"/>
          </a:xfrm>
          <a:custGeom>
            <a:rect b="b" l="l" r="r" t="t"/>
            <a:pathLst>
              <a:path extrusionOk="0" h="32373" w="21600">
                <a:moveTo>
                  <a:pt x="0" y="0"/>
                </a:moveTo>
                <a:lnTo>
                  <a:pt x="21600" y="32373"/>
                </a:lnTo>
              </a:path>
            </a:pathLst>
          </a:custGeom>
          <a:noFill/>
          <a:ln cap="flat" cmpd="sng" w="36000">
            <a:solidFill>
              <a:srgbClr val="04617B"/>
            </a:solidFill>
            <a:prstDash val="solid"/>
            <a:miter lim="8000"/>
            <a:headEnd len="sm" w="sm" type="none"/>
            <a:tailEnd len="med" w="med" type="triangle"/>
          </a:ln>
        </p:spPr>
      </p:sp>
      <p:sp>
        <p:nvSpPr>
          <p:cNvPr id="368" name="Google Shape;368;p37"/>
          <p:cNvSpPr/>
          <p:nvPr/>
        </p:nvSpPr>
        <p:spPr>
          <a:xfrm>
            <a:off x="7736904" y="2228946"/>
            <a:ext cx="54872" cy="195951"/>
          </a:xfrm>
          <a:custGeom>
            <a:rect b="b" l="l" r="r" t="t"/>
            <a:pathLst>
              <a:path extrusionOk="0" h="86078" w="21600">
                <a:moveTo>
                  <a:pt x="0" y="0"/>
                </a:moveTo>
                <a:lnTo>
                  <a:pt x="21600" y="86078"/>
                </a:lnTo>
              </a:path>
            </a:pathLst>
          </a:custGeom>
          <a:noFill/>
          <a:ln cap="flat" cmpd="sng" w="36000">
            <a:solidFill>
              <a:srgbClr val="04617B"/>
            </a:solidFill>
            <a:prstDash val="solid"/>
            <a:miter lim="8000"/>
            <a:headEnd len="sm" w="sm" type="none"/>
            <a:tailEnd len="med" w="med" type="triangle"/>
          </a:ln>
        </p:spPr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8"/>
          <p:cNvSpPr txBox="1"/>
          <p:nvPr/>
        </p:nvSpPr>
        <p:spPr>
          <a:xfrm>
            <a:off x="456532" y="82544"/>
            <a:ext cx="8229651" cy="85875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400" u="none" cap="none" strike="noStrike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Breadth first search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38"/>
          <p:cNvSpPr txBox="1"/>
          <p:nvPr/>
        </p:nvSpPr>
        <p:spPr>
          <a:xfrm>
            <a:off x="456532" y="1306505"/>
            <a:ext cx="8184657" cy="31729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11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Expand closest state: s</a:t>
            </a:r>
            <a:r>
              <a:rPr b="0" baseline="-25000" i="0" lang="en" sz="27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617B"/>
              </a:buClr>
              <a:buSzPts val="11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Visited {s</a:t>
            </a:r>
            <a:r>
              <a:rPr b="0" baseline="-25000" i="0" lang="en" sz="27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0,</a:t>
            </a: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27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1,</a:t>
            </a: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27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4,</a:t>
            </a: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27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2,</a:t>
            </a: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27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}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617B"/>
              </a:buClr>
              <a:buSzPts val="11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Unexplored {s</a:t>
            </a:r>
            <a:r>
              <a:rPr b="0" baseline="-25000" i="0" lang="en" sz="27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,s</a:t>
            </a:r>
            <a:r>
              <a:rPr b="0" baseline="-25000" i="0" lang="en" sz="27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}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38"/>
          <p:cNvSpPr/>
          <p:nvPr/>
        </p:nvSpPr>
        <p:spPr>
          <a:xfrm>
            <a:off x="6886393" y="1371659"/>
            <a:ext cx="493845" cy="44089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lose/>
              </a:path>
            </a:pathLst>
          </a:cu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26450" lIns="26450" spcFirstLastPara="1" rIns="26450" wrap="square" tIns="26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19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38"/>
          <p:cNvSpPr/>
          <p:nvPr/>
        </p:nvSpPr>
        <p:spPr>
          <a:xfrm>
            <a:off x="7297931" y="1861537"/>
            <a:ext cx="493845" cy="44089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lose/>
              </a:path>
            </a:pathLst>
          </a:cu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26450" lIns="26450" spcFirstLastPara="1" rIns="26450" wrap="square" tIns="26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19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38"/>
          <p:cNvSpPr/>
          <p:nvPr/>
        </p:nvSpPr>
        <p:spPr>
          <a:xfrm>
            <a:off x="5651781" y="2841294"/>
            <a:ext cx="493845" cy="44089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lose/>
              </a:path>
            </a:pathLst>
          </a:cu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26450" lIns="26450" spcFirstLastPara="1" rIns="26450" wrap="square" tIns="26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19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38"/>
          <p:cNvSpPr/>
          <p:nvPr/>
        </p:nvSpPr>
        <p:spPr>
          <a:xfrm>
            <a:off x="6063318" y="2351415"/>
            <a:ext cx="493845" cy="44089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lose/>
              </a:path>
            </a:pathLst>
          </a:cu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26450" lIns="26450" spcFirstLastPara="1" rIns="26450" wrap="square" tIns="26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19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38"/>
          <p:cNvSpPr/>
          <p:nvPr/>
        </p:nvSpPr>
        <p:spPr>
          <a:xfrm>
            <a:off x="7709468" y="2351415"/>
            <a:ext cx="493845" cy="44089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lose/>
              </a:path>
            </a:pathLst>
          </a:cu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26450" lIns="26450" spcFirstLastPara="1" rIns="26450" wrap="square" tIns="26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19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38"/>
          <p:cNvSpPr/>
          <p:nvPr/>
        </p:nvSpPr>
        <p:spPr>
          <a:xfrm>
            <a:off x="7023572" y="2351415"/>
            <a:ext cx="493845" cy="44089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lose/>
              </a:path>
            </a:pathLst>
          </a:cu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26450" lIns="26450" spcFirstLastPara="1" rIns="26450" wrap="square" tIns="26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19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38"/>
          <p:cNvSpPr/>
          <p:nvPr/>
        </p:nvSpPr>
        <p:spPr>
          <a:xfrm>
            <a:off x="6474856" y="1861537"/>
            <a:ext cx="493845" cy="44089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lose/>
              </a:path>
            </a:pathLst>
          </a:cu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26450" lIns="26450" spcFirstLastPara="1" rIns="26450" wrap="square" tIns="26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19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38"/>
          <p:cNvSpPr/>
          <p:nvPr/>
        </p:nvSpPr>
        <p:spPr>
          <a:xfrm flipH="1">
            <a:off x="6913829" y="1739068"/>
            <a:ext cx="54872" cy="195951"/>
          </a:xfrm>
          <a:custGeom>
            <a:rect b="b" l="l" r="r" t="t"/>
            <a:pathLst>
              <a:path extrusionOk="0" h="86078" w="21600">
                <a:moveTo>
                  <a:pt x="0" y="0"/>
                </a:moveTo>
                <a:lnTo>
                  <a:pt x="21600" y="86078"/>
                </a:lnTo>
              </a:path>
            </a:pathLst>
          </a:custGeom>
          <a:noFill/>
          <a:ln cap="flat" cmpd="sng" w="36000">
            <a:solidFill>
              <a:srgbClr val="04617B"/>
            </a:solidFill>
            <a:prstDash val="solid"/>
            <a:miter lim="8000"/>
            <a:headEnd len="sm" w="sm" type="none"/>
            <a:tailEnd len="med" w="med" type="triangle"/>
          </a:ln>
        </p:spPr>
      </p:sp>
      <p:sp>
        <p:nvSpPr>
          <p:cNvPr id="384" name="Google Shape;384;p38"/>
          <p:cNvSpPr/>
          <p:nvPr/>
        </p:nvSpPr>
        <p:spPr>
          <a:xfrm flipH="1">
            <a:off x="6474856" y="2228946"/>
            <a:ext cx="54872" cy="244939"/>
          </a:xfrm>
          <a:custGeom>
            <a:rect b="b" l="l" r="r" t="t"/>
            <a:pathLst>
              <a:path extrusionOk="0" h="107570" w="21600">
                <a:moveTo>
                  <a:pt x="0" y="0"/>
                </a:moveTo>
                <a:lnTo>
                  <a:pt x="21600" y="107570"/>
                </a:lnTo>
              </a:path>
            </a:pathLst>
          </a:custGeom>
          <a:noFill/>
          <a:ln cap="flat" cmpd="sng" w="36000">
            <a:solidFill>
              <a:srgbClr val="04617B"/>
            </a:solidFill>
            <a:prstDash val="solid"/>
            <a:miter lim="8000"/>
            <a:headEnd len="sm" w="sm" type="none"/>
            <a:tailEnd len="med" w="med" type="triangle"/>
          </a:ln>
        </p:spPr>
      </p:sp>
      <p:sp>
        <p:nvSpPr>
          <p:cNvPr id="385" name="Google Shape;385;p38"/>
          <p:cNvSpPr/>
          <p:nvPr/>
        </p:nvSpPr>
        <p:spPr>
          <a:xfrm flipH="1">
            <a:off x="6090754" y="2718824"/>
            <a:ext cx="54872" cy="195951"/>
          </a:xfrm>
          <a:custGeom>
            <a:rect b="b" l="l" r="r" t="t"/>
            <a:pathLst>
              <a:path extrusionOk="0" h="86078" w="21600">
                <a:moveTo>
                  <a:pt x="0" y="0"/>
                </a:moveTo>
                <a:lnTo>
                  <a:pt x="21600" y="86078"/>
                </a:lnTo>
              </a:path>
            </a:pathLst>
          </a:custGeom>
          <a:noFill/>
          <a:ln cap="flat" cmpd="sng" w="36000">
            <a:solidFill>
              <a:srgbClr val="04617B"/>
            </a:solidFill>
            <a:prstDash val="solid"/>
            <a:miter lim="8000"/>
            <a:headEnd len="sm" w="sm" type="none"/>
            <a:tailEnd len="med" w="med" type="triangle"/>
          </a:ln>
        </p:spPr>
      </p:sp>
      <p:sp>
        <p:nvSpPr>
          <p:cNvPr id="386" name="Google Shape;386;p38"/>
          <p:cNvSpPr/>
          <p:nvPr/>
        </p:nvSpPr>
        <p:spPr>
          <a:xfrm>
            <a:off x="7297931" y="1739068"/>
            <a:ext cx="109743" cy="195951"/>
          </a:xfrm>
          <a:custGeom>
            <a:rect b="b" l="l" r="r" t="t"/>
            <a:pathLst>
              <a:path extrusionOk="0" h="43146" w="21600">
                <a:moveTo>
                  <a:pt x="0" y="0"/>
                </a:moveTo>
                <a:lnTo>
                  <a:pt x="21600" y="43146"/>
                </a:lnTo>
              </a:path>
            </a:pathLst>
          </a:custGeom>
          <a:noFill/>
          <a:ln cap="flat" cmpd="sng" w="36000">
            <a:solidFill>
              <a:srgbClr val="04617B"/>
            </a:solidFill>
            <a:prstDash val="solid"/>
            <a:miter lim="8000"/>
            <a:headEnd len="sm" w="sm" type="none"/>
            <a:tailEnd len="med" w="med" type="triangle"/>
          </a:ln>
        </p:spPr>
      </p:sp>
      <p:sp>
        <p:nvSpPr>
          <p:cNvPr id="387" name="Google Shape;387;p38"/>
          <p:cNvSpPr/>
          <p:nvPr/>
        </p:nvSpPr>
        <p:spPr>
          <a:xfrm flipH="1">
            <a:off x="7243059" y="2228946"/>
            <a:ext cx="109743" cy="146963"/>
          </a:xfrm>
          <a:custGeom>
            <a:rect b="b" l="l" r="r" t="t"/>
            <a:pathLst>
              <a:path extrusionOk="0" h="32373" w="21600">
                <a:moveTo>
                  <a:pt x="0" y="0"/>
                </a:moveTo>
                <a:lnTo>
                  <a:pt x="21600" y="32373"/>
                </a:lnTo>
              </a:path>
            </a:pathLst>
          </a:custGeom>
          <a:noFill/>
          <a:ln cap="flat" cmpd="sng" w="36000">
            <a:solidFill>
              <a:srgbClr val="04617B"/>
            </a:solidFill>
            <a:prstDash val="solid"/>
            <a:miter lim="8000"/>
            <a:headEnd len="sm" w="sm" type="none"/>
            <a:tailEnd len="med" w="med" type="triangle"/>
          </a:ln>
        </p:spPr>
      </p:sp>
      <p:sp>
        <p:nvSpPr>
          <p:cNvPr id="388" name="Google Shape;388;p38"/>
          <p:cNvSpPr/>
          <p:nvPr/>
        </p:nvSpPr>
        <p:spPr>
          <a:xfrm>
            <a:off x="7736904" y="2228946"/>
            <a:ext cx="54872" cy="195951"/>
          </a:xfrm>
          <a:custGeom>
            <a:rect b="b" l="l" r="r" t="t"/>
            <a:pathLst>
              <a:path extrusionOk="0" h="86078" w="21600">
                <a:moveTo>
                  <a:pt x="0" y="0"/>
                </a:moveTo>
                <a:lnTo>
                  <a:pt x="21600" y="86078"/>
                </a:lnTo>
              </a:path>
            </a:pathLst>
          </a:custGeom>
          <a:noFill/>
          <a:ln cap="flat" cmpd="sng" w="36000">
            <a:solidFill>
              <a:srgbClr val="04617B"/>
            </a:solidFill>
            <a:prstDash val="solid"/>
            <a:miter lim="8000"/>
            <a:headEnd len="sm" w="sm" type="none"/>
            <a:tailEnd len="med" w="med" type="triangle"/>
          </a:ln>
        </p:spPr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9"/>
          <p:cNvSpPr txBox="1"/>
          <p:nvPr/>
        </p:nvSpPr>
        <p:spPr>
          <a:xfrm>
            <a:off x="456532" y="82544"/>
            <a:ext cx="8229651" cy="85875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400" u="none" cap="none" strike="noStrike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Breadth first search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39"/>
          <p:cNvSpPr txBox="1"/>
          <p:nvPr/>
        </p:nvSpPr>
        <p:spPr>
          <a:xfrm>
            <a:off x="456532" y="1306505"/>
            <a:ext cx="8184657" cy="31729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11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Expand closest state: s</a:t>
            </a:r>
            <a:r>
              <a:rPr b="0" baseline="-25000" i="0" lang="en" sz="27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617B"/>
              </a:buClr>
              <a:buSzPts val="11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Visited {s</a:t>
            </a:r>
            <a:r>
              <a:rPr b="0" baseline="-25000" i="0" lang="en" sz="27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0,</a:t>
            </a: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27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1,</a:t>
            </a: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27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4,</a:t>
            </a: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27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2,</a:t>
            </a: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27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5,</a:t>
            </a: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27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}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617B"/>
              </a:buClr>
              <a:buSzPts val="11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Unexplored {s</a:t>
            </a:r>
            <a:r>
              <a:rPr b="0" baseline="-25000" i="0" lang="en" sz="27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}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39"/>
          <p:cNvSpPr/>
          <p:nvPr/>
        </p:nvSpPr>
        <p:spPr>
          <a:xfrm>
            <a:off x="6886393" y="1371659"/>
            <a:ext cx="493845" cy="44089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lose/>
              </a:path>
            </a:pathLst>
          </a:cu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26450" lIns="26450" spcFirstLastPara="1" rIns="26450" wrap="square" tIns="26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19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39"/>
          <p:cNvSpPr/>
          <p:nvPr/>
        </p:nvSpPr>
        <p:spPr>
          <a:xfrm>
            <a:off x="7297931" y="1861537"/>
            <a:ext cx="493845" cy="44089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lose/>
              </a:path>
            </a:pathLst>
          </a:cu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26450" lIns="26450" spcFirstLastPara="1" rIns="26450" wrap="square" tIns="26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19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39"/>
          <p:cNvSpPr/>
          <p:nvPr/>
        </p:nvSpPr>
        <p:spPr>
          <a:xfrm>
            <a:off x="5651781" y="2841294"/>
            <a:ext cx="493845" cy="44089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lose/>
              </a:path>
            </a:pathLst>
          </a:cu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26450" lIns="26450" spcFirstLastPara="1" rIns="26450" wrap="square" tIns="26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19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39"/>
          <p:cNvSpPr/>
          <p:nvPr/>
        </p:nvSpPr>
        <p:spPr>
          <a:xfrm>
            <a:off x="6063318" y="2351415"/>
            <a:ext cx="493845" cy="44089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lose/>
              </a:path>
            </a:pathLst>
          </a:cu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26450" lIns="26450" spcFirstLastPara="1" rIns="26450" wrap="square" tIns="26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19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39"/>
          <p:cNvSpPr/>
          <p:nvPr/>
        </p:nvSpPr>
        <p:spPr>
          <a:xfrm>
            <a:off x="7709468" y="2351415"/>
            <a:ext cx="493845" cy="44089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lose/>
              </a:path>
            </a:pathLst>
          </a:cu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26450" lIns="26450" spcFirstLastPara="1" rIns="26450" wrap="square" tIns="26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19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39"/>
          <p:cNvSpPr/>
          <p:nvPr/>
        </p:nvSpPr>
        <p:spPr>
          <a:xfrm>
            <a:off x="7023572" y="2351415"/>
            <a:ext cx="493845" cy="44089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lose/>
              </a:path>
            </a:pathLst>
          </a:cu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26450" lIns="26450" spcFirstLastPara="1" rIns="26450" wrap="square" tIns="26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19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39"/>
          <p:cNvSpPr/>
          <p:nvPr/>
        </p:nvSpPr>
        <p:spPr>
          <a:xfrm>
            <a:off x="6474856" y="1861537"/>
            <a:ext cx="493845" cy="44089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lose/>
              </a:path>
            </a:pathLst>
          </a:cu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26450" lIns="26450" spcFirstLastPara="1" rIns="26450" wrap="square" tIns="26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19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39"/>
          <p:cNvSpPr/>
          <p:nvPr/>
        </p:nvSpPr>
        <p:spPr>
          <a:xfrm flipH="1">
            <a:off x="6913829" y="1739068"/>
            <a:ext cx="54872" cy="195951"/>
          </a:xfrm>
          <a:custGeom>
            <a:rect b="b" l="l" r="r" t="t"/>
            <a:pathLst>
              <a:path extrusionOk="0" h="86078" w="21600">
                <a:moveTo>
                  <a:pt x="0" y="0"/>
                </a:moveTo>
                <a:lnTo>
                  <a:pt x="21600" y="86078"/>
                </a:lnTo>
              </a:path>
            </a:pathLst>
          </a:custGeom>
          <a:noFill/>
          <a:ln cap="flat" cmpd="sng" w="36000">
            <a:solidFill>
              <a:srgbClr val="04617B"/>
            </a:solidFill>
            <a:prstDash val="solid"/>
            <a:miter lim="8000"/>
            <a:headEnd len="sm" w="sm" type="none"/>
            <a:tailEnd len="med" w="med" type="triangle"/>
          </a:ln>
        </p:spPr>
      </p:sp>
      <p:sp>
        <p:nvSpPr>
          <p:cNvPr id="404" name="Google Shape;404;p39"/>
          <p:cNvSpPr/>
          <p:nvPr/>
        </p:nvSpPr>
        <p:spPr>
          <a:xfrm flipH="1">
            <a:off x="6474856" y="2228946"/>
            <a:ext cx="54872" cy="244939"/>
          </a:xfrm>
          <a:custGeom>
            <a:rect b="b" l="l" r="r" t="t"/>
            <a:pathLst>
              <a:path extrusionOk="0" h="107570" w="21600">
                <a:moveTo>
                  <a:pt x="0" y="0"/>
                </a:moveTo>
                <a:lnTo>
                  <a:pt x="21600" y="107570"/>
                </a:lnTo>
              </a:path>
            </a:pathLst>
          </a:custGeom>
          <a:noFill/>
          <a:ln cap="flat" cmpd="sng" w="36000">
            <a:solidFill>
              <a:srgbClr val="04617B"/>
            </a:solidFill>
            <a:prstDash val="solid"/>
            <a:miter lim="8000"/>
            <a:headEnd len="sm" w="sm" type="none"/>
            <a:tailEnd len="med" w="med" type="triangle"/>
          </a:ln>
        </p:spPr>
      </p:sp>
      <p:sp>
        <p:nvSpPr>
          <p:cNvPr id="405" name="Google Shape;405;p39"/>
          <p:cNvSpPr/>
          <p:nvPr/>
        </p:nvSpPr>
        <p:spPr>
          <a:xfrm flipH="1">
            <a:off x="6090754" y="2718824"/>
            <a:ext cx="54872" cy="195951"/>
          </a:xfrm>
          <a:custGeom>
            <a:rect b="b" l="l" r="r" t="t"/>
            <a:pathLst>
              <a:path extrusionOk="0" h="86078" w="21600">
                <a:moveTo>
                  <a:pt x="0" y="0"/>
                </a:moveTo>
                <a:lnTo>
                  <a:pt x="21600" y="86078"/>
                </a:lnTo>
              </a:path>
            </a:pathLst>
          </a:custGeom>
          <a:noFill/>
          <a:ln cap="flat" cmpd="sng" w="36000">
            <a:solidFill>
              <a:srgbClr val="04617B"/>
            </a:solidFill>
            <a:prstDash val="solid"/>
            <a:miter lim="8000"/>
            <a:headEnd len="sm" w="sm" type="none"/>
            <a:tailEnd len="med" w="med" type="triangle"/>
          </a:ln>
        </p:spPr>
      </p:sp>
      <p:sp>
        <p:nvSpPr>
          <p:cNvPr id="406" name="Google Shape;406;p39"/>
          <p:cNvSpPr/>
          <p:nvPr/>
        </p:nvSpPr>
        <p:spPr>
          <a:xfrm>
            <a:off x="7297931" y="1739068"/>
            <a:ext cx="109743" cy="195951"/>
          </a:xfrm>
          <a:custGeom>
            <a:rect b="b" l="l" r="r" t="t"/>
            <a:pathLst>
              <a:path extrusionOk="0" h="43146" w="21600">
                <a:moveTo>
                  <a:pt x="0" y="0"/>
                </a:moveTo>
                <a:lnTo>
                  <a:pt x="21600" y="43146"/>
                </a:lnTo>
              </a:path>
            </a:pathLst>
          </a:custGeom>
          <a:noFill/>
          <a:ln cap="flat" cmpd="sng" w="36000">
            <a:solidFill>
              <a:srgbClr val="04617B"/>
            </a:solidFill>
            <a:prstDash val="solid"/>
            <a:miter lim="8000"/>
            <a:headEnd len="sm" w="sm" type="none"/>
            <a:tailEnd len="med" w="med" type="triangle"/>
          </a:ln>
        </p:spPr>
      </p:sp>
      <p:sp>
        <p:nvSpPr>
          <p:cNvPr id="407" name="Google Shape;407;p39"/>
          <p:cNvSpPr/>
          <p:nvPr/>
        </p:nvSpPr>
        <p:spPr>
          <a:xfrm flipH="1">
            <a:off x="7243059" y="2228946"/>
            <a:ext cx="109743" cy="146963"/>
          </a:xfrm>
          <a:custGeom>
            <a:rect b="b" l="l" r="r" t="t"/>
            <a:pathLst>
              <a:path extrusionOk="0" h="32373" w="21600">
                <a:moveTo>
                  <a:pt x="0" y="0"/>
                </a:moveTo>
                <a:lnTo>
                  <a:pt x="21600" y="32373"/>
                </a:lnTo>
              </a:path>
            </a:pathLst>
          </a:custGeom>
          <a:noFill/>
          <a:ln cap="flat" cmpd="sng" w="36000">
            <a:solidFill>
              <a:srgbClr val="04617B"/>
            </a:solidFill>
            <a:prstDash val="solid"/>
            <a:miter lim="8000"/>
            <a:headEnd len="sm" w="sm" type="none"/>
            <a:tailEnd len="med" w="med" type="triangle"/>
          </a:ln>
        </p:spPr>
      </p:sp>
      <p:sp>
        <p:nvSpPr>
          <p:cNvPr id="408" name="Google Shape;408;p39"/>
          <p:cNvSpPr/>
          <p:nvPr/>
        </p:nvSpPr>
        <p:spPr>
          <a:xfrm>
            <a:off x="7736904" y="2228946"/>
            <a:ext cx="54872" cy="195951"/>
          </a:xfrm>
          <a:custGeom>
            <a:rect b="b" l="l" r="r" t="t"/>
            <a:pathLst>
              <a:path extrusionOk="0" h="86078" w="21600">
                <a:moveTo>
                  <a:pt x="0" y="0"/>
                </a:moveTo>
                <a:lnTo>
                  <a:pt x="21600" y="86078"/>
                </a:lnTo>
              </a:path>
            </a:pathLst>
          </a:custGeom>
          <a:noFill/>
          <a:ln cap="flat" cmpd="sng" w="36000">
            <a:solidFill>
              <a:srgbClr val="04617B"/>
            </a:solidFill>
            <a:prstDash val="solid"/>
            <a:miter lim="8000"/>
            <a:headEnd len="sm" w="sm" type="none"/>
            <a:tailEnd len="med" w="med" type="triangle"/>
          </a:ln>
        </p:spPr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0"/>
          <p:cNvSpPr txBox="1"/>
          <p:nvPr/>
        </p:nvSpPr>
        <p:spPr>
          <a:xfrm>
            <a:off x="456532" y="82544"/>
            <a:ext cx="8229651" cy="85875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400" u="none" cap="none" strike="noStrike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Breadth first search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40"/>
          <p:cNvSpPr txBox="1"/>
          <p:nvPr/>
        </p:nvSpPr>
        <p:spPr>
          <a:xfrm>
            <a:off x="456532" y="1306505"/>
            <a:ext cx="8184657" cy="31729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11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Expand closest state: s</a:t>
            </a:r>
            <a:r>
              <a:rPr b="0" baseline="-25000" i="0" lang="en" sz="27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617B"/>
              </a:buClr>
              <a:buSzPts val="11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Visited {s</a:t>
            </a:r>
            <a:r>
              <a:rPr b="0" baseline="-25000" i="0" lang="en" sz="27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0,</a:t>
            </a: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27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1,</a:t>
            </a: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27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4,</a:t>
            </a: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27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2,</a:t>
            </a: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27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5,</a:t>
            </a: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27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6,</a:t>
            </a: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27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}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617B"/>
              </a:buClr>
              <a:buSzPts val="11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Unexplored {}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40"/>
          <p:cNvSpPr/>
          <p:nvPr/>
        </p:nvSpPr>
        <p:spPr>
          <a:xfrm>
            <a:off x="6886393" y="1371659"/>
            <a:ext cx="493845" cy="44089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lose/>
              </a:path>
            </a:pathLst>
          </a:cu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26450" lIns="26450" spcFirstLastPara="1" rIns="26450" wrap="square" tIns="26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19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40"/>
          <p:cNvSpPr/>
          <p:nvPr/>
        </p:nvSpPr>
        <p:spPr>
          <a:xfrm>
            <a:off x="7297931" y="1861537"/>
            <a:ext cx="493845" cy="44089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lose/>
              </a:path>
            </a:pathLst>
          </a:cu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26450" lIns="26450" spcFirstLastPara="1" rIns="26450" wrap="square" tIns="26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19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40"/>
          <p:cNvSpPr/>
          <p:nvPr/>
        </p:nvSpPr>
        <p:spPr>
          <a:xfrm>
            <a:off x="5651781" y="2841294"/>
            <a:ext cx="493845" cy="44089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lose/>
              </a:path>
            </a:pathLst>
          </a:cu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26450" lIns="26450" spcFirstLastPara="1" rIns="26450" wrap="square" tIns="26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19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40"/>
          <p:cNvSpPr/>
          <p:nvPr/>
        </p:nvSpPr>
        <p:spPr>
          <a:xfrm>
            <a:off x="6063318" y="2351415"/>
            <a:ext cx="493845" cy="44089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lose/>
              </a:path>
            </a:pathLst>
          </a:cu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26450" lIns="26450" spcFirstLastPara="1" rIns="26450" wrap="square" tIns="26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19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40"/>
          <p:cNvSpPr/>
          <p:nvPr/>
        </p:nvSpPr>
        <p:spPr>
          <a:xfrm>
            <a:off x="7709468" y="2351415"/>
            <a:ext cx="493845" cy="44089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lose/>
              </a:path>
            </a:pathLst>
          </a:cu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26450" lIns="26450" spcFirstLastPara="1" rIns="26450" wrap="square" tIns="26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19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40"/>
          <p:cNvSpPr/>
          <p:nvPr/>
        </p:nvSpPr>
        <p:spPr>
          <a:xfrm>
            <a:off x="7023572" y="2351415"/>
            <a:ext cx="493845" cy="44089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lose/>
              </a:path>
            </a:pathLst>
          </a:cu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26450" lIns="26450" spcFirstLastPara="1" rIns="26450" wrap="square" tIns="26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19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40"/>
          <p:cNvSpPr/>
          <p:nvPr/>
        </p:nvSpPr>
        <p:spPr>
          <a:xfrm>
            <a:off x="6474856" y="1861537"/>
            <a:ext cx="493845" cy="44089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lose/>
              </a:path>
            </a:pathLst>
          </a:cu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26450" lIns="26450" spcFirstLastPara="1" rIns="26450" wrap="square" tIns="26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19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40"/>
          <p:cNvSpPr/>
          <p:nvPr/>
        </p:nvSpPr>
        <p:spPr>
          <a:xfrm flipH="1">
            <a:off x="6913829" y="1739068"/>
            <a:ext cx="54872" cy="195951"/>
          </a:xfrm>
          <a:custGeom>
            <a:rect b="b" l="l" r="r" t="t"/>
            <a:pathLst>
              <a:path extrusionOk="0" h="86078" w="21600">
                <a:moveTo>
                  <a:pt x="0" y="0"/>
                </a:moveTo>
                <a:lnTo>
                  <a:pt x="21600" y="86078"/>
                </a:lnTo>
              </a:path>
            </a:pathLst>
          </a:custGeom>
          <a:noFill/>
          <a:ln cap="flat" cmpd="sng" w="36000">
            <a:solidFill>
              <a:srgbClr val="04617B"/>
            </a:solidFill>
            <a:prstDash val="solid"/>
            <a:miter lim="8000"/>
            <a:headEnd len="sm" w="sm" type="none"/>
            <a:tailEnd len="med" w="med" type="triangle"/>
          </a:ln>
        </p:spPr>
      </p:sp>
      <p:sp>
        <p:nvSpPr>
          <p:cNvPr id="424" name="Google Shape;424;p40"/>
          <p:cNvSpPr/>
          <p:nvPr/>
        </p:nvSpPr>
        <p:spPr>
          <a:xfrm flipH="1">
            <a:off x="6474856" y="2228946"/>
            <a:ext cx="54872" cy="244939"/>
          </a:xfrm>
          <a:custGeom>
            <a:rect b="b" l="l" r="r" t="t"/>
            <a:pathLst>
              <a:path extrusionOk="0" h="107570" w="21600">
                <a:moveTo>
                  <a:pt x="0" y="0"/>
                </a:moveTo>
                <a:lnTo>
                  <a:pt x="21600" y="107570"/>
                </a:lnTo>
              </a:path>
            </a:pathLst>
          </a:custGeom>
          <a:noFill/>
          <a:ln cap="flat" cmpd="sng" w="36000">
            <a:solidFill>
              <a:srgbClr val="04617B"/>
            </a:solidFill>
            <a:prstDash val="solid"/>
            <a:miter lim="8000"/>
            <a:headEnd len="sm" w="sm" type="none"/>
            <a:tailEnd len="med" w="med" type="triangle"/>
          </a:ln>
        </p:spPr>
      </p:sp>
      <p:sp>
        <p:nvSpPr>
          <p:cNvPr id="425" name="Google Shape;425;p40"/>
          <p:cNvSpPr/>
          <p:nvPr/>
        </p:nvSpPr>
        <p:spPr>
          <a:xfrm flipH="1">
            <a:off x="6090754" y="2718824"/>
            <a:ext cx="54872" cy="195951"/>
          </a:xfrm>
          <a:custGeom>
            <a:rect b="b" l="l" r="r" t="t"/>
            <a:pathLst>
              <a:path extrusionOk="0" h="86078" w="21600">
                <a:moveTo>
                  <a:pt x="0" y="0"/>
                </a:moveTo>
                <a:lnTo>
                  <a:pt x="21600" y="86078"/>
                </a:lnTo>
              </a:path>
            </a:pathLst>
          </a:custGeom>
          <a:noFill/>
          <a:ln cap="flat" cmpd="sng" w="36000">
            <a:solidFill>
              <a:srgbClr val="04617B"/>
            </a:solidFill>
            <a:prstDash val="solid"/>
            <a:miter lim="8000"/>
            <a:headEnd len="sm" w="sm" type="none"/>
            <a:tailEnd len="med" w="med" type="triangle"/>
          </a:ln>
        </p:spPr>
      </p:sp>
      <p:sp>
        <p:nvSpPr>
          <p:cNvPr id="426" name="Google Shape;426;p40"/>
          <p:cNvSpPr/>
          <p:nvPr/>
        </p:nvSpPr>
        <p:spPr>
          <a:xfrm>
            <a:off x="7297931" y="1739068"/>
            <a:ext cx="109743" cy="195951"/>
          </a:xfrm>
          <a:custGeom>
            <a:rect b="b" l="l" r="r" t="t"/>
            <a:pathLst>
              <a:path extrusionOk="0" h="43146" w="21600">
                <a:moveTo>
                  <a:pt x="0" y="0"/>
                </a:moveTo>
                <a:lnTo>
                  <a:pt x="21600" y="43146"/>
                </a:lnTo>
              </a:path>
            </a:pathLst>
          </a:custGeom>
          <a:noFill/>
          <a:ln cap="flat" cmpd="sng" w="36000">
            <a:solidFill>
              <a:srgbClr val="04617B"/>
            </a:solidFill>
            <a:prstDash val="solid"/>
            <a:miter lim="8000"/>
            <a:headEnd len="sm" w="sm" type="none"/>
            <a:tailEnd len="med" w="med" type="triangle"/>
          </a:ln>
        </p:spPr>
      </p:sp>
      <p:sp>
        <p:nvSpPr>
          <p:cNvPr id="427" name="Google Shape;427;p40"/>
          <p:cNvSpPr/>
          <p:nvPr/>
        </p:nvSpPr>
        <p:spPr>
          <a:xfrm flipH="1">
            <a:off x="7243059" y="2228946"/>
            <a:ext cx="109743" cy="146963"/>
          </a:xfrm>
          <a:custGeom>
            <a:rect b="b" l="l" r="r" t="t"/>
            <a:pathLst>
              <a:path extrusionOk="0" h="32373" w="21600">
                <a:moveTo>
                  <a:pt x="0" y="0"/>
                </a:moveTo>
                <a:lnTo>
                  <a:pt x="21600" y="32373"/>
                </a:lnTo>
              </a:path>
            </a:pathLst>
          </a:custGeom>
          <a:noFill/>
          <a:ln cap="flat" cmpd="sng" w="36000">
            <a:solidFill>
              <a:srgbClr val="04617B"/>
            </a:solidFill>
            <a:prstDash val="solid"/>
            <a:miter lim="8000"/>
            <a:headEnd len="sm" w="sm" type="none"/>
            <a:tailEnd len="med" w="med" type="triangle"/>
          </a:ln>
        </p:spPr>
      </p:sp>
      <p:sp>
        <p:nvSpPr>
          <p:cNvPr id="428" name="Google Shape;428;p40"/>
          <p:cNvSpPr/>
          <p:nvPr/>
        </p:nvSpPr>
        <p:spPr>
          <a:xfrm>
            <a:off x="7736904" y="2228946"/>
            <a:ext cx="54872" cy="195951"/>
          </a:xfrm>
          <a:custGeom>
            <a:rect b="b" l="l" r="r" t="t"/>
            <a:pathLst>
              <a:path extrusionOk="0" h="86078" w="21600">
                <a:moveTo>
                  <a:pt x="0" y="0"/>
                </a:moveTo>
                <a:lnTo>
                  <a:pt x="21600" y="86078"/>
                </a:lnTo>
              </a:path>
            </a:pathLst>
          </a:custGeom>
          <a:noFill/>
          <a:ln cap="flat" cmpd="sng" w="36000">
            <a:solidFill>
              <a:srgbClr val="04617B"/>
            </a:solidFill>
            <a:prstDash val="solid"/>
            <a:miter lim="8000"/>
            <a:headEnd len="sm" w="sm" type="none"/>
            <a:tailEnd len="med" w="med" type="triangle"/>
          </a:ln>
        </p:spPr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1"/>
          <p:cNvSpPr txBox="1"/>
          <p:nvPr/>
        </p:nvSpPr>
        <p:spPr>
          <a:xfrm>
            <a:off x="456532" y="82544"/>
            <a:ext cx="8229651" cy="85875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400" u="none" cap="none" strike="noStrike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Breadth first search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41"/>
          <p:cNvSpPr txBox="1"/>
          <p:nvPr/>
        </p:nvSpPr>
        <p:spPr>
          <a:xfrm>
            <a:off x="456532" y="1306505"/>
            <a:ext cx="8184657" cy="31729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Recap of BFS algorithm: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1. Expanded closest state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2. Added children to the set of unexplored nodes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3. Selected next node to expand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 do we evaluate search algorithms?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1. Space complexity: </a:t>
            </a:r>
            <a:r>
              <a:rPr b="0" i="0" lang="en" sz="1500" u="none" cap="none" strike="noStrike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O(b^m)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2. Time complexity: </a:t>
            </a:r>
            <a:r>
              <a:rPr b="0" i="0" lang="en" sz="1500" u="none" cap="none" strike="noStrike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O(b^m)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3. Completeness (Will find a solution if one exists)?: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Yes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4. Optimal (Will find a solution at minimum depth)?: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Yes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4445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4617B"/>
              </a:buClr>
              <a:buSzPts val="700"/>
              <a:buFont typeface="Noto Sans Symbols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41"/>
          <p:cNvSpPr/>
          <p:nvPr/>
        </p:nvSpPr>
        <p:spPr>
          <a:xfrm>
            <a:off x="6886393" y="1371659"/>
            <a:ext cx="493845" cy="44089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lose/>
              </a:path>
            </a:pathLst>
          </a:cu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26450" lIns="26450" spcFirstLastPara="1" rIns="26450" wrap="square" tIns="26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19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41"/>
          <p:cNvSpPr/>
          <p:nvPr/>
        </p:nvSpPr>
        <p:spPr>
          <a:xfrm>
            <a:off x="7297931" y="1861537"/>
            <a:ext cx="493845" cy="44089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lose/>
              </a:path>
            </a:pathLst>
          </a:cu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26450" lIns="26450" spcFirstLastPara="1" rIns="26450" wrap="square" tIns="26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19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41"/>
          <p:cNvSpPr/>
          <p:nvPr/>
        </p:nvSpPr>
        <p:spPr>
          <a:xfrm>
            <a:off x="5651781" y="2841294"/>
            <a:ext cx="493845" cy="44089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lose/>
              </a:path>
            </a:pathLst>
          </a:cu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26450" lIns="26450" spcFirstLastPara="1" rIns="26450" wrap="square" tIns="26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19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41"/>
          <p:cNvSpPr/>
          <p:nvPr/>
        </p:nvSpPr>
        <p:spPr>
          <a:xfrm>
            <a:off x="6063318" y="2351415"/>
            <a:ext cx="493845" cy="44089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lose/>
              </a:path>
            </a:pathLst>
          </a:cu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26450" lIns="26450" spcFirstLastPara="1" rIns="26450" wrap="square" tIns="26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19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41"/>
          <p:cNvSpPr/>
          <p:nvPr/>
        </p:nvSpPr>
        <p:spPr>
          <a:xfrm>
            <a:off x="7709468" y="2351415"/>
            <a:ext cx="493845" cy="44089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lose/>
              </a:path>
            </a:pathLst>
          </a:cu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26450" lIns="26450" spcFirstLastPara="1" rIns="26450" wrap="square" tIns="26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19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41"/>
          <p:cNvSpPr/>
          <p:nvPr/>
        </p:nvSpPr>
        <p:spPr>
          <a:xfrm>
            <a:off x="7023572" y="2351415"/>
            <a:ext cx="493845" cy="44089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lose/>
              </a:path>
            </a:pathLst>
          </a:cu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26450" lIns="26450" spcFirstLastPara="1" rIns="26450" wrap="square" tIns="26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19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41"/>
          <p:cNvSpPr/>
          <p:nvPr/>
        </p:nvSpPr>
        <p:spPr>
          <a:xfrm>
            <a:off x="6474856" y="1861537"/>
            <a:ext cx="493845" cy="44089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close/>
              </a:path>
            </a:pathLst>
          </a:cu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26450" lIns="26450" spcFirstLastPara="1" rIns="26450" wrap="square" tIns="26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19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41"/>
          <p:cNvSpPr/>
          <p:nvPr/>
        </p:nvSpPr>
        <p:spPr>
          <a:xfrm flipH="1">
            <a:off x="6913829" y="1739068"/>
            <a:ext cx="54872" cy="195951"/>
          </a:xfrm>
          <a:custGeom>
            <a:rect b="b" l="l" r="r" t="t"/>
            <a:pathLst>
              <a:path extrusionOk="0" h="86078" w="21600">
                <a:moveTo>
                  <a:pt x="0" y="0"/>
                </a:moveTo>
                <a:lnTo>
                  <a:pt x="21600" y="86078"/>
                </a:lnTo>
              </a:path>
            </a:pathLst>
          </a:custGeom>
          <a:noFill/>
          <a:ln cap="flat" cmpd="sng" w="36000">
            <a:solidFill>
              <a:srgbClr val="04617B"/>
            </a:solidFill>
            <a:prstDash val="solid"/>
            <a:miter lim="8000"/>
            <a:headEnd len="sm" w="sm" type="none"/>
            <a:tailEnd len="med" w="med" type="triangle"/>
          </a:ln>
        </p:spPr>
      </p:sp>
      <p:sp>
        <p:nvSpPr>
          <p:cNvPr id="444" name="Google Shape;444;p41"/>
          <p:cNvSpPr/>
          <p:nvPr/>
        </p:nvSpPr>
        <p:spPr>
          <a:xfrm flipH="1">
            <a:off x="6474856" y="2228946"/>
            <a:ext cx="54872" cy="244939"/>
          </a:xfrm>
          <a:custGeom>
            <a:rect b="b" l="l" r="r" t="t"/>
            <a:pathLst>
              <a:path extrusionOk="0" h="107570" w="21600">
                <a:moveTo>
                  <a:pt x="0" y="0"/>
                </a:moveTo>
                <a:lnTo>
                  <a:pt x="21600" y="107570"/>
                </a:lnTo>
              </a:path>
            </a:pathLst>
          </a:custGeom>
          <a:noFill/>
          <a:ln cap="flat" cmpd="sng" w="36000">
            <a:solidFill>
              <a:srgbClr val="04617B"/>
            </a:solidFill>
            <a:prstDash val="solid"/>
            <a:miter lim="8000"/>
            <a:headEnd len="sm" w="sm" type="none"/>
            <a:tailEnd len="med" w="med" type="triangle"/>
          </a:ln>
        </p:spPr>
      </p:sp>
      <p:sp>
        <p:nvSpPr>
          <p:cNvPr id="445" name="Google Shape;445;p41"/>
          <p:cNvSpPr/>
          <p:nvPr/>
        </p:nvSpPr>
        <p:spPr>
          <a:xfrm flipH="1">
            <a:off x="6090754" y="2718824"/>
            <a:ext cx="54872" cy="195951"/>
          </a:xfrm>
          <a:custGeom>
            <a:rect b="b" l="l" r="r" t="t"/>
            <a:pathLst>
              <a:path extrusionOk="0" h="86078" w="21600">
                <a:moveTo>
                  <a:pt x="0" y="0"/>
                </a:moveTo>
                <a:lnTo>
                  <a:pt x="21600" y="86078"/>
                </a:lnTo>
              </a:path>
            </a:pathLst>
          </a:custGeom>
          <a:noFill/>
          <a:ln cap="flat" cmpd="sng" w="36000">
            <a:solidFill>
              <a:srgbClr val="04617B"/>
            </a:solidFill>
            <a:prstDash val="solid"/>
            <a:miter lim="8000"/>
            <a:headEnd len="sm" w="sm" type="none"/>
            <a:tailEnd len="med" w="med" type="triangle"/>
          </a:ln>
        </p:spPr>
      </p:sp>
      <p:sp>
        <p:nvSpPr>
          <p:cNvPr id="446" name="Google Shape;446;p41"/>
          <p:cNvSpPr/>
          <p:nvPr/>
        </p:nvSpPr>
        <p:spPr>
          <a:xfrm>
            <a:off x="7297931" y="1739068"/>
            <a:ext cx="109743" cy="195951"/>
          </a:xfrm>
          <a:custGeom>
            <a:rect b="b" l="l" r="r" t="t"/>
            <a:pathLst>
              <a:path extrusionOk="0" h="43146" w="21600">
                <a:moveTo>
                  <a:pt x="0" y="0"/>
                </a:moveTo>
                <a:lnTo>
                  <a:pt x="21600" y="43146"/>
                </a:lnTo>
              </a:path>
            </a:pathLst>
          </a:custGeom>
          <a:noFill/>
          <a:ln cap="flat" cmpd="sng" w="36000">
            <a:solidFill>
              <a:srgbClr val="04617B"/>
            </a:solidFill>
            <a:prstDash val="solid"/>
            <a:miter lim="8000"/>
            <a:headEnd len="sm" w="sm" type="none"/>
            <a:tailEnd len="med" w="med" type="triangle"/>
          </a:ln>
        </p:spPr>
      </p:sp>
      <p:sp>
        <p:nvSpPr>
          <p:cNvPr id="447" name="Google Shape;447;p41"/>
          <p:cNvSpPr/>
          <p:nvPr/>
        </p:nvSpPr>
        <p:spPr>
          <a:xfrm flipH="1">
            <a:off x="7243059" y="2228946"/>
            <a:ext cx="109743" cy="146963"/>
          </a:xfrm>
          <a:custGeom>
            <a:rect b="b" l="l" r="r" t="t"/>
            <a:pathLst>
              <a:path extrusionOk="0" h="32373" w="21600">
                <a:moveTo>
                  <a:pt x="0" y="0"/>
                </a:moveTo>
                <a:lnTo>
                  <a:pt x="21600" y="32373"/>
                </a:lnTo>
              </a:path>
            </a:pathLst>
          </a:custGeom>
          <a:noFill/>
          <a:ln cap="flat" cmpd="sng" w="36000">
            <a:solidFill>
              <a:srgbClr val="04617B"/>
            </a:solidFill>
            <a:prstDash val="solid"/>
            <a:miter lim="8000"/>
            <a:headEnd len="sm" w="sm" type="none"/>
            <a:tailEnd len="med" w="med" type="triangle"/>
          </a:ln>
        </p:spPr>
      </p:sp>
      <p:sp>
        <p:nvSpPr>
          <p:cNvPr id="448" name="Google Shape;448;p41"/>
          <p:cNvSpPr/>
          <p:nvPr/>
        </p:nvSpPr>
        <p:spPr>
          <a:xfrm>
            <a:off x="7736904" y="2228946"/>
            <a:ext cx="54872" cy="195951"/>
          </a:xfrm>
          <a:custGeom>
            <a:rect b="b" l="l" r="r" t="t"/>
            <a:pathLst>
              <a:path extrusionOk="0" h="86078" w="21600">
                <a:moveTo>
                  <a:pt x="0" y="0"/>
                </a:moveTo>
                <a:lnTo>
                  <a:pt x="21600" y="86078"/>
                </a:lnTo>
              </a:path>
            </a:pathLst>
          </a:custGeom>
          <a:noFill/>
          <a:ln cap="flat" cmpd="sng" w="36000">
            <a:solidFill>
              <a:srgbClr val="04617B"/>
            </a:solidFill>
            <a:prstDash val="solid"/>
            <a:miter lim="8000"/>
            <a:headEnd len="sm" w="sm" type="none"/>
            <a:tailEnd len="med" w="med" type="triangle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/>
        </p:nvSpPr>
        <p:spPr>
          <a:xfrm>
            <a:off x="456532" y="82544"/>
            <a:ext cx="8229651" cy="85875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400" u="none" cap="none" strike="noStrike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Table of Contents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456532" y="1306505"/>
            <a:ext cx="8184657" cy="31729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735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1100"/>
              <a:buFont typeface="Noto Sans Symbols"/>
              <a:buAutoNum type="arabicPeriod"/>
            </a:pP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is a search problem?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68300" lvl="1" marL="8763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4617B"/>
              </a:buClr>
              <a:buSzPts val="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Definitions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68300" lvl="1" marL="876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4617B"/>
              </a:buClr>
              <a:buSzPts val="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Search problem formalization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8735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1100"/>
              <a:buFont typeface="Noto Sans Symbols"/>
              <a:buAutoNum type="arabicPeriod"/>
            </a:pP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Using search trees to solve search problems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87350" lvl="0" marL="381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617B"/>
              </a:buClr>
              <a:buSzPts val="1100"/>
              <a:buFont typeface="Noto Sans Symbols"/>
              <a:buAutoNum type="arabicPeriod"/>
            </a:pP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Search algorithms in practice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68300" lvl="1" marL="8763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4617B"/>
              </a:buClr>
              <a:buSzPts val="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Depth-First Search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68300" lvl="1" marL="876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4617B"/>
              </a:buClr>
              <a:buSzPts val="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Breadth-First Search </a:t>
            </a: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2"/>
          <p:cNvSpPr txBox="1"/>
          <p:nvPr/>
        </p:nvSpPr>
        <p:spPr>
          <a:xfrm>
            <a:off x="456532" y="82544"/>
            <a:ext cx="8229651" cy="85875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400" u="none" cap="none" strike="noStrike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Breadth first search (Space)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42"/>
          <p:cNvSpPr txBox="1"/>
          <p:nvPr/>
        </p:nvSpPr>
        <p:spPr>
          <a:xfrm>
            <a:off x="456532" y="1306505"/>
            <a:ext cx="8184657" cy="31729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11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Space complexity: O(b</a:t>
            </a:r>
            <a:r>
              <a:rPr b="0" baseline="30000" i="0" lang="en" sz="27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</a:t>
            </a: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617B"/>
              </a:buClr>
              <a:buSzPts val="11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At most we need to store the children of the level of the solution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617B"/>
              </a:buClr>
              <a:buSzPts val="11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All the nodes are stored at the deepest level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617B"/>
              </a:buClr>
              <a:buSzPts val="11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6" name="Google Shape;456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76495" y="2983113"/>
            <a:ext cx="2058223" cy="1861537"/>
          </a:xfrm>
          <a:prstGeom prst="rect">
            <a:avLst/>
          </a:prstGeom>
          <a:noFill/>
          <a:ln>
            <a:noFill/>
          </a:ln>
          <a:effectLst>
            <a:outerShdw dir="2700000" dist="101823">
              <a:srgbClr val="808080"/>
            </a:outerShdw>
          </a:effec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3"/>
          <p:cNvSpPr txBox="1"/>
          <p:nvPr/>
        </p:nvSpPr>
        <p:spPr>
          <a:xfrm>
            <a:off x="456532" y="82544"/>
            <a:ext cx="8229651" cy="85875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400" u="none" cap="none" strike="noStrike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Breadth first search (Time)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43"/>
          <p:cNvSpPr txBox="1"/>
          <p:nvPr/>
        </p:nvSpPr>
        <p:spPr>
          <a:xfrm>
            <a:off x="456532" y="1306505"/>
            <a:ext cx="8184657" cy="31729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11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Time complexity: O(b</a:t>
            </a:r>
            <a:r>
              <a:rPr b="0" baseline="30000" i="0" lang="en" sz="27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</a:t>
            </a: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617B"/>
              </a:buClr>
              <a:buSzPts val="11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At most we need to explore every single node in the tree up to the solution depth which has O(b</a:t>
            </a:r>
            <a:r>
              <a:rPr b="0" baseline="30000" i="0" lang="en" sz="27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</a:t>
            </a: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 nodes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4" name="Google Shape;464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69628" y="2427592"/>
            <a:ext cx="2253440" cy="1925711"/>
          </a:xfrm>
          <a:prstGeom prst="rect">
            <a:avLst/>
          </a:prstGeom>
          <a:noFill/>
          <a:ln>
            <a:noFill/>
          </a:ln>
          <a:effectLst>
            <a:outerShdw dir="2700000" dist="101823">
              <a:srgbClr val="808080"/>
            </a:outerShdw>
          </a:effec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4"/>
          <p:cNvSpPr txBox="1"/>
          <p:nvPr/>
        </p:nvSpPr>
        <p:spPr>
          <a:xfrm>
            <a:off x="456532" y="82544"/>
            <a:ext cx="8229651" cy="85875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400" u="none" cap="none" strike="noStrike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Recap of </a:t>
            </a: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Basic searches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44"/>
          <p:cNvSpPr txBox="1"/>
          <p:nvPr/>
        </p:nvSpPr>
        <p:spPr>
          <a:xfrm>
            <a:off x="456532" y="1306505"/>
            <a:ext cx="8184657" cy="31729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11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goal of uninformed search is to find a goal node without any information about transitions or states.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617B"/>
              </a:buClr>
              <a:buSzPts val="11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Depth-First Search is implemented with a stack, has O(b^d) time complexity, O(b*d) space complexity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617B"/>
              </a:buClr>
              <a:buSzPts val="11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Breadth-First Search is implemented with a queue, has O(b^m) time complexity, O(b^m) space complexity.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617B"/>
              </a:buClr>
              <a:buSzPts val="11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5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Activity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45"/>
          <p:cNvSpPr txBox="1"/>
          <p:nvPr/>
        </p:nvSpPr>
        <p:spPr>
          <a:xfrm>
            <a:off x="456532" y="1306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617B"/>
              </a:buClr>
              <a:buSzPts val="1100"/>
              <a:buFont typeface="Noto Sans Symbols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Fill out assignment 1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6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Bidirectional Search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46"/>
          <p:cNvSpPr txBox="1"/>
          <p:nvPr/>
        </p:nvSpPr>
        <p:spPr>
          <a:xfrm>
            <a:off x="456532" y="1306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617B"/>
              </a:buClr>
              <a:buSzPts val="1100"/>
              <a:buFont typeface="Noto Sans Symbols"/>
              <a:buChar char="●"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6" name="Google Shape;486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6463" y="1306500"/>
            <a:ext cx="4724713" cy="317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4">
            <a:alphaModFix/>
          </a:blip>
          <a:stretch>
            <a:fillRect/>
          </a:stretch>
        </a:blipFill>
      </p:bgPr>
    </p:bg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7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Bidirectional Search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47"/>
          <p:cNvSpPr txBox="1"/>
          <p:nvPr/>
        </p:nvSpPr>
        <p:spPr>
          <a:xfrm>
            <a:off x="456532" y="1306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617B"/>
              </a:buClr>
              <a:buSzPts val="1100"/>
              <a:buFont typeface="Noto Sans Symbols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What do we need that we didn’t need 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before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?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4" name="Google Shape;494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86463" y="1970700"/>
            <a:ext cx="4724713" cy="317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8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Bidirectional Search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48"/>
          <p:cNvSpPr txBox="1"/>
          <p:nvPr/>
        </p:nvSpPr>
        <p:spPr>
          <a:xfrm>
            <a:off x="456532" y="1306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617B"/>
              </a:buClr>
              <a:buSzPts val="1100"/>
              <a:buFont typeface="Noto Sans Symbols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What is the number of nodes we need to visit?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Source Sans Pro"/>
              <a:buChar char="○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2*(b^(d/2))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When do we stop?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	When the frontiers intersect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Is the solution optimal?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The solution may not be optimal there could be shortcuts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9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Iterative Deepening Search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49"/>
          <p:cNvSpPr txBox="1"/>
          <p:nvPr/>
        </p:nvSpPr>
        <p:spPr>
          <a:xfrm>
            <a:off x="456532" y="1306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617B"/>
              </a:buClr>
              <a:buSzPts val="1100"/>
              <a:buFont typeface="Noto Sans Symbols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DFS: great memory cost but possibility of suboptimal solution</a:t>
            </a: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b="0" i="0" sz="2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BFS: Optimal solution but high memory cost O(b^m+1)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If DFS was optimal and complete it would be great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Can we get the best of both?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0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Iterative Deepening Search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50"/>
          <p:cNvSpPr txBox="1"/>
          <p:nvPr/>
        </p:nvSpPr>
        <p:spPr>
          <a:xfrm>
            <a:off x="456532" y="1306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Run DFS up to a certain depth and then increment the depth by 1. 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Start at z=1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Source Sans Pro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Increment by 1 each time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6" name="Google Shape;516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2154" y="1792600"/>
            <a:ext cx="2824900" cy="2686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1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lt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Iterative Deepening Search</a:t>
            </a:r>
            <a:endParaRPr sz="4400"/>
          </a:p>
        </p:txBody>
      </p:sp>
      <p:sp>
        <p:nvSpPr>
          <p:cNvPr id="523" name="Google Shape;523;p51"/>
          <p:cNvSpPr txBox="1"/>
          <p:nvPr/>
        </p:nvSpPr>
        <p:spPr>
          <a:xfrm>
            <a:off x="456532" y="1306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4" name="Google Shape;524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7953" y="1373525"/>
            <a:ext cx="3775301" cy="35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/>
        </p:nvSpPr>
        <p:spPr>
          <a:xfrm>
            <a:off x="456532" y="82544"/>
            <a:ext cx="8229651" cy="85875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400" u="none" cap="none" strike="noStrike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Core of Problem Solving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456532" y="1306505"/>
            <a:ext cx="8184657" cy="31729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11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 can I take actions to reach a goal?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203" y="2130725"/>
            <a:ext cx="2255154" cy="222919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12808" y="2117743"/>
            <a:ext cx="2235559" cy="2242172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/>
          <p:nvPr/>
        </p:nvSpPr>
        <p:spPr>
          <a:xfrm>
            <a:off x="3402043" y="3282184"/>
            <a:ext cx="1701021" cy="245"/>
          </a:xfrm>
          <a:custGeom>
            <a:rect b="b" l="l" r="r" t="t"/>
            <a:pathLst>
              <a:path extrusionOk="0" h="21600" w="66970800">
                <a:moveTo>
                  <a:pt x="0" y="0"/>
                </a:moveTo>
                <a:lnTo>
                  <a:pt x="66970800" y="21600"/>
                </a:lnTo>
              </a:path>
            </a:pathLst>
          </a:custGeom>
          <a:noFill/>
          <a:ln cap="flat" cmpd="sng" w="36000">
            <a:solidFill>
              <a:srgbClr val="04617B"/>
            </a:solidFill>
            <a:prstDash val="solid"/>
            <a:miter lim="8000"/>
            <a:headEnd len="sm" w="sm" type="none"/>
            <a:tailEnd len="med" w="med" type="triangle"/>
          </a:ln>
        </p:spPr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2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Iterative Deepening Search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52"/>
          <p:cNvSpPr txBox="1"/>
          <p:nvPr/>
        </p:nvSpPr>
        <p:spPr>
          <a:xfrm>
            <a:off x="456532" y="1306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Source Sans Pro"/>
              <a:buChar char="●"/>
            </a:pPr>
            <a:r>
              <a:rPr lang="en" sz="2400"/>
              <a:t>Why does this give any benefits?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Duplicates work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Opens more nodes than BFS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/>
              <a:t>     #of Nodes =Σ b^i * (m-i +1)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/>
              <a:t>	b^i= Nodes at level i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/>
              <a:t>	(m-i+1) times visited</a:t>
            </a:r>
            <a:endParaRPr sz="2400"/>
          </a:p>
        </p:txBody>
      </p:sp>
      <p:pic>
        <p:nvPicPr>
          <p:cNvPr id="532" name="Google Shape;532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2154" y="1792600"/>
            <a:ext cx="2824900" cy="2686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3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Iterative Deepening Search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53"/>
          <p:cNvSpPr txBox="1"/>
          <p:nvPr/>
        </p:nvSpPr>
        <p:spPr>
          <a:xfrm>
            <a:off x="456532" y="1306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Source Sans Pro"/>
              <a:buChar char="●"/>
            </a:pPr>
            <a:r>
              <a:rPr lang="en" sz="2400"/>
              <a:t>Optimal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DFS memory requirement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Complete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Not much worse than BFS(time)</a:t>
            </a:r>
            <a:endParaRPr sz="2400"/>
          </a:p>
        </p:txBody>
      </p:sp>
      <p:pic>
        <p:nvPicPr>
          <p:cNvPr id="540" name="Google Shape;540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2154" y="1792600"/>
            <a:ext cx="2824900" cy="2686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54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Iterative Deepening Search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54"/>
          <p:cNvSpPr txBox="1"/>
          <p:nvPr/>
        </p:nvSpPr>
        <p:spPr>
          <a:xfrm>
            <a:off x="456532" y="1306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Source Sans Pro"/>
              <a:buChar char="●"/>
            </a:pPr>
            <a:r>
              <a:rPr lang="en" sz="2400"/>
              <a:t>The insight is that most of the nodes are on the last level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8" name="Google Shape;548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2154" y="1792600"/>
            <a:ext cx="2824900" cy="2686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55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Iterative Deepening Search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55"/>
          <p:cNvSpPr txBox="1"/>
          <p:nvPr/>
        </p:nvSpPr>
        <p:spPr>
          <a:xfrm>
            <a:off x="456532" y="1306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Source Sans Pro"/>
              <a:buChar char="●"/>
            </a:pPr>
            <a:r>
              <a:rPr lang="en" sz="2400"/>
              <a:t>Code IDS in the colab notebook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https://movingai.com/dfid.html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/>
        </p:nvSpPr>
        <p:spPr>
          <a:xfrm>
            <a:off x="456532" y="82544"/>
            <a:ext cx="8229651" cy="85875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400" u="none" cap="none" strike="noStrike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Defining the search problem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456532" y="1306505"/>
            <a:ext cx="8184657" cy="31729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11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problem exists in a set of </a:t>
            </a:r>
            <a:r>
              <a:rPr b="0" i="1" lang="en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states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617B"/>
              </a:buClr>
              <a:buSzPts val="11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Starts in an </a:t>
            </a:r>
            <a:r>
              <a:rPr b="0" i="1" lang="en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Initial state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617B"/>
              </a:buClr>
              <a:buSzPts val="11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There are available </a:t>
            </a:r>
            <a:r>
              <a:rPr b="0" i="1" lang="en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actions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617B"/>
              </a:buClr>
              <a:buSzPts val="11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Actions change the state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617B"/>
              </a:buClr>
              <a:buSzPts val="11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Actions have a </a:t>
            </a:r>
            <a:r>
              <a:rPr b="0" i="1" lang="en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cost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617B"/>
              </a:buClr>
              <a:buSzPts val="11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want to find the </a:t>
            </a:r>
            <a:r>
              <a:rPr b="0" i="1" lang="en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goal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73968" y="1921792"/>
            <a:ext cx="3656451" cy="2557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/>
        </p:nvSpPr>
        <p:spPr>
          <a:xfrm>
            <a:off x="456532" y="82544"/>
            <a:ext cx="8229651" cy="85875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400" u="none" cap="none" strike="noStrike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Defining the search problem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456532" y="1306505"/>
            <a:ext cx="8184657" cy="31729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11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Set of States </a:t>
            </a:r>
            <a:r>
              <a:rPr b="0" i="0" lang="en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S,</a:t>
            </a: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Set of actions </a:t>
            </a:r>
            <a:r>
              <a:rPr b="0" i="0" lang="en" sz="2400" u="none" cap="none" strike="noStrike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617B"/>
              </a:buClr>
              <a:buSzPts val="11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Start state  </a:t>
            </a:r>
            <a:r>
              <a:rPr b="0" i="0" lang="en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s∈S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617B"/>
              </a:buClr>
              <a:buSzPts val="11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Transitions </a:t>
            </a:r>
            <a:r>
              <a:rPr b="0" i="0" lang="en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a(s)-&gt;s’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617B"/>
              </a:buClr>
              <a:buSzPts val="11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 test </a:t>
            </a:r>
            <a:r>
              <a:rPr b="0" i="0" lang="en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g(s)-&gt;{0,1}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617B"/>
              </a:buClr>
              <a:buSzPts val="11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Cost function </a:t>
            </a:r>
            <a:r>
              <a:rPr b="0" i="0" lang="en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C(s,a,s’)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58885" y="2188776"/>
            <a:ext cx="2915755" cy="2039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/>
        </p:nvSpPr>
        <p:spPr>
          <a:xfrm>
            <a:off x="456532" y="82544"/>
            <a:ext cx="8229651" cy="85875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400" u="none" cap="none" strike="noStrike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Generic Search Algorithm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456532" y="1306505"/>
            <a:ext cx="8184657" cy="31729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Find a sequence of actions (</a:t>
            </a:r>
            <a:r>
              <a:rPr b="0" i="0" lang="en" sz="2400" u="none" cap="none" strike="noStrike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b="0" baseline="-25000" i="0" lang="en" sz="2700" u="none" cap="none" strike="noStrike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b="0" i="0" lang="en" sz="2400" u="none" cap="none" strike="noStrike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,...,a</a:t>
            </a:r>
            <a:r>
              <a:rPr b="0" baseline="-25000" i="0" lang="en" sz="2700" u="none" cap="none" strike="noStrike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 and states (</a:t>
            </a:r>
            <a:r>
              <a:rPr b="0" i="0" lang="en" sz="2400" u="none" cap="none" strike="noStrike">
                <a:solidFill>
                  <a:srgbClr val="00B0F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2700" u="none" cap="none" strike="noStrike">
                <a:solidFill>
                  <a:srgbClr val="00B0F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b="0" i="0" lang="en" sz="2400" u="none" cap="none" strike="noStrike">
                <a:solidFill>
                  <a:srgbClr val="00B0F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,...,s</a:t>
            </a:r>
            <a:r>
              <a:rPr b="0" baseline="-25000" i="0" lang="en" sz="2400" u="none" cap="none" strike="noStrike">
                <a:solidFill>
                  <a:srgbClr val="00B0F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r>
              <a:rPr b="0" i="0" lang="en" sz="2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Such that: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	</a:t>
            </a:r>
            <a:r>
              <a:rPr b="0" i="0" lang="en" sz="2400" u="none" cap="none" strike="noStrike">
                <a:solidFill>
                  <a:srgbClr val="00B0F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2700" u="none" cap="none" strike="noStrike">
                <a:solidFill>
                  <a:srgbClr val="00B0F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r>
              <a:rPr b="0" baseline="-25000" i="0" lang="en" sz="27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=</a:t>
            </a:r>
            <a:r>
              <a:rPr b="0" i="0" lang="en" sz="2400" u="none" cap="none" strike="noStrike">
                <a:solidFill>
                  <a:srgbClr val="00B0F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0" i="0" lang="en" sz="2400" u="none" cap="none" strike="noStrike">
                <a:solidFill>
                  <a:srgbClr val="00B0F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2700" u="none" cap="none" strike="noStrike">
                <a:solidFill>
                  <a:srgbClr val="00B0F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</a:t>
            </a: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=</a:t>
            </a:r>
            <a:r>
              <a:rPr b="0" i="0" lang="en" sz="2400" u="none" cap="none" strike="noStrike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b="0" baseline="-25000" i="0" lang="en" sz="2700" u="none" cap="none" strike="noStrike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</a:t>
            </a: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b="0" i="0" lang="en" sz="2400" u="none" cap="none" strike="noStrike">
                <a:solidFill>
                  <a:srgbClr val="00B0F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2700" u="none" cap="none" strike="noStrike">
                <a:solidFill>
                  <a:srgbClr val="00B0F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i-1</a:t>
            </a: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 for i=1..n,   g(</a:t>
            </a:r>
            <a:r>
              <a:rPr b="0" i="0" lang="en" sz="2400" u="none" cap="none" strike="noStrike">
                <a:solidFill>
                  <a:srgbClr val="00B0F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2700" u="none" cap="none" strike="noStrike">
                <a:solidFill>
                  <a:srgbClr val="00B0F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)=1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While minimizing the cost function: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8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" sz="35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	</a:t>
            </a:r>
            <a:r>
              <a:rPr b="0" i="0" lang="en" sz="24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Σ</a:t>
            </a:r>
            <a:r>
              <a:rPr b="0" baseline="-25000" i="0" lang="en" sz="27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i </a:t>
            </a: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C(</a:t>
            </a:r>
            <a:r>
              <a:rPr b="0" i="0" lang="en" sz="2400" u="none" cap="none" strike="noStrike">
                <a:solidFill>
                  <a:srgbClr val="00B0F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2700" u="none" cap="none" strike="noStrike">
                <a:solidFill>
                  <a:srgbClr val="00B0F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i-1</a:t>
            </a: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</a:t>
            </a:r>
            <a:r>
              <a:rPr b="0" i="0" lang="en" sz="2400" u="none" cap="none" strike="noStrike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b="0" baseline="-25000" i="0" lang="en" sz="2700" u="none" cap="none" strike="noStrike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</a:t>
            </a: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</a:t>
            </a:r>
            <a:r>
              <a:rPr b="0" i="0" lang="en" sz="2400" u="none" cap="none" strike="noStrike">
                <a:solidFill>
                  <a:srgbClr val="00B0F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baseline="-25000" i="0" lang="en" sz="2700" u="none" cap="none" strike="noStrike">
                <a:solidFill>
                  <a:srgbClr val="00B0F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</a:t>
            </a: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/>
        </p:nvSpPr>
        <p:spPr>
          <a:xfrm>
            <a:off x="456532" y="82544"/>
            <a:ext cx="8229651" cy="85875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400" u="none" cap="none" strike="noStrike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Example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456532" y="1306505"/>
            <a:ext cx="8184657" cy="31729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617B"/>
              </a:buClr>
              <a:buSzPts val="1100"/>
              <a:buFont typeface="Noto Sans Symbols"/>
              <a:buChar char="●"/>
            </a:pPr>
            <a:r>
              <a:rPr b="1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States</a:t>
            </a: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 Airports, times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617B"/>
              </a:buClr>
              <a:buSzPts val="1100"/>
              <a:buFont typeface="Noto Sans Symbols"/>
              <a:buChar char="●"/>
            </a:pPr>
            <a:r>
              <a:rPr b="1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Start State: </a:t>
            </a: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PET airport at 7pm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617B"/>
              </a:buClr>
              <a:buSzPts val="1100"/>
              <a:buFont typeface="Noto Sans Symbols"/>
              <a:buChar char="●"/>
            </a:pPr>
            <a:r>
              <a:rPr b="1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Actions</a:t>
            </a: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 Take an available flight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617B"/>
              </a:buClr>
              <a:buSzPts val="1100"/>
              <a:buFont typeface="Noto Sans Symbols"/>
              <a:buChar char="●"/>
            </a:pPr>
            <a:r>
              <a:rPr b="1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Goal: </a:t>
            </a: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reach Moscow within 24 hours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617B"/>
              </a:buClr>
              <a:buSzPts val="1100"/>
              <a:buFont typeface="Noto Sans Symbols"/>
              <a:buChar char="●"/>
            </a:pPr>
            <a:r>
              <a:rPr b="1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Cost function</a:t>
            </a: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 Money/time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28706" y="1068179"/>
            <a:ext cx="3634161" cy="1577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/>
        </p:nvSpPr>
        <p:spPr>
          <a:xfrm>
            <a:off x="456532" y="82544"/>
            <a:ext cx="8229651" cy="85875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400" u="none" cap="none" strike="noStrike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How would we solve this problem?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456532" y="1306505"/>
            <a:ext cx="8184657" cy="31729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617B"/>
              </a:buClr>
              <a:buSzPts val="1100"/>
              <a:buFont typeface="Noto Sans Symbols"/>
              <a:buChar char="●"/>
            </a:pPr>
            <a:r>
              <a:rPr b="1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Start State: </a:t>
            </a: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PET airport at 7pm.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617B"/>
              </a:buClr>
              <a:buSzPts val="1100"/>
              <a:buFont typeface="Noto Sans Symbols"/>
              <a:buChar char="●"/>
            </a:pPr>
            <a:r>
              <a:rPr b="1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Goal: </a:t>
            </a: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Reach Moscow within 24 hours with the smallest cost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617B"/>
              </a:buClr>
              <a:buSzPts val="11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617B"/>
              </a:buClr>
              <a:buSzPts val="11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617B"/>
              </a:buClr>
              <a:buSzPts val="11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Build up a search tree with airports and times as nodes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617B"/>
              </a:buClr>
              <a:buSzPts val="11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617B"/>
              </a:buClr>
              <a:buSzPts val="11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7580" y="1109329"/>
            <a:ext cx="3634161" cy="1577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