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Source Sans Pro Light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  <p:embeddedFont>
      <p:font typeface="Source Sans Pr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A20694-99D7-40F0-BC05-52325DA2862F}">
  <a:tblStyle styleId="{60A20694-99D7-40F0-BC05-52325DA28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SourceSansPro-boldItalic.fntdata"/><Relationship Id="rId70" Type="http://schemas.openxmlformats.org/officeDocument/2006/relationships/font" Target="fonts/SourceSansPr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SourceSansProLight-italic.fntdata"/><Relationship Id="rId61" Type="http://schemas.openxmlformats.org/officeDocument/2006/relationships/font" Target="fonts/SourceSansProLight-bold.fntdata"/><Relationship Id="rId20" Type="http://schemas.openxmlformats.org/officeDocument/2006/relationships/slide" Target="slides/slide13.xml"/><Relationship Id="rId64" Type="http://schemas.openxmlformats.org/officeDocument/2006/relationships/font" Target="fonts/Lato-regular.fntdata"/><Relationship Id="rId63" Type="http://schemas.openxmlformats.org/officeDocument/2006/relationships/font" Target="fonts/SourceSansProLight-boldItalic.fntdata"/><Relationship Id="rId22" Type="http://schemas.openxmlformats.org/officeDocument/2006/relationships/slide" Target="slides/slide15.xml"/><Relationship Id="rId66" Type="http://schemas.openxmlformats.org/officeDocument/2006/relationships/font" Target="fonts/Lato-italic.fntdata"/><Relationship Id="rId21" Type="http://schemas.openxmlformats.org/officeDocument/2006/relationships/slide" Target="slides/slide14.xml"/><Relationship Id="rId65" Type="http://schemas.openxmlformats.org/officeDocument/2006/relationships/font" Target="fonts/Lato-bold.fntdata"/><Relationship Id="rId24" Type="http://schemas.openxmlformats.org/officeDocument/2006/relationships/slide" Target="slides/slide17.xml"/><Relationship Id="rId68" Type="http://schemas.openxmlformats.org/officeDocument/2006/relationships/font" Target="fonts/SourceSansPro-regular.fntdata"/><Relationship Id="rId23" Type="http://schemas.openxmlformats.org/officeDocument/2006/relationships/slide" Target="slides/slide16.xml"/><Relationship Id="rId67" Type="http://schemas.openxmlformats.org/officeDocument/2006/relationships/font" Target="fonts/Lato-boldItalic.fntdata"/><Relationship Id="rId60" Type="http://schemas.openxmlformats.org/officeDocument/2006/relationships/font" Target="fonts/SourceSansProLight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SourceSansPr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aleway-bold.fntdata"/><Relationship Id="rId12" Type="http://schemas.openxmlformats.org/officeDocument/2006/relationships/slide" Target="slides/slide5.xml"/><Relationship Id="rId56" Type="http://schemas.openxmlformats.org/officeDocument/2006/relationships/font" Target="fonts/Raleway-regular.fntdata"/><Relationship Id="rId15" Type="http://schemas.openxmlformats.org/officeDocument/2006/relationships/slide" Target="slides/slide8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7.xml"/><Relationship Id="rId58" Type="http://schemas.openxmlformats.org/officeDocument/2006/relationships/font" Target="fonts/Raleway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d3a142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d3a14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89bff65b_0_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5d89bff65b_0_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5d89bff65b_0_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89bff65b_0_2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d89bff65b_0_2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5d89bff65b_0_2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89bff65b_0_3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5d89bff65b_0_3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5d89bff65b_0_3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89bff65b_0_3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d89bff65b_0_3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5d89bff65b_0_3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89bff65b_0_4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d89bff65b_0_4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5d89bff65b_0_4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d3a14253_0_9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5ed3a14253_0_9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5ed3a14253_0_9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d89bff65b_0_5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d89bff65b_0_5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5d89bff65b_0_5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89bff65b_0_5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5d89bff65b_0_5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5d89bff65b_0_5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89bff65b_0_6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5d89bff65b_0_6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5d89bff65b_0_6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89bff65b_0_7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5d89bff65b_0_7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5d89bff65b_0_7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d3a142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d3a142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89bff65b_0_8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5d89bff65b_0_8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5d89bff65b_0_8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d89bff65b_0_9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5d89bff65b_0_9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g5d89bff65b_0_9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d89bff65b_0_10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5d89bff65b_0_10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5d89bff65b_0_10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d89bff65b_0_11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5d89bff65b_0_11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5d89bff65b_0_11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89bff65b_0_12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5d89bff65b_0_12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g5d89bff65b_0_12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d89bff65b_0_13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5d89bff65b_0_13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5d89bff65b_0_13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d89bff65b_0_13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5d89bff65b_0_13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g5d89bff65b_0_13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d89bff65b_0_14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5d89bff65b_0_14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5d89bff65b_0_14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d89bff65b_0_14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5d89bff65b_0_14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5d89bff65b_0_14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d89bff65b_0_15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5d89bff65b_0_15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5d89bff65b_0_15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d3a14253_0_1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5ed3a14253_0_1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5ed3a14253_0_1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d89bff65b_0_7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5d89bff65b_0_7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5d89bff65b_0_7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ed8c2754f_0_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5ed8c2754f_0_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5ed8c2754f_0_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ed8c2754f_0_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5ed8c2754f_0_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g5ed8c2754f_0_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ed8c2754f_0_1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5ed8c2754f_0_1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g5ed8c2754f_0_1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d8c2754f_0_2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5ed8c2754f_0_2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g5ed8c2754f_0_2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ed8c2754f_0_2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5ed8c2754f_0_2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g5ed8c2754f_0_2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ed8c2754f_0_3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5ed8c2754f_0_3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5ed8c2754f_0_3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d8c2754f_0_5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5ed8c2754f_0_5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5ed8c2754f_0_5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ed8c2754f_0_7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5ed8c2754f_0_7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5ed8c2754f_0_7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ed8c2754f_0_8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5ed8c2754f_0_8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5ed8c2754f_0_8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9bff65b_0_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5d89bff65b_0_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5d89bff65b_0_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ed8c2754f_0_9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5ed8c2754f_0_9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g5ed8c2754f_0_9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ed8c2754f_0_10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5ed8c2754f_0_10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g5ed8c2754f_0_10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d8c2754f_0_11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5ed8c2754f_0_11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g5ed8c2754f_0_11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ed8c2754f_0_117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5ed8c2754f_0_117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g5ed8c2754f_0_117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ed8c2754f_0_13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5ed8c2754f_0_13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g5ed8c2754f_0_13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ed8c2754f_0_12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5ed8c2754f_0_12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g5ed8c2754f_0_12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ed8c2754f_0_14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5ed8c2754f_0_14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g5ed8c2754f_0_14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ed8c2754f_0_14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5ed8c2754f_0_14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g5ed8c2754f_0_14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ed8c2754f_0_15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5ed8c2754f_0_15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g5ed8c2754f_0_15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89bff65b_0_1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5d89bff65b_0_1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5d89bff65b_0_1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89bff65b_0_1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5d89bff65b_0_1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5d89bff65b_0_1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d3a14253_0_7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5ed3a14253_0_7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5ed3a14253_0_7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d3a14253_0_8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5ed3a14253_0_8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5ed3a14253_0_8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d3a14253_0_9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ed3a14253_0_9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5ed3a14253_0_9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: Probability 1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 Durso-Finley			Course code: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joshua.durso-finley@mail.mcgill.ca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Probability Basic Theorems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If A ⊆ B then 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P(B-A)=P(B)-P(A)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any events A and B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P(A)=P(AB)+P(A∩Bc)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any events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P(A⋃B)=P(A)+P(B)-P(A∩B)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any events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P(A|B)=P(A,B)/P(B)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Joint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2"/>
                </a:solidFill>
              </a:rPr>
              <a:t>Models multiple events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Joint probabilities have all the properties of single event probabilities. Just the probability of two events happening simultaneously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2"/>
                </a:solidFill>
              </a:rPr>
              <a:t>P(A,B)=P(A)*P(B) when 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events are independent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Still adds to 1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188" name="Google Shape;188;p35"/>
          <p:cNvGraphicFramePr/>
          <p:nvPr/>
        </p:nvGraphicFramePr>
        <p:xfrm>
          <a:off x="4754875" y="292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360425"/>
                <a:gridCol w="1360425"/>
                <a:gridCol w="1360425"/>
              </a:tblGrid>
              <a:tr h="2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Joint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Grows really fast with the number of events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boolean values 2^n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But we can figure out everything from the joint pdf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P(rain)=P(rain,cold)+P(rain,!cold)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196" name="Google Shape;196;p36"/>
          <p:cNvGraphicFramePr/>
          <p:nvPr/>
        </p:nvGraphicFramePr>
        <p:xfrm>
          <a:off x="5609375" y="28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054325"/>
                <a:gridCol w="1054325"/>
                <a:gridCol w="1054325"/>
              </a:tblGrid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What if we know something about the environment and we already have a joint distribution?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Written P(Raining|Cold)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204" name="Google Shape;204;p37"/>
          <p:cNvGraphicFramePr/>
          <p:nvPr/>
        </p:nvGraphicFramePr>
        <p:xfrm>
          <a:off x="5609375" y="28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054325"/>
                <a:gridCol w="1054325"/>
                <a:gridCol w="1054325"/>
              </a:tblGrid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P(x|y)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X is a belief, y is evidence affecting belief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X is unobserved, y is unobserved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There is no uncertainty around y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212" name="Google Shape;212;p38"/>
          <p:cNvGraphicFramePr/>
          <p:nvPr/>
        </p:nvGraphicFramePr>
        <p:xfrm>
          <a:off x="5609375" y="28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054325"/>
                <a:gridCol w="1054325"/>
                <a:gridCol w="1054325"/>
              </a:tblGrid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Bayes Rule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456525" y="1306499"/>
            <a:ext cx="81846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P(A|B)=P(B|A)*P(A)/P(B)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The probability of A given knowledge B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If we know more about P(B|A) than we do about P(A|B) this can be incredibly helpful i.e. P(Disease|symptom)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We know P(symptom|Disease), we know P(Disease), and we might know P(symptom)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What about P(Raining|Cold)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P(Raining and Cold)/P(Cold)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P(Raining and Cold)=.3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P(Cold)=P(Cold and Raining)+P(Cold and not Raining)=.7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P(Raining|Cold)=.3/.7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227" name="Google Shape;227;p40"/>
          <p:cNvGraphicFramePr/>
          <p:nvPr/>
        </p:nvGraphicFramePr>
        <p:xfrm>
          <a:off x="5894175" y="317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054325"/>
                <a:gridCol w="1054325"/>
                <a:gridCol w="1054325"/>
              </a:tblGrid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Joint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We can figure out pretty much everything we want to know with enough evidence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This comes with many problems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Joint probabilities grow as 2^n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Require O(2^n) samples which can be very difficult for rare events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To compute the denominator we need to compute sums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Independence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2"/>
                </a:solidFill>
              </a:rPr>
              <a:t>Critical property but fairly rare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If A and B are independent 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 and B)=P(A)*P(B)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 or B) = P(A) + P(B) -P(A)*P(B)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P(A|B)=P(A)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The evidence doesn’t tell us anything about our state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Are raining and Cold independent?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P(Raining)=.4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P(Cold)=.7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P(Raining,Cold)=.3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.4*.7! = .3. Not independent!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249" name="Google Shape;249;p43"/>
          <p:cNvGraphicFramePr/>
          <p:nvPr/>
        </p:nvGraphicFramePr>
        <p:xfrm>
          <a:off x="5894175" y="317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054325"/>
                <a:gridCol w="1054325"/>
                <a:gridCol w="1054325"/>
              </a:tblGrid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124" name="Google Shape;124;p26"/>
          <p:cNvSpPr txBox="1"/>
          <p:nvPr>
            <p:ph idx="4294967295" type="title"/>
          </p:nvPr>
        </p:nvSpPr>
        <p:spPr>
          <a:xfrm>
            <a:off x="535775" y="1222125"/>
            <a:ext cx="51972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1800"/>
              <a:t>If they were independent we could split the table into two tables of two and later compute joint probabilities by computing P(A)*P(B)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257" name="Google Shape;257;p44"/>
          <p:cNvGraphicFramePr/>
          <p:nvPr/>
        </p:nvGraphicFramePr>
        <p:xfrm>
          <a:off x="5933450" y="28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054325"/>
                <a:gridCol w="1054325"/>
                <a:gridCol w="1054325"/>
              </a:tblGrid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8" name="Google Shape;258;p44"/>
          <p:cNvGraphicFramePr/>
          <p:nvPr/>
        </p:nvGraphicFramePr>
        <p:xfrm>
          <a:off x="520350" y="31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817475"/>
                <a:gridCol w="817475"/>
              </a:tblGrid>
              <a:tr h="4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9" name="Google Shape;259;p44"/>
          <p:cNvGraphicFramePr/>
          <p:nvPr/>
        </p:nvGraphicFramePr>
        <p:xfrm>
          <a:off x="3226888" y="31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817475"/>
                <a:gridCol w="817475"/>
              </a:tblGrid>
              <a:tr h="4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44"/>
          <p:cNvSpPr/>
          <p:nvPr/>
        </p:nvSpPr>
        <p:spPr>
          <a:xfrm>
            <a:off x="2396500" y="3589825"/>
            <a:ext cx="451800" cy="4218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4"/>
          <p:cNvSpPr/>
          <p:nvPr/>
        </p:nvSpPr>
        <p:spPr>
          <a:xfrm>
            <a:off x="4861850" y="3329275"/>
            <a:ext cx="942900" cy="9429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probabilities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1800"/>
              <a:t>This saves us a parameter. We need two values to specify Cold and Raining but three to specify the joint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269" name="Google Shape;269;p45"/>
          <p:cNvGraphicFramePr/>
          <p:nvPr/>
        </p:nvGraphicFramePr>
        <p:xfrm>
          <a:off x="5933450" y="28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1054325"/>
                <a:gridCol w="1054325"/>
                <a:gridCol w="1054325"/>
              </a:tblGrid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Google Shape;270;p45"/>
          <p:cNvGraphicFramePr/>
          <p:nvPr/>
        </p:nvGraphicFramePr>
        <p:xfrm>
          <a:off x="520350" y="31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817475"/>
                <a:gridCol w="817475"/>
              </a:tblGrid>
              <a:tr h="4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45"/>
          <p:cNvGraphicFramePr/>
          <p:nvPr/>
        </p:nvGraphicFramePr>
        <p:xfrm>
          <a:off x="3226888" y="31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817475"/>
                <a:gridCol w="817475"/>
              </a:tblGrid>
              <a:tr h="4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45"/>
          <p:cNvSpPr/>
          <p:nvPr/>
        </p:nvSpPr>
        <p:spPr>
          <a:xfrm>
            <a:off x="2396500" y="3589825"/>
            <a:ext cx="451800" cy="4218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/>
          <p:nvPr/>
        </p:nvSpPr>
        <p:spPr>
          <a:xfrm>
            <a:off x="4861850" y="3329275"/>
            <a:ext cx="942900" cy="9429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independence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1800"/>
              <a:t>Since true independence is rare and often unhelpful(We want our evidence to tell us something about the world), is there weaker structure we can exploit?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Conditional independence!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P(A|B,C)=P(A|C)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P(A,B|C)=P(A|C)*P(B|C)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know C we can treat A and B as independent even if they are not independent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Conditional independence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Temperature,Humidity,Season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Temperature and humidity are not independent but given the season they might be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season explains both</a:t>
            </a:r>
            <a:endParaRPr sz="18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Bayes Rule with sensing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P(A|B)=P(B|A)*P(A)/P(B)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If we have conditional P(B|A) and we receive new data for B we can compute a new distribution for A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Bayes Rule with sensing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/>
              <a:t>P(A|B)=P(B|A)*P(A)/P(B)</a:t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P(A|B) new belief state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P(B|A) sensor model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P(A) prior belief state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P(B) Evidence likelihood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Bayes Rule with sensing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1800"/>
              <a:t>Example P(cold)=.7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P(headache)=.6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P(headache|cold)=.57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P(cold|headache)?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Bayes Rule with sensing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1800"/>
              <a:t>Example P(cold)=.7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P(headache)=.6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P(headache|cold)=.57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P(cold|headache)?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p(h|c)*p(c)/p(h)=.57*.7/.6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Bayes Rule with sensing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create an entire network of probabilities and joint probabilities we can give the database some evidence and query for new data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Bayes Rule with sensing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Monty hall problem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are three doors with a prize behind one of them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choose one door then the host reveals a door with nothing behind it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are then given the option to switch your choice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the probability of winning if you switch?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Analyze using Bayesian Methods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P(A)=prior probability the prize is behind door 1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P(B)=probability door x is revealed</a:t>
            </a:r>
            <a:endParaRPr sz="1800"/>
          </a:p>
          <a:p>
            <a:pPr indent="-34290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P(B|A)=probability door x is revealed given the prize is behind door 1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Table of Contents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Refresher on probability and Bayes Rule</a:t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Hidden Markov Models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In probability we talked about events which were all possible outcomes and were mutually exclusive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What if we want to know about multiple events in a row?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We could encode every single possible combination of events but this would grow with O(b^n)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Instead we have states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States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 system is in a state at time </a:t>
            </a:r>
            <a:r>
              <a:rPr i="1" lang="en" sz="2400">
                <a:solidFill>
                  <a:schemeClr val="dk2"/>
                </a:solidFill>
              </a:rPr>
              <a:t>t</a:t>
            </a:r>
            <a:endParaRPr i="1"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Describes a system completely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Over time transitions from state to state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example if the weather is my system it could be in three states: Hot, warm, cold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At each point in time the weather is in only one of these states but can change at any time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Starts in the initial state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States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Starts cold but gradually transitions into warmer states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At each timepoint there is a probability of transition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351" name="Google Shape;351;p56"/>
          <p:cNvGraphicFramePr/>
          <p:nvPr/>
        </p:nvGraphicFramePr>
        <p:xfrm>
          <a:off x="929325" y="22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Markov Assumption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P(Sn|Sn-1,...S1)==P(Sn|Sn-1)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We assume the future is independent of the past given the present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We don’t care how we got to a state 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359" name="Google Shape;359;p57"/>
          <p:cNvGraphicFramePr/>
          <p:nvPr/>
        </p:nvGraphicFramePr>
        <p:xfrm>
          <a:off x="929325" y="308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Warm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Markov Assumption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 model that has it is a markov model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The sequence generated is a markov chain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Can be described by a transition matrix which encodes P(Si+1|Si)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Depending on the transition matrix we can converge as time goes on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Example: Markovian?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What is the most landed on square in monopoly?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States: Monopoly squares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Transitions: Dice rolls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Continuously apply the transition</a:t>
            </a:r>
            <a:endParaRPr sz="24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matrix to the distribution over states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In the limit the distribution over states</a:t>
            </a:r>
            <a:endParaRPr sz="2400">
              <a:solidFill>
                <a:schemeClr val="dk2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is the probability of landing on them 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374" name="Google Shape;37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525" y="2235479"/>
            <a:ext cx="2908025" cy="2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Example: State Machines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82" name="Google Shape;382;p60"/>
          <p:cNvSpPr/>
          <p:nvPr/>
        </p:nvSpPr>
        <p:spPr>
          <a:xfrm>
            <a:off x="3794425" y="1518825"/>
            <a:ext cx="945300" cy="85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83" name="Google Shape;383;p60"/>
          <p:cNvSpPr/>
          <p:nvPr/>
        </p:nvSpPr>
        <p:spPr>
          <a:xfrm>
            <a:off x="2973100" y="2463450"/>
            <a:ext cx="945300" cy="85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84" name="Google Shape;384;p60"/>
          <p:cNvSpPr/>
          <p:nvPr/>
        </p:nvSpPr>
        <p:spPr>
          <a:xfrm>
            <a:off x="4665000" y="2463450"/>
            <a:ext cx="945300" cy="85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385" name="Google Shape;385;p60"/>
          <p:cNvCxnSpPr>
            <a:stCxn id="383" idx="7"/>
            <a:endCxn id="382" idx="3"/>
          </p:cNvCxnSpPr>
          <p:nvPr/>
        </p:nvCxnSpPr>
        <p:spPr>
          <a:xfrm flipH="1" rot="10800000">
            <a:off x="3779964" y="2252033"/>
            <a:ext cx="1530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60"/>
          <p:cNvCxnSpPr>
            <a:stCxn id="383" idx="6"/>
            <a:endCxn id="384" idx="2"/>
          </p:cNvCxnSpPr>
          <p:nvPr/>
        </p:nvCxnSpPr>
        <p:spPr>
          <a:xfrm>
            <a:off x="3918400" y="2892900"/>
            <a:ext cx="7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60"/>
          <p:cNvCxnSpPr>
            <a:stCxn id="382" idx="5"/>
            <a:endCxn id="384" idx="1"/>
          </p:cNvCxnSpPr>
          <p:nvPr/>
        </p:nvCxnSpPr>
        <p:spPr>
          <a:xfrm>
            <a:off x="4601289" y="2251942"/>
            <a:ext cx="2022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88" name="Google Shape;388;p60"/>
          <p:cNvGraphicFramePr/>
          <p:nvPr/>
        </p:nvGraphicFramePr>
        <p:xfrm>
          <a:off x="6677825" y="332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502075"/>
                <a:gridCol w="502075"/>
                <a:gridCol w="502075"/>
                <a:gridCol w="502075"/>
              </a:tblGrid>
              <a:tr h="34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,8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9" name="Google Shape;389;p60"/>
          <p:cNvGraphicFramePr/>
          <p:nvPr/>
        </p:nvGraphicFramePr>
        <p:xfrm>
          <a:off x="456525" y="15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775575"/>
                <a:gridCol w="775575"/>
              </a:tblGrid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P(A|A)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P(A|B)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P(A|C)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P(B|A)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P(B|B)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P(B|C)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P(C|A)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P(C|B)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P(C|C)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Example: State Machines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1"/>
          <p:cNvSpPr txBox="1"/>
          <p:nvPr/>
        </p:nvSpPr>
        <p:spPr>
          <a:xfrm>
            <a:off x="5015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Markov assumption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Static transition probabilities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Event space doesn’t change over time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Discrete transitions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97" name="Google Shape;397;p61"/>
          <p:cNvSpPr/>
          <p:nvPr/>
        </p:nvSpPr>
        <p:spPr>
          <a:xfrm>
            <a:off x="6870250" y="3006650"/>
            <a:ext cx="945300" cy="85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98" name="Google Shape;398;p61"/>
          <p:cNvSpPr/>
          <p:nvPr/>
        </p:nvSpPr>
        <p:spPr>
          <a:xfrm>
            <a:off x="6048925" y="3951275"/>
            <a:ext cx="945300" cy="85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99" name="Google Shape;399;p61"/>
          <p:cNvSpPr/>
          <p:nvPr/>
        </p:nvSpPr>
        <p:spPr>
          <a:xfrm>
            <a:off x="7740825" y="3951275"/>
            <a:ext cx="945300" cy="85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00" name="Google Shape;400;p61"/>
          <p:cNvCxnSpPr>
            <a:stCxn id="398" idx="7"/>
            <a:endCxn id="397" idx="3"/>
          </p:cNvCxnSpPr>
          <p:nvPr/>
        </p:nvCxnSpPr>
        <p:spPr>
          <a:xfrm flipH="1" rot="10800000">
            <a:off x="6855789" y="3739858"/>
            <a:ext cx="1530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61"/>
          <p:cNvCxnSpPr>
            <a:stCxn id="398" idx="6"/>
            <a:endCxn id="399" idx="2"/>
          </p:cNvCxnSpPr>
          <p:nvPr/>
        </p:nvCxnSpPr>
        <p:spPr>
          <a:xfrm>
            <a:off x="6994225" y="4380725"/>
            <a:ext cx="7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61"/>
          <p:cNvCxnSpPr>
            <a:stCxn id="397" idx="5"/>
            <a:endCxn id="399" idx="1"/>
          </p:cNvCxnSpPr>
          <p:nvPr/>
        </p:nvCxnSpPr>
        <p:spPr>
          <a:xfrm>
            <a:off x="7677114" y="3739767"/>
            <a:ext cx="2022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Hidden States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2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Often we don’t have access to the true state of the world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We only have observations of the true state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example: The true severity of a disease is observed by the symptoms, </a:t>
            </a:r>
            <a:r>
              <a:rPr lang="en" sz="2400">
                <a:solidFill>
                  <a:schemeClr val="dk2"/>
                </a:solidFill>
              </a:rPr>
              <a:t>chemical</a:t>
            </a:r>
            <a:r>
              <a:rPr lang="en" sz="2400">
                <a:solidFill>
                  <a:schemeClr val="dk2"/>
                </a:solidFill>
              </a:rPr>
              <a:t> state is observed by the senses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Hidden Markov Models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3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17" name="Google Shape;417;p63"/>
          <p:cNvSpPr/>
          <p:nvPr/>
        </p:nvSpPr>
        <p:spPr>
          <a:xfrm>
            <a:off x="1627350" y="2043200"/>
            <a:ext cx="635400" cy="65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418" name="Google Shape;418;p63"/>
          <p:cNvSpPr/>
          <p:nvPr/>
        </p:nvSpPr>
        <p:spPr>
          <a:xfrm>
            <a:off x="4006300" y="2043200"/>
            <a:ext cx="635400" cy="65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419" name="Google Shape;419;p63"/>
          <p:cNvSpPr/>
          <p:nvPr/>
        </p:nvSpPr>
        <p:spPr>
          <a:xfrm>
            <a:off x="1627350" y="3795950"/>
            <a:ext cx="635400" cy="65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sp>
        <p:nvSpPr>
          <p:cNvPr id="420" name="Google Shape;420;p63"/>
          <p:cNvSpPr/>
          <p:nvPr/>
        </p:nvSpPr>
        <p:spPr>
          <a:xfrm>
            <a:off x="4006300" y="3795950"/>
            <a:ext cx="635400" cy="65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O2</a:t>
            </a:r>
            <a:endParaRPr/>
          </a:p>
        </p:txBody>
      </p:sp>
      <p:cxnSp>
        <p:nvCxnSpPr>
          <p:cNvPr id="421" name="Google Shape;421;p63"/>
          <p:cNvCxnSpPr>
            <a:stCxn id="417" idx="4"/>
            <a:endCxn id="419" idx="0"/>
          </p:cNvCxnSpPr>
          <p:nvPr/>
        </p:nvCxnSpPr>
        <p:spPr>
          <a:xfrm>
            <a:off x="1945050" y="2694200"/>
            <a:ext cx="0" cy="11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63"/>
          <p:cNvCxnSpPr>
            <a:stCxn id="417" idx="6"/>
            <a:endCxn id="418" idx="2"/>
          </p:cNvCxnSpPr>
          <p:nvPr/>
        </p:nvCxnSpPr>
        <p:spPr>
          <a:xfrm>
            <a:off x="2262750" y="2368700"/>
            <a:ext cx="17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63"/>
          <p:cNvCxnSpPr>
            <a:stCxn id="418" idx="4"/>
            <a:endCxn id="420" idx="0"/>
          </p:cNvCxnSpPr>
          <p:nvPr/>
        </p:nvCxnSpPr>
        <p:spPr>
          <a:xfrm>
            <a:off x="4324000" y="2694200"/>
            <a:ext cx="0" cy="11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63"/>
          <p:cNvSpPr txBox="1"/>
          <p:nvPr/>
        </p:nvSpPr>
        <p:spPr>
          <a:xfrm>
            <a:off x="5129925" y="2211100"/>
            <a:ext cx="41004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need to store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P(O|S)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P(St+1|St)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Probability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What is a probability?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Hidden States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4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Useful for Monitoring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P(St|O1...Ot)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Predicting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P(St|O1...Ok) k&lt;t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Smoothing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P(St|O1...Ok) k&gt;t</a:t>
            </a: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Paths 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P(S1,...St|O1...Ot)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5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2"/>
                </a:solidFill>
              </a:rPr>
              <a:t>P(S0==A)=.3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P(S1==A)=?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439" name="Google Shape;439;p65"/>
          <p:cNvGraphicFramePr/>
          <p:nvPr/>
        </p:nvGraphicFramePr>
        <p:xfrm>
          <a:off x="766500" y="33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Prediction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6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2"/>
                </a:solidFill>
              </a:rPr>
              <a:t>P(S0==A)=.3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P(S1==A)=P(S0==A)*P(A|A)+P(S0==B)*P(A|B)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Depends on transition matrix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graphicFrame>
        <p:nvGraphicFramePr>
          <p:cNvPr id="447" name="Google Shape;447;p66"/>
          <p:cNvGraphicFramePr/>
          <p:nvPr/>
        </p:nvGraphicFramePr>
        <p:xfrm>
          <a:off x="766500" y="33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{60A20694-99D7-40F0-BC05-52325DA2862F}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T=1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P(S0=A)*P(A|A) +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P(S0=B)*P(A|B) 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P(S0=A)*P(B|A) +P(S0=B)*P(B|B)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Filtering/Monitoring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7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P(St|O0,...,Ot) 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Start with P(St,O0,...,Ot)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P(St,O0,...,Ot)=∑P(St,St-1=si,</a:t>
            </a:r>
            <a:r>
              <a:rPr lang="en" sz="2400">
                <a:solidFill>
                  <a:schemeClr val="dk2"/>
                </a:solidFill>
              </a:rPr>
              <a:t>O0,...,Ot)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∑P(Ot|St)*P(St|St-1=si)*P(St-1=si,O0,...,Ot-1)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P(Ot|St)*∑P(St|St-1=si)*P(St-1=si,O0,...,Ot-1)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Filtering/Monitoring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8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P(St|O0,...,Ot) ?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Start with P(St,O0,...,Ot)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P(St,O0,...,Ot)</a:t>
            </a:r>
            <a:r>
              <a:rPr lang="en" sz="2400">
                <a:solidFill>
                  <a:schemeClr val="dk2"/>
                </a:solidFill>
              </a:rPr>
              <a:t>=∑P(St,St-1=si,O0,...,Ot)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∑P(Ot|St)*P(St|St-1=si)*P(St-1=si,O0,...,Ot-1)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P(Ot|St)*∑P(St|St-1=si)*</a:t>
            </a:r>
            <a:r>
              <a:rPr b="1" lang="en" sz="2400">
                <a:solidFill>
                  <a:schemeClr val="dk2"/>
                </a:solidFill>
              </a:rPr>
              <a:t>P(St-1=si,O0,...,Ot-1)</a:t>
            </a:r>
            <a:endParaRPr b="1"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This seems recursive!</a:t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Forward algorithm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9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F(k,0)=P(So=Sk)*P(O0|So=sk)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t=1:T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For k in possible states</a:t>
            </a:r>
            <a:endParaRPr sz="2400">
              <a:solidFill>
                <a:schemeClr val="dk2"/>
              </a:solidFill>
            </a:endParaRPr>
          </a:p>
          <a:p>
            <a:pPr indent="-3810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" sz="2400">
                <a:solidFill>
                  <a:schemeClr val="dk2"/>
                </a:solidFill>
              </a:rPr>
              <a:t>F(k,t)=P(Ot|St=sk)*∑P(sk|si)*F(i,t-1)</a:t>
            </a:r>
            <a:endParaRPr sz="2400">
              <a:solidFill>
                <a:schemeClr val="dk2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F(k,t) is P(St=sk,O0,...,Ot)</a:t>
            </a:r>
            <a:endParaRPr sz="2400">
              <a:solidFill>
                <a:schemeClr val="dk2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Compute all to get the actual distribution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Forward algorithm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0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F(k,0)=P(So=Sk)*P(O0|So=sk)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t=1:T</a:t>
            </a:r>
            <a:endParaRPr sz="2400">
              <a:solidFill>
                <a:schemeClr val="dk2"/>
              </a:solidFill>
            </a:endParaRPr>
          </a:p>
          <a:p>
            <a:pPr indent="-3810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For k in possible states</a:t>
            </a:r>
            <a:endParaRPr sz="2400">
              <a:solidFill>
                <a:schemeClr val="dk2"/>
              </a:solidFill>
            </a:endParaRPr>
          </a:p>
          <a:p>
            <a:pPr indent="-3810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" sz="2400">
                <a:solidFill>
                  <a:schemeClr val="dk2"/>
                </a:solidFill>
              </a:rPr>
              <a:t>F(k,t)=P(Ot|St=sk)*∑P(sk|si)*F(i,t-1)</a:t>
            </a:r>
            <a:endParaRPr sz="2400">
              <a:solidFill>
                <a:schemeClr val="dk2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F(k,t) is P(St=sk,O0,...,Ot)</a:t>
            </a:r>
            <a:endParaRPr sz="2400">
              <a:solidFill>
                <a:schemeClr val="dk2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Compute for all k to get the actual distribution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Smoothing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71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P(St|O0,...,Ok) k&gt;t. Here we know more information about the future</a:t>
            </a:r>
            <a:endParaRPr sz="2400">
              <a:solidFill>
                <a:schemeClr val="dk2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P(St|O0,..Ok) ∝ P(O0,...,,Ok|St)*P(St|</a:t>
            </a:r>
            <a:r>
              <a:rPr lang="en" sz="2400">
                <a:solidFill>
                  <a:schemeClr val="dk2"/>
                </a:solidFill>
              </a:rPr>
              <a:t>O0,..Ok)</a:t>
            </a:r>
            <a:endParaRPr sz="2400">
              <a:solidFill>
                <a:schemeClr val="dk2"/>
              </a:solidFill>
            </a:endParaRPr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∝ P(Ot,...,,Ok|St)*</a:t>
            </a:r>
            <a:r>
              <a:rPr b="1" lang="en" sz="2400">
                <a:solidFill>
                  <a:schemeClr val="dk2"/>
                </a:solidFill>
              </a:rPr>
              <a:t>P(St|O0,..Ot)</a:t>
            </a:r>
            <a:endParaRPr b="1" sz="2400">
              <a:solidFill>
                <a:schemeClr val="dk2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Forward algorithm</a:t>
            </a:r>
            <a:endParaRPr b="1" sz="2400">
              <a:solidFill>
                <a:schemeClr val="dk2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The other part is computed using a backward pass</a:t>
            </a:r>
            <a:endParaRPr sz="2400">
              <a:solidFill>
                <a:schemeClr val="dk2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Backward pass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2"/>
          <p:cNvSpPr txBox="1"/>
          <p:nvPr/>
        </p:nvSpPr>
        <p:spPr>
          <a:xfrm>
            <a:off x="479032" y="1337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P(Ot,...,,Ok|St)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P(Ot,...,,Ok,St)/p(St)</a:t>
            </a:r>
            <a:endParaRPr sz="2400">
              <a:solidFill>
                <a:schemeClr val="dk2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Probability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1800"/>
              <a:t>What is a probability?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Relative frequency is a bit limiting (frequentist)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general things only happen once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Can’t really count frequencies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Instead we view </a:t>
            </a:r>
            <a:r>
              <a:rPr lang="en" sz="1800">
                <a:solidFill>
                  <a:schemeClr val="dk2"/>
                </a:solidFill>
              </a:rPr>
              <a:t>probability as a </a:t>
            </a:r>
            <a:r>
              <a:rPr lang="en" sz="1800"/>
              <a:t>belief about the world (subjectivist)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Probability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events are identical or completely unique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probabilities but allow data to influence our belief about what is true in the world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 AI: probabilities reflect degrees of belief given evidence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 use Bayes rule to model this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Probability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probability is a set operator which takes in an </a:t>
            </a:r>
            <a:r>
              <a:rPr b="1" lang="en" sz="2400"/>
              <a:t>Event </a:t>
            </a:r>
            <a:r>
              <a:rPr lang="en" sz="2400"/>
              <a:t>e⊆A</a:t>
            </a:r>
            <a:r>
              <a:rPr b="1" lang="en" sz="2400"/>
              <a:t> </a:t>
            </a:r>
            <a:r>
              <a:rPr lang="en" sz="2400"/>
              <a:t>and returns a number with the following rules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P(e)&gt;=0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P(S)&gt;=1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For any set of mutually exclusive events P(U(e1,e2,e3,...))=∑p(e)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These are the axioms of probability. Everything else must be proven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Probability Basic Theorems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P(e)=1-P(!e)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P(ø)=0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0&lt;=P(e)&lt;=1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Probability Basic Theorems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If A ⊆ B then 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P(B-A)=P(B)-P(A)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any events A and B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P(A)=P(AB)+P(A∩Bc)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For any events</a:t>
            </a:r>
            <a:endParaRPr sz="2400">
              <a:solidFill>
                <a:schemeClr val="dk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 sz="2400">
                <a:solidFill>
                  <a:schemeClr val="dk2"/>
                </a:solidFill>
              </a:rPr>
              <a:t>P(A⋃B)=P(A)+P(B)-P(A∩B)</a:t>
            </a:r>
            <a:endParaRPr sz="2400">
              <a:solidFill>
                <a:schemeClr val="dk2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