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Raleway"/>
      <p:regular r:id="rId58"/>
      <p:bold r:id="rId59"/>
      <p:italic r:id="rId60"/>
      <p:boldItalic r:id="rId61"/>
    </p:embeddedFont>
    <p:embeddedFont>
      <p:font typeface="Source Sans Pro Light"/>
      <p:regular r:id="rId62"/>
      <p:bold r:id="rId63"/>
      <p:italic r:id="rId64"/>
      <p:boldItalic r:id="rId65"/>
    </p:embeddedFont>
    <p:embeddedFont>
      <p:font typeface="Lato"/>
      <p:regular r:id="rId66"/>
      <p:bold r:id="rId67"/>
      <p:italic r:id="rId68"/>
      <p:boldItalic r:id="rId69"/>
    </p:embeddedFont>
    <p:embeddedFont>
      <p:font typeface="Source Sans Pr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SourceSansPro-boldItalic.fntdata"/><Relationship Id="rId72" Type="http://schemas.openxmlformats.org/officeDocument/2006/relationships/font" Target="fonts/SourceSansPro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SourceSansPro-bold.fntdata"/><Relationship Id="rId70" Type="http://schemas.openxmlformats.org/officeDocument/2006/relationships/font" Target="fonts/SourceSansPro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SourceSansProLight-regular.fntdata"/><Relationship Id="rId61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64" Type="http://schemas.openxmlformats.org/officeDocument/2006/relationships/font" Target="fonts/SourceSansProLight-italic.fntdata"/><Relationship Id="rId63" Type="http://schemas.openxmlformats.org/officeDocument/2006/relationships/font" Target="fonts/SourceSansProLight-bold.fntdata"/><Relationship Id="rId22" Type="http://schemas.openxmlformats.org/officeDocument/2006/relationships/slide" Target="slides/slide16.xml"/><Relationship Id="rId66" Type="http://schemas.openxmlformats.org/officeDocument/2006/relationships/font" Target="fonts/Lato-regular.fntdata"/><Relationship Id="rId21" Type="http://schemas.openxmlformats.org/officeDocument/2006/relationships/slide" Target="slides/slide15.xml"/><Relationship Id="rId65" Type="http://schemas.openxmlformats.org/officeDocument/2006/relationships/font" Target="fonts/SourceSansProLight-boldItalic.fntdata"/><Relationship Id="rId24" Type="http://schemas.openxmlformats.org/officeDocument/2006/relationships/slide" Target="slides/slide18.xml"/><Relationship Id="rId68" Type="http://schemas.openxmlformats.org/officeDocument/2006/relationships/font" Target="fonts/Lato-italic.fntdata"/><Relationship Id="rId23" Type="http://schemas.openxmlformats.org/officeDocument/2006/relationships/slide" Target="slides/slide17.xml"/><Relationship Id="rId67" Type="http://schemas.openxmlformats.org/officeDocument/2006/relationships/font" Target="fonts/Lato-bold.fntdata"/><Relationship Id="rId60" Type="http://schemas.openxmlformats.org/officeDocument/2006/relationships/font" Target="fonts/Raleway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aleway-bold.fntdata"/><Relationship Id="rId14" Type="http://schemas.openxmlformats.org/officeDocument/2006/relationships/slide" Target="slides/slide8.xml"/><Relationship Id="rId58" Type="http://schemas.openxmlformats.org/officeDocument/2006/relationships/font" Target="fonts/Raleway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43154f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43154f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43154f3c_0_211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5d43154f3c_0_211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5d43154f3c_0_211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43154f3c_0_25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5d43154f3c_0_25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g5d43154f3c_0_25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d43154f3c_0_34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5d43154f3c_0_34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g5d43154f3c_0_34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d43154f3c_0_374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5d43154f3c_0_374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g5d43154f3c_0_374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d43154f3c_0_39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5d43154f3c_0_39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5d43154f3c_0_39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d43154f3c_0_424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5d43154f3c_0_424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5d43154f3c_0_424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d43154f3c_0_44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5d43154f3c_0_44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g5d43154f3c_0_44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d43154f3c_0_474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5d43154f3c_0_474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g5d43154f3c_0_474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d43154f3c_0_48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5d43154f3c_0_48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g5d43154f3c_0_48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d43154f3c_0_513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5d43154f3c_0_513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g5d43154f3c_0_513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43154f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43154f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d43154f3c_0_557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5d43154f3c_0_557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g5d43154f3c_0_557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d43154f3c_0_607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5d43154f3c_0_607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Google Shape;494;g5d43154f3c_0_607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d43154f3c_0_63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5d43154f3c_0_63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Google Shape;520;g5d43154f3c_0_63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d43154f3c_0_63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5d43154f3c_0_63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7" name="Google Shape;527;g5d43154f3c_0_63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d43154f3c_0_64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5d43154f3c_0_64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Google Shape;535;g5d43154f3c_0_64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d43154f3c_0_65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5d43154f3c_0_65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g5d43154f3c_0_65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5d43154f3c_0_663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5d43154f3c_0_663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g5d43154f3c_0_663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5d43154f3c_0_67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5d43154f3c_0_67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g5d43154f3c_0_67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d43154f3c_0_693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5d43154f3c_0_693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g5d43154f3c_0_693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d43154f3c_0_71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5d43154f3c_0_71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1" name="Google Shape;591;g5d43154f3c_0_71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43154f3c_0_1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5d43154f3c_0_1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5d43154f3c_0_1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5d43154f3c_0_74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5d43154f3c_0_74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Google Shape;598;g5d43154f3c_0_74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d43154f3c_0_76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5d43154f3c_0_76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Google Shape;625;g5d43154f3c_0_76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d43154f3c_0_794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5d43154f3c_0_794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2" name="Google Shape;652;g5d43154f3c_0_794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d43154f3c_0_82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5d43154f3c_0_82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1" name="Google Shape;681;g5d43154f3c_0_82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d43154f3c_0_87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5d43154f3c_0_87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Google Shape;711;g5d43154f3c_0_87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5d43154f3c_0_90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5d43154f3c_0_90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Google Shape;741;g5d43154f3c_0_90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d43154f3c_0_85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5d43154f3c_0_85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2" name="Google Shape;772;g5d43154f3c_0_85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5d43154f3c_0_93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5d43154f3c_0_93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0" name="Google Shape;800;g5d43154f3c_0_93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5d43154f3c_0_96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5d43154f3c_0_96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7" name="Google Shape;827;g5d43154f3c_0_96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5d43154f3c_0_99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5d43154f3c_0_99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4" name="Google Shape;854;g5d43154f3c_0_99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43154f3c_0_8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5d43154f3c_0_8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5d43154f3c_0_8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d43154f3c_0_101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g5d43154f3c_0_101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2" name="Google Shape;882;g5d43154f3c_0_101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5d43154f3c_0_105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5d43154f3c_0_105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0" name="Google Shape;910;g5d43154f3c_0_105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5d43154f3c_0_107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g5d43154f3c_0_107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7" name="Google Shape;917;g5d43154f3c_0_107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d43154f3c_0_110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g5d43154f3c_0_110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5" name="Google Shape;945;g5d43154f3c_0_110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d43154f3c_0_1134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g5d43154f3c_0_1134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2" name="Google Shape;952;g5d43154f3c_0_1134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5d43154f3c_0_1141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g5d43154f3c_0_1141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0" name="Google Shape;960;g5d43154f3c_0_1141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5d43154f3c_0_114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g5d43154f3c_0_114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8" name="Google Shape;968;g5d43154f3c_0_114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5d43154f3c_0_115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5d43154f3c_0_115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5" name="Google Shape;975;g5d43154f3c_0_115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5d43154f3c_0_116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g5d43154f3c_0_116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2" name="Google Shape;982;g5d43154f3c_0_116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5d43154f3c_0_116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g5d43154f3c_0_116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0" name="Google Shape;990;g5d43154f3c_0_116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43154f3c_0_8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5d43154f3c_0_8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5d43154f3c_0_8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d43154f3c_0_117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g5d43154f3c_0_117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8" name="Google Shape;998;g5d43154f3c_0_117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5d43154f3c_0_1183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g5d43154f3c_0_1183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Google Shape;1006;g5d43154f3c_0_1183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43154f3c_0_9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5d43154f3c_0_9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g5d43154f3c_0_9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d43154f3c_0_10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5d43154f3c_0_10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g5d43154f3c_0_10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d43154f3c_0_12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5d43154f3c_0_12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g5d43154f3c_0_12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d43154f3c_0_17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5d43154f3c_0_17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g5d43154f3c_0_17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hyperlink" Target="http://homepage.ufp.pt/jtorres/ensino/ia/alfabeta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: Game Playing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Joshua Durso-Finley			Course code: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joshua.durso-finley@mail.mcgill.ca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Minimax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3447475" y="2656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5214425" y="46853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3284700" y="39104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2517475" y="39104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3974475" y="3121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2982475" y="3121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4749425" y="39104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34"/>
          <p:cNvCxnSpPr>
            <a:endCxn id="256" idx="7"/>
          </p:cNvCxnSpPr>
          <p:nvPr/>
        </p:nvCxnSpPr>
        <p:spPr>
          <a:xfrm flipH="1">
            <a:off x="3379377" y="3052948"/>
            <a:ext cx="1362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4"/>
          <p:cNvCxnSpPr>
            <a:stCxn id="256" idx="3"/>
            <a:endCxn id="254" idx="7"/>
          </p:cNvCxnSpPr>
          <p:nvPr/>
        </p:nvCxnSpPr>
        <p:spPr>
          <a:xfrm flipH="1">
            <a:off x="2914373" y="3517952"/>
            <a:ext cx="1362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4"/>
          <p:cNvCxnSpPr>
            <a:stCxn id="256" idx="5"/>
            <a:endCxn id="253" idx="0"/>
          </p:cNvCxnSpPr>
          <p:nvPr/>
        </p:nvCxnSpPr>
        <p:spPr>
          <a:xfrm>
            <a:off x="3379377" y="3517952"/>
            <a:ext cx="137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4"/>
          <p:cNvCxnSpPr>
            <a:stCxn id="251" idx="5"/>
            <a:endCxn id="255" idx="1"/>
          </p:cNvCxnSpPr>
          <p:nvPr/>
        </p:nvCxnSpPr>
        <p:spPr>
          <a:xfrm>
            <a:off x="3844377" y="3052952"/>
            <a:ext cx="1983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4"/>
          <p:cNvCxnSpPr>
            <a:stCxn id="255" idx="5"/>
            <a:endCxn id="257" idx="1"/>
          </p:cNvCxnSpPr>
          <p:nvPr/>
        </p:nvCxnSpPr>
        <p:spPr>
          <a:xfrm>
            <a:off x="4371377" y="3517952"/>
            <a:ext cx="4461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4"/>
          <p:cNvCxnSpPr>
            <a:stCxn id="257" idx="5"/>
            <a:endCxn id="252" idx="1"/>
          </p:cNvCxnSpPr>
          <p:nvPr/>
        </p:nvCxnSpPr>
        <p:spPr>
          <a:xfrm>
            <a:off x="5146327" y="4307302"/>
            <a:ext cx="1362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4"/>
          <p:cNvSpPr txBox="1"/>
          <p:nvPr/>
        </p:nvSpPr>
        <p:spPr>
          <a:xfrm>
            <a:off x="4055925" y="2571750"/>
            <a:ext cx="298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turn-Maximize objective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4602425" y="3070875"/>
            <a:ext cx="289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turn-Minimize our objective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728425" y="1286350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 a zero sum game our loss is directly their gain!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 we maximize our objective function the opponent wants to minimize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5146325" y="3946700"/>
            <a:ext cx="298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turn-Maximize objective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5679425" y="4721650"/>
            <a:ext cx="289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turn-Minimize our objective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44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Minimax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3447475" y="2656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5214425" y="4685350"/>
            <a:ext cx="465000" cy="46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3284700" y="3910400"/>
            <a:ext cx="465000" cy="46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/>
          <p:nvPr/>
        </p:nvSpPr>
        <p:spPr>
          <a:xfrm>
            <a:off x="2517475" y="3910400"/>
            <a:ext cx="465000" cy="465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/>
          <p:nvPr/>
        </p:nvSpPr>
        <p:spPr>
          <a:xfrm>
            <a:off x="3974475" y="3121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"/>
          <p:cNvSpPr/>
          <p:nvPr/>
        </p:nvSpPr>
        <p:spPr>
          <a:xfrm>
            <a:off x="2982475" y="3121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4749425" y="39104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35"/>
          <p:cNvCxnSpPr>
            <a:endCxn id="280" idx="7"/>
          </p:cNvCxnSpPr>
          <p:nvPr/>
        </p:nvCxnSpPr>
        <p:spPr>
          <a:xfrm flipH="1">
            <a:off x="3379377" y="3052948"/>
            <a:ext cx="1362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5"/>
          <p:cNvCxnSpPr>
            <a:stCxn id="280" idx="3"/>
            <a:endCxn id="278" idx="7"/>
          </p:cNvCxnSpPr>
          <p:nvPr/>
        </p:nvCxnSpPr>
        <p:spPr>
          <a:xfrm flipH="1">
            <a:off x="2914373" y="3517952"/>
            <a:ext cx="1362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5"/>
          <p:cNvCxnSpPr>
            <a:stCxn id="280" idx="5"/>
            <a:endCxn id="277" idx="0"/>
          </p:cNvCxnSpPr>
          <p:nvPr/>
        </p:nvCxnSpPr>
        <p:spPr>
          <a:xfrm>
            <a:off x="3379377" y="3517952"/>
            <a:ext cx="137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5"/>
          <p:cNvCxnSpPr>
            <a:stCxn id="275" idx="5"/>
            <a:endCxn id="279" idx="1"/>
          </p:cNvCxnSpPr>
          <p:nvPr/>
        </p:nvCxnSpPr>
        <p:spPr>
          <a:xfrm>
            <a:off x="3844377" y="3052952"/>
            <a:ext cx="1983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5"/>
          <p:cNvCxnSpPr>
            <a:stCxn id="279" idx="5"/>
            <a:endCxn id="281" idx="1"/>
          </p:cNvCxnSpPr>
          <p:nvPr/>
        </p:nvCxnSpPr>
        <p:spPr>
          <a:xfrm>
            <a:off x="4371377" y="3517952"/>
            <a:ext cx="4461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5"/>
          <p:cNvCxnSpPr>
            <a:stCxn id="281" idx="5"/>
            <a:endCxn id="276" idx="1"/>
          </p:cNvCxnSpPr>
          <p:nvPr/>
        </p:nvCxnSpPr>
        <p:spPr>
          <a:xfrm>
            <a:off x="5146327" y="4307302"/>
            <a:ext cx="1362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5"/>
          <p:cNvSpPr txBox="1"/>
          <p:nvPr/>
        </p:nvSpPr>
        <p:spPr>
          <a:xfrm>
            <a:off x="4055925" y="2571750"/>
            <a:ext cx="298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turn-Maximize objective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4602425" y="3070875"/>
            <a:ext cx="289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turn-Minimize our objective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728425" y="1286350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</a:rPr>
              <a:t>Since rewards are only given at the end we must run all the way to the bottom of a game before we can </a:t>
            </a:r>
            <a:r>
              <a:rPr lang="en" sz="1800">
                <a:solidFill>
                  <a:schemeClr val="dk2"/>
                </a:solidFill>
              </a:rPr>
              <a:t>propagate</a:t>
            </a:r>
            <a:r>
              <a:rPr lang="en" sz="1800">
                <a:solidFill>
                  <a:schemeClr val="dk2"/>
                </a:solidFill>
              </a:rPr>
              <a:t> the result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5146325" y="3946700"/>
            <a:ext cx="298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turn-Maximize objective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5679425" y="4721650"/>
            <a:ext cx="289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turn-Minimize our objective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4284425" y="4532250"/>
            <a:ext cx="465000" cy="465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35"/>
          <p:cNvCxnSpPr>
            <a:stCxn id="281" idx="3"/>
            <a:endCxn id="293" idx="7"/>
          </p:cNvCxnSpPr>
          <p:nvPr/>
        </p:nvCxnSpPr>
        <p:spPr>
          <a:xfrm flipH="1">
            <a:off x="4681323" y="4307302"/>
            <a:ext cx="1362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44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Minimax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3447475" y="2656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5214425" y="4685350"/>
            <a:ext cx="465000" cy="46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3284700" y="3910400"/>
            <a:ext cx="465000" cy="46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2517475" y="3910400"/>
            <a:ext cx="465000" cy="465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3974475" y="3121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2982475" y="3121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4749425" y="39104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" name="Google Shape;308;p36"/>
          <p:cNvCxnSpPr>
            <a:endCxn id="306" idx="7"/>
          </p:cNvCxnSpPr>
          <p:nvPr/>
        </p:nvCxnSpPr>
        <p:spPr>
          <a:xfrm flipH="1">
            <a:off x="3379377" y="3052948"/>
            <a:ext cx="1362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6"/>
          <p:cNvCxnSpPr>
            <a:stCxn id="306" idx="3"/>
            <a:endCxn id="304" idx="7"/>
          </p:cNvCxnSpPr>
          <p:nvPr/>
        </p:nvCxnSpPr>
        <p:spPr>
          <a:xfrm flipH="1">
            <a:off x="2914373" y="3517952"/>
            <a:ext cx="1362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6"/>
          <p:cNvCxnSpPr>
            <a:stCxn id="306" idx="5"/>
            <a:endCxn id="303" idx="0"/>
          </p:cNvCxnSpPr>
          <p:nvPr/>
        </p:nvCxnSpPr>
        <p:spPr>
          <a:xfrm>
            <a:off x="3379377" y="3517952"/>
            <a:ext cx="137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6"/>
          <p:cNvCxnSpPr>
            <a:stCxn id="301" idx="5"/>
            <a:endCxn id="305" idx="1"/>
          </p:cNvCxnSpPr>
          <p:nvPr/>
        </p:nvCxnSpPr>
        <p:spPr>
          <a:xfrm>
            <a:off x="3844377" y="3052952"/>
            <a:ext cx="1983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6"/>
          <p:cNvCxnSpPr>
            <a:stCxn id="305" idx="5"/>
            <a:endCxn id="307" idx="1"/>
          </p:cNvCxnSpPr>
          <p:nvPr/>
        </p:nvCxnSpPr>
        <p:spPr>
          <a:xfrm>
            <a:off x="4371377" y="3517952"/>
            <a:ext cx="4461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6"/>
          <p:cNvCxnSpPr>
            <a:stCxn id="307" idx="5"/>
            <a:endCxn id="302" idx="1"/>
          </p:cNvCxnSpPr>
          <p:nvPr/>
        </p:nvCxnSpPr>
        <p:spPr>
          <a:xfrm>
            <a:off x="5146327" y="4307302"/>
            <a:ext cx="1362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6"/>
          <p:cNvSpPr txBox="1"/>
          <p:nvPr/>
        </p:nvSpPr>
        <p:spPr>
          <a:xfrm>
            <a:off x="4055925" y="2571750"/>
            <a:ext cx="298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turn-Maximize objective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4602425" y="3070875"/>
            <a:ext cx="289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turn-Minimize our objective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728425" y="1286350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</a:rPr>
              <a:t>What should go in the circle on the left?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5146325" y="3946700"/>
            <a:ext cx="298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turn-Maximize objective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5679425" y="4721650"/>
            <a:ext cx="289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turn-Minimize our objective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4284425" y="4532250"/>
            <a:ext cx="465000" cy="465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p36"/>
          <p:cNvCxnSpPr>
            <a:stCxn id="307" idx="3"/>
            <a:endCxn id="319" idx="7"/>
          </p:cNvCxnSpPr>
          <p:nvPr/>
        </p:nvCxnSpPr>
        <p:spPr>
          <a:xfrm flipH="1">
            <a:off x="4681323" y="4307302"/>
            <a:ext cx="1362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44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Minimax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7"/>
          <p:cNvSpPr/>
          <p:nvPr/>
        </p:nvSpPr>
        <p:spPr>
          <a:xfrm>
            <a:off x="3447475" y="2656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5214425" y="4685350"/>
            <a:ext cx="465000" cy="46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3284700" y="3910400"/>
            <a:ext cx="465000" cy="46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2517475" y="3910400"/>
            <a:ext cx="465000" cy="465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3974475" y="3121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2982475" y="3121050"/>
            <a:ext cx="465000" cy="465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4749425" y="39104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37"/>
          <p:cNvCxnSpPr>
            <a:endCxn id="332" idx="7"/>
          </p:cNvCxnSpPr>
          <p:nvPr/>
        </p:nvCxnSpPr>
        <p:spPr>
          <a:xfrm flipH="1">
            <a:off x="3379377" y="3052948"/>
            <a:ext cx="1362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7"/>
          <p:cNvCxnSpPr>
            <a:stCxn id="332" idx="3"/>
            <a:endCxn id="330" idx="7"/>
          </p:cNvCxnSpPr>
          <p:nvPr/>
        </p:nvCxnSpPr>
        <p:spPr>
          <a:xfrm flipH="1">
            <a:off x="2914373" y="3517952"/>
            <a:ext cx="1362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37"/>
          <p:cNvCxnSpPr>
            <a:stCxn id="332" idx="5"/>
            <a:endCxn id="329" idx="0"/>
          </p:cNvCxnSpPr>
          <p:nvPr/>
        </p:nvCxnSpPr>
        <p:spPr>
          <a:xfrm>
            <a:off x="3379377" y="3517952"/>
            <a:ext cx="137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7"/>
          <p:cNvCxnSpPr>
            <a:stCxn id="327" idx="5"/>
            <a:endCxn id="331" idx="1"/>
          </p:cNvCxnSpPr>
          <p:nvPr/>
        </p:nvCxnSpPr>
        <p:spPr>
          <a:xfrm>
            <a:off x="3844377" y="3052952"/>
            <a:ext cx="1983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7"/>
          <p:cNvCxnSpPr>
            <a:stCxn id="331" idx="5"/>
            <a:endCxn id="333" idx="1"/>
          </p:cNvCxnSpPr>
          <p:nvPr/>
        </p:nvCxnSpPr>
        <p:spPr>
          <a:xfrm>
            <a:off x="4371377" y="3517952"/>
            <a:ext cx="4461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7"/>
          <p:cNvCxnSpPr>
            <a:stCxn id="333" idx="5"/>
            <a:endCxn id="328" idx="1"/>
          </p:cNvCxnSpPr>
          <p:nvPr/>
        </p:nvCxnSpPr>
        <p:spPr>
          <a:xfrm>
            <a:off x="5146327" y="4307302"/>
            <a:ext cx="1362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7"/>
          <p:cNvSpPr txBox="1"/>
          <p:nvPr/>
        </p:nvSpPr>
        <p:spPr>
          <a:xfrm>
            <a:off x="4055925" y="2571750"/>
            <a:ext cx="298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turn-Maximize objective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37"/>
          <p:cNvSpPr txBox="1"/>
          <p:nvPr/>
        </p:nvSpPr>
        <p:spPr>
          <a:xfrm>
            <a:off x="4602425" y="3070875"/>
            <a:ext cx="289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turn-Minimize our objective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37"/>
          <p:cNvSpPr txBox="1"/>
          <p:nvPr/>
        </p:nvSpPr>
        <p:spPr>
          <a:xfrm>
            <a:off x="728425" y="1286350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</a:rPr>
              <a:t>What should go in the circle on the left?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3" name="Google Shape;343;p37"/>
          <p:cNvSpPr txBox="1"/>
          <p:nvPr/>
        </p:nvSpPr>
        <p:spPr>
          <a:xfrm>
            <a:off x="5146325" y="3946700"/>
            <a:ext cx="298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turn-Maximize objective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37"/>
          <p:cNvSpPr txBox="1"/>
          <p:nvPr/>
        </p:nvSpPr>
        <p:spPr>
          <a:xfrm>
            <a:off x="5679425" y="4721650"/>
            <a:ext cx="289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turn-Minimize our objective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4284425" y="4532250"/>
            <a:ext cx="465000" cy="465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7"/>
          <p:cNvCxnSpPr>
            <a:stCxn id="333" idx="3"/>
            <a:endCxn id="345" idx="7"/>
          </p:cNvCxnSpPr>
          <p:nvPr/>
        </p:nvCxnSpPr>
        <p:spPr>
          <a:xfrm flipH="1">
            <a:off x="4681323" y="4307302"/>
            <a:ext cx="1362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44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Minimax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8"/>
          <p:cNvSpPr/>
          <p:nvPr/>
        </p:nvSpPr>
        <p:spPr>
          <a:xfrm>
            <a:off x="3447475" y="2656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5214425" y="4685350"/>
            <a:ext cx="465000" cy="46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3284700" y="3910400"/>
            <a:ext cx="465000" cy="46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2517475" y="3910400"/>
            <a:ext cx="465000" cy="465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3974475" y="3121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2982475" y="3121050"/>
            <a:ext cx="465000" cy="465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4749425" y="39104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38"/>
          <p:cNvCxnSpPr>
            <a:endCxn id="358" idx="7"/>
          </p:cNvCxnSpPr>
          <p:nvPr/>
        </p:nvCxnSpPr>
        <p:spPr>
          <a:xfrm flipH="1">
            <a:off x="3379377" y="3052948"/>
            <a:ext cx="1362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8"/>
          <p:cNvCxnSpPr>
            <a:stCxn id="358" idx="3"/>
            <a:endCxn id="356" idx="7"/>
          </p:cNvCxnSpPr>
          <p:nvPr/>
        </p:nvCxnSpPr>
        <p:spPr>
          <a:xfrm flipH="1">
            <a:off x="2914373" y="3517952"/>
            <a:ext cx="1362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8"/>
          <p:cNvCxnSpPr>
            <a:stCxn id="358" idx="5"/>
            <a:endCxn id="355" idx="0"/>
          </p:cNvCxnSpPr>
          <p:nvPr/>
        </p:nvCxnSpPr>
        <p:spPr>
          <a:xfrm>
            <a:off x="3379377" y="3517952"/>
            <a:ext cx="137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38"/>
          <p:cNvCxnSpPr>
            <a:stCxn id="353" idx="5"/>
            <a:endCxn id="357" idx="1"/>
          </p:cNvCxnSpPr>
          <p:nvPr/>
        </p:nvCxnSpPr>
        <p:spPr>
          <a:xfrm>
            <a:off x="3844377" y="3052952"/>
            <a:ext cx="1983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8"/>
          <p:cNvCxnSpPr>
            <a:stCxn id="357" idx="5"/>
            <a:endCxn id="359" idx="1"/>
          </p:cNvCxnSpPr>
          <p:nvPr/>
        </p:nvCxnSpPr>
        <p:spPr>
          <a:xfrm>
            <a:off x="4371377" y="3517952"/>
            <a:ext cx="4461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38"/>
          <p:cNvCxnSpPr>
            <a:stCxn id="359" idx="5"/>
            <a:endCxn id="354" idx="1"/>
          </p:cNvCxnSpPr>
          <p:nvPr/>
        </p:nvCxnSpPr>
        <p:spPr>
          <a:xfrm>
            <a:off x="5146327" y="4307302"/>
            <a:ext cx="1362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38"/>
          <p:cNvSpPr txBox="1"/>
          <p:nvPr/>
        </p:nvSpPr>
        <p:spPr>
          <a:xfrm>
            <a:off x="4055925" y="2571750"/>
            <a:ext cx="298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turn-Maximize objective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38"/>
          <p:cNvSpPr txBox="1"/>
          <p:nvPr/>
        </p:nvSpPr>
        <p:spPr>
          <a:xfrm>
            <a:off x="4602425" y="3070875"/>
            <a:ext cx="289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turn-Minimize our objective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728425" y="1286350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</a:rPr>
              <a:t>What should go in the circle on the right?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9" name="Google Shape;369;p38"/>
          <p:cNvSpPr txBox="1"/>
          <p:nvPr/>
        </p:nvSpPr>
        <p:spPr>
          <a:xfrm>
            <a:off x="5146325" y="3946700"/>
            <a:ext cx="298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turn-Maximize objective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38"/>
          <p:cNvSpPr txBox="1"/>
          <p:nvPr/>
        </p:nvSpPr>
        <p:spPr>
          <a:xfrm>
            <a:off x="5679425" y="4721650"/>
            <a:ext cx="289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turn-Minimize our objective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4284425" y="4532250"/>
            <a:ext cx="465000" cy="465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8"/>
          <p:cNvCxnSpPr>
            <a:stCxn id="359" idx="3"/>
            <a:endCxn id="371" idx="7"/>
          </p:cNvCxnSpPr>
          <p:nvPr/>
        </p:nvCxnSpPr>
        <p:spPr>
          <a:xfrm flipH="1">
            <a:off x="4681323" y="4307302"/>
            <a:ext cx="1362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44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Minimax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9"/>
          <p:cNvSpPr/>
          <p:nvPr/>
        </p:nvSpPr>
        <p:spPr>
          <a:xfrm>
            <a:off x="3447475" y="2656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9"/>
          <p:cNvSpPr/>
          <p:nvPr/>
        </p:nvSpPr>
        <p:spPr>
          <a:xfrm>
            <a:off x="5214425" y="4685350"/>
            <a:ext cx="465000" cy="46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9"/>
          <p:cNvSpPr/>
          <p:nvPr/>
        </p:nvSpPr>
        <p:spPr>
          <a:xfrm>
            <a:off x="3284700" y="3910400"/>
            <a:ext cx="465000" cy="46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9"/>
          <p:cNvSpPr/>
          <p:nvPr/>
        </p:nvSpPr>
        <p:spPr>
          <a:xfrm>
            <a:off x="2517475" y="3910400"/>
            <a:ext cx="465000" cy="465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9"/>
          <p:cNvSpPr/>
          <p:nvPr/>
        </p:nvSpPr>
        <p:spPr>
          <a:xfrm>
            <a:off x="3974475" y="3121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2982475" y="3121050"/>
            <a:ext cx="465000" cy="465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4749425" y="3910400"/>
            <a:ext cx="465000" cy="46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39"/>
          <p:cNvCxnSpPr>
            <a:endCxn id="384" idx="7"/>
          </p:cNvCxnSpPr>
          <p:nvPr/>
        </p:nvCxnSpPr>
        <p:spPr>
          <a:xfrm flipH="1">
            <a:off x="3379377" y="3052948"/>
            <a:ext cx="1362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39"/>
          <p:cNvCxnSpPr>
            <a:stCxn id="384" idx="3"/>
            <a:endCxn id="382" idx="7"/>
          </p:cNvCxnSpPr>
          <p:nvPr/>
        </p:nvCxnSpPr>
        <p:spPr>
          <a:xfrm flipH="1">
            <a:off x="2914373" y="3517952"/>
            <a:ext cx="1362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39"/>
          <p:cNvCxnSpPr>
            <a:stCxn id="384" idx="5"/>
            <a:endCxn id="381" idx="0"/>
          </p:cNvCxnSpPr>
          <p:nvPr/>
        </p:nvCxnSpPr>
        <p:spPr>
          <a:xfrm>
            <a:off x="3379377" y="3517952"/>
            <a:ext cx="137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39"/>
          <p:cNvCxnSpPr>
            <a:stCxn id="379" idx="5"/>
            <a:endCxn id="383" idx="1"/>
          </p:cNvCxnSpPr>
          <p:nvPr/>
        </p:nvCxnSpPr>
        <p:spPr>
          <a:xfrm>
            <a:off x="3844377" y="3052952"/>
            <a:ext cx="1983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39"/>
          <p:cNvCxnSpPr>
            <a:stCxn id="383" idx="5"/>
            <a:endCxn id="385" idx="1"/>
          </p:cNvCxnSpPr>
          <p:nvPr/>
        </p:nvCxnSpPr>
        <p:spPr>
          <a:xfrm>
            <a:off x="4371377" y="3517952"/>
            <a:ext cx="4461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9"/>
          <p:cNvCxnSpPr>
            <a:stCxn id="385" idx="5"/>
            <a:endCxn id="380" idx="1"/>
          </p:cNvCxnSpPr>
          <p:nvPr/>
        </p:nvCxnSpPr>
        <p:spPr>
          <a:xfrm>
            <a:off x="5146327" y="4307302"/>
            <a:ext cx="1362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39"/>
          <p:cNvSpPr txBox="1"/>
          <p:nvPr/>
        </p:nvSpPr>
        <p:spPr>
          <a:xfrm>
            <a:off x="4055925" y="2571750"/>
            <a:ext cx="298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turn-Maximize objective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39"/>
          <p:cNvSpPr txBox="1"/>
          <p:nvPr/>
        </p:nvSpPr>
        <p:spPr>
          <a:xfrm>
            <a:off x="4602425" y="3070875"/>
            <a:ext cx="289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turn-Minimize our objective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39"/>
          <p:cNvSpPr txBox="1"/>
          <p:nvPr/>
        </p:nvSpPr>
        <p:spPr>
          <a:xfrm>
            <a:off x="728425" y="1286350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</a:rPr>
              <a:t>What should go in the circle on the right?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5146325" y="3946700"/>
            <a:ext cx="298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turn-Maximize objective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5679425" y="4721650"/>
            <a:ext cx="289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turn-Minimize our objective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39"/>
          <p:cNvSpPr/>
          <p:nvPr/>
        </p:nvSpPr>
        <p:spPr>
          <a:xfrm>
            <a:off x="4284425" y="4532250"/>
            <a:ext cx="465000" cy="465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39"/>
          <p:cNvCxnSpPr>
            <a:stCxn id="385" idx="3"/>
            <a:endCxn id="397" idx="7"/>
          </p:cNvCxnSpPr>
          <p:nvPr/>
        </p:nvCxnSpPr>
        <p:spPr>
          <a:xfrm flipH="1">
            <a:off x="4681323" y="4307302"/>
            <a:ext cx="1362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44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Minimax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0"/>
          <p:cNvSpPr/>
          <p:nvPr/>
        </p:nvSpPr>
        <p:spPr>
          <a:xfrm>
            <a:off x="3447475" y="2656050"/>
            <a:ext cx="465000" cy="46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5214425" y="4685350"/>
            <a:ext cx="465000" cy="46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3284700" y="3910400"/>
            <a:ext cx="465000" cy="46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2517475" y="3910400"/>
            <a:ext cx="465000" cy="465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3974475" y="3121050"/>
            <a:ext cx="465000" cy="46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2982475" y="3121050"/>
            <a:ext cx="465000" cy="465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4749425" y="3910400"/>
            <a:ext cx="465000" cy="46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2" name="Google Shape;412;p40"/>
          <p:cNvCxnSpPr>
            <a:endCxn id="410" idx="7"/>
          </p:cNvCxnSpPr>
          <p:nvPr/>
        </p:nvCxnSpPr>
        <p:spPr>
          <a:xfrm flipH="1">
            <a:off x="3379377" y="3052948"/>
            <a:ext cx="1362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40"/>
          <p:cNvCxnSpPr>
            <a:stCxn id="410" idx="3"/>
            <a:endCxn id="408" idx="7"/>
          </p:cNvCxnSpPr>
          <p:nvPr/>
        </p:nvCxnSpPr>
        <p:spPr>
          <a:xfrm flipH="1">
            <a:off x="2914373" y="3517952"/>
            <a:ext cx="1362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40"/>
          <p:cNvCxnSpPr>
            <a:stCxn id="410" idx="5"/>
            <a:endCxn id="407" idx="0"/>
          </p:cNvCxnSpPr>
          <p:nvPr/>
        </p:nvCxnSpPr>
        <p:spPr>
          <a:xfrm>
            <a:off x="3379377" y="3517952"/>
            <a:ext cx="137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40"/>
          <p:cNvCxnSpPr>
            <a:stCxn id="405" idx="5"/>
            <a:endCxn id="409" idx="1"/>
          </p:cNvCxnSpPr>
          <p:nvPr/>
        </p:nvCxnSpPr>
        <p:spPr>
          <a:xfrm>
            <a:off x="3844377" y="3052952"/>
            <a:ext cx="1983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40"/>
          <p:cNvCxnSpPr>
            <a:stCxn id="409" idx="5"/>
            <a:endCxn id="411" idx="1"/>
          </p:cNvCxnSpPr>
          <p:nvPr/>
        </p:nvCxnSpPr>
        <p:spPr>
          <a:xfrm>
            <a:off x="4371377" y="3517952"/>
            <a:ext cx="4461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40"/>
          <p:cNvCxnSpPr>
            <a:stCxn id="411" idx="5"/>
            <a:endCxn id="406" idx="1"/>
          </p:cNvCxnSpPr>
          <p:nvPr/>
        </p:nvCxnSpPr>
        <p:spPr>
          <a:xfrm>
            <a:off x="5146327" y="4307302"/>
            <a:ext cx="1362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40"/>
          <p:cNvSpPr txBox="1"/>
          <p:nvPr/>
        </p:nvSpPr>
        <p:spPr>
          <a:xfrm>
            <a:off x="4055925" y="2571750"/>
            <a:ext cx="298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turn-Maximize objective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4602425" y="3070875"/>
            <a:ext cx="289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turn-Minimize our objective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40"/>
          <p:cNvSpPr txBox="1"/>
          <p:nvPr/>
        </p:nvSpPr>
        <p:spPr>
          <a:xfrm>
            <a:off x="728425" y="1286350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</a:rPr>
              <a:t>The full tree propagates back to the beginning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</a:rPr>
              <a:t>Make our decision by which of the children of the root has the most promising path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5146325" y="3946700"/>
            <a:ext cx="298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turn-Maximize objective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40"/>
          <p:cNvSpPr txBox="1"/>
          <p:nvPr/>
        </p:nvSpPr>
        <p:spPr>
          <a:xfrm>
            <a:off x="5679425" y="4721650"/>
            <a:ext cx="289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turn-Minimize our objective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40"/>
          <p:cNvSpPr/>
          <p:nvPr/>
        </p:nvSpPr>
        <p:spPr>
          <a:xfrm>
            <a:off x="4284425" y="4532250"/>
            <a:ext cx="465000" cy="465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4" name="Google Shape;424;p40"/>
          <p:cNvCxnSpPr>
            <a:stCxn id="411" idx="3"/>
            <a:endCxn id="423" idx="7"/>
          </p:cNvCxnSpPr>
          <p:nvPr/>
        </p:nvCxnSpPr>
        <p:spPr>
          <a:xfrm flipH="1">
            <a:off x="4681323" y="4307302"/>
            <a:ext cx="136200" cy="2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Minimax algorithm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1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Compute values for each node in the search graph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If it is a goal node record the score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If it is not a goal node select the largest score if you are the maximizing player and the smallest score if you are the </a:t>
            </a:r>
            <a:r>
              <a:rPr lang="en" sz="1800">
                <a:solidFill>
                  <a:schemeClr val="dk2"/>
                </a:solidFill>
              </a:rPr>
              <a:t>minimizing</a:t>
            </a:r>
            <a:r>
              <a:rPr lang="en" sz="1800">
                <a:solidFill>
                  <a:schemeClr val="dk2"/>
                </a:solidFill>
              </a:rPr>
              <a:t> player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Start from the bottom of the tree and work your way up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What kind of traversal is this?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Minimax algorithm properties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2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Optimal for both players-In the zero sum game case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Time complexity O(b^d)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Space complexity (b^d)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are forced to evaluate the entire tree 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Example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3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" name="Google Shape;446;p43"/>
          <p:cNvSpPr/>
          <p:nvPr/>
        </p:nvSpPr>
        <p:spPr>
          <a:xfrm>
            <a:off x="4092934" y="1563680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3"/>
          <p:cNvSpPr/>
          <p:nvPr/>
        </p:nvSpPr>
        <p:spPr>
          <a:xfrm>
            <a:off x="5138181" y="312860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</a:t>
            </a:r>
            <a:endParaRPr/>
          </a:p>
        </p:txBody>
      </p:sp>
      <p:sp>
        <p:nvSpPr>
          <p:cNvPr id="448" name="Google Shape;448;p43"/>
          <p:cNvSpPr/>
          <p:nvPr/>
        </p:nvSpPr>
        <p:spPr>
          <a:xfrm>
            <a:off x="5645622" y="2157908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3"/>
          <p:cNvSpPr/>
          <p:nvPr/>
        </p:nvSpPr>
        <p:spPr>
          <a:xfrm>
            <a:off x="6240071" y="312859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50" name="Google Shape;450;p43"/>
          <p:cNvCxnSpPr>
            <a:stCxn id="446" idx="5"/>
            <a:endCxn id="448" idx="1"/>
          </p:cNvCxnSpPr>
          <p:nvPr/>
        </p:nvCxnSpPr>
        <p:spPr>
          <a:xfrm>
            <a:off x="4600457" y="1935488"/>
            <a:ext cx="11322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43"/>
          <p:cNvCxnSpPr>
            <a:stCxn id="448" idx="5"/>
            <a:endCxn id="449" idx="1"/>
          </p:cNvCxnSpPr>
          <p:nvPr/>
        </p:nvCxnSpPr>
        <p:spPr>
          <a:xfrm>
            <a:off x="6153145" y="2529716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43"/>
          <p:cNvCxnSpPr>
            <a:stCxn id="448" idx="3"/>
            <a:endCxn id="447" idx="7"/>
          </p:cNvCxnSpPr>
          <p:nvPr/>
        </p:nvCxnSpPr>
        <p:spPr>
          <a:xfrm flipH="1">
            <a:off x="5645699" y="2529716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43"/>
          <p:cNvSpPr/>
          <p:nvPr/>
        </p:nvSpPr>
        <p:spPr>
          <a:xfrm>
            <a:off x="3585498" y="378653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454" name="Google Shape;454;p43"/>
          <p:cNvSpPr/>
          <p:nvPr/>
        </p:nvSpPr>
        <p:spPr>
          <a:xfrm>
            <a:off x="4092938" y="281583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3"/>
          <p:cNvSpPr/>
          <p:nvPr/>
        </p:nvSpPr>
        <p:spPr>
          <a:xfrm>
            <a:off x="4687387" y="378652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cxnSp>
        <p:nvCxnSpPr>
          <p:cNvPr id="456" name="Google Shape;456;p43"/>
          <p:cNvCxnSpPr>
            <a:stCxn id="446" idx="4"/>
            <a:endCxn id="454" idx="0"/>
          </p:cNvCxnSpPr>
          <p:nvPr/>
        </p:nvCxnSpPr>
        <p:spPr>
          <a:xfrm>
            <a:off x="4390234" y="1999280"/>
            <a:ext cx="0" cy="8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43"/>
          <p:cNvCxnSpPr>
            <a:stCxn id="454" idx="5"/>
            <a:endCxn id="455" idx="1"/>
          </p:cNvCxnSpPr>
          <p:nvPr/>
        </p:nvCxnSpPr>
        <p:spPr>
          <a:xfrm>
            <a:off x="4600461" y="3187645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43"/>
          <p:cNvCxnSpPr>
            <a:stCxn id="454" idx="3"/>
            <a:endCxn id="453" idx="7"/>
          </p:cNvCxnSpPr>
          <p:nvPr/>
        </p:nvCxnSpPr>
        <p:spPr>
          <a:xfrm flipH="1">
            <a:off x="4093016" y="3187645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43"/>
          <p:cNvSpPr/>
          <p:nvPr/>
        </p:nvSpPr>
        <p:spPr>
          <a:xfrm>
            <a:off x="2262974" y="3192304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60" name="Google Shape;460;p43"/>
          <p:cNvSpPr/>
          <p:nvPr/>
        </p:nvSpPr>
        <p:spPr>
          <a:xfrm>
            <a:off x="2770414" y="222160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3"/>
          <p:cNvSpPr/>
          <p:nvPr/>
        </p:nvSpPr>
        <p:spPr>
          <a:xfrm>
            <a:off x="3364863" y="3192295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62" name="Google Shape;462;p43"/>
          <p:cNvCxnSpPr>
            <a:stCxn id="460" idx="5"/>
            <a:endCxn id="461" idx="1"/>
          </p:cNvCxnSpPr>
          <p:nvPr/>
        </p:nvCxnSpPr>
        <p:spPr>
          <a:xfrm>
            <a:off x="3277937" y="2593414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43"/>
          <p:cNvCxnSpPr>
            <a:stCxn id="460" idx="3"/>
            <a:endCxn id="459" idx="7"/>
          </p:cNvCxnSpPr>
          <p:nvPr/>
        </p:nvCxnSpPr>
        <p:spPr>
          <a:xfrm flipH="1">
            <a:off x="2770491" y="2593414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43"/>
          <p:cNvCxnSpPr>
            <a:stCxn id="460" idx="7"/>
            <a:endCxn id="446" idx="3"/>
          </p:cNvCxnSpPr>
          <p:nvPr/>
        </p:nvCxnSpPr>
        <p:spPr>
          <a:xfrm flipH="1" rot="10800000">
            <a:off x="3277937" y="1935598"/>
            <a:ext cx="9021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Outline</a:t>
            </a:r>
            <a:endParaRPr sz="2400"/>
          </a:p>
        </p:txBody>
      </p:sp>
      <p:sp>
        <p:nvSpPr>
          <p:cNvPr id="124" name="Google Shape;124;p26"/>
          <p:cNvSpPr txBox="1"/>
          <p:nvPr>
            <p:ph idx="4294967295" type="title"/>
          </p:nvPr>
        </p:nvSpPr>
        <p:spPr>
          <a:xfrm>
            <a:off x="535775" y="1222125"/>
            <a:ext cx="5197200" cy="3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Example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4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" name="Google Shape;472;p44"/>
          <p:cNvSpPr/>
          <p:nvPr/>
        </p:nvSpPr>
        <p:spPr>
          <a:xfrm>
            <a:off x="4092934" y="1563680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4"/>
          <p:cNvSpPr/>
          <p:nvPr/>
        </p:nvSpPr>
        <p:spPr>
          <a:xfrm>
            <a:off x="5138181" y="312860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</a:t>
            </a:r>
            <a:endParaRPr/>
          </a:p>
        </p:txBody>
      </p:sp>
      <p:sp>
        <p:nvSpPr>
          <p:cNvPr id="474" name="Google Shape;474;p44"/>
          <p:cNvSpPr/>
          <p:nvPr/>
        </p:nvSpPr>
        <p:spPr>
          <a:xfrm>
            <a:off x="5645622" y="2157908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</a:t>
            </a:r>
            <a:endParaRPr/>
          </a:p>
        </p:txBody>
      </p:sp>
      <p:sp>
        <p:nvSpPr>
          <p:cNvPr id="475" name="Google Shape;475;p44"/>
          <p:cNvSpPr/>
          <p:nvPr/>
        </p:nvSpPr>
        <p:spPr>
          <a:xfrm>
            <a:off x="6240071" y="312859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76" name="Google Shape;476;p44"/>
          <p:cNvCxnSpPr>
            <a:stCxn id="472" idx="5"/>
            <a:endCxn id="474" idx="1"/>
          </p:cNvCxnSpPr>
          <p:nvPr/>
        </p:nvCxnSpPr>
        <p:spPr>
          <a:xfrm>
            <a:off x="4600457" y="1935488"/>
            <a:ext cx="11322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44"/>
          <p:cNvCxnSpPr>
            <a:stCxn id="474" idx="5"/>
            <a:endCxn id="475" idx="1"/>
          </p:cNvCxnSpPr>
          <p:nvPr/>
        </p:nvCxnSpPr>
        <p:spPr>
          <a:xfrm>
            <a:off x="6153145" y="2529716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44"/>
          <p:cNvCxnSpPr>
            <a:stCxn id="474" idx="3"/>
            <a:endCxn id="473" idx="7"/>
          </p:cNvCxnSpPr>
          <p:nvPr/>
        </p:nvCxnSpPr>
        <p:spPr>
          <a:xfrm flipH="1">
            <a:off x="5645699" y="2529716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44"/>
          <p:cNvSpPr/>
          <p:nvPr/>
        </p:nvSpPr>
        <p:spPr>
          <a:xfrm>
            <a:off x="3585498" y="378653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480" name="Google Shape;480;p44"/>
          <p:cNvSpPr/>
          <p:nvPr/>
        </p:nvSpPr>
        <p:spPr>
          <a:xfrm>
            <a:off x="4092938" y="281583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687387" y="378652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cxnSp>
        <p:nvCxnSpPr>
          <p:cNvPr id="482" name="Google Shape;482;p44"/>
          <p:cNvCxnSpPr>
            <a:stCxn id="472" idx="4"/>
            <a:endCxn id="480" idx="0"/>
          </p:cNvCxnSpPr>
          <p:nvPr/>
        </p:nvCxnSpPr>
        <p:spPr>
          <a:xfrm>
            <a:off x="4390234" y="1999280"/>
            <a:ext cx="0" cy="8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44"/>
          <p:cNvCxnSpPr>
            <a:stCxn id="480" idx="5"/>
            <a:endCxn id="481" idx="1"/>
          </p:cNvCxnSpPr>
          <p:nvPr/>
        </p:nvCxnSpPr>
        <p:spPr>
          <a:xfrm>
            <a:off x="4600461" y="3187645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44"/>
          <p:cNvCxnSpPr>
            <a:stCxn id="480" idx="3"/>
            <a:endCxn id="479" idx="7"/>
          </p:cNvCxnSpPr>
          <p:nvPr/>
        </p:nvCxnSpPr>
        <p:spPr>
          <a:xfrm flipH="1">
            <a:off x="4093016" y="3187645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44"/>
          <p:cNvSpPr/>
          <p:nvPr/>
        </p:nvSpPr>
        <p:spPr>
          <a:xfrm>
            <a:off x="2262974" y="3192304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86" name="Google Shape;486;p44"/>
          <p:cNvSpPr/>
          <p:nvPr/>
        </p:nvSpPr>
        <p:spPr>
          <a:xfrm>
            <a:off x="2770414" y="222160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87" name="Google Shape;487;p44"/>
          <p:cNvSpPr/>
          <p:nvPr/>
        </p:nvSpPr>
        <p:spPr>
          <a:xfrm>
            <a:off x="3364863" y="3192295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88" name="Google Shape;488;p44"/>
          <p:cNvCxnSpPr>
            <a:stCxn id="486" idx="5"/>
            <a:endCxn id="487" idx="1"/>
          </p:cNvCxnSpPr>
          <p:nvPr/>
        </p:nvCxnSpPr>
        <p:spPr>
          <a:xfrm>
            <a:off x="3277937" y="2593414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44"/>
          <p:cNvCxnSpPr>
            <a:stCxn id="486" idx="3"/>
            <a:endCxn id="485" idx="7"/>
          </p:cNvCxnSpPr>
          <p:nvPr/>
        </p:nvCxnSpPr>
        <p:spPr>
          <a:xfrm flipH="1">
            <a:off x="2770491" y="2593414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44"/>
          <p:cNvCxnSpPr>
            <a:stCxn id="486" idx="7"/>
            <a:endCxn id="472" idx="3"/>
          </p:cNvCxnSpPr>
          <p:nvPr/>
        </p:nvCxnSpPr>
        <p:spPr>
          <a:xfrm flipH="1" rot="10800000">
            <a:off x="3277937" y="1935598"/>
            <a:ext cx="9021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Example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5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8" name="Google Shape;498;p45"/>
          <p:cNvSpPr/>
          <p:nvPr/>
        </p:nvSpPr>
        <p:spPr>
          <a:xfrm>
            <a:off x="4092934" y="1563680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99" name="Google Shape;499;p45"/>
          <p:cNvSpPr/>
          <p:nvPr/>
        </p:nvSpPr>
        <p:spPr>
          <a:xfrm>
            <a:off x="5138181" y="312860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</a:t>
            </a:r>
            <a:endParaRPr/>
          </a:p>
        </p:txBody>
      </p:sp>
      <p:sp>
        <p:nvSpPr>
          <p:cNvPr id="500" name="Google Shape;500;p45"/>
          <p:cNvSpPr/>
          <p:nvPr/>
        </p:nvSpPr>
        <p:spPr>
          <a:xfrm>
            <a:off x="5645622" y="2157908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</a:t>
            </a:r>
            <a:endParaRPr/>
          </a:p>
        </p:txBody>
      </p:sp>
      <p:sp>
        <p:nvSpPr>
          <p:cNvPr id="501" name="Google Shape;501;p45"/>
          <p:cNvSpPr/>
          <p:nvPr/>
        </p:nvSpPr>
        <p:spPr>
          <a:xfrm>
            <a:off x="6240071" y="312859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02" name="Google Shape;502;p45"/>
          <p:cNvCxnSpPr>
            <a:stCxn id="498" idx="5"/>
            <a:endCxn id="500" idx="1"/>
          </p:cNvCxnSpPr>
          <p:nvPr/>
        </p:nvCxnSpPr>
        <p:spPr>
          <a:xfrm>
            <a:off x="4600457" y="1935488"/>
            <a:ext cx="11322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45"/>
          <p:cNvCxnSpPr>
            <a:stCxn id="500" idx="5"/>
            <a:endCxn id="501" idx="1"/>
          </p:cNvCxnSpPr>
          <p:nvPr/>
        </p:nvCxnSpPr>
        <p:spPr>
          <a:xfrm>
            <a:off x="6153145" y="2529716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45"/>
          <p:cNvCxnSpPr>
            <a:stCxn id="500" idx="3"/>
            <a:endCxn id="499" idx="7"/>
          </p:cNvCxnSpPr>
          <p:nvPr/>
        </p:nvCxnSpPr>
        <p:spPr>
          <a:xfrm flipH="1">
            <a:off x="5645699" y="2529716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45"/>
          <p:cNvSpPr/>
          <p:nvPr/>
        </p:nvSpPr>
        <p:spPr>
          <a:xfrm>
            <a:off x="3585498" y="378653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4092938" y="281583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4687387" y="378652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cxnSp>
        <p:nvCxnSpPr>
          <p:cNvPr id="508" name="Google Shape;508;p45"/>
          <p:cNvCxnSpPr>
            <a:stCxn id="498" idx="4"/>
            <a:endCxn id="506" idx="0"/>
          </p:cNvCxnSpPr>
          <p:nvPr/>
        </p:nvCxnSpPr>
        <p:spPr>
          <a:xfrm>
            <a:off x="4390234" y="1999280"/>
            <a:ext cx="0" cy="8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45"/>
          <p:cNvCxnSpPr>
            <a:stCxn id="506" idx="5"/>
            <a:endCxn id="507" idx="1"/>
          </p:cNvCxnSpPr>
          <p:nvPr/>
        </p:nvCxnSpPr>
        <p:spPr>
          <a:xfrm>
            <a:off x="4600461" y="3187645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5"/>
          <p:cNvCxnSpPr>
            <a:stCxn id="506" idx="3"/>
            <a:endCxn id="505" idx="7"/>
          </p:cNvCxnSpPr>
          <p:nvPr/>
        </p:nvCxnSpPr>
        <p:spPr>
          <a:xfrm flipH="1">
            <a:off x="4093016" y="3187645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45"/>
          <p:cNvSpPr/>
          <p:nvPr/>
        </p:nvSpPr>
        <p:spPr>
          <a:xfrm>
            <a:off x="2262974" y="3192304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12" name="Google Shape;512;p45"/>
          <p:cNvSpPr/>
          <p:nvPr/>
        </p:nvSpPr>
        <p:spPr>
          <a:xfrm>
            <a:off x="2770414" y="222160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13" name="Google Shape;513;p45"/>
          <p:cNvSpPr/>
          <p:nvPr/>
        </p:nvSpPr>
        <p:spPr>
          <a:xfrm>
            <a:off x="3364863" y="3192295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514" name="Google Shape;514;p45"/>
          <p:cNvCxnSpPr>
            <a:stCxn id="512" idx="5"/>
            <a:endCxn id="513" idx="1"/>
          </p:cNvCxnSpPr>
          <p:nvPr/>
        </p:nvCxnSpPr>
        <p:spPr>
          <a:xfrm>
            <a:off x="3277937" y="2593414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5"/>
          <p:cNvCxnSpPr>
            <a:stCxn id="512" idx="3"/>
            <a:endCxn id="511" idx="7"/>
          </p:cNvCxnSpPr>
          <p:nvPr/>
        </p:nvCxnSpPr>
        <p:spPr>
          <a:xfrm flipH="1">
            <a:off x="2770491" y="2593414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45"/>
          <p:cNvCxnSpPr>
            <a:stCxn id="512" idx="7"/>
            <a:endCxn id="498" idx="3"/>
          </p:cNvCxnSpPr>
          <p:nvPr/>
        </p:nvCxnSpPr>
        <p:spPr>
          <a:xfrm flipH="1" rot="10800000">
            <a:off x="3277937" y="1935598"/>
            <a:ext cx="9021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6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Complete the first exercise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6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Code minimax for tic-tac-toe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Variations of minimax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7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Games of chance</a:t>
            </a:r>
            <a:endParaRPr sz="1800"/>
          </a:p>
        </p:txBody>
      </p:sp>
      <p:pic>
        <p:nvPicPr>
          <p:cNvPr id="531" name="Google Shape;53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075" y="20928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Expectimax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8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39" name="Google Shape;53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663" y="1115075"/>
            <a:ext cx="5267325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513" y="2143775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/>
          <p:cNvSpPr txBox="1"/>
          <p:nvPr/>
        </p:nvSpPr>
        <p:spPr>
          <a:xfrm>
            <a:off x="464950" y="1286350"/>
            <a:ext cx="3270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Stochastic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outcomes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are determined at random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Expectimax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9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How do we factor in stochasticity?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49" name="Google Shape;54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325" y="196897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Expectimax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0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How do we factor in stochasticity?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Agent doesn’t get to choose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Selecting the max value is optimistic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Selecting the minimum value is pessimistic</a:t>
            </a:r>
            <a:endParaRPr sz="18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Insert a random player layer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Expectimax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1"/>
          <p:cNvSpPr/>
          <p:nvPr/>
        </p:nvSpPr>
        <p:spPr>
          <a:xfrm>
            <a:off x="3447475" y="2656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1"/>
          <p:cNvSpPr/>
          <p:nvPr/>
        </p:nvSpPr>
        <p:spPr>
          <a:xfrm>
            <a:off x="5214425" y="46853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1"/>
          <p:cNvSpPr/>
          <p:nvPr/>
        </p:nvSpPr>
        <p:spPr>
          <a:xfrm>
            <a:off x="3284700" y="39104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1"/>
          <p:cNvSpPr/>
          <p:nvPr/>
        </p:nvSpPr>
        <p:spPr>
          <a:xfrm>
            <a:off x="2517475" y="39104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1"/>
          <p:cNvSpPr/>
          <p:nvPr/>
        </p:nvSpPr>
        <p:spPr>
          <a:xfrm>
            <a:off x="3974475" y="3121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1"/>
          <p:cNvSpPr/>
          <p:nvPr/>
        </p:nvSpPr>
        <p:spPr>
          <a:xfrm>
            <a:off x="2982475" y="31210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1"/>
          <p:cNvSpPr/>
          <p:nvPr/>
        </p:nvSpPr>
        <p:spPr>
          <a:xfrm>
            <a:off x="4749425" y="39104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0" name="Google Shape;570;p51"/>
          <p:cNvCxnSpPr>
            <a:endCxn id="568" idx="7"/>
          </p:cNvCxnSpPr>
          <p:nvPr/>
        </p:nvCxnSpPr>
        <p:spPr>
          <a:xfrm flipH="1">
            <a:off x="3379377" y="3052948"/>
            <a:ext cx="1362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51"/>
          <p:cNvCxnSpPr>
            <a:stCxn id="568" idx="3"/>
            <a:endCxn id="566" idx="7"/>
          </p:cNvCxnSpPr>
          <p:nvPr/>
        </p:nvCxnSpPr>
        <p:spPr>
          <a:xfrm flipH="1">
            <a:off x="2914373" y="3517952"/>
            <a:ext cx="1362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51"/>
          <p:cNvCxnSpPr>
            <a:stCxn id="568" idx="5"/>
            <a:endCxn id="565" idx="0"/>
          </p:cNvCxnSpPr>
          <p:nvPr/>
        </p:nvCxnSpPr>
        <p:spPr>
          <a:xfrm>
            <a:off x="3379377" y="3517952"/>
            <a:ext cx="137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51"/>
          <p:cNvCxnSpPr>
            <a:stCxn id="563" idx="5"/>
            <a:endCxn id="567" idx="1"/>
          </p:cNvCxnSpPr>
          <p:nvPr/>
        </p:nvCxnSpPr>
        <p:spPr>
          <a:xfrm>
            <a:off x="3844377" y="3052952"/>
            <a:ext cx="1983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51"/>
          <p:cNvCxnSpPr>
            <a:stCxn id="567" idx="5"/>
            <a:endCxn id="569" idx="1"/>
          </p:cNvCxnSpPr>
          <p:nvPr/>
        </p:nvCxnSpPr>
        <p:spPr>
          <a:xfrm>
            <a:off x="4371377" y="3517952"/>
            <a:ext cx="4461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51"/>
          <p:cNvCxnSpPr>
            <a:stCxn id="569" idx="5"/>
            <a:endCxn id="564" idx="1"/>
          </p:cNvCxnSpPr>
          <p:nvPr/>
        </p:nvCxnSpPr>
        <p:spPr>
          <a:xfrm>
            <a:off x="5146327" y="4307302"/>
            <a:ext cx="1362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51"/>
          <p:cNvSpPr txBox="1"/>
          <p:nvPr/>
        </p:nvSpPr>
        <p:spPr>
          <a:xfrm>
            <a:off x="4055925" y="2571750"/>
            <a:ext cx="298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turn-Maximize objective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7" name="Google Shape;577;p51"/>
          <p:cNvSpPr txBox="1"/>
          <p:nvPr/>
        </p:nvSpPr>
        <p:spPr>
          <a:xfrm>
            <a:off x="4602425" y="3070875"/>
            <a:ext cx="289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turn-Minimize our objective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578;p51"/>
          <p:cNvSpPr txBox="1"/>
          <p:nvPr/>
        </p:nvSpPr>
        <p:spPr>
          <a:xfrm>
            <a:off x="728425" y="1286350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/>
              <a:t>Multiply the quality of the node by the probability of the node </a:t>
            </a:r>
            <a:r>
              <a:rPr lang="en" sz="1800"/>
              <a:t>occurring</a:t>
            </a:r>
            <a:r>
              <a:rPr lang="en" sz="1800"/>
              <a:t> i.e. compute the expected value of being in that position</a:t>
            </a:r>
            <a:endParaRPr sz="1800"/>
          </a:p>
        </p:txBody>
      </p:sp>
      <p:sp>
        <p:nvSpPr>
          <p:cNvPr id="579" name="Google Shape;579;p51"/>
          <p:cNvSpPr txBox="1"/>
          <p:nvPr/>
        </p:nvSpPr>
        <p:spPr>
          <a:xfrm>
            <a:off x="5146325" y="3946700"/>
            <a:ext cx="298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Random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580;p51"/>
          <p:cNvSpPr txBox="1"/>
          <p:nvPr/>
        </p:nvSpPr>
        <p:spPr>
          <a:xfrm>
            <a:off x="5679425" y="4721650"/>
            <a:ext cx="2898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turn-maximize objective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Variations of minimax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52"/>
          <p:cNvSpPr txBox="1"/>
          <p:nvPr/>
        </p:nvSpPr>
        <p:spPr>
          <a:xfrm>
            <a:off x="728425" y="1286350"/>
            <a:ext cx="73401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/>
              <a:t>Minimax never reaches the absolute bottom of the game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/>
              <a:t>Time is O(b^d)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/>
              <a:t>For games like Go which last 100s of moves and there are many possible moves at each state this method will never find a solution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3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Alpha-Beta Pruning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3"/>
          <p:cNvSpPr txBox="1"/>
          <p:nvPr/>
        </p:nvSpPr>
        <p:spPr>
          <a:xfrm>
            <a:off x="728425" y="1286350"/>
            <a:ext cx="73401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/>
              <a:t>Proposal we can figure out earlier whether or not we want to explore the entire branch after seeing a few possible resolutions of the game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/>
              <a:t>This could reduce the amount of nodes by a considerable amount!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Table of Contents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/>
              <a:t>Why games?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Overview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Game theory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Minimax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Evaluation functions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Alpha Beta pruning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4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Alpha-Beta Pruning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4"/>
          <p:cNvSpPr txBox="1"/>
          <p:nvPr/>
        </p:nvSpPr>
        <p:spPr>
          <a:xfrm>
            <a:off x="1346025" y="1782300"/>
            <a:ext cx="73401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2" name="Google Shape;602;p54"/>
          <p:cNvSpPr txBox="1"/>
          <p:nvPr/>
        </p:nvSpPr>
        <p:spPr>
          <a:xfrm>
            <a:off x="254282" y="128525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Could we eliminate any nodes?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3" name="Google Shape;603;p54"/>
          <p:cNvSpPr/>
          <p:nvPr/>
        </p:nvSpPr>
        <p:spPr>
          <a:xfrm>
            <a:off x="4710534" y="2059630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04" name="Google Shape;604;p54"/>
          <p:cNvSpPr/>
          <p:nvPr/>
        </p:nvSpPr>
        <p:spPr>
          <a:xfrm>
            <a:off x="5755781" y="362455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</a:t>
            </a:r>
            <a:endParaRPr/>
          </a:p>
        </p:txBody>
      </p:sp>
      <p:sp>
        <p:nvSpPr>
          <p:cNvPr id="605" name="Google Shape;605;p54"/>
          <p:cNvSpPr/>
          <p:nvPr/>
        </p:nvSpPr>
        <p:spPr>
          <a:xfrm>
            <a:off x="6263222" y="2653858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</a:t>
            </a:r>
            <a:endParaRPr/>
          </a:p>
        </p:txBody>
      </p:sp>
      <p:sp>
        <p:nvSpPr>
          <p:cNvPr id="606" name="Google Shape;606;p54"/>
          <p:cNvSpPr/>
          <p:nvPr/>
        </p:nvSpPr>
        <p:spPr>
          <a:xfrm>
            <a:off x="6857671" y="362454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607" name="Google Shape;607;p54"/>
          <p:cNvCxnSpPr>
            <a:stCxn id="603" idx="5"/>
            <a:endCxn id="605" idx="1"/>
          </p:cNvCxnSpPr>
          <p:nvPr/>
        </p:nvCxnSpPr>
        <p:spPr>
          <a:xfrm>
            <a:off x="5218057" y="2431438"/>
            <a:ext cx="11322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54"/>
          <p:cNvCxnSpPr>
            <a:stCxn id="605" idx="5"/>
            <a:endCxn id="606" idx="1"/>
          </p:cNvCxnSpPr>
          <p:nvPr/>
        </p:nvCxnSpPr>
        <p:spPr>
          <a:xfrm>
            <a:off x="6770745" y="3025666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54"/>
          <p:cNvCxnSpPr>
            <a:stCxn id="605" idx="3"/>
            <a:endCxn id="604" idx="7"/>
          </p:cNvCxnSpPr>
          <p:nvPr/>
        </p:nvCxnSpPr>
        <p:spPr>
          <a:xfrm flipH="1">
            <a:off x="6263299" y="3025666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54"/>
          <p:cNvSpPr/>
          <p:nvPr/>
        </p:nvSpPr>
        <p:spPr>
          <a:xfrm>
            <a:off x="4203098" y="428248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611" name="Google Shape;611;p54"/>
          <p:cNvSpPr/>
          <p:nvPr/>
        </p:nvSpPr>
        <p:spPr>
          <a:xfrm>
            <a:off x="4710538" y="331178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612" name="Google Shape;612;p54"/>
          <p:cNvSpPr/>
          <p:nvPr/>
        </p:nvSpPr>
        <p:spPr>
          <a:xfrm>
            <a:off x="5304987" y="428247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cxnSp>
        <p:nvCxnSpPr>
          <p:cNvPr id="613" name="Google Shape;613;p54"/>
          <p:cNvCxnSpPr>
            <a:stCxn id="603" idx="4"/>
            <a:endCxn id="611" idx="0"/>
          </p:cNvCxnSpPr>
          <p:nvPr/>
        </p:nvCxnSpPr>
        <p:spPr>
          <a:xfrm>
            <a:off x="5007834" y="2495230"/>
            <a:ext cx="0" cy="8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54"/>
          <p:cNvCxnSpPr>
            <a:stCxn id="611" idx="5"/>
            <a:endCxn id="612" idx="1"/>
          </p:cNvCxnSpPr>
          <p:nvPr/>
        </p:nvCxnSpPr>
        <p:spPr>
          <a:xfrm>
            <a:off x="5218061" y="3683595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54"/>
          <p:cNvCxnSpPr>
            <a:stCxn id="611" idx="3"/>
            <a:endCxn id="610" idx="7"/>
          </p:cNvCxnSpPr>
          <p:nvPr/>
        </p:nvCxnSpPr>
        <p:spPr>
          <a:xfrm flipH="1">
            <a:off x="4710616" y="3683595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6" name="Google Shape;616;p54"/>
          <p:cNvSpPr/>
          <p:nvPr/>
        </p:nvSpPr>
        <p:spPr>
          <a:xfrm>
            <a:off x="2880574" y="3688254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617" name="Google Shape;617;p54"/>
          <p:cNvSpPr/>
          <p:nvPr/>
        </p:nvSpPr>
        <p:spPr>
          <a:xfrm>
            <a:off x="3388014" y="271755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18" name="Google Shape;618;p54"/>
          <p:cNvSpPr/>
          <p:nvPr/>
        </p:nvSpPr>
        <p:spPr>
          <a:xfrm>
            <a:off x="3982463" y="3688245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19" name="Google Shape;619;p54"/>
          <p:cNvCxnSpPr>
            <a:stCxn id="617" idx="5"/>
            <a:endCxn id="618" idx="1"/>
          </p:cNvCxnSpPr>
          <p:nvPr/>
        </p:nvCxnSpPr>
        <p:spPr>
          <a:xfrm>
            <a:off x="3895537" y="3089364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54"/>
          <p:cNvCxnSpPr>
            <a:stCxn id="617" idx="3"/>
            <a:endCxn id="616" idx="7"/>
          </p:cNvCxnSpPr>
          <p:nvPr/>
        </p:nvCxnSpPr>
        <p:spPr>
          <a:xfrm flipH="1">
            <a:off x="3388091" y="3089364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54"/>
          <p:cNvCxnSpPr>
            <a:stCxn id="617" idx="7"/>
            <a:endCxn id="603" idx="3"/>
          </p:cNvCxnSpPr>
          <p:nvPr/>
        </p:nvCxnSpPr>
        <p:spPr>
          <a:xfrm flipH="1" rot="10800000">
            <a:off x="3895537" y="2431548"/>
            <a:ext cx="9021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Alpha-Beta Pruning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5"/>
          <p:cNvSpPr txBox="1"/>
          <p:nvPr/>
        </p:nvSpPr>
        <p:spPr>
          <a:xfrm>
            <a:off x="1346025" y="1782300"/>
            <a:ext cx="73401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9" name="Google Shape;629;p55"/>
          <p:cNvSpPr txBox="1"/>
          <p:nvPr/>
        </p:nvSpPr>
        <p:spPr>
          <a:xfrm>
            <a:off x="254275" y="1285249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Works across three levels.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must explore one full branch of the topmost level. 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0" name="Google Shape;630;p55"/>
          <p:cNvSpPr/>
          <p:nvPr/>
        </p:nvSpPr>
        <p:spPr>
          <a:xfrm>
            <a:off x="4710534" y="2059630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31" name="Google Shape;631;p55"/>
          <p:cNvSpPr/>
          <p:nvPr/>
        </p:nvSpPr>
        <p:spPr>
          <a:xfrm>
            <a:off x="5755781" y="362455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</a:t>
            </a:r>
            <a:endParaRPr/>
          </a:p>
        </p:txBody>
      </p:sp>
      <p:sp>
        <p:nvSpPr>
          <p:cNvPr id="632" name="Google Shape;632;p55"/>
          <p:cNvSpPr/>
          <p:nvPr/>
        </p:nvSpPr>
        <p:spPr>
          <a:xfrm>
            <a:off x="6263222" y="2653858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5"/>
          <p:cNvSpPr/>
          <p:nvPr/>
        </p:nvSpPr>
        <p:spPr>
          <a:xfrm>
            <a:off x="6857671" y="362454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55"/>
          <p:cNvCxnSpPr>
            <a:stCxn id="630" idx="5"/>
            <a:endCxn id="632" idx="1"/>
          </p:cNvCxnSpPr>
          <p:nvPr/>
        </p:nvCxnSpPr>
        <p:spPr>
          <a:xfrm>
            <a:off x="5218057" y="2431438"/>
            <a:ext cx="11322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55"/>
          <p:cNvCxnSpPr>
            <a:stCxn id="632" idx="5"/>
            <a:endCxn id="633" idx="1"/>
          </p:cNvCxnSpPr>
          <p:nvPr/>
        </p:nvCxnSpPr>
        <p:spPr>
          <a:xfrm>
            <a:off x="6770745" y="3025666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55"/>
          <p:cNvCxnSpPr>
            <a:stCxn id="632" idx="3"/>
            <a:endCxn id="631" idx="7"/>
          </p:cNvCxnSpPr>
          <p:nvPr/>
        </p:nvCxnSpPr>
        <p:spPr>
          <a:xfrm flipH="1">
            <a:off x="6263299" y="3025666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55"/>
          <p:cNvSpPr/>
          <p:nvPr/>
        </p:nvSpPr>
        <p:spPr>
          <a:xfrm>
            <a:off x="4203098" y="428248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638" name="Google Shape;638;p55"/>
          <p:cNvSpPr/>
          <p:nvPr/>
        </p:nvSpPr>
        <p:spPr>
          <a:xfrm>
            <a:off x="4710538" y="331178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5"/>
          <p:cNvSpPr/>
          <p:nvPr/>
        </p:nvSpPr>
        <p:spPr>
          <a:xfrm>
            <a:off x="5304987" y="428247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cxnSp>
        <p:nvCxnSpPr>
          <p:cNvPr id="640" name="Google Shape;640;p55"/>
          <p:cNvCxnSpPr>
            <a:stCxn id="630" idx="4"/>
            <a:endCxn id="638" idx="0"/>
          </p:cNvCxnSpPr>
          <p:nvPr/>
        </p:nvCxnSpPr>
        <p:spPr>
          <a:xfrm>
            <a:off x="5007834" y="2495230"/>
            <a:ext cx="0" cy="8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55"/>
          <p:cNvCxnSpPr>
            <a:stCxn id="638" idx="5"/>
            <a:endCxn id="639" idx="1"/>
          </p:cNvCxnSpPr>
          <p:nvPr/>
        </p:nvCxnSpPr>
        <p:spPr>
          <a:xfrm>
            <a:off x="5218061" y="3683595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" name="Google Shape;642;p55"/>
          <p:cNvCxnSpPr>
            <a:stCxn id="638" idx="3"/>
            <a:endCxn id="637" idx="7"/>
          </p:cNvCxnSpPr>
          <p:nvPr/>
        </p:nvCxnSpPr>
        <p:spPr>
          <a:xfrm flipH="1">
            <a:off x="4710616" y="3683595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55"/>
          <p:cNvSpPr/>
          <p:nvPr/>
        </p:nvSpPr>
        <p:spPr>
          <a:xfrm>
            <a:off x="2880574" y="3688254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644" name="Google Shape;644;p55"/>
          <p:cNvSpPr/>
          <p:nvPr/>
        </p:nvSpPr>
        <p:spPr>
          <a:xfrm>
            <a:off x="3388014" y="271755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45" name="Google Shape;645;p55"/>
          <p:cNvSpPr/>
          <p:nvPr/>
        </p:nvSpPr>
        <p:spPr>
          <a:xfrm>
            <a:off x="3982463" y="3688245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46" name="Google Shape;646;p55"/>
          <p:cNvCxnSpPr>
            <a:stCxn id="644" idx="5"/>
            <a:endCxn id="645" idx="1"/>
          </p:cNvCxnSpPr>
          <p:nvPr/>
        </p:nvCxnSpPr>
        <p:spPr>
          <a:xfrm>
            <a:off x="3895537" y="3089364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55"/>
          <p:cNvCxnSpPr>
            <a:stCxn id="644" idx="3"/>
            <a:endCxn id="643" idx="7"/>
          </p:cNvCxnSpPr>
          <p:nvPr/>
        </p:nvCxnSpPr>
        <p:spPr>
          <a:xfrm flipH="1">
            <a:off x="3388091" y="3089364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55"/>
          <p:cNvCxnSpPr>
            <a:stCxn id="644" idx="7"/>
            <a:endCxn id="630" idx="3"/>
          </p:cNvCxnSpPr>
          <p:nvPr/>
        </p:nvCxnSpPr>
        <p:spPr>
          <a:xfrm flipH="1" rot="10800000">
            <a:off x="3895537" y="2431548"/>
            <a:ext cx="9021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6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Alpha-Beta Pruning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56"/>
          <p:cNvSpPr txBox="1"/>
          <p:nvPr/>
        </p:nvSpPr>
        <p:spPr>
          <a:xfrm>
            <a:off x="1346025" y="1782300"/>
            <a:ext cx="73401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6" name="Google Shape;656;p56"/>
          <p:cNvSpPr txBox="1"/>
          <p:nvPr/>
        </p:nvSpPr>
        <p:spPr>
          <a:xfrm>
            <a:off x="254275" y="1285249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During our exploration of the middle branch we see a -3. Is there any possible value which would entice us to chose the middle branch if we are player 1?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7" name="Google Shape;657;p56"/>
          <p:cNvSpPr/>
          <p:nvPr/>
        </p:nvSpPr>
        <p:spPr>
          <a:xfrm>
            <a:off x="4710534" y="2059630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58" name="Google Shape;658;p56"/>
          <p:cNvSpPr/>
          <p:nvPr/>
        </p:nvSpPr>
        <p:spPr>
          <a:xfrm>
            <a:off x="5755781" y="362455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</a:t>
            </a:r>
            <a:endParaRPr/>
          </a:p>
        </p:txBody>
      </p:sp>
      <p:sp>
        <p:nvSpPr>
          <p:cNvPr id="659" name="Google Shape;659;p56"/>
          <p:cNvSpPr/>
          <p:nvPr/>
        </p:nvSpPr>
        <p:spPr>
          <a:xfrm>
            <a:off x="6263222" y="2653858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6"/>
          <p:cNvSpPr/>
          <p:nvPr/>
        </p:nvSpPr>
        <p:spPr>
          <a:xfrm>
            <a:off x="6857671" y="362454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1" name="Google Shape;661;p56"/>
          <p:cNvCxnSpPr>
            <a:stCxn id="657" idx="5"/>
            <a:endCxn id="659" idx="1"/>
          </p:cNvCxnSpPr>
          <p:nvPr/>
        </p:nvCxnSpPr>
        <p:spPr>
          <a:xfrm>
            <a:off x="5218057" y="2431438"/>
            <a:ext cx="11322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56"/>
          <p:cNvCxnSpPr>
            <a:stCxn id="659" idx="5"/>
            <a:endCxn id="660" idx="1"/>
          </p:cNvCxnSpPr>
          <p:nvPr/>
        </p:nvCxnSpPr>
        <p:spPr>
          <a:xfrm>
            <a:off x="6770745" y="3025666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56"/>
          <p:cNvCxnSpPr>
            <a:stCxn id="659" idx="3"/>
            <a:endCxn id="658" idx="7"/>
          </p:cNvCxnSpPr>
          <p:nvPr/>
        </p:nvCxnSpPr>
        <p:spPr>
          <a:xfrm flipH="1">
            <a:off x="6263299" y="3025666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p56"/>
          <p:cNvSpPr/>
          <p:nvPr/>
        </p:nvSpPr>
        <p:spPr>
          <a:xfrm>
            <a:off x="4203098" y="428248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665" name="Google Shape;665;p56"/>
          <p:cNvSpPr/>
          <p:nvPr/>
        </p:nvSpPr>
        <p:spPr>
          <a:xfrm>
            <a:off x="4710538" y="331178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6"/>
          <p:cNvSpPr/>
          <p:nvPr/>
        </p:nvSpPr>
        <p:spPr>
          <a:xfrm>
            <a:off x="5304987" y="428247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cxnSp>
        <p:nvCxnSpPr>
          <p:cNvPr id="667" name="Google Shape;667;p56"/>
          <p:cNvCxnSpPr>
            <a:stCxn id="657" idx="4"/>
            <a:endCxn id="665" idx="0"/>
          </p:cNvCxnSpPr>
          <p:nvPr/>
        </p:nvCxnSpPr>
        <p:spPr>
          <a:xfrm>
            <a:off x="5007834" y="2495230"/>
            <a:ext cx="0" cy="8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56"/>
          <p:cNvCxnSpPr>
            <a:stCxn id="665" idx="5"/>
            <a:endCxn id="666" idx="1"/>
          </p:cNvCxnSpPr>
          <p:nvPr/>
        </p:nvCxnSpPr>
        <p:spPr>
          <a:xfrm>
            <a:off x="5218061" y="3683595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56"/>
          <p:cNvCxnSpPr>
            <a:stCxn id="665" idx="3"/>
            <a:endCxn id="664" idx="7"/>
          </p:cNvCxnSpPr>
          <p:nvPr/>
        </p:nvCxnSpPr>
        <p:spPr>
          <a:xfrm flipH="1">
            <a:off x="4710616" y="3683595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56"/>
          <p:cNvSpPr/>
          <p:nvPr/>
        </p:nvSpPr>
        <p:spPr>
          <a:xfrm>
            <a:off x="2880574" y="3688254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671" name="Google Shape;671;p56"/>
          <p:cNvSpPr/>
          <p:nvPr/>
        </p:nvSpPr>
        <p:spPr>
          <a:xfrm>
            <a:off x="3388014" y="271755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72" name="Google Shape;672;p56"/>
          <p:cNvSpPr/>
          <p:nvPr/>
        </p:nvSpPr>
        <p:spPr>
          <a:xfrm>
            <a:off x="3982463" y="3688245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73" name="Google Shape;673;p56"/>
          <p:cNvCxnSpPr>
            <a:stCxn id="671" idx="5"/>
            <a:endCxn id="672" idx="1"/>
          </p:cNvCxnSpPr>
          <p:nvPr/>
        </p:nvCxnSpPr>
        <p:spPr>
          <a:xfrm>
            <a:off x="3895537" y="3089364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4" name="Google Shape;674;p56"/>
          <p:cNvCxnSpPr>
            <a:stCxn id="671" idx="3"/>
            <a:endCxn id="670" idx="7"/>
          </p:cNvCxnSpPr>
          <p:nvPr/>
        </p:nvCxnSpPr>
        <p:spPr>
          <a:xfrm flipH="1">
            <a:off x="3388091" y="3089364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5" name="Google Shape;675;p56"/>
          <p:cNvCxnSpPr>
            <a:stCxn id="671" idx="7"/>
            <a:endCxn id="657" idx="3"/>
          </p:cNvCxnSpPr>
          <p:nvPr/>
        </p:nvCxnSpPr>
        <p:spPr>
          <a:xfrm flipH="1" rot="10800000">
            <a:off x="3895537" y="2431548"/>
            <a:ext cx="9021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6" name="Google Shape;676;p56"/>
          <p:cNvSpPr txBox="1"/>
          <p:nvPr/>
        </p:nvSpPr>
        <p:spPr>
          <a:xfrm>
            <a:off x="5602025" y="2065200"/>
            <a:ext cx="902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7" name="Google Shape;677;p56"/>
          <p:cNvSpPr txBox="1"/>
          <p:nvPr/>
        </p:nvSpPr>
        <p:spPr>
          <a:xfrm>
            <a:off x="7308450" y="3139225"/>
            <a:ext cx="594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Alpha-Beta Pruning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7"/>
          <p:cNvSpPr txBox="1"/>
          <p:nvPr/>
        </p:nvSpPr>
        <p:spPr>
          <a:xfrm>
            <a:off x="1346025" y="1782300"/>
            <a:ext cx="73401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5" name="Google Shape;685;p57"/>
          <p:cNvSpPr txBox="1"/>
          <p:nvPr/>
        </p:nvSpPr>
        <p:spPr>
          <a:xfrm>
            <a:off x="254275" y="1285249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No! The node is at best going to return -3 which is worse than 5 so we no longer need to explore along that node.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6" name="Google Shape;686;p57"/>
          <p:cNvSpPr/>
          <p:nvPr/>
        </p:nvSpPr>
        <p:spPr>
          <a:xfrm>
            <a:off x="4710534" y="2059630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87" name="Google Shape;687;p57"/>
          <p:cNvSpPr/>
          <p:nvPr/>
        </p:nvSpPr>
        <p:spPr>
          <a:xfrm>
            <a:off x="5755781" y="362455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</a:t>
            </a:r>
            <a:endParaRPr/>
          </a:p>
        </p:txBody>
      </p:sp>
      <p:sp>
        <p:nvSpPr>
          <p:cNvPr id="688" name="Google Shape;688;p57"/>
          <p:cNvSpPr/>
          <p:nvPr/>
        </p:nvSpPr>
        <p:spPr>
          <a:xfrm>
            <a:off x="6263222" y="2653858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7"/>
          <p:cNvSpPr/>
          <p:nvPr/>
        </p:nvSpPr>
        <p:spPr>
          <a:xfrm>
            <a:off x="6857671" y="362454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0" name="Google Shape;690;p57"/>
          <p:cNvCxnSpPr>
            <a:stCxn id="686" idx="5"/>
            <a:endCxn id="688" idx="1"/>
          </p:cNvCxnSpPr>
          <p:nvPr/>
        </p:nvCxnSpPr>
        <p:spPr>
          <a:xfrm>
            <a:off x="5218057" y="2431438"/>
            <a:ext cx="11322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57"/>
          <p:cNvCxnSpPr>
            <a:stCxn id="688" idx="5"/>
            <a:endCxn id="689" idx="1"/>
          </p:cNvCxnSpPr>
          <p:nvPr/>
        </p:nvCxnSpPr>
        <p:spPr>
          <a:xfrm>
            <a:off x="6770745" y="3025666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57"/>
          <p:cNvCxnSpPr>
            <a:stCxn id="688" idx="3"/>
            <a:endCxn id="687" idx="7"/>
          </p:cNvCxnSpPr>
          <p:nvPr/>
        </p:nvCxnSpPr>
        <p:spPr>
          <a:xfrm flipH="1">
            <a:off x="6263299" y="3025666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3" name="Google Shape;693;p57"/>
          <p:cNvSpPr/>
          <p:nvPr/>
        </p:nvSpPr>
        <p:spPr>
          <a:xfrm>
            <a:off x="4203098" y="428248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694" name="Google Shape;694;p57"/>
          <p:cNvSpPr/>
          <p:nvPr/>
        </p:nvSpPr>
        <p:spPr>
          <a:xfrm>
            <a:off x="4710538" y="331178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7"/>
          <p:cNvSpPr/>
          <p:nvPr/>
        </p:nvSpPr>
        <p:spPr>
          <a:xfrm>
            <a:off x="5304987" y="428247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cxnSp>
        <p:nvCxnSpPr>
          <p:cNvPr id="696" name="Google Shape;696;p57"/>
          <p:cNvCxnSpPr>
            <a:stCxn id="686" idx="4"/>
            <a:endCxn id="694" idx="0"/>
          </p:cNvCxnSpPr>
          <p:nvPr/>
        </p:nvCxnSpPr>
        <p:spPr>
          <a:xfrm>
            <a:off x="5007834" y="2495230"/>
            <a:ext cx="0" cy="8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57"/>
          <p:cNvCxnSpPr>
            <a:stCxn id="694" idx="5"/>
            <a:endCxn id="695" idx="1"/>
          </p:cNvCxnSpPr>
          <p:nvPr/>
        </p:nvCxnSpPr>
        <p:spPr>
          <a:xfrm>
            <a:off x="5218061" y="3683595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57"/>
          <p:cNvCxnSpPr>
            <a:stCxn id="694" idx="3"/>
            <a:endCxn id="693" idx="7"/>
          </p:cNvCxnSpPr>
          <p:nvPr/>
        </p:nvCxnSpPr>
        <p:spPr>
          <a:xfrm flipH="1">
            <a:off x="4710616" y="3683595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57"/>
          <p:cNvSpPr/>
          <p:nvPr/>
        </p:nvSpPr>
        <p:spPr>
          <a:xfrm>
            <a:off x="2880574" y="3688254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700" name="Google Shape;700;p57"/>
          <p:cNvSpPr/>
          <p:nvPr/>
        </p:nvSpPr>
        <p:spPr>
          <a:xfrm>
            <a:off x="3388014" y="271755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01" name="Google Shape;701;p57"/>
          <p:cNvSpPr/>
          <p:nvPr/>
        </p:nvSpPr>
        <p:spPr>
          <a:xfrm>
            <a:off x="3982463" y="3688245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702" name="Google Shape;702;p57"/>
          <p:cNvCxnSpPr>
            <a:stCxn id="700" idx="5"/>
            <a:endCxn id="701" idx="1"/>
          </p:cNvCxnSpPr>
          <p:nvPr/>
        </p:nvCxnSpPr>
        <p:spPr>
          <a:xfrm>
            <a:off x="3895537" y="3089364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57"/>
          <p:cNvCxnSpPr>
            <a:stCxn id="700" idx="3"/>
            <a:endCxn id="699" idx="7"/>
          </p:cNvCxnSpPr>
          <p:nvPr/>
        </p:nvCxnSpPr>
        <p:spPr>
          <a:xfrm flipH="1">
            <a:off x="3388091" y="3089364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57"/>
          <p:cNvCxnSpPr>
            <a:stCxn id="700" idx="7"/>
            <a:endCxn id="686" idx="3"/>
          </p:cNvCxnSpPr>
          <p:nvPr/>
        </p:nvCxnSpPr>
        <p:spPr>
          <a:xfrm flipH="1" rot="10800000">
            <a:off x="3895537" y="2431548"/>
            <a:ext cx="9021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5" name="Google Shape;705;p57"/>
          <p:cNvSpPr txBox="1"/>
          <p:nvPr/>
        </p:nvSpPr>
        <p:spPr>
          <a:xfrm>
            <a:off x="5602025" y="2065200"/>
            <a:ext cx="902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6" name="Google Shape;706;p57"/>
          <p:cNvSpPr txBox="1"/>
          <p:nvPr/>
        </p:nvSpPr>
        <p:spPr>
          <a:xfrm>
            <a:off x="7308450" y="3139225"/>
            <a:ext cx="594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7" name="Google Shape;707;p57"/>
          <p:cNvCxnSpPr/>
          <p:nvPr/>
        </p:nvCxnSpPr>
        <p:spPr>
          <a:xfrm flipH="1" rot="10800000">
            <a:off x="4956006" y="3828331"/>
            <a:ext cx="641400" cy="37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Alpha-Beta Pruning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8"/>
          <p:cNvSpPr txBox="1"/>
          <p:nvPr/>
        </p:nvSpPr>
        <p:spPr>
          <a:xfrm>
            <a:off x="1346025" y="1782300"/>
            <a:ext cx="73401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5" name="Google Shape;715;p58"/>
          <p:cNvSpPr txBox="1"/>
          <p:nvPr/>
        </p:nvSpPr>
        <p:spPr>
          <a:xfrm>
            <a:off x="254275" y="1285249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What about after we’ve seen the -5 from the branch on the right?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6" name="Google Shape;716;p58"/>
          <p:cNvSpPr/>
          <p:nvPr/>
        </p:nvSpPr>
        <p:spPr>
          <a:xfrm>
            <a:off x="4710534" y="2059630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17" name="Google Shape;717;p58"/>
          <p:cNvSpPr/>
          <p:nvPr/>
        </p:nvSpPr>
        <p:spPr>
          <a:xfrm>
            <a:off x="5755781" y="362455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</a:t>
            </a:r>
            <a:endParaRPr/>
          </a:p>
        </p:txBody>
      </p:sp>
      <p:sp>
        <p:nvSpPr>
          <p:cNvPr id="718" name="Google Shape;718;p58"/>
          <p:cNvSpPr/>
          <p:nvPr/>
        </p:nvSpPr>
        <p:spPr>
          <a:xfrm>
            <a:off x="6263222" y="2653858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8"/>
          <p:cNvSpPr/>
          <p:nvPr/>
        </p:nvSpPr>
        <p:spPr>
          <a:xfrm>
            <a:off x="6857671" y="362454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0" name="Google Shape;720;p58"/>
          <p:cNvCxnSpPr>
            <a:stCxn id="716" idx="5"/>
            <a:endCxn id="718" idx="1"/>
          </p:cNvCxnSpPr>
          <p:nvPr/>
        </p:nvCxnSpPr>
        <p:spPr>
          <a:xfrm>
            <a:off x="5218057" y="2431438"/>
            <a:ext cx="11322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58"/>
          <p:cNvCxnSpPr>
            <a:stCxn id="718" idx="5"/>
            <a:endCxn id="719" idx="1"/>
          </p:cNvCxnSpPr>
          <p:nvPr/>
        </p:nvCxnSpPr>
        <p:spPr>
          <a:xfrm>
            <a:off x="6770745" y="3025666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2" name="Google Shape;722;p58"/>
          <p:cNvCxnSpPr>
            <a:stCxn id="718" idx="3"/>
            <a:endCxn id="717" idx="7"/>
          </p:cNvCxnSpPr>
          <p:nvPr/>
        </p:nvCxnSpPr>
        <p:spPr>
          <a:xfrm flipH="1">
            <a:off x="6263299" y="3025666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3" name="Google Shape;723;p58"/>
          <p:cNvSpPr/>
          <p:nvPr/>
        </p:nvSpPr>
        <p:spPr>
          <a:xfrm>
            <a:off x="4203098" y="428248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724" name="Google Shape;724;p58"/>
          <p:cNvSpPr/>
          <p:nvPr/>
        </p:nvSpPr>
        <p:spPr>
          <a:xfrm>
            <a:off x="4710538" y="331178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8"/>
          <p:cNvSpPr/>
          <p:nvPr/>
        </p:nvSpPr>
        <p:spPr>
          <a:xfrm>
            <a:off x="5304987" y="428247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cxnSp>
        <p:nvCxnSpPr>
          <p:cNvPr id="726" name="Google Shape;726;p58"/>
          <p:cNvCxnSpPr>
            <a:stCxn id="716" idx="4"/>
            <a:endCxn id="724" idx="0"/>
          </p:cNvCxnSpPr>
          <p:nvPr/>
        </p:nvCxnSpPr>
        <p:spPr>
          <a:xfrm>
            <a:off x="5007834" y="2495230"/>
            <a:ext cx="0" cy="8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7" name="Google Shape;727;p58"/>
          <p:cNvCxnSpPr>
            <a:stCxn id="724" idx="5"/>
            <a:endCxn id="725" idx="1"/>
          </p:cNvCxnSpPr>
          <p:nvPr/>
        </p:nvCxnSpPr>
        <p:spPr>
          <a:xfrm>
            <a:off x="5218061" y="3683595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8" name="Google Shape;728;p58"/>
          <p:cNvCxnSpPr>
            <a:stCxn id="724" idx="3"/>
            <a:endCxn id="723" idx="7"/>
          </p:cNvCxnSpPr>
          <p:nvPr/>
        </p:nvCxnSpPr>
        <p:spPr>
          <a:xfrm flipH="1">
            <a:off x="4710616" y="3683595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9" name="Google Shape;729;p58"/>
          <p:cNvSpPr/>
          <p:nvPr/>
        </p:nvSpPr>
        <p:spPr>
          <a:xfrm>
            <a:off x="2880574" y="3688254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730" name="Google Shape;730;p58"/>
          <p:cNvSpPr/>
          <p:nvPr/>
        </p:nvSpPr>
        <p:spPr>
          <a:xfrm>
            <a:off x="3388014" y="271755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31" name="Google Shape;731;p58"/>
          <p:cNvSpPr/>
          <p:nvPr/>
        </p:nvSpPr>
        <p:spPr>
          <a:xfrm>
            <a:off x="3982463" y="3688245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732" name="Google Shape;732;p58"/>
          <p:cNvCxnSpPr>
            <a:stCxn id="730" idx="5"/>
            <a:endCxn id="731" idx="1"/>
          </p:cNvCxnSpPr>
          <p:nvPr/>
        </p:nvCxnSpPr>
        <p:spPr>
          <a:xfrm>
            <a:off x="3895537" y="3089364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3" name="Google Shape;733;p58"/>
          <p:cNvCxnSpPr>
            <a:stCxn id="730" idx="3"/>
            <a:endCxn id="729" idx="7"/>
          </p:cNvCxnSpPr>
          <p:nvPr/>
        </p:nvCxnSpPr>
        <p:spPr>
          <a:xfrm flipH="1">
            <a:off x="3388091" y="3089364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58"/>
          <p:cNvCxnSpPr>
            <a:stCxn id="730" idx="7"/>
            <a:endCxn id="716" idx="3"/>
          </p:cNvCxnSpPr>
          <p:nvPr/>
        </p:nvCxnSpPr>
        <p:spPr>
          <a:xfrm flipH="1" rot="10800000">
            <a:off x="3895537" y="2431548"/>
            <a:ext cx="9021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5" name="Google Shape;735;p58"/>
          <p:cNvSpPr txBox="1"/>
          <p:nvPr/>
        </p:nvSpPr>
        <p:spPr>
          <a:xfrm>
            <a:off x="5602025" y="2065200"/>
            <a:ext cx="902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6" name="Google Shape;736;p58"/>
          <p:cNvSpPr txBox="1"/>
          <p:nvPr/>
        </p:nvSpPr>
        <p:spPr>
          <a:xfrm>
            <a:off x="7308450" y="3139225"/>
            <a:ext cx="594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7" name="Google Shape;737;p58"/>
          <p:cNvCxnSpPr/>
          <p:nvPr/>
        </p:nvCxnSpPr>
        <p:spPr>
          <a:xfrm flipH="1" rot="10800000">
            <a:off x="4956006" y="3828331"/>
            <a:ext cx="641400" cy="37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Alpha-Beta Pruning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9"/>
          <p:cNvSpPr txBox="1"/>
          <p:nvPr/>
        </p:nvSpPr>
        <p:spPr>
          <a:xfrm>
            <a:off x="1346025" y="1782300"/>
            <a:ext cx="73401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5" name="Google Shape;745;p59"/>
          <p:cNvSpPr txBox="1"/>
          <p:nvPr/>
        </p:nvSpPr>
        <p:spPr>
          <a:xfrm>
            <a:off x="254275" y="1285249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What about after we’ve seen the -5 from the branch on the right?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6" name="Google Shape;746;p59"/>
          <p:cNvSpPr/>
          <p:nvPr/>
        </p:nvSpPr>
        <p:spPr>
          <a:xfrm>
            <a:off x="4710534" y="2059630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47" name="Google Shape;747;p59"/>
          <p:cNvSpPr/>
          <p:nvPr/>
        </p:nvSpPr>
        <p:spPr>
          <a:xfrm>
            <a:off x="5755781" y="362455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-5</a:t>
            </a:r>
            <a:endParaRPr/>
          </a:p>
        </p:txBody>
      </p:sp>
      <p:sp>
        <p:nvSpPr>
          <p:cNvPr id="748" name="Google Shape;748;p59"/>
          <p:cNvSpPr/>
          <p:nvPr/>
        </p:nvSpPr>
        <p:spPr>
          <a:xfrm>
            <a:off x="6263222" y="2653858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9"/>
          <p:cNvSpPr/>
          <p:nvPr/>
        </p:nvSpPr>
        <p:spPr>
          <a:xfrm>
            <a:off x="6857671" y="362454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0" name="Google Shape;750;p59"/>
          <p:cNvCxnSpPr>
            <a:stCxn id="746" idx="5"/>
            <a:endCxn id="748" idx="1"/>
          </p:cNvCxnSpPr>
          <p:nvPr/>
        </p:nvCxnSpPr>
        <p:spPr>
          <a:xfrm>
            <a:off x="5218057" y="2431438"/>
            <a:ext cx="11322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1" name="Google Shape;751;p59"/>
          <p:cNvCxnSpPr>
            <a:stCxn id="748" idx="5"/>
            <a:endCxn id="749" idx="1"/>
          </p:cNvCxnSpPr>
          <p:nvPr/>
        </p:nvCxnSpPr>
        <p:spPr>
          <a:xfrm>
            <a:off x="6770745" y="3025666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2" name="Google Shape;752;p59"/>
          <p:cNvCxnSpPr>
            <a:stCxn id="748" idx="3"/>
            <a:endCxn id="747" idx="7"/>
          </p:cNvCxnSpPr>
          <p:nvPr/>
        </p:nvCxnSpPr>
        <p:spPr>
          <a:xfrm flipH="1">
            <a:off x="6263299" y="3025666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59"/>
          <p:cNvSpPr/>
          <p:nvPr/>
        </p:nvSpPr>
        <p:spPr>
          <a:xfrm>
            <a:off x="4203098" y="428248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754" name="Google Shape;754;p59"/>
          <p:cNvSpPr/>
          <p:nvPr/>
        </p:nvSpPr>
        <p:spPr>
          <a:xfrm>
            <a:off x="4710538" y="331178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9"/>
          <p:cNvSpPr/>
          <p:nvPr/>
        </p:nvSpPr>
        <p:spPr>
          <a:xfrm>
            <a:off x="5304987" y="428247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cxnSp>
        <p:nvCxnSpPr>
          <p:cNvPr id="756" name="Google Shape;756;p59"/>
          <p:cNvCxnSpPr>
            <a:stCxn id="746" idx="4"/>
            <a:endCxn id="754" idx="0"/>
          </p:cNvCxnSpPr>
          <p:nvPr/>
        </p:nvCxnSpPr>
        <p:spPr>
          <a:xfrm>
            <a:off x="5007834" y="2495230"/>
            <a:ext cx="0" cy="8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59"/>
          <p:cNvCxnSpPr>
            <a:stCxn id="754" idx="5"/>
            <a:endCxn id="755" idx="1"/>
          </p:cNvCxnSpPr>
          <p:nvPr/>
        </p:nvCxnSpPr>
        <p:spPr>
          <a:xfrm>
            <a:off x="5218061" y="3683595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59"/>
          <p:cNvCxnSpPr>
            <a:stCxn id="754" idx="3"/>
            <a:endCxn id="753" idx="7"/>
          </p:cNvCxnSpPr>
          <p:nvPr/>
        </p:nvCxnSpPr>
        <p:spPr>
          <a:xfrm flipH="1">
            <a:off x="4710616" y="3683595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9" name="Google Shape;759;p59"/>
          <p:cNvSpPr/>
          <p:nvPr/>
        </p:nvSpPr>
        <p:spPr>
          <a:xfrm>
            <a:off x="2880574" y="3688254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760" name="Google Shape;760;p59"/>
          <p:cNvSpPr/>
          <p:nvPr/>
        </p:nvSpPr>
        <p:spPr>
          <a:xfrm>
            <a:off x="3388014" y="271755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61" name="Google Shape;761;p59"/>
          <p:cNvSpPr/>
          <p:nvPr/>
        </p:nvSpPr>
        <p:spPr>
          <a:xfrm>
            <a:off x="3982463" y="3688245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762" name="Google Shape;762;p59"/>
          <p:cNvCxnSpPr>
            <a:stCxn id="760" idx="5"/>
            <a:endCxn id="761" idx="1"/>
          </p:cNvCxnSpPr>
          <p:nvPr/>
        </p:nvCxnSpPr>
        <p:spPr>
          <a:xfrm>
            <a:off x="3895537" y="3089364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59"/>
          <p:cNvCxnSpPr>
            <a:stCxn id="760" idx="3"/>
            <a:endCxn id="759" idx="7"/>
          </p:cNvCxnSpPr>
          <p:nvPr/>
        </p:nvCxnSpPr>
        <p:spPr>
          <a:xfrm flipH="1">
            <a:off x="3388091" y="3089364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59"/>
          <p:cNvCxnSpPr>
            <a:stCxn id="760" idx="7"/>
            <a:endCxn id="746" idx="3"/>
          </p:cNvCxnSpPr>
          <p:nvPr/>
        </p:nvCxnSpPr>
        <p:spPr>
          <a:xfrm flipH="1" rot="10800000">
            <a:off x="3895537" y="2431548"/>
            <a:ext cx="9021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59"/>
          <p:cNvSpPr txBox="1"/>
          <p:nvPr/>
        </p:nvSpPr>
        <p:spPr>
          <a:xfrm>
            <a:off x="5602025" y="2065200"/>
            <a:ext cx="902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6" name="Google Shape;766;p59"/>
          <p:cNvSpPr txBox="1"/>
          <p:nvPr/>
        </p:nvSpPr>
        <p:spPr>
          <a:xfrm>
            <a:off x="7308450" y="3139225"/>
            <a:ext cx="594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7" name="Google Shape;767;p59"/>
          <p:cNvCxnSpPr/>
          <p:nvPr/>
        </p:nvCxnSpPr>
        <p:spPr>
          <a:xfrm flipH="1" rot="10800000">
            <a:off x="4956006" y="3828331"/>
            <a:ext cx="641400" cy="37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59"/>
          <p:cNvCxnSpPr/>
          <p:nvPr/>
        </p:nvCxnSpPr>
        <p:spPr>
          <a:xfrm flipH="1" rot="10800000">
            <a:off x="6508681" y="3089381"/>
            <a:ext cx="641400" cy="37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Alpha-Beta Pruning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60"/>
          <p:cNvSpPr txBox="1"/>
          <p:nvPr/>
        </p:nvSpPr>
        <p:spPr>
          <a:xfrm>
            <a:off x="1346025" y="1782300"/>
            <a:ext cx="73401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6" name="Google Shape;776;p60"/>
          <p:cNvSpPr txBox="1"/>
          <p:nvPr/>
        </p:nvSpPr>
        <p:spPr>
          <a:xfrm>
            <a:off x="254275" y="1285249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Can remove all children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7" name="Google Shape;777;p60"/>
          <p:cNvSpPr/>
          <p:nvPr/>
        </p:nvSpPr>
        <p:spPr>
          <a:xfrm>
            <a:off x="4710534" y="2059630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78" name="Google Shape;778;p60"/>
          <p:cNvSpPr/>
          <p:nvPr/>
        </p:nvSpPr>
        <p:spPr>
          <a:xfrm>
            <a:off x="6263222" y="2653858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0"/>
          <p:cNvSpPr/>
          <p:nvPr/>
        </p:nvSpPr>
        <p:spPr>
          <a:xfrm>
            <a:off x="6036246" y="420764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-9</a:t>
            </a:r>
            <a:endParaRPr/>
          </a:p>
        </p:txBody>
      </p:sp>
      <p:cxnSp>
        <p:nvCxnSpPr>
          <p:cNvPr id="780" name="Google Shape;780;p60"/>
          <p:cNvCxnSpPr>
            <a:stCxn id="777" idx="5"/>
            <a:endCxn id="778" idx="1"/>
          </p:cNvCxnSpPr>
          <p:nvPr/>
        </p:nvCxnSpPr>
        <p:spPr>
          <a:xfrm>
            <a:off x="5218057" y="2431438"/>
            <a:ext cx="11322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60"/>
          <p:cNvCxnSpPr/>
          <p:nvPr/>
        </p:nvCxnSpPr>
        <p:spPr>
          <a:xfrm>
            <a:off x="5304770" y="3510991"/>
            <a:ext cx="941100" cy="7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2" name="Google Shape;782;p60"/>
          <p:cNvSpPr/>
          <p:nvPr/>
        </p:nvSpPr>
        <p:spPr>
          <a:xfrm>
            <a:off x="4203098" y="428248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783" name="Google Shape;783;p60"/>
          <p:cNvSpPr/>
          <p:nvPr/>
        </p:nvSpPr>
        <p:spPr>
          <a:xfrm>
            <a:off x="4710538" y="331178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784" name="Google Shape;784;p60"/>
          <p:cNvSpPr/>
          <p:nvPr/>
        </p:nvSpPr>
        <p:spPr>
          <a:xfrm>
            <a:off x="5304987" y="428247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cxnSp>
        <p:nvCxnSpPr>
          <p:cNvPr id="785" name="Google Shape;785;p60"/>
          <p:cNvCxnSpPr>
            <a:stCxn id="777" idx="4"/>
            <a:endCxn id="783" idx="0"/>
          </p:cNvCxnSpPr>
          <p:nvPr/>
        </p:nvCxnSpPr>
        <p:spPr>
          <a:xfrm>
            <a:off x="5007834" y="2495230"/>
            <a:ext cx="0" cy="8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60"/>
          <p:cNvCxnSpPr>
            <a:stCxn id="783" idx="5"/>
            <a:endCxn id="784" idx="1"/>
          </p:cNvCxnSpPr>
          <p:nvPr/>
        </p:nvCxnSpPr>
        <p:spPr>
          <a:xfrm>
            <a:off x="5218061" y="3683595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60"/>
          <p:cNvCxnSpPr>
            <a:stCxn id="783" idx="3"/>
            <a:endCxn id="782" idx="7"/>
          </p:cNvCxnSpPr>
          <p:nvPr/>
        </p:nvCxnSpPr>
        <p:spPr>
          <a:xfrm flipH="1">
            <a:off x="4710616" y="3683595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8" name="Google Shape;788;p60"/>
          <p:cNvSpPr/>
          <p:nvPr/>
        </p:nvSpPr>
        <p:spPr>
          <a:xfrm>
            <a:off x="2880574" y="3688254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789" name="Google Shape;789;p60"/>
          <p:cNvSpPr/>
          <p:nvPr/>
        </p:nvSpPr>
        <p:spPr>
          <a:xfrm>
            <a:off x="3388014" y="271755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90" name="Google Shape;790;p60"/>
          <p:cNvSpPr/>
          <p:nvPr/>
        </p:nvSpPr>
        <p:spPr>
          <a:xfrm>
            <a:off x="3982463" y="3688245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791" name="Google Shape;791;p60"/>
          <p:cNvCxnSpPr>
            <a:stCxn id="789" idx="5"/>
            <a:endCxn id="790" idx="1"/>
          </p:cNvCxnSpPr>
          <p:nvPr/>
        </p:nvCxnSpPr>
        <p:spPr>
          <a:xfrm>
            <a:off x="3895537" y="3089364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60"/>
          <p:cNvCxnSpPr>
            <a:stCxn id="789" idx="3"/>
            <a:endCxn id="788" idx="7"/>
          </p:cNvCxnSpPr>
          <p:nvPr/>
        </p:nvCxnSpPr>
        <p:spPr>
          <a:xfrm flipH="1">
            <a:off x="3388091" y="3089364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0"/>
          <p:cNvCxnSpPr>
            <a:stCxn id="789" idx="7"/>
            <a:endCxn id="777" idx="3"/>
          </p:cNvCxnSpPr>
          <p:nvPr/>
        </p:nvCxnSpPr>
        <p:spPr>
          <a:xfrm flipH="1" rot="10800000">
            <a:off x="3895537" y="2431548"/>
            <a:ext cx="9021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60"/>
          <p:cNvSpPr txBox="1"/>
          <p:nvPr/>
        </p:nvSpPr>
        <p:spPr>
          <a:xfrm>
            <a:off x="5602025" y="2065200"/>
            <a:ext cx="902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5" name="Google Shape;795;p60"/>
          <p:cNvSpPr txBox="1"/>
          <p:nvPr/>
        </p:nvSpPr>
        <p:spPr>
          <a:xfrm>
            <a:off x="7308450" y="3139225"/>
            <a:ext cx="594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6" name="Google Shape;796;p60"/>
          <p:cNvCxnSpPr/>
          <p:nvPr/>
        </p:nvCxnSpPr>
        <p:spPr>
          <a:xfrm flipH="1" rot="10800000">
            <a:off x="5005950" y="3672950"/>
            <a:ext cx="1131300" cy="48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Alpha-Beta Pruning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1"/>
          <p:cNvSpPr txBox="1"/>
          <p:nvPr/>
        </p:nvSpPr>
        <p:spPr>
          <a:xfrm>
            <a:off x="1346025" y="1782300"/>
            <a:ext cx="73401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4" name="Google Shape;804;p61"/>
          <p:cNvSpPr txBox="1"/>
          <p:nvPr/>
        </p:nvSpPr>
        <p:spPr>
          <a:xfrm>
            <a:off x="254275" y="1285249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This works for the </a:t>
            </a:r>
            <a:r>
              <a:rPr lang="en" sz="1800">
                <a:solidFill>
                  <a:schemeClr val="dk2"/>
                </a:solidFill>
              </a:rPr>
              <a:t>minimizing</a:t>
            </a:r>
            <a:r>
              <a:rPr lang="en" sz="1800">
                <a:solidFill>
                  <a:schemeClr val="dk2"/>
                </a:solidFill>
              </a:rPr>
              <a:t> player at the top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5" name="Google Shape;805;p61"/>
          <p:cNvSpPr/>
          <p:nvPr/>
        </p:nvSpPr>
        <p:spPr>
          <a:xfrm>
            <a:off x="4710534" y="2059630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06" name="Google Shape;806;p61"/>
          <p:cNvSpPr/>
          <p:nvPr/>
        </p:nvSpPr>
        <p:spPr>
          <a:xfrm>
            <a:off x="6263222" y="2653858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61"/>
          <p:cNvSpPr/>
          <p:nvPr/>
        </p:nvSpPr>
        <p:spPr>
          <a:xfrm>
            <a:off x="6036246" y="420764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-9</a:t>
            </a:r>
            <a:endParaRPr/>
          </a:p>
        </p:txBody>
      </p:sp>
      <p:cxnSp>
        <p:nvCxnSpPr>
          <p:cNvPr id="808" name="Google Shape;808;p61"/>
          <p:cNvCxnSpPr>
            <a:stCxn id="805" idx="5"/>
            <a:endCxn id="806" idx="1"/>
          </p:cNvCxnSpPr>
          <p:nvPr/>
        </p:nvCxnSpPr>
        <p:spPr>
          <a:xfrm>
            <a:off x="5218057" y="2431438"/>
            <a:ext cx="11322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" name="Google Shape;809;p61"/>
          <p:cNvCxnSpPr/>
          <p:nvPr/>
        </p:nvCxnSpPr>
        <p:spPr>
          <a:xfrm>
            <a:off x="5304770" y="3510991"/>
            <a:ext cx="941100" cy="7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0" name="Google Shape;810;p61"/>
          <p:cNvSpPr/>
          <p:nvPr/>
        </p:nvSpPr>
        <p:spPr>
          <a:xfrm>
            <a:off x="4203098" y="428248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811" name="Google Shape;811;p61"/>
          <p:cNvSpPr/>
          <p:nvPr/>
        </p:nvSpPr>
        <p:spPr>
          <a:xfrm>
            <a:off x="4710538" y="331178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61"/>
          <p:cNvSpPr/>
          <p:nvPr/>
        </p:nvSpPr>
        <p:spPr>
          <a:xfrm>
            <a:off x="5304987" y="428247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</a:t>
            </a:r>
            <a:endParaRPr/>
          </a:p>
        </p:txBody>
      </p:sp>
      <p:cxnSp>
        <p:nvCxnSpPr>
          <p:cNvPr id="813" name="Google Shape;813;p61"/>
          <p:cNvCxnSpPr>
            <a:stCxn id="805" idx="4"/>
            <a:endCxn id="811" idx="0"/>
          </p:cNvCxnSpPr>
          <p:nvPr/>
        </p:nvCxnSpPr>
        <p:spPr>
          <a:xfrm>
            <a:off x="5007834" y="2495230"/>
            <a:ext cx="0" cy="8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4" name="Google Shape;814;p61"/>
          <p:cNvCxnSpPr>
            <a:stCxn id="811" idx="5"/>
            <a:endCxn id="812" idx="1"/>
          </p:cNvCxnSpPr>
          <p:nvPr/>
        </p:nvCxnSpPr>
        <p:spPr>
          <a:xfrm>
            <a:off x="5218061" y="3683595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5" name="Google Shape;815;p61"/>
          <p:cNvCxnSpPr>
            <a:stCxn id="811" idx="3"/>
            <a:endCxn id="810" idx="7"/>
          </p:cNvCxnSpPr>
          <p:nvPr/>
        </p:nvCxnSpPr>
        <p:spPr>
          <a:xfrm flipH="1">
            <a:off x="4710616" y="3683595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6" name="Google Shape;816;p61"/>
          <p:cNvSpPr/>
          <p:nvPr/>
        </p:nvSpPr>
        <p:spPr>
          <a:xfrm>
            <a:off x="2477624" y="3668654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17" name="Google Shape;817;p61"/>
          <p:cNvSpPr/>
          <p:nvPr/>
        </p:nvSpPr>
        <p:spPr>
          <a:xfrm>
            <a:off x="3388014" y="271755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18" name="Google Shape;818;p61"/>
          <p:cNvSpPr/>
          <p:nvPr/>
        </p:nvSpPr>
        <p:spPr>
          <a:xfrm>
            <a:off x="3594113" y="3797145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819" name="Google Shape;819;p61"/>
          <p:cNvCxnSpPr>
            <a:stCxn id="817" idx="5"/>
            <a:endCxn id="818" idx="0"/>
          </p:cNvCxnSpPr>
          <p:nvPr/>
        </p:nvCxnSpPr>
        <p:spPr>
          <a:xfrm flipH="1">
            <a:off x="3891337" y="3089364"/>
            <a:ext cx="4200" cy="7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61"/>
          <p:cNvCxnSpPr>
            <a:stCxn id="817" idx="3"/>
            <a:endCxn id="816" idx="7"/>
          </p:cNvCxnSpPr>
          <p:nvPr/>
        </p:nvCxnSpPr>
        <p:spPr>
          <a:xfrm flipH="1">
            <a:off x="2985191" y="3089364"/>
            <a:ext cx="489900" cy="6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61"/>
          <p:cNvCxnSpPr>
            <a:stCxn id="817" idx="7"/>
            <a:endCxn id="805" idx="3"/>
          </p:cNvCxnSpPr>
          <p:nvPr/>
        </p:nvCxnSpPr>
        <p:spPr>
          <a:xfrm flipH="1" rot="10800000">
            <a:off x="3895537" y="2431548"/>
            <a:ext cx="9021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2" name="Google Shape;822;p61"/>
          <p:cNvSpPr txBox="1"/>
          <p:nvPr/>
        </p:nvSpPr>
        <p:spPr>
          <a:xfrm>
            <a:off x="5602025" y="2065200"/>
            <a:ext cx="902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3" name="Google Shape;823;p61"/>
          <p:cNvSpPr txBox="1"/>
          <p:nvPr/>
        </p:nvSpPr>
        <p:spPr>
          <a:xfrm>
            <a:off x="7308450" y="3139225"/>
            <a:ext cx="594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Alpha-Beta Pruning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62"/>
          <p:cNvSpPr txBox="1"/>
          <p:nvPr/>
        </p:nvSpPr>
        <p:spPr>
          <a:xfrm>
            <a:off x="1346025" y="1782300"/>
            <a:ext cx="73401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1" name="Google Shape;831;p62"/>
          <p:cNvSpPr txBox="1"/>
          <p:nvPr/>
        </p:nvSpPr>
        <p:spPr>
          <a:xfrm>
            <a:off x="254275" y="1285249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After exploring the left branch we see a 10. In our first exploration along the middle branch we see a 20. Do we need to see the remaining values?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2" name="Google Shape;832;p62"/>
          <p:cNvSpPr/>
          <p:nvPr/>
        </p:nvSpPr>
        <p:spPr>
          <a:xfrm>
            <a:off x="4710534" y="2059630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33" name="Google Shape;833;p62"/>
          <p:cNvSpPr/>
          <p:nvPr/>
        </p:nvSpPr>
        <p:spPr>
          <a:xfrm>
            <a:off x="6263222" y="2653858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62"/>
          <p:cNvSpPr/>
          <p:nvPr/>
        </p:nvSpPr>
        <p:spPr>
          <a:xfrm>
            <a:off x="6036246" y="420764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-9</a:t>
            </a:r>
            <a:endParaRPr/>
          </a:p>
        </p:txBody>
      </p:sp>
      <p:cxnSp>
        <p:nvCxnSpPr>
          <p:cNvPr id="835" name="Google Shape;835;p62"/>
          <p:cNvCxnSpPr>
            <a:stCxn id="832" idx="5"/>
            <a:endCxn id="833" idx="1"/>
          </p:cNvCxnSpPr>
          <p:nvPr/>
        </p:nvCxnSpPr>
        <p:spPr>
          <a:xfrm>
            <a:off x="5218057" y="2431438"/>
            <a:ext cx="11322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62"/>
          <p:cNvCxnSpPr/>
          <p:nvPr/>
        </p:nvCxnSpPr>
        <p:spPr>
          <a:xfrm>
            <a:off x="5304770" y="3510991"/>
            <a:ext cx="941100" cy="7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7" name="Google Shape;837;p62"/>
          <p:cNvSpPr/>
          <p:nvPr/>
        </p:nvSpPr>
        <p:spPr>
          <a:xfrm>
            <a:off x="4203098" y="428248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838" name="Google Shape;838;p62"/>
          <p:cNvSpPr/>
          <p:nvPr/>
        </p:nvSpPr>
        <p:spPr>
          <a:xfrm>
            <a:off x="4710538" y="331178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62"/>
          <p:cNvSpPr/>
          <p:nvPr/>
        </p:nvSpPr>
        <p:spPr>
          <a:xfrm>
            <a:off x="5304987" y="428247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</a:t>
            </a:r>
            <a:endParaRPr/>
          </a:p>
        </p:txBody>
      </p:sp>
      <p:cxnSp>
        <p:nvCxnSpPr>
          <p:cNvPr id="840" name="Google Shape;840;p62"/>
          <p:cNvCxnSpPr>
            <a:stCxn id="832" idx="4"/>
            <a:endCxn id="838" idx="0"/>
          </p:cNvCxnSpPr>
          <p:nvPr/>
        </p:nvCxnSpPr>
        <p:spPr>
          <a:xfrm>
            <a:off x="5007834" y="2495230"/>
            <a:ext cx="0" cy="8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1" name="Google Shape;841;p62"/>
          <p:cNvCxnSpPr>
            <a:stCxn id="838" idx="5"/>
            <a:endCxn id="839" idx="1"/>
          </p:cNvCxnSpPr>
          <p:nvPr/>
        </p:nvCxnSpPr>
        <p:spPr>
          <a:xfrm>
            <a:off x="5218061" y="3683595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2" name="Google Shape;842;p62"/>
          <p:cNvCxnSpPr>
            <a:stCxn id="838" idx="3"/>
            <a:endCxn id="837" idx="7"/>
          </p:cNvCxnSpPr>
          <p:nvPr/>
        </p:nvCxnSpPr>
        <p:spPr>
          <a:xfrm flipH="1">
            <a:off x="4710616" y="3683595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62"/>
          <p:cNvSpPr/>
          <p:nvPr/>
        </p:nvSpPr>
        <p:spPr>
          <a:xfrm>
            <a:off x="2477624" y="3668654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44" name="Google Shape;844;p62"/>
          <p:cNvSpPr/>
          <p:nvPr/>
        </p:nvSpPr>
        <p:spPr>
          <a:xfrm>
            <a:off x="3388014" y="271755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45" name="Google Shape;845;p62"/>
          <p:cNvSpPr/>
          <p:nvPr/>
        </p:nvSpPr>
        <p:spPr>
          <a:xfrm>
            <a:off x="3594113" y="3797145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846" name="Google Shape;846;p62"/>
          <p:cNvCxnSpPr>
            <a:stCxn id="844" idx="5"/>
            <a:endCxn id="845" idx="0"/>
          </p:cNvCxnSpPr>
          <p:nvPr/>
        </p:nvCxnSpPr>
        <p:spPr>
          <a:xfrm flipH="1">
            <a:off x="3891337" y="3089364"/>
            <a:ext cx="4200" cy="7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62"/>
          <p:cNvCxnSpPr>
            <a:stCxn id="844" idx="3"/>
            <a:endCxn id="843" idx="7"/>
          </p:cNvCxnSpPr>
          <p:nvPr/>
        </p:nvCxnSpPr>
        <p:spPr>
          <a:xfrm flipH="1">
            <a:off x="2985191" y="3089364"/>
            <a:ext cx="489900" cy="6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62"/>
          <p:cNvCxnSpPr>
            <a:stCxn id="844" idx="7"/>
            <a:endCxn id="832" idx="3"/>
          </p:cNvCxnSpPr>
          <p:nvPr/>
        </p:nvCxnSpPr>
        <p:spPr>
          <a:xfrm flipH="1" rot="10800000">
            <a:off x="3895537" y="2431548"/>
            <a:ext cx="9021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9" name="Google Shape;849;p62"/>
          <p:cNvSpPr txBox="1"/>
          <p:nvPr/>
        </p:nvSpPr>
        <p:spPr>
          <a:xfrm>
            <a:off x="5602025" y="2065200"/>
            <a:ext cx="902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0" name="Google Shape;850;p62"/>
          <p:cNvSpPr txBox="1"/>
          <p:nvPr/>
        </p:nvSpPr>
        <p:spPr>
          <a:xfrm>
            <a:off x="7308450" y="3139225"/>
            <a:ext cx="594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3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Alpha-Beta Pruning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63"/>
          <p:cNvSpPr txBox="1"/>
          <p:nvPr/>
        </p:nvSpPr>
        <p:spPr>
          <a:xfrm>
            <a:off x="1346025" y="1782300"/>
            <a:ext cx="73401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8" name="Google Shape;858;p63"/>
          <p:cNvSpPr txBox="1"/>
          <p:nvPr/>
        </p:nvSpPr>
        <p:spPr>
          <a:xfrm>
            <a:off x="254275" y="1285249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After exploring the left branch we see a 10. In our first exploration along the middle branch we see a 20. Do we need to see the remaining values?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9" name="Google Shape;859;p63"/>
          <p:cNvSpPr/>
          <p:nvPr/>
        </p:nvSpPr>
        <p:spPr>
          <a:xfrm>
            <a:off x="4710534" y="2059630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60" name="Google Shape;860;p63"/>
          <p:cNvSpPr/>
          <p:nvPr/>
        </p:nvSpPr>
        <p:spPr>
          <a:xfrm>
            <a:off x="6263222" y="2653858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63"/>
          <p:cNvSpPr/>
          <p:nvPr/>
        </p:nvSpPr>
        <p:spPr>
          <a:xfrm>
            <a:off x="6036246" y="420764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-9</a:t>
            </a:r>
            <a:endParaRPr/>
          </a:p>
        </p:txBody>
      </p:sp>
      <p:cxnSp>
        <p:nvCxnSpPr>
          <p:cNvPr id="862" name="Google Shape;862;p63"/>
          <p:cNvCxnSpPr>
            <a:stCxn id="859" idx="5"/>
            <a:endCxn id="860" idx="1"/>
          </p:cNvCxnSpPr>
          <p:nvPr/>
        </p:nvCxnSpPr>
        <p:spPr>
          <a:xfrm>
            <a:off x="5218057" y="2431438"/>
            <a:ext cx="11322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3" name="Google Shape;863;p63"/>
          <p:cNvCxnSpPr/>
          <p:nvPr/>
        </p:nvCxnSpPr>
        <p:spPr>
          <a:xfrm>
            <a:off x="5304770" y="3510991"/>
            <a:ext cx="941100" cy="7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4" name="Google Shape;864;p63"/>
          <p:cNvSpPr/>
          <p:nvPr/>
        </p:nvSpPr>
        <p:spPr>
          <a:xfrm>
            <a:off x="4203098" y="428248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865" name="Google Shape;865;p63"/>
          <p:cNvSpPr/>
          <p:nvPr/>
        </p:nvSpPr>
        <p:spPr>
          <a:xfrm>
            <a:off x="4710538" y="3311787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63"/>
          <p:cNvSpPr/>
          <p:nvPr/>
        </p:nvSpPr>
        <p:spPr>
          <a:xfrm>
            <a:off x="5304987" y="428247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</a:t>
            </a:r>
            <a:endParaRPr/>
          </a:p>
        </p:txBody>
      </p:sp>
      <p:cxnSp>
        <p:nvCxnSpPr>
          <p:cNvPr id="867" name="Google Shape;867;p63"/>
          <p:cNvCxnSpPr>
            <a:stCxn id="859" idx="4"/>
            <a:endCxn id="865" idx="0"/>
          </p:cNvCxnSpPr>
          <p:nvPr/>
        </p:nvCxnSpPr>
        <p:spPr>
          <a:xfrm>
            <a:off x="5007834" y="2495230"/>
            <a:ext cx="0" cy="8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8" name="Google Shape;868;p63"/>
          <p:cNvCxnSpPr>
            <a:stCxn id="865" idx="5"/>
            <a:endCxn id="866" idx="1"/>
          </p:cNvCxnSpPr>
          <p:nvPr/>
        </p:nvCxnSpPr>
        <p:spPr>
          <a:xfrm>
            <a:off x="5218061" y="3683595"/>
            <a:ext cx="174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9" name="Google Shape;869;p63"/>
          <p:cNvCxnSpPr>
            <a:stCxn id="865" idx="3"/>
            <a:endCxn id="864" idx="7"/>
          </p:cNvCxnSpPr>
          <p:nvPr/>
        </p:nvCxnSpPr>
        <p:spPr>
          <a:xfrm flipH="1">
            <a:off x="4710616" y="3683595"/>
            <a:ext cx="870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0" name="Google Shape;870;p63"/>
          <p:cNvSpPr/>
          <p:nvPr/>
        </p:nvSpPr>
        <p:spPr>
          <a:xfrm>
            <a:off x="2477624" y="3668654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71" name="Google Shape;871;p63"/>
          <p:cNvSpPr/>
          <p:nvPr/>
        </p:nvSpPr>
        <p:spPr>
          <a:xfrm>
            <a:off x="3388014" y="2717556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72" name="Google Shape;872;p63"/>
          <p:cNvSpPr/>
          <p:nvPr/>
        </p:nvSpPr>
        <p:spPr>
          <a:xfrm>
            <a:off x="3594113" y="3797145"/>
            <a:ext cx="594600" cy="43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873" name="Google Shape;873;p63"/>
          <p:cNvCxnSpPr>
            <a:stCxn id="871" idx="5"/>
            <a:endCxn id="872" idx="0"/>
          </p:cNvCxnSpPr>
          <p:nvPr/>
        </p:nvCxnSpPr>
        <p:spPr>
          <a:xfrm flipH="1">
            <a:off x="3891337" y="3089364"/>
            <a:ext cx="4200" cy="7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4" name="Google Shape;874;p63"/>
          <p:cNvCxnSpPr>
            <a:stCxn id="871" idx="3"/>
            <a:endCxn id="870" idx="7"/>
          </p:cNvCxnSpPr>
          <p:nvPr/>
        </p:nvCxnSpPr>
        <p:spPr>
          <a:xfrm flipH="1">
            <a:off x="2985191" y="3089364"/>
            <a:ext cx="489900" cy="6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5" name="Google Shape;875;p63"/>
          <p:cNvCxnSpPr>
            <a:stCxn id="871" idx="7"/>
            <a:endCxn id="859" idx="3"/>
          </p:cNvCxnSpPr>
          <p:nvPr/>
        </p:nvCxnSpPr>
        <p:spPr>
          <a:xfrm flipH="1" rot="10800000">
            <a:off x="3895537" y="2431548"/>
            <a:ext cx="9021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6" name="Google Shape;876;p63"/>
          <p:cNvSpPr txBox="1"/>
          <p:nvPr/>
        </p:nvSpPr>
        <p:spPr>
          <a:xfrm>
            <a:off x="5602025" y="2065200"/>
            <a:ext cx="902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7" name="Google Shape;877;p63"/>
          <p:cNvSpPr txBox="1"/>
          <p:nvPr/>
        </p:nvSpPr>
        <p:spPr>
          <a:xfrm>
            <a:off x="7308450" y="3139225"/>
            <a:ext cx="594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78" name="Google Shape;878;p63"/>
          <p:cNvCxnSpPr/>
          <p:nvPr/>
        </p:nvCxnSpPr>
        <p:spPr>
          <a:xfrm flipH="1" rot="10800000">
            <a:off x="5129950" y="3657650"/>
            <a:ext cx="898800" cy="54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Game playing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 of the oldest domains studied in AI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Complex but solvable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Clear description of environment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Often thought of as requiring intelligence to play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4"/>
          <p:cNvSpPr txBox="1"/>
          <p:nvPr/>
        </p:nvSpPr>
        <p:spPr>
          <a:xfrm>
            <a:off x="1348349" y="2681225"/>
            <a:ext cx="74403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5" name="Google Shape;885;p64"/>
          <p:cNvSpPr/>
          <p:nvPr/>
        </p:nvSpPr>
        <p:spPr>
          <a:xfrm>
            <a:off x="4758625" y="2902321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86" name="Google Shape;886;p64"/>
          <p:cNvSpPr/>
          <p:nvPr/>
        </p:nvSpPr>
        <p:spPr>
          <a:xfrm>
            <a:off x="6332433" y="3376058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64"/>
          <p:cNvSpPr/>
          <p:nvPr/>
        </p:nvSpPr>
        <p:spPr>
          <a:xfrm>
            <a:off x="6102369" y="4614786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-9</a:t>
            </a:r>
            <a:endParaRPr/>
          </a:p>
        </p:txBody>
      </p:sp>
      <p:cxnSp>
        <p:nvCxnSpPr>
          <p:cNvPr id="888" name="Google Shape;888;p64"/>
          <p:cNvCxnSpPr>
            <a:stCxn id="885" idx="5"/>
            <a:endCxn id="886" idx="1"/>
          </p:cNvCxnSpPr>
          <p:nvPr/>
        </p:nvCxnSpPr>
        <p:spPr>
          <a:xfrm>
            <a:off x="5272549" y="3198589"/>
            <a:ext cx="11481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9" name="Google Shape;889;p64"/>
          <p:cNvCxnSpPr/>
          <p:nvPr/>
        </p:nvCxnSpPr>
        <p:spPr>
          <a:xfrm>
            <a:off x="5360943" y="4059390"/>
            <a:ext cx="9534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0" name="Google Shape;890;p64"/>
          <p:cNvSpPr/>
          <p:nvPr/>
        </p:nvSpPr>
        <p:spPr>
          <a:xfrm>
            <a:off x="4244286" y="4674450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891" name="Google Shape;891;p64"/>
          <p:cNvSpPr/>
          <p:nvPr/>
        </p:nvSpPr>
        <p:spPr>
          <a:xfrm>
            <a:off x="4758629" y="3900579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64"/>
          <p:cNvSpPr/>
          <p:nvPr/>
        </p:nvSpPr>
        <p:spPr>
          <a:xfrm>
            <a:off x="5361164" y="4674443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</a:t>
            </a:r>
            <a:endParaRPr/>
          </a:p>
        </p:txBody>
      </p:sp>
      <p:cxnSp>
        <p:nvCxnSpPr>
          <p:cNvPr id="893" name="Google Shape;893;p64"/>
          <p:cNvCxnSpPr>
            <a:stCxn id="885" idx="4"/>
            <a:endCxn id="891" idx="0"/>
          </p:cNvCxnSpPr>
          <p:nvPr/>
        </p:nvCxnSpPr>
        <p:spPr>
          <a:xfrm>
            <a:off x="5059675" y="3249421"/>
            <a:ext cx="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4" name="Google Shape;894;p64"/>
          <p:cNvCxnSpPr>
            <a:stCxn id="891" idx="5"/>
            <a:endCxn id="892" idx="1"/>
          </p:cNvCxnSpPr>
          <p:nvPr/>
        </p:nvCxnSpPr>
        <p:spPr>
          <a:xfrm>
            <a:off x="5272554" y="4196848"/>
            <a:ext cx="176700" cy="5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p64"/>
          <p:cNvCxnSpPr>
            <a:stCxn id="891" idx="3"/>
            <a:endCxn id="890" idx="7"/>
          </p:cNvCxnSpPr>
          <p:nvPr/>
        </p:nvCxnSpPr>
        <p:spPr>
          <a:xfrm flipH="1">
            <a:off x="4758305" y="4196848"/>
            <a:ext cx="88500" cy="5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6" name="Google Shape;896;p64"/>
          <p:cNvSpPr/>
          <p:nvPr/>
        </p:nvSpPr>
        <p:spPr>
          <a:xfrm>
            <a:off x="2495341" y="4185085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97" name="Google Shape;897;p64"/>
          <p:cNvSpPr/>
          <p:nvPr/>
        </p:nvSpPr>
        <p:spPr>
          <a:xfrm>
            <a:off x="3418115" y="3426840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98" name="Google Shape;898;p64"/>
          <p:cNvSpPr/>
          <p:nvPr/>
        </p:nvSpPr>
        <p:spPr>
          <a:xfrm>
            <a:off x="3627017" y="4287522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899" name="Google Shape;899;p64"/>
          <p:cNvCxnSpPr>
            <a:stCxn id="897" idx="5"/>
            <a:endCxn id="898" idx="0"/>
          </p:cNvCxnSpPr>
          <p:nvPr/>
        </p:nvCxnSpPr>
        <p:spPr>
          <a:xfrm flipH="1">
            <a:off x="3928140" y="3723108"/>
            <a:ext cx="3900" cy="5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0" name="Google Shape;900;p64"/>
          <p:cNvCxnSpPr>
            <a:stCxn id="897" idx="3"/>
            <a:endCxn id="896" idx="7"/>
          </p:cNvCxnSpPr>
          <p:nvPr/>
        </p:nvCxnSpPr>
        <p:spPr>
          <a:xfrm flipH="1">
            <a:off x="3009191" y="3723108"/>
            <a:ext cx="497100" cy="5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64"/>
          <p:cNvCxnSpPr>
            <a:stCxn id="897" idx="7"/>
            <a:endCxn id="885" idx="3"/>
          </p:cNvCxnSpPr>
          <p:nvPr/>
        </p:nvCxnSpPr>
        <p:spPr>
          <a:xfrm flipH="1" rot="10800000">
            <a:off x="3932040" y="3198671"/>
            <a:ext cx="91470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2" name="Google Shape;902;p64"/>
          <p:cNvSpPr txBox="1"/>
          <p:nvPr/>
        </p:nvSpPr>
        <p:spPr>
          <a:xfrm>
            <a:off x="5662242" y="2906762"/>
            <a:ext cx="914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3" name="Google Shape;903;p64"/>
          <p:cNvSpPr txBox="1"/>
          <p:nvPr/>
        </p:nvSpPr>
        <p:spPr>
          <a:xfrm>
            <a:off x="7391853" y="3763008"/>
            <a:ext cx="1566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04" name="Google Shape;904;p64"/>
          <p:cNvCxnSpPr/>
          <p:nvPr/>
        </p:nvCxnSpPr>
        <p:spPr>
          <a:xfrm flipH="1" rot="10800000">
            <a:off x="5183746" y="4176730"/>
            <a:ext cx="911100" cy="43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Google Shape;905;p64"/>
          <p:cNvSpPr txBox="1"/>
          <p:nvPr/>
        </p:nvSpPr>
        <p:spPr>
          <a:xfrm>
            <a:off x="453025" y="1285324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More generally α is the highest max β is the lowest min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If we are at a max node and value&gt;=β then prune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If we are at a min node and value&lt;=α then prune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64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Alpha-Beta Pruning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6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Alpha-Beta Pruning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3" name="Google Shape;91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250" y="1164749"/>
            <a:ext cx="4989379" cy="336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6"/>
          <p:cNvSpPr txBox="1"/>
          <p:nvPr/>
        </p:nvSpPr>
        <p:spPr>
          <a:xfrm>
            <a:off x="1348349" y="2681225"/>
            <a:ext cx="74403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0" name="Google Shape;920;p66"/>
          <p:cNvSpPr/>
          <p:nvPr/>
        </p:nvSpPr>
        <p:spPr>
          <a:xfrm>
            <a:off x="4758625" y="2902321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921" name="Google Shape;921;p66"/>
          <p:cNvSpPr/>
          <p:nvPr/>
        </p:nvSpPr>
        <p:spPr>
          <a:xfrm>
            <a:off x="6332433" y="3376058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6"/>
          <p:cNvSpPr/>
          <p:nvPr/>
        </p:nvSpPr>
        <p:spPr>
          <a:xfrm>
            <a:off x="6102369" y="4614786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-9</a:t>
            </a:r>
            <a:endParaRPr/>
          </a:p>
        </p:txBody>
      </p:sp>
      <p:cxnSp>
        <p:nvCxnSpPr>
          <p:cNvPr id="923" name="Google Shape;923;p66"/>
          <p:cNvCxnSpPr>
            <a:stCxn id="920" idx="5"/>
            <a:endCxn id="921" idx="1"/>
          </p:cNvCxnSpPr>
          <p:nvPr/>
        </p:nvCxnSpPr>
        <p:spPr>
          <a:xfrm>
            <a:off x="5272549" y="3198589"/>
            <a:ext cx="11481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66"/>
          <p:cNvCxnSpPr/>
          <p:nvPr/>
        </p:nvCxnSpPr>
        <p:spPr>
          <a:xfrm>
            <a:off x="5360943" y="4059390"/>
            <a:ext cx="9534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66"/>
          <p:cNvSpPr/>
          <p:nvPr/>
        </p:nvSpPr>
        <p:spPr>
          <a:xfrm>
            <a:off x="4244286" y="4674450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926" name="Google Shape;926;p66"/>
          <p:cNvSpPr/>
          <p:nvPr/>
        </p:nvSpPr>
        <p:spPr>
          <a:xfrm>
            <a:off x="4758629" y="3900579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66"/>
          <p:cNvSpPr/>
          <p:nvPr/>
        </p:nvSpPr>
        <p:spPr>
          <a:xfrm>
            <a:off x="5361164" y="4674443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</a:t>
            </a:r>
            <a:endParaRPr/>
          </a:p>
        </p:txBody>
      </p:sp>
      <p:cxnSp>
        <p:nvCxnSpPr>
          <p:cNvPr id="928" name="Google Shape;928;p66"/>
          <p:cNvCxnSpPr>
            <a:stCxn id="920" idx="4"/>
            <a:endCxn id="926" idx="0"/>
          </p:cNvCxnSpPr>
          <p:nvPr/>
        </p:nvCxnSpPr>
        <p:spPr>
          <a:xfrm>
            <a:off x="5059675" y="3249421"/>
            <a:ext cx="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66"/>
          <p:cNvCxnSpPr>
            <a:stCxn id="926" idx="5"/>
            <a:endCxn id="927" idx="1"/>
          </p:cNvCxnSpPr>
          <p:nvPr/>
        </p:nvCxnSpPr>
        <p:spPr>
          <a:xfrm>
            <a:off x="5272554" y="4196848"/>
            <a:ext cx="176700" cy="5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0" name="Google Shape;930;p66"/>
          <p:cNvCxnSpPr>
            <a:stCxn id="926" idx="3"/>
            <a:endCxn id="925" idx="7"/>
          </p:cNvCxnSpPr>
          <p:nvPr/>
        </p:nvCxnSpPr>
        <p:spPr>
          <a:xfrm flipH="1">
            <a:off x="4758305" y="4196848"/>
            <a:ext cx="88500" cy="5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1" name="Google Shape;931;p66"/>
          <p:cNvSpPr/>
          <p:nvPr/>
        </p:nvSpPr>
        <p:spPr>
          <a:xfrm>
            <a:off x="2495341" y="4185085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932" name="Google Shape;932;p66"/>
          <p:cNvSpPr/>
          <p:nvPr/>
        </p:nvSpPr>
        <p:spPr>
          <a:xfrm>
            <a:off x="3418115" y="3426840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933" name="Google Shape;933;p66"/>
          <p:cNvSpPr/>
          <p:nvPr/>
        </p:nvSpPr>
        <p:spPr>
          <a:xfrm>
            <a:off x="3627017" y="4287522"/>
            <a:ext cx="602100" cy="347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934" name="Google Shape;934;p66"/>
          <p:cNvCxnSpPr>
            <a:stCxn id="932" idx="5"/>
            <a:endCxn id="933" idx="0"/>
          </p:cNvCxnSpPr>
          <p:nvPr/>
        </p:nvCxnSpPr>
        <p:spPr>
          <a:xfrm flipH="1">
            <a:off x="3928140" y="3723108"/>
            <a:ext cx="3900" cy="5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5" name="Google Shape;935;p66"/>
          <p:cNvCxnSpPr>
            <a:stCxn id="932" idx="3"/>
            <a:endCxn id="931" idx="7"/>
          </p:cNvCxnSpPr>
          <p:nvPr/>
        </p:nvCxnSpPr>
        <p:spPr>
          <a:xfrm flipH="1">
            <a:off x="3009191" y="3723108"/>
            <a:ext cx="497100" cy="5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6" name="Google Shape;936;p66"/>
          <p:cNvCxnSpPr>
            <a:stCxn id="932" idx="7"/>
            <a:endCxn id="920" idx="3"/>
          </p:cNvCxnSpPr>
          <p:nvPr/>
        </p:nvCxnSpPr>
        <p:spPr>
          <a:xfrm flipH="1" rot="10800000">
            <a:off x="3932040" y="3198671"/>
            <a:ext cx="91470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7" name="Google Shape;937;p66"/>
          <p:cNvSpPr txBox="1"/>
          <p:nvPr/>
        </p:nvSpPr>
        <p:spPr>
          <a:xfrm>
            <a:off x="5662242" y="2906762"/>
            <a:ext cx="914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8" name="Google Shape;938;p66"/>
          <p:cNvSpPr txBox="1"/>
          <p:nvPr/>
        </p:nvSpPr>
        <p:spPr>
          <a:xfrm>
            <a:off x="7391853" y="3763008"/>
            <a:ext cx="1566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39" name="Google Shape;939;p66"/>
          <p:cNvCxnSpPr/>
          <p:nvPr/>
        </p:nvCxnSpPr>
        <p:spPr>
          <a:xfrm flipH="1" rot="10800000">
            <a:off x="5183746" y="4176730"/>
            <a:ext cx="911100" cy="43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Google Shape;940;p66"/>
          <p:cNvSpPr txBox="1"/>
          <p:nvPr/>
        </p:nvSpPr>
        <p:spPr>
          <a:xfrm>
            <a:off x="453025" y="1285324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Fill out AB-pruning for tic-tac-toe and compare the number of nodes opened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http://homepage.ufp.pt/jtorres/ensino/ia/alfabeta.html</a:t>
            </a:r>
            <a:r>
              <a:rPr lang="en" sz="1800">
                <a:solidFill>
                  <a:schemeClr val="dk2"/>
                </a:solidFill>
              </a:rPr>
              <a:t> For simulations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1" name="Google Shape;941;p66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Activity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67"/>
          <p:cNvSpPr txBox="1"/>
          <p:nvPr/>
        </p:nvSpPr>
        <p:spPr>
          <a:xfrm>
            <a:off x="456525" y="1362824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AB-Pruning creates expert players but in the worst case it still needs to explore every node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need a solution that can work reasonably quickly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Instead of evaluating to the end approximate the value of a state with a  heuristic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8" name="Google Shape;948;p6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AB-pruning in practice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8"/>
          <p:cNvSpPr txBox="1"/>
          <p:nvPr/>
        </p:nvSpPr>
        <p:spPr>
          <a:xfrm>
            <a:off x="456525" y="1362824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5" name="Google Shape;955;p6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Evaluation Functions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6" name="Google Shape;95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7987" y="1589013"/>
            <a:ext cx="3586675" cy="31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69"/>
          <p:cNvSpPr txBox="1"/>
          <p:nvPr/>
        </p:nvSpPr>
        <p:spPr>
          <a:xfrm>
            <a:off x="456525" y="1362824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 depth 6-8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200 million positions/sec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Stock fish 700 million positions/sec</a:t>
            </a:r>
            <a:endParaRPr sz="1800"/>
          </a:p>
        </p:txBody>
      </p:sp>
      <p:sp>
        <p:nvSpPr>
          <p:cNvPr id="963" name="Google Shape;963;p6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Deep Blue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4" name="Google Shape;96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452" y="1906725"/>
            <a:ext cx="4450551" cy="32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7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Problems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70"/>
          <p:cNvSpPr txBox="1"/>
          <p:nvPr/>
        </p:nvSpPr>
        <p:spPr>
          <a:xfrm>
            <a:off x="456525" y="1362824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Horizon</a:t>
            </a:r>
            <a:r>
              <a:rPr lang="en" sz="1800"/>
              <a:t> effect what if something bad happens at max depth +1?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far and how deep should we expand a node?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do we allocate fixed move time?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Problems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71"/>
          <p:cNvSpPr txBox="1"/>
          <p:nvPr/>
        </p:nvSpPr>
        <p:spPr>
          <a:xfrm>
            <a:off x="456525" y="1362824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Need to be addressed in the project</a:t>
            </a:r>
            <a:endParaRPr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7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Monte-Carlo Tree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72"/>
          <p:cNvSpPr txBox="1"/>
          <p:nvPr/>
        </p:nvSpPr>
        <p:spPr>
          <a:xfrm>
            <a:off x="456525" y="1362824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Rather than searching at a fixed depth expand some nodes more than others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Trade off expanding unexplored nodes and promising nodes	</a:t>
            </a:r>
            <a:endParaRPr sz="1800"/>
          </a:p>
        </p:txBody>
      </p:sp>
      <p:pic>
        <p:nvPicPr>
          <p:cNvPr id="986" name="Google Shape;98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863" y="2705025"/>
            <a:ext cx="39147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3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Monte-Carlo Tree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73"/>
          <p:cNvSpPr txBox="1"/>
          <p:nvPr/>
        </p:nvSpPr>
        <p:spPr>
          <a:xfrm>
            <a:off x="456525" y="1362824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you to go deeper and explore nodes you care about more</a:t>
            </a:r>
            <a:endParaRPr sz="1800"/>
          </a:p>
        </p:txBody>
      </p:sp>
      <p:pic>
        <p:nvPicPr>
          <p:cNvPr id="994" name="Google Shape;99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863" y="2705025"/>
            <a:ext cx="39147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Solved games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1800"/>
              <a:t>Optimal Strategy is known for all positions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Strongly solved: all positions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Weakly</a:t>
            </a:r>
            <a:r>
              <a:rPr lang="en" sz="1800"/>
              <a:t> solved: some (starting) positions</a:t>
            </a:r>
            <a:endParaRPr sz="1800"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213" y="2869563"/>
            <a:ext cx="28479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74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Monte-Carlo Tree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74"/>
          <p:cNvSpPr txBox="1"/>
          <p:nvPr/>
        </p:nvSpPr>
        <p:spPr>
          <a:xfrm>
            <a:off x="456525" y="1362824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you to go deeper and explore nodes you care about more</a:t>
            </a:r>
            <a:endParaRPr sz="1800"/>
          </a:p>
        </p:txBody>
      </p:sp>
      <p:pic>
        <p:nvPicPr>
          <p:cNvPr id="1002" name="Google Shape;100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863" y="2705025"/>
            <a:ext cx="39147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What’s next for games?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75"/>
          <p:cNvSpPr txBox="1"/>
          <p:nvPr/>
        </p:nvSpPr>
        <p:spPr>
          <a:xfrm>
            <a:off x="456525" y="1362824"/>
            <a:ext cx="81846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Poker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Realtime games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AlphaStar defeats MaNa in starcraft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much else… but the research is promising for things like self driving cars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Non-zero sum games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Typical games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2-Player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Alternating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Zero-Sum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Perfect Information</a:t>
            </a:r>
            <a:endParaRPr sz="1800"/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7" y="1771490"/>
            <a:ext cx="4069125" cy="2707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Typical Games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Very similar to search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Set of possible states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Starting state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Successor function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Terminal/Goal States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Objective function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difference is alternating control 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Typical Games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1100375" y="18598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2867325" y="38891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937600" y="31141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170375" y="31141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/>
          <p:nvPr/>
        </p:nvSpPr>
        <p:spPr>
          <a:xfrm>
            <a:off x="1627375" y="23248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635375" y="23248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2402325" y="31141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32"/>
          <p:cNvCxnSpPr>
            <a:endCxn id="173" idx="7"/>
          </p:cNvCxnSpPr>
          <p:nvPr/>
        </p:nvCxnSpPr>
        <p:spPr>
          <a:xfrm flipH="1">
            <a:off x="1032277" y="2256698"/>
            <a:ext cx="1362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32"/>
          <p:cNvCxnSpPr>
            <a:stCxn id="173" idx="3"/>
            <a:endCxn id="171" idx="7"/>
          </p:cNvCxnSpPr>
          <p:nvPr/>
        </p:nvCxnSpPr>
        <p:spPr>
          <a:xfrm flipH="1">
            <a:off x="567273" y="2721702"/>
            <a:ext cx="1362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32"/>
          <p:cNvCxnSpPr>
            <a:stCxn id="173" idx="5"/>
            <a:endCxn id="170" idx="0"/>
          </p:cNvCxnSpPr>
          <p:nvPr/>
        </p:nvCxnSpPr>
        <p:spPr>
          <a:xfrm>
            <a:off x="1032277" y="2721702"/>
            <a:ext cx="137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32"/>
          <p:cNvCxnSpPr>
            <a:stCxn id="168" idx="5"/>
            <a:endCxn id="172" idx="1"/>
          </p:cNvCxnSpPr>
          <p:nvPr/>
        </p:nvCxnSpPr>
        <p:spPr>
          <a:xfrm>
            <a:off x="1497277" y="2256702"/>
            <a:ext cx="1983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32"/>
          <p:cNvCxnSpPr>
            <a:stCxn id="172" idx="5"/>
            <a:endCxn id="174" idx="1"/>
          </p:cNvCxnSpPr>
          <p:nvPr/>
        </p:nvCxnSpPr>
        <p:spPr>
          <a:xfrm>
            <a:off x="2024277" y="2721702"/>
            <a:ext cx="4461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32"/>
          <p:cNvCxnSpPr>
            <a:stCxn id="174" idx="5"/>
            <a:endCxn id="169" idx="1"/>
          </p:cNvCxnSpPr>
          <p:nvPr/>
        </p:nvCxnSpPr>
        <p:spPr>
          <a:xfrm>
            <a:off x="2799227" y="3511052"/>
            <a:ext cx="1362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32"/>
          <p:cNvSpPr/>
          <p:nvPr/>
        </p:nvSpPr>
        <p:spPr>
          <a:xfrm>
            <a:off x="6454175" y="17048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8221125" y="37341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/>
          <p:nvPr/>
        </p:nvSpPr>
        <p:spPr>
          <a:xfrm>
            <a:off x="6291400" y="29591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/>
          <p:nvPr/>
        </p:nvSpPr>
        <p:spPr>
          <a:xfrm>
            <a:off x="5524175" y="29591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6981175" y="21698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5989175" y="21698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7756125" y="29591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32"/>
          <p:cNvCxnSpPr>
            <a:endCxn id="186" idx="7"/>
          </p:cNvCxnSpPr>
          <p:nvPr/>
        </p:nvCxnSpPr>
        <p:spPr>
          <a:xfrm flipH="1">
            <a:off x="6386077" y="2101698"/>
            <a:ext cx="1362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32"/>
          <p:cNvCxnSpPr>
            <a:stCxn id="186" idx="3"/>
            <a:endCxn id="184" idx="7"/>
          </p:cNvCxnSpPr>
          <p:nvPr/>
        </p:nvCxnSpPr>
        <p:spPr>
          <a:xfrm flipH="1">
            <a:off x="5921073" y="2566702"/>
            <a:ext cx="1362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32"/>
          <p:cNvCxnSpPr>
            <a:stCxn id="186" idx="5"/>
            <a:endCxn id="183" idx="0"/>
          </p:cNvCxnSpPr>
          <p:nvPr/>
        </p:nvCxnSpPr>
        <p:spPr>
          <a:xfrm>
            <a:off x="6386077" y="2566702"/>
            <a:ext cx="137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32"/>
          <p:cNvCxnSpPr>
            <a:stCxn id="181" idx="5"/>
            <a:endCxn id="185" idx="1"/>
          </p:cNvCxnSpPr>
          <p:nvPr/>
        </p:nvCxnSpPr>
        <p:spPr>
          <a:xfrm>
            <a:off x="6851077" y="2101702"/>
            <a:ext cx="1983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2"/>
          <p:cNvCxnSpPr>
            <a:stCxn id="185" idx="5"/>
            <a:endCxn id="187" idx="1"/>
          </p:cNvCxnSpPr>
          <p:nvPr/>
        </p:nvCxnSpPr>
        <p:spPr>
          <a:xfrm>
            <a:off x="7378077" y="2566702"/>
            <a:ext cx="4461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2"/>
          <p:cNvCxnSpPr>
            <a:stCxn id="187" idx="5"/>
            <a:endCxn id="182" idx="1"/>
          </p:cNvCxnSpPr>
          <p:nvPr/>
        </p:nvCxnSpPr>
        <p:spPr>
          <a:xfrm>
            <a:off x="8153027" y="3356052"/>
            <a:ext cx="1362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2"/>
          <p:cNvSpPr txBox="1"/>
          <p:nvPr/>
        </p:nvSpPr>
        <p:spPr>
          <a:xfrm>
            <a:off x="567275" y="1205025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Search											Game playing</a:t>
            </a:r>
            <a:endParaRPr sz="1800"/>
          </a:p>
        </p:txBody>
      </p:sp>
      <p:sp>
        <p:nvSpPr>
          <p:cNvPr id="195" name="Google Shape;195;p32"/>
          <p:cNvSpPr txBox="1"/>
          <p:nvPr/>
        </p:nvSpPr>
        <p:spPr>
          <a:xfrm>
            <a:off x="1497275" y="3909400"/>
            <a:ext cx="107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7062625" y="3770400"/>
            <a:ext cx="107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 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3092050" y="3140300"/>
            <a:ext cx="107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2255325" y="2391488"/>
            <a:ext cx="107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1565375" y="1741100"/>
            <a:ext cx="107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4385725" y="2959150"/>
            <a:ext cx="107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4731275" y="1754100"/>
            <a:ext cx="107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4618250" y="2206100"/>
            <a:ext cx="107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Games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1100375" y="18598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2867325" y="38891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937600" y="31141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170375" y="31141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1627375" y="23248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/>
          <p:nvPr/>
        </p:nvSpPr>
        <p:spPr>
          <a:xfrm>
            <a:off x="635375" y="23248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2402325" y="31141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33"/>
          <p:cNvCxnSpPr>
            <a:endCxn id="214" idx="7"/>
          </p:cNvCxnSpPr>
          <p:nvPr/>
        </p:nvCxnSpPr>
        <p:spPr>
          <a:xfrm flipH="1">
            <a:off x="1032277" y="2256698"/>
            <a:ext cx="1362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3"/>
          <p:cNvCxnSpPr>
            <a:stCxn id="214" idx="3"/>
            <a:endCxn id="212" idx="7"/>
          </p:cNvCxnSpPr>
          <p:nvPr/>
        </p:nvCxnSpPr>
        <p:spPr>
          <a:xfrm flipH="1">
            <a:off x="567273" y="2721702"/>
            <a:ext cx="1362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3"/>
          <p:cNvCxnSpPr>
            <a:stCxn id="214" idx="5"/>
            <a:endCxn id="211" idx="0"/>
          </p:cNvCxnSpPr>
          <p:nvPr/>
        </p:nvCxnSpPr>
        <p:spPr>
          <a:xfrm>
            <a:off x="1032277" y="2721702"/>
            <a:ext cx="137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3"/>
          <p:cNvCxnSpPr>
            <a:stCxn id="209" idx="5"/>
            <a:endCxn id="213" idx="1"/>
          </p:cNvCxnSpPr>
          <p:nvPr/>
        </p:nvCxnSpPr>
        <p:spPr>
          <a:xfrm>
            <a:off x="1497277" y="2256702"/>
            <a:ext cx="1983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3"/>
          <p:cNvCxnSpPr>
            <a:stCxn id="213" idx="5"/>
            <a:endCxn id="215" idx="1"/>
          </p:cNvCxnSpPr>
          <p:nvPr/>
        </p:nvCxnSpPr>
        <p:spPr>
          <a:xfrm>
            <a:off x="2024277" y="2721702"/>
            <a:ext cx="4461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3"/>
          <p:cNvCxnSpPr>
            <a:stCxn id="215" idx="5"/>
            <a:endCxn id="210" idx="1"/>
          </p:cNvCxnSpPr>
          <p:nvPr/>
        </p:nvCxnSpPr>
        <p:spPr>
          <a:xfrm>
            <a:off x="2799227" y="3511052"/>
            <a:ext cx="1362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33"/>
          <p:cNvSpPr/>
          <p:nvPr/>
        </p:nvSpPr>
        <p:spPr>
          <a:xfrm>
            <a:off x="6454175" y="17048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8221125" y="37341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6291400" y="29591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5524175" y="29591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6981175" y="21698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5989175" y="216980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7756125" y="2959150"/>
            <a:ext cx="465000" cy="46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33"/>
          <p:cNvCxnSpPr>
            <a:endCxn id="227" idx="7"/>
          </p:cNvCxnSpPr>
          <p:nvPr/>
        </p:nvCxnSpPr>
        <p:spPr>
          <a:xfrm flipH="1">
            <a:off x="6386077" y="2101698"/>
            <a:ext cx="1362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3"/>
          <p:cNvCxnSpPr>
            <a:stCxn id="227" idx="3"/>
            <a:endCxn id="225" idx="7"/>
          </p:cNvCxnSpPr>
          <p:nvPr/>
        </p:nvCxnSpPr>
        <p:spPr>
          <a:xfrm flipH="1">
            <a:off x="5921073" y="2566702"/>
            <a:ext cx="1362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3"/>
          <p:cNvCxnSpPr>
            <a:stCxn id="227" idx="5"/>
            <a:endCxn id="224" idx="0"/>
          </p:cNvCxnSpPr>
          <p:nvPr/>
        </p:nvCxnSpPr>
        <p:spPr>
          <a:xfrm>
            <a:off x="6386077" y="2566702"/>
            <a:ext cx="137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3"/>
          <p:cNvCxnSpPr>
            <a:stCxn id="222" idx="5"/>
            <a:endCxn id="226" idx="1"/>
          </p:cNvCxnSpPr>
          <p:nvPr/>
        </p:nvCxnSpPr>
        <p:spPr>
          <a:xfrm>
            <a:off x="6851077" y="2101702"/>
            <a:ext cx="19830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3"/>
          <p:cNvCxnSpPr>
            <a:stCxn id="226" idx="5"/>
            <a:endCxn id="228" idx="1"/>
          </p:cNvCxnSpPr>
          <p:nvPr/>
        </p:nvCxnSpPr>
        <p:spPr>
          <a:xfrm>
            <a:off x="7378077" y="2566702"/>
            <a:ext cx="446100" cy="4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3"/>
          <p:cNvCxnSpPr>
            <a:stCxn id="228" idx="5"/>
            <a:endCxn id="223" idx="1"/>
          </p:cNvCxnSpPr>
          <p:nvPr/>
        </p:nvCxnSpPr>
        <p:spPr>
          <a:xfrm>
            <a:off x="8153027" y="3356052"/>
            <a:ext cx="1362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33"/>
          <p:cNvSpPr txBox="1"/>
          <p:nvPr/>
        </p:nvSpPr>
        <p:spPr>
          <a:xfrm>
            <a:off x="567275" y="1205025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Search											Game playing</a:t>
            </a:r>
            <a:endParaRPr sz="1800"/>
          </a:p>
        </p:txBody>
      </p:sp>
      <p:sp>
        <p:nvSpPr>
          <p:cNvPr id="236" name="Google Shape;236;p33"/>
          <p:cNvSpPr txBox="1"/>
          <p:nvPr/>
        </p:nvSpPr>
        <p:spPr>
          <a:xfrm>
            <a:off x="1497275" y="3909400"/>
            <a:ext cx="107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7062625" y="3770400"/>
            <a:ext cx="107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3092050" y="3140300"/>
            <a:ext cx="107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2255325" y="2391488"/>
            <a:ext cx="107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1565375" y="1741100"/>
            <a:ext cx="107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4385725" y="2959150"/>
            <a:ext cx="107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4731275" y="1754100"/>
            <a:ext cx="107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4618250" y="2206100"/>
            <a:ext cx="1077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turn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1486700" y="4417025"/>
            <a:ext cx="7340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do we use this structure to figure out moves to play?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