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Source Sans Pro Ligh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Source Sans Pr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D09728-3BD9-46EE-AFA3-831DB1DEEFD3}">
  <a:tblStyle styleId="{98D09728-3BD9-46EE-AFA3-831DB1DEE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SourceSansProLight-bold.fntdata"/><Relationship Id="rId45" Type="http://schemas.openxmlformats.org/officeDocument/2006/relationships/font" Target="fonts/SourceSansPr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SourceSansProLight-boldItalic.fntdata"/><Relationship Id="rId47" Type="http://schemas.openxmlformats.org/officeDocument/2006/relationships/font" Target="fonts/SourceSansProLigh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SourceSansPro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SourceSansPro-italic.fntdata"/><Relationship Id="rId10" Type="http://schemas.openxmlformats.org/officeDocument/2006/relationships/slide" Target="slides/slide3.xml"/><Relationship Id="rId54" Type="http://schemas.openxmlformats.org/officeDocument/2006/relationships/font" Target="fonts/SourceSansPr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SourceSansPr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caad5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caad5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aad5d96_0_13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dcaad5d96_0_13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5dcaad5d96_0_13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caad5d96_0_14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dcaad5d96_0_14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5dcaad5d96_0_14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caad5d96_0_15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dcaad5d96_0_15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5dcaad5d96_0_15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caad5d96_0_15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dcaad5d96_0_15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5dcaad5d96_0_15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caad5d96_0_16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5dcaad5d96_0_16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5dcaad5d96_0_16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caad5d96_0_17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5dcaad5d96_0_17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5dcaad5d96_0_17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caad5d96_0_18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dcaad5d96_0_18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5dcaad5d96_0_18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caad5d96_0_19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5dcaad5d96_0_19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5dcaad5d96_0_19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caad5d96_0_20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5dcaad5d96_0_20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g5dcaad5d96_0_20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caad5d96_0_21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5dcaad5d96_0_21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5dcaad5d96_0_21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caad5d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caad5d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caad5d96_0_24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5dcaad5d96_0_24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5dcaad5d96_0_24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dcaad5d96_0_25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5dcaad5d96_0_25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5dcaad5d96_0_25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dcaad5d96_0_26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5dcaad5d96_0_26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g5dcaad5d96_0_26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caad5d96_0_27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5dcaad5d96_0_27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5dcaad5d96_0_27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dcaad5d96_0_28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5dcaad5d96_0_28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g5dcaad5d96_0_28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dcaad5d96_0_29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5dcaad5d96_0_29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5dcaad5d96_0_29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dcaad5d96_0_30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5dcaad5d96_0_30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5dcaad5d96_0_30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dcaad5d96_0_30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5dcaad5d96_0_30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5dcaad5d96_0_30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dcaad5d96_0_31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5dcaad5d96_0_31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5dcaad5d96_0_31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caad5d96_0_32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5dcaad5d96_0_32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g5dcaad5d96_0_32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caad5d96_0_1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5dcaad5d96_0_1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5dcaad5d96_0_1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caad5d96_0_33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5dcaad5d96_0_33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g5dcaad5d96_0_33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dcaad5d96_0_34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5dcaad5d96_0_34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5dcaad5d96_0_34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caad5d96_0_34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5dcaad5d96_0_34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5dcaad5d96_0_34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caad5d96_0_36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5dcaad5d96_0_36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g5dcaad5d96_0_36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caad5d96_0_7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dcaad5d96_0_7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5dcaad5d96_0_7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caad5d96_0_8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dcaad5d96_0_8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5dcaad5d96_0_8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caad5d96_0_9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dcaad5d96_0_9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5dcaad5d96_0_9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caad5d96_0_10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dcaad5d96_0_10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5dcaad5d96_0_10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caad5d96_0_12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dcaad5d96_0_12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5dcaad5d96_0_12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caad5d96_0_12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5dcaad5d96_0_12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5dcaad5d96_0_12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: Game Playing 2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 Durso-Finley			Course code: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joshua.durso-finley@mail.mcgill.ca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strategy dominates another strategy if it always gives a higher payoff</a:t>
            </a:r>
            <a:endParaRPr sz="2400"/>
          </a:p>
        </p:txBody>
      </p:sp>
      <p:sp>
        <p:nvSpPr>
          <p:cNvPr id="192" name="Google Shape;192;p34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</a:t>
            </a:r>
            <a:r>
              <a:rPr lang="en" sz="2400"/>
              <a:t>f the blue player chooses D what should the red player choose?</a:t>
            </a:r>
            <a:endParaRPr sz="2400"/>
          </a:p>
        </p:txBody>
      </p:sp>
      <p:sp>
        <p:nvSpPr>
          <p:cNvPr id="201" name="Google Shape;201;p35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the blue player chooses C what should the red player choose?</a:t>
            </a:r>
            <a:endParaRPr sz="2400"/>
          </a:p>
        </p:txBody>
      </p:sp>
      <p:sp>
        <p:nvSpPr>
          <p:cNvPr id="210" name="Google Shape;210;p36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the blue player chooses C what should the red player choose?</a:t>
            </a:r>
            <a:endParaRPr sz="2400"/>
          </a:p>
        </p:txBody>
      </p:sp>
      <p:sp>
        <p:nvSpPr>
          <p:cNvPr id="219" name="Google Shape;219;p37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7"/>
          <p:cNvCxnSpPr/>
          <p:nvPr/>
        </p:nvCxnSpPr>
        <p:spPr>
          <a:xfrm>
            <a:off x="4717188" y="3507925"/>
            <a:ext cx="4426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Knowing the Red player will never play C what should the blue player play?</a:t>
            </a:r>
            <a:endParaRPr sz="2400"/>
          </a:p>
        </p:txBody>
      </p:sp>
      <p:sp>
        <p:nvSpPr>
          <p:cNvPr id="229" name="Google Shape;229;p38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8"/>
          <p:cNvCxnSpPr/>
          <p:nvPr/>
        </p:nvCxnSpPr>
        <p:spPr>
          <a:xfrm>
            <a:off x="4717188" y="3507925"/>
            <a:ext cx="4426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Knowing the Red player will never play C what should the blue player play?</a:t>
            </a:r>
            <a:endParaRPr sz="2400"/>
          </a:p>
        </p:txBody>
      </p:sp>
      <p:sp>
        <p:nvSpPr>
          <p:cNvPr id="239" name="Google Shape;239;p39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9"/>
          <p:cNvCxnSpPr/>
          <p:nvPr/>
        </p:nvCxnSpPr>
        <p:spPr>
          <a:xfrm>
            <a:off x="4717188" y="3507925"/>
            <a:ext cx="4426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9"/>
          <p:cNvCxnSpPr/>
          <p:nvPr/>
        </p:nvCxnSpPr>
        <p:spPr>
          <a:xfrm>
            <a:off x="6121825" y="2311963"/>
            <a:ext cx="0" cy="2709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Dominated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dominant strategy is to both play D</a:t>
            </a:r>
            <a:endParaRPr sz="2400"/>
          </a:p>
        </p:txBody>
      </p:sp>
      <p:sp>
        <p:nvSpPr>
          <p:cNvPr id="250" name="Google Shape;250;p40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88" y="2177137"/>
            <a:ext cx="4426824" cy="29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0"/>
          <p:cNvCxnSpPr/>
          <p:nvPr/>
        </p:nvCxnSpPr>
        <p:spPr>
          <a:xfrm>
            <a:off x="4717188" y="3507925"/>
            <a:ext cx="4426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40"/>
          <p:cNvCxnSpPr/>
          <p:nvPr/>
        </p:nvCxnSpPr>
        <p:spPr>
          <a:xfrm>
            <a:off x="6121825" y="2311963"/>
            <a:ext cx="0" cy="2709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Iterated Dominance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1" name="Google Shape;261;p41"/>
          <p:cNvGraphicFramePr/>
          <p:nvPr/>
        </p:nvGraphicFramePr>
        <p:xfrm>
          <a:off x="115900" y="11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228050"/>
                <a:gridCol w="2228050"/>
                <a:gridCol w="2228050"/>
                <a:gridCol w="2228050"/>
              </a:tblGrid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Iterated Dominance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9" name="Google Shape;269;p42"/>
          <p:cNvGraphicFramePr/>
          <p:nvPr/>
        </p:nvGraphicFramePr>
        <p:xfrm>
          <a:off x="115900" y="11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228050"/>
                <a:gridCol w="2228050"/>
                <a:gridCol w="2228050"/>
                <a:gridCol w="2228050"/>
              </a:tblGrid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0" name="Google Shape;270;p42"/>
          <p:cNvCxnSpPr/>
          <p:nvPr/>
        </p:nvCxnSpPr>
        <p:spPr>
          <a:xfrm>
            <a:off x="62000" y="3160350"/>
            <a:ext cx="90975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Iterated Dominance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8" name="Google Shape;278;p43"/>
          <p:cNvGraphicFramePr/>
          <p:nvPr/>
        </p:nvGraphicFramePr>
        <p:xfrm>
          <a:off x="115900" y="11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228050"/>
                <a:gridCol w="2228050"/>
                <a:gridCol w="2228050"/>
                <a:gridCol w="2228050"/>
              </a:tblGrid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9" name="Google Shape;279;p43"/>
          <p:cNvCxnSpPr/>
          <p:nvPr/>
        </p:nvCxnSpPr>
        <p:spPr>
          <a:xfrm>
            <a:off x="62000" y="3160350"/>
            <a:ext cx="90975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3"/>
          <p:cNvCxnSpPr/>
          <p:nvPr/>
        </p:nvCxnSpPr>
        <p:spPr>
          <a:xfrm rot="10800000">
            <a:off x="5470800" y="1022850"/>
            <a:ext cx="15600" cy="3936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124" name="Google Shape;124;p26"/>
          <p:cNvSpPr txBox="1"/>
          <p:nvPr>
            <p:ph idx="4294967295" type="title"/>
          </p:nvPr>
        </p:nvSpPr>
        <p:spPr>
          <a:xfrm>
            <a:off x="535775" y="1222125"/>
            <a:ext cx="51972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Iterated Dominance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8" name="Google Shape;288;p44"/>
          <p:cNvGraphicFramePr/>
          <p:nvPr/>
        </p:nvGraphicFramePr>
        <p:xfrm>
          <a:off x="115900" y="115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228050"/>
                <a:gridCol w="2228050"/>
                <a:gridCol w="2228050"/>
                <a:gridCol w="2228050"/>
              </a:tblGrid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9" name="Google Shape;289;p44"/>
          <p:cNvCxnSpPr/>
          <p:nvPr/>
        </p:nvCxnSpPr>
        <p:spPr>
          <a:xfrm>
            <a:off x="62000" y="3160350"/>
            <a:ext cx="90975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4"/>
          <p:cNvCxnSpPr/>
          <p:nvPr/>
        </p:nvCxnSpPr>
        <p:spPr>
          <a:xfrm rot="10800000">
            <a:off x="5470800" y="1022850"/>
            <a:ext cx="15600" cy="3936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4"/>
          <p:cNvCxnSpPr/>
          <p:nvPr/>
        </p:nvCxnSpPr>
        <p:spPr>
          <a:xfrm>
            <a:off x="-14200" y="4074750"/>
            <a:ext cx="90975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4"/>
          <p:cNvCxnSpPr/>
          <p:nvPr/>
        </p:nvCxnSpPr>
        <p:spPr>
          <a:xfrm rot="10800000">
            <a:off x="2727600" y="946650"/>
            <a:ext cx="15600" cy="3936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Iterated Dominance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always produce a unique solution i.e. RPS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Assumes rationality from the other player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necessarily produce the best outcome</a:t>
            </a:r>
            <a:endParaRPr sz="2400"/>
          </a:p>
        </p:txBody>
      </p:sp>
      <p:sp>
        <p:nvSpPr>
          <p:cNvPr id="300" name="Google Shape;300;p45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Other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Ensure the best worst case scenario: The best worst case for red is picking D. The best for blue is L</a:t>
            </a:r>
            <a:endParaRPr sz="2400"/>
          </a:p>
        </p:txBody>
      </p:sp>
      <p:sp>
        <p:nvSpPr>
          <p:cNvPr id="308" name="Google Shape;308;p46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9" name="Google Shape;309;p46"/>
          <p:cNvGraphicFramePr/>
          <p:nvPr/>
        </p:nvGraphicFramePr>
        <p:xfrm>
          <a:off x="9412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1803775"/>
                <a:gridCol w="1803775"/>
                <a:gridCol w="1803775"/>
                <a:gridCol w="1803775"/>
              </a:tblGrid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Other 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Maximin assumes nothing and avoids all risk</a:t>
            </a:r>
            <a:endParaRPr sz="2400"/>
          </a:p>
        </p:txBody>
      </p:sp>
      <p:sp>
        <p:nvSpPr>
          <p:cNvPr id="317" name="Google Shape;317;p47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8" name="Google Shape;318;p47"/>
          <p:cNvGraphicFramePr/>
          <p:nvPr/>
        </p:nvGraphicFramePr>
        <p:xfrm>
          <a:off x="9412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1803775"/>
                <a:gridCol w="1803775"/>
                <a:gridCol w="1803775"/>
                <a:gridCol w="1803775"/>
              </a:tblGrid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 is the maximin strategy?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6" name="Google Shape;326;p48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7" name="Google Shape;327;p48"/>
          <p:cNvGraphicFramePr/>
          <p:nvPr/>
        </p:nvGraphicFramePr>
        <p:xfrm>
          <a:off x="9412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1803775"/>
                <a:gridCol w="1803775"/>
                <a:gridCol w="1803775"/>
                <a:gridCol w="1803775"/>
              </a:tblGrid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7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6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 is the ID strategy?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5" name="Google Shape;335;p49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36" name="Google Shape;336;p49"/>
          <p:cNvGraphicFramePr/>
          <p:nvPr/>
        </p:nvGraphicFramePr>
        <p:xfrm>
          <a:off x="9412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1803775"/>
                <a:gridCol w="1803775"/>
                <a:gridCol w="1803775"/>
                <a:gridCol w="1803775"/>
              </a:tblGrid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7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6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Nash Equilibrium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Nash Equilibrium-Strategy such that players are mutually best responding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player can do better by switching alone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Stag Hunt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1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353" name="Google Shape;353;p5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Stag Hunt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2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61" name="Google Shape;361;p5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5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there dominating strategies?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 Nash Equilibrium?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Algorithmic NashEQ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70" name="Google Shape;370;p5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5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Are there dominating strategies?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 Nash Equilibrium?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Table of Contents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Game Theory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Algorithmic NashEQ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79" name="Google Shape;379;p5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5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dominating strategies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Nash EQ TL and BR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Algorithmic NashEQ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88" name="Google Shape;388;p5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5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dominating strategies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Nash EQ TL and BR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Find Nash Equlibrium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97" name="Google Shape;397;p56"/>
          <p:cNvGraphicFramePr/>
          <p:nvPr/>
        </p:nvGraphicFramePr>
        <p:xfrm>
          <a:off x="1203425" y="23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1803775"/>
                <a:gridCol w="1803775"/>
                <a:gridCol w="1803775"/>
                <a:gridCol w="1803775"/>
              </a:tblGrid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L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C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R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U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" sz="2400">
                          <a:solidFill>
                            <a:srgbClr val="0000FF"/>
                          </a:solidFill>
                        </a:rPr>
                        <a:t>6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M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" sz="2400">
                          <a:solidFill>
                            <a:srgbClr val="0000FF"/>
                          </a:solidFill>
                        </a:rPr>
                        <a:t>5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D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" sz="2400">
                          <a:solidFill>
                            <a:srgbClr val="0000FF"/>
                          </a:solidFill>
                        </a:rPr>
                        <a:t>10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en" sz="2400">
                          <a:solidFill>
                            <a:srgbClr val="0000FF"/>
                          </a:solidFill>
                        </a:rPr>
                        <a:t>10</a:t>
                      </a:r>
                      <a:endParaRPr b="1" sz="24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" name="Google Shape;398;p56"/>
          <p:cNvSpPr txBox="1"/>
          <p:nvPr/>
        </p:nvSpPr>
        <p:spPr>
          <a:xfrm>
            <a:off x="901950" y="1502975"/>
            <a:ext cx="7885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/>
              <a:t>Bold</a:t>
            </a:r>
            <a:r>
              <a:rPr lang="en"/>
              <a:t> </a:t>
            </a:r>
            <a:r>
              <a:rPr lang="en" sz="2400"/>
              <a:t>the best option for each choice of the opponent the Nash Equilibrium are where they agree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Nash Equlibrium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901950" y="1502975"/>
            <a:ext cx="7784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ID provides a unique solution it is a 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There exists at least 1 NE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Game Theory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all games are the same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Games can be iterative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Games can be simultaneous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Games may not be zero sum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Game Theory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500" y="1629999"/>
            <a:ext cx="1950099" cy="134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300" y="1498838"/>
            <a:ext cx="1950100" cy="16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674" y="2020574"/>
            <a:ext cx="1998375" cy="1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614675" y="3969300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Which games are variable sum, 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imultaneous?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5395" y="2973670"/>
            <a:ext cx="1950100" cy="150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Game Theory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Rock-Paper-Scissors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2-player, one-turn, simultaneous-move games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strategy for rock?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30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RPS normal form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6" name="Google Shape;166;p31"/>
          <p:cNvGraphicFramePr/>
          <p:nvPr/>
        </p:nvGraphicFramePr>
        <p:xfrm>
          <a:off x="654150" y="14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{98D09728-3BD9-46EE-AFA3-831DB1DEEFD3}</a:tableStyleId>
              </a:tblPr>
              <a:tblGrid>
                <a:gridCol w="2611900"/>
                <a:gridCol w="2611900"/>
                <a:gridCol w="2611900"/>
              </a:tblGrid>
              <a:tr h="9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½ , ½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½ , ½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½ , ½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31"/>
          <p:cNvSpPr txBox="1"/>
          <p:nvPr/>
        </p:nvSpPr>
        <p:spPr>
          <a:xfrm>
            <a:off x="790425" y="106937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R						P						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 rot="5400000">
            <a:off x="-3444000" y="43113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R			P		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Strategies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Strategy=A specification of what to do in every single non-</a:t>
            </a:r>
            <a:r>
              <a:rPr lang="en" sz="1800"/>
              <a:t>terminal</a:t>
            </a:r>
            <a:r>
              <a:rPr lang="en" sz="1800"/>
              <a:t> state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Pure vs Mixed strategies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actions according to a probability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Trading: I’ll accept an offer of $20 or higher, but not lower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32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Best </a:t>
            </a: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Strategy for RPS?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Depends on what the opponent is doing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knew what they were going to do then it would be an optimization problem.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could search for a strategy that wins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4" name="Google Shape;184;p33"/>
          <p:cNvSpPr txBox="1"/>
          <p:nvPr/>
        </p:nvSpPr>
        <p:spPr>
          <a:xfrm>
            <a:off x="1161025" y="3968725"/>
            <a:ext cx="7299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