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Source Sans Pro Ligh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Source Sans Pr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Light-bold.fntdata"/><Relationship Id="rId42" Type="http://schemas.openxmlformats.org/officeDocument/2006/relationships/font" Target="fonts/SourceSansProLight-boldItalic.fntdata"/><Relationship Id="rId41" Type="http://schemas.openxmlformats.org/officeDocument/2006/relationships/font" Target="fonts/SourceSansProLight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SansPro-bold.fntdata"/><Relationship Id="rId47" Type="http://schemas.openxmlformats.org/officeDocument/2006/relationships/font" Target="fonts/SourceSansPro-regular.fntdata"/><Relationship Id="rId49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aleway-regular.fntdata"/><Relationship Id="rId34" Type="http://schemas.openxmlformats.org/officeDocument/2006/relationships/slide" Target="slides/slide28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SourceSansProLight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7a409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7a409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7a409e9d_0_16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5d7a409e9d_0_16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5d7a409e9d_0_16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7a409e9d_0_10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d7a409e9d_0_10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5d7a409e9d_0_10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7a409e9d_0_11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5d7a409e9d_0_11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5d7a409e9d_0_11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7a409e9d_0_12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d7a409e9d_0_12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5d7a409e9d_0_12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7a409e9d_0_12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5d7a409e9d_0_12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5d7a409e9d_0_12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7a409e9d_0_13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5d7a409e9d_0_13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5d7a409e9d_0_13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7a409e9d_0_13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5d7a409e9d_0_13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5d7a409e9d_0_13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7a409e9d_0_44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5d7a409e9d_0_44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5d7a409e9d_0_44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7a409e9d_0_31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5d7a409e9d_0_31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5d7a409e9d_0_31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d7a409e9d_0_14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5d7a409e9d_0_14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5d7a409e9d_0_14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7a409e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7a409e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d7a409e9d_0_47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5d7a409e9d_0_47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5d7a409e9d_0_47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d7a409e9d_0_48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5d7a409e9d_0_48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5d7a409e9d_0_48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d7a409e9d_0_48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5d7a409e9d_0_48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5d7a409e9d_0_48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d7a409e9d_0_49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5d7a409e9d_0_49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5d7a409e9d_0_49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7a409e9d_0_50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5d7a409e9d_0_50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5d7a409e9d_0_50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d7a409e9d_0_49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5d7a409e9d_0_49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5d7a409e9d_0_49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7a409e9d_0_52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5d7a409e9d_0_52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5d7a409e9d_0_52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7a409e9d_0_54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5d7a409e9d_0_54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g5d7a409e9d_0_54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7a409e9d_0_55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5d7a409e9d_0_55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5d7a409e9d_0_55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7a409e9d_0_1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5d7a409e9d_0_1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5d7a409e9d_0_1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7a409e9d_0_7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d7a409e9d_0_7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5d7a409e9d_0_7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7a409e9d_0_8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d7a409e9d_0_8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5d7a409e9d_0_8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7a409e9d_0_15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5d7a409e9d_0_15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5d7a409e9d_0_15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7a409e9d_0_9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5d7a409e9d_0_9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5d7a409e9d_0_9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7a409e9d_0_9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5d7a409e9d_0_9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5d7a409e9d_0_9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7a409e9d_0_10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d7a409e9d_0_10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5d7a409e9d_0_10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: Other Search Domains 2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 Durso-Finley			Course code: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joshua.durso-finley@mail.mcgill.ca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4-Queens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Variables: Q1,Q2,Q3,Q4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Domain:(1,1),...,(4,4)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Constraints:Queens cannot attack each other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For all i,j Qi[0]!=Qj[0] i!=j and  </a:t>
            </a:r>
            <a:r>
              <a:rPr lang="en" sz="2400">
                <a:solidFill>
                  <a:schemeClr val="dk2"/>
                </a:solidFill>
              </a:rPr>
              <a:t>Qi[1]!=Qj[1] i!=j and 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|Qi[0]!-Qj[0]| != |Qi[1]!-Qj[1]|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94" y="941451"/>
            <a:ext cx="4358406" cy="18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Constraint Graph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Binary CSP relates at most two variables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 graph shows constraints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exploited</a:t>
            </a:r>
            <a:endParaRPr sz="2400"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413" y="2428863"/>
            <a:ext cx="30765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Variables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Boolean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Discrete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Continuous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Constraints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Unary: Involving 1 variable and one value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Binary: 2 variables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Trinary…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Preferences: Become represented using costs and lead to constrained optimization problems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Real world CSPs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Scheduling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Hardware config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Amazon Scheduling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Floor planning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Using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Assume all variables are unassigned at the start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Slowly build up a solution by assigning a value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 test: all variables are assigned and no constraints were violated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works to solve all CSPs!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Map coloring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3184625" y="1734200"/>
            <a:ext cx="858900" cy="837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/>
          <p:nvPr/>
        </p:nvSpPr>
        <p:spPr>
          <a:xfrm>
            <a:off x="4318300" y="2795450"/>
            <a:ext cx="858900" cy="837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/>
          <p:nvPr/>
        </p:nvSpPr>
        <p:spPr>
          <a:xfrm>
            <a:off x="5748350" y="1920450"/>
            <a:ext cx="858900" cy="837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6737150" y="3029000"/>
            <a:ext cx="858900" cy="83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2029250" y="3029000"/>
            <a:ext cx="858900" cy="837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7351475" y="1514900"/>
            <a:ext cx="858900" cy="83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40"/>
          <p:cNvCxnSpPr>
            <a:stCxn id="231" idx="7"/>
            <a:endCxn id="227" idx="2"/>
          </p:cNvCxnSpPr>
          <p:nvPr/>
        </p:nvCxnSpPr>
        <p:spPr>
          <a:xfrm flipH="1" rot="10800000">
            <a:off x="2762367" y="2152964"/>
            <a:ext cx="422400" cy="9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0"/>
          <p:cNvCxnSpPr>
            <a:stCxn id="231" idx="6"/>
            <a:endCxn id="228" idx="2"/>
          </p:cNvCxnSpPr>
          <p:nvPr/>
        </p:nvCxnSpPr>
        <p:spPr>
          <a:xfrm flipH="1" rot="10800000">
            <a:off x="2888150" y="3214400"/>
            <a:ext cx="14301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0"/>
          <p:cNvCxnSpPr>
            <a:stCxn id="227" idx="6"/>
            <a:endCxn id="229" idx="2"/>
          </p:cNvCxnSpPr>
          <p:nvPr/>
        </p:nvCxnSpPr>
        <p:spPr>
          <a:xfrm>
            <a:off x="4043525" y="2153000"/>
            <a:ext cx="17049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0"/>
          <p:cNvCxnSpPr>
            <a:stCxn id="228" idx="7"/>
            <a:endCxn id="229" idx="4"/>
          </p:cNvCxnSpPr>
          <p:nvPr/>
        </p:nvCxnSpPr>
        <p:spPr>
          <a:xfrm flipH="1" rot="10800000">
            <a:off x="5051417" y="2757914"/>
            <a:ext cx="11265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0"/>
          <p:cNvCxnSpPr>
            <a:stCxn id="229" idx="5"/>
            <a:endCxn id="230" idx="1"/>
          </p:cNvCxnSpPr>
          <p:nvPr/>
        </p:nvCxnSpPr>
        <p:spPr>
          <a:xfrm>
            <a:off x="6481467" y="2635386"/>
            <a:ext cx="3816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0"/>
          <p:cNvCxnSpPr>
            <a:stCxn id="229" idx="7"/>
            <a:endCxn id="232" idx="2"/>
          </p:cNvCxnSpPr>
          <p:nvPr/>
        </p:nvCxnSpPr>
        <p:spPr>
          <a:xfrm flipH="1" rot="10800000">
            <a:off x="6481467" y="1933614"/>
            <a:ext cx="8700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0"/>
          <p:cNvCxnSpPr>
            <a:stCxn id="232" idx="4"/>
            <a:endCxn id="230" idx="7"/>
          </p:cNvCxnSpPr>
          <p:nvPr/>
        </p:nvCxnSpPr>
        <p:spPr>
          <a:xfrm flipH="1">
            <a:off x="7470125" y="2352500"/>
            <a:ext cx="3108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Map Coloring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6532" y="1268580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Variables: Nodes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Domain:{R,G,B}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Constraints: No adjacent nodes are the same color</a:t>
            </a:r>
            <a:endParaRPr sz="2400"/>
          </a:p>
        </p:txBody>
      </p:sp>
      <p:sp>
        <p:nvSpPr>
          <p:cNvPr id="247" name="Google Shape;247;p41"/>
          <p:cNvSpPr/>
          <p:nvPr/>
        </p:nvSpPr>
        <p:spPr>
          <a:xfrm>
            <a:off x="3649661" y="3662494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3966408" y="4050089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4365963" y="373051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/>
          <p:nvPr/>
        </p:nvSpPr>
        <p:spPr>
          <a:xfrm>
            <a:off x="4642232" y="4135387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/>
          <p:nvPr/>
        </p:nvSpPr>
        <p:spPr>
          <a:xfrm>
            <a:off x="3326850" y="413538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1"/>
          <p:cNvSpPr/>
          <p:nvPr/>
        </p:nvSpPr>
        <p:spPr>
          <a:xfrm>
            <a:off x="4813874" y="3582400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41"/>
          <p:cNvCxnSpPr>
            <a:stCxn id="251" idx="7"/>
            <a:endCxn id="247" idx="2"/>
          </p:cNvCxnSpPr>
          <p:nvPr/>
        </p:nvCxnSpPr>
        <p:spPr>
          <a:xfrm flipH="1" rot="10800000">
            <a:off x="3531703" y="3815400"/>
            <a:ext cx="117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1"/>
          <p:cNvCxnSpPr>
            <a:stCxn id="251" idx="6"/>
            <a:endCxn id="248" idx="2"/>
          </p:cNvCxnSpPr>
          <p:nvPr/>
        </p:nvCxnSpPr>
        <p:spPr>
          <a:xfrm flipH="1" rot="10800000">
            <a:off x="3566850" y="4203187"/>
            <a:ext cx="3996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1"/>
          <p:cNvCxnSpPr>
            <a:stCxn id="247" idx="6"/>
            <a:endCxn id="249" idx="2"/>
          </p:cNvCxnSpPr>
          <p:nvPr/>
        </p:nvCxnSpPr>
        <p:spPr>
          <a:xfrm>
            <a:off x="3889661" y="3815494"/>
            <a:ext cx="4764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1"/>
          <p:cNvCxnSpPr>
            <a:stCxn id="248" idx="7"/>
            <a:endCxn id="249" idx="4"/>
          </p:cNvCxnSpPr>
          <p:nvPr/>
        </p:nvCxnSpPr>
        <p:spPr>
          <a:xfrm flipH="1" rot="10800000">
            <a:off x="4171261" y="4036402"/>
            <a:ext cx="3147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1"/>
          <p:cNvCxnSpPr>
            <a:stCxn id="249" idx="5"/>
            <a:endCxn id="250" idx="1"/>
          </p:cNvCxnSpPr>
          <p:nvPr/>
        </p:nvCxnSpPr>
        <p:spPr>
          <a:xfrm>
            <a:off x="4570816" y="3991704"/>
            <a:ext cx="1065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1"/>
          <p:cNvCxnSpPr>
            <a:stCxn id="249" idx="7"/>
            <a:endCxn id="252" idx="2"/>
          </p:cNvCxnSpPr>
          <p:nvPr/>
        </p:nvCxnSpPr>
        <p:spPr>
          <a:xfrm flipH="1" rot="10800000">
            <a:off x="4570816" y="3735430"/>
            <a:ext cx="243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1"/>
          <p:cNvCxnSpPr>
            <a:stCxn id="252" idx="4"/>
            <a:endCxn id="250" idx="7"/>
          </p:cNvCxnSpPr>
          <p:nvPr/>
        </p:nvCxnSpPr>
        <p:spPr>
          <a:xfrm flipH="1">
            <a:off x="4847174" y="3888400"/>
            <a:ext cx="867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Map coloring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1062111" y="2674306"/>
            <a:ext cx="240000" cy="306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/>
          <p:nvPr/>
        </p:nvSpPr>
        <p:spPr>
          <a:xfrm>
            <a:off x="1378858" y="3061902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/>
          <p:nvPr/>
        </p:nvSpPr>
        <p:spPr>
          <a:xfrm>
            <a:off x="1778413" y="2742330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/>
          <p:nvPr/>
        </p:nvSpPr>
        <p:spPr>
          <a:xfrm>
            <a:off x="2054682" y="3147200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/>
          <p:nvPr/>
        </p:nvSpPr>
        <p:spPr>
          <a:xfrm>
            <a:off x="739300" y="3147200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2226324" y="2594213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42"/>
          <p:cNvCxnSpPr>
            <a:stCxn id="270" idx="7"/>
            <a:endCxn id="266" idx="2"/>
          </p:cNvCxnSpPr>
          <p:nvPr/>
        </p:nvCxnSpPr>
        <p:spPr>
          <a:xfrm flipH="1" rot="10800000">
            <a:off x="944153" y="2827213"/>
            <a:ext cx="117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2"/>
          <p:cNvCxnSpPr>
            <a:stCxn id="270" idx="6"/>
            <a:endCxn id="267" idx="2"/>
          </p:cNvCxnSpPr>
          <p:nvPr/>
        </p:nvCxnSpPr>
        <p:spPr>
          <a:xfrm flipH="1" rot="10800000">
            <a:off x="979300" y="3215000"/>
            <a:ext cx="3996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2"/>
          <p:cNvCxnSpPr>
            <a:stCxn id="266" idx="6"/>
            <a:endCxn id="268" idx="2"/>
          </p:cNvCxnSpPr>
          <p:nvPr/>
        </p:nvCxnSpPr>
        <p:spPr>
          <a:xfrm>
            <a:off x="1302111" y="2827306"/>
            <a:ext cx="4764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2"/>
          <p:cNvCxnSpPr>
            <a:stCxn id="267" idx="7"/>
            <a:endCxn id="268" idx="4"/>
          </p:cNvCxnSpPr>
          <p:nvPr/>
        </p:nvCxnSpPr>
        <p:spPr>
          <a:xfrm flipH="1" rot="10800000">
            <a:off x="1583711" y="3048214"/>
            <a:ext cx="3147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2"/>
          <p:cNvCxnSpPr>
            <a:stCxn id="268" idx="5"/>
            <a:endCxn id="269" idx="1"/>
          </p:cNvCxnSpPr>
          <p:nvPr/>
        </p:nvCxnSpPr>
        <p:spPr>
          <a:xfrm>
            <a:off x="1983266" y="3003517"/>
            <a:ext cx="1065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2"/>
          <p:cNvCxnSpPr>
            <a:stCxn id="268" idx="7"/>
            <a:endCxn id="271" idx="2"/>
          </p:cNvCxnSpPr>
          <p:nvPr/>
        </p:nvCxnSpPr>
        <p:spPr>
          <a:xfrm flipH="1" rot="10800000">
            <a:off x="1983266" y="2747242"/>
            <a:ext cx="243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>
            <a:stCxn id="271" idx="4"/>
            <a:endCxn id="269" idx="7"/>
          </p:cNvCxnSpPr>
          <p:nvPr/>
        </p:nvCxnSpPr>
        <p:spPr>
          <a:xfrm flipH="1">
            <a:off x="2259624" y="2900213"/>
            <a:ext cx="867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2"/>
          <p:cNvSpPr/>
          <p:nvPr/>
        </p:nvSpPr>
        <p:spPr>
          <a:xfrm>
            <a:off x="3453036" y="1314844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3769783" y="1702439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4169338" y="138286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/>
          <p:nvPr/>
        </p:nvSpPr>
        <p:spPr>
          <a:xfrm>
            <a:off x="4445607" y="1787737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/>
          <p:nvPr/>
        </p:nvSpPr>
        <p:spPr>
          <a:xfrm>
            <a:off x="3130225" y="178773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/>
          <p:nvPr/>
        </p:nvSpPr>
        <p:spPr>
          <a:xfrm>
            <a:off x="4617249" y="1234750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42"/>
          <p:cNvCxnSpPr>
            <a:stCxn id="283" idx="7"/>
            <a:endCxn id="279" idx="2"/>
          </p:cNvCxnSpPr>
          <p:nvPr/>
        </p:nvCxnSpPr>
        <p:spPr>
          <a:xfrm flipH="1" rot="10800000">
            <a:off x="3335078" y="1467750"/>
            <a:ext cx="117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2"/>
          <p:cNvCxnSpPr>
            <a:stCxn id="283" idx="6"/>
            <a:endCxn id="280" idx="2"/>
          </p:cNvCxnSpPr>
          <p:nvPr/>
        </p:nvCxnSpPr>
        <p:spPr>
          <a:xfrm flipH="1" rot="10800000">
            <a:off x="3370225" y="1855537"/>
            <a:ext cx="3996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2"/>
          <p:cNvCxnSpPr>
            <a:stCxn id="279" idx="6"/>
            <a:endCxn id="281" idx="2"/>
          </p:cNvCxnSpPr>
          <p:nvPr/>
        </p:nvCxnSpPr>
        <p:spPr>
          <a:xfrm>
            <a:off x="3693036" y="1467844"/>
            <a:ext cx="4764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2"/>
          <p:cNvCxnSpPr>
            <a:stCxn id="280" idx="7"/>
            <a:endCxn id="281" idx="4"/>
          </p:cNvCxnSpPr>
          <p:nvPr/>
        </p:nvCxnSpPr>
        <p:spPr>
          <a:xfrm flipH="1" rot="10800000">
            <a:off x="3974636" y="1688752"/>
            <a:ext cx="3147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2"/>
          <p:cNvCxnSpPr>
            <a:stCxn id="281" idx="5"/>
            <a:endCxn id="282" idx="1"/>
          </p:cNvCxnSpPr>
          <p:nvPr/>
        </p:nvCxnSpPr>
        <p:spPr>
          <a:xfrm>
            <a:off x="4374191" y="1644054"/>
            <a:ext cx="1065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2"/>
          <p:cNvCxnSpPr>
            <a:stCxn id="281" idx="7"/>
            <a:endCxn id="284" idx="2"/>
          </p:cNvCxnSpPr>
          <p:nvPr/>
        </p:nvCxnSpPr>
        <p:spPr>
          <a:xfrm flipH="1" rot="10800000">
            <a:off x="4374191" y="1387780"/>
            <a:ext cx="243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2"/>
          <p:cNvCxnSpPr>
            <a:stCxn id="284" idx="4"/>
            <a:endCxn id="282" idx="7"/>
          </p:cNvCxnSpPr>
          <p:nvPr/>
        </p:nvCxnSpPr>
        <p:spPr>
          <a:xfrm flipH="1">
            <a:off x="4650549" y="1540750"/>
            <a:ext cx="867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42"/>
          <p:cNvSpPr/>
          <p:nvPr/>
        </p:nvSpPr>
        <p:spPr>
          <a:xfrm>
            <a:off x="3390523" y="2651844"/>
            <a:ext cx="240000" cy="306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3707271" y="3039439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4106825" y="271986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4383095" y="3124737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3067713" y="312473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554737" y="2571750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42"/>
          <p:cNvCxnSpPr>
            <a:stCxn id="296" idx="7"/>
            <a:endCxn id="292" idx="2"/>
          </p:cNvCxnSpPr>
          <p:nvPr/>
        </p:nvCxnSpPr>
        <p:spPr>
          <a:xfrm flipH="1" rot="10800000">
            <a:off x="3272565" y="2804750"/>
            <a:ext cx="117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2"/>
          <p:cNvCxnSpPr>
            <a:stCxn id="296" idx="6"/>
            <a:endCxn id="293" idx="2"/>
          </p:cNvCxnSpPr>
          <p:nvPr/>
        </p:nvCxnSpPr>
        <p:spPr>
          <a:xfrm flipH="1" rot="10800000">
            <a:off x="3307713" y="3192537"/>
            <a:ext cx="3996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2"/>
          <p:cNvCxnSpPr>
            <a:stCxn id="292" idx="6"/>
            <a:endCxn id="294" idx="2"/>
          </p:cNvCxnSpPr>
          <p:nvPr/>
        </p:nvCxnSpPr>
        <p:spPr>
          <a:xfrm>
            <a:off x="3630523" y="2804844"/>
            <a:ext cx="4764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2"/>
          <p:cNvCxnSpPr>
            <a:stCxn id="293" idx="7"/>
            <a:endCxn id="294" idx="4"/>
          </p:cNvCxnSpPr>
          <p:nvPr/>
        </p:nvCxnSpPr>
        <p:spPr>
          <a:xfrm flipH="1" rot="10800000">
            <a:off x="3912124" y="3025752"/>
            <a:ext cx="3147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2"/>
          <p:cNvCxnSpPr>
            <a:stCxn id="294" idx="5"/>
            <a:endCxn id="295" idx="1"/>
          </p:cNvCxnSpPr>
          <p:nvPr/>
        </p:nvCxnSpPr>
        <p:spPr>
          <a:xfrm>
            <a:off x="4311678" y="2981054"/>
            <a:ext cx="1065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2"/>
          <p:cNvCxnSpPr>
            <a:stCxn id="294" idx="7"/>
            <a:endCxn id="297" idx="2"/>
          </p:cNvCxnSpPr>
          <p:nvPr/>
        </p:nvCxnSpPr>
        <p:spPr>
          <a:xfrm flipH="1" rot="10800000">
            <a:off x="4311678" y="2724780"/>
            <a:ext cx="243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42"/>
          <p:cNvCxnSpPr>
            <a:stCxn id="297" idx="4"/>
            <a:endCxn id="295" idx="7"/>
          </p:cNvCxnSpPr>
          <p:nvPr/>
        </p:nvCxnSpPr>
        <p:spPr>
          <a:xfrm flipH="1">
            <a:off x="4588037" y="2877750"/>
            <a:ext cx="867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42"/>
          <p:cNvSpPr/>
          <p:nvPr/>
        </p:nvSpPr>
        <p:spPr>
          <a:xfrm>
            <a:off x="6006561" y="2674294"/>
            <a:ext cx="240000" cy="30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6323308" y="3061889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6722863" y="274231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6999132" y="3147187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5683750" y="3147187"/>
            <a:ext cx="240000" cy="30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7170774" y="2594200"/>
            <a:ext cx="240000" cy="30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>
            <a:stCxn id="309" idx="7"/>
            <a:endCxn id="305" idx="2"/>
          </p:cNvCxnSpPr>
          <p:nvPr/>
        </p:nvCxnSpPr>
        <p:spPr>
          <a:xfrm flipH="1" rot="10800000">
            <a:off x="5888603" y="2827200"/>
            <a:ext cx="1179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2"/>
          <p:cNvCxnSpPr>
            <a:stCxn id="309" idx="6"/>
            <a:endCxn id="306" idx="2"/>
          </p:cNvCxnSpPr>
          <p:nvPr/>
        </p:nvCxnSpPr>
        <p:spPr>
          <a:xfrm flipH="1" rot="10800000">
            <a:off x="5923750" y="3214987"/>
            <a:ext cx="3996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2"/>
          <p:cNvCxnSpPr>
            <a:stCxn id="305" idx="6"/>
            <a:endCxn id="307" idx="2"/>
          </p:cNvCxnSpPr>
          <p:nvPr/>
        </p:nvCxnSpPr>
        <p:spPr>
          <a:xfrm>
            <a:off x="6246561" y="2827294"/>
            <a:ext cx="4764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2"/>
          <p:cNvCxnSpPr>
            <a:stCxn id="306" idx="7"/>
            <a:endCxn id="307" idx="4"/>
          </p:cNvCxnSpPr>
          <p:nvPr/>
        </p:nvCxnSpPr>
        <p:spPr>
          <a:xfrm flipH="1" rot="10800000">
            <a:off x="6528161" y="3048202"/>
            <a:ext cx="3147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2"/>
          <p:cNvCxnSpPr>
            <a:stCxn id="307" idx="5"/>
            <a:endCxn id="308" idx="1"/>
          </p:cNvCxnSpPr>
          <p:nvPr/>
        </p:nvCxnSpPr>
        <p:spPr>
          <a:xfrm>
            <a:off x="6927716" y="3003504"/>
            <a:ext cx="1065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>
            <a:stCxn id="307" idx="7"/>
            <a:endCxn id="310" idx="2"/>
          </p:cNvCxnSpPr>
          <p:nvPr/>
        </p:nvCxnSpPr>
        <p:spPr>
          <a:xfrm flipH="1" rot="10800000">
            <a:off x="6927716" y="2747230"/>
            <a:ext cx="243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>
            <a:stCxn id="310" idx="4"/>
            <a:endCxn id="308" idx="7"/>
          </p:cNvCxnSpPr>
          <p:nvPr/>
        </p:nvCxnSpPr>
        <p:spPr>
          <a:xfrm flipH="1">
            <a:off x="7204074" y="2900200"/>
            <a:ext cx="867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2"/>
          <p:cNvCxnSpPr/>
          <p:nvPr/>
        </p:nvCxnSpPr>
        <p:spPr>
          <a:xfrm flipH="1">
            <a:off x="2026225" y="1866750"/>
            <a:ext cx="7587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2"/>
          <p:cNvCxnSpPr/>
          <p:nvPr/>
        </p:nvCxnSpPr>
        <p:spPr>
          <a:xfrm>
            <a:off x="3961125" y="2208225"/>
            <a:ext cx="7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2"/>
          <p:cNvCxnSpPr/>
          <p:nvPr/>
        </p:nvCxnSpPr>
        <p:spPr>
          <a:xfrm>
            <a:off x="5091800" y="1866750"/>
            <a:ext cx="13203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2"/>
          <p:cNvSpPr txBox="1"/>
          <p:nvPr/>
        </p:nvSpPr>
        <p:spPr>
          <a:xfrm>
            <a:off x="1100325" y="4234325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this practical?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Map Coloring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Depth?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# of Variables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Branching factor?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Size of the Domain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124" name="Google Shape;124;p26"/>
          <p:cNvSpPr txBox="1"/>
          <p:nvPr>
            <p:ph idx="4294967295" type="title"/>
          </p:nvPr>
        </p:nvSpPr>
        <p:spPr>
          <a:xfrm>
            <a:off x="535775" y="1222125"/>
            <a:ext cx="51972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Map Coloring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Depth?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# of Variables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Branching factor?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Size of the Domain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be reduced because the order in which we assign variables is irrelevant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Adding assignments can’t fix a broken constraint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Backtracking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DFS applied to CSPs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Fix the order of variable assignment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Algorithm: repeat until a valid configuration is found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Select the next unassigned variable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Assign it an unexplored value from the domain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If an assignment was found </a:t>
            </a:r>
            <a:r>
              <a:rPr lang="en" sz="2400"/>
              <a:t>proceed</a:t>
            </a:r>
            <a:r>
              <a:rPr lang="en" sz="2400"/>
              <a:t> to the next variable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If no assignment could be found go back to the preceding variable and try a different value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Forward checking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Keep track of legal values for all variables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assigning a value to the current variable update all other variables that share a constraint with  the current variable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Quickly removes solutions that do not work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Solves n-queens to around 30 queens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Heuristics(Again)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don’t need to search randomly, we can search down more promising paths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Variable assignment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Next variable choice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Ideas?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Heuristics(Again)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Two major families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Choose the least constraining value(Choice over domain)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Choose the most constrained variable(Choice over variables) or most constraining variable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Problem structure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Worst case complexity d^b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problems can be solved much more quickly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 problems can be parallelized by disjointing the problem </a:t>
            </a:r>
            <a:endParaRPr sz="2400"/>
          </a:p>
        </p:txBody>
      </p:sp>
      <p:sp>
        <p:nvSpPr>
          <p:cNvPr id="371" name="Google Shape;371;p49"/>
          <p:cNvSpPr/>
          <p:nvPr/>
        </p:nvSpPr>
        <p:spPr>
          <a:xfrm>
            <a:off x="3572350" y="3652350"/>
            <a:ext cx="744000" cy="72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9"/>
          <p:cNvSpPr/>
          <p:nvPr/>
        </p:nvSpPr>
        <p:spPr>
          <a:xfrm>
            <a:off x="1591175" y="4130300"/>
            <a:ext cx="744000" cy="72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/>
          <p:nvPr/>
        </p:nvSpPr>
        <p:spPr>
          <a:xfrm>
            <a:off x="1591175" y="3174300"/>
            <a:ext cx="744000" cy="72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9"/>
          <p:cNvSpPr/>
          <p:nvPr/>
        </p:nvSpPr>
        <p:spPr>
          <a:xfrm>
            <a:off x="5553550" y="4130300"/>
            <a:ext cx="744000" cy="72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9"/>
          <p:cNvSpPr/>
          <p:nvPr/>
        </p:nvSpPr>
        <p:spPr>
          <a:xfrm>
            <a:off x="5553550" y="3174300"/>
            <a:ext cx="744000" cy="72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49"/>
          <p:cNvCxnSpPr>
            <a:stCxn id="371" idx="7"/>
            <a:endCxn id="375" idx="2"/>
          </p:cNvCxnSpPr>
          <p:nvPr/>
        </p:nvCxnSpPr>
        <p:spPr>
          <a:xfrm flipH="1" rot="10800000">
            <a:off x="4207394" y="3538566"/>
            <a:ext cx="13461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9"/>
          <p:cNvCxnSpPr>
            <a:endCxn id="374" idx="2"/>
          </p:cNvCxnSpPr>
          <p:nvPr/>
        </p:nvCxnSpPr>
        <p:spPr>
          <a:xfrm>
            <a:off x="4207450" y="4155650"/>
            <a:ext cx="13461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9"/>
          <p:cNvCxnSpPr>
            <a:stCxn id="375" idx="4"/>
            <a:endCxn id="374" idx="0"/>
          </p:cNvCxnSpPr>
          <p:nvPr/>
        </p:nvCxnSpPr>
        <p:spPr>
          <a:xfrm>
            <a:off x="5925550" y="3903000"/>
            <a:ext cx="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9"/>
          <p:cNvCxnSpPr>
            <a:stCxn id="373" idx="6"/>
            <a:endCxn id="371" idx="1"/>
          </p:cNvCxnSpPr>
          <p:nvPr/>
        </p:nvCxnSpPr>
        <p:spPr>
          <a:xfrm>
            <a:off x="2335175" y="3538650"/>
            <a:ext cx="13461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9"/>
          <p:cNvCxnSpPr>
            <a:stCxn id="371" idx="3"/>
            <a:endCxn id="372" idx="6"/>
          </p:cNvCxnSpPr>
          <p:nvPr/>
        </p:nvCxnSpPr>
        <p:spPr>
          <a:xfrm flipH="1">
            <a:off x="2335206" y="4274334"/>
            <a:ext cx="13461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9"/>
          <p:cNvCxnSpPr>
            <a:stCxn id="373" idx="4"/>
            <a:endCxn id="372" idx="0"/>
          </p:cNvCxnSpPr>
          <p:nvPr/>
        </p:nvCxnSpPr>
        <p:spPr>
          <a:xfrm>
            <a:off x="1963175" y="3903000"/>
            <a:ext cx="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was a constructive approach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324032" y="1345230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don’t need to start from scratch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did we do this for the traveling salesman problem?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algorithm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324032" y="1345230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with a complete assignment but with values that do not satisfy the constraints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Re-assign variable values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Choose variables by which removes the most conflicts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Simulated annealing can be used here as well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amazingly well even for large state spaces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n=1024 for n queens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Summary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2"/>
          <p:cNvSpPr txBox="1"/>
          <p:nvPr/>
        </p:nvSpPr>
        <p:spPr>
          <a:xfrm>
            <a:off x="324032" y="1345230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CSPs are common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restructured as search problems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solved by iterative </a:t>
            </a:r>
            <a:r>
              <a:rPr lang="en" sz="2400"/>
              <a:t>improvements</a:t>
            </a:r>
            <a:r>
              <a:rPr lang="en" sz="2400"/>
              <a:t> or construction methods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Table of Contents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Constraint satisfaction problems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Recall: Optimization problems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Cost function we are trying to minimize (TSP, circuit board)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Large state spaces O(n!),O(2^n)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start in one location then look locally until we settle on a good solution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Simulated Annealing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Constraint Satisfaction Problems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Solution that satisfies a set of constraints sudoku, crossword, scheduling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Few legal solutions exist. Generally 1 position.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thought of as an optimization problem where the maximum value is obtained when all constraints are satisfied and zero elsewhere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to optimize locally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CSPs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Thought of in terms of variables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Domains for the variables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Constraints on the variables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Variables: Nodes Vi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Domain: Colors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Constraint: if Vi and Vj share an edge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Vi!=Vj</a:t>
            </a:r>
            <a:endParaRPr sz="2400"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625" y="2469513"/>
            <a:ext cx="2095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CSP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Solutions are an assignment of values to variables such that all constraints are true. May not require all variables being assigned i.e. scheduling with extra people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any solution or prove no solution exists</a:t>
            </a:r>
            <a:endParaRPr sz="2400"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0" y="3133713"/>
            <a:ext cx="2095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4-Queens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Variables: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Domain: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Constraints:</a:t>
            </a:r>
            <a:endParaRPr sz="2400"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75" y="1048326"/>
            <a:ext cx="4401525" cy="18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