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7" r:id="rId6"/>
    <p:sldId id="261" r:id="rId7"/>
    <p:sldId id="268" r:id="rId8"/>
    <p:sldId id="269" r:id="rId9"/>
    <p:sldId id="273" r:id="rId10"/>
    <p:sldId id="270" r:id="rId11"/>
    <p:sldId id="271" r:id="rId12"/>
    <p:sldId id="272" r:id="rId1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20D08"/>
    <a:srgbClr val="F1C2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6" y="2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794FBA-07E8-4B9C-883F-3A69CE84C8B8}" type="doc">
      <dgm:prSet loTypeId="urn:microsoft.com/office/officeart/2005/8/layout/chart3" loCatId="relationship" qsTypeId="urn:microsoft.com/office/officeart/2005/8/quickstyle/simple1" qsCatId="simple" csTypeId="urn:microsoft.com/office/officeart/2005/8/colors/accent1_2" csCatId="accent1" phldr="1"/>
      <dgm:spPr/>
    </dgm:pt>
    <dgm:pt modelId="{434F5F95-70C6-4DB2-97C6-3BDC6A7DDE1C}">
      <dgm:prSet phldrT="[文本]"/>
      <dgm:spPr/>
      <dgm:t>
        <a:bodyPr/>
        <a:lstStyle/>
        <a:p>
          <a:r>
            <a:rPr lang="zh-CN" altLang="en-US" dirty="0" smtClean="0"/>
            <a:t>摄像头</a:t>
          </a:r>
          <a:endParaRPr lang="zh-CN" altLang="en-US" dirty="0"/>
        </a:p>
      </dgm:t>
    </dgm:pt>
    <dgm:pt modelId="{8BFBD196-D354-4AB4-A31B-CC8E49AC0026}" type="parTrans" cxnId="{107D961A-35F5-4A93-B271-31E6D7F732A0}">
      <dgm:prSet/>
      <dgm:spPr/>
      <dgm:t>
        <a:bodyPr/>
        <a:lstStyle/>
        <a:p>
          <a:endParaRPr lang="zh-CN" altLang="en-US"/>
        </a:p>
      </dgm:t>
    </dgm:pt>
    <dgm:pt modelId="{17C3480B-43C4-4812-AE55-0E2DB49A4B3B}" type="sibTrans" cxnId="{107D961A-35F5-4A93-B271-31E6D7F732A0}">
      <dgm:prSet/>
      <dgm:spPr/>
      <dgm:t>
        <a:bodyPr/>
        <a:lstStyle/>
        <a:p>
          <a:endParaRPr lang="zh-CN" altLang="en-US"/>
        </a:p>
      </dgm:t>
    </dgm:pt>
    <dgm:pt modelId="{0B4D35FC-A0DB-4B47-B807-761DAE6C95C2}">
      <dgm:prSet phldrT="[文本]"/>
      <dgm:spPr/>
      <dgm:t>
        <a:bodyPr/>
        <a:lstStyle/>
        <a:p>
          <a:r>
            <a:rPr lang="zh-CN" altLang="en-US" dirty="0" smtClean="0"/>
            <a:t>网络</a:t>
          </a:r>
          <a:endParaRPr lang="zh-CN" altLang="en-US" dirty="0"/>
        </a:p>
      </dgm:t>
    </dgm:pt>
    <dgm:pt modelId="{029C0BC3-E4D1-4489-8408-91D42C92F746}" type="parTrans" cxnId="{4B5AD040-E7FD-45F3-9320-3FE3BA632AD0}">
      <dgm:prSet/>
      <dgm:spPr/>
      <dgm:t>
        <a:bodyPr/>
        <a:lstStyle/>
        <a:p>
          <a:endParaRPr lang="zh-CN" altLang="en-US"/>
        </a:p>
      </dgm:t>
    </dgm:pt>
    <dgm:pt modelId="{D22B74B2-BA26-4046-B21E-54668C5E6819}" type="sibTrans" cxnId="{4B5AD040-E7FD-45F3-9320-3FE3BA632AD0}">
      <dgm:prSet/>
      <dgm:spPr/>
      <dgm:t>
        <a:bodyPr/>
        <a:lstStyle/>
        <a:p>
          <a:endParaRPr lang="zh-CN" altLang="en-US"/>
        </a:p>
      </dgm:t>
    </dgm:pt>
    <dgm:pt modelId="{536850B8-8CA5-4775-ADDE-ABA5C792F576}">
      <dgm:prSet phldrT="[文本]"/>
      <dgm:spPr/>
      <dgm:t>
        <a:bodyPr/>
        <a:lstStyle/>
        <a:p>
          <a:r>
            <a:rPr lang="zh-CN" altLang="en-US" dirty="0" smtClean="0"/>
            <a:t>后台</a:t>
          </a:r>
          <a:endParaRPr lang="zh-CN" altLang="en-US" dirty="0"/>
        </a:p>
      </dgm:t>
    </dgm:pt>
    <dgm:pt modelId="{941217D9-E035-4809-B6F5-BE87C60833C2}" type="parTrans" cxnId="{9816DADA-FC73-4197-B1B1-5FA8B4DD6677}">
      <dgm:prSet/>
      <dgm:spPr/>
      <dgm:t>
        <a:bodyPr/>
        <a:lstStyle/>
        <a:p>
          <a:endParaRPr lang="zh-CN" altLang="en-US"/>
        </a:p>
      </dgm:t>
    </dgm:pt>
    <dgm:pt modelId="{197F6096-262F-4919-A99D-E0BE8FE98A9D}" type="sibTrans" cxnId="{9816DADA-FC73-4197-B1B1-5FA8B4DD6677}">
      <dgm:prSet/>
      <dgm:spPr/>
      <dgm:t>
        <a:bodyPr/>
        <a:lstStyle/>
        <a:p>
          <a:endParaRPr lang="zh-CN" altLang="en-US"/>
        </a:p>
      </dgm:t>
    </dgm:pt>
    <dgm:pt modelId="{89D84C3D-C0F0-4052-913E-5C9B66528EF6}" type="pres">
      <dgm:prSet presAssocID="{5F794FBA-07E8-4B9C-883F-3A69CE84C8B8}" presName="compositeShape" presStyleCnt="0">
        <dgm:presLayoutVars>
          <dgm:chMax val="7"/>
          <dgm:dir/>
          <dgm:resizeHandles val="exact"/>
        </dgm:presLayoutVars>
      </dgm:prSet>
      <dgm:spPr/>
    </dgm:pt>
    <dgm:pt modelId="{DC6B959F-CEF1-4584-A5EF-09C7B2DA3DF2}" type="pres">
      <dgm:prSet presAssocID="{5F794FBA-07E8-4B9C-883F-3A69CE84C8B8}" presName="wedge1" presStyleLbl="node1" presStyleIdx="0" presStyleCnt="3"/>
      <dgm:spPr/>
      <dgm:t>
        <a:bodyPr/>
        <a:lstStyle/>
        <a:p>
          <a:endParaRPr lang="zh-CN" altLang="en-US"/>
        </a:p>
      </dgm:t>
    </dgm:pt>
    <dgm:pt modelId="{438047A4-F1FD-4629-99B6-C80678FC1F23}" type="pres">
      <dgm:prSet presAssocID="{5F794FBA-07E8-4B9C-883F-3A69CE84C8B8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62A468-0522-4548-A37C-B18569B2C0D4}" type="pres">
      <dgm:prSet presAssocID="{5F794FBA-07E8-4B9C-883F-3A69CE84C8B8}" presName="wedge2" presStyleLbl="node1" presStyleIdx="1" presStyleCnt="3"/>
      <dgm:spPr/>
      <dgm:t>
        <a:bodyPr/>
        <a:lstStyle/>
        <a:p>
          <a:endParaRPr lang="zh-CN" altLang="en-US"/>
        </a:p>
      </dgm:t>
    </dgm:pt>
    <dgm:pt modelId="{49CA772F-1E33-44F7-9BBC-9F1E8D7D2101}" type="pres">
      <dgm:prSet presAssocID="{5F794FBA-07E8-4B9C-883F-3A69CE84C8B8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C5880C-93DC-4A29-B567-1ECB0C16D596}" type="pres">
      <dgm:prSet presAssocID="{5F794FBA-07E8-4B9C-883F-3A69CE84C8B8}" presName="wedge3" presStyleLbl="node1" presStyleIdx="2" presStyleCnt="3"/>
      <dgm:spPr/>
      <dgm:t>
        <a:bodyPr/>
        <a:lstStyle/>
        <a:p>
          <a:endParaRPr lang="zh-CN" altLang="en-US"/>
        </a:p>
      </dgm:t>
    </dgm:pt>
    <dgm:pt modelId="{42062A33-7FB4-4F2B-83EA-E814020E255B}" type="pres">
      <dgm:prSet presAssocID="{5F794FBA-07E8-4B9C-883F-3A69CE84C8B8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7425C95-DD9A-4714-971B-EAA0AFA16EF4}" type="presOf" srcId="{536850B8-8CA5-4775-ADDE-ABA5C792F576}" destId="{42062A33-7FB4-4F2B-83EA-E814020E255B}" srcOrd="1" destOrd="0" presId="urn:microsoft.com/office/officeart/2005/8/layout/chart3"/>
    <dgm:cxn modelId="{0966600E-E66E-49FE-BBB0-66D9700E0F50}" type="presOf" srcId="{0B4D35FC-A0DB-4B47-B807-761DAE6C95C2}" destId="{FE62A468-0522-4548-A37C-B18569B2C0D4}" srcOrd="0" destOrd="0" presId="urn:microsoft.com/office/officeart/2005/8/layout/chart3"/>
    <dgm:cxn modelId="{213AEA32-D5E5-45A8-9F40-4653ADD8A9CE}" type="presOf" srcId="{434F5F95-70C6-4DB2-97C6-3BDC6A7DDE1C}" destId="{DC6B959F-CEF1-4584-A5EF-09C7B2DA3DF2}" srcOrd="0" destOrd="0" presId="urn:microsoft.com/office/officeart/2005/8/layout/chart3"/>
    <dgm:cxn modelId="{6C10A4CF-4E72-42E9-B908-09AC460877A1}" type="presOf" srcId="{0B4D35FC-A0DB-4B47-B807-761DAE6C95C2}" destId="{49CA772F-1E33-44F7-9BBC-9F1E8D7D2101}" srcOrd="1" destOrd="0" presId="urn:microsoft.com/office/officeart/2005/8/layout/chart3"/>
    <dgm:cxn modelId="{33CFA850-B81B-449F-9EF3-F4FCACCFFAAC}" type="presOf" srcId="{536850B8-8CA5-4775-ADDE-ABA5C792F576}" destId="{AFC5880C-93DC-4A29-B567-1ECB0C16D596}" srcOrd="0" destOrd="0" presId="urn:microsoft.com/office/officeart/2005/8/layout/chart3"/>
    <dgm:cxn modelId="{FA901170-1679-4066-8834-8C24CF8851B1}" type="presOf" srcId="{434F5F95-70C6-4DB2-97C6-3BDC6A7DDE1C}" destId="{438047A4-F1FD-4629-99B6-C80678FC1F23}" srcOrd="1" destOrd="0" presId="urn:microsoft.com/office/officeart/2005/8/layout/chart3"/>
    <dgm:cxn modelId="{E53119FA-9B47-42D9-8EDE-728624F3D437}" type="presOf" srcId="{5F794FBA-07E8-4B9C-883F-3A69CE84C8B8}" destId="{89D84C3D-C0F0-4052-913E-5C9B66528EF6}" srcOrd="0" destOrd="0" presId="urn:microsoft.com/office/officeart/2005/8/layout/chart3"/>
    <dgm:cxn modelId="{4B5AD040-E7FD-45F3-9320-3FE3BA632AD0}" srcId="{5F794FBA-07E8-4B9C-883F-3A69CE84C8B8}" destId="{0B4D35FC-A0DB-4B47-B807-761DAE6C95C2}" srcOrd="1" destOrd="0" parTransId="{029C0BC3-E4D1-4489-8408-91D42C92F746}" sibTransId="{D22B74B2-BA26-4046-B21E-54668C5E6819}"/>
    <dgm:cxn modelId="{9816DADA-FC73-4197-B1B1-5FA8B4DD6677}" srcId="{5F794FBA-07E8-4B9C-883F-3A69CE84C8B8}" destId="{536850B8-8CA5-4775-ADDE-ABA5C792F576}" srcOrd="2" destOrd="0" parTransId="{941217D9-E035-4809-B6F5-BE87C60833C2}" sibTransId="{197F6096-262F-4919-A99D-E0BE8FE98A9D}"/>
    <dgm:cxn modelId="{107D961A-35F5-4A93-B271-31E6D7F732A0}" srcId="{5F794FBA-07E8-4B9C-883F-3A69CE84C8B8}" destId="{434F5F95-70C6-4DB2-97C6-3BDC6A7DDE1C}" srcOrd="0" destOrd="0" parTransId="{8BFBD196-D354-4AB4-A31B-CC8E49AC0026}" sibTransId="{17C3480B-43C4-4812-AE55-0E2DB49A4B3B}"/>
    <dgm:cxn modelId="{1D858A2A-BABF-4E48-BD88-C18F72C9211A}" type="presParOf" srcId="{89D84C3D-C0F0-4052-913E-5C9B66528EF6}" destId="{DC6B959F-CEF1-4584-A5EF-09C7B2DA3DF2}" srcOrd="0" destOrd="0" presId="urn:microsoft.com/office/officeart/2005/8/layout/chart3"/>
    <dgm:cxn modelId="{909E3EBF-D2B8-4C89-84E5-8CB761F17417}" type="presParOf" srcId="{89D84C3D-C0F0-4052-913E-5C9B66528EF6}" destId="{438047A4-F1FD-4629-99B6-C80678FC1F23}" srcOrd="1" destOrd="0" presId="urn:microsoft.com/office/officeart/2005/8/layout/chart3"/>
    <dgm:cxn modelId="{40B642FD-5ECA-4505-9E9A-BEF4EBE2D2F5}" type="presParOf" srcId="{89D84C3D-C0F0-4052-913E-5C9B66528EF6}" destId="{FE62A468-0522-4548-A37C-B18569B2C0D4}" srcOrd="2" destOrd="0" presId="urn:microsoft.com/office/officeart/2005/8/layout/chart3"/>
    <dgm:cxn modelId="{FFA6691E-E70E-4D83-ACDF-AB053205A2E9}" type="presParOf" srcId="{89D84C3D-C0F0-4052-913E-5C9B66528EF6}" destId="{49CA772F-1E33-44F7-9BBC-9F1E8D7D2101}" srcOrd="3" destOrd="0" presId="urn:microsoft.com/office/officeart/2005/8/layout/chart3"/>
    <dgm:cxn modelId="{C5FA9BBF-8F99-4A22-903E-E2DE3311BAA7}" type="presParOf" srcId="{89D84C3D-C0F0-4052-913E-5C9B66528EF6}" destId="{AFC5880C-93DC-4A29-B567-1ECB0C16D596}" srcOrd="4" destOrd="0" presId="urn:microsoft.com/office/officeart/2005/8/layout/chart3"/>
    <dgm:cxn modelId="{5CA8CBCB-784F-4FEF-A57A-BDE37737CB2D}" type="presParOf" srcId="{89D84C3D-C0F0-4052-913E-5C9B66528EF6}" destId="{42062A33-7FB4-4F2B-83EA-E814020E255B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6B959F-CEF1-4584-A5EF-09C7B2DA3DF2}">
      <dsp:nvSpPr>
        <dsp:cNvPr id="0" name=""/>
        <dsp:cNvSpPr/>
      </dsp:nvSpPr>
      <dsp:spPr>
        <a:xfrm>
          <a:off x="867670" y="214928"/>
          <a:ext cx="2674667" cy="2674667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摄像头</a:t>
          </a:r>
          <a:endParaRPr lang="zh-CN" altLang="en-US" sz="2700" kern="1200" dirty="0"/>
        </a:p>
      </dsp:txBody>
      <dsp:txXfrm>
        <a:off x="2321861" y="708468"/>
        <a:ext cx="907476" cy="891555"/>
      </dsp:txXfrm>
    </dsp:sp>
    <dsp:sp modelId="{FE62A468-0522-4548-A37C-B18569B2C0D4}">
      <dsp:nvSpPr>
        <dsp:cNvPr id="0" name=""/>
        <dsp:cNvSpPr/>
      </dsp:nvSpPr>
      <dsp:spPr>
        <a:xfrm>
          <a:off x="729797" y="294531"/>
          <a:ext cx="2674667" cy="2674667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网络</a:t>
          </a:r>
          <a:endParaRPr lang="zh-CN" altLang="en-US" sz="2700" kern="1200" dirty="0"/>
        </a:p>
      </dsp:txBody>
      <dsp:txXfrm>
        <a:off x="1462147" y="1982119"/>
        <a:ext cx="1209968" cy="827873"/>
      </dsp:txXfrm>
    </dsp:sp>
    <dsp:sp modelId="{AFC5880C-93DC-4A29-B567-1ECB0C16D596}">
      <dsp:nvSpPr>
        <dsp:cNvPr id="0" name=""/>
        <dsp:cNvSpPr/>
      </dsp:nvSpPr>
      <dsp:spPr>
        <a:xfrm>
          <a:off x="729797" y="294531"/>
          <a:ext cx="2674667" cy="2674667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后台</a:t>
          </a:r>
          <a:endParaRPr lang="zh-CN" altLang="en-US" sz="2700" kern="1200" dirty="0"/>
        </a:p>
      </dsp:txBody>
      <dsp:txXfrm>
        <a:off x="1016369" y="819912"/>
        <a:ext cx="907476" cy="8915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1BA4F-9B21-40B2-A5E5-642335EA607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25988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8EF608-5B99-440E-B0F8-8CD8F5F7CCC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8877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124FDB-A6AB-4BAD-BC68-A8B714CACD3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62147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818AF7-A602-41D0-AACA-2B875A34B5D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10977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3487D3-5E49-4ACF-ACFC-1525043F2B3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2421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7D606-E2B1-4C66-8DEE-A31AA3966D3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3214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D55F4-5038-4FD3-B711-D66D4335E70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38100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F17FF8-3A62-4584-B810-3B1FDA5B7C5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47427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7F7A7F-C0DD-4BF9-BE9C-E556707B498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055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34FE2-9872-413A-B879-63B120B4E72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6555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D2E9E5-3D42-4BD6-8A66-31DFFD4B96A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275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CD408A8-1908-4B1F-A304-0977E659656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video-tech.com.cn/list/?8.html" TargetMode="External"/><Relationship Id="rId3" Type="http://schemas.openxmlformats.org/officeDocument/2006/relationships/diagramLayout" Target="../diagrams/layout1.xml"/><Relationship Id="rId7" Type="http://schemas.openxmlformats.org/officeDocument/2006/relationships/hyperlink" Target="http://www.4008075595.com/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zh-CN" altLang="en-US" sz="4400" dirty="0" smtClean="0"/>
              <a:t>基于</a:t>
            </a:r>
            <a:r>
              <a:rPr lang="en-US" altLang="zh-CN" sz="4400" dirty="0" smtClean="0"/>
              <a:t>Mesh</a:t>
            </a:r>
            <a:r>
              <a:rPr lang="zh-CN" altLang="en-US" sz="4400" dirty="0" smtClean="0"/>
              <a:t>的视频监控示范网</a:t>
            </a:r>
            <a:endParaRPr lang="zh-CN" altLang="zh-CN" sz="4400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endParaRPr lang="zh-CN" altLang="zh-CN" sz="320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商业分析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040165086"/>
              </p:ext>
            </p:extLst>
          </p:nvPr>
        </p:nvGraphicFramePr>
        <p:xfrm>
          <a:off x="755576" y="1417638"/>
          <a:ext cx="4272136" cy="3184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347864" y="1854684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大华，海康。。。</a:t>
            </a:r>
            <a:endParaRPr lang="zh-CN" altLang="en-US" sz="1100" dirty="0"/>
          </a:p>
        </p:txBody>
      </p:sp>
      <p:sp>
        <p:nvSpPr>
          <p:cNvPr id="6" name="文本框 5"/>
          <p:cNvSpPr txBox="1"/>
          <p:nvPr/>
        </p:nvSpPr>
        <p:spPr>
          <a:xfrm>
            <a:off x="1015174" y="3937918"/>
            <a:ext cx="39272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一般由集成商建设，已有的无线视频监控方案：</a:t>
            </a:r>
            <a:endParaRPr lang="en-US" altLang="zh-CN" sz="1200" dirty="0" smtClean="0"/>
          </a:p>
          <a:p>
            <a:r>
              <a:rPr lang="en-US" altLang="zh-CN" sz="1200" dirty="0">
                <a:hlinkClick r:id="rId7"/>
              </a:rPr>
              <a:t>http://www.4008075595.com</a:t>
            </a:r>
            <a:r>
              <a:rPr lang="en-US" altLang="zh-CN" sz="1200" dirty="0" smtClean="0">
                <a:hlinkClick r:id="rId7"/>
              </a:rPr>
              <a:t>/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深圳腾远智拓</a:t>
            </a:r>
            <a:endParaRPr lang="en-US" altLang="zh-CN" sz="1200" dirty="0" smtClean="0"/>
          </a:p>
          <a:p>
            <a:r>
              <a:rPr lang="en-US" altLang="zh-CN" sz="1200" dirty="0">
                <a:hlinkClick r:id="rId8"/>
              </a:rPr>
              <a:t>http://www.video-tech.com.cn/list/?</a:t>
            </a:r>
            <a:r>
              <a:rPr lang="en-US" altLang="zh-CN" sz="1200" dirty="0" smtClean="0">
                <a:hlinkClick r:id="rId8"/>
              </a:rPr>
              <a:t>8.html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深圳中创鑫和</a:t>
            </a:r>
            <a:endParaRPr lang="en-US" altLang="zh-CN" sz="1200" dirty="0" smtClean="0"/>
          </a:p>
          <a:p>
            <a:endParaRPr lang="zh-CN" altLang="en-US" sz="1200" dirty="0"/>
          </a:p>
        </p:txBody>
      </p:sp>
      <p:sp>
        <p:nvSpPr>
          <p:cNvPr id="7" name="文本框 6"/>
          <p:cNvSpPr txBox="1"/>
          <p:nvPr/>
        </p:nvSpPr>
        <p:spPr>
          <a:xfrm>
            <a:off x="179512" y="1841742"/>
            <a:ext cx="3108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大华，海康，威创，寰视科技，主要产品：</a:t>
            </a:r>
            <a:endParaRPr lang="en-US" altLang="zh-CN" sz="1200" dirty="0" smtClean="0"/>
          </a:p>
          <a:p>
            <a:pPr marL="171450" indent="-171450">
              <a:buFontTx/>
              <a:buChar char="-"/>
            </a:pPr>
            <a:r>
              <a:rPr lang="zh-CN" altLang="en-US" sz="1200" dirty="0" smtClean="0"/>
              <a:t>拼接墙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视频流调度</a:t>
            </a:r>
            <a:r>
              <a:rPr lang="en-US" altLang="zh-CN" sz="120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zh-CN" altLang="en-US" sz="1200" dirty="0" smtClean="0"/>
              <a:t>视频存储</a:t>
            </a:r>
            <a:endParaRPr lang="en-US" altLang="zh-CN" sz="1200" dirty="0" smtClean="0"/>
          </a:p>
          <a:p>
            <a:pPr marL="171450" indent="-171450">
              <a:buFontTx/>
              <a:buChar char="-"/>
            </a:pPr>
            <a:endParaRPr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220072" y="4869160"/>
            <a:ext cx="331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sz="1200" dirty="0" smtClean="0"/>
              <a:t>依托网络，扩展更多的智能城市服务</a:t>
            </a:r>
            <a:endParaRPr lang="en-US" altLang="zh-CN" sz="1200" dirty="0" smtClean="0"/>
          </a:p>
          <a:p>
            <a:pPr marL="742950" lvl="1" indent="-285750">
              <a:buFontTx/>
              <a:buChar char="-"/>
            </a:pPr>
            <a:r>
              <a:rPr lang="zh-CN" altLang="en-US" sz="1200" dirty="0" smtClean="0"/>
              <a:t>室内定位</a:t>
            </a:r>
            <a:endParaRPr lang="en-US" altLang="zh-CN" sz="1200" dirty="0" smtClean="0"/>
          </a:p>
          <a:p>
            <a:pPr marL="742950" lvl="1" indent="-285750">
              <a:buFontTx/>
              <a:buChar char="-"/>
            </a:pPr>
            <a:r>
              <a:rPr lang="zh-CN" altLang="en-US" sz="1200" dirty="0" smtClean="0"/>
              <a:t>传感器网络等</a:t>
            </a:r>
            <a:endParaRPr lang="en-US" altLang="zh-CN" sz="1200" dirty="0" smtClean="0"/>
          </a:p>
          <a:p>
            <a:pPr marL="285750" indent="-285750">
              <a:buFontTx/>
              <a:buChar char="-"/>
            </a:pPr>
            <a:r>
              <a:rPr lang="zh-CN" altLang="en-US" sz="1200" dirty="0" smtClean="0"/>
              <a:t>深耕专业客户市场，形成具有特色的后台产品</a:t>
            </a:r>
            <a:endParaRPr lang="en-US" altLang="zh-CN" sz="1200" dirty="0"/>
          </a:p>
          <a:p>
            <a:pPr marL="1200150" lvl="2" indent="-285750">
              <a:buFontTx/>
              <a:buChar char="-"/>
            </a:pP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49671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方案竞争力分析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/>
          <a:lstStyle/>
          <a:p>
            <a:r>
              <a:rPr lang="zh-CN" altLang="en-US" sz="2400" dirty="0" smtClean="0"/>
              <a:t>偕作分布式视频处理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基于</a:t>
            </a:r>
            <a:r>
              <a:rPr lang="en-US" altLang="zh-CN" sz="2000" dirty="0" smtClean="0"/>
              <a:t>ARM</a:t>
            </a:r>
            <a:r>
              <a:rPr lang="zh-CN" altLang="en-US" sz="2000" dirty="0" smtClean="0"/>
              <a:t>通用处理器方案，成本比其他竞争对手有优势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能够与开发团队深度合作，快速响应客户需求</a:t>
            </a:r>
            <a:endParaRPr lang="en-US" altLang="zh-CN" sz="2000" dirty="0" smtClean="0"/>
          </a:p>
          <a:p>
            <a:r>
              <a:rPr lang="zh-CN" altLang="en-US" sz="2400" dirty="0" smtClean="0"/>
              <a:t>梅鲁</a:t>
            </a:r>
            <a:r>
              <a:rPr lang="en-US" altLang="zh-CN" sz="2400" dirty="0" smtClean="0"/>
              <a:t>WLAN</a:t>
            </a:r>
            <a:r>
              <a:rPr lang="zh-CN" altLang="en-US" sz="2400" dirty="0" smtClean="0"/>
              <a:t>网络解决方案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可靠性高（高于</a:t>
            </a:r>
            <a:r>
              <a:rPr lang="en-US" altLang="zh-CN" sz="2000" dirty="0" smtClean="0"/>
              <a:t>H3C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组</a:t>
            </a:r>
            <a:r>
              <a:rPr lang="zh-CN" altLang="en-US" sz="2000" dirty="0" smtClean="0"/>
              <a:t>网灵活（</a:t>
            </a:r>
            <a:r>
              <a:rPr lang="en-US" altLang="zh-CN" sz="2000" dirty="0" smtClean="0"/>
              <a:t>Mesh + </a:t>
            </a:r>
            <a:r>
              <a:rPr lang="zh-CN" altLang="en-US" sz="2000" dirty="0" smtClean="0"/>
              <a:t>同频）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性能高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单价贵</a:t>
            </a:r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539552" y="4941169"/>
            <a:ext cx="8064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永拓只是一个新的入局者，视频监控市场已经是一个红海，利润率有限。同时团队对市场的理解有限，所依托的是原有技术关系网，较有竞争力的视频处理产品和成熟、强大的无线网络产品、以及经验丰富的网络工程师。</a:t>
            </a:r>
            <a:endParaRPr lang="en-US" altLang="zh-CN" dirty="0" smtClean="0"/>
          </a:p>
          <a:p>
            <a:r>
              <a:rPr lang="zh-CN" altLang="en-US" dirty="0" smtClean="0"/>
              <a:t>借助一定的客户关系，切入这个市场，有利于为未来的智慧城市业务布局，帮助建立更强的客户管理，了解客户需求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4762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建立竞争力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增强自身技术整合能力，建立完善供应链，提供可靠的解决方案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建立产品实验室，验证不同解决方案，塑造整合能力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建立示范园区，形成品牌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加强供应商管理和培育</a:t>
            </a:r>
            <a:endParaRPr lang="en-US" altLang="zh-CN" dirty="0" smtClean="0"/>
          </a:p>
          <a:p>
            <a:r>
              <a:rPr lang="zh-CN" altLang="en-US" dirty="0" smtClean="0"/>
              <a:t>建立本地支持团队，提供快速的响应能力</a:t>
            </a:r>
            <a:endParaRPr lang="en-US" altLang="zh-CN" dirty="0" smtClean="0"/>
          </a:p>
          <a:p>
            <a:r>
              <a:rPr lang="zh-CN" altLang="en-US" dirty="0" smtClean="0"/>
              <a:t>整合和开发增值服务，为客户提供更多产品和方案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1995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目的</a:t>
            </a:r>
          </a:p>
        </p:txBody>
      </p:sp>
      <p:sp>
        <p:nvSpPr>
          <p:cNvPr id="30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示范网展现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无线视频监控方案在部署和成本优势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Mesh</a:t>
            </a:r>
            <a:r>
              <a:rPr lang="zh-CN" altLang="en-US" dirty="0" smtClean="0"/>
              <a:t>组网的灵活性，容错性和可靠性</a:t>
            </a:r>
            <a:endParaRPr lang="en-US" altLang="zh-CN" dirty="0"/>
          </a:p>
          <a:p>
            <a:pPr lvl="1" eaLnBrk="1" hangingPunct="1"/>
            <a:r>
              <a:rPr lang="en-US" altLang="zh-CN" dirty="0" smtClean="0"/>
              <a:t>Mesh</a:t>
            </a:r>
            <a:r>
              <a:rPr lang="zh-CN" altLang="en-US" dirty="0" smtClean="0"/>
              <a:t>应急通信能力</a:t>
            </a:r>
            <a:endParaRPr lang="en-US" altLang="zh-CN" dirty="0"/>
          </a:p>
          <a:p>
            <a:pPr lvl="1" eaLnBrk="1" hangingPunct="1"/>
            <a:r>
              <a:rPr lang="zh-CN" altLang="en-US" dirty="0" smtClean="0"/>
              <a:t>分布式视频流服务提升视频监控网的使用效率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商业分析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示范网结构</a:t>
            </a:r>
            <a:endParaRPr lang="en-US" altLang="zh-CN" dirty="0" smtClean="0"/>
          </a:p>
          <a:p>
            <a:r>
              <a:rPr lang="zh-CN" altLang="en-US" dirty="0" smtClean="0"/>
              <a:t>设备特点介绍</a:t>
            </a:r>
            <a:endParaRPr lang="en-US" altLang="zh-CN" dirty="0" smtClean="0"/>
          </a:p>
          <a:p>
            <a:r>
              <a:rPr lang="zh-CN" altLang="en-US" dirty="0" smtClean="0"/>
              <a:t>预算和计划</a:t>
            </a:r>
            <a:endParaRPr lang="en-US" altLang="zh-CN" dirty="0" smtClean="0"/>
          </a:p>
          <a:p>
            <a:r>
              <a:rPr lang="zh-CN" altLang="en-US" dirty="0"/>
              <a:t>展望</a:t>
            </a:r>
          </a:p>
          <a:p>
            <a:r>
              <a:rPr lang="zh-CN" altLang="en-US" dirty="0" smtClean="0"/>
              <a:t>市场分析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7352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示范网概念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220" y="1398877"/>
            <a:ext cx="1573226" cy="11204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947" y="1301180"/>
            <a:ext cx="648678" cy="53798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201" y="1997117"/>
            <a:ext cx="697897" cy="865856"/>
          </a:xfrm>
          <a:prstGeom prst="rect">
            <a:avLst/>
          </a:prstGeom>
          <a:ln>
            <a:noFill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3826" y="2723990"/>
            <a:ext cx="1162412" cy="287301"/>
          </a:xfrm>
          <a:prstGeom prst="rect">
            <a:avLst/>
          </a:prstGeom>
        </p:spPr>
      </p:pic>
      <p:cxnSp>
        <p:nvCxnSpPr>
          <p:cNvPr id="13" name="肘形连接符 12"/>
          <p:cNvCxnSpPr>
            <a:stCxn id="8" idx="2"/>
            <a:endCxn id="10" idx="0"/>
          </p:cNvCxnSpPr>
          <p:nvPr/>
        </p:nvCxnSpPr>
        <p:spPr>
          <a:xfrm rot="16200000" flipH="1">
            <a:off x="1496745" y="1915703"/>
            <a:ext cx="884828" cy="731746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10" idx="1"/>
            <a:endCxn id="9" idx="3"/>
          </p:cNvCxnSpPr>
          <p:nvPr/>
        </p:nvCxnSpPr>
        <p:spPr>
          <a:xfrm rot="10800000">
            <a:off x="1402098" y="2430045"/>
            <a:ext cx="321728" cy="437596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10" idx="0"/>
            <a:endCxn id="2" idx="1"/>
          </p:cNvCxnSpPr>
          <p:nvPr/>
        </p:nvCxnSpPr>
        <p:spPr>
          <a:xfrm rot="5400000" flipH="1" flipV="1">
            <a:off x="2008195" y="2255965"/>
            <a:ext cx="764863" cy="171188"/>
          </a:xfrm>
          <a:prstGeom prst="bentConnector2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>
          <a:xfrm rot="2416354">
            <a:off x="3573189" y="2704558"/>
            <a:ext cx="512745" cy="395339"/>
            <a:chOff x="4512940" y="3466959"/>
            <a:chExt cx="2819400" cy="1981200"/>
          </a:xfrm>
          <a:scene3d>
            <a:camera prst="isometricLeftDown"/>
            <a:lightRig rig="threePt" dir="t"/>
          </a:scene3d>
        </p:grpSpPr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5400000">
              <a:off x="4932040" y="3047859"/>
              <a:ext cx="1981200" cy="2819400"/>
            </a:xfrm>
            <a:prstGeom prst="rect">
              <a:avLst/>
            </a:prstGeom>
          </p:spPr>
        </p:pic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88025" y="3558589"/>
              <a:ext cx="2376264" cy="1795915"/>
            </a:xfrm>
            <a:prstGeom prst="rect">
              <a:avLst/>
            </a:prstGeom>
          </p:spPr>
        </p:pic>
      </p:grpSp>
      <p:pic>
        <p:nvPicPr>
          <p:cNvPr id="56" name="图片 5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7201" y="3205235"/>
            <a:ext cx="805224" cy="688249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201" y="4799742"/>
            <a:ext cx="805224" cy="688249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55504" y="4971804"/>
            <a:ext cx="805224" cy="688249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74992" y="3259293"/>
            <a:ext cx="805224" cy="688249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62425" y="5598361"/>
            <a:ext cx="805224" cy="688249"/>
          </a:xfrm>
          <a:prstGeom prst="rect">
            <a:avLst/>
          </a:prstGeom>
        </p:spPr>
      </p:pic>
      <p:cxnSp>
        <p:nvCxnSpPr>
          <p:cNvPr id="58" name="直接连接符 57"/>
          <p:cNvCxnSpPr>
            <a:stCxn id="56" idx="2"/>
            <a:endCxn id="61" idx="0"/>
          </p:cNvCxnSpPr>
          <p:nvPr/>
        </p:nvCxnSpPr>
        <p:spPr>
          <a:xfrm flipH="1">
            <a:off x="1106813" y="3893484"/>
            <a:ext cx="253000" cy="9062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63" idx="2"/>
            <a:endCxn id="62" idx="0"/>
          </p:cNvCxnSpPr>
          <p:nvPr/>
        </p:nvCxnSpPr>
        <p:spPr>
          <a:xfrm>
            <a:off x="3077604" y="3947542"/>
            <a:ext cx="680512" cy="1024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4" idx="3"/>
            <a:endCxn id="62" idx="1"/>
          </p:cNvCxnSpPr>
          <p:nvPr/>
        </p:nvCxnSpPr>
        <p:spPr>
          <a:xfrm flipV="1">
            <a:off x="2567649" y="5315929"/>
            <a:ext cx="787855" cy="6265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64" idx="1"/>
            <a:endCxn id="61" idx="2"/>
          </p:cNvCxnSpPr>
          <p:nvPr/>
        </p:nvCxnSpPr>
        <p:spPr>
          <a:xfrm flipH="1" flipV="1">
            <a:off x="1106813" y="5487991"/>
            <a:ext cx="655612" cy="4544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56" idx="2"/>
            <a:endCxn id="62" idx="0"/>
          </p:cNvCxnSpPr>
          <p:nvPr/>
        </p:nvCxnSpPr>
        <p:spPr>
          <a:xfrm>
            <a:off x="1359813" y="3893484"/>
            <a:ext cx="2398303" cy="10783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6" name="肘形连接符 4105"/>
          <p:cNvCxnSpPr>
            <a:stCxn id="63" idx="1"/>
            <a:endCxn id="10" idx="2"/>
          </p:cNvCxnSpPr>
          <p:nvPr/>
        </p:nvCxnSpPr>
        <p:spPr>
          <a:xfrm rot="10800000">
            <a:off x="2305032" y="3011292"/>
            <a:ext cx="369960" cy="592127"/>
          </a:xfrm>
          <a:prstGeom prst="bentConnector2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stCxn id="56" idx="3"/>
            <a:endCxn id="10" idx="2"/>
          </p:cNvCxnSpPr>
          <p:nvPr/>
        </p:nvCxnSpPr>
        <p:spPr>
          <a:xfrm flipV="1">
            <a:off x="1762425" y="3011291"/>
            <a:ext cx="542607" cy="538069"/>
          </a:xfrm>
          <a:prstGeom prst="bentConnector2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27" name="图片 41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71925" y="3671017"/>
            <a:ext cx="495384" cy="550427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86238" y="4224439"/>
            <a:ext cx="542100" cy="602333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198313" flipV="1">
            <a:off x="3323590" y="3894916"/>
            <a:ext cx="523985" cy="51194"/>
          </a:xfrm>
          <a:prstGeom prst="rect">
            <a:avLst/>
          </a:prstGeom>
        </p:spPr>
      </p:pic>
      <p:pic>
        <p:nvPicPr>
          <p:cNvPr id="104" name="图片 10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5704608" flipV="1">
            <a:off x="2782993" y="4230895"/>
            <a:ext cx="523985" cy="51194"/>
          </a:xfrm>
          <a:prstGeom prst="rect">
            <a:avLst/>
          </a:prstGeom>
        </p:spPr>
      </p:pic>
      <p:pic>
        <p:nvPicPr>
          <p:cNvPr id="105" name="图片 10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68771" y="4885658"/>
            <a:ext cx="542100" cy="602333"/>
          </a:xfrm>
          <a:prstGeom prst="rect">
            <a:avLst/>
          </a:prstGeom>
        </p:spPr>
      </p:pic>
      <p:pic>
        <p:nvPicPr>
          <p:cNvPr id="106" name="图片 10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7119523" flipV="1">
            <a:off x="1955667" y="5679069"/>
            <a:ext cx="523985" cy="51194"/>
          </a:xfrm>
          <a:prstGeom prst="rect">
            <a:avLst/>
          </a:prstGeom>
        </p:spPr>
      </p:pic>
      <p:pic>
        <p:nvPicPr>
          <p:cNvPr id="107" name="图片 10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89678" y="5805084"/>
            <a:ext cx="542100" cy="602333"/>
          </a:xfrm>
          <a:prstGeom prst="rect">
            <a:avLst/>
          </a:prstGeom>
        </p:spPr>
      </p:pic>
      <p:pic>
        <p:nvPicPr>
          <p:cNvPr id="108" name="图片 10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4487746" flipV="1">
            <a:off x="3730309" y="5806034"/>
            <a:ext cx="523985" cy="51194"/>
          </a:xfrm>
          <a:prstGeom prst="rect">
            <a:avLst/>
          </a:prstGeom>
        </p:spPr>
      </p:pic>
      <p:pic>
        <p:nvPicPr>
          <p:cNvPr id="109" name="图片 10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0444" y="5942485"/>
            <a:ext cx="542100" cy="602333"/>
          </a:xfrm>
          <a:prstGeom prst="rect">
            <a:avLst/>
          </a:prstGeom>
        </p:spPr>
      </p:pic>
      <p:pic>
        <p:nvPicPr>
          <p:cNvPr id="110" name="图片 10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7119523" flipV="1">
            <a:off x="471660" y="5679069"/>
            <a:ext cx="523985" cy="51194"/>
          </a:xfrm>
          <a:prstGeom prst="rect">
            <a:avLst/>
          </a:prstGeom>
        </p:spPr>
      </p:pic>
      <p:pic>
        <p:nvPicPr>
          <p:cNvPr id="111" name="图片 1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0861" y="6255667"/>
            <a:ext cx="542100" cy="602333"/>
          </a:xfrm>
          <a:prstGeom prst="rect">
            <a:avLst/>
          </a:prstGeom>
        </p:spPr>
      </p:pic>
      <p:pic>
        <p:nvPicPr>
          <p:cNvPr id="112" name="图片 1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9629034" flipV="1">
            <a:off x="1433335" y="6410577"/>
            <a:ext cx="523985" cy="51194"/>
          </a:xfrm>
          <a:prstGeom prst="rect">
            <a:avLst/>
          </a:prstGeom>
        </p:spPr>
      </p:pic>
      <p:sp>
        <p:nvSpPr>
          <p:cNvPr id="67" name="文本框 66"/>
          <p:cNvSpPr txBox="1"/>
          <p:nvPr/>
        </p:nvSpPr>
        <p:spPr>
          <a:xfrm>
            <a:off x="4438689" y="1658299"/>
            <a:ext cx="441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2X2</a:t>
            </a:r>
            <a:r>
              <a:rPr lang="zh-CN" altLang="en-US" sz="1200" dirty="0" smtClean="0"/>
              <a:t>拼接墙展现分布式处理强大的视频同步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叠加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合成能力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两个大屏展现视频的多点调度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使用</a:t>
            </a:r>
            <a:r>
              <a:rPr lang="en-US" altLang="zh-CN" sz="1200" dirty="0" smtClean="0"/>
              <a:t>iPad</a:t>
            </a:r>
            <a:r>
              <a:rPr lang="zh-CN" altLang="en-US" sz="1200" dirty="0" smtClean="0"/>
              <a:t>完成视频流的调度</a:t>
            </a:r>
            <a:endParaRPr lang="zh-CN" altLang="en-US" sz="1200" dirty="0"/>
          </a:p>
        </p:txBody>
      </p:sp>
      <p:sp>
        <p:nvSpPr>
          <p:cNvPr id="114" name="文本框 113"/>
          <p:cNvSpPr txBox="1"/>
          <p:nvPr/>
        </p:nvSpPr>
        <p:spPr>
          <a:xfrm>
            <a:off x="4462645" y="3115233"/>
            <a:ext cx="4419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2</a:t>
            </a:r>
            <a:r>
              <a:rPr lang="zh-CN" altLang="en-US" sz="1200" dirty="0" smtClean="0"/>
              <a:t>个</a:t>
            </a:r>
            <a:r>
              <a:rPr lang="en-US" altLang="zh-CN" sz="1200" dirty="0" smtClean="0"/>
              <a:t>Mesh</a:t>
            </a:r>
            <a:r>
              <a:rPr lang="zh-CN" altLang="en-US" sz="1200" dirty="0" smtClean="0"/>
              <a:t>接入点最大提供</a:t>
            </a:r>
            <a:r>
              <a:rPr lang="en-US" altLang="zh-CN" sz="1200" dirty="0" smtClean="0"/>
              <a:t>400Mbps</a:t>
            </a:r>
            <a:r>
              <a:rPr lang="zh-CN" altLang="en-US" sz="1200" dirty="0" smtClean="0"/>
              <a:t>吞吐能力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2</a:t>
            </a:r>
            <a:r>
              <a:rPr lang="zh-CN" altLang="en-US" sz="1200" dirty="0" smtClean="0"/>
              <a:t>个移动</a:t>
            </a:r>
            <a:r>
              <a:rPr lang="en-US" altLang="zh-CN" sz="1200" dirty="0" smtClean="0"/>
              <a:t>Mesh</a:t>
            </a:r>
            <a:r>
              <a:rPr lang="zh-CN" altLang="en-US" sz="1200" dirty="0" smtClean="0"/>
              <a:t>节点展现网络的快速部署能力和应急生存能力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3</a:t>
            </a:r>
            <a:r>
              <a:rPr lang="zh-CN" altLang="en-US" sz="1200" dirty="0" smtClean="0"/>
              <a:t>个无线</a:t>
            </a:r>
            <a:r>
              <a:rPr lang="en-US" altLang="zh-CN" sz="1200" dirty="0" smtClean="0"/>
              <a:t>Mesh</a:t>
            </a:r>
            <a:r>
              <a:rPr lang="zh-CN" altLang="en-US" sz="1200" dirty="0" smtClean="0"/>
              <a:t>节点展现</a:t>
            </a:r>
            <a:r>
              <a:rPr lang="en-US" altLang="zh-CN" sz="1200" dirty="0" smtClean="0"/>
              <a:t>Mesh</a:t>
            </a:r>
            <a:r>
              <a:rPr lang="zh-CN" altLang="en-US" sz="1200" dirty="0" smtClean="0"/>
              <a:t>的自愈能力</a:t>
            </a:r>
            <a:endParaRPr lang="zh-CN" altLang="en-US" sz="1200" dirty="0"/>
          </a:p>
        </p:txBody>
      </p:sp>
      <p:sp>
        <p:nvSpPr>
          <p:cNvPr id="115" name="文本框 114"/>
          <p:cNvSpPr txBox="1"/>
          <p:nvPr/>
        </p:nvSpPr>
        <p:spPr>
          <a:xfrm>
            <a:off x="4462645" y="5073884"/>
            <a:ext cx="441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无线摄像头展现部署的灵活性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利用太阳能等新技术让监控没有盲点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err="1" smtClean="0"/>
              <a:t>Wlan</a:t>
            </a:r>
            <a:r>
              <a:rPr lang="zh-CN" altLang="en-US" sz="1200" dirty="0" smtClean="0"/>
              <a:t>同频覆盖简化网络管理</a:t>
            </a:r>
            <a:endParaRPr lang="zh-CN" altLang="en-US" sz="1200" dirty="0"/>
          </a:p>
        </p:txBody>
      </p:sp>
      <p:pic>
        <p:nvPicPr>
          <p:cNvPr id="69" name="图片 6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51137" y="6234239"/>
            <a:ext cx="514721" cy="602333"/>
          </a:xfrm>
          <a:prstGeom prst="rect">
            <a:avLst/>
          </a:prstGeom>
        </p:spPr>
      </p:pic>
      <p:pic>
        <p:nvPicPr>
          <p:cNvPr id="117" name="图片 1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3744855" flipV="1">
            <a:off x="2331192" y="6359458"/>
            <a:ext cx="523985" cy="5119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图片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556792"/>
            <a:ext cx="262844" cy="31234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示范网结构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252" y="2436827"/>
            <a:ext cx="871575" cy="16269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770" y="1805792"/>
            <a:ext cx="360000" cy="6272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252598" y="1539557"/>
            <a:ext cx="432008" cy="244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792826" y="1539557"/>
            <a:ext cx="432008" cy="328962"/>
            <a:chOff x="5543940" y="1659878"/>
            <a:chExt cx="432008" cy="328962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80112" y="1926113"/>
              <a:ext cx="360000" cy="62727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5543940" y="1659878"/>
              <a:ext cx="432008" cy="2449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779912" y="1322404"/>
            <a:ext cx="864016" cy="623005"/>
            <a:chOff x="4157802" y="1387036"/>
            <a:chExt cx="864016" cy="623005"/>
          </a:xfrm>
        </p:grpSpPr>
        <p:sp>
          <p:nvSpPr>
            <p:cNvPr id="15" name="矩形 14"/>
            <p:cNvSpPr/>
            <p:nvPr/>
          </p:nvSpPr>
          <p:spPr>
            <a:xfrm>
              <a:off x="4157802" y="1387036"/>
              <a:ext cx="432008" cy="2449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4589810" y="1387036"/>
              <a:ext cx="432008" cy="2449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4157802" y="1630621"/>
              <a:ext cx="432008" cy="2449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4589810" y="1630621"/>
              <a:ext cx="432008" cy="2449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08490" y="1901788"/>
              <a:ext cx="360000" cy="62727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08490" y="1947314"/>
              <a:ext cx="360000" cy="62727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0328" y="1901788"/>
              <a:ext cx="360000" cy="62727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0328" y="1947314"/>
              <a:ext cx="360000" cy="62727"/>
            </a:xfrm>
            <a:prstGeom prst="rect">
              <a:avLst/>
            </a:prstGeom>
          </p:spPr>
        </p:pic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7280" y="1261401"/>
            <a:ext cx="399140" cy="46082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8835" y="2240583"/>
            <a:ext cx="371897" cy="277591"/>
          </a:xfrm>
          <a:prstGeom prst="rect">
            <a:avLst/>
          </a:prstGeom>
        </p:spPr>
      </p:pic>
      <p:cxnSp>
        <p:nvCxnSpPr>
          <p:cNvPr id="26" name="肘形连接符 25"/>
          <p:cNvCxnSpPr>
            <a:stCxn id="8" idx="0"/>
            <a:endCxn id="22" idx="1"/>
          </p:cNvCxnSpPr>
          <p:nvPr/>
        </p:nvCxnSpPr>
        <p:spPr>
          <a:xfrm rot="16200000" flipV="1">
            <a:off x="4066349" y="2040136"/>
            <a:ext cx="522781" cy="270602"/>
          </a:xfrm>
          <a:prstGeom prst="bentConnector4">
            <a:avLst>
              <a:gd name="adj1" fmla="val 47000"/>
              <a:gd name="adj2" fmla="val 91621"/>
            </a:avLst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8" idx="3"/>
            <a:endCxn id="9" idx="2"/>
          </p:cNvCxnSpPr>
          <p:nvPr/>
        </p:nvCxnSpPr>
        <p:spPr>
          <a:xfrm flipV="1">
            <a:off x="4898827" y="1868519"/>
            <a:ext cx="569943" cy="649655"/>
          </a:xfrm>
          <a:prstGeom prst="bentConnector2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8" idx="3"/>
            <a:endCxn id="13" idx="2"/>
          </p:cNvCxnSpPr>
          <p:nvPr/>
        </p:nvCxnSpPr>
        <p:spPr>
          <a:xfrm flipV="1">
            <a:off x="4898827" y="1868519"/>
            <a:ext cx="1110171" cy="649655"/>
          </a:xfrm>
          <a:prstGeom prst="bentConnector2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pixabay.com/static/uploads/photo/2012/04/02/16/37/computer-24904_64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286" y="1966648"/>
            <a:ext cx="511973" cy="417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组合 39"/>
          <p:cNvGrpSpPr/>
          <p:nvPr/>
        </p:nvGrpSpPr>
        <p:grpSpPr>
          <a:xfrm>
            <a:off x="7011583" y="1844824"/>
            <a:ext cx="512745" cy="395339"/>
            <a:chOff x="4512940" y="3466959"/>
            <a:chExt cx="2819400" cy="1981200"/>
          </a:xfrm>
        </p:grpSpPr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4932040" y="3047859"/>
              <a:ext cx="1981200" cy="2819400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788025" y="3558589"/>
              <a:ext cx="2376264" cy="1795915"/>
            </a:xfrm>
            <a:prstGeom prst="rect">
              <a:avLst/>
            </a:prstGeom>
          </p:spPr>
        </p:pic>
      </p:grpSp>
      <p:grpSp>
        <p:nvGrpSpPr>
          <p:cNvPr id="43" name="组合 42"/>
          <p:cNvGrpSpPr/>
          <p:nvPr/>
        </p:nvGrpSpPr>
        <p:grpSpPr>
          <a:xfrm rot="11677508">
            <a:off x="6734259" y="2107141"/>
            <a:ext cx="362958" cy="311391"/>
            <a:chOff x="6564014" y="1961958"/>
            <a:chExt cx="362958" cy="311391"/>
          </a:xfrm>
        </p:grpSpPr>
        <p:sp>
          <p:nvSpPr>
            <p:cNvPr id="39" name="弧形 38"/>
            <p:cNvSpPr/>
            <p:nvPr/>
          </p:nvSpPr>
          <p:spPr>
            <a:xfrm>
              <a:off x="6607957" y="1982817"/>
              <a:ext cx="303189" cy="257766"/>
            </a:xfrm>
            <a:prstGeom prst="arc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弧形 43"/>
            <p:cNvSpPr/>
            <p:nvPr/>
          </p:nvSpPr>
          <p:spPr>
            <a:xfrm>
              <a:off x="6564014" y="2015583"/>
              <a:ext cx="303189" cy="257766"/>
            </a:xfrm>
            <a:prstGeom prst="arc">
              <a:avLst>
                <a:gd name="adj1" fmla="val 14335812"/>
                <a:gd name="adj2" fmla="val 1189257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弧形 44"/>
            <p:cNvSpPr/>
            <p:nvPr/>
          </p:nvSpPr>
          <p:spPr>
            <a:xfrm>
              <a:off x="6732240" y="1961958"/>
              <a:ext cx="194732" cy="170898"/>
            </a:xfrm>
            <a:prstGeom prst="arc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7" name="肘形连接符 46"/>
          <p:cNvCxnSpPr>
            <a:stCxn id="8" idx="3"/>
            <a:endCxn id="24" idx="1"/>
          </p:cNvCxnSpPr>
          <p:nvPr/>
        </p:nvCxnSpPr>
        <p:spPr>
          <a:xfrm flipV="1">
            <a:off x="4898827" y="2379379"/>
            <a:ext cx="1360008" cy="138795"/>
          </a:xfrm>
          <a:prstGeom prst="bentConnector3">
            <a:avLst>
              <a:gd name="adj1" fmla="val 93270"/>
            </a:avLst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1026" idx="3"/>
            <a:endCxn id="8" idx="1"/>
          </p:cNvCxnSpPr>
          <p:nvPr/>
        </p:nvCxnSpPr>
        <p:spPr>
          <a:xfrm>
            <a:off x="3321259" y="2175437"/>
            <a:ext cx="705993" cy="342737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61" idx="0"/>
            <a:endCxn id="8" idx="1"/>
          </p:cNvCxnSpPr>
          <p:nvPr/>
        </p:nvCxnSpPr>
        <p:spPr>
          <a:xfrm rot="16200000" flipH="1">
            <a:off x="2825757" y="1316680"/>
            <a:ext cx="711193" cy="1691795"/>
          </a:xfrm>
          <a:prstGeom prst="bentConnector4">
            <a:avLst>
              <a:gd name="adj1" fmla="val 17504"/>
              <a:gd name="adj2" fmla="val 79571"/>
            </a:avLst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2691661" y="1700808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视频流服务器</a:t>
            </a:r>
            <a:endParaRPr lang="zh-CN" altLang="en-US" sz="800" dirty="0"/>
          </a:p>
        </p:txBody>
      </p:sp>
      <p:sp>
        <p:nvSpPr>
          <p:cNvPr id="62" name="文本框 61"/>
          <p:cNvSpPr txBox="1"/>
          <p:nvPr/>
        </p:nvSpPr>
        <p:spPr>
          <a:xfrm>
            <a:off x="2843808" y="2328015"/>
            <a:ext cx="7049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工作站</a:t>
            </a:r>
            <a:endParaRPr lang="zh-CN" altLang="en-US" sz="800" dirty="0"/>
          </a:p>
        </p:txBody>
      </p:sp>
      <p:cxnSp>
        <p:nvCxnSpPr>
          <p:cNvPr id="71" name="肘形连接符 70"/>
          <p:cNvCxnSpPr>
            <a:stCxn id="23" idx="3"/>
            <a:endCxn id="8" idx="1"/>
          </p:cNvCxnSpPr>
          <p:nvPr/>
        </p:nvCxnSpPr>
        <p:spPr>
          <a:xfrm>
            <a:off x="3226420" y="1491814"/>
            <a:ext cx="800832" cy="1026360"/>
          </a:xfrm>
          <a:prstGeom prst="bentConnector3">
            <a:avLst>
              <a:gd name="adj1" fmla="val 57914"/>
            </a:avLst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4159225" y="192611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视频输出</a:t>
            </a:r>
            <a:endParaRPr lang="zh-CN" altLang="en-US" sz="800" dirty="0"/>
          </a:p>
        </p:txBody>
      </p:sp>
      <p:sp>
        <p:nvSpPr>
          <p:cNvPr id="76" name="文本框 75"/>
          <p:cNvSpPr txBox="1"/>
          <p:nvPr/>
        </p:nvSpPr>
        <p:spPr>
          <a:xfrm>
            <a:off x="5443678" y="182352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视频输出</a:t>
            </a:r>
            <a:endParaRPr lang="zh-CN" altLang="en-US" sz="800" dirty="0"/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035" y="1806981"/>
            <a:ext cx="262844" cy="312346"/>
          </a:xfrm>
          <a:prstGeom prst="rect">
            <a:avLst/>
          </a:prstGeom>
        </p:spPr>
      </p:pic>
      <p:sp>
        <p:nvSpPr>
          <p:cNvPr id="83" name="文本框 82"/>
          <p:cNvSpPr txBox="1"/>
          <p:nvPr/>
        </p:nvSpPr>
        <p:spPr>
          <a:xfrm>
            <a:off x="1424332" y="1752057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模拟视频输入</a:t>
            </a:r>
            <a:endParaRPr lang="zh-CN" altLang="en-US" sz="800" dirty="0"/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83252" y="2878431"/>
            <a:ext cx="343999" cy="302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5" name="Picture 2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80958" y="2935434"/>
            <a:ext cx="302840" cy="26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8" name="肘形连接符 87"/>
          <p:cNvCxnSpPr>
            <a:stCxn id="84" idx="0"/>
            <a:endCxn id="8" idx="2"/>
          </p:cNvCxnSpPr>
          <p:nvPr/>
        </p:nvCxnSpPr>
        <p:spPr>
          <a:xfrm rot="5400000" flipH="1" flipV="1">
            <a:off x="4019691" y="2435082"/>
            <a:ext cx="278910" cy="607788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肘形连接符 90"/>
          <p:cNvCxnSpPr>
            <a:stCxn id="85" idx="0"/>
            <a:endCxn id="8" idx="2"/>
          </p:cNvCxnSpPr>
          <p:nvPr/>
        </p:nvCxnSpPr>
        <p:spPr>
          <a:xfrm rot="16200000" flipV="1">
            <a:off x="4579753" y="2482809"/>
            <a:ext cx="335913" cy="569338"/>
          </a:xfrm>
          <a:prstGeom prst="bentConnector3">
            <a:avLst>
              <a:gd name="adj1" fmla="val 58086"/>
            </a:avLst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/>
          <p:cNvSpPr txBox="1"/>
          <p:nvPr/>
        </p:nvSpPr>
        <p:spPr>
          <a:xfrm>
            <a:off x="3643451" y="3130966"/>
            <a:ext cx="704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Mesh</a:t>
            </a:r>
            <a:r>
              <a:rPr lang="zh-CN" altLang="en-US" sz="800" dirty="0" smtClean="0"/>
              <a:t>节点</a:t>
            </a:r>
            <a:endParaRPr lang="en-US" altLang="zh-CN" sz="800" dirty="0" smtClean="0"/>
          </a:p>
          <a:p>
            <a:r>
              <a:rPr lang="zh-CN" altLang="en-US" sz="800" dirty="0"/>
              <a:t>室内型</a:t>
            </a:r>
          </a:p>
        </p:txBody>
      </p:sp>
      <p:sp>
        <p:nvSpPr>
          <p:cNvPr id="96" name="文本框 95"/>
          <p:cNvSpPr txBox="1"/>
          <p:nvPr/>
        </p:nvSpPr>
        <p:spPr>
          <a:xfrm>
            <a:off x="4747709" y="3141361"/>
            <a:ext cx="704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Mesh</a:t>
            </a:r>
            <a:r>
              <a:rPr lang="zh-CN" altLang="en-US" sz="800" dirty="0" smtClean="0"/>
              <a:t>节点</a:t>
            </a:r>
            <a:endParaRPr lang="en-US" altLang="zh-CN" sz="800" dirty="0" smtClean="0"/>
          </a:p>
          <a:p>
            <a:r>
              <a:rPr lang="zh-CN" altLang="en-US" sz="800" dirty="0"/>
              <a:t>室内型</a:t>
            </a:r>
          </a:p>
        </p:txBody>
      </p:sp>
      <p:sp>
        <p:nvSpPr>
          <p:cNvPr id="97" name="文本框 96"/>
          <p:cNvSpPr txBox="1"/>
          <p:nvPr/>
        </p:nvSpPr>
        <p:spPr>
          <a:xfrm>
            <a:off x="6099318" y="2474775"/>
            <a:ext cx="7049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err="1" smtClean="0"/>
              <a:t>TPLink</a:t>
            </a:r>
            <a:r>
              <a:rPr lang="en-US" altLang="zh-CN" sz="800" dirty="0" smtClean="0"/>
              <a:t> AP</a:t>
            </a:r>
            <a:endParaRPr lang="zh-CN" altLang="en-US" sz="800" dirty="0"/>
          </a:p>
        </p:txBody>
      </p:sp>
      <p:pic>
        <p:nvPicPr>
          <p:cNvPr id="1046" name="图片 104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87873" y="3824777"/>
            <a:ext cx="313047" cy="540327"/>
          </a:xfrm>
          <a:prstGeom prst="rect">
            <a:avLst/>
          </a:prstGeom>
        </p:spPr>
      </p:pic>
      <p:pic>
        <p:nvPicPr>
          <p:cNvPr id="99" name="图片 9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96347" y="3850061"/>
            <a:ext cx="292033" cy="504056"/>
          </a:xfrm>
          <a:prstGeom prst="rect">
            <a:avLst/>
          </a:prstGeom>
        </p:spPr>
      </p:pic>
      <p:pic>
        <p:nvPicPr>
          <p:cNvPr id="100" name="图片 9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60405" y="5013176"/>
            <a:ext cx="292033" cy="504056"/>
          </a:xfrm>
          <a:prstGeom prst="rect">
            <a:avLst/>
          </a:prstGeom>
        </p:spPr>
      </p:pic>
      <p:pic>
        <p:nvPicPr>
          <p:cNvPr id="101" name="图片 10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0593387">
            <a:off x="3084351" y="3858377"/>
            <a:ext cx="292033" cy="504056"/>
          </a:xfrm>
          <a:prstGeom prst="rect">
            <a:avLst/>
          </a:prstGeom>
        </p:spPr>
      </p:pic>
      <p:pic>
        <p:nvPicPr>
          <p:cNvPr id="102" name="图片 10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0593387">
            <a:off x="5075151" y="3861187"/>
            <a:ext cx="292033" cy="504056"/>
          </a:xfrm>
          <a:prstGeom prst="rect">
            <a:avLst/>
          </a:prstGeom>
        </p:spPr>
      </p:pic>
      <p:sp>
        <p:nvSpPr>
          <p:cNvPr id="1047" name="任意多边形 1046"/>
          <p:cNvSpPr/>
          <p:nvPr/>
        </p:nvSpPr>
        <p:spPr>
          <a:xfrm>
            <a:off x="3339591" y="3315131"/>
            <a:ext cx="307818" cy="461727"/>
          </a:xfrm>
          <a:custGeom>
            <a:avLst/>
            <a:gdLst>
              <a:gd name="connsiteX0" fmla="*/ 307818 w 307818"/>
              <a:gd name="connsiteY0" fmla="*/ 0 h 461727"/>
              <a:gd name="connsiteX1" fmla="*/ 81481 w 307818"/>
              <a:gd name="connsiteY1" fmla="*/ 316872 h 461727"/>
              <a:gd name="connsiteX2" fmla="*/ 244443 w 307818"/>
              <a:gd name="connsiteY2" fmla="*/ 199177 h 461727"/>
              <a:gd name="connsiteX3" fmla="*/ 0 w 307818"/>
              <a:gd name="connsiteY3" fmla="*/ 461727 h 46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818" h="461727">
                <a:moveTo>
                  <a:pt x="307818" y="0"/>
                </a:moveTo>
                <a:lnTo>
                  <a:pt x="81481" y="316872"/>
                </a:lnTo>
                <a:lnTo>
                  <a:pt x="244443" y="199177"/>
                </a:lnTo>
                <a:lnTo>
                  <a:pt x="0" y="46172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任意多边形 103"/>
          <p:cNvSpPr/>
          <p:nvPr/>
        </p:nvSpPr>
        <p:spPr>
          <a:xfrm rot="20385993" flipH="1">
            <a:off x="3748046" y="4342698"/>
            <a:ext cx="344241" cy="753246"/>
          </a:xfrm>
          <a:custGeom>
            <a:avLst/>
            <a:gdLst>
              <a:gd name="connsiteX0" fmla="*/ 307818 w 307818"/>
              <a:gd name="connsiteY0" fmla="*/ 0 h 461727"/>
              <a:gd name="connsiteX1" fmla="*/ 81481 w 307818"/>
              <a:gd name="connsiteY1" fmla="*/ 316872 h 461727"/>
              <a:gd name="connsiteX2" fmla="*/ 244443 w 307818"/>
              <a:gd name="connsiteY2" fmla="*/ 199177 h 461727"/>
              <a:gd name="connsiteX3" fmla="*/ 0 w 307818"/>
              <a:gd name="connsiteY3" fmla="*/ 461727 h 46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818" h="461727">
                <a:moveTo>
                  <a:pt x="307818" y="0"/>
                </a:moveTo>
                <a:lnTo>
                  <a:pt x="81481" y="316872"/>
                </a:lnTo>
                <a:lnTo>
                  <a:pt x="244443" y="199177"/>
                </a:lnTo>
                <a:lnTo>
                  <a:pt x="0" y="46172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任意多边形 104"/>
          <p:cNvSpPr/>
          <p:nvPr/>
        </p:nvSpPr>
        <p:spPr>
          <a:xfrm rot="20385993" flipH="1" flipV="1">
            <a:off x="4497491" y="4552552"/>
            <a:ext cx="834621" cy="449214"/>
          </a:xfrm>
          <a:custGeom>
            <a:avLst/>
            <a:gdLst>
              <a:gd name="connsiteX0" fmla="*/ 307818 w 307818"/>
              <a:gd name="connsiteY0" fmla="*/ 0 h 461727"/>
              <a:gd name="connsiteX1" fmla="*/ 81481 w 307818"/>
              <a:gd name="connsiteY1" fmla="*/ 316872 h 461727"/>
              <a:gd name="connsiteX2" fmla="*/ 244443 w 307818"/>
              <a:gd name="connsiteY2" fmla="*/ 199177 h 461727"/>
              <a:gd name="connsiteX3" fmla="*/ 0 w 307818"/>
              <a:gd name="connsiteY3" fmla="*/ 461727 h 46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818" h="461727">
                <a:moveTo>
                  <a:pt x="307818" y="0"/>
                </a:moveTo>
                <a:lnTo>
                  <a:pt x="81481" y="316872"/>
                </a:lnTo>
                <a:lnTo>
                  <a:pt x="244443" y="199177"/>
                </a:lnTo>
                <a:lnTo>
                  <a:pt x="0" y="46172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任意多边形 105"/>
          <p:cNvSpPr/>
          <p:nvPr/>
        </p:nvSpPr>
        <p:spPr>
          <a:xfrm rot="17938991">
            <a:off x="5091432" y="3358816"/>
            <a:ext cx="292354" cy="532960"/>
          </a:xfrm>
          <a:custGeom>
            <a:avLst/>
            <a:gdLst>
              <a:gd name="connsiteX0" fmla="*/ 307818 w 307818"/>
              <a:gd name="connsiteY0" fmla="*/ 0 h 461727"/>
              <a:gd name="connsiteX1" fmla="*/ 81481 w 307818"/>
              <a:gd name="connsiteY1" fmla="*/ 316872 h 461727"/>
              <a:gd name="connsiteX2" fmla="*/ 244443 w 307818"/>
              <a:gd name="connsiteY2" fmla="*/ 199177 h 461727"/>
              <a:gd name="connsiteX3" fmla="*/ 0 w 307818"/>
              <a:gd name="connsiteY3" fmla="*/ 461727 h 46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818" h="461727">
                <a:moveTo>
                  <a:pt x="307818" y="0"/>
                </a:moveTo>
                <a:lnTo>
                  <a:pt x="81481" y="316872"/>
                </a:lnTo>
                <a:lnTo>
                  <a:pt x="244443" y="199177"/>
                </a:lnTo>
                <a:lnTo>
                  <a:pt x="0" y="46172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48" name="图片 104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94749" y="4497382"/>
            <a:ext cx="586132" cy="473989"/>
          </a:xfrm>
          <a:prstGeom prst="rect">
            <a:avLst/>
          </a:prstGeom>
        </p:spPr>
      </p:pic>
      <p:pic>
        <p:nvPicPr>
          <p:cNvPr id="1049" name="图片 104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12577" y="3829722"/>
            <a:ext cx="511433" cy="413582"/>
          </a:xfrm>
          <a:prstGeom prst="rect">
            <a:avLst/>
          </a:prstGeom>
        </p:spPr>
      </p:pic>
      <p:pic>
        <p:nvPicPr>
          <p:cNvPr id="109" name="图片 10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00920" y="5517232"/>
            <a:ext cx="511433" cy="413582"/>
          </a:xfrm>
          <a:prstGeom prst="rect">
            <a:avLst/>
          </a:prstGeom>
        </p:spPr>
      </p:pic>
      <p:pic>
        <p:nvPicPr>
          <p:cNvPr id="110" name="图片 10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92813" y="5419781"/>
            <a:ext cx="511433" cy="413582"/>
          </a:xfrm>
          <a:prstGeom prst="rect">
            <a:avLst/>
          </a:prstGeom>
        </p:spPr>
      </p:pic>
      <p:pic>
        <p:nvPicPr>
          <p:cNvPr id="111" name="图片 1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55071" y="4332737"/>
            <a:ext cx="511433" cy="413582"/>
          </a:xfrm>
          <a:prstGeom prst="rect">
            <a:avLst/>
          </a:prstGeom>
        </p:spPr>
      </p:pic>
      <p:pic>
        <p:nvPicPr>
          <p:cNvPr id="112" name="图片 1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48770" y="3124153"/>
            <a:ext cx="511433" cy="413582"/>
          </a:xfrm>
          <a:prstGeom prst="rect">
            <a:avLst/>
          </a:prstGeom>
        </p:spPr>
      </p:pic>
      <p:cxnSp>
        <p:nvCxnSpPr>
          <p:cNvPr id="1051" name="直接连接符 1050"/>
          <p:cNvCxnSpPr/>
          <p:nvPr/>
        </p:nvCxnSpPr>
        <p:spPr>
          <a:xfrm>
            <a:off x="251520" y="2662198"/>
            <a:ext cx="8280920" cy="28021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/>
          <p:cNvSpPr txBox="1"/>
          <p:nvPr/>
        </p:nvSpPr>
        <p:spPr>
          <a:xfrm>
            <a:off x="7999510" y="2462702"/>
            <a:ext cx="7049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支撑网络</a:t>
            </a:r>
            <a:endParaRPr lang="zh-CN" altLang="en-US" sz="800" dirty="0"/>
          </a:p>
        </p:txBody>
      </p:sp>
      <p:sp>
        <p:nvSpPr>
          <p:cNvPr id="117" name="文本框 116"/>
          <p:cNvSpPr txBox="1"/>
          <p:nvPr/>
        </p:nvSpPr>
        <p:spPr>
          <a:xfrm>
            <a:off x="7999510" y="2690219"/>
            <a:ext cx="8749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无线监控网络</a:t>
            </a:r>
            <a:endParaRPr lang="zh-CN" altLang="en-US" sz="800" dirty="0"/>
          </a:p>
        </p:txBody>
      </p:sp>
      <p:sp>
        <p:nvSpPr>
          <p:cNvPr id="118" name="文本框 117"/>
          <p:cNvSpPr txBox="1"/>
          <p:nvPr/>
        </p:nvSpPr>
        <p:spPr>
          <a:xfrm>
            <a:off x="192597" y="868046"/>
            <a:ext cx="2369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最小配置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根据显示要求选择屏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最大支持</a:t>
            </a:r>
            <a:r>
              <a:rPr lang="en-US" altLang="zh-CN" sz="1200" dirty="0" smtClean="0"/>
              <a:t>200</a:t>
            </a:r>
            <a:r>
              <a:rPr lang="zh-CN" altLang="en-US" sz="1200" dirty="0" smtClean="0"/>
              <a:t>路视频</a:t>
            </a:r>
            <a:endParaRPr lang="zh-CN" altLang="en-US" sz="1200" dirty="0"/>
          </a:p>
        </p:txBody>
      </p:sp>
      <p:sp>
        <p:nvSpPr>
          <p:cNvPr id="119" name="文本框 118"/>
          <p:cNvSpPr txBox="1"/>
          <p:nvPr/>
        </p:nvSpPr>
        <p:spPr>
          <a:xfrm>
            <a:off x="258559" y="3284984"/>
            <a:ext cx="25012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两个室内型</a:t>
            </a:r>
            <a:r>
              <a:rPr lang="en-US" altLang="zh-CN" sz="1200" dirty="0" smtClean="0"/>
              <a:t>Mesh</a:t>
            </a:r>
            <a:r>
              <a:rPr lang="zh-CN" altLang="en-US" sz="1200" dirty="0" smtClean="0"/>
              <a:t>节点为网络汇接点，提供</a:t>
            </a:r>
            <a:r>
              <a:rPr lang="en-US" altLang="zh-CN" sz="1200" dirty="0" smtClean="0"/>
              <a:t>2X200Mbps</a:t>
            </a:r>
            <a:r>
              <a:rPr lang="zh-CN" altLang="en-US" sz="1200" dirty="0" smtClean="0"/>
              <a:t>吞吐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Mesh</a:t>
            </a:r>
            <a:r>
              <a:rPr lang="zh-CN" altLang="en-US" sz="1200" dirty="0" smtClean="0"/>
              <a:t>节点的数量取决于环境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视频摄像头均为</a:t>
            </a:r>
            <a:r>
              <a:rPr lang="en-US" altLang="zh-CN" sz="1200" dirty="0" smtClean="0"/>
              <a:t>H265</a:t>
            </a:r>
            <a:r>
              <a:rPr lang="zh-CN" altLang="en-US" sz="1200" dirty="0" smtClean="0"/>
              <a:t>编码网络设想头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根据环境，为摄像头选择不同的无线方案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内置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外置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57071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偕作分布式视频处理系统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583" y="1171107"/>
            <a:ext cx="4176464" cy="284868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180770"/>
            <a:ext cx="3709110" cy="293895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23529" y="4824616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强大媒体流处理能力</a:t>
            </a:r>
            <a:endParaRPr lang="en-US" altLang="zh-CN" sz="1200" dirty="0" smtClean="0"/>
          </a:p>
          <a:p>
            <a:pPr marL="285750" indent="-285750">
              <a:buFontTx/>
              <a:buChar char="-"/>
            </a:pPr>
            <a:r>
              <a:rPr lang="zh-CN" altLang="en-US" sz="1200" dirty="0" smtClean="0"/>
              <a:t>全</a:t>
            </a:r>
            <a:r>
              <a:rPr lang="en-US" altLang="zh-CN" sz="1200" dirty="0" smtClean="0"/>
              <a:t>H265</a:t>
            </a:r>
            <a:r>
              <a:rPr lang="zh-CN" altLang="en-US" sz="1200" dirty="0" smtClean="0"/>
              <a:t>的解决方案帮助客户提高网络利用率</a:t>
            </a:r>
            <a:endParaRPr lang="en-US" altLang="zh-CN" sz="1200" dirty="0" smtClean="0"/>
          </a:p>
          <a:p>
            <a:pPr marL="285750" indent="-285750">
              <a:buFontTx/>
              <a:buChar char="-"/>
            </a:pPr>
            <a:r>
              <a:rPr lang="zh-CN" altLang="en-US" sz="1200" dirty="0" smtClean="0"/>
              <a:t>支持多路模拟数字音频输入和同步</a:t>
            </a:r>
            <a:endParaRPr lang="en-US" altLang="zh-CN" sz="1200" dirty="0" smtClean="0"/>
          </a:p>
          <a:p>
            <a:pPr marL="285750" indent="-285750">
              <a:buFontTx/>
              <a:buChar char="-"/>
            </a:pPr>
            <a:r>
              <a:rPr lang="zh-CN" altLang="en-US" sz="1200" dirty="0" smtClean="0"/>
              <a:t>多种视频输入编码，帮助客户整合新旧系统</a:t>
            </a:r>
            <a:endParaRPr lang="en-US" altLang="zh-CN" sz="1200" dirty="0" smtClean="0"/>
          </a:p>
          <a:p>
            <a:pPr marL="285750" indent="-285750">
              <a:buFontTx/>
              <a:buChar char="-"/>
            </a:pPr>
            <a:endParaRPr lang="en-US" altLang="zh-CN" sz="1200" dirty="0" smtClean="0"/>
          </a:p>
          <a:p>
            <a:pPr marL="285750" indent="-285750">
              <a:buFontTx/>
              <a:buChar char="-"/>
            </a:pPr>
            <a:endParaRPr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4499992" y="4797152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真正的弹性部署</a:t>
            </a:r>
            <a:endParaRPr lang="en-US" altLang="zh-CN" sz="1200" dirty="0" smtClean="0"/>
          </a:p>
          <a:p>
            <a:pPr marL="285750" indent="-285750">
              <a:buFontTx/>
              <a:buChar char="-"/>
            </a:pPr>
            <a:r>
              <a:rPr lang="zh-CN" altLang="en-US" sz="1200" dirty="0" smtClean="0"/>
              <a:t>全</a:t>
            </a:r>
            <a:r>
              <a:rPr lang="en-US" altLang="zh-CN" sz="1200" dirty="0" smtClean="0"/>
              <a:t>IP</a:t>
            </a:r>
            <a:r>
              <a:rPr lang="zh-CN" altLang="en-US" sz="1200" dirty="0" smtClean="0"/>
              <a:t>解决方案让用户摆脱地理限制</a:t>
            </a:r>
            <a:endParaRPr lang="en-US" altLang="zh-CN" sz="1200" dirty="0" smtClean="0"/>
          </a:p>
          <a:p>
            <a:pPr marL="285750" indent="-285750">
              <a:buFontTx/>
              <a:buChar char="-"/>
            </a:pPr>
            <a:r>
              <a:rPr lang="zh-CN" altLang="en-US" sz="1200" dirty="0" smtClean="0"/>
              <a:t>按需购买，降低部署门槛和保护已有投资</a:t>
            </a:r>
            <a:endParaRPr lang="en-US" altLang="zh-CN" sz="1200" dirty="0" smtClean="0"/>
          </a:p>
          <a:p>
            <a:pPr marL="285750" indent="-285750">
              <a:buFontTx/>
              <a:buChar char="-"/>
            </a:pPr>
            <a:r>
              <a:rPr lang="zh-CN" altLang="en-US" sz="1200" dirty="0" smtClean="0"/>
              <a:t>开放平台支持第三方应用开发</a:t>
            </a:r>
            <a:endParaRPr lang="en-US" altLang="zh-CN" sz="1200" dirty="0" smtClean="0"/>
          </a:p>
          <a:p>
            <a:pPr marL="285750" indent="-285750">
              <a:buFontTx/>
              <a:buChar char="-"/>
            </a:pPr>
            <a:endParaRPr lang="en-US" altLang="zh-CN" sz="1200" dirty="0" smtClean="0"/>
          </a:p>
          <a:p>
            <a:pPr marL="285750" indent="-285750">
              <a:buFontTx/>
              <a:buChar char="-"/>
            </a:pP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63790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梅鲁高性能</a:t>
            </a:r>
            <a:r>
              <a:rPr lang="en-US" altLang="zh-CN" dirty="0" err="1" smtClean="0"/>
              <a:t>Wlan</a:t>
            </a:r>
            <a:r>
              <a:rPr lang="zh-CN" altLang="en-US" dirty="0" smtClean="0"/>
              <a:t>方案</a:t>
            </a:r>
            <a:endParaRPr lang="zh-CN" alt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628753" y="1630021"/>
            <a:ext cx="720080" cy="2308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7" tIns="45717" rIns="91437" bIns="45717">
            <a:spAutoFit/>
          </a:bodyPr>
          <a:lstStyle/>
          <a:p>
            <a:pPr algn="ctr" eaLnBrk="0" hangingPunct="0"/>
            <a:r>
              <a:rPr lang="en-US" altLang="zh-CN" sz="900" b="1" dirty="0">
                <a:latin typeface="Arial Unicode MS" pitchFamily="34" charset="-122"/>
                <a:ea typeface="SimSun" pitchFamily="2" charset="-122"/>
              </a:rPr>
              <a:t>Fat AP</a:t>
            </a: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1547664" y="1628800"/>
            <a:ext cx="1152128" cy="2308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7" tIns="45717" rIns="91437" bIns="45717">
            <a:spAutoFit/>
          </a:bodyPr>
          <a:lstStyle/>
          <a:p>
            <a:pPr algn="ctr" eaLnBrk="0" hangingPunct="0"/>
            <a:r>
              <a:rPr lang="zh-CN" altLang="en-US" sz="900" b="1" dirty="0">
                <a:ea typeface="SimSun" pitchFamily="2" charset="-122"/>
              </a:rPr>
              <a:t>微蜂窝</a:t>
            </a:r>
            <a:r>
              <a:rPr lang="en-US" altLang="zh-CN" sz="900" b="1" dirty="0">
                <a:ea typeface="SimSun" pitchFamily="2" charset="-122"/>
              </a:rPr>
              <a:t>(Microcell)</a:t>
            </a:r>
          </a:p>
        </p:txBody>
      </p:sp>
      <p:pic>
        <p:nvPicPr>
          <p:cNvPr id="6" name="Picture 21" descr="Office floor Plan Coverage1_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2843" y="1860847"/>
            <a:ext cx="972827" cy="764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2" descr="Office floor Plan Coverage2_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461" y="1849770"/>
            <a:ext cx="972827" cy="787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32"/>
          <p:cNvSpPr txBox="1">
            <a:spLocks noChangeArrowheads="1"/>
          </p:cNvSpPr>
          <p:nvPr/>
        </p:nvSpPr>
        <p:spPr bwMode="auto">
          <a:xfrm>
            <a:off x="3161489" y="1526297"/>
            <a:ext cx="714077" cy="24621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7" tIns="45717" rIns="91437" bIns="45717">
            <a:spAutoFit/>
          </a:bodyPr>
          <a:lstStyle/>
          <a:p>
            <a:pPr algn="ctr" eaLnBrk="0" hangingPunct="0"/>
            <a:r>
              <a:rPr lang="zh-CN" altLang="en-US" sz="1000" b="1" dirty="0">
                <a:ea typeface="SimSun" pitchFamily="2" charset="-122"/>
              </a:rPr>
              <a:t>虚拟</a:t>
            </a:r>
            <a:endParaRPr lang="en-US" altLang="zh-CN" sz="1000" b="1" dirty="0">
              <a:ea typeface="SimSun" pitchFamily="2" charset="-122"/>
            </a:endParaRPr>
          </a:p>
        </p:txBody>
      </p:sp>
      <p:pic>
        <p:nvPicPr>
          <p:cNvPr id="9" name="Picture 59" descr="Office floor Plan Coverage4_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8623" y="1764694"/>
            <a:ext cx="1239810" cy="1003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右箭头 9"/>
          <p:cNvSpPr/>
          <p:nvPr/>
        </p:nvSpPr>
        <p:spPr>
          <a:xfrm>
            <a:off x="988793" y="2062892"/>
            <a:ext cx="1909830" cy="360040"/>
          </a:xfrm>
          <a:prstGeom prst="rightArrow">
            <a:avLst/>
          </a:prstGeom>
          <a:solidFill>
            <a:srgbClr val="D20D08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716016" y="3068960"/>
            <a:ext cx="3728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集中式管理降低系统维护成本，提高网络可靠性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虚拟同频覆盖简化网络部署，减少网络优化成本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运营商级系统，确保网络的高可靠性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分层式网络管理支持未来多种物联网设备的接入</a:t>
            </a:r>
            <a:endParaRPr lang="en-US" altLang="zh-CN" sz="1200" dirty="0" smtClean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924" y="3158150"/>
            <a:ext cx="3816509" cy="23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29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实施计划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539552" y="1700808"/>
            <a:ext cx="8147248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39552" y="1916832"/>
            <a:ext cx="129614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计划和预算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35696" y="2276871"/>
            <a:ext cx="924623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合同签署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31840" y="2708920"/>
            <a:ext cx="129614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实验室联调</a:t>
            </a:r>
            <a:r>
              <a:rPr lang="en-US" altLang="zh-CN" sz="1100" dirty="0" smtClean="0">
                <a:solidFill>
                  <a:schemeClr val="tx1"/>
                </a:solidFill>
              </a:rPr>
              <a:t>(</a:t>
            </a:r>
            <a:r>
              <a:rPr lang="zh-CN" altLang="en-US" sz="1100" dirty="0" smtClean="0">
                <a:solidFill>
                  <a:schemeClr val="tx1"/>
                </a:solidFill>
              </a:rPr>
              <a:t>广州</a:t>
            </a:r>
            <a:r>
              <a:rPr lang="en-US" altLang="zh-CN" sz="1100" dirty="0" smtClean="0">
                <a:solidFill>
                  <a:schemeClr val="tx1"/>
                </a:solidFill>
              </a:rPr>
              <a:t>)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31840" y="3140965"/>
            <a:ext cx="129614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现场勘查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31840" y="3573010"/>
            <a:ext cx="129614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物料采购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427984" y="4012122"/>
            <a:ext cx="129614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现场部署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5724128" y="1772816"/>
            <a:ext cx="0" cy="4392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724127" y="4574234"/>
            <a:ext cx="2592289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阶段</a:t>
            </a:r>
            <a:r>
              <a:rPr lang="en-US" altLang="zh-CN" sz="1100" dirty="0">
                <a:solidFill>
                  <a:schemeClr val="tx1"/>
                </a:solidFill>
              </a:rPr>
              <a:t>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835696" y="1268760"/>
            <a:ext cx="0" cy="432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631153" y="1544797"/>
            <a:ext cx="40908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smtClean="0"/>
              <a:t>01/12</a:t>
            </a:r>
            <a:endParaRPr lang="zh-CN" altLang="en-US" sz="700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760319" y="1268760"/>
            <a:ext cx="0" cy="432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555776" y="1544797"/>
            <a:ext cx="40908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smtClean="0"/>
              <a:t>01/15</a:t>
            </a:r>
            <a:endParaRPr lang="zh-CN" altLang="en-US" sz="700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4367457" y="1268760"/>
            <a:ext cx="0" cy="432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162914" y="1544797"/>
            <a:ext cx="40908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smtClean="0"/>
              <a:t>01/23</a:t>
            </a:r>
            <a:endParaRPr lang="zh-CN" altLang="en-US" sz="700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5735609" y="1268760"/>
            <a:ext cx="0" cy="432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531066" y="1544797"/>
            <a:ext cx="40908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smtClean="0"/>
              <a:t>01/30</a:t>
            </a:r>
            <a:endParaRPr lang="zh-CN" altLang="en-US" sz="700" dirty="0"/>
          </a:p>
        </p:txBody>
      </p:sp>
      <p:sp>
        <p:nvSpPr>
          <p:cNvPr id="24" name="文本框 23"/>
          <p:cNvSpPr txBox="1"/>
          <p:nvPr/>
        </p:nvSpPr>
        <p:spPr>
          <a:xfrm>
            <a:off x="312047" y="4298503"/>
            <a:ext cx="476400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阶段</a:t>
            </a:r>
            <a:r>
              <a:rPr lang="en-US" altLang="zh-CN" sz="1000" dirty="0" smtClean="0"/>
              <a:t>1</a:t>
            </a:r>
            <a:r>
              <a:rPr lang="zh-CN" altLang="en-US" sz="1000" dirty="0" smtClean="0"/>
              <a:t>：</a:t>
            </a:r>
            <a:endParaRPr lang="en-US" altLang="zh-CN" sz="1000" dirty="0" smtClean="0"/>
          </a:p>
          <a:p>
            <a:pPr marL="171450" indent="-171450">
              <a:buFontTx/>
              <a:buChar char="-"/>
            </a:pPr>
            <a:r>
              <a:rPr lang="zh-CN" altLang="en-US" sz="1000" dirty="0" smtClean="0"/>
              <a:t>室外安装点规划完成，并与业主签署同意书</a:t>
            </a:r>
            <a:endParaRPr lang="en-US" altLang="zh-CN" sz="1000" dirty="0" smtClean="0"/>
          </a:p>
          <a:p>
            <a:pPr marL="171450" indent="-171450">
              <a:buFontTx/>
              <a:buChar char="-"/>
            </a:pPr>
            <a:r>
              <a:rPr lang="zh-CN" altLang="en-US" sz="1000" dirty="0" smtClean="0"/>
              <a:t>室外外壳供应合同确认</a:t>
            </a:r>
            <a:endParaRPr lang="en-US" altLang="zh-CN" sz="1000" dirty="0" smtClean="0"/>
          </a:p>
          <a:p>
            <a:pPr marL="171450" indent="-171450">
              <a:buFontTx/>
              <a:buChar char="-"/>
            </a:pPr>
            <a:r>
              <a:rPr lang="zh-CN" altLang="en-US" sz="1000" dirty="0" smtClean="0"/>
              <a:t>太阳能</a:t>
            </a:r>
            <a:r>
              <a:rPr lang="en-US" altLang="zh-CN" sz="1000" dirty="0" smtClean="0"/>
              <a:t>/</a:t>
            </a:r>
            <a:r>
              <a:rPr lang="zh-CN" altLang="en-US" sz="1000" dirty="0" smtClean="0"/>
              <a:t>风能供电系统供应合同确认</a:t>
            </a:r>
            <a:endParaRPr lang="en-US" altLang="zh-CN" sz="1000" dirty="0" smtClean="0"/>
          </a:p>
          <a:p>
            <a:pPr marL="171450" indent="-171450">
              <a:buFontTx/>
              <a:buChar char="-"/>
            </a:pPr>
            <a:r>
              <a:rPr lang="zh-CN" altLang="en-US" sz="1000" dirty="0" smtClean="0"/>
              <a:t>除拼接墙外，支撑系统部署完毕，拼接墙功能可以使用普通屏幕替代进行功能验证</a:t>
            </a:r>
            <a:endParaRPr lang="en-US" altLang="zh-CN" sz="1000" dirty="0" smtClean="0"/>
          </a:p>
          <a:p>
            <a:pPr marL="171450" indent="-171450">
              <a:buFontTx/>
              <a:buChar char="-"/>
            </a:pPr>
            <a:r>
              <a:rPr lang="zh-CN" altLang="en-US" sz="1000" dirty="0"/>
              <a:t>拼接</a:t>
            </a:r>
            <a:r>
              <a:rPr lang="zh-CN" altLang="en-US" sz="1000" dirty="0" smtClean="0"/>
              <a:t>墙厂家确定，采购合同签署，交货时间确定</a:t>
            </a:r>
            <a:endParaRPr lang="en-US" altLang="zh-CN" sz="1000" dirty="0" smtClean="0"/>
          </a:p>
          <a:p>
            <a:pPr marL="171450" indent="-171450">
              <a:buFontTx/>
              <a:buChar char="-"/>
            </a:pPr>
            <a:r>
              <a:rPr lang="zh-CN" altLang="en-US" sz="1000" dirty="0"/>
              <a:t>一</a:t>
            </a:r>
            <a:r>
              <a:rPr lang="zh-CN" altLang="en-US" sz="1000" dirty="0" smtClean="0"/>
              <a:t>个室内</a:t>
            </a:r>
            <a:r>
              <a:rPr lang="en-US" altLang="zh-CN" sz="1000" dirty="0" smtClean="0"/>
              <a:t>Mesh</a:t>
            </a:r>
            <a:r>
              <a:rPr lang="zh-CN" altLang="en-US" sz="1000" dirty="0" smtClean="0"/>
              <a:t>节点安装完成，至少两个室外节点可以接入</a:t>
            </a:r>
            <a:endParaRPr lang="en-US" altLang="zh-CN" sz="1000" dirty="0" smtClean="0"/>
          </a:p>
          <a:p>
            <a:pPr marL="171450" indent="-171450">
              <a:buFontTx/>
              <a:buChar char="-"/>
            </a:pPr>
            <a:r>
              <a:rPr lang="zh-CN" altLang="en-US" sz="1000" dirty="0" smtClean="0"/>
              <a:t>至少</a:t>
            </a:r>
            <a:r>
              <a:rPr lang="en-US" altLang="zh-CN" sz="1000" dirty="0" smtClean="0"/>
              <a:t>5</a:t>
            </a:r>
            <a:r>
              <a:rPr lang="zh-CN" altLang="en-US" sz="1000" dirty="0" smtClean="0"/>
              <a:t>个室外摄像头安装完成</a:t>
            </a:r>
            <a:endParaRPr lang="en-US" altLang="zh-CN" sz="1000" dirty="0" smtClean="0"/>
          </a:p>
          <a:p>
            <a:endParaRPr lang="en-US" altLang="zh-CN" sz="1000" dirty="0" smtClean="0"/>
          </a:p>
          <a:p>
            <a:r>
              <a:rPr lang="zh-CN" altLang="en-US" sz="1000" dirty="0" smtClean="0"/>
              <a:t>阶段</a:t>
            </a:r>
            <a:r>
              <a:rPr lang="en-US" altLang="zh-CN" sz="1000" dirty="0" smtClean="0"/>
              <a:t>2</a:t>
            </a:r>
            <a:r>
              <a:rPr lang="zh-CN" altLang="en-US" sz="1000" dirty="0" smtClean="0"/>
              <a:t>：</a:t>
            </a:r>
            <a:endParaRPr lang="en-US" altLang="zh-CN" sz="1000" dirty="0" smtClean="0"/>
          </a:p>
          <a:p>
            <a:pPr marL="171450" indent="-171450">
              <a:buFontTx/>
              <a:buChar char="-"/>
            </a:pPr>
            <a:r>
              <a:rPr lang="zh-CN" altLang="en-US" sz="1000" dirty="0" smtClean="0"/>
              <a:t>网络优化</a:t>
            </a:r>
            <a:endParaRPr lang="en-US" altLang="zh-CN" sz="1000" dirty="0" smtClean="0"/>
          </a:p>
          <a:p>
            <a:pPr marL="171450" indent="-171450">
              <a:buFontTx/>
              <a:buChar char="-"/>
            </a:pPr>
            <a:r>
              <a:rPr lang="zh-CN" altLang="en-US" sz="1000" dirty="0" smtClean="0"/>
              <a:t>完成剩余节点部署</a:t>
            </a:r>
            <a:endParaRPr lang="en-US" altLang="zh-CN" sz="1000" dirty="0" smtClean="0"/>
          </a:p>
          <a:p>
            <a:pPr marL="171450" indent="-171450">
              <a:buFontTx/>
              <a:buChar char="-"/>
            </a:pPr>
            <a:r>
              <a:rPr lang="zh-CN" altLang="en-US" sz="1000" dirty="0" smtClean="0"/>
              <a:t>完成移动节点的集成</a:t>
            </a:r>
            <a:endParaRPr lang="en-US" altLang="zh-CN" sz="1000" dirty="0" smtClean="0"/>
          </a:p>
          <a:p>
            <a:pPr marL="171450" indent="-171450">
              <a:buFontTx/>
              <a:buChar char="-"/>
            </a:pPr>
            <a:endParaRPr lang="zh-CN" altLang="en-US" sz="1000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8183881" y="1268760"/>
            <a:ext cx="0" cy="432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7979338" y="1544797"/>
            <a:ext cx="40908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smtClean="0"/>
              <a:t>02/30</a:t>
            </a:r>
            <a:endParaRPr lang="zh-CN" altLang="en-US" sz="700" dirty="0"/>
          </a:p>
        </p:txBody>
      </p:sp>
    </p:spTree>
    <p:extLst>
      <p:ext uri="{BB962C8B-B14F-4D97-AF65-F5344CB8AC3E}">
        <p14:creationId xmlns:p14="http://schemas.microsoft.com/office/powerpoint/2010/main" val="3336761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4749232" y="3242577"/>
            <a:ext cx="1648701" cy="2636312"/>
          </a:xfrm>
          <a:custGeom>
            <a:avLst/>
            <a:gdLst>
              <a:gd name="connsiteX0" fmla="*/ 1553572 w 1648701"/>
              <a:gd name="connsiteY0" fmla="*/ 1114655 h 2636312"/>
              <a:gd name="connsiteX1" fmla="*/ 783551 w 1648701"/>
              <a:gd name="connsiteY1" fmla="*/ 145254 h 2636312"/>
              <a:gd name="connsiteX2" fmla="*/ 412291 w 1648701"/>
              <a:gd name="connsiteY2" fmla="*/ 14625 h 2636312"/>
              <a:gd name="connsiteX3" fmla="*/ 164784 w 1648701"/>
              <a:gd name="connsiteY3" fmla="*/ 248382 h 2636312"/>
              <a:gd name="connsiteX4" fmla="*/ 68531 w 1648701"/>
              <a:gd name="connsiteY4" fmla="*/ 812147 h 2636312"/>
              <a:gd name="connsiteX5" fmla="*/ 13530 w 1648701"/>
              <a:gd name="connsiteY5" fmla="*/ 1410288 h 2636312"/>
              <a:gd name="connsiteX6" fmla="*/ 13530 w 1648701"/>
              <a:gd name="connsiteY6" fmla="*/ 1884676 h 2636312"/>
              <a:gd name="connsiteX7" fmla="*/ 164784 w 1648701"/>
              <a:gd name="connsiteY7" fmla="*/ 2228436 h 2636312"/>
              <a:gd name="connsiteX8" fmla="*/ 391665 w 1648701"/>
              <a:gd name="connsiteY8" fmla="*/ 2634072 h 2636312"/>
              <a:gd name="connsiteX9" fmla="*/ 886679 w 1648701"/>
              <a:gd name="connsiteY9" fmla="*/ 2372815 h 2636312"/>
              <a:gd name="connsiteX10" fmla="*/ 1361067 w 1648701"/>
              <a:gd name="connsiteY10" fmla="*/ 1974054 h 2636312"/>
              <a:gd name="connsiteX11" fmla="*/ 1615449 w 1648701"/>
              <a:gd name="connsiteY11" fmla="*/ 1795299 h 2636312"/>
              <a:gd name="connsiteX12" fmla="*/ 1553572 w 1648701"/>
              <a:gd name="connsiteY12" fmla="*/ 1114655 h 2636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48701" h="2636312">
                <a:moveTo>
                  <a:pt x="1553572" y="1114655"/>
                </a:moveTo>
                <a:cubicBezTo>
                  <a:pt x="1414922" y="839647"/>
                  <a:pt x="973764" y="328592"/>
                  <a:pt x="783551" y="145254"/>
                </a:cubicBezTo>
                <a:cubicBezTo>
                  <a:pt x="593338" y="-38084"/>
                  <a:pt x="515419" y="-2563"/>
                  <a:pt x="412291" y="14625"/>
                </a:cubicBezTo>
                <a:cubicBezTo>
                  <a:pt x="309163" y="31813"/>
                  <a:pt x="222077" y="115462"/>
                  <a:pt x="164784" y="248382"/>
                </a:cubicBezTo>
                <a:cubicBezTo>
                  <a:pt x="107491" y="381302"/>
                  <a:pt x="93740" y="618496"/>
                  <a:pt x="68531" y="812147"/>
                </a:cubicBezTo>
                <a:cubicBezTo>
                  <a:pt x="43322" y="1005798"/>
                  <a:pt x="22697" y="1231533"/>
                  <a:pt x="13530" y="1410288"/>
                </a:cubicBezTo>
                <a:cubicBezTo>
                  <a:pt x="4363" y="1589043"/>
                  <a:pt x="-11679" y="1748318"/>
                  <a:pt x="13530" y="1884676"/>
                </a:cubicBezTo>
                <a:cubicBezTo>
                  <a:pt x="38739" y="2021034"/>
                  <a:pt x="101762" y="2103537"/>
                  <a:pt x="164784" y="2228436"/>
                </a:cubicBezTo>
                <a:cubicBezTo>
                  <a:pt x="227806" y="2353335"/>
                  <a:pt x="271349" y="2610009"/>
                  <a:pt x="391665" y="2634072"/>
                </a:cubicBezTo>
                <a:cubicBezTo>
                  <a:pt x="511981" y="2658135"/>
                  <a:pt x="725112" y="2482818"/>
                  <a:pt x="886679" y="2372815"/>
                </a:cubicBezTo>
                <a:cubicBezTo>
                  <a:pt x="1048246" y="2262812"/>
                  <a:pt x="1239606" y="2070307"/>
                  <a:pt x="1361067" y="1974054"/>
                </a:cubicBezTo>
                <a:cubicBezTo>
                  <a:pt x="1482528" y="1877801"/>
                  <a:pt x="1583365" y="1939678"/>
                  <a:pt x="1615449" y="1795299"/>
                </a:cubicBezTo>
                <a:cubicBezTo>
                  <a:pt x="1647533" y="1650920"/>
                  <a:pt x="1692222" y="1389663"/>
                  <a:pt x="1553572" y="1114655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 rot="10641054">
            <a:off x="7140479" y="2545025"/>
            <a:ext cx="1648701" cy="2636312"/>
          </a:xfrm>
          <a:custGeom>
            <a:avLst/>
            <a:gdLst>
              <a:gd name="connsiteX0" fmla="*/ 1553572 w 1648701"/>
              <a:gd name="connsiteY0" fmla="*/ 1114655 h 2636312"/>
              <a:gd name="connsiteX1" fmla="*/ 783551 w 1648701"/>
              <a:gd name="connsiteY1" fmla="*/ 145254 h 2636312"/>
              <a:gd name="connsiteX2" fmla="*/ 412291 w 1648701"/>
              <a:gd name="connsiteY2" fmla="*/ 14625 h 2636312"/>
              <a:gd name="connsiteX3" fmla="*/ 164784 w 1648701"/>
              <a:gd name="connsiteY3" fmla="*/ 248382 h 2636312"/>
              <a:gd name="connsiteX4" fmla="*/ 68531 w 1648701"/>
              <a:gd name="connsiteY4" fmla="*/ 812147 h 2636312"/>
              <a:gd name="connsiteX5" fmla="*/ 13530 w 1648701"/>
              <a:gd name="connsiteY5" fmla="*/ 1410288 h 2636312"/>
              <a:gd name="connsiteX6" fmla="*/ 13530 w 1648701"/>
              <a:gd name="connsiteY6" fmla="*/ 1884676 h 2636312"/>
              <a:gd name="connsiteX7" fmla="*/ 164784 w 1648701"/>
              <a:gd name="connsiteY7" fmla="*/ 2228436 h 2636312"/>
              <a:gd name="connsiteX8" fmla="*/ 391665 w 1648701"/>
              <a:gd name="connsiteY8" fmla="*/ 2634072 h 2636312"/>
              <a:gd name="connsiteX9" fmla="*/ 886679 w 1648701"/>
              <a:gd name="connsiteY9" fmla="*/ 2372815 h 2636312"/>
              <a:gd name="connsiteX10" fmla="*/ 1361067 w 1648701"/>
              <a:gd name="connsiteY10" fmla="*/ 1974054 h 2636312"/>
              <a:gd name="connsiteX11" fmla="*/ 1615449 w 1648701"/>
              <a:gd name="connsiteY11" fmla="*/ 1795299 h 2636312"/>
              <a:gd name="connsiteX12" fmla="*/ 1553572 w 1648701"/>
              <a:gd name="connsiteY12" fmla="*/ 1114655 h 2636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48701" h="2636312">
                <a:moveTo>
                  <a:pt x="1553572" y="1114655"/>
                </a:moveTo>
                <a:cubicBezTo>
                  <a:pt x="1414922" y="839647"/>
                  <a:pt x="973764" y="328592"/>
                  <a:pt x="783551" y="145254"/>
                </a:cubicBezTo>
                <a:cubicBezTo>
                  <a:pt x="593338" y="-38084"/>
                  <a:pt x="515419" y="-2563"/>
                  <a:pt x="412291" y="14625"/>
                </a:cubicBezTo>
                <a:cubicBezTo>
                  <a:pt x="309163" y="31813"/>
                  <a:pt x="222077" y="115462"/>
                  <a:pt x="164784" y="248382"/>
                </a:cubicBezTo>
                <a:cubicBezTo>
                  <a:pt x="107491" y="381302"/>
                  <a:pt x="93740" y="618496"/>
                  <a:pt x="68531" y="812147"/>
                </a:cubicBezTo>
                <a:cubicBezTo>
                  <a:pt x="43322" y="1005798"/>
                  <a:pt x="22697" y="1231533"/>
                  <a:pt x="13530" y="1410288"/>
                </a:cubicBezTo>
                <a:cubicBezTo>
                  <a:pt x="4363" y="1589043"/>
                  <a:pt x="-11679" y="1748318"/>
                  <a:pt x="13530" y="1884676"/>
                </a:cubicBezTo>
                <a:cubicBezTo>
                  <a:pt x="38739" y="2021034"/>
                  <a:pt x="101762" y="2103537"/>
                  <a:pt x="164784" y="2228436"/>
                </a:cubicBezTo>
                <a:cubicBezTo>
                  <a:pt x="227806" y="2353335"/>
                  <a:pt x="271349" y="2610009"/>
                  <a:pt x="391665" y="2634072"/>
                </a:cubicBezTo>
                <a:cubicBezTo>
                  <a:pt x="511981" y="2658135"/>
                  <a:pt x="725112" y="2482818"/>
                  <a:pt x="886679" y="2372815"/>
                </a:cubicBezTo>
                <a:cubicBezTo>
                  <a:pt x="1048246" y="2262812"/>
                  <a:pt x="1239606" y="2070307"/>
                  <a:pt x="1361067" y="1974054"/>
                </a:cubicBezTo>
                <a:cubicBezTo>
                  <a:pt x="1482528" y="1877801"/>
                  <a:pt x="1583365" y="1939678"/>
                  <a:pt x="1615449" y="1795299"/>
                </a:cubicBezTo>
                <a:cubicBezTo>
                  <a:pt x="1647533" y="1650920"/>
                  <a:pt x="1692222" y="1389663"/>
                  <a:pt x="1553572" y="1114655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部署方案</a:t>
            </a:r>
            <a:r>
              <a:rPr lang="en-US" altLang="zh-CN" dirty="0" smtClean="0"/>
              <a:t>-</a:t>
            </a:r>
            <a:r>
              <a:rPr lang="zh-CN" altLang="en-US" dirty="0" smtClean="0"/>
              <a:t>阶段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5626968" cy="4525963"/>
          </a:xfrm>
        </p:spPr>
        <p:txBody>
          <a:bodyPr/>
          <a:lstStyle/>
          <a:p>
            <a:r>
              <a:rPr lang="zh-CN" altLang="en-US" sz="2000" dirty="0" smtClean="0"/>
              <a:t>永拓七楼部署两个室内型</a:t>
            </a:r>
            <a:r>
              <a:rPr lang="en-US" altLang="zh-CN" sz="2000" dirty="0" smtClean="0"/>
              <a:t>AP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TLink</a:t>
            </a:r>
            <a:r>
              <a:rPr lang="zh-CN" altLang="en-US" sz="2000" dirty="0" smtClean="0"/>
              <a:t>信号打向不同方向</a:t>
            </a:r>
            <a:endParaRPr lang="en-US" altLang="zh-CN" sz="2000" dirty="0" smtClean="0"/>
          </a:p>
          <a:p>
            <a:pPr lvl="1"/>
            <a:r>
              <a:rPr lang="zh-CN" altLang="en-US" sz="1800" dirty="0"/>
              <a:t>两</a:t>
            </a:r>
            <a:r>
              <a:rPr lang="zh-CN" altLang="en-US" sz="1800" dirty="0" smtClean="0"/>
              <a:t>个</a:t>
            </a:r>
            <a:r>
              <a:rPr lang="en-US" altLang="zh-CN" sz="1800" dirty="0" smtClean="0"/>
              <a:t>AP</a:t>
            </a:r>
            <a:r>
              <a:rPr lang="zh-CN" altLang="en-US" sz="1800" dirty="0" smtClean="0"/>
              <a:t>可以实现七楼的大部分区域的</a:t>
            </a:r>
            <a:r>
              <a:rPr lang="en-US" altLang="zh-CN" sz="1800" dirty="0" smtClean="0"/>
              <a:t>WIFI</a:t>
            </a:r>
            <a:r>
              <a:rPr lang="zh-CN" altLang="en-US" sz="1800" dirty="0" smtClean="0"/>
              <a:t>覆盖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室内部署</a:t>
            </a:r>
            <a:r>
              <a:rPr lang="en-US" altLang="zh-CN" sz="1800" dirty="0" smtClean="0"/>
              <a:t>4</a:t>
            </a:r>
            <a:r>
              <a:rPr lang="zh-CN" altLang="en-US" sz="1800" dirty="0" smtClean="0"/>
              <a:t>个摄像头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可以提供半径</a:t>
            </a:r>
            <a:r>
              <a:rPr lang="en-US" altLang="zh-CN" sz="1800" dirty="0" smtClean="0"/>
              <a:t>X</a:t>
            </a:r>
            <a:r>
              <a:rPr lang="zh-CN" altLang="en-US" sz="1800" dirty="0" smtClean="0"/>
              <a:t>米的中继覆盖</a:t>
            </a:r>
            <a:endParaRPr lang="en-US" altLang="zh-CN" sz="1800" dirty="0" smtClean="0"/>
          </a:p>
          <a:p>
            <a:r>
              <a:rPr lang="zh-CN" altLang="en-US" sz="2000" dirty="0" smtClean="0"/>
              <a:t>应急指挥覆盖</a:t>
            </a:r>
            <a:endParaRPr lang="en-US" altLang="zh-CN" sz="2000" dirty="0" smtClean="0"/>
          </a:p>
          <a:p>
            <a:pPr lvl="1"/>
            <a:r>
              <a:rPr lang="zh-CN" altLang="en-US" sz="1800" dirty="0"/>
              <a:t>一</a:t>
            </a:r>
            <a:r>
              <a:rPr lang="zh-CN" altLang="en-US" sz="1800" dirty="0" smtClean="0"/>
              <a:t>台中继通信车连接大楼</a:t>
            </a:r>
            <a:r>
              <a:rPr lang="en-US" altLang="zh-CN" sz="1800" dirty="0" smtClean="0"/>
              <a:t>Mesh</a:t>
            </a:r>
            <a:r>
              <a:rPr lang="zh-CN" altLang="en-US" sz="1800" dirty="0" smtClean="0"/>
              <a:t>网络</a:t>
            </a:r>
            <a:endParaRPr lang="en-US" altLang="zh-CN" sz="1800" dirty="0" smtClean="0"/>
          </a:p>
          <a:p>
            <a:pPr lvl="1"/>
            <a:r>
              <a:rPr lang="zh-CN" altLang="en-US" sz="1800" dirty="0"/>
              <a:t>一</a:t>
            </a:r>
            <a:r>
              <a:rPr lang="zh-CN" altLang="en-US" sz="1800" dirty="0" smtClean="0"/>
              <a:t>台视频采集车传送</a:t>
            </a:r>
            <a:r>
              <a:rPr lang="en-US" altLang="zh-CN" sz="1800" dirty="0" smtClean="0"/>
              <a:t>N</a:t>
            </a:r>
            <a:r>
              <a:rPr lang="zh-CN" altLang="en-US" sz="1800" dirty="0" smtClean="0"/>
              <a:t>路视频</a:t>
            </a:r>
            <a:endParaRPr lang="en-US" altLang="zh-CN" sz="1800" dirty="0" smtClean="0"/>
          </a:p>
          <a:p>
            <a:pPr marL="457200" lvl="1" indent="0">
              <a:buNone/>
            </a:pPr>
            <a:endParaRPr lang="en-US" altLang="zh-CN" sz="1800" dirty="0" smtClean="0"/>
          </a:p>
          <a:p>
            <a:pPr lvl="1"/>
            <a:endParaRPr lang="zh-CN" altLang="en-US" sz="1800" dirty="0"/>
          </a:p>
        </p:txBody>
      </p:sp>
      <p:sp>
        <p:nvSpPr>
          <p:cNvPr id="4" name="矩形 3"/>
          <p:cNvSpPr/>
          <p:nvPr/>
        </p:nvSpPr>
        <p:spPr>
          <a:xfrm rot="16200000">
            <a:off x="5868144" y="3854646"/>
            <a:ext cx="187220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http://www.complus.de/public/media/201408/frontend_1407919944_shbbk8poff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633" y="4230633"/>
            <a:ext cx="1171122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complus.de/public/media/201408/frontend_1407919944_shbbk8poff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669" y="3121470"/>
            <a:ext cx="1171122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124" y="4434517"/>
            <a:ext cx="790203" cy="408184"/>
          </a:xfrm>
          <a:prstGeom prst="rect">
            <a:avLst/>
          </a:prstGeom>
        </p:spPr>
      </p:pic>
      <p:pic>
        <p:nvPicPr>
          <p:cNvPr id="12" name="Picture 2" descr="http://www.complus.de/public/media/201408/frontend_1407919944_shbbk8poff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178" y="4230633"/>
            <a:ext cx="460509" cy="481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528" y="5450462"/>
            <a:ext cx="790203" cy="40818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8715" y="5172549"/>
            <a:ext cx="511433" cy="41358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9434" y="4905351"/>
            <a:ext cx="586132" cy="473989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6261" y="2945029"/>
            <a:ext cx="586132" cy="47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044306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3918</TotalTime>
  <Words>858</Words>
  <Application>Microsoft Office PowerPoint</Application>
  <PresentationFormat>全屏显示(4:3)</PresentationFormat>
  <Paragraphs>128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Arial Unicode MS</vt:lpstr>
      <vt:lpstr>SimSun</vt:lpstr>
      <vt:lpstr>SimSun</vt:lpstr>
      <vt:lpstr>Arial</vt:lpstr>
      <vt:lpstr>默认设计模板</vt:lpstr>
      <vt:lpstr>基于Mesh的视频监控示范网</vt:lpstr>
      <vt:lpstr>目的</vt:lpstr>
      <vt:lpstr>内容</vt:lpstr>
      <vt:lpstr>示范网概念</vt:lpstr>
      <vt:lpstr>示范网结构</vt:lpstr>
      <vt:lpstr>偕作分布式视频处理系统</vt:lpstr>
      <vt:lpstr>梅鲁高性能Wlan方案</vt:lpstr>
      <vt:lpstr>实施计划</vt:lpstr>
      <vt:lpstr>部署方案-阶段1</vt:lpstr>
      <vt:lpstr>商业分析</vt:lpstr>
      <vt:lpstr>方案竞争力分析</vt:lpstr>
      <vt:lpstr>建立竞争力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基于Mesh的视频监控解决方案</dc:title>
  <dc:creator>yun xie</dc:creator>
  <cp:lastModifiedBy>yun xie</cp:lastModifiedBy>
  <cp:revision>55</cp:revision>
  <dcterms:created xsi:type="dcterms:W3CDTF">2016-01-03T14:40:45Z</dcterms:created>
  <dcterms:modified xsi:type="dcterms:W3CDTF">2016-01-17T13:54:40Z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2052-8.1.0.2424</vt:lpwstr>
  </property>
</Properties>
</file>