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2952328"/>
          </a:xfrm>
        </p:spPr>
        <p:txBody>
          <a:bodyPr/>
          <a:lstStyle/>
          <a:p>
            <a:pPr algn="ctr"/>
            <a:r>
              <a:rPr lang="zh-CN" altLang="en-US" dirty="0" smtClean="0"/>
              <a:t>管理员发布信息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792089" cy="79260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916832"/>
            <a:ext cx="792088" cy="801029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4140212" y="1665062"/>
            <a:ext cx="50353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148478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发布各院落公约</a:t>
            </a:r>
            <a:endParaRPr lang="zh-CN" altLang="en-US" sz="14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539552" y="4149080"/>
            <a:ext cx="11521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324322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1476450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1006810" y="3969060"/>
            <a:ext cx="360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11560" y="342900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永丰社区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直接连接符 50"/>
          <p:cNvCxnSpPr/>
          <p:nvPr/>
        </p:nvCxnSpPr>
        <p:spPr>
          <a:xfrm>
            <a:off x="2627784" y="4149080"/>
            <a:ext cx="11521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2412554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5400000">
            <a:off x="3564682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3095042" y="3969060"/>
            <a:ext cx="360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699792" y="342900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兴蓉社区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直接连接符 67"/>
          <p:cNvCxnSpPr/>
          <p:nvPr/>
        </p:nvCxnSpPr>
        <p:spPr>
          <a:xfrm>
            <a:off x="4644008" y="4149080"/>
            <a:ext cx="11521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5400000">
            <a:off x="4428778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5580906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>
            <a:off x="5039258" y="3969060"/>
            <a:ext cx="360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644008" y="342900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正街社区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4653136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直接连接符 74"/>
          <p:cNvCxnSpPr/>
          <p:nvPr/>
        </p:nvCxnSpPr>
        <p:spPr>
          <a:xfrm>
            <a:off x="6804248" y="4149080"/>
            <a:ext cx="12961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>
            <a:off x="6589018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5400000">
            <a:off x="7885162" y="436431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7271506" y="3969060"/>
            <a:ext cx="36083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6876256" y="342900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联谊社区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6" idx="2"/>
            <a:endCxn id="27" idx="0"/>
          </p:cNvCxnSpPr>
          <p:nvPr/>
        </p:nvCxnSpPr>
        <p:spPr>
          <a:xfrm rot="5400000">
            <a:off x="2434233" y="1471252"/>
            <a:ext cx="711139" cy="320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2"/>
            <a:endCxn id="57" idx="0"/>
          </p:cNvCxnSpPr>
          <p:nvPr/>
        </p:nvCxnSpPr>
        <p:spPr>
          <a:xfrm rot="5400000">
            <a:off x="3478349" y="2515368"/>
            <a:ext cx="711139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" idx="2"/>
            <a:endCxn id="72" idx="0"/>
          </p:cNvCxnSpPr>
          <p:nvPr/>
        </p:nvCxnSpPr>
        <p:spPr>
          <a:xfrm rot="16200000" flipH="1">
            <a:off x="4450457" y="2659384"/>
            <a:ext cx="711139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2"/>
            <a:endCxn id="79" idx="0"/>
          </p:cNvCxnSpPr>
          <p:nvPr/>
        </p:nvCxnSpPr>
        <p:spPr>
          <a:xfrm rot="16200000" flipH="1">
            <a:off x="5566581" y="1543260"/>
            <a:ext cx="711139" cy="306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1581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32040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508518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23823" y="620688"/>
            <a:ext cx="400110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管理员</a:t>
            </a:r>
            <a:endParaRPr lang="zh-CN" altLang="en-US" sz="1400" dirty="0"/>
          </a:p>
        </p:txBody>
      </p:sp>
      <p:sp>
        <p:nvSpPr>
          <p:cNvPr id="102" name="剪去单角的矩形 101"/>
          <p:cNvSpPr/>
          <p:nvPr/>
        </p:nvSpPr>
        <p:spPr>
          <a:xfrm>
            <a:off x="2051720" y="1700808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东一巷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9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剪去单角的矩形 102"/>
          <p:cNvSpPr/>
          <p:nvPr/>
        </p:nvSpPr>
        <p:spPr>
          <a:xfrm>
            <a:off x="2627784" y="1700808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东一巷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11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剪去单角的矩形 44"/>
          <p:cNvSpPr/>
          <p:nvPr/>
        </p:nvSpPr>
        <p:spPr>
          <a:xfrm>
            <a:off x="1763688" y="2420888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南三巷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剪去单角的矩形 45"/>
          <p:cNvSpPr/>
          <p:nvPr/>
        </p:nvSpPr>
        <p:spPr>
          <a:xfrm>
            <a:off x="2123728" y="2420888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南三巷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剪去单角的矩形 49"/>
          <p:cNvSpPr/>
          <p:nvPr/>
        </p:nvSpPr>
        <p:spPr>
          <a:xfrm>
            <a:off x="5076056" y="1844824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正街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剪去单角的矩形 51"/>
          <p:cNvSpPr/>
          <p:nvPr/>
        </p:nvSpPr>
        <p:spPr>
          <a:xfrm>
            <a:off x="5724128" y="1844824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正街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43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剪去单角的矩形 54"/>
          <p:cNvSpPr/>
          <p:nvPr/>
        </p:nvSpPr>
        <p:spPr>
          <a:xfrm>
            <a:off x="5652120" y="2492896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沿巷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剪去单角的矩形 57"/>
          <p:cNvSpPr/>
          <p:nvPr/>
        </p:nvSpPr>
        <p:spPr>
          <a:xfrm>
            <a:off x="6228184" y="2492896"/>
            <a:ext cx="1008112" cy="57606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沿巷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号院院落公约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24 -0.07332 C 0.18368 -0.06152 0.18698 -0.07146 0.1849 -0.04834 C 0.18316 -0.02752 0.18142 -0.00694 0.18038 0.01387 C 0.17969 0.02682 0.18038 0.03954 0.17917 0.05226 C 0.17847 0.05643 0.17361 0.05666 0.17066 0.05851 C 0.16198 0.0636 0.15521 0.06915 0.14583 0.07146 C 0.14236 0.07331 0.13594 0.07817 0.13194 0.07955 C 0.12188 0.08302 0.11094 0.0821 0.10104 0.08557 C 0.08854 0.09042 0.07604 0.09597 0.06389 0.10152 C 0.06146 0.10268 0.05972 0.10384 0.05764 0.10499 C 0.05608 0.10592 0.05521 0.1073 0.05399 0.108 C 0.05035 0.11008 0.04618 0.11031 0.04219 0.11286 C 0.03403 0.1191 0.02517 0.12396 0.01649 0.12904 C 0.00868 0.13367 0.00191 0.13991 -0.00642 0.14199 C -0.02222 0.1531 -0.03941 0.16073 -0.05677 0.16582 C -0.06163 0.17044 -0.06684 0.17113 -0.07222 0.17391 C -0.08837 0.1827 -0.07552 0.17784 -0.08646 0.18177 C -0.09132 0.18917 -0.10799 0.19056 -0.11545 0.19449 C -0.12066 0.19727 -0.12326 0.20074 -0.12882 0.20259 C -0.13854 0.21184 -0.13403 0.2086 -0.14167 0.21369 C -0.14479 0.21762 -0.14774 0.21831 -0.15104 0.22178 C -0.15556 0.23011 -0.16181 0.23496 -0.16788 0.24051 C -0.17309 0.24583 -0.17743 0.25254 -0.18212 0.25855 C -0.18559 0.26364 -0.19028 0.26549 -0.19392 0.27127 C -0.20139 0.28422 -0.20833 0.30111 -0.21128 0.3173 C -0.21354 0.32932 -0.21354 0.34112 -0.21615 0.35291 C -0.22031 0.4246 -0.21615 0.34667 -0.21615 0.53145 C -0.21615 0.57053 -0.21649 0.60939 -0.21701 0.64847 C -0.21736 0.65888 -0.21823 0.65726 -0.21979 0.66443 C -0.22014 0.66674 -0.22031 0.6709 -0.22031 0.6716 " pathEditMode="relative" rAng="0" ptsTypes="fffffffffffffffffffffffffffff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" y="3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4 -0.08372 C 0.14045 -0.04556 0.13941 -0.01018 0.13663 0.02798 C 0.13629 0.04139 0.13663 0.05458 0.13559 0.06753 C 0.13524 0.07076 0.13229 0.07238 0.13056 0.07377 C 0.1283 0.07562 0.12552 0.07562 0.12309 0.07701 C 0.11875 0.07978 0.11441 0.08418 0.1099 0.08649 C 0.09948 0.09181 0.10347 0.08834 0.09358 0.09135 C 0.08125 0.09482 0.06962 0.10152 0.05712 0.10545 C 0.05261 0.10707 0.04809 0.1073 0.04392 0.10869 C 0.0316 0.11309 0.02101 0.11933 0.00833 0.12141 C -0.00608 0.12743 -0.02066 0.13644 -0.03559 0.14061 C -0.05677 0.15841 -0.08073 0.16743 -0.09774 0.19264 C -0.1092 0.20952 -0.11319 0.23173 -0.12101 0.25115 C -0.12205 0.26341 -0.12361 0.27382 -0.12847 0.28446 C -0.12986 0.29394 -0.13316 0.30226 -0.13559 0.31128 C -0.13594 0.31521 -0.13594 0.31891 -0.13698 0.32238 C -0.13733 0.32423 -0.13889 0.32539 -0.13923 0.32724 C -0.14201 0.33857 -0.14236 0.34505 -0.14566 0.35569 C -0.14635 0.36332 -0.14705 0.37095 -0.14913 0.37812 C -0.14983 0.4172 -0.1467 0.45074 -0.15417 0.48705 C -0.1566 0.5178 -0.16094 0.5481 -0.16371 0.57886 C -0.16528 0.63066 -0.16476 0.5999 -0.16476 0.6716 " pathEditMode="relative" rAng="0" ptsTypes="fffffffffffffffffffffA">
                                      <p:cBhvr>
                                        <p:cTn id="4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3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-0.18894 C 0.25208 -0.15564 0.25208 -0.12164 0.25208 -0.08765 C 0.25052 -0.04209 0.246 -0.00555 0.23385 0.03515 C 0.22951 0.04857 0.21753 0.05967 0.21302 0.07146 C 0.2085 0.08048 0.2026 0.08997 0.19652 0.09528 C 0.19218 0.105 0.18021 0.12234 0.17274 0.12581 C 0.16527 0.13437 0.1533 0.14223 0.14427 0.14501 C 0.13246 0.15588 0.12048 0.15935 0.1085 0.16883 C 0.09809 0.17646 0.08906 0.18756 0.08316 0.20051 C 0.08159 0.20791 0.07864 0.21416 0.07708 0.22132 C 0.07569 0.2315 0.07413 0.24029 0.07274 0.25 C 0.07118 0.26133 0.06961 0.27174 0.06823 0.2833 C 0.06666 0.29718 0.06527 0.31198 0.06076 0.32447 C 0.06076 0.32725 0.06076 0.33095 0.06076 0.33418 C 0.0592 0.33835 0.05781 0.34667 0.05781 0.34713 C 0.05625 0.38182 0.05625 0.41628 0.05173 0.45051 C 0.05173 0.46485 0.05034 0.49838 0.04739 0.51064 C 0.04878 0.55366 0.04878 0.53515 0.04878 0.56661 " pathEditMode="relative" rAng="0" ptsTypes="fffffffffffffffffA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3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0.18894 C 0.23541 -0.17969 0.23437 -0.16952 0.23385 -0.1598 C 0.23316 -0.14431 0.23333 -0.12928 0.23264 -0.11355 C 0.23229 -0.10453 0.22135 -0.0747 0.21875 -0.0673 C 0.21319 -0.0518 0.21198 -0.03284 0.20468 -0.01827 C 0.2033 -0.00717 0.19982 0.00231 0.19774 0.01318 C 0.19548 0.02521 0.19548 0.03793 0.19305 0.04949 C 0.19027 0.06337 0.18645 0.07794 0.18142 0.09089 C 0.18038 0.09852 0.17795 0.10592 0.17448 0.11309 C 0.17326 0.12072 0.171 0.12489 0.16892 0.13252 C 0.16684 0.13923 0.16701 0.14593 0.16302 0.15125 C 0.15972 0.17137 0.16458 0.14501 0.15833 0.16883 C 0.15659 0.17553 0.15729 0.17923 0.15364 0.18455 C 0.15243 0.1945 0.14982 0.20305 0.14774 0.21254 C 0.14566 0.2241 0.14479 0.23936 0.13975 0.24908 C 0.1375 0.26688 0.1342 0.28469 0.13281 0.30296 C 0.1302 0.39177 0.12604 0.47688 0.12604 0.56661 " pathEditMode="relative" rAng="0" ptsTypes="ffffffffffffffffA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3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37 -0.10476 C -0.08541 -0.09551 -0.08507 -0.0925 -0.08541 -0.08025 C -0.08576 -0.06938 -0.0868 -0.0592 -0.0875 -0.04856 C -0.08784 -0.03353 -0.08819 -0.01873 -0.08923 -0.00416 C -0.08958 0.00972 -0.08958 0.02475 -0.09062 0.03816 C -0.09097 0.05342 -0.09166 0.06776 -0.09201 0.08256 C -0.09236 0.08858 -0.09236 0.09436 -0.09236 0.10014 C -0.09271 0.10384 -0.09305 0.11101 -0.09305 0.11147 C -0.0934 0.12928 -0.09409 0.14616 -0.09444 0.16351 C -0.09444 0.19427 -0.09409 0.22549 -0.0934 0.25648 C -0.09305 0.28192 -0.08993 0.3062 -0.08784 0.32933 C -0.08646 0.34737 -0.08472 0.36587 -0.08368 0.3846 C -0.08264 0.3994 -0.08368 0.38229 -0.08298 0.39755 C -0.08264 0.40241 -0.08194 0.41305 -0.08194 0.41328 C -0.08159 0.42646 -0.08125 0.44103 -0.08021 0.45398 C -0.07882 0.5192 -0.08021 0.58465 -0.08021 0.65056 " pathEditMode="relative" rAng="0" ptsTypes="fffffffffffffffA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26 -0.10476 C -0.18316 -0.0969 -0.1816 -0.08742 -0.1842 -0.0777 C -0.18698 -0.04394 -0.18889 -0.00231 -0.17726 0.03053 C -0.17466 0.04903 -0.17066 0.06638 -0.16164 0.08372 C -0.15903 0.11309 -0.14775 0.1494 -0.13438 0.17646 C -0.13004 0.18363 -0.12535 0.19057 -0.12188 0.19774 C -0.11146 0.21809 -0.10278 0.24075 -0.08542 0.2574 C -0.08299 0.26411 -0.07778 0.2685 -0.07292 0.27405 C -0.07014 0.27775 -0.06736 0.28215 -0.06424 0.28608 C -0.06389 0.2877 -0.06077 0.29071 -0.06077 0.29094 C -0.05695 0.30273 -0.05348 0.31545 -0.04861 0.32725 C -0.04601 0.34644 -0.04254 0.36564 -0.04063 0.38506 C -0.0375 0.41305 -0.04063 0.39963 -0.03716 0.41397 C -0.03143 0.49445 -0.03143 0.56383 -0.03143 0.65056 " pathEditMode="relative" rAng="0" ptsTypes="fffffffffffffA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3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09 -0.18895 C -0.17187 -0.179 -0.17031 -0.16813 -0.16476 -0.15865 C -0.16354 -0.15472 -0.16302 -0.15125 -0.16198 -0.14755 C -0.16042 -0.14408 -0.15885 -0.14154 -0.15764 -0.1383 C -0.15486 -0.12905 -0.15417 -0.12049 -0.14826 -0.11309 C -0.14496 -0.105 -0.13906 -0.09181 -0.13194 -0.08626 C -0.13125 -0.08418 -0.13056 -0.08118 -0.12899 -0.07886 C -0.12656 -0.0747 -0.12014 -0.06799 -0.12014 -0.06776 C -0.11545 -0.05435 -0.10052 -0.04487 -0.0941 -0.03307 C -0.08819 -0.0229 -0.07691 -0.0155 -0.06823 -0.0081 C -0.06285 -0.0037 -0.05764 0.00231 -0.05174 0.00578 C -0.0342 0.01711 -0.01528 0.02659 0.00556 0.03076 C 0.01927 0.04232 -0.0026 0.02567 0.01476 0.03538 C 0.0158 0.03631 0.0158 0.03793 0.01684 0.03862 C 0.01892 0.03955 0.02066 0.03955 0.02222 0.04001 C 0.02813 0.04695 0.03698 0.0488 0.04288 0.05573 C 0.04635 0.0599 0.05069 0.06337 0.05365 0.06822 C 0.05712 0.07331 0.05955 0.0784 0.06354 0.08256 C 0.06493 0.0895 0.06632 0.09089 0.06997 0.09644 C 0.07188 0.11263 0.07292 0.12951 0.07726 0.14547 C 0.07882 0.18154 0.07344 0.22132 0.08368 0.25624 C 0.08524 0.28006 0.08524 0.30573 0.08906 0.32956 C 0.09462 0.40957 0.09167 0.45213 0.09167 0.5562 " pathEditMode="relative" rAng="0" ptsTypes="ffffffffffffffffffffffA">
                                      <p:cBhvr>
                                        <p:cTn id="5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37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-0.18888 C -0.23455 -0.15763 -0.22587 -0.12939 -0.21493 -0.10162 C -0.21371 -0.09838 -0.21198 -0.09074 -0.21024 -0.08773 C -0.2059 -0.07963 -0.20069 -0.07245 -0.19583 -0.06458 C -0.18333 -0.04421 -0.17205 -0.02199 -0.15677 -0.00463 C -0.14114 0.01274 -0.16076 -0.01064 -0.14375 0.00764 C -0.11823 0.03473 -0.09184 0.06112 -0.05798 0.06737 C -0.04184 0.07454 -0.02292 0.07454 -0.00677 0.07547 C 0.00226 0.0794 0.0132 0.08125 0.02274 0.08287 C 0.03403 0.08774 0.04566 0.08936 0.05747 0.09074 C 0.06563 0.09306 0.07604 0.09653 0.08386 0.10139 C 0.0882 0.10463 0.09167 0.10741 0.09636 0.10903 C 0.09896 0.11112 0.10156 0.1132 0.10382 0.11505 C 0.10677 0.1176 0.11198 0.12315 0.11198 0.12362 C 0.11511 0.12848 0.11892 0.13241 0.12153 0.13797 C 0.12413 0.14329 0.125 0.14862 0.12761 0.15348 C 0.12934 0.1632 0.13108 0.17338 0.13368 0.18311 C 0.1342 0.21922 0.13542 0.24352 0.13854 0.27662 C 0.14149 0.30973 0.13802 0.29653 0.14202 0.31042 C 0.14288 0.36181 0.14063 0.40811 0.15017 0.45649 C 0.15156 0.49931 0.15278 0.48565 0.15504 0.51968 C 0.15625 0.53797 0.15452 0.53125 0.15764 0.54121 C 0.15677 0.54491 0.15625 0.54862 0.15504 0.55186 C 0.15452 0.55371 0.15243 0.55672 0.15243 0.55695 " pathEditMode="relative" rAng="0" ptsTypes="fffffffffffffffffffffffA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" y="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2" grpId="1" animBg="1"/>
      <p:bldP spid="102" grpId="2" animBg="1"/>
      <p:bldP spid="103" grpId="1" animBg="1"/>
      <p:bldP spid="103" grpId="2" animBg="1"/>
      <p:bldP spid="45" grpId="1" animBg="1"/>
      <p:bldP spid="45" grpId="2" animBg="1"/>
      <p:bldP spid="46" grpId="1" animBg="1"/>
      <p:bldP spid="46" grpId="2" animBg="1"/>
      <p:bldP spid="50" grpId="1" animBg="1"/>
      <p:bldP spid="50" grpId="2" animBg="1"/>
      <p:bldP spid="52" grpId="1" animBg="1"/>
      <p:bldP spid="52" grpId="2" animBg="1"/>
      <p:bldP spid="55" grpId="1" animBg="1"/>
      <p:bldP spid="55" grpId="2" animBg="1"/>
      <p:bldP spid="58" grpId="1" animBg="1"/>
      <p:bldP spid="5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pPr algn="ctr"/>
            <a:r>
              <a:rPr lang="zh-CN" altLang="en-US" dirty="0" smtClean="0"/>
              <a:t>居民使用问政平台反馈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792089" cy="79260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628800"/>
            <a:ext cx="792088" cy="801029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4284228" y="1521046"/>
            <a:ext cx="21550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连接符 17"/>
          <p:cNvCxnSpPr/>
          <p:nvPr/>
        </p:nvCxnSpPr>
        <p:spPr>
          <a:xfrm>
            <a:off x="539552" y="3429000"/>
            <a:ext cx="11521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396330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1115616" y="3356992"/>
            <a:ext cx="144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11560" y="292494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永丰社区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直接连接符 50"/>
          <p:cNvCxnSpPr/>
          <p:nvPr/>
        </p:nvCxnSpPr>
        <p:spPr>
          <a:xfrm>
            <a:off x="2627784" y="3429000"/>
            <a:ext cx="11521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3203848" y="3356992"/>
            <a:ext cx="144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2699792" y="292494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兴蓉社区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直接连接符 67"/>
          <p:cNvCxnSpPr/>
          <p:nvPr/>
        </p:nvCxnSpPr>
        <p:spPr>
          <a:xfrm>
            <a:off x="4572000" y="3429000"/>
            <a:ext cx="12241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5400000">
            <a:off x="5148064" y="3356992"/>
            <a:ext cx="144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644008" y="292494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正街社区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17032"/>
            <a:ext cx="649610" cy="163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直接连接符 74"/>
          <p:cNvCxnSpPr/>
          <p:nvPr/>
        </p:nvCxnSpPr>
        <p:spPr>
          <a:xfrm>
            <a:off x="6804248" y="3429000"/>
            <a:ext cx="12961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7380312" y="3356992"/>
            <a:ext cx="144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6876256" y="2924944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联谊社区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6" idx="2"/>
            <a:endCxn id="27" idx="0"/>
          </p:cNvCxnSpPr>
          <p:nvPr/>
        </p:nvCxnSpPr>
        <p:spPr>
          <a:xfrm rot="5400000">
            <a:off x="2542245" y="1075208"/>
            <a:ext cx="495115" cy="32043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2"/>
            <a:endCxn id="57" idx="0"/>
          </p:cNvCxnSpPr>
          <p:nvPr/>
        </p:nvCxnSpPr>
        <p:spPr>
          <a:xfrm rot="5400000">
            <a:off x="3586361" y="2119324"/>
            <a:ext cx="495115" cy="11161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" idx="2"/>
            <a:endCxn id="72" idx="0"/>
          </p:cNvCxnSpPr>
          <p:nvPr/>
        </p:nvCxnSpPr>
        <p:spPr>
          <a:xfrm rot="16200000" flipH="1">
            <a:off x="4558469" y="2263340"/>
            <a:ext cx="495115" cy="8280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2"/>
            <a:endCxn id="79" idx="0"/>
          </p:cNvCxnSpPr>
          <p:nvPr/>
        </p:nvCxnSpPr>
        <p:spPr>
          <a:xfrm rot="16200000" flipH="1">
            <a:off x="5674593" y="1147216"/>
            <a:ext cx="495115" cy="30603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915816" y="41490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41490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932040" y="41490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41490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。。。</a:t>
            </a:r>
            <a:endParaRPr lang="zh-CN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23823" y="620688"/>
            <a:ext cx="400110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管理员</a:t>
            </a:r>
            <a:endParaRPr lang="zh-CN" altLang="en-US" sz="1400" dirty="0"/>
          </a:p>
        </p:txBody>
      </p:sp>
      <p:cxnSp>
        <p:nvCxnSpPr>
          <p:cNvPr id="106" name="直接箭头连接符 105"/>
          <p:cNvCxnSpPr/>
          <p:nvPr/>
        </p:nvCxnSpPr>
        <p:spPr>
          <a:xfrm rot="5400000">
            <a:off x="1548457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>
            <a:off x="2484561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5400000">
            <a:off x="3636689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rot="5400000">
            <a:off x="4428777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rot="5400000">
            <a:off x="5652913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rot="5400000">
            <a:off x="6661025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5400000">
            <a:off x="7957169" y="3572223"/>
            <a:ext cx="288033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3" descr="C:\Users\Administrator\Desktop\用户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142856"/>
            <a:ext cx="715144" cy="715144"/>
          </a:xfrm>
          <a:prstGeom prst="rect">
            <a:avLst/>
          </a:prstGeom>
          <a:noFill/>
        </p:spPr>
      </p:pic>
      <p:cxnSp>
        <p:nvCxnSpPr>
          <p:cNvPr id="115" name="直接箭头连接符 114"/>
          <p:cNvCxnSpPr/>
          <p:nvPr/>
        </p:nvCxnSpPr>
        <p:spPr>
          <a:xfrm rot="5400000" flipH="1" flipV="1">
            <a:off x="323528" y="5733256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55576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居民献策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11560" y="1052737"/>
            <a:ext cx="7249618" cy="468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流程图: 多文档 116"/>
          <p:cNvSpPr/>
          <p:nvPr/>
        </p:nvSpPr>
        <p:spPr>
          <a:xfrm>
            <a:off x="3995936" y="5877272"/>
            <a:ext cx="1368152" cy="758952"/>
          </a:xfrm>
          <a:prstGeom prst="flowChartMultidocumen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居民投票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Administrator\Desktop\院落公约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1003226" y="1340768"/>
            <a:ext cx="6813003" cy="5040925"/>
          </a:xfrm>
          <a:prstGeom prst="rect">
            <a:avLst/>
          </a:prstGeom>
          <a:noFill/>
        </p:spPr>
      </p:pic>
      <p:pic>
        <p:nvPicPr>
          <p:cNvPr id="63" name="Picture 3" descr="C:\Users\Administrator\Desktop\用户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6142856"/>
            <a:ext cx="715144" cy="715144"/>
          </a:xfrm>
          <a:prstGeom prst="rect">
            <a:avLst/>
          </a:prstGeom>
          <a:noFill/>
        </p:spPr>
      </p:pic>
      <p:cxnSp>
        <p:nvCxnSpPr>
          <p:cNvPr id="65" name="直接箭头连接符 64"/>
          <p:cNvCxnSpPr/>
          <p:nvPr/>
        </p:nvCxnSpPr>
        <p:spPr>
          <a:xfrm rot="5400000" flipH="1" flipV="1">
            <a:off x="4391980" y="569725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8024" y="558924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投票</a:t>
            </a:r>
            <a:endParaRPr lang="zh-CN" altLang="en-US" sz="1400" dirty="0"/>
          </a:p>
        </p:txBody>
      </p:sp>
      <p:sp>
        <p:nvSpPr>
          <p:cNvPr id="77" name="流程图: 多文档 76"/>
          <p:cNvSpPr/>
          <p:nvPr/>
        </p:nvSpPr>
        <p:spPr>
          <a:xfrm>
            <a:off x="152400" y="5813648"/>
            <a:ext cx="1368152" cy="758952"/>
          </a:xfrm>
          <a:prstGeom prst="flowChartMultidocumen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居民献策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C 0.00017 -0.02014 2.77778E-6 -0.01065 0.00017 -0.02801 C 0.00034 -0.0625 0.00052 -0.1 2.77778E-6 -0.13379 C -0.00018 -0.20602 -0.00018 -0.27824 -0.00018 -0.35046 C -0.00018 -0.36759 -0.00157 -0.38866 -0.00261 -0.39398 C -0.00278 -0.40046 -0.0033 -0.40509 -0.00365 -0.41134 C -0.00382 -0.41481 -0.00417 -0.42245 -0.00434 -0.42685 C -0.00452 -0.4294 -0.00469 -0.43842 -0.00469 -0.44213 C -0.00469 -0.4456 -0.00486 -0.45278 -0.00486 -0.45254 C -0.00486 -0.47129 -0.00521 -0.51111 -0.00434 -0.53241 C -0.00417 -0.54421 -0.0033 -0.56366 -0.00261 -0.56713 C -0.00174 -0.57616 -0.0007 -0.58287 0.00034 -0.58796 C 0.00052 -0.58842 0.00052 -0.58912 0.00069 -0.58958 C 0.00087 -0.59051 0.00121 -0.59213 0.00139 -0.59305 C 0.00156 -0.59375 0.00173 -0.59514 0.00173 -0.59467 C 0.00191 -0.59791 0.00225 -0.59861 0.0026 -0.60139 " pathEditMode="relative" rAng="0" ptsTypes="fffffffffffffffA">
                                      <p:cBhvr>
                                        <p:cTn id="4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-3.91304E-6 C -0.01944 -0.01688 -0.02135 -0.0326 -0.02343 -0.04926 C -0.02257 -0.08117 -0.02465 -0.1006 -0.01927 -0.12696 C -0.01441 -0.1783 -0.01562 -0.22363 -0.01475 -0.2789 C -0.01441 -0.30689 -0.01441 -0.33464 -0.01354 -0.36262 C -0.01319 -0.37442 -0.01267 -0.38644 -0.01215 -0.39824 C -0.01059 -0.42923 -0.00486 -0.48265 0.01198 -0.50439 C 0.02205 -0.51665 0.03872 -0.51595 0.0507 -0.51757 C 0.06164 -0.52104 0.07275 -0.52382 0.08334 -0.52821 C 0.08976 -0.53122 0.09479 -0.53561 0.10052 -0.53931 C 0.10886 -0.54486 0.1191 -0.54787 0.12778 -0.55041 C 0.14618 -0.56452 0.16771 -0.56822 0.18785 -0.57076 C 0.20209 -0.5777 0.21841 -0.57909 0.23351 -0.58117 C 0.25139 -0.5888 0.254 -0.58857 0.27743 -0.59042 C 0.28802 -0.59343 0.29809 -0.59505 0.30886 -0.59713 C 0.32726 -0.60337 0.34636 -0.60569 0.36459 -0.61447 C 0.36806 -0.62026 0.36684 -0.61725 0.3691 -0.62303 " pathEditMode="relative" rAng="0" ptsTypes="ffffffffffffffffA">
                                      <p:cBhvr>
                                        <p:cTn id="9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-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117" grpId="0" animBg="1"/>
      <p:bldP spid="117" grpId="1" animBg="1"/>
      <p:bldP spid="117" grpId="2" animBg="1"/>
      <p:bldP spid="76" grpId="0"/>
      <p:bldP spid="76" grpId="1"/>
      <p:bldP spid="77" grpId="0" animBg="1"/>
      <p:bldP spid="77" grpId="3" animBg="1"/>
      <p:bldP spid="77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3370386"/>
          </a:xfrm>
        </p:spPr>
        <p:txBody>
          <a:bodyPr/>
          <a:lstStyle/>
          <a:p>
            <a:pPr algn="ctr"/>
            <a:r>
              <a:rPr lang="zh-CN" altLang="en-US" dirty="0" smtClean="0"/>
              <a:t>街道办领导查阅分类统计信息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接连接符 147"/>
          <p:cNvCxnSpPr>
            <a:stCxn id="6" idx="2"/>
            <a:endCxn id="121" idx="0"/>
          </p:cNvCxnSpPr>
          <p:nvPr/>
        </p:nvCxnSpPr>
        <p:spPr>
          <a:xfrm rot="5400000">
            <a:off x="4180427" y="2713390"/>
            <a:ext cx="42310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3563888" y="2924944"/>
            <a:ext cx="165618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肖家河街道办事处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792089" cy="792605"/>
          </a:xfrm>
          <a:prstGeom prst="rect">
            <a:avLst/>
          </a:prstGeom>
          <a:noFill/>
        </p:spPr>
      </p:pic>
      <p:pic>
        <p:nvPicPr>
          <p:cNvPr id="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700808"/>
            <a:ext cx="792088" cy="801029"/>
          </a:xfrm>
          <a:prstGeom prst="rect">
            <a:avLst/>
          </a:prstGeom>
          <a:noFill/>
        </p:spPr>
      </p:pic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4248224" y="1557050"/>
            <a:ext cx="287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864382" y="4689140"/>
            <a:ext cx="35924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414908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永丰社区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555776" y="414908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兴蓉社区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499992" y="414908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正街社区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2240" y="4149080"/>
            <a:ext cx="115212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联谊社区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121" idx="2"/>
            <a:endCxn id="27" idx="0"/>
          </p:cNvCxnSpPr>
          <p:nvPr/>
        </p:nvCxnSpPr>
        <p:spPr>
          <a:xfrm rot="5400000">
            <a:off x="2357754" y="2114854"/>
            <a:ext cx="720080" cy="33483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21" idx="2"/>
            <a:endCxn id="57" idx="0"/>
          </p:cNvCxnSpPr>
          <p:nvPr/>
        </p:nvCxnSpPr>
        <p:spPr>
          <a:xfrm rot="5400000">
            <a:off x="3401870" y="3158970"/>
            <a:ext cx="720080" cy="12601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21" idx="2"/>
            <a:endCxn id="72" idx="0"/>
          </p:cNvCxnSpPr>
          <p:nvPr/>
        </p:nvCxnSpPr>
        <p:spPr>
          <a:xfrm rot="16200000" flipH="1">
            <a:off x="4373978" y="3447002"/>
            <a:ext cx="720080" cy="6840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21" idx="2"/>
            <a:endCxn id="79" idx="0"/>
          </p:cNvCxnSpPr>
          <p:nvPr/>
        </p:nvCxnSpPr>
        <p:spPr>
          <a:xfrm rot="16200000" flipH="1">
            <a:off x="5490102" y="2330878"/>
            <a:ext cx="720080" cy="2916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23826" y="620688"/>
            <a:ext cx="400110" cy="1008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街道办领导</a:t>
            </a:r>
            <a:endParaRPr lang="zh-CN" altLang="en-US" sz="1400" dirty="0"/>
          </a:p>
        </p:txBody>
      </p:sp>
      <p:sp>
        <p:nvSpPr>
          <p:cNvPr id="52" name="流程图: 多文档 51"/>
          <p:cNvSpPr/>
          <p:nvPr/>
        </p:nvSpPr>
        <p:spPr>
          <a:xfrm>
            <a:off x="251520" y="4869160"/>
            <a:ext cx="1512168" cy="100811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反馈内容及分类统计信息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 rot="5400000">
            <a:off x="2952614" y="4688346"/>
            <a:ext cx="35924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4968838" y="4688346"/>
            <a:ext cx="35924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7201086" y="4688346"/>
            <a:ext cx="35924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多文档 59"/>
          <p:cNvSpPr/>
          <p:nvPr/>
        </p:nvSpPr>
        <p:spPr>
          <a:xfrm>
            <a:off x="2411760" y="4869160"/>
            <a:ext cx="1512168" cy="100811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反馈内容及分类统计信息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355976" y="4869160"/>
            <a:ext cx="1512168" cy="100811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反馈内容及分类统计信息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流程图: 多文档 61"/>
          <p:cNvSpPr/>
          <p:nvPr/>
        </p:nvSpPr>
        <p:spPr>
          <a:xfrm>
            <a:off x="6660232" y="4869160"/>
            <a:ext cx="1512168" cy="100811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反馈内容及分类统计信息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32040" y="141277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、选择街道办或社区（例：街道办）</a:t>
            </a:r>
            <a:endParaRPr lang="zh-CN" altLang="en-US" sz="1400" dirty="0"/>
          </a:p>
        </p:txBody>
      </p:sp>
      <p:sp>
        <p:nvSpPr>
          <p:cNvPr id="64" name="圆角矩形 63"/>
          <p:cNvSpPr/>
          <p:nvPr/>
        </p:nvSpPr>
        <p:spPr>
          <a:xfrm>
            <a:off x="3491880" y="2852936"/>
            <a:ext cx="187220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59632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32040" y="1916832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、选择栏目内容管理或分类管理（例：选择内容管理）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99" y="188640"/>
            <a:ext cx="2621219" cy="2808312"/>
          </a:xfrm>
          <a:prstGeom prst="rect">
            <a:avLst/>
          </a:prstGeom>
          <a:noFill/>
        </p:spPr>
      </p:pic>
      <p:sp>
        <p:nvSpPr>
          <p:cNvPr id="70" name="圆角矩形 69"/>
          <p:cNvSpPr/>
          <p:nvPr/>
        </p:nvSpPr>
        <p:spPr>
          <a:xfrm>
            <a:off x="1115616" y="332656"/>
            <a:ext cx="2232248" cy="1728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95536" y="2162390"/>
            <a:ext cx="8748464" cy="3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1368666"/>
            <a:ext cx="4888012" cy="479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/>
          <p:cNvSpPr txBox="1"/>
          <p:nvPr/>
        </p:nvSpPr>
        <p:spPr>
          <a:xfrm>
            <a:off x="5004048" y="90872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、选择分类管理（例：街道总体）</a:t>
            </a:r>
            <a:endParaRPr lang="zh-CN" alt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1640" y="1268760"/>
            <a:ext cx="19716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圆角矩形 76"/>
          <p:cNvSpPr/>
          <p:nvPr/>
        </p:nvSpPr>
        <p:spPr>
          <a:xfrm>
            <a:off x="1403648" y="1628800"/>
            <a:ext cx="1656184" cy="3528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0" y="2132857"/>
            <a:ext cx="895789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0" y="2924944"/>
            <a:ext cx="9144000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 animBg="1"/>
      <p:bldP spid="64" grpId="1" animBg="1"/>
      <p:bldP spid="69" grpId="0"/>
      <p:bldP spid="69" grpId="1"/>
      <p:bldP spid="70" grpId="0" animBg="1"/>
      <p:bldP spid="70" grpId="1" animBg="1"/>
      <p:bldP spid="76" grpId="0"/>
      <p:bldP spid="76" grpId="1"/>
      <p:bldP spid="77" grpId="0" animBg="1"/>
      <p:bldP spid="7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214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管理员发布信息</vt:lpstr>
      <vt:lpstr>幻灯片 2</vt:lpstr>
      <vt:lpstr>居民使用问政平台反馈</vt:lpstr>
      <vt:lpstr>幻灯片 4</vt:lpstr>
      <vt:lpstr>街道办领导查阅分类统计信息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</cp:revision>
  <dcterms:created xsi:type="dcterms:W3CDTF">2013-11-07T00:53:27Z</dcterms:created>
  <dcterms:modified xsi:type="dcterms:W3CDTF">2013-11-07T02:38:17Z</dcterms:modified>
</cp:coreProperties>
</file>