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nter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sjjuIvnMFVpNr84Rn9o5HUti3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60" y="76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Recommending picking out he most interesting and important parts from your documentation. </a:t>
            </a:r>
            <a:endParaRPr dirty="0"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91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12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b201b44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fb201b44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fb201b44d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b201b4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fb201b4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fb201b44d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B8B8B"/>
              </a:buClr>
              <a:buSzPts val="24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Winner Presentation Template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" name="Google Shape;1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ge Chapter Head">
  <p:cSld name="Huge Chapter Head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2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 descr="bb_arrow.png"/>
          <p:cNvSpPr/>
          <p:nvPr/>
        </p:nvSpPr>
        <p:spPr>
          <a:xfrm flipH="1">
            <a:off x="8088630" y="3718467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6" descr="bb_arrow.png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 sz="2000">
                <a:solidFill>
                  <a:srgbClr val="8B8B8B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7" descr="bb_arrow.png"/>
          <p:cNvSpPr/>
          <p:nvPr/>
        </p:nvSpPr>
        <p:spPr>
          <a:xfrm>
            <a:off x="463296" y="3461007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457200" y="120015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2"/>
          </p:nvPr>
        </p:nvSpPr>
        <p:spPr>
          <a:xfrm>
            <a:off x="4648200" y="1200154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8" descr="bb_arrow.png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2"/>
          </p:nvPr>
        </p:nvSpPr>
        <p:spPr>
          <a:xfrm>
            <a:off x="457200" y="1445419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3"/>
          </p:nvPr>
        </p:nvSpPr>
        <p:spPr>
          <a:xfrm>
            <a:off x="4645031" y="96559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4"/>
          </p:nvPr>
        </p:nvSpPr>
        <p:spPr>
          <a:xfrm>
            <a:off x="4645031" y="1445419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29" descr="bb_arrow.png"/>
          <p:cNvSpPr/>
          <p:nvPr/>
        </p:nvSpPr>
        <p:spPr>
          <a:xfrm>
            <a:off x="563880" y="610649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704851" y="470395"/>
            <a:ext cx="2703516" cy="783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738756" y="470039"/>
            <a:ext cx="4593838" cy="394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704851" y="1254561"/>
            <a:ext cx="2703516" cy="316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31" descr="bb_arrow.png"/>
          <p:cNvSpPr/>
          <p:nvPr/>
        </p:nvSpPr>
        <p:spPr>
          <a:xfrm>
            <a:off x="425196" y="786102"/>
            <a:ext cx="201168" cy="1897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1219200" y="1363906"/>
            <a:ext cx="67056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91425" bIns="36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BrisT1D Blood Glucose Prediction Competition</a:t>
            </a:r>
            <a:endParaRPr sz="4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2247900" y="3494987"/>
            <a:ext cx="4648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Sebastian Cuya</a:t>
            </a:r>
            <a:endParaRPr dirty="0"/>
          </a:p>
        </p:txBody>
      </p:sp>
      <p:sp>
        <p:nvSpPr>
          <p:cNvPr id="8" name="Google Shape;55;p1">
            <a:extLst>
              <a:ext uri="{FF2B5EF4-FFF2-40B4-BE49-F238E27FC236}">
                <a16:creationId xmlns:a16="http://schemas.microsoft.com/office/drawing/2014/main" id="{440CEB7C-E848-4AB5-B536-80E462FA1F15}"/>
              </a:ext>
            </a:extLst>
          </p:cNvPr>
          <p:cNvSpPr txBox="1">
            <a:spLocks/>
          </p:cNvSpPr>
          <p:nvPr/>
        </p:nvSpPr>
        <p:spPr>
          <a:xfrm>
            <a:off x="1162050" y="2759217"/>
            <a:ext cx="6705600" cy="46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360000" rIns="91425" bIns="360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-US" sz="2800" baseline="30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</a:t>
            </a:r>
            <a:r>
              <a:rPr lang="en-US" sz="2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place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274982" y="834767"/>
            <a:ext cx="72048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CCF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blood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glucose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difference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–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Insuline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Carbs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3" name="Google Shape;133;p9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E0F0E30-B839-475A-A483-C76E2AC96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044"/>
          <a:stretch/>
        </p:blipFill>
        <p:spPr>
          <a:xfrm>
            <a:off x="1389038" y="1331731"/>
            <a:ext cx="6365924" cy="31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6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274982" y="834767"/>
            <a:ext cx="72048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CCF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blood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glucose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difference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–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Steps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Heart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Rate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Calories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3" name="Google Shape;133;p9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BAAAE3-1EB1-47E0-992C-65D691383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11"/>
          <a:stretch/>
        </p:blipFill>
        <p:spPr>
          <a:xfrm>
            <a:off x="461275" y="1579629"/>
            <a:ext cx="8221449" cy="27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1" name="Google Shape;151;p11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1;p9">
            <a:extLst>
              <a:ext uri="{FF2B5EF4-FFF2-40B4-BE49-F238E27FC236}">
                <a16:creationId xmlns:a16="http://schemas.microsoft.com/office/drawing/2014/main" id="{E9F2F121-7996-4674-BE70-7F2BF032B28C}"/>
              </a:ext>
            </a:extLst>
          </p:cNvPr>
          <p:cNvSpPr/>
          <p:nvPr/>
        </p:nvSpPr>
        <p:spPr>
          <a:xfrm>
            <a:off x="304800" y="827970"/>
            <a:ext cx="72048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Importances</a:t>
            </a: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s-PE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r>
              <a:rPr lang="es-PE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SHAP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36D13-79FA-4B1B-8550-E935E1C2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47" y="1214963"/>
            <a:ext cx="2728953" cy="3276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6E969E-AF7A-4B40-8A42-E6041FAA8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51" y="1570071"/>
            <a:ext cx="3557393" cy="2656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Methods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4788" y="898683"/>
            <a:ext cx="6219411" cy="145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b="1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Algorithm</a:t>
            </a: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: 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1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LightGBM</a:t>
            </a:r>
            <a:endParaRPr lang="es-PE" sz="20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indent="-28575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Cross </a:t>
            </a:r>
            <a:r>
              <a:rPr lang="es-PE" sz="2000" b="1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Validation</a:t>
            </a: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: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Custom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Expanding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Window</a:t>
            </a:r>
            <a:endParaRPr lang="es-PE" sz="20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indent="-28575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b="1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Hyperparameter</a:t>
            </a: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2000" b="1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Tuning</a:t>
            </a: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: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Optuna</a:t>
            </a:r>
            <a:endParaRPr lang="es-PE" sz="2000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/>
          </a:p>
        </p:txBody>
      </p:sp>
      <p:sp>
        <p:nvSpPr>
          <p:cNvPr id="177" name="Google Shape;177;p14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Winner Presentation Template</a:t>
            </a:r>
            <a:endParaRPr sz="800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Methods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7" name="Google Shape;187;p15"/>
          <p:cNvSpPr/>
          <p:nvPr/>
        </p:nvSpPr>
        <p:spPr>
          <a:xfrm rot="5400000" flipH="1">
            <a:off x="2160497" y="-2465296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835775" y="1128349"/>
            <a:ext cx="530680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 and Interesting Findings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990600" y="1070123"/>
            <a:ext cx="7086600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More data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could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be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obtained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test data (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wouldn’t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be data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leakage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itself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100" dirty="0"/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test data expansion allowed the use of a custom cross validation procedure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As for the data itself:</a:t>
            </a: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</a:t>
            </a: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Insulin could provide predictive power up to 2 hours back, but 1 hour back got the 	majority of it</a:t>
            </a:r>
          </a:p>
          <a:p>
            <a:pPr marL="285750" lvl="2" indent="-28575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	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Carbohydrate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intake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provided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predictive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power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up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to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30 minutes back,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but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given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	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it’s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correlation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with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insulin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, 1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hour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of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data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was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used</a:t>
            </a:r>
            <a:endParaRPr lang="es-PE" sz="1200" dirty="0">
              <a:solidFill>
                <a:schemeClr val="dk1"/>
              </a:solidFill>
              <a:latin typeface="Inter"/>
              <a:ea typeface="Inter"/>
            </a:endParaRPr>
          </a:p>
          <a:p>
            <a:pPr marL="285750" lvl="3" indent="-28575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	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Activity-related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features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worked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better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together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, 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specially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 “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cals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” and “</a:t>
            </a:r>
            <a:r>
              <a:rPr lang="es-PE" sz="1200" dirty="0" err="1">
                <a:solidFill>
                  <a:schemeClr val="dk1"/>
                </a:solidFill>
                <a:latin typeface="Inter"/>
                <a:ea typeface="Inter"/>
              </a:rPr>
              <a:t>activity</a:t>
            </a:r>
            <a:r>
              <a:rPr lang="es-PE" sz="1200" dirty="0">
                <a:solidFill>
                  <a:schemeClr val="dk1"/>
                </a:solidFill>
                <a:latin typeface="Inter"/>
                <a:ea typeface="Inter"/>
              </a:rPr>
              <a:t>”</a:t>
            </a:r>
            <a:endParaRPr sz="1200" dirty="0">
              <a:solidFill>
                <a:schemeClr val="dk1"/>
              </a:solidFill>
              <a:latin typeface="Inter"/>
              <a:ea typeface="Inter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Winner Presentation Template</a:t>
            </a:r>
            <a:endParaRPr sz="800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1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 and Interesting Findings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8" name="Google Shape;198;p16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74983" y="819150"/>
            <a:ext cx="3810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Cross </a:t>
            </a:r>
            <a:r>
              <a:rPr lang="es-PE" sz="24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Validation</a:t>
            </a:r>
            <a:r>
              <a:rPr lang="es-PE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24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Procedure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 and Interesting Findings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8" name="Google Shape;208;p17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5" name="Google Shape;215;p18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1810925" y="1869583"/>
            <a:ext cx="538300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704850" y="895350"/>
            <a:ext cx="6991350" cy="21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The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model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is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already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simple. #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of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features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could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be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reduced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(89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features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)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Removing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activity-related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features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is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a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first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step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Removing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insulin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doses and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carbs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intake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is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a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second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step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Keeping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just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last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15 minutes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blood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glucose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time-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related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a mean target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encoder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final step (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simplified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– 10 </a:t>
            </a:r>
            <a:r>
              <a:rPr lang="es-PE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s-PE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</p:txBody>
      </p:sp>
      <p:sp>
        <p:nvSpPr>
          <p:cNvPr id="223" name="Google Shape;223;p19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9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 rot="5400000" flipH="1">
            <a:off x="2160497" y="-2621502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67" name="Google Shape;67;p2"/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u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2" name="Google Shape;232;p20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2541799" y="1484862"/>
            <a:ext cx="3921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Overview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b201b44d4_0_7"/>
          <p:cNvSpPr txBox="1"/>
          <p:nvPr/>
        </p:nvSpPr>
        <p:spPr>
          <a:xfrm>
            <a:off x="356400" y="623700"/>
            <a:ext cx="7340100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summary:</a:t>
            </a:r>
            <a:b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endParaRPr sz="20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My key insight would be that, after a considerable amount of testing, the best model was actually the one that the statistical analysis had initially suggested</a:t>
            </a:r>
            <a:endParaRPr sz="16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keys aspects that gave reliability and robustness to the process would be the combination of well-curated feature engineering and a reliable cross-validation procedure</a:t>
            </a:r>
          </a:p>
          <a:p>
            <a:pPr marL="7429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competition was really interesting and it helped me try out different methods, techniques, </a:t>
            </a:r>
            <a:r>
              <a:rPr lang="en-US" sz="16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etc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; with a real dataset.</a:t>
            </a:r>
          </a:p>
        </p:txBody>
      </p:sp>
      <p:sp>
        <p:nvSpPr>
          <p:cNvPr id="240" name="Google Shape;240;g2fb201b44d4_0_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1" name="Google Shape;241;g2fb201b44d4_0_7"/>
          <p:cNvSpPr/>
          <p:nvPr/>
        </p:nvSpPr>
        <p:spPr>
          <a:xfrm>
            <a:off x="274983" y="183874"/>
            <a:ext cx="181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Solution Overview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2fb201b44d4_0_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b201b44d4_0_0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49" name="Google Shape;249;g2fb201b44d4_0_0"/>
          <p:cNvSpPr/>
          <p:nvPr/>
        </p:nvSpPr>
        <p:spPr>
          <a:xfrm rot="5400000" flipH="1">
            <a:off x="2173651" y="-2493600"/>
            <a:ext cx="4657500" cy="9588000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g2fb201b44d4_0_0"/>
          <p:cNvSpPr txBox="1"/>
          <p:nvPr/>
        </p:nvSpPr>
        <p:spPr>
          <a:xfrm>
            <a:off x="2541799" y="1484862"/>
            <a:ext cx="3921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 and Answer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/>
        </p:nvSpPr>
        <p:spPr>
          <a:xfrm>
            <a:off x="1447800" y="1113770"/>
            <a:ext cx="474593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 selection &amp; engineering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methods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Important findings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model</a:t>
            </a:r>
            <a:endParaRPr dirty="0"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76" name="Google Shape;76;p3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7" name="Google Shape;77;p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4" name="Google Shape;84;p4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202300" y="1869575"/>
            <a:ext cx="426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1219200" y="1055133"/>
            <a:ext cx="58293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Education</a:t>
            </a: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Bachelor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Industrial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Engineering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University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Lima)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Profession: 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AI &amp; Data Senior Consultant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Experience: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Participated in 2 previous competitions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Motivation: 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Apply learning from the MIT </a:t>
            </a:r>
            <a:r>
              <a:rPr lang="en-US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MicroMasters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Program in Statistics and Data Science</a:t>
            </a: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 </a:t>
            </a:r>
            <a:endParaRPr b="1" dirty="0"/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/>
        </p:nvSpPr>
        <p:spPr>
          <a:xfrm>
            <a:off x="1219200" y="997227"/>
            <a:ext cx="6787116" cy="282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Method: 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1 </a:t>
            </a:r>
            <a:r>
              <a:rPr lang="en-US" sz="2000" dirty="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LightGBM</a:t>
            </a:r>
            <a:endParaRPr sz="2000" dirty="0">
              <a:solidFill>
                <a:schemeClr val="dk1"/>
              </a:solidFill>
              <a:latin typeface="Inter"/>
              <a:ea typeface="Inter"/>
            </a:endParaRP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 important features:</a:t>
            </a:r>
            <a:r>
              <a:rPr lang="en-US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Blood glucose lags and differences (last 30 min)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PE" sz="2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Tools: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Python,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Jupyter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Lab</a:t>
            </a:r>
            <a:r>
              <a:rPr lang="es-PE" sz="20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VS </a:t>
            </a:r>
            <a:r>
              <a:rPr lang="es-PE" sz="20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endParaRPr dirty="0"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Estimated Times: </a:t>
            </a:r>
          </a:p>
          <a:p>
            <a:pPr marL="285750" lvl="8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Preprocess: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 min (expansion) + 2 min (transformation)</a:t>
            </a:r>
          </a:p>
          <a:p>
            <a:pPr marL="285750" lvl="8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Train: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 hour (tuning) + 1 min (fitting)</a:t>
            </a:r>
          </a:p>
          <a:p>
            <a:pPr marL="285750" lvl="4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Predict: </a:t>
            </a: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 second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3" name="Google Shape;103;p6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0" name="Google Shape;110;p7"/>
          <p:cNvSpPr/>
          <p:nvPr/>
        </p:nvSpPr>
        <p:spPr>
          <a:xfrm rot="5400000" flipH="1">
            <a:off x="2173747" y="-2493504"/>
            <a:ext cx="4657358" cy="9587949"/>
          </a:xfrm>
          <a:prstGeom prst="rect">
            <a:avLst/>
          </a:prstGeom>
          <a:solidFill>
            <a:srgbClr val="3CBEEC">
              <a:alpha val="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AE0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1087025" y="1484862"/>
            <a:ext cx="683080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Engineering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1219200" y="1227473"/>
            <a:ext cx="5829300" cy="319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Feature Selection: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	Statistical methods (ACF, PACF, CCF)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</a:rPr>
              <a:t>	Feature Importance plots and SHAP values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Inter"/>
                <a:ea typeface="Inter"/>
              </a:rPr>
              <a:t>Feature Engineering: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Blood Glucose lags (last 30 min)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All other features (last hour)</a:t>
            </a:r>
          </a:p>
          <a:p>
            <a:pPr marL="285750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Time in minutes (trigonometric transformation)</a:t>
            </a:r>
          </a:p>
          <a:p>
            <a:pPr marL="285750" lvl="1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Blood Glucose sampling gap (5 or 15 min)</a:t>
            </a:r>
          </a:p>
          <a:p>
            <a:pPr marL="285750" lvl="1" indent="-285750" algn="just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	Target encoding (mean, standard deviation, 	skewness, kurtosis)</a:t>
            </a:r>
            <a:endParaRPr lang="en-US" sz="1600" dirty="0">
              <a:solidFill>
                <a:schemeClr val="dk1"/>
              </a:solidFill>
              <a:latin typeface="Inter"/>
              <a:ea typeface="Inter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0" name="Google Shape;120;p8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274983" y="834767"/>
            <a:ext cx="57589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ACF, PACF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blood</a:t>
            </a:r>
            <a:r>
              <a:rPr lang="es-PE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glucose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Features Selection/Engineering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3" name="Google Shape;133;p9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D4C233-04F9-470F-8037-1580347C83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68"/>
          <a:stretch/>
        </p:blipFill>
        <p:spPr>
          <a:xfrm>
            <a:off x="1389038" y="1332171"/>
            <a:ext cx="6365924" cy="3220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608</Words>
  <Application>Microsoft Office PowerPoint</Application>
  <PresentationFormat>On-screen Show (16:9)</PresentationFormat>
  <Paragraphs>120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Narrow</vt:lpstr>
      <vt:lpstr>Verdana</vt:lpstr>
      <vt:lpstr>Arial</vt:lpstr>
      <vt:lpstr>Calibri</vt:lpstr>
      <vt:lpstr>Inter</vt:lpstr>
      <vt:lpstr>Open Sans</vt:lpstr>
      <vt:lpstr>Kaggle</vt:lpstr>
      <vt:lpstr>BrisT1D Blood Glucose Prediction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BrisT1D Blood Glucose Prediction Competition</dc:title>
  <dc:creator>Chris</dc:creator>
  <cp:lastModifiedBy>Sebastian Cuya</cp:lastModifiedBy>
  <cp:revision>18</cp:revision>
  <dcterms:created xsi:type="dcterms:W3CDTF">2012-07-01T20:21:58Z</dcterms:created>
  <dcterms:modified xsi:type="dcterms:W3CDTF">2024-12-09T05:57:05Z</dcterms:modified>
</cp:coreProperties>
</file>