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79" r:id="rId4"/>
    <p:sldId id="322" r:id="rId5"/>
    <p:sldId id="325" r:id="rId6"/>
    <p:sldId id="323" r:id="rId7"/>
    <p:sldId id="313" r:id="rId8"/>
    <p:sldId id="331" r:id="rId9"/>
    <p:sldId id="328" r:id="rId10"/>
    <p:sldId id="330" r:id="rId11"/>
    <p:sldId id="341" r:id="rId12"/>
    <p:sldId id="332" r:id="rId13"/>
    <p:sldId id="337" r:id="rId14"/>
    <p:sldId id="333" r:id="rId15"/>
    <p:sldId id="334" r:id="rId16"/>
    <p:sldId id="335" r:id="rId17"/>
    <p:sldId id="338" r:id="rId18"/>
    <p:sldId id="339" r:id="rId19"/>
    <p:sldId id="326" r:id="rId20"/>
    <p:sldId id="336" r:id="rId21"/>
    <p:sldId id="327" r:id="rId22"/>
    <p:sldId id="321" r:id="rId23"/>
    <p:sldId id="340" r:id="rId24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E00"/>
    <a:srgbClr val="262626"/>
    <a:srgbClr val="5F5F5F"/>
    <a:srgbClr val="000000"/>
    <a:srgbClr val="FFFFFF"/>
    <a:srgbClr val="C91C1D"/>
    <a:srgbClr val="122B4A"/>
    <a:srgbClr val="404F21"/>
    <a:srgbClr val="C7A913"/>
    <a:srgbClr val="E8C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6437" autoAdjust="0"/>
  </p:normalViewPr>
  <p:slideViewPr>
    <p:cSldViewPr>
      <p:cViewPr varScale="1">
        <p:scale>
          <a:sx n="156" d="100"/>
          <a:sy n="156" d="100"/>
        </p:scale>
        <p:origin x="1620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7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전체 인구 대비 차지하는 장애인의 비율이 높아짐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7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E3D-863A-43CB-A884-1242DF398EC5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2D7-714F-4D76-B2E7-D7729ABE2C84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1DC-7E93-4497-ACA5-CE4AF36E7D1D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D3B-1B0B-4A9B-B790-BF43EB89F049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1A7-C6D3-490F-821D-A0C98B660A08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C88-F925-41B5-A4A7-FC60F7B0CC2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AED-637F-4EC1-8E27-0F525DE32356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0B3-2C5D-4008-A706-4145971C83B6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78F3-7B67-4102-8A36-7F9EBBA5AE07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ECC5-0CB1-41FE-BAF2-1D0BF715A667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A17-F180-4044-9C8C-BEE3E4F0C329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5B6-D266-437C-830B-8FB748F7AFCF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612740" y="2133813"/>
            <a:ext cx="6935097" cy="4362918"/>
            <a:chOff x="2612739" y="2133813"/>
            <a:chExt cx="6935097" cy="4362918"/>
          </a:xfrm>
        </p:grpSpPr>
        <p:sp>
          <p:nvSpPr>
            <p:cNvPr id="5" name="TextBox 4"/>
            <p:cNvSpPr txBox="1"/>
            <p:nvPr/>
          </p:nvSpPr>
          <p:spPr>
            <a:xfrm>
              <a:off x="2832578" y="2133813"/>
              <a:ext cx="42408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공공</a:t>
              </a:r>
              <a:r>
                <a:rPr lang="en-US" altLang="ko-KR" sz="32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CRM </a:t>
              </a:r>
              <a:r>
                <a:rPr lang="ko-KR" altLang="en-US" sz="32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관련</a:t>
              </a:r>
              <a:endParaRPr lang="en-US" altLang="ko-KR" sz="3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  <a:p>
              <a:pPr algn="ctr"/>
              <a:r>
                <a:rPr lang="ko-KR" altLang="en-US" sz="3200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팀 프로젝트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09383" y="6188954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2019.12.18.</a:t>
              </a:r>
              <a:endParaRPr lang="ko-KR" altLang="en-US" sz="1400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12739" y="3211031"/>
              <a:ext cx="46805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26BB8E0-8B53-4EE1-8A3C-647BCA9AF6F6}"/>
              </a:ext>
            </a:extLst>
          </p:cNvPr>
          <p:cNvSpPr txBox="1"/>
          <p:nvPr/>
        </p:nvSpPr>
        <p:spPr>
          <a:xfrm>
            <a:off x="4494952" y="4149080"/>
            <a:ext cx="5156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AI </a:t>
            </a:r>
            <a:r>
              <a:rPr lang="ko-KR" altLang="ko-KR" sz="2400" dirty="0"/>
              <a:t>조 </a:t>
            </a:r>
            <a:r>
              <a:rPr lang="en-US" altLang="ko-KR" sz="2400" dirty="0"/>
              <a:t>20143291</a:t>
            </a:r>
            <a:endParaRPr lang="ko-KR" altLang="ko-KR" sz="2400" dirty="0"/>
          </a:p>
          <a:p>
            <a:pPr algn="r"/>
            <a:r>
              <a:rPr lang="en-US" altLang="ko-KR" sz="2400" dirty="0"/>
              <a:t>      20153239</a:t>
            </a:r>
            <a:endParaRPr lang="ko-KR" altLang="ko-KR" sz="2400" dirty="0"/>
          </a:p>
          <a:p>
            <a:pPr algn="r"/>
            <a:r>
              <a:rPr lang="en-US" altLang="ko-KR" sz="2400" dirty="0"/>
              <a:t>                           20133087</a:t>
            </a:r>
            <a:endParaRPr lang="ko-KR" altLang="ko-KR" sz="2400" dirty="0"/>
          </a:p>
          <a:p>
            <a:pPr algn="r"/>
            <a:r>
              <a:rPr lang="en-US" altLang="ko-KR" sz="2400" dirty="0"/>
              <a:t>                           20152817</a:t>
            </a:r>
            <a:endParaRPr lang="ko-KR" altLang="ko-KR" sz="2400" dirty="0"/>
          </a:p>
          <a:p>
            <a:pPr algn="r"/>
            <a:r>
              <a:rPr lang="en-US" altLang="ko-KR" sz="2400" dirty="0"/>
              <a:t>                   CRM </a:t>
            </a:r>
            <a:r>
              <a:rPr lang="ko-KR" altLang="ko-KR" sz="2400" dirty="0"/>
              <a:t>조 </a:t>
            </a:r>
            <a:r>
              <a:rPr lang="en-US" altLang="ko-KR" sz="2400" dirty="0"/>
              <a:t>20142693</a:t>
            </a:r>
            <a:endParaRPr lang="en-US" altLang="ko-KR" sz="20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신명조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B22973-C9C3-4DA4-BE3B-8E03FF12A948}"/>
              </a:ext>
            </a:extLst>
          </p:cNvPr>
          <p:cNvSpPr/>
          <p:nvPr/>
        </p:nvSpPr>
        <p:spPr>
          <a:xfrm>
            <a:off x="2612740" y="3326112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     </a:t>
            </a:r>
            <a:r>
              <a:rPr lang="en-US" altLang="ko-KR" sz="2000" dirty="0"/>
              <a:t>FFT</a:t>
            </a:r>
            <a:r>
              <a:rPr lang="ko-KR" altLang="en-US" sz="2000" dirty="0"/>
              <a:t>와 </a:t>
            </a:r>
            <a:r>
              <a:rPr lang="en-US" altLang="ko-KR" sz="2000" dirty="0"/>
              <a:t>STFT</a:t>
            </a:r>
            <a:r>
              <a:rPr lang="ko-KR" altLang="en-US" sz="2000" dirty="0"/>
              <a:t>를 이용한 신경망의</a:t>
            </a:r>
            <a:endParaRPr lang="en-US" altLang="ko-KR" sz="2000" dirty="0"/>
          </a:p>
          <a:p>
            <a:pPr algn="ctr"/>
            <a:r>
              <a:rPr lang="ko-KR" altLang="en-US" sz="2000" dirty="0"/>
              <a:t>대중교통 도착 알림 시스템에 대한 연구 개발</a:t>
            </a:r>
          </a:p>
        </p:txBody>
      </p:sp>
    </p:spTree>
    <p:extLst>
      <p:ext uri="{BB962C8B-B14F-4D97-AF65-F5344CB8AC3E}">
        <p14:creationId xmlns:p14="http://schemas.microsoft.com/office/powerpoint/2010/main" val="407994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6157862" y="1611216"/>
            <a:ext cx="3123530" cy="4392488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cs typeface="+mn-cs"/>
              </a:rPr>
              <a:t>비장애인 위주의 서비스로 인해서 장애인 고객은 불편을 느낌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Raleway"/>
              </a:rPr>
              <a:t>접근성이나 가격이 높아서 보편적으로 사용하기 어려움</a:t>
            </a:r>
            <a:endParaRPr lang="en-US" altLang="ko-KR" sz="1600" dirty="0">
              <a:solidFill>
                <a:prstClr val="black"/>
              </a:solidFill>
              <a:latin typeface="Raleway"/>
            </a:endParaRPr>
          </a:p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Raleway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Raleway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cs typeface="+mn-cs"/>
              </a:rPr>
              <a:t>홍보가 부실하여 수요가 높아도 실제 사용자는 많지 않음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93332D-0A42-4667-915E-DF1A90FE50E3}"/>
              </a:ext>
            </a:extLst>
          </p:cNvPr>
          <p:cNvSpPr/>
          <p:nvPr/>
        </p:nvSpPr>
        <p:spPr>
          <a:xfrm>
            <a:off x="445942" y="1666822"/>
            <a:ext cx="3123530" cy="4392488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Raleway"/>
              </a:rPr>
              <a:t>장애인을 지원하는 공공 서비스와 기업의 상품</a:t>
            </a:r>
            <a:endParaRPr lang="en-US" altLang="ko-KR" sz="1600" dirty="0">
              <a:solidFill>
                <a:prstClr val="black"/>
              </a:solidFill>
              <a:latin typeface="Raleway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cs typeface="+mn-cs"/>
              </a:rPr>
              <a:t>접근성이 우수하고 비용이 낮아야 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Raleway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cs typeface="+mn-cs"/>
              </a:rPr>
              <a:t>홍보가 이루어져서 서비스나 상품의 인지도가 높아야 함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365974" y="1611216"/>
            <a:ext cx="2707307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3525" y="1611216"/>
            <a:ext cx="2707307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3875" y="16668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gradFill>
                  <a:gsLst>
                    <a:gs pos="100000">
                      <a:prstClr val="white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Noto Sans Korean Medium" pitchFamily="34" charset="-127"/>
                <a:ea typeface="Noto Sans Korean Medium" pitchFamily="34" charset="-127"/>
              </a:rPr>
              <a:t>필요한 것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Noto Sans Korean Medium" pitchFamily="34" charset="-127"/>
              <a:ea typeface="Noto Sans Korean Medium" pitchFamily="34" charset="-127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6C4E17-EA00-48D7-9432-ACBDEAD5179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88548" y="166682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gradFill>
                  <a:gsLst>
                    <a:gs pos="100000">
                      <a:prstClr val="white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Noto Sans Korean Medium" pitchFamily="34" charset="-127"/>
                <a:ea typeface="Noto Sans Korean Medium" pitchFamily="34" charset="-127"/>
              </a:rPr>
              <a:t>현실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Noto Sans Korean Medium" pitchFamily="34" charset="-127"/>
              <a:ea typeface="Noto Sans Korean Medium" pitchFamily="34" charset="-127"/>
              <a:cs typeface="+mn-cs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3799" y="203737"/>
              <a:ext cx="508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100000">
                        <a:prstClr val="white">
                          <a:lumMod val="90000"/>
                        </a:prstClr>
                      </a:gs>
                    </a:gsLst>
                    <a:path path="circle">
                      <a:fillToRect l="100000" t="100000"/>
                    </a:path>
                  </a:gradFill>
                  <a:effectLst/>
                  <a:uLnTx/>
                  <a:uFillTx/>
                  <a:latin typeface="Noto Sans Korean Regular"/>
                  <a:ea typeface="+mj-ea"/>
                  <a:cs typeface="+mn-cs"/>
                </a:rPr>
                <a:t>01.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100000">
                      <a:prstClr val="white">
                        <a:lumMod val="90000"/>
                      </a:prstClr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Noto Sans Korean Regular"/>
                <a:ea typeface="+mj-ea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BC4FB2A-39AF-406E-ADF3-125E4D20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14798"/>
          <a:stretch/>
        </p:blipFill>
        <p:spPr>
          <a:xfrm>
            <a:off x="3747669" y="2844362"/>
            <a:ext cx="2231996" cy="190192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14DF047-C626-473F-96F1-DBBC077368DC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F5D0C1-0D1E-4E56-84DE-F25CD372211A}"/>
              </a:ext>
            </a:extLst>
          </p:cNvPr>
          <p:cNvSpPr/>
          <p:nvPr/>
        </p:nvSpPr>
        <p:spPr>
          <a:xfrm>
            <a:off x="1559056" y="265292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▶서비스 개발 배경</a:t>
            </a:r>
          </a:p>
        </p:txBody>
      </p:sp>
    </p:spTree>
    <p:extLst>
      <p:ext uri="{BB962C8B-B14F-4D97-AF65-F5344CB8AC3E}">
        <p14:creationId xmlns:p14="http://schemas.microsoft.com/office/powerpoint/2010/main" val="315175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기능</a:t>
            </a:r>
            <a:r>
              <a:rPr lang="en-US" altLang="ko-KR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&amp;</a:t>
            </a:r>
          </a:p>
          <a:p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사용 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1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14619" y="4700206"/>
          <a:ext cx="2664296" cy="960106"/>
        </p:xfrm>
        <a:graphic>
          <a:graphicData uri="http://schemas.openxmlformats.org/drawingml/2006/table">
            <a:tbl>
              <a:tblPr firstRow="1" bandRow="1"/>
              <a:tblGrid>
                <a:gridCol w="73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6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1868E-200F-4F8D-8FF0-B069DFE0E4B6}"/>
              </a:ext>
            </a:extLst>
          </p:cNvPr>
          <p:cNvSpPr/>
          <p:nvPr/>
        </p:nvSpPr>
        <p:spPr>
          <a:xfrm>
            <a:off x="1559056" y="265292"/>
            <a:ext cx="1104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기능 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31A9D2-437D-42B7-B571-2A9C3A292DF1}"/>
              </a:ext>
            </a:extLst>
          </p:cNvPr>
          <p:cNvSpPr/>
          <p:nvPr/>
        </p:nvSpPr>
        <p:spPr>
          <a:xfrm>
            <a:off x="775660" y="1556792"/>
            <a:ext cx="7993763" cy="46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청각 장애인들의 대중교통 이용 시 겪는 불편 해소가 목적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C190-FFCD-46F5-A4F8-4A1CDB2D5888}"/>
              </a:ext>
            </a:extLst>
          </p:cNvPr>
          <p:cNvSpPr txBox="1"/>
          <p:nvPr/>
        </p:nvSpPr>
        <p:spPr>
          <a:xfrm>
            <a:off x="429807" y="7148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기능과 동작 방식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3F24DE-2D47-40E0-B0E0-2EF804307112}"/>
              </a:ext>
            </a:extLst>
          </p:cNvPr>
          <p:cNvSpPr/>
          <p:nvPr/>
        </p:nvSpPr>
        <p:spPr>
          <a:xfrm>
            <a:off x="775660" y="2311651"/>
            <a:ext cx="7993763" cy="46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항상 현재 위치를 표시하는 전광판을 주시해야 한다는 불편함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587077-934E-4887-8B1B-237FA7AED23D}"/>
              </a:ext>
            </a:extLst>
          </p:cNvPr>
          <p:cNvSpPr/>
          <p:nvPr/>
        </p:nvSpPr>
        <p:spPr>
          <a:xfrm>
            <a:off x="775660" y="3212976"/>
            <a:ext cx="7993763" cy="87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익숙한 지역 혹은 승객이 적으면 문제가 없으나</a:t>
            </a:r>
            <a:r>
              <a:rPr lang="en-US" altLang="ko-KR" dirty="0"/>
              <a:t>, </a:t>
            </a:r>
            <a:r>
              <a:rPr lang="ko-KR" altLang="en-US" dirty="0"/>
              <a:t>많은 승객과 익숙하지 </a:t>
            </a:r>
            <a:r>
              <a:rPr lang="en-US" altLang="ko-KR" dirty="0"/>
              <a:t>       </a:t>
            </a:r>
            <a:r>
              <a:rPr lang="ko-KR" altLang="en-US" dirty="0"/>
              <a:t>않은 지역일 시 불편을 느낄 수 있다</a:t>
            </a:r>
            <a:r>
              <a:rPr lang="en-US" altLang="ko-KR" dirty="0"/>
              <a:t>.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580385-34C1-4140-9E72-F3E2B5EFCC04}"/>
              </a:ext>
            </a:extLst>
          </p:cNvPr>
          <p:cNvSpPr/>
          <p:nvPr/>
        </p:nvSpPr>
        <p:spPr>
          <a:xfrm>
            <a:off x="848544" y="4638799"/>
            <a:ext cx="799376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→ </a:t>
            </a:r>
            <a:r>
              <a:rPr lang="ko-KR" altLang="en-US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대중교통의 안내 방송을 스마트폰의 마이크로 청취</a:t>
            </a:r>
            <a:r>
              <a:rPr lang="en-US" altLang="ko-KR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</a:t>
            </a:r>
            <a:r>
              <a:rPr lang="ko-KR" altLang="en-US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현재 위치</a:t>
            </a:r>
            <a:r>
              <a:rPr lang="en-US" altLang="ko-KR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ko-KR" altLang="en-US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정류장</a:t>
            </a:r>
            <a:r>
              <a:rPr lang="en-US" altLang="ko-KR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역</a:t>
            </a:r>
            <a:r>
              <a:rPr lang="en-US" altLang="ko-KR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ko-KR" altLang="en-US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을 파악함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5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1868E-200F-4F8D-8FF0-B069DFE0E4B6}"/>
              </a:ext>
            </a:extLst>
          </p:cNvPr>
          <p:cNvSpPr/>
          <p:nvPr/>
        </p:nvSpPr>
        <p:spPr>
          <a:xfrm>
            <a:off x="1559056" y="265292"/>
            <a:ext cx="1104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기술 설명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31A9D2-437D-42B7-B571-2A9C3A292DF1}"/>
              </a:ext>
            </a:extLst>
          </p:cNvPr>
          <p:cNvSpPr/>
          <p:nvPr/>
        </p:nvSpPr>
        <p:spPr>
          <a:xfrm>
            <a:off x="775660" y="1657828"/>
            <a:ext cx="7993763" cy="46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python</a:t>
            </a:r>
            <a:r>
              <a:rPr lang="ko-KR" altLang="en-US" dirty="0"/>
              <a:t>의 </a:t>
            </a:r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librosa</a:t>
            </a:r>
            <a:r>
              <a:rPr lang="en-US" altLang="ko-KR" dirty="0"/>
              <a:t> </a:t>
            </a:r>
            <a:r>
              <a:rPr lang="ko-KR" altLang="en-US" dirty="0"/>
              <a:t>등의 프레임워크와 모듈을 사용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C190-FFCD-46F5-A4F8-4A1CDB2D5888}"/>
              </a:ext>
            </a:extLst>
          </p:cNvPr>
          <p:cNvSpPr txBox="1"/>
          <p:nvPr/>
        </p:nvSpPr>
        <p:spPr>
          <a:xfrm>
            <a:off x="429807" y="7148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기능과 동작 방식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3F24DE-2D47-40E0-B0E0-2EF804307112}"/>
              </a:ext>
            </a:extLst>
          </p:cNvPr>
          <p:cNvSpPr/>
          <p:nvPr/>
        </p:nvSpPr>
        <p:spPr>
          <a:xfrm>
            <a:off x="772026" y="2848685"/>
            <a:ext cx="7993763" cy="46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시연용 애플리케이션은 </a:t>
            </a:r>
            <a:r>
              <a:rPr lang="en-US" altLang="ko-KR" dirty="0" err="1"/>
              <a:t>mit</a:t>
            </a:r>
            <a:r>
              <a:rPr lang="ko-KR" altLang="en-US" dirty="0"/>
              <a:t>의 </a:t>
            </a:r>
            <a:r>
              <a:rPr lang="en-US" altLang="ko-KR" dirty="0"/>
              <a:t>app inventor</a:t>
            </a:r>
            <a:r>
              <a:rPr lang="ko-KR" altLang="en-US" dirty="0"/>
              <a:t>을 사용하여 제작함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587077-934E-4887-8B1B-237FA7AED23D}"/>
              </a:ext>
            </a:extLst>
          </p:cNvPr>
          <p:cNvSpPr/>
          <p:nvPr/>
        </p:nvSpPr>
        <p:spPr>
          <a:xfrm>
            <a:off x="772026" y="3885361"/>
            <a:ext cx="7993763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데이터 셋은 직접 녹음한 안내 방송과 유튜브 등의 사이트에 녹음된 방송을 정류장</a:t>
            </a:r>
            <a:r>
              <a:rPr lang="en-US" altLang="ko-KR" dirty="0"/>
              <a:t>, </a:t>
            </a:r>
            <a:r>
              <a:rPr lang="ko-KR" altLang="en-US" dirty="0"/>
              <a:t>역마다 잘라서 사용함</a:t>
            </a:r>
            <a:r>
              <a:rPr lang="en-US" altLang="ko-KR" dirty="0"/>
              <a:t>.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36F527-A045-4FC1-AE06-17151F620D06}"/>
              </a:ext>
            </a:extLst>
          </p:cNvPr>
          <p:cNvSpPr/>
          <p:nvPr/>
        </p:nvSpPr>
        <p:spPr>
          <a:xfrm>
            <a:off x="632520" y="5119075"/>
            <a:ext cx="7993763" cy="836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별다른 도구 없이 스마트폰의 녹음 기능만을 이용해서 경제적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       → </a:t>
            </a:r>
            <a:r>
              <a:rPr lang="ko-KR" altLang="en-US" sz="162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애플리케이션 형태의 서비스와 더해서 접근성이 우수하고 홍보에 용이함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0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1868E-200F-4F8D-8FF0-B069DFE0E4B6}"/>
              </a:ext>
            </a:extLst>
          </p:cNvPr>
          <p:cNvSpPr/>
          <p:nvPr/>
        </p:nvSpPr>
        <p:spPr>
          <a:xfrm>
            <a:off x="1559056" y="265292"/>
            <a:ext cx="1104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기술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C190-FFCD-46F5-A4F8-4A1CDB2D5888}"/>
              </a:ext>
            </a:extLst>
          </p:cNvPr>
          <p:cNvSpPr txBox="1"/>
          <p:nvPr/>
        </p:nvSpPr>
        <p:spPr>
          <a:xfrm>
            <a:off x="416496" y="6654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개요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DAA17-4DC5-4B6B-AE2A-FF04761E0846}"/>
              </a:ext>
            </a:extLst>
          </p:cNvPr>
          <p:cNvSpPr/>
          <p:nvPr/>
        </p:nvSpPr>
        <p:spPr>
          <a:xfrm>
            <a:off x="775659" y="2708920"/>
            <a:ext cx="7993763" cy="42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441929-CB85-4FE4-9C04-EA3BEB8BDA44}"/>
              </a:ext>
            </a:extLst>
          </p:cNvPr>
          <p:cNvSpPr/>
          <p:nvPr/>
        </p:nvSpPr>
        <p:spPr>
          <a:xfrm>
            <a:off x="1351027" y="196408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96356A-1A5C-4F5F-B016-9AF9C2BEA19B}"/>
              </a:ext>
            </a:extLst>
          </p:cNvPr>
          <p:cNvSpPr/>
          <p:nvPr/>
        </p:nvSpPr>
        <p:spPr>
          <a:xfrm>
            <a:off x="1235702" y="3476781"/>
            <a:ext cx="237625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mel_spectrogram.py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F21925-94C8-47AB-8C64-62430C15A7F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423828" y="3098143"/>
            <a:ext cx="0" cy="3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F02306-416D-47A1-A427-B303EA47FD31}"/>
              </a:ext>
            </a:extLst>
          </p:cNvPr>
          <p:cNvSpPr/>
          <p:nvPr/>
        </p:nvSpPr>
        <p:spPr>
          <a:xfrm>
            <a:off x="1503427" y="211648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0954FD-8B11-4F63-A7CF-FD81A3760B69}"/>
              </a:ext>
            </a:extLst>
          </p:cNvPr>
          <p:cNvSpPr/>
          <p:nvPr/>
        </p:nvSpPr>
        <p:spPr>
          <a:xfrm>
            <a:off x="1667744" y="226352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Sound 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57702-7007-438B-A99A-CCB2D22C5DCA}"/>
              </a:ext>
            </a:extLst>
          </p:cNvPr>
          <p:cNvSpPr/>
          <p:nvPr/>
        </p:nvSpPr>
        <p:spPr>
          <a:xfrm>
            <a:off x="1503427" y="4838134"/>
            <a:ext cx="169950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Filename.png</a:t>
            </a:r>
          </a:p>
          <a:p>
            <a:pPr algn="ctr"/>
            <a:r>
              <a:rPr lang="en-US" altLang="ko-KR" dirty="0"/>
              <a:t>(spectrogram)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BEEE9D-2393-4166-B129-2E391690B1E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353181" y="4274702"/>
            <a:ext cx="0" cy="56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5B1F11-0DE5-4F8A-9C52-FAEDB4748606}"/>
              </a:ext>
            </a:extLst>
          </p:cNvPr>
          <p:cNvSpPr txBox="1"/>
          <p:nvPr/>
        </p:nvSpPr>
        <p:spPr>
          <a:xfrm>
            <a:off x="473075" y="1211080"/>
            <a:ext cx="20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1.Sound to image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81CCA4-2912-4C9E-8472-BC7417F83738}"/>
              </a:ext>
            </a:extLst>
          </p:cNvPr>
          <p:cNvSpPr/>
          <p:nvPr/>
        </p:nvSpPr>
        <p:spPr>
          <a:xfrm>
            <a:off x="4336046" y="2363496"/>
            <a:ext cx="4033324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 wav </a:t>
            </a:r>
            <a:r>
              <a:rPr lang="ko-KR" altLang="en-US" sz="1600" dirty="0"/>
              <a:t>형태의 음성 데이터를 파일에 로드해서</a:t>
            </a:r>
            <a:r>
              <a:rPr lang="en-US" altLang="ko-KR" sz="1600" dirty="0"/>
              <a:t>, </a:t>
            </a:r>
            <a:r>
              <a:rPr lang="ko-KR" altLang="en-US" sz="1600" dirty="0"/>
              <a:t>멜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스펙트로그램</a:t>
            </a:r>
            <a:r>
              <a:rPr lang="ko-KR" altLang="en-US" sz="1600" dirty="0"/>
              <a:t> 형태의 이미지 데이터로 변환  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24F471-81D0-4F65-9282-FCA2242DEF1C}"/>
              </a:ext>
            </a:extLst>
          </p:cNvPr>
          <p:cNvSpPr/>
          <p:nvPr/>
        </p:nvSpPr>
        <p:spPr>
          <a:xfrm>
            <a:off x="4336046" y="3772963"/>
            <a:ext cx="4033324" cy="116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데이터 셋 폴더에 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 </a:t>
            </a:r>
            <a:r>
              <a:rPr lang="ko-KR" altLang="en-US" sz="1600" dirty="0"/>
              <a:t>형태의 이미지로 저장 후</a:t>
            </a:r>
            <a:r>
              <a:rPr lang="en-US" altLang="ko-KR" sz="1600" dirty="0"/>
              <a:t>, LSTM </a:t>
            </a:r>
            <a:r>
              <a:rPr lang="ko-KR" altLang="en-US" sz="1600" dirty="0"/>
              <a:t>모델의 신경망에 투입한다</a:t>
            </a:r>
            <a:r>
              <a:rPr lang="en-US" altLang="ko-KR" sz="1600" dirty="0"/>
              <a:t>.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8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83C190-FFCD-46F5-A4F8-4A1CDB2D5888}"/>
              </a:ext>
            </a:extLst>
          </p:cNvPr>
          <p:cNvSpPr txBox="1"/>
          <p:nvPr/>
        </p:nvSpPr>
        <p:spPr>
          <a:xfrm>
            <a:off x="416496" y="6654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개요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DAA17-4DC5-4B6B-AE2A-FF04761E0846}"/>
              </a:ext>
            </a:extLst>
          </p:cNvPr>
          <p:cNvSpPr/>
          <p:nvPr/>
        </p:nvSpPr>
        <p:spPr>
          <a:xfrm>
            <a:off x="775659" y="2708920"/>
            <a:ext cx="7993763" cy="42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B1F11-0DE5-4F8A-9C52-FAEDB4748606}"/>
              </a:ext>
            </a:extLst>
          </p:cNvPr>
          <p:cNvSpPr txBox="1"/>
          <p:nvPr/>
        </p:nvSpPr>
        <p:spPr>
          <a:xfrm>
            <a:off x="473075" y="1211080"/>
            <a:ext cx="20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2.Model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81CCA4-2912-4C9E-8472-BC7417F83738}"/>
              </a:ext>
            </a:extLst>
          </p:cNvPr>
          <p:cNvSpPr/>
          <p:nvPr/>
        </p:nvSpPr>
        <p:spPr>
          <a:xfrm>
            <a:off x="775659" y="1754180"/>
            <a:ext cx="8354681" cy="42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초기에는</a:t>
            </a:r>
            <a:r>
              <a:rPr lang="en-US" altLang="ko-KR" sz="1600" dirty="0"/>
              <a:t>  Height(frequency) 400 * Width(second) 1000,</a:t>
            </a:r>
            <a:r>
              <a:rPr lang="ko-KR" altLang="en-US" sz="1600" dirty="0"/>
              <a:t> </a:t>
            </a:r>
            <a:r>
              <a:rPr lang="en-US" altLang="ko-KR" sz="1600" dirty="0"/>
              <a:t>channel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3(R, G, B)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C6058C-BECC-4153-97B3-99D029E69437}"/>
              </a:ext>
            </a:extLst>
          </p:cNvPr>
          <p:cNvSpPr/>
          <p:nvPr/>
        </p:nvSpPr>
        <p:spPr>
          <a:xfrm>
            <a:off x="1151354" y="2685705"/>
            <a:ext cx="237625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mel_spectrogram.py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C4E6B2-21FF-4CD1-A88E-433D0C049D3F}"/>
              </a:ext>
            </a:extLst>
          </p:cNvPr>
          <p:cNvSpPr/>
          <p:nvPr/>
        </p:nvSpPr>
        <p:spPr>
          <a:xfrm>
            <a:off x="1243838" y="2617364"/>
            <a:ext cx="237625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mel_spectrogram.py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6E227-5FC9-4524-86F4-AFC170007F22}"/>
              </a:ext>
            </a:extLst>
          </p:cNvPr>
          <p:cNvSpPr/>
          <p:nvPr/>
        </p:nvSpPr>
        <p:spPr>
          <a:xfrm>
            <a:off x="1345700" y="2547215"/>
            <a:ext cx="237625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 : 400(f)</a:t>
            </a:r>
          </a:p>
          <a:p>
            <a:pPr algn="ctr"/>
            <a:r>
              <a:rPr lang="en-US" altLang="ko-KR" dirty="0"/>
              <a:t>W : 1000(s)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F188A-75D7-4C13-8283-5985DEE0730B}"/>
              </a:ext>
            </a:extLst>
          </p:cNvPr>
          <p:cNvSpPr txBox="1"/>
          <p:nvPr/>
        </p:nvSpPr>
        <p:spPr>
          <a:xfrm>
            <a:off x="1317067" y="2142809"/>
            <a:ext cx="169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: 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D79604-CCF4-4E40-A6EC-1A4CED18866A}"/>
              </a:ext>
            </a:extLst>
          </p:cNvPr>
          <p:cNvSpPr/>
          <p:nvPr/>
        </p:nvSpPr>
        <p:spPr>
          <a:xfrm>
            <a:off x="744657" y="3737632"/>
            <a:ext cx="8354681" cy="42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이를 </a:t>
            </a:r>
            <a:r>
              <a:rPr lang="en-US" altLang="ko-KR" sz="1600" dirty="0"/>
              <a:t>1 * 32</a:t>
            </a:r>
            <a:r>
              <a:rPr lang="ko-KR" altLang="en-US" sz="1600" dirty="0"/>
              <a:t>의 필터</a:t>
            </a:r>
            <a:r>
              <a:rPr lang="en-US" altLang="ko-KR" sz="1600" dirty="0"/>
              <a:t>, 1</a:t>
            </a:r>
            <a:r>
              <a:rPr lang="ko-KR" altLang="en-US" sz="1600" dirty="0"/>
              <a:t>의 보폭으로 </a:t>
            </a:r>
            <a:r>
              <a:rPr lang="en-US" altLang="ko-KR" sz="1600" dirty="0"/>
              <a:t>conv2d </a:t>
            </a:r>
            <a:r>
              <a:rPr lang="ko-KR" altLang="en-US" sz="1600" dirty="0"/>
              <a:t>적용</a:t>
            </a:r>
            <a:r>
              <a:rPr lang="en-US" altLang="ko-KR" sz="1600" dirty="0"/>
              <a:t>, </a:t>
            </a:r>
            <a:r>
              <a:rPr lang="ko-KR" altLang="en-US" sz="1600" dirty="0"/>
              <a:t>결과로 </a:t>
            </a:r>
            <a:r>
              <a:rPr lang="en-US" altLang="ko-KR" sz="1600" dirty="0"/>
              <a:t>368 * 1000</a:t>
            </a:r>
            <a:r>
              <a:rPr lang="ko-KR" altLang="en-US" sz="1600" dirty="0"/>
              <a:t>의 </a:t>
            </a:r>
            <a:r>
              <a:rPr lang="en-US" altLang="ko-KR" sz="1600" dirty="0"/>
              <a:t>128</a:t>
            </a:r>
            <a:r>
              <a:rPr lang="ko-KR" altLang="en-US" sz="1600" dirty="0"/>
              <a:t>채널이 출력됨 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AEE6D6-7C5E-4276-A9CA-6AD601577878}"/>
              </a:ext>
            </a:extLst>
          </p:cNvPr>
          <p:cNvGrpSpPr/>
          <p:nvPr/>
        </p:nvGrpSpPr>
        <p:grpSpPr>
          <a:xfrm>
            <a:off x="512054" y="4322077"/>
            <a:ext cx="4907669" cy="1400932"/>
            <a:chOff x="512054" y="4322077"/>
            <a:chExt cx="4907669" cy="140093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2EECBEC-7F57-4FCC-999C-39B2C2682DA8}"/>
                </a:ext>
              </a:extLst>
            </p:cNvPr>
            <p:cNvSpPr/>
            <p:nvPr/>
          </p:nvSpPr>
          <p:spPr>
            <a:xfrm>
              <a:off x="636219" y="4930921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2897B7-25B6-41C3-B53D-F963D07E7005}"/>
                </a:ext>
              </a:extLst>
            </p:cNvPr>
            <p:cNvSpPr/>
            <p:nvPr/>
          </p:nvSpPr>
          <p:spPr>
            <a:xfrm>
              <a:off x="955973" y="4485668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mel_spectrogram.py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BDF50A-1423-45D8-8B85-16727C1F7815}"/>
                </a:ext>
              </a:extLst>
            </p:cNvPr>
            <p:cNvSpPr/>
            <p:nvPr/>
          </p:nvSpPr>
          <p:spPr>
            <a:xfrm>
              <a:off x="1048457" y="4417327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mel_spectrogram.py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5FAFC65-283B-44A0-98FE-1BB9D2F5B025}"/>
                </a:ext>
              </a:extLst>
            </p:cNvPr>
            <p:cNvSpPr/>
            <p:nvPr/>
          </p:nvSpPr>
          <p:spPr>
            <a:xfrm>
              <a:off x="1150319" y="4347178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 : 368(f)</a:t>
              </a:r>
            </a:p>
            <a:p>
              <a:pPr algn="ctr"/>
              <a:r>
                <a:rPr lang="en-US" altLang="ko-KR" dirty="0"/>
                <a:t>W : 1000(s)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D147C7-9345-4D64-AEEF-EF8C33814EFB}"/>
                </a:ext>
              </a:extLst>
            </p:cNvPr>
            <p:cNvSpPr txBox="1"/>
            <p:nvPr/>
          </p:nvSpPr>
          <p:spPr>
            <a:xfrm>
              <a:off x="3721951" y="4322077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Channel : 128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AA6EA8-27F1-45A6-8657-05D99127936F}"/>
                </a:ext>
              </a:extLst>
            </p:cNvPr>
            <p:cNvSpPr txBox="1"/>
            <p:nvPr/>
          </p:nvSpPr>
          <p:spPr>
            <a:xfrm>
              <a:off x="512054" y="4582641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…..</a:t>
              </a:r>
              <a:endParaRPr lang="ko-KR" altLang="en-US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E3E564-0FC3-4DA3-B8B8-FF2231E42E10}"/>
              </a:ext>
            </a:extLst>
          </p:cNvPr>
          <p:cNvSpPr/>
          <p:nvPr/>
        </p:nvSpPr>
        <p:spPr>
          <a:xfrm>
            <a:off x="1559056" y="265292"/>
            <a:ext cx="1104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기술 설명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0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44488" y="115383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83C190-FFCD-46F5-A4F8-4A1CDB2D5888}"/>
              </a:ext>
            </a:extLst>
          </p:cNvPr>
          <p:cNvSpPr txBox="1"/>
          <p:nvPr/>
        </p:nvSpPr>
        <p:spPr>
          <a:xfrm>
            <a:off x="416496" y="6654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개요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DAA17-4DC5-4B6B-AE2A-FF04761E0846}"/>
              </a:ext>
            </a:extLst>
          </p:cNvPr>
          <p:cNvSpPr/>
          <p:nvPr/>
        </p:nvSpPr>
        <p:spPr>
          <a:xfrm>
            <a:off x="775659" y="2708920"/>
            <a:ext cx="7993763" cy="42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9790A7-27D7-4112-8779-E984DB26CE20}"/>
              </a:ext>
            </a:extLst>
          </p:cNvPr>
          <p:cNvSpPr txBox="1"/>
          <p:nvPr/>
        </p:nvSpPr>
        <p:spPr>
          <a:xfrm>
            <a:off x="473075" y="1211080"/>
            <a:ext cx="20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2.Model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1E215B3-3098-4187-ABC7-75F3875BBBB4}"/>
              </a:ext>
            </a:extLst>
          </p:cNvPr>
          <p:cNvGrpSpPr/>
          <p:nvPr/>
        </p:nvGrpSpPr>
        <p:grpSpPr>
          <a:xfrm>
            <a:off x="704528" y="1863924"/>
            <a:ext cx="4907669" cy="1400932"/>
            <a:chOff x="512054" y="4322077"/>
            <a:chExt cx="4907669" cy="14009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232A97E-1433-41F5-BD8E-94ABB2211B72}"/>
                </a:ext>
              </a:extLst>
            </p:cNvPr>
            <p:cNvSpPr/>
            <p:nvPr/>
          </p:nvSpPr>
          <p:spPr>
            <a:xfrm>
              <a:off x="636219" y="4930921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A2012D-A8B9-4FA0-902F-65EE4FCE8B66}"/>
                </a:ext>
              </a:extLst>
            </p:cNvPr>
            <p:cNvSpPr/>
            <p:nvPr/>
          </p:nvSpPr>
          <p:spPr>
            <a:xfrm>
              <a:off x="955973" y="4485668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mel_spectrogram.py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6F5A393-DA0C-463E-A9C8-1290956C50BD}"/>
                </a:ext>
              </a:extLst>
            </p:cNvPr>
            <p:cNvSpPr/>
            <p:nvPr/>
          </p:nvSpPr>
          <p:spPr>
            <a:xfrm>
              <a:off x="1048457" y="4417327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mel_spectrogram.py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921208-937B-47D2-8B10-5E38FF392008}"/>
                </a:ext>
              </a:extLst>
            </p:cNvPr>
            <p:cNvSpPr/>
            <p:nvPr/>
          </p:nvSpPr>
          <p:spPr>
            <a:xfrm>
              <a:off x="1150319" y="4347178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 : 368(f)</a:t>
              </a:r>
            </a:p>
            <a:p>
              <a:pPr algn="ctr"/>
              <a:r>
                <a:rPr lang="en-US" altLang="ko-KR" dirty="0"/>
                <a:t>W : 1000(s)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728AC9-47C8-4011-8CF8-A33BFABDA1C7}"/>
                </a:ext>
              </a:extLst>
            </p:cNvPr>
            <p:cNvSpPr txBox="1"/>
            <p:nvPr/>
          </p:nvSpPr>
          <p:spPr>
            <a:xfrm>
              <a:off x="3721951" y="4322077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Channel : 128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E7AD2F-67AC-4B2D-AD04-52647AD8AE7D}"/>
                </a:ext>
              </a:extLst>
            </p:cNvPr>
            <p:cNvSpPr txBox="1"/>
            <p:nvPr/>
          </p:nvSpPr>
          <p:spPr>
            <a:xfrm>
              <a:off x="512054" y="4582641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…..</a:t>
              </a:r>
              <a:endParaRPr lang="ko-KR" altLang="en-US" dirty="0"/>
            </a:p>
          </p:txBody>
        </p:sp>
      </p:grp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6C73324-9D04-4892-AC9A-C03AD5776C8A}"/>
              </a:ext>
            </a:extLst>
          </p:cNvPr>
          <p:cNvSpPr/>
          <p:nvPr/>
        </p:nvSpPr>
        <p:spPr>
          <a:xfrm>
            <a:off x="1728780" y="3445695"/>
            <a:ext cx="2952328" cy="6884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Frequency</a:t>
            </a:r>
          </a:p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encoding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0791FF-7434-475F-BD16-56D41716BF2D}"/>
              </a:ext>
            </a:extLst>
          </p:cNvPr>
          <p:cNvSpPr/>
          <p:nvPr/>
        </p:nvSpPr>
        <p:spPr>
          <a:xfrm>
            <a:off x="5068905" y="2355320"/>
            <a:ext cx="40333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주파수</a:t>
            </a:r>
            <a:r>
              <a:rPr lang="en-US" altLang="ko-KR" sz="1600" dirty="0"/>
              <a:t> </a:t>
            </a:r>
            <a:r>
              <a:rPr lang="ko-KR" altLang="en-US" sz="1600" dirty="0"/>
              <a:t>인코딩을 통해 이미지에서 소리의 크기의 비선형성이 드러나게 됨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76E69E3-2A22-443F-BA58-6C6688AAA492}"/>
              </a:ext>
            </a:extLst>
          </p:cNvPr>
          <p:cNvGrpSpPr/>
          <p:nvPr/>
        </p:nvGrpSpPr>
        <p:grpSpPr>
          <a:xfrm>
            <a:off x="751109" y="4684107"/>
            <a:ext cx="4907669" cy="1400932"/>
            <a:chOff x="512054" y="4322077"/>
            <a:chExt cx="4907669" cy="140093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3045D4-E354-441C-83DB-DAA699875ADF}"/>
                </a:ext>
              </a:extLst>
            </p:cNvPr>
            <p:cNvSpPr/>
            <p:nvPr/>
          </p:nvSpPr>
          <p:spPr>
            <a:xfrm>
              <a:off x="636219" y="4930921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8C0F946-7074-4FE7-A599-9A5820C7B922}"/>
                </a:ext>
              </a:extLst>
            </p:cNvPr>
            <p:cNvSpPr/>
            <p:nvPr/>
          </p:nvSpPr>
          <p:spPr>
            <a:xfrm>
              <a:off x="955973" y="4485668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mel_spectrogram.py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BE05744-A786-4F38-9D9D-C9A28B754DF2}"/>
                </a:ext>
              </a:extLst>
            </p:cNvPr>
            <p:cNvSpPr/>
            <p:nvPr/>
          </p:nvSpPr>
          <p:spPr>
            <a:xfrm>
              <a:off x="1048457" y="4417327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mel_spectrogram.py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A0496AE-6319-4B4D-853E-29C2F2BED4B8}"/>
                </a:ext>
              </a:extLst>
            </p:cNvPr>
            <p:cNvSpPr/>
            <p:nvPr/>
          </p:nvSpPr>
          <p:spPr>
            <a:xfrm>
              <a:off x="1150319" y="4347178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 : 368(f)</a:t>
              </a:r>
            </a:p>
            <a:p>
              <a:pPr algn="ctr"/>
              <a:r>
                <a:rPr lang="en-US" altLang="ko-KR" dirty="0"/>
                <a:t>W : 1000(s)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0CD829-5ECD-4E2B-BE74-57D881ABFC15}"/>
                </a:ext>
              </a:extLst>
            </p:cNvPr>
            <p:cNvSpPr txBox="1"/>
            <p:nvPr/>
          </p:nvSpPr>
          <p:spPr>
            <a:xfrm>
              <a:off x="3721951" y="4322077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Channel : 128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DF2C3A8-D0EA-4CA4-BE07-A99926E7A30F}"/>
                </a:ext>
              </a:extLst>
            </p:cNvPr>
            <p:cNvSpPr txBox="1"/>
            <p:nvPr/>
          </p:nvSpPr>
          <p:spPr>
            <a:xfrm>
              <a:off x="512054" y="4582641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…..</a:t>
              </a:r>
              <a:endParaRPr lang="ko-KR" altLang="en-US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114BAB-6C25-4557-939C-14531597916B}"/>
              </a:ext>
            </a:extLst>
          </p:cNvPr>
          <p:cNvSpPr/>
          <p:nvPr/>
        </p:nvSpPr>
        <p:spPr>
          <a:xfrm>
            <a:off x="5069037" y="3749461"/>
            <a:ext cx="40333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주파수</a:t>
            </a:r>
            <a:r>
              <a:rPr lang="en-US" altLang="ko-KR" sz="1600" dirty="0"/>
              <a:t> </a:t>
            </a:r>
            <a:r>
              <a:rPr lang="ko-KR" altLang="en-US" sz="1600" dirty="0"/>
              <a:t>인코딩을 통해 이미지에서 소리의 크기의 비선형성이 드러나게 됨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ACFF9C-7E58-4ED9-81E1-9977934078DC}"/>
              </a:ext>
            </a:extLst>
          </p:cNvPr>
          <p:cNvSpPr/>
          <p:nvPr/>
        </p:nvSpPr>
        <p:spPr>
          <a:xfrm>
            <a:off x="1559056" y="265292"/>
            <a:ext cx="1104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기술 설명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4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44488" y="1153830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1868E-200F-4F8D-8FF0-B069DFE0E4B6}"/>
              </a:ext>
            </a:extLst>
          </p:cNvPr>
          <p:cNvSpPr/>
          <p:nvPr/>
        </p:nvSpPr>
        <p:spPr>
          <a:xfrm>
            <a:off x="1559056" y="265292"/>
            <a:ext cx="1213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▶설명 </a:t>
            </a:r>
            <a:r>
              <a:rPr lang="en-US" altLang="ko-KR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&amp; </a:t>
            </a:r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C190-FFCD-46F5-A4F8-4A1CDB2D5888}"/>
              </a:ext>
            </a:extLst>
          </p:cNvPr>
          <p:cNvSpPr txBox="1"/>
          <p:nvPr/>
        </p:nvSpPr>
        <p:spPr>
          <a:xfrm>
            <a:off x="416496" y="6654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개요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DAA17-4DC5-4B6B-AE2A-FF04761E0846}"/>
              </a:ext>
            </a:extLst>
          </p:cNvPr>
          <p:cNvSpPr/>
          <p:nvPr/>
        </p:nvSpPr>
        <p:spPr>
          <a:xfrm>
            <a:off x="775659" y="2708920"/>
            <a:ext cx="7993763" cy="42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9790A7-27D7-4112-8779-E984DB26CE20}"/>
              </a:ext>
            </a:extLst>
          </p:cNvPr>
          <p:cNvSpPr txBox="1"/>
          <p:nvPr/>
        </p:nvSpPr>
        <p:spPr>
          <a:xfrm>
            <a:off x="473075" y="1211080"/>
            <a:ext cx="20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2.Model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1E215B3-3098-4187-ABC7-75F3875BBBB4}"/>
              </a:ext>
            </a:extLst>
          </p:cNvPr>
          <p:cNvGrpSpPr/>
          <p:nvPr/>
        </p:nvGrpSpPr>
        <p:grpSpPr>
          <a:xfrm>
            <a:off x="2318705" y="1896303"/>
            <a:ext cx="4907669" cy="1400932"/>
            <a:chOff x="512054" y="4322077"/>
            <a:chExt cx="4907669" cy="14009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232A97E-1433-41F5-BD8E-94ABB2211B72}"/>
                </a:ext>
              </a:extLst>
            </p:cNvPr>
            <p:cNvSpPr/>
            <p:nvPr/>
          </p:nvSpPr>
          <p:spPr>
            <a:xfrm>
              <a:off x="636219" y="4930921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A2012D-A8B9-4FA0-902F-65EE4FCE8B66}"/>
                </a:ext>
              </a:extLst>
            </p:cNvPr>
            <p:cNvSpPr/>
            <p:nvPr/>
          </p:nvSpPr>
          <p:spPr>
            <a:xfrm>
              <a:off x="955973" y="4485668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mel_spectrogram.py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6F5A393-DA0C-463E-A9C8-1290956C50BD}"/>
                </a:ext>
              </a:extLst>
            </p:cNvPr>
            <p:cNvSpPr/>
            <p:nvPr/>
          </p:nvSpPr>
          <p:spPr>
            <a:xfrm>
              <a:off x="1048457" y="4417327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mel_spectrogram.py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921208-937B-47D2-8B10-5E38FF392008}"/>
                </a:ext>
              </a:extLst>
            </p:cNvPr>
            <p:cNvSpPr/>
            <p:nvPr/>
          </p:nvSpPr>
          <p:spPr>
            <a:xfrm>
              <a:off x="1150319" y="4347178"/>
              <a:ext cx="2376251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 : 368(f)</a:t>
              </a:r>
            </a:p>
            <a:p>
              <a:pPr algn="ctr"/>
              <a:r>
                <a:rPr lang="en-US" altLang="ko-KR" dirty="0"/>
                <a:t>W : 1000(s)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728AC9-47C8-4011-8CF8-A33BFABDA1C7}"/>
                </a:ext>
              </a:extLst>
            </p:cNvPr>
            <p:cNvSpPr txBox="1"/>
            <p:nvPr/>
          </p:nvSpPr>
          <p:spPr>
            <a:xfrm>
              <a:off x="3721951" y="4322077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Channel : 128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E7AD2F-67AC-4B2D-AD04-52647AD8AE7D}"/>
                </a:ext>
              </a:extLst>
            </p:cNvPr>
            <p:cNvSpPr txBox="1"/>
            <p:nvPr/>
          </p:nvSpPr>
          <p:spPr>
            <a:xfrm>
              <a:off x="512054" y="4582641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…..</a:t>
              </a:r>
              <a:endParaRPr lang="ko-KR" altLang="en-US" dirty="0"/>
            </a:p>
          </p:txBody>
        </p:sp>
      </p:grp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6C73324-9D04-4892-AC9A-C03AD5776C8A}"/>
              </a:ext>
            </a:extLst>
          </p:cNvPr>
          <p:cNvSpPr/>
          <p:nvPr/>
        </p:nvSpPr>
        <p:spPr>
          <a:xfrm>
            <a:off x="3342957" y="3594223"/>
            <a:ext cx="2952328" cy="6884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Max pooling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E6E74-F351-4A8B-8F06-95371A096569}"/>
              </a:ext>
            </a:extLst>
          </p:cNvPr>
          <p:cNvSpPr/>
          <p:nvPr/>
        </p:nvSpPr>
        <p:spPr>
          <a:xfrm>
            <a:off x="3747669" y="4747071"/>
            <a:ext cx="2376251" cy="26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 x 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D37B91-F68A-4C16-ADFB-2D94981A0986}"/>
              </a:ext>
            </a:extLst>
          </p:cNvPr>
          <p:cNvSpPr txBox="1"/>
          <p:nvPr/>
        </p:nvSpPr>
        <p:spPr>
          <a:xfrm>
            <a:off x="4160912" y="5132272"/>
            <a:ext cx="169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: 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00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32581" y="1133447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83C190-FFCD-46F5-A4F8-4A1CDB2D5888}"/>
              </a:ext>
            </a:extLst>
          </p:cNvPr>
          <p:cNvSpPr txBox="1"/>
          <p:nvPr/>
        </p:nvSpPr>
        <p:spPr>
          <a:xfrm>
            <a:off x="416496" y="6654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개요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DAA17-4DC5-4B6B-AE2A-FF04761E0846}"/>
              </a:ext>
            </a:extLst>
          </p:cNvPr>
          <p:cNvSpPr/>
          <p:nvPr/>
        </p:nvSpPr>
        <p:spPr>
          <a:xfrm>
            <a:off x="775659" y="2708920"/>
            <a:ext cx="7993763" cy="42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9790A7-27D7-4112-8779-E984DB26CE20}"/>
              </a:ext>
            </a:extLst>
          </p:cNvPr>
          <p:cNvSpPr txBox="1"/>
          <p:nvPr/>
        </p:nvSpPr>
        <p:spPr>
          <a:xfrm>
            <a:off x="473075" y="1211080"/>
            <a:ext cx="20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2.Model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8B90B1-383F-4874-9062-30AB5279CE9A}"/>
              </a:ext>
            </a:extLst>
          </p:cNvPr>
          <p:cNvGrpSpPr/>
          <p:nvPr/>
        </p:nvGrpSpPr>
        <p:grpSpPr>
          <a:xfrm>
            <a:off x="939357" y="1825492"/>
            <a:ext cx="2376251" cy="754533"/>
            <a:chOff x="939357" y="1825492"/>
            <a:chExt cx="2376251" cy="7545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FAE6E74-F351-4A8B-8F06-95371A096569}"/>
                </a:ext>
              </a:extLst>
            </p:cNvPr>
            <p:cNvSpPr/>
            <p:nvPr/>
          </p:nvSpPr>
          <p:spPr>
            <a:xfrm>
              <a:off x="939357" y="1825492"/>
              <a:ext cx="2376251" cy="26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1000 x 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D37B91-F68A-4C16-ADFB-2D94981A0986}"/>
                </a:ext>
              </a:extLst>
            </p:cNvPr>
            <p:cNvSpPr txBox="1"/>
            <p:nvPr/>
          </p:nvSpPr>
          <p:spPr>
            <a:xfrm>
              <a:off x="1352600" y="2210693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Channel : 128</a:t>
              </a:r>
              <a:endParaRPr lang="ko-KR" altLang="en-US" dirty="0"/>
            </a:p>
          </p:txBody>
        </p:sp>
      </p:grp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782E402-B418-4F84-848D-491BF5D320F2}"/>
              </a:ext>
            </a:extLst>
          </p:cNvPr>
          <p:cNvSpPr/>
          <p:nvPr/>
        </p:nvSpPr>
        <p:spPr>
          <a:xfrm>
            <a:off x="760126" y="3197348"/>
            <a:ext cx="2952328" cy="6884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FF25B8D-DFA7-4811-971B-EB6D95817672}"/>
              </a:ext>
            </a:extLst>
          </p:cNvPr>
          <p:cNvGrpSpPr/>
          <p:nvPr/>
        </p:nvGrpSpPr>
        <p:grpSpPr>
          <a:xfrm>
            <a:off x="1096689" y="4521328"/>
            <a:ext cx="2376251" cy="754533"/>
            <a:chOff x="939357" y="1825492"/>
            <a:chExt cx="2376251" cy="75453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0321CB-24F2-483C-9CD9-1082D9B71410}"/>
                </a:ext>
              </a:extLst>
            </p:cNvPr>
            <p:cNvSpPr/>
            <p:nvPr/>
          </p:nvSpPr>
          <p:spPr>
            <a:xfrm>
              <a:off x="939357" y="1825492"/>
              <a:ext cx="2376251" cy="26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1000 x 64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76E351-9A42-4511-8C51-FC3003AF0F5C}"/>
                </a:ext>
              </a:extLst>
            </p:cNvPr>
            <p:cNvSpPr txBox="1"/>
            <p:nvPr/>
          </p:nvSpPr>
          <p:spPr>
            <a:xfrm>
              <a:off x="1352600" y="2210693"/>
              <a:ext cx="169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CEA27-C175-4BCD-BC3F-2E6F43543DE6}"/>
              </a:ext>
            </a:extLst>
          </p:cNvPr>
          <p:cNvCxnSpPr>
            <a:cxnSpLocks/>
          </p:cNvCxnSpPr>
          <p:nvPr/>
        </p:nvCxnSpPr>
        <p:spPr>
          <a:xfrm>
            <a:off x="4797599" y="1135555"/>
            <a:ext cx="72008" cy="5256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8C0B7A-CDFF-4EC6-A01B-CFCFB46796A2}"/>
              </a:ext>
            </a:extLst>
          </p:cNvPr>
          <p:cNvSpPr/>
          <p:nvPr/>
        </p:nvSpPr>
        <p:spPr>
          <a:xfrm>
            <a:off x="5937214" y="1636578"/>
            <a:ext cx="2376251" cy="26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 x 64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94FE49-E7C0-437A-B919-98E7504B78B1}"/>
              </a:ext>
            </a:extLst>
          </p:cNvPr>
          <p:cNvSpPr/>
          <p:nvPr/>
        </p:nvSpPr>
        <p:spPr>
          <a:xfrm>
            <a:off x="5925834" y="2210693"/>
            <a:ext cx="2376251" cy="26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64 x 1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BBE065A-3563-45AB-B131-5A0EE3F9C416}"/>
              </a:ext>
            </a:extLst>
          </p:cNvPr>
          <p:cNvCxnSpPr>
            <a:cxnSpLocks/>
            <a:stCxn id="44" idx="1"/>
            <a:endCxn id="46" idx="1"/>
          </p:cNvCxnSpPr>
          <p:nvPr/>
        </p:nvCxnSpPr>
        <p:spPr>
          <a:xfrm rot="10800000" flipV="1">
            <a:off x="5925834" y="1769630"/>
            <a:ext cx="11380" cy="574115"/>
          </a:xfrm>
          <a:prstGeom prst="curvedConnector3">
            <a:avLst>
              <a:gd name="adj1" fmla="val 2108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AD06AF-B91D-4DEB-A394-70B075F9AFDB}"/>
              </a:ext>
            </a:extLst>
          </p:cNvPr>
          <p:cNvSpPr/>
          <p:nvPr/>
        </p:nvSpPr>
        <p:spPr>
          <a:xfrm>
            <a:off x="5926726" y="4871798"/>
            <a:ext cx="801770" cy="26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04F6D4-391A-47F2-81A9-7F75E1746445}"/>
              </a:ext>
            </a:extLst>
          </p:cNvPr>
          <p:cNvSpPr/>
          <p:nvPr/>
        </p:nvSpPr>
        <p:spPr>
          <a:xfrm>
            <a:off x="6732727" y="4871798"/>
            <a:ext cx="801770" cy="26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BD6891-5CB4-4E7C-B8FC-B41B27DC163D}"/>
              </a:ext>
            </a:extLst>
          </p:cNvPr>
          <p:cNvSpPr/>
          <p:nvPr/>
        </p:nvSpPr>
        <p:spPr>
          <a:xfrm>
            <a:off x="7545291" y="4871798"/>
            <a:ext cx="801770" cy="26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Etc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4C7CF437-2687-48F8-8D37-2B88186C05FB}"/>
              </a:ext>
            </a:extLst>
          </p:cNvPr>
          <p:cNvCxnSpPr>
            <a:cxnSpLocks/>
            <a:stCxn id="46" idx="1"/>
            <a:endCxn id="50" idx="1"/>
          </p:cNvCxnSpPr>
          <p:nvPr/>
        </p:nvCxnSpPr>
        <p:spPr>
          <a:xfrm rot="10800000" flipH="1" flipV="1">
            <a:off x="5925834" y="2343745"/>
            <a:ext cx="892" cy="2661105"/>
          </a:xfrm>
          <a:prstGeom prst="curvedConnector3">
            <a:avLst>
              <a:gd name="adj1" fmla="val -25627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E866D1-B23F-456B-B3B9-E78A0A2B7F49}"/>
              </a:ext>
            </a:extLst>
          </p:cNvPr>
          <p:cNvSpPr txBox="1"/>
          <p:nvPr/>
        </p:nvSpPr>
        <p:spPr>
          <a:xfrm>
            <a:off x="5207275" y="3130487"/>
            <a:ext cx="4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FC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A4E7E8-6DB6-4ED9-A44C-F6ECCD51EB53}"/>
              </a:ext>
            </a:extLst>
          </p:cNvPr>
          <p:cNvSpPr txBox="1"/>
          <p:nvPr/>
        </p:nvSpPr>
        <p:spPr>
          <a:xfrm>
            <a:off x="6094827" y="5214462"/>
            <a:ext cx="4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283D5-33E7-44A1-B711-AE1CC11A6435}"/>
              </a:ext>
            </a:extLst>
          </p:cNvPr>
          <p:cNvSpPr txBox="1"/>
          <p:nvPr/>
        </p:nvSpPr>
        <p:spPr>
          <a:xfrm>
            <a:off x="6900828" y="5216747"/>
            <a:ext cx="4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96C74C-D3E0-4926-93C4-6BB030AA54A1}"/>
              </a:ext>
            </a:extLst>
          </p:cNvPr>
          <p:cNvSpPr txBox="1"/>
          <p:nvPr/>
        </p:nvSpPr>
        <p:spPr>
          <a:xfrm>
            <a:off x="7713392" y="5216747"/>
            <a:ext cx="4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CACDC3-7B1E-464F-A4A6-6FFE9516C898}"/>
              </a:ext>
            </a:extLst>
          </p:cNvPr>
          <p:cNvSpPr txBox="1"/>
          <p:nvPr/>
        </p:nvSpPr>
        <p:spPr>
          <a:xfrm>
            <a:off x="8253425" y="5260628"/>
            <a:ext cx="117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(One-hot code)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88B912-8091-463C-9AFF-86DBD6AAC777}"/>
              </a:ext>
            </a:extLst>
          </p:cNvPr>
          <p:cNvSpPr/>
          <p:nvPr/>
        </p:nvSpPr>
        <p:spPr>
          <a:xfrm>
            <a:off x="1559056" y="265292"/>
            <a:ext cx="1104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기술 설명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E922EB-050D-4A19-B214-0855755EA63B}"/>
              </a:ext>
            </a:extLst>
          </p:cNvPr>
          <p:cNvSpPr/>
          <p:nvPr/>
        </p:nvSpPr>
        <p:spPr>
          <a:xfrm>
            <a:off x="5925833" y="2689121"/>
            <a:ext cx="379901" cy="32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537AEC4-4AA6-46BF-ADBD-C2C1B8E37FBF}"/>
              </a:ext>
            </a:extLst>
          </p:cNvPr>
          <p:cNvSpPr/>
          <p:nvPr/>
        </p:nvSpPr>
        <p:spPr>
          <a:xfrm>
            <a:off x="6433015" y="2689121"/>
            <a:ext cx="379901" cy="32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D2B956D-458C-4B42-AE76-26741963B4FE}"/>
              </a:ext>
            </a:extLst>
          </p:cNvPr>
          <p:cNvSpPr/>
          <p:nvPr/>
        </p:nvSpPr>
        <p:spPr>
          <a:xfrm>
            <a:off x="6924008" y="2689121"/>
            <a:ext cx="379901" cy="32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BD0B027-DDDF-488C-A708-A125B7180D5C}"/>
              </a:ext>
            </a:extLst>
          </p:cNvPr>
          <p:cNvSpPr/>
          <p:nvPr/>
        </p:nvSpPr>
        <p:spPr>
          <a:xfrm>
            <a:off x="8526321" y="2641377"/>
            <a:ext cx="469746" cy="37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64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066666-13F8-4731-8BCB-8A3F18DFBF01}"/>
              </a:ext>
            </a:extLst>
          </p:cNvPr>
          <p:cNvSpPr txBox="1"/>
          <p:nvPr/>
        </p:nvSpPr>
        <p:spPr>
          <a:xfrm>
            <a:off x="7528145" y="2651945"/>
            <a:ext cx="10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25EFA44-0D17-4FF3-850B-ADD9185C6C04}"/>
              </a:ext>
            </a:extLst>
          </p:cNvPr>
          <p:cNvSpPr/>
          <p:nvPr/>
        </p:nvSpPr>
        <p:spPr>
          <a:xfrm>
            <a:off x="6560447" y="3680523"/>
            <a:ext cx="379901" cy="32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F8A8AEE-5C80-4588-8147-443188A1AE59}"/>
              </a:ext>
            </a:extLst>
          </p:cNvPr>
          <p:cNvSpPr/>
          <p:nvPr/>
        </p:nvSpPr>
        <p:spPr>
          <a:xfrm>
            <a:off x="7067629" y="3680523"/>
            <a:ext cx="379901" cy="32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32FF9EA-FC27-4932-BCD1-CF607D984019}"/>
              </a:ext>
            </a:extLst>
          </p:cNvPr>
          <p:cNvSpPr/>
          <p:nvPr/>
        </p:nvSpPr>
        <p:spPr>
          <a:xfrm>
            <a:off x="7558622" y="3680523"/>
            <a:ext cx="379901" cy="32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0A305A-9231-44E7-8CB3-4A1375E9EBE3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>
            <a:off x="6115784" y="3013500"/>
            <a:ext cx="634614" cy="6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1C34FDC-85C2-4888-BB32-232B3F3AB1F2}"/>
              </a:ext>
            </a:extLst>
          </p:cNvPr>
          <p:cNvCxnSpPr>
            <a:cxnSpLocks/>
            <a:stCxn id="19" idx="4"/>
            <a:endCxn id="67" idx="0"/>
          </p:cNvCxnSpPr>
          <p:nvPr/>
        </p:nvCxnSpPr>
        <p:spPr>
          <a:xfrm>
            <a:off x="6115784" y="3013500"/>
            <a:ext cx="1141796" cy="6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687D248-A4C6-4613-A45D-B561C808D41E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115784" y="3021277"/>
            <a:ext cx="1632789" cy="65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7E7853A-CCF2-41F3-B3D4-67FA88F086B9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>
            <a:off x="6622966" y="3013500"/>
            <a:ext cx="127432" cy="6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DA0FA70-D2C2-467D-863B-47C996649019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622966" y="3013500"/>
            <a:ext cx="634614" cy="6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B023B2-C099-498C-8FFD-126196D7D17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6622966" y="3013500"/>
            <a:ext cx="1125607" cy="6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F6CA18C-2C97-48B7-B422-80C68AD7F858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 flipH="1">
            <a:off x="6750398" y="3013500"/>
            <a:ext cx="363561" cy="6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4065C45-C691-4D71-908D-998102ADE5D3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7113959" y="3013500"/>
            <a:ext cx="143621" cy="6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D0EBEBA-2BEE-4B9A-BBF3-7CF178439F84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7113959" y="3013500"/>
            <a:ext cx="634614" cy="66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855F68D-EB5E-4E23-B82F-811666F3DE69}"/>
              </a:ext>
            </a:extLst>
          </p:cNvPr>
          <p:cNvCxnSpPr>
            <a:cxnSpLocks/>
          </p:cNvCxnSpPr>
          <p:nvPr/>
        </p:nvCxnSpPr>
        <p:spPr>
          <a:xfrm flipH="1">
            <a:off x="6726058" y="3039542"/>
            <a:ext cx="2010796" cy="66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5274B2E-8A9E-4DA8-8CA2-034DF88DEDC5}"/>
              </a:ext>
            </a:extLst>
          </p:cNvPr>
          <p:cNvCxnSpPr>
            <a:cxnSpLocks/>
          </p:cNvCxnSpPr>
          <p:nvPr/>
        </p:nvCxnSpPr>
        <p:spPr>
          <a:xfrm flipH="1">
            <a:off x="7233240" y="3039542"/>
            <a:ext cx="1503614" cy="66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1972D15-DD09-4661-87CB-87181225B575}"/>
              </a:ext>
            </a:extLst>
          </p:cNvPr>
          <p:cNvCxnSpPr>
            <a:cxnSpLocks/>
          </p:cNvCxnSpPr>
          <p:nvPr/>
        </p:nvCxnSpPr>
        <p:spPr>
          <a:xfrm flipH="1">
            <a:off x="7724233" y="3039542"/>
            <a:ext cx="1012621" cy="66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E3995CE-67AD-476C-AD87-7054C4EDA460}"/>
              </a:ext>
            </a:extLst>
          </p:cNvPr>
          <p:cNvCxnSpPr>
            <a:cxnSpLocks/>
            <a:stCxn id="66" idx="4"/>
            <a:endCxn id="50" idx="0"/>
          </p:cNvCxnSpPr>
          <p:nvPr/>
        </p:nvCxnSpPr>
        <p:spPr>
          <a:xfrm flipH="1">
            <a:off x="6327611" y="4004902"/>
            <a:ext cx="422787" cy="8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3ED8BE-A15E-495E-9567-6EEA2D92D430}"/>
              </a:ext>
            </a:extLst>
          </p:cNvPr>
          <p:cNvCxnSpPr>
            <a:cxnSpLocks/>
            <a:stCxn id="67" idx="4"/>
            <a:endCxn id="51" idx="0"/>
          </p:cNvCxnSpPr>
          <p:nvPr/>
        </p:nvCxnSpPr>
        <p:spPr>
          <a:xfrm flipH="1">
            <a:off x="7133612" y="4004902"/>
            <a:ext cx="123968" cy="8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730FBDE-DE39-4BF2-8EC8-082F5CE70261}"/>
              </a:ext>
            </a:extLst>
          </p:cNvPr>
          <p:cNvCxnSpPr>
            <a:cxnSpLocks/>
            <a:stCxn id="68" idx="4"/>
            <a:endCxn id="52" idx="0"/>
          </p:cNvCxnSpPr>
          <p:nvPr/>
        </p:nvCxnSpPr>
        <p:spPr>
          <a:xfrm>
            <a:off x="7748573" y="4004902"/>
            <a:ext cx="197603" cy="8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8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593" y="3315211"/>
            <a:ext cx="3938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시연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1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03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14619" y="4700206"/>
          <a:ext cx="2664296" cy="960106"/>
        </p:xfrm>
        <a:graphic>
          <a:graphicData uri="http://schemas.openxmlformats.org/drawingml/2006/table">
            <a:tbl>
              <a:tblPr firstRow="1" bandRow="1"/>
              <a:tblGrid>
                <a:gridCol w="73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642938"/>
            <a:ext cx="3663763" cy="55721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606034" y="3002044"/>
            <a:ext cx="2451697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75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3575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70111" y="3627214"/>
            <a:ext cx="232354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4118961" y="1007129"/>
            <a:ext cx="63350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3319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4495" y="138415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서비스 개발 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3752" y="2747963"/>
            <a:ext cx="63350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3319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9447" y="3124144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프로그램 기능 </a:t>
            </a:r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&amp;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사용 기술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1768" y="4516773"/>
            <a:ext cx="63350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3319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61312" y="48937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03995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1868E-200F-4F8D-8FF0-B069DFE0E4B6}"/>
              </a:ext>
            </a:extLst>
          </p:cNvPr>
          <p:cNvSpPr/>
          <p:nvPr/>
        </p:nvSpPr>
        <p:spPr>
          <a:xfrm>
            <a:off x="1559056" y="265292"/>
            <a:ext cx="1305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실증 앱 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C190-FFCD-46F5-A4F8-4A1CDB2D5888}"/>
              </a:ext>
            </a:extLst>
          </p:cNvPr>
          <p:cNvSpPr txBox="1"/>
          <p:nvPr/>
        </p:nvSpPr>
        <p:spPr>
          <a:xfrm>
            <a:off x="429807" y="714832"/>
            <a:ext cx="33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시연용 실증 어플리케이션 설명</a:t>
            </a:r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34C07295-3EBA-4648-A4BD-2A99D9FFEA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04043"/>
            <a:ext cx="2306444" cy="486916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65347D-4867-4A9B-8C50-632CCE6FE047}"/>
              </a:ext>
            </a:extLst>
          </p:cNvPr>
          <p:cNvSpPr/>
          <p:nvPr/>
        </p:nvSpPr>
        <p:spPr>
          <a:xfrm>
            <a:off x="3747669" y="1754180"/>
            <a:ext cx="5382671" cy="42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‘</a:t>
            </a:r>
            <a:r>
              <a:rPr lang="ko-KR" altLang="en-US" sz="1600" dirty="0"/>
              <a:t>원하는 역＇ 버튼에서 원하는 역을 설정함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1E61A2-538F-4379-B32D-6A5A110CDAE9}"/>
              </a:ext>
            </a:extLst>
          </p:cNvPr>
          <p:cNvSpPr/>
          <p:nvPr/>
        </p:nvSpPr>
        <p:spPr>
          <a:xfrm>
            <a:off x="3747669" y="2636912"/>
            <a:ext cx="53826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실행 버튼을 누르면 계속 음성을 인식하기 시작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1C0684-FACA-424E-B922-9E3BCEEAFE62}"/>
              </a:ext>
            </a:extLst>
          </p:cNvPr>
          <p:cNvSpPr/>
          <p:nvPr/>
        </p:nvSpPr>
        <p:spPr>
          <a:xfrm>
            <a:off x="3747669" y="4495309"/>
            <a:ext cx="5382671" cy="42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원하는 역에 도착한다는 방송이 나오면 알림이 뜸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BCB3FC-D327-4318-9B72-38BEA4FCAE29}"/>
              </a:ext>
            </a:extLst>
          </p:cNvPr>
          <p:cNvSpPr/>
          <p:nvPr/>
        </p:nvSpPr>
        <p:spPr>
          <a:xfrm>
            <a:off x="3747669" y="3523608"/>
            <a:ext cx="53826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재생버튼의 옆에 현재 역이 출력됨</a:t>
            </a:r>
            <a:endParaRPr lang="en-US" altLang="ko-KR" sz="1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0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0593" y="3315211"/>
            <a:ext cx="3938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유사 사례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14619" y="4700206"/>
          <a:ext cx="2664296" cy="960106"/>
        </p:xfrm>
        <a:graphic>
          <a:graphicData uri="http://schemas.openxmlformats.org/drawingml/2006/table">
            <a:tbl>
              <a:tblPr firstRow="1" bandRow="1"/>
              <a:tblGrid>
                <a:gridCol w="73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38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4" name="직사각형 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3800" y="203737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92960" y="1052736"/>
            <a:ext cx="4824536" cy="5450070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A18C0F-9DB9-4579-BE0A-3EB4D0C1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" y="923352"/>
            <a:ext cx="4573226" cy="579128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581B4B-AEF0-4C04-8FCC-F5B96B315E69}"/>
              </a:ext>
            </a:extLst>
          </p:cNvPr>
          <p:cNvSpPr/>
          <p:nvPr/>
        </p:nvSpPr>
        <p:spPr>
          <a:xfrm>
            <a:off x="1544628" y="265292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</a:t>
            </a:r>
            <a:r>
              <a:rPr lang="ko-KR" altLang="en-US" sz="12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간단한 </a:t>
            </a:r>
            <a:r>
              <a:rPr lang="ko-KR" altLang="en-US" sz="12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유사사례</a:t>
            </a:r>
          </a:p>
          <a:p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D25C3B-74B8-4B8F-8063-E611D68EB955}"/>
              </a:ext>
            </a:extLst>
          </p:cNvPr>
          <p:cNvSpPr/>
          <p:nvPr/>
        </p:nvSpPr>
        <p:spPr>
          <a:xfrm>
            <a:off x="4592960" y="1772816"/>
            <a:ext cx="4824536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본 그룹에서 </a:t>
            </a:r>
            <a:r>
              <a:rPr lang="ko-KR" altLang="ko-KR" dirty="0"/>
              <a:t>개발</a:t>
            </a:r>
            <a:r>
              <a:rPr lang="ko-KR" altLang="en-US" dirty="0"/>
              <a:t>하는</a:t>
            </a:r>
            <a:r>
              <a:rPr lang="ko-KR" altLang="ko-KR" dirty="0"/>
              <a:t> </a:t>
            </a:r>
            <a:r>
              <a:rPr lang="ko-KR" altLang="en-US" dirty="0"/>
              <a:t>서비스와</a:t>
            </a:r>
            <a:r>
              <a:rPr lang="ko-KR" altLang="ko-KR" dirty="0"/>
              <a:t> </a:t>
            </a:r>
            <a:r>
              <a:rPr lang="ko-KR" altLang="en-US" dirty="0"/>
              <a:t>사용 기술</a:t>
            </a:r>
            <a:r>
              <a:rPr lang="en-US" altLang="ko-KR" dirty="0"/>
              <a:t>, </a:t>
            </a:r>
            <a:r>
              <a:rPr lang="ko-KR" altLang="en-US" dirty="0"/>
              <a:t>잠재 고객</a:t>
            </a:r>
            <a:r>
              <a:rPr lang="en-US" altLang="ko-KR" dirty="0"/>
              <a:t>, </a:t>
            </a:r>
            <a:r>
              <a:rPr lang="ko-KR" altLang="en-US" dirty="0"/>
              <a:t>동작 원리가 유사함</a:t>
            </a:r>
            <a:r>
              <a:rPr lang="en-US" altLang="ko-KR" dirty="0"/>
              <a:t>.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B38BAD-31CA-4393-B9C3-0E4A711FE3B4}"/>
              </a:ext>
            </a:extLst>
          </p:cNvPr>
          <p:cNvSpPr/>
          <p:nvPr/>
        </p:nvSpPr>
        <p:spPr>
          <a:xfrm>
            <a:off x="4592960" y="3959285"/>
            <a:ext cx="4824536" cy="129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그러나 다루려는 범위가 지나치게 광범위하여 구현의 어려움이 크고</a:t>
            </a:r>
            <a:r>
              <a:rPr lang="en-US" altLang="ko-KR" dirty="0"/>
              <a:t>, </a:t>
            </a:r>
            <a:r>
              <a:rPr lang="ko-KR" altLang="en-US" dirty="0"/>
              <a:t>갑작스런 상황에 대한 대처 능력이 떨어짐</a:t>
            </a:r>
            <a:endParaRPr lang="en-US" altLang="ko-KR" sz="1625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4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9734" y="3362168"/>
            <a:ext cx="3938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질의응답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4822" y="1546042"/>
            <a:ext cx="2448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spc="-1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Q&amp;A</a:t>
            </a:r>
            <a:endParaRPr lang="ko-KR" altLang="en-US" sz="88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14619" y="4700206"/>
          <a:ext cx="2664296" cy="960106"/>
        </p:xfrm>
        <a:graphic>
          <a:graphicData uri="http://schemas.openxmlformats.org/drawingml/2006/table">
            <a:tbl>
              <a:tblPr firstRow="1" bandRow="1"/>
              <a:tblGrid>
                <a:gridCol w="73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50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서비스 </a:t>
            </a:r>
            <a:endParaRPr lang="en-US" altLang="ko-KR" sz="42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  <a:p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개발 배경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1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38320"/>
              </p:ext>
            </p:extLst>
          </p:nvPr>
        </p:nvGraphicFramePr>
        <p:xfrm>
          <a:off x="5214619" y="4700206"/>
          <a:ext cx="2664296" cy="960106"/>
        </p:xfrm>
        <a:graphic>
          <a:graphicData uri="http://schemas.openxmlformats.org/drawingml/2006/table">
            <a:tbl>
              <a:tblPr firstRow="1" bandRow="1"/>
              <a:tblGrid>
                <a:gridCol w="73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r" latinLnBrk="1"/>
                      <a:endParaRPr lang="ko-KR" altLang="en-US" sz="16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Noto Sans Korean Bold" pitchFamily="34" charset="-127"/>
                        <a:ea typeface="Noto Sans Korean Bold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24744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59056" y="265292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▶서비스 개발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41AB9-4D70-4416-A52F-4B6B177CC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2" y="1140134"/>
            <a:ext cx="6974999" cy="52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9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24744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59056" y="265292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▶서비스 개발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41AB9-4D70-4416-A52F-4B6B177C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" y="1128402"/>
            <a:ext cx="9231033" cy="53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59056" y="265292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▶서비스 개발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627B06-0A94-4A6D-98A7-95CA7048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99" y="1175960"/>
            <a:ext cx="7416824" cy="51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7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59056" y="265292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▶서비스 개발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627B06-0A94-4A6D-98A7-95CA7048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991304"/>
            <a:ext cx="9217024" cy="55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marR="0" lvl="0" indent="-2667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Raleway" pitchFamily="34" charset="0"/>
              <a:cs typeface="+mn-cs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E9C17-495B-46BA-AAC4-051189EC8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029106"/>
            <a:ext cx="9240836" cy="562515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06873D-A0BA-4816-AB8D-F534A97FE627}"/>
              </a:ext>
            </a:extLst>
          </p:cNvPr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5D7D2-D03D-479F-9C0A-55FC132C7754}"/>
              </a:ext>
            </a:extLst>
          </p:cNvPr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FC0F3-9E5E-4922-B96D-0C28DE41E701}"/>
                </a:ext>
              </a:extLst>
            </p:cNvPr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FDEE4-7984-4E84-A7C8-081800784D50}"/>
                </a:ext>
              </a:extLst>
            </p:cNvPr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1868E-200F-4F8D-8FF0-B069DFE0E4B6}"/>
              </a:ext>
            </a:extLst>
          </p:cNvPr>
          <p:cNvSpPr/>
          <p:nvPr/>
        </p:nvSpPr>
        <p:spPr>
          <a:xfrm>
            <a:off x="1559056" y="265292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▶서비스 개발 배경</a:t>
            </a:r>
          </a:p>
        </p:txBody>
      </p:sp>
    </p:spTree>
    <p:extLst>
      <p:ext uri="{BB962C8B-B14F-4D97-AF65-F5344CB8AC3E}">
        <p14:creationId xmlns:p14="http://schemas.microsoft.com/office/powerpoint/2010/main" val="170178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0675" y="1142951"/>
            <a:ext cx="9240837" cy="525658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3725" y="203737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620089" y="249903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59056" y="265292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▶서비스 개발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627B06-0A94-4A6D-98A7-95CA7048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363226"/>
            <a:ext cx="2803109" cy="39988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9CC89A-28BF-4913-BCA6-D07A700C6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63226"/>
            <a:ext cx="2880320" cy="3998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EBD2E-F9A1-48B7-A4C1-27DD50F12BDC}"/>
              </a:ext>
            </a:extLst>
          </p:cNvPr>
          <p:cNvSpPr txBox="1"/>
          <p:nvPr/>
        </p:nvSpPr>
        <p:spPr>
          <a:xfrm>
            <a:off x="560512" y="537321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→비 장애인 위주의 서비스는 장애인들이 사용하기에 불편이 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또한 서비스에 대한 수요가 높은데 서비스 수와 홍보는 부족하다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37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729</Words>
  <Application>Microsoft Office PowerPoint</Application>
  <PresentationFormat>A4 용지(210x297mm)</PresentationFormat>
  <Paragraphs>179</Paragraphs>
  <Slides>23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박 건우</cp:lastModifiedBy>
  <cp:revision>300</cp:revision>
  <cp:lastPrinted>2015-04-09T04:52:36Z</cp:lastPrinted>
  <dcterms:created xsi:type="dcterms:W3CDTF">2015-03-26T09:31:22Z</dcterms:created>
  <dcterms:modified xsi:type="dcterms:W3CDTF">2019-12-17T23:54:18Z</dcterms:modified>
</cp:coreProperties>
</file>