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9" r:id="rId3"/>
    <p:sldId id="257" r:id="rId4"/>
    <p:sldId id="258" r:id="rId5"/>
    <p:sldId id="261" r:id="rId6"/>
    <p:sldId id="262" r:id="rId7"/>
    <p:sldId id="263" r:id="rId8"/>
    <p:sldId id="264" r:id="rId9"/>
    <p:sldId id="265" r:id="rId10"/>
    <p:sldId id="266" r:id="rId11"/>
  </p:sldIdLst>
  <p:sldSz cx="9144000" cy="6858000" type="screen4x3"/>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FF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348" autoAdjust="0"/>
    <p:restoredTop sz="94671" autoAdjust="0"/>
  </p:normalViewPr>
  <p:slideViewPr>
    <p:cSldViewPr>
      <p:cViewPr>
        <p:scale>
          <a:sx n="62" d="100"/>
          <a:sy n="62" d="100"/>
        </p:scale>
        <p:origin x="-1686" y="-24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CO"/>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EEE6BCF-4274-42F4-BB85-824EB290F7BE}" type="datetimeFigureOut">
              <a:rPr lang="es-CO" smtClean="0"/>
              <a:t>22/11/2013</a:t>
            </a:fld>
            <a:endParaRPr lang="es-CO"/>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CO"/>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CO"/>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6D8BF88-4C0A-4C30-882A-E7A6C9E58E3C}" type="slidenum">
              <a:rPr lang="es-CO" smtClean="0"/>
              <a:t>‹Nº›</a:t>
            </a:fld>
            <a:endParaRPr lang="es-CO"/>
          </a:p>
        </p:txBody>
      </p:sp>
    </p:spTree>
    <p:extLst>
      <p:ext uri="{BB962C8B-B14F-4D97-AF65-F5344CB8AC3E}">
        <p14:creationId xmlns:p14="http://schemas.microsoft.com/office/powerpoint/2010/main" val="2042759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O" dirty="0"/>
          </a:p>
        </p:txBody>
      </p:sp>
      <p:sp>
        <p:nvSpPr>
          <p:cNvPr id="4" name="3 Marcador de número de diapositiva"/>
          <p:cNvSpPr>
            <a:spLocks noGrp="1"/>
          </p:cNvSpPr>
          <p:nvPr>
            <p:ph type="sldNum" sz="quarter" idx="10"/>
          </p:nvPr>
        </p:nvSpPr>
        <p:spPr/>
        <p:txBody>
          <a:bodyPr/>
          <a:lstStyle/>
          <a:p>
            <a:fld id="{86D8BF88-4C0A-4C30-882A-E7A6C9E58E3C}" type="slidenum">
              <a:rPr lang="es-CO" smtClean="0"/>
              <a:t>6</a:t>
            </a:fld>
            <a:endParaRPr lang="es-CO"/>
          </a:p>
        </p:txBody>
      </p:sp>
    </p:spTree>
    <p:extLst>
      <p:ext uri="{BB962C8B-B14F-4D97-AF65-F5344CB8AC3E}">
        <p14:creationId xmlns:p14="http://schemas.microsoft.com/office/powerpoint/2010/main" val="31959938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CO"/>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CO"/>
          </a:p>
        </p:txBody>
      </p:sp>
      <p:sp>
        <p:nvSpPr>
          <p:cNvPr id="4" name="3 Marcador de fecha"/>
          <p:cNvSpPr>
            <a:spLocks noGrp="1"/>
          </p:cNvSpPr>
          <p:nvPr>
            <p:ph type="dt" sz="half" idx="10"/>
          </p:nvPr>
        </p:nvSpPr>
        <p:spPr/>
        <p:txBody>
          <a:bodyPr/>
          <a:lstStyle/>
          <a:p>
            <a:fld id="{FB98EC2F-F1A7-46D8-877E-2DAC3A67E7B7}" type="datetimeFigureOut">
              <a:rPr lang="es-CO" smtClean="0"/>
              <a:t>22/11/2013</a:t>
            </a:fld>
            <a:endParaRPr lang="es-CO"/>
          </a:p>
        </p:txBody>
      </p:sp>
      <p:sp>
        <p:nvSpPr>
          <p:cNvPr id="5" name="4 Marcador de pie de página"/>
          <p:cNvSpPr>
            <a:spLocks noGrp="1"/>
          </p:cNvSpPr>
          <p:nvPr>
            <p:ph type="ftr" sz="quarter" idx="11"/>
          </p:nvPr>
        </p:nvSpPr>
        <p:spPr/>
        <p:txBody>
          <a:bodyPr/>
          <a:lstStyle/>
          <a:p>
            <a:endParaRPr lang="es-CO"/>
          </a:p>
        </p:txBody>
      </p:sp>
      <p:sp>
        <p:nvSpPr>
          <p:cNvPr id="6" name="5 Marcador de número de diapositiva"/>
          <p:cNvSpPr>
            <a:spLocks noGrp="1"/>
          </p:cNvSpPr>
          <p:nvPr>
            <p:ph type="sldNum" sz="quarter" idx="12"/>
          </p:nvPr>
        </p:nvSpPr>
        <p:spPr/>
        <p:txBody>
          <a:bodyPr/>
          <a:lstStyle/>
          <a:p>
            <a:fld id="{17D9C776-B83B-4637-A01E-8559B62BBBA5}" type="slidenum">
              <a:rPr lang="es-CO" smtClean="0"/>
              <a:t>‹Nº›</a:t>
            </a:fld>
            <a:endParaRPr lang="es-CO"/>
          </a:p>
        </p:txBody>
      </p:sp>
    </p:spTree>
    <p:extLst>
      <p:ext uri="{BB962C8B-B14F-4D97-AF65-F5344CB8AC3E}">
        <p14:creationId xmlns:p14="http://schemas.microsoft.com/office/powerpoint/2010/main" val="12268354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O"/>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fecha"/>
          <p:cNvSpPr>
            <a:spLocks noGrp="1"/>
          </p:cNvSpPr>
          <p:nvPr>
            <p:ph type="dt" sz="half" idx="10"/>
          </p:nvPr>
        </p:nvSpPr>
        <p:spPr/>
        <p:txBody>
          <a:bodyPr/>
          <a:lstStyle/>
          <a:p>
            <a:fld id="{FB98EC2F-F1A7-46D8-877E-2DAC3A67E7B7}" type="datetimeFigureOut">
              <a:rPr lang="es-CO" smtClean="0"/>
              <a:t>22/11/2013</a:t>
            </a:fld>
            <a:endParaRPr lang="es-CO"/>
          </a:p>
        </p:txBody>
      </p:sp>
      <p:sp>
        <p:nvSpPr>
          <p:cNvPr id="5" name="4 Marcador de pie de página"/>
          <p:cNvSpPr>
            <a:spLocks noGrp="1"/>
          </p:cNvSpPr>
          <p:nvPr>
            <p:ph type="ftr" sz="quarter" idx="11"/>
          </p:nvPr>
        </p:nvSpPr>
        <p:spPr/>
        <p:txBody>
          <a:bodyPr/>
          <a:lstStyle/>
          <a:p>
            <a:endParaRPr lang="es-CO"/>
          </a:p>
        </p:txBody>
      </p:sp>
      <p:sp>
        <p:nvSpPr>
          <p:cNvPr id="6" name="5 Marcador de número de diapositiva"/>
          <p:cNvSpPr>
            <a:spLocks noGrp="1"/>
          </p:cNvSpPr>
          <p:nvPr>
            <p:ph type="sldNum" sz="quarter" idx="12"/>
          </p:nvPr>
        </p:nvSpPr>
        <p:spPr/>
        <p:txBody>
          <a:bodyPr/>
          <a:lstStyle/>
          <a:p>
            <a:fld id="{17D9C776-B83B-4637-A01E-8559B62BBBA5}" type="slidenum">
              <a:rPr lang="es-CO" smtClean="0"/>
              <a:t>‹Nº›</a:t>
            </a:fld>
            <a:endParaRPr lang="es-CO"/>
          </a:p>
        </p:txBody>
      </p:sp>
    </p:spTree>
    <p:extLst>
      <p:ext uri="{BB962C8B-B14F-4D97-AF65-F5344CB8AC3E}">
        <p14:creationId xmlns:p14="http://schemas.microsoft.com/office/powerpoint/2010/main" val="18666534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CO"/>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fecha"/>
          <p:cNvSpPr>
            <a:spLocks noGrp="1"/>
          </p:cNvSpPr>
          <p:nvPr>
            <p:ph type="dt" sz="half" idx="10"/>
          </p:nvPr>
        </p:nvSpPr>
        <p:spPr/>
        <p:txBody>
          <a:bodyPr/>
          <a:lstStyle/>
          <a:p>
            <a:fld id="{FB98EC2F-F1A7-46D8-877E-2DAC3A67E7B7}" type="datetimeFigureOut">
              <a:rPr lang="es-CO" smtClean="0"/>
              <a:t>22/11/2013</a:t>
            </a:fld>
            <a:endParaRPr lang="es-CO"/>
          </a:p>
        </p:txBody>
      </p:sp>
      <p:sp>
        <p:nvSpPr>
          <p:cNvPr id="5" name="4 Marcador de pie de página"/>
          <p:cNvSpPr>
            <a:spLocks noGrp="1"/>
          </p:cNvSpPr>
          <p:nvPr>
            <p:ph type="ftr" sz="quarter" idx="11"/>
          </p:nvPr>
        </p:nvSpPr>
        <p:spPr/>
        <p:txBody>
          <a:bodyPr/>
          <a:lstStyle/>
          <a:p>
            <a:endParaRPr lang="es-CO"/>
          </a:p>
        </p:txBody>
      </p:sp>
      <p:sp>
        <p:nvSpPr>
          <p:cNvPr id="6" name="5 Marcador de número de diapositiva"/>
          <p:cNvSpPr>
            <a:spLocks noGrp="1"/>
          </p:cNvSpPr>
          <p:nvPr>
            <p:ph type="sldNum" sz="quarter" idx="12"/>
          </p:nvPr>
        </p:nvSpPr>
        <p:spPr/>
        <p:txBody>
          <a:bodyPr/>
          <a:lstStyle/>
          <a:p>
            <a:fld id="{17D9C776-B83B-4637-A01E-8559B62BBBA5}" type="slidenum">
              <a:rPr lang="es-CO" smtClean="0"/>
              <a:t>‹Nº›</a:t>
            </a:fld>
            <a:endParaRPr lang="es-CO"/>
          </a:p>
        </p:txBody>
      </p:sp>
    </p:spTree>
    <p:extLst>
      <p:ext uri="{BB962C8B-B14F-4D97-AF65-F5344CB8AC3E}">
        <p14:creationId xmlns:p14="http://schemas.microsoft.com/office/powerpoint/2010/main" val="10842166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O"/>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fecha"/>
          <p:cNvSpPr>
            <a:spLocks noGrp="1"/>
          </p:cNvSpPr>
          <p:nvPr>
            <p:ph type="dt" sz="half" idx="10"/>
          </p:nvPr>
        </p:nvSpPr>
        <p:spPr/>
        <p:txBody>
          <a:bodyPr/>
          <a:lstStyle/>
          <a:p>
            <a:fld id="{FB98EC2F-F1A7-46D8-877E-2DAC3A67E7B7}" type="datetimeFigureOut">
              <a:rPr lang="es-CO" smtClean="0"/>
              <a:t>22/11/2013</a:t>
            </a:fld>
            <a:endParaRPr lang="es-CO"/>
          </a:p>
        </p:txBody>
      </p:sp>
      <p:sp>
        <p:nvSpPr>
          <p:cNvPr id="5" name="4 Marcador de pie de página"/>
          <p:cNvSpPr>
            <a:spLocks noGrp="1"/>
          </p:cNvSpPr>
          <p:nvPr>
            <p:ph type="ftr" sz="quarter" idx="11"/>
          </p:nvPr>
        </p:nvSpPr>
        <p:spPr/>
        <p:txBody>
          <a:bodyPr/>
          <a:lstStyle/>
          <a:p>
            <a:endParaRPr lang="es-CO"/>
          </a:p>
        </p:txBody>
      </p:sp>
      <p:sp>
        <p:nvSpPr>
          <p:cNvPr id="6" name="5 Marcador de número de diapositiva"/>
          <p:cNvSpPr>
            <a:spLocks noGrp="1"/>
          </p:cNvSpPr>
          <p:nvPr>
            <p:ph type="sldNum" sz="quarter" idx="12"/>
          </p:nvPr>
        </p:nvSpPr>
        <p:spPr/>
        <p:txBody>
          <a:bodyPr/>
          <a:lstStyle/>
          <a:p>
            <a:fld id="{17D9C776-B83B-4637-A01E-8559B62BBBA5}" type="slidenum">
              <a:rPr lang="es-CO" smtClean="0"/>
              <a:t>‹Nº›</a:t>
            </a:fld>
            <a:endParaRPr lang="es-CO"/>
          </a:p>
        </p:txBody>
      </p:sp>
    </p:spTree>
    <p:extLst>
      <p:ext uri="{BB962C8B-B14F-4D97-AF65-F5344CB8AC3E}">
        <p14:creationId xmlns:p14="http://schemas.microsoft.com/office/powerpoint/2010/main" val="3207511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CO"/>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FB98EC2F-F1A7-46D8-877E-2DAC3A67E7B7}" type="datetimeFigureOut">
              <a:rPr lang="es-CO" smtClean="0"/>
              <a:t>22/11/2013</a:t>
            </a:fld>
            <a:endParaRPr lang="es-CO"/>
          </a:p>
        </p:txBody>
      </p:sp>
      <p:sp>
        <p:nvSpPr>
          <p:cNvPr id="5" name="4 Marcador de pie de página"/>
          <p:cNvSpPr>
            <a:spLocks noGrp="1"/>
          </p:cNvSpPr>
          <p:nvPr>
            <p:ph type="ftr" sz="quarter" idx="11"/>
          </p:nvPr>
        </p:nvSpPr>
        <p:spPr/>
        <p:txBody>
          <a:bodyPr/>
          <a:lstStyle/>
          <a:p>
            <a:endParaRPr lang="es-CO"/>
          </a:p>
        </p:txBody>
      </p:sp>
      <p:sp>
        <p:nvSpPr>
          <p:cNvPr id="6" name="5 Marcador de número de diapositiva"/>
          <p:cNvSpPr>
            <a:spLocks noGrp="1"/>
          </p:cNvSpPr>
          <p:nvPr>
            <p:ph type="sldNum" sz="quarter" idx="12"/>
          </p:nvPr>
        </p:nvSpPr>
        <p:spPr/>
        <p:txBody>
          <a:bodyPr/>
          <a:lstStyle/>
          <a:p>
            <a:fld id="{17D9C776-B83B-4637-A01E-8559B62BBBA5}" type="slidenum">
              <a:rPr lang="es-CO" smtClean="0"/>
              <a:t>‹Nº›</a:t>
            </a:fld>
            <a:endParaRPr lang="es-CO"/>
          </a:p>
        </p:txBody>
      </p:sp>
    </p:spTree>
    <p:extLst>
      <p:ext uri="{BB962C8B-B14F-4D97-AF65-F5344CB8AC3E}">
        <p14:creationId xmlns:p14="http://schemas.microsoft.com/office/powerpoint/2010/main" val="27655861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O"/>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5" name="4 Marcador de fecha"/>
          <p:cNvSpPr>
            <a:spLocks noGrp="1"/>
          </p:cNvSpPr>
          <p:nvPr>
            <p:ph type="dt" sz="half" idx="10"/>
          </p:nvPr>
        </p:nvSpPr>
        <p:spPr/>
        <p:txBody>
          <a:bodyPr/>
          <a:lstStyle/>
          <a:p>
            <a:fld id="{FB98EC2F-F1A7-46D8-877E-2DAC3A67E7B7}" type="datetimeFigureOut">
              <a:rPr lang="es-CO" smtClean="0"/>
              <a:t>22/11/2013</a:t>
            </a:fld>
            <a:endParaRPr lang="es-CO"/>
          </a:p>
        </p:txBody>
      </p:sp>
      <p:sp>
        <p:nvSpPr>
          <p:cNvPr id="6" name="5 Marcador de pie de página"/>
          <p:cNvSpPr>
            <a:spLocks noGrp="1"/>
          </p:cNvSpPr>
          <p:nvPr>
            <p:ph type="ftr" sz="quarter" idx="11"/>
          </p:nvPr>
        </p:nvSpPr>
        <p:spPr/>
        <p:txBody>
          <a:bodyPr/>
          <a:lstStyle/>
          <a:p>
            <a:endParaRPr lang="es-CO"/>
          </a:p>
        </p:txBody>
      </p:sp>
      <p:sp>
        <p:nvSpPr>
          <p:cNvPr id="7" name="6 Marcador de número de diapositiva"/>
          <p:cNvSpPr>
            <a:spLocks noGrp="1"/>
          </p:cNvSpPr>
          <p:nvPr>
            <p:ph type="sldNum" sz="quarter" idx="12"/>
          </p:nvPr>
        </p:nvSpPr>
        <p:spPr/>
        <p:txBody>
          <a:bodyPr/>
          <a:lstStyle/>
          <a:p>
            <a:fld id="{17D9C776-B83B-4637-A01E-8559B62BBBA5}" type="slidenum">
              <a:rPr lang="es-CO" smtClean="0"/>
              <a:t>‹Nº›</a:t>
            </a:fld>
            <a:endParaRPr lang="es-CO"/>
          </a:p>
        </p:txBody>
      </p:sp>
    </p:spTree>
    <p:extLst>
      <p:ext uri="{BB962C8B-B14F-4D97-AF65-F5344CB8AC3E}">
        <p14:creationId xmlns:p14="http://schemas.microsoft.com/office/powerpoint/2010/main" val="8912932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CO"/>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7" name="6 Marcador de fecha"/>
          <p:cNvSpPr>
            <a:spLocks noGrp="1"/>
          </p:cNvSpPr>
          <p:nvPr>
            <p:ph type="dt" sz="half" idx="10"/>
          </p:nvPr>
        </p:nvSpPr>
        <p:spPr/>
        <p:txBody>
          <a:bodyPr/>
          <a:lstStyle/>
          <a:p>
            <a:fld id="{FB98EC2F-F1A7-46D8-877E-2DAC3A67E7B7}" type="datetimeFigureOut">
              <a:rPr lang="es-CO" smtClean="0"/>
              <a:t>22/11/2013</a:t>
            </a:fld>
            <a:endParaRPr lang="es-CO"/>
          </a:p>
        </p:txBody>
      </p:sp>
      <p:sp>
        <p:nvSpPr>
          <p:cNvPr id="8" name="7 Marcador de pie de página"/>
          <p:cNvSpPr>
            <a:spLocks noGrp="1"/>
          </p:cNvSpPr>
          <p:nvPr>
            <p:ph type="ftr" sz="quarter" idx="11"/>
          </p:nvPr>
        </p:nvSpPr>
        <p:spPr/>
        <p:txBody>
          <a:bodyPr/>
          <a:lstStyle/>
          <a:p>
            <a:endParaRPr lang="es-CO"/>
          </a:p>
        </p:txBody>
      </p:sp>
      <p:sp>
        <p:nvSpPr>
          <p:cNvPr id="9" name="8 Marcador de número de diapositiva"/>
          <p:cNvSpPr>
            <a:spLocks noGrp="1"/>
          </p:cNvSpPr>
          <p:nvPr>
            <p:ph type="sldNum" sz="quarter" idx="12"/>
          </p:nvPr>
        </p:nvSpPr>
        <p:spPr/>
        <p:txBody>
          <a:bodyPr/>
          <a:lstStyle/>
          <a:p>
            <a:fld id="{17D9C776-B83B-4637-A01E-8559B62BBBA5}" type="slidenum">
              <a:rPr lang="es-CO" smtClean="0"/>
              <a:t>‹Nº›</a:t>
            </a:fld>
            <a:endParaRPr lang="es-CO"/>
          </a:p>
        </p:txBody>
      </p:sp>
    </p:spTree>
    <p:extLst>
      <p:ext uri="{BB962C8B-B14F-4D97-AF65-F5344CB8AC3E}">
        <p14:creationId xmlns:p14="http://schemas.microsoft.com/office/powerpoint/2010/main" val="20012413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O"/>
          </a:p>
        </p:txBody>
      </p:sp>
      <p:sp>
        <p:nvSpPr>
          <p:cNvPr id="3" name="2 Marcador de fecha"/>
          <p:cNvSpPr>
            <a:spLocks noGrp="1"/>
          </p:cNvSpPr>
          <p:nvPr>
            <p:ph type="dt" sz="half" idx="10"/>
          </p:nvPr>
        </p:nvSpPr>
        <p:spPr/>
        <p:txBody>
          <a:bodyPr/>
          <a:lstStyle/>
          <a:p>
            <a:fld id="{FB98EC2F-F1A7-46D8-877E-2DAC3A67E7B7}" type="datetimeFigureOut">
              <a:rPr lang="es-CO" smtClean="0"/>
              <a:t>22/11/2013</a:t>
            </a:fld>
            <a:endParaRPr lang="es-CO"/>
          </a:p>
        </p:txBody>
      </p:sp>
      <p:sp>
        <p:nvSpPr>
          <p:cNvPr id="4" name="3 Marcador de pie de página"/>
          <p:cNvSpPr>
            <a:spLocks noGrp="1"/>
          </p:cNvSpPr>
          <p:nvPr>
            <p:ph type="ftr" sz="quarter" idx="11"/>
          </p:nvPr>
        </p:nvSpPr>
        <p:spPr/>
        <p:txBody>
          <a:bodyPr/>
          <a:lstStyle/>
          <a:p>
            <a:endParaRPr lang="es-CO"/>
          </a:p>
        </p:txBody>
      </p:sp>
      <p:sp>
        <p:nvSpPr>
          <p:cNvPr id="5" name="4 Marcador de número de diapositiva"/>
          <p:cNvSpPr>
            <a:spLocks noGrp="1"/>
          </p:cNvSpPr>
          <p:nvPr>
            <p:ph type="sldNum" sz="quarter" idx="12"/>
          </p:nvPr>
        </p:nvSpPr>
        <p:spPr/>
        <p:txBody>
          <a:bodyPr/>
          <a:lstStyle/>
          <a:p>
            <a:fld id="{17D9C776-B83B-4637-A01E-8559B62BBBA5}" type="slidenum">
              <a:rPr lang="es-CO" smtClean="0"/>
              <a:t>‹Nº›</a:t>
            </a:fld>
            <a:endParaRPr lang="es-CO"/>
          </a:p>
        </p:txBody>
      </p:sp>
    </p:spTree>
    <p:extLst>
      <p:ext uri="{BB962C8B-B14F-4D97-AF65-F5344CB8AC3E}">
        <p14:creationId xmlns:p14="http://schemas.microsoft.com/office/powerpoint/2010/main" val="7413318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FB98EC2F-F1A7-46D8-877E-2DAC3A67E7B7}" type="datetimeFigureOut">
              <a:rPr lang="es-CO" smtClean="0"/>
              <a:t>22/11/2013</a:t>
            </a:fld>
            <a:endParaRPr lang="es-CO"/>
          </a:p>
        </p:txBody>
      </p:sp>
      <p:sp>
        <p:nvSpPr>
          <p:cNvPr id="3" name="2 Marcador de pie de página"/>
          <p:cNvSpPr>
            <a:spLocks noGrp="1"/>
          </p:cNvSpPr>
          <p:nvPr>
            <p:ph type="ftr" sz="quarter" idx="11"/>
          </p:nvPr>
        </p:nvSpPr>
        <p:spPr/>
        <p:txBody>
          <a:bodyPr/>
          <a:lstStyle/>
          <a:p>
            <a:endParaRPr lang="es-CO"/>
          </a:p>
        </p:txBody>
      </p:sp>
      <p:sp>
        <p:nvSpPr>
          <p:cNvPr id="4" name="3 Marcador de número de diapositiva"/>
          <p:cNvSpPr>
            <a:spLocks noGrp="1"/>
          </p:cNvSpPr>
          <p:nvPr>
            <p:ph type="sldNum" sz="quarter" idx="12"/>
          </p:nvPr>
        </p:nvSpPr>
        <p:spPr/>
        <p:txBody>
          <a:bodyPr/>
          <a:lstStyle/>
          <a:p>
            <a:fld id="{17D9C776-B83B-4637-A01E-8559B62BBBA5}" type="slidenum">
              <a:rPr lang="es-CO" smtClean="0"/>
              <a:t>‹Nº›</a:t>
            </a:fld>
            <a:endParaRPr lang="es-CO"/>
          </a:p>
        </p:txBody>
      </p:sp>
    </p:spTree>
    <p:extLst>
      <p:ext uri="{BB962C8B-B14F-4D97-AF65-F5344CB8AC3E}">
        <p14:creationId xmlns:p14="http://schemas.microsoft.com/office/powerpoint/2010/main" val="13658419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CO"/>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FB98EC2F-F1A7-46D8-877E-2DAC3A67E7B7}" type="datetimeFigureOut">
              <a:rPr lang="es-CO" smtClean="0"/>
              <a:t>22/11/2013</a:t>
            </a:fld>
            <a:endParaRPr lang="es-CO"/>
          </a:p>
        </p:txBody>
      </p:sp>
      <p:sp>
        <p:nvSpPr>
          <p:cNvPr id="6" name="5 Marcador de pie de página"/>
          <p:cNvSpPr>
            <a:spLocks noGrp="1"/>
          </p:cNvSpPr>
          <p:nvPr>
            <p:ph type="ftr" sz="quarter" idx="11"/>
          </p:nvPr>
        </p:nvSpPr>
        <p:spPr/>
        <p:txBody>
          <a:bodyPr/>
          <a:lstStyle/>
          <a:p>
            <a:endParaRPr lang="es-CO"/>
          </a:p>
        </p:txBody>
      </p:sp>
      <p:sp>
        <p:nvSpPr>
          <p:cNvPr id="7" name="6 Marcador de número de diapositiva"/>
          <p:cNvSpPr>
            <a:spLocks noGrp="1"/>
          </p:cNvSpPr>
          <p:nvPr>
            <p:ph type="sldNum" sz="quarter" idx="12"/>
          </p:nvPr>
        </p:nvSpPr>
        <p:spPr/>
        <p:txBody>
          <a:bodyPr/>
          <a:lstStyle/>
          <a:p>
            <a:fld id="{17D9C776-B83B-4637-A01E-8559B62BBBA5}" type="slidenum">
              <a:rPr lang="es-CO" smtClean="0"/>
              <a:t>‹Nº›</a:t>
            </a:fld>
            <a:endParaRPr lang="es-CO"/>
          </a:p>
        </p:txBody>
      </p:sp>
    </p:spTree>
    <p:extLst>
      <p:ext uri="{BB962C8B-B14F-4D97-AF65-F5344CB8AC3E}">
        <p14:creationId xmlns:p14="http://schemas.microsoft.com/office/powerpoint/2010/main" val="33392257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CO"/>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FB98EC2F-F1A7-46D8-877E-2DAC3A67E7B7}" type="datetimeFigureOut">
              <a:rPr lang="es-CO" smtClean="0"/>
              <a:t>22/11/2013</a:t>
            </a:fld>
            <a:endParaRPr lang="es-CO"/>
          </a:p>
        </p:txBody>
      </p:sp>
      <p:sp>
        <p:nvSpPr>
          <p:cNvPr id="6" name="5 Marcador de pie de página"/>
          <p:cNvSpPr>
            <a:spLocks noGrp="1"/>
          </p:cNvSpPr>
          <p:nvPr>
            <p:ph type="ftr" sz="quarter" idx="11"/>
          </p:nvPr>
        </p:nvSpPr>
        <p:spPr/>
        <p:txBody>
          <a:bodyPr/>
          <a:lstStyle/>
          <a:p>
            <a:endParaRPr lang="es-CO"/>
          </a:p>
        </p:txBody>
      </p:sp>
      <p:sp>
        <p:nvSpPr>
          <p:cNvPr id="7" name="6 Marcador de número de diapositiva"/>
          <p:cNvSpPr>
            <a:spLocks noGrp="1"/>
          </p:cNvSpPr>
          <p:nvPr>
            <p:ph type="sldNum" sz="quarter" idx="12"/>
          </p:nvPr>
        </p:nvSpPr>
        <p:spPr/>
        <p:txBody>
          <a:bodyPr/>
          <a:lstStyle/>
          <a:p>
            <a:fld id="{17D9C776-B83B-4637-A01E-8559B62BBBA5}" type="slidenum">
              <a:rPr lang="es-CO" smtClean="0"/>
              <a:t>‹Nº›</a:t>
            </a:fld>
            <a:endParaRPr lang="es-CO"/>
          </a:p>
        </p:txBody>
      </p:sp>
    </p:spTree>
    <p:extLst>
      <p:ext uri="{BB962C8B-B14F-4D97-AF65-F5344CB8AC3E}">
        <p14:creationId xmlns:p14="http://schemas.microsoft.com/office/powerpoint/2010/main" val="3460783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CO"/>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98EC2F-F1A7-46D8-877E-2DAC3A67E7B7}" type="datetimeFigureOut">
              <a:rPr lang="es-CO" smtClean="0"/>
              <a:t>22/11/2013</a:t>
            </a:fld>
            <a:endParaRPr lang="es-CO"/>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D9C776-B83B-4637-A01E-8559B62BBBA5}" type="slidenum">
              <a:rPr lang="es-CO" smtClean="0"/>
              <a:t>‹Nº›</a:t>
            </a:fld>
            <a:endParaRPr lang="es-CO"/>
          </a:p>
        </p:txBody>
      </p:sp>
    </p:spTree>
    <p:extLst>
      <p:ext uri="{BB962C8B-B14F-4D97-AF65-F5344CB8AC3E}">
        <p14:creationId xmlns:p14="http://schemas.microsoft.com/office/powerpoint/2010/main" val="23499350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4.emf"/></Relationships>
</file>

<file path=ppt/slides/_rels/slide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7.emf"/><Relationship Id="rId4" Type="http://schemas.openxmlformats.org/officeDocument/2006/relationships/image" Target="../media/image6.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2123728" y="3140968"/>
            <a:ext cx="5040560" cy="461665"/>
          </a:xfrm>
          <a:prstGeom prst="rect">
            <a:avLst/>
          </a:prstGeom>
          <a:noFill/>
        </p:spPr>
        <p:txBody>
          <a:bodyPr wrap="square" rtlCol="0">
            <a:spAutoFit/>
          </a:bodyPr>
          <a:lstStyle/>
          <a:p>
            <a:r>
              <a:rPr lang="es-CO" sz="2400" dirty="0" smtClean="0"/>
              <a:t>CASO DE ESTUDIO – PROYECTO FINAL  </a:t>
            </a:r>
            <a:endParaRPr lang="es-CO" sz="2400" dirty="0"/>
          </a:p>
        </p:txBody>
      </p:sp>
      <p:sp>
        <p:nvSpPr>
          <p:cNvPr id="5" name="4 CuadroTexto"/>
          <p:cNvSpPr txBox="1"/>
          <p:nvPr/>
        </p:nvSpPr>
        <p:spPr>
          <a:xfrm>
            <a:off x="6516216" y="5589240"/>
            <a:ext cx="2088232" cy="954107"/>
          </a:xfrm>
          <a:prstGeom prst="rect">
            <a:avLst/>
          </a:prstGeom>
          <a:noFill/>
        </p:spPr>
        <p:txBody>
          <a:bodyPr wrap="square" rtlCol="0">
            <a:spAutoFit/>
          </a:bodyPr>
          <a:lstStyle/>
          <a:p>
            <a:r>
              <a:rPr lang="es-CO" sz="1400" dirty="0" smtClean="0"/>
              <a:t>Gerardo Riaño</a:t>
            </a:r>
          </a:p>
          <a:p>
            <a:r>
              <a:rPr lang="es-CO" sz="1400" dirty="0" smtClean="0"/>
              <a:t>Andrés Felipe Orlando</a:t>
            </a:r>
          </a:p>
          <a:p>
            <a:r>
              <a:rPr lang="es-CO" sz="1400" dirty="0" smtClean="0"/>
              <a:t>Alejandra Guerra</a:t>
            </a:r>
          </a:p>
          <a:p>
            <a:r>
              <a:rPr lang="es-CO" sz="1400" dirty="0" smtClean="0"/>
              <a:t>Manuela </a:t>
            </a:r>
            <a:r>
              <a:rPr lang="es-CO" sz="1400" dirty="0" err="1" smtClean="0"/>
              <a:t>Pretelt</a:t>
            </a:r>
            <a:endParaRPr lang="es-CO" sz="1400" dirty="0"/>
          </a:p>
        </p:txBody>
      </p:sp>
    </p:spTree>
    <p:extLst>
      <p:ext uri="{BB962C8B-B14F-4D97-AF65-F5344CB8AC3E}">
        <p14:creationId xmlns:p14="http://schemas.microsoft.com/office/powerpoint/2010/main" val="17746241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708293" y="332656"/>
            <a:ext cx="7843636" cy="1323439"/>
          </a:xfrm>
          <a:prstGeom prst="rect">
            <a:avLst/>
          </a:prstGeom>
          <a:noFill/>
        </p:spPr>
        <p:txBody>
          <a:bodyPr wrap="square" lIns="91440" tIns="45720" rIns="91440" bIns="45720">
            <a:spAutoFit/>
          </a:bodyPr>
          <a:lstStyle/>
          <a:p>
            <a:pPr algn="ctr"/>
            <a:r>
              <a:rPr lang="es-ES" sz="4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Conclusiones a partir del análisis de sensibilidad</a:t>
            </a:r>
            <a:endParaRPr lang="es-ES" sz="4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3" name="2 CuadroTexto"/>
          <p:cNvSpPr txBox="1"/>
          <p:nvPr/>
        </p:nvSpPr>
        <p:spPr>
          <a:xfrm>
            <a:off x="1043608" y="2060848"/>
            <a:ext cx="7200800" cy="3693319"/>
          </a:xfrm>
          <a:prstGeom prst="rect">
            <a:avLst/>
          </a:prstGeom>
          <a:noFill/>
        </p:spPr>
        <p:txBody>
          <a:bodyPr wrap="square" rtlCol="0">
            <a:spAutoFit/>
          </a:bodyPr>
          <a:lstStyle/>
          <a:p>
            <a:pPr marL="285750" indent="-285750">
              <a:buFontTx/>
              <a:buChar char="-"/>
            </a:pPr>
            <a:r>
              <a:rPr lang="es-CO" dirty="0" smtClean="0"/>
              <a:t>Para un escenario pesimista,  donde la cantidad de estudiantes que  adquieran el servicio de arriendo no sea alta, el proyecto no genera tanto valor en comparación al escenario neutro, que fue el primero en analizarse. A pesar de esto, el negocio sigue  generando valor. </a:t>
            </a:r>
          </a:p>
          <a:p>
            <a:pPr marL="285750" indent="-285750">
              <a:buFontTx/>
              <a:buChar char="-"/>
            </a:pPr>
            <a:r>
              <a:rPr lang="es-CO" dirty="0" smtClean="0"/>
              <a:t>Montando un escenario optimista para el costo de la deuda, en el cual se espera que el costo de la financiación sea bajo,  se obtienen muy buenos resultados, el proyecto genera valor, e incluso es rentable para el accionista dado que el desembolso de dinero que hace en los primeros periodos es menor que el del escenario neutro.</a:t>
            </a:r>
          </a:p>
          <a:p>
            <a:pPr marL="285750" indent="-285750">
              <a:buFontTx/>
              <a:buChar char="-"/>
            </a:pPr>
            <a:r>
              <a:rPr lang="es-CO" dirty="0" smtClean="0"/>
              <a:t>Se comprueba entonces, que es posible que el proyecto sea rentable para la Universidad en el mediano plazo, para recaudar la inversión inicial y mantener un nuevo ingreso, si se procura que la financiación no sea vía deuda bancaria.</a:t>
            </a:r>
            <a:endParaRPr lang="es-CO" dirty="0"/>
          </a:p>
        </p:txBody>
      </p:sp>
    </p:spTree>
    <p:extLst>
      <p:ext uri="{BB962C8B-B14F-4D97-AF65-F5344CB8AC3E}">
        <p14:creationId xmlns:p14="http://schemas.microsoft.com/office/powerpoint/2010/main" val="23524541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539552" y="1037635"/>
            <a:ext cx="7920880" cy="2031325"/>
          </a:xfrm>
          <a:prstGeom prst="rect">
            <a:avLst/>
          </a:prstGeom>
        </p:spPr>
        <p:txBody>
          <a:bodyPr wrap="square">
            <a:spAutoFit/>
          </a:bodyPr>
          <a:lstStyle/>
          <a:p>
            <a:pPr algn="just"/>
            <a:r>
              <a:rPr lang="es-CO" dirty="0"/>
              <a:t>Bogotá en los últimos años ha empezado a desarrollar el plan zonal del centro, el cual busca consolidar y densificar el centro de la ciudad pues en este sector  se han generado muchos problemas por las largas distancias de viaje, el colapso vehicular, la mala distribución de usos en el suelo, el déficit de vivienda y  además de esto  una gran  población flotante, lo que también genera inseguridad y  altos índices de polución</a:t>
            </a:r>
            <a:r>
              <a:rPr lang="es-CO" dirty="0" smtClean="0"/>
              <a:t>. </a:t>
            </a:r>
            <a:r>
              <a:rPr lang="es-CO" dirty="0"/>
              <a:t>Los altos tiempos de viaje y la poca velocidad del medio de transporte predominante en la ciudad (motorizado)  también genera colapso en la ciudad.</a:t>
            </a:r>
          </a:p>
        </p:txBody>
      </p:sp>
      <p:sp>
        <p:nvSpPr>
          <p:cNvPr id="3" name="2 CuadroTexto"/>
          <p:cNvSpPr txBox="1"/>
          <p:nvPr/>
        </p:nvSpPr>
        <p:spPr>
          <a:xfrm>
            <a:off x="1547664" y="404664"/>
            <a:ext cx="5904656" cy="584775"/>
          </a:xfrm>
          <a:prstGeom prst="rect">
            <a:avLst/>
          </a:prstGeom>
          <a:noFill/>
        </p:spPr>
        <p:txBody>
          <a:bodyPr wrap="square" rtlCol="0">
            <a:spAutoFit/>
          </a:bodyPr>
          <a:lstStyle/>
          <a:p>
            <a:pPr algn="ctr"/>
            <a:r>
              <a:rPr lang="es-CO" sz="32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PROBLEMÁTICA</a:t>
            </a:r>
            <a:endParaRPr lang="es-CO" sz="32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pic>
        <p:nvPicPr>
          <p:cNvPr id="4" name="3 Imagen"/>
          <p:cNvPicPr/>
          <p:nvPr/>
        </p:nvPicPr>
        <p:blipFill>
          <a:blip r:embed="rId2">
            <a:extLst>
              <a:ext uri="{28A0092B-C50C-407E-A947-70E740481C1C}">
                <a14:useLocalDpi xmlns:a14="http://schemas.microsoft.com/office/drawing/2010/main" val="0"/>
              </a:ext>
            </a:extLst>
          </a:blip>
          <a:srcRect l="20891" t="16849" r="35289" b="21468"/>
          <a:stretch>
            <a:fillRect/>
          </a:stretch>
        </p:blipFill>
        <p:spPr bwMode="auto">
          <a:xfrm>
            <a:off x="539552" y="3382888"/>
            <a:ext cx="3316982" cy="2736304"/>
          </a:xfrm>
          <a:prstGeom prst="rect">
            <a:avLst/>
          </a:prstGeom>
          <a:noFill/>
        </p:spPr>
      </p:pic>
      <p:pic>
        <p:nvPicPr>
          <p:cNvPr id="5" name="4 Imagen"/>
          <p:cNvPicPr/>
          <p:nvPr/>
        </p:nvPicPr>
        <p:blipFill>
          <a:blip r:embed="rId3">
            <a:extLst>
              <a:ext uri="{28A0092B-C50C-407E-A947-70E740481C1C}">
                <a14:useLocalDpi xmlns:a14="http://schemas.microsoft.com/office/drawing/2010/main" val="0"/>
              </a:ext>
            </a:extLst>
          </a:blip>
          <a:srcRect l="17494" t="15218" r="46326" b="42119"/>
          <a:stretch>
            <a:fillRect/>
          </a:stretch>
        </p:blipFill>
        <p:spPr bwMode="auto">
          <a:xfrm>
            <a:off x="4513134" y="3338411"/>
            <a:ext cx="3711788" cy="2736304"/>
          </a:xfrm>
          <a:prstGeom prst="rect">
            <a:avLst/>
          </a:prstGeom>
          <a:noFill/>
        </p:spPr>
      </p:pic>
    </p:spTree>
    <p:extLst>
      <p:ext uri="{BB962C8B-B14F-4D97-AF65-F5344CB8AC3E}">
        <p14:creationId xmlns:p14="http://schemas.microsoft.com/office/powerpoint/2010/main" val="18552157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1763688" y="404664"/>
            <a:ext cx="5688632" cy="584775"/>
          </a:xfrm>
          <a:prstGeom prst="rect">
            <a:avLst/>
          </a:prstGeom>
          <a:noFill/>
        </p:spPr>
        <p:txBody>
          <a:bodyPr wrap="square" rtlCol="0">
            <a:spAutoFit/>
          </a:bodyPr>
          <a:lstStyle/>
          <a:p>
            <a:pPr algn="ctr"/>
            <a:r>
              <a:rPr lang="es-CO" sz="32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PROPUESTA </a:t>
            </a:r>
            <a:endParaRPr lang="es-CO" sz="32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3" name="2 Rectángulo"/>
          <p:cNvSpPr/>
          <p:nvPr/>
        </p:nvSpPr>
        <p:spPr>
          <a:xfrm>
            <a:off x="666443" y="1556792"/>
            <a:ext cx="8064896" cy="1200329"/>
          </a:xfrm>
          <a:prstGeom prst="rect">
            <a:avLst/>
          </a:prstGeom>
        </p:spPr>
        <p:txBody>
          <a:bodyPr wrap="square">
            <a:spAutoFit/>
          </a:bodyPr>
          <a:lstStyle/>
          <a:p>
            <a:pPr algn="just"/>
            <a:r>
              <a:rPr lang="es-CO" dirty="0"/>
              <a:t>Nuestro principal objetivo para este proyecto, es brindarles  alojamiento a los estudiantes foráneos de la Universidad de los Andes durante su carrera de pregrado. La problemática a resolver, es que muchos de los estudiantes viven en sectores alejados a la universidad. </a:t>
            </a:r>
          </a:p>
        </p:txBody>
      </p:sp>
      <p:sp>
        <p:nvSpPr>
          <p:cNvPr id="4" name="3 Rectángulo"/>
          <p:cNvSpPr/>
          <p:nvPr/>
        </p:nvSpPr>
        <p:spPr>
          <a:xfrm>
            <a:off x="1005003" y="4026549"/>
            <a:ext cx="2198845" cy="923330"/>
          </a:xfrm>
          <a:prstGeom prst="rect">
            <a:avLst/>
          </a:prstGeom>
          <a:solidFill>
            <a:srgbClr val="FFC000"/>
          </a:solidFill>
        </p:spPr>
        <p:txBody>
          <a:bodyPr wrap="square">
            <a:spAutoFit/>
          </a:bodyPr>
          <a:lstStyle/>
          <a:p>
            <a:pPr algn="ctr"/>
            <a:r>
              <a:rPr lang="es-CO" dirty="0"/>
              <a:t>D</a:t>
            </a:r>
            <a:r>
              <a:rPr lang="es-CO" dirty="0" smtClean="0"/>
              <a:t>isminución </a:t>
            </a:r>
            <a:r>
              <a:rPr lang="es-CO" dirty="0"/>
              <a:t>en el tráfico de la </a:t>
            </a:r>
            <a:r>
              <a:rPr lang="es-CO" dirty="0" smtClean="0"/>
              <a:t>ciudad</a:t>
            </a:r>
          </a:p>
          <a:p>
            <a:pPr algn="ctr"/>
            <a:endParaRPr lang="es-CO" dirty="0"/>
          </a:p>
        </p:txBody>
      </p:sp>
      <p:sp>
        <p:nvSpPr>
          <p:cNvPr id="5" name="4 Rectángulo"/>
          <p:cNvSpPr/>
          <p:nvPr/>
        </p:nvSpPr>
        <p:spPr>
          <a:xfrm>
            <a:off x="3491880" y="4013775"/>
            <a:ext cx="2113848" cy="923330"/>
          </a:xfrm>
          <a:prstGeom prst="rect">
            <a:avLst/>
          </a:prstGeom>
          <a:solidFill>
            <a:srgbClr val="99FF33"/>
          </a:solidFill>
        </p:spPr>
        <p:txBody>
          <a:bodyPr wrap="square">
            <a:spAutoFit/>
          </a:bodyPr>
          <a:lstStyle/>
          <a:p>
            <a:pPr algn="ctr"/>
            <a:r>
              <a:rPr lang="es-CO" dirty="0"/>
              <a:t>D</a:t>
            </a:r>
            <a:r>
              <a:rPr lang="es-CO" dirty="0" smtClean="0"/>
              <a:t>isminuir </a:t>
            </a:r>
            <a:r>
              <a:rPr lang="es-CO" dirty="0"/>
              <a:t>las </a:t>
            </a:r>
            <a:r>
              <a:rPr lang="es-CO" dirty="0" smtClean="0"/>
              <a:t>emisiones</a:t>
            </a:r>
          </a:p>
          <a:p>
            <a:pPr algn="ctr"/>
            <a:r>
              <a:rPr lang="es-CO" dirty="0" smtClean="0"/>
              <a:t> </a:t>
            </a:r>
            <a:endParaRPr lang="es-CO" dirty="0"/>
          </a:p>
        </p:txBody>
      </p:sp>
      <p:sp>
        <p:nvSpPr>
          <p:cNvPr id="6" name="5 Rectángulo"/>
          <p:cNvSpPr/>
          <p:nvPr/>
        </p:nvSpPr>
        <p:spPr>
          <a:xfrm>
            <a:off x="6098023" y="4005064"/>
            <a:ext cx="1738486" cy="923330"/>
          </a:xfrm>
          <a:prstGeom prst="rect">
            <a:avLst/>
          </a:prstGeom>
          <a:solidFill>
            <a:schemeClr val="accent5">
              <a:lumMod val="40000"/>
              <a:lumOff val="60000"/>
            </a:schemeClr>
          </a:solidFill>
        </p:spPr>
        <p:txBody>
          <a:bodyPr wrap="square">
            <a:spAutoFit/>
          </a:bodyPr>
          <a:lstStyle/>
          <a:p>
            <a:pPr algn="ctr"/>
            <a:r>
              <a:rPr lang="es-CO" dirty="0" smtClean="0"/>
              <a:t>Mejorará </a:t>
            </a:r>
            <a:r>
              <a:rPr lang="es-CO" dirty="0"/>
              <a:t>la </a:t>
            </a:r>
            <a:r>
              <a:rPr lang="es-CO" dirty="0" smtClean="0"/>
              <a:t>seguridad</a:t>
            </a:r>
          </a:p>
          <a:p>
            <a:pPr algn="ctr"/>
            <a:endParaRPr lang="es-CO" dirty="0"/>
          </a:p>
        </p:txBody>
      </p:sp>
    </p:spTree>
    <p:extLst>
      <p:ext uri="{BB962C8B-B14F-4D97-AF65-F5344CB8AC3E}">
        <p14:creationId xmlns:p14="http://schemas.microsoft.com/office/powerpoint/2010/main" val="122078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1907704" y="260648"/>
            <a:ext cx="5400600" cy="584775"/>
          </a:xfrm>
          <a:prstGeom prst="rect">
            <a:avLst/>
          </a:prstGeom>
          <a:noFill/>
        </p:spPr>
        <p:txBody>
          <a:bodyPr wrap="square" rtlCol="0">
            <a:spAutoFit/>
          </a:bodyPr>
          <a:lstStyle/>
          <a:p>
            <a:pPr algn="ctr"/>
            <a:r>
              <a:rPr lang="es-CO" sz="32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UBICACIÓN  </a:t>
            </a:r>
            <a:endParaRPr lang="es-CO" sz="32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pic>
        <p:nvPicPr>
          <p:cNvPr id="3" name="2 Imagen"/>
          <p:cNvPicPr/>
          <p:nvPr/>
        </p:nvPicPr>
        <p:blipFill>
          <a:blip r:embed="rId2">
            <a:extLst>
              <a:ext uri="{28A0092B-C50C-407E-A947-70E740481C1C}">
                <a14:useLocalDpi xmlns:a14="http://schemas.microsoft.com/office/drawing/2010/main" val="0"/>
              </a:ext>
            </a:extLst>
          </a:blip>
          <a:srcRect/>
          <a:stretch>
            <a:fillRect/>
          </a:stretch>
        </p:blipFill>
        <p:spPr bwMode="auto">
          <a:xfrm>
            <a:off x="248776" y="980728"/>
            <a:ext cx="8358416" cy="3672408"/>
          </a:xfrm>
          <a:prstGeom prst="rect">
            <a:avLst/>
          </a:prstGeom>
          <a:noFill/>
          <a:ln>
            <a:noFill/>
          </a:ln>
        </p:spPr>
      </p:pic>
      <p:sp>
        <p:nvSpPr>
          <p:cNvPr id="4" name="3 Rectángulo"/>
          <p:cNvSpPr/>
          <p:nvPr/>
        </p:nvSpPr>
        <p:spPr>
          <a:xfrm>
            <a:off x="395536" y="4699010"/>
            <a:ext cx="8064896" cy="2031325"/>
          </a:xfrm>
          <a:prstGeom prst="rect">
            <a:avLst/>
          </a:prstGeom>
        </p:spPr>
        <p:txBody>
          <a:bodyPr wrap="square">
            <a:spAutoFit/>
          </a:bodyPr>
          <a:lstStyle/>
          <a:p>
            <a:pPr algn="just"/>
            <a:endParaRPr lang="es-CO" dirty="0"/>
          </a:p>
          <a:p>
            <a:pPr algn="just"/>
            <a:r>
              <a:rPr lang="es-CO" dirty="0" smtClean="0"/>
              <a:t>El </a:t>
            </a:r>
            <a:r>
              <a:rPr lang="es-CO" dirty="0"/>
              <a:t>proyecto de residencias </a:t>
            </a:r>
            <a:r>
              <a:rPr lang="es-CO" dirty="0" smtClean="0"/>
              <a:t>estudiantiles se encuentra  </a:t>
            </a:r>
            <a:r>
              <a:rPr lang="es-CO" dirty="0"/>
              <a:t>ubicado en la calle 22 con carrera </a:t>
            </a:r>
            <a:r>
              <a:rPr lang="es-CO" dirty="0" smtClean="0"/>
              <a:t>1ra, en un lote de 900m2. </a:t>
            </a:r>
            <a:r>
              <a:rPr lang="es-CO" dirty="0"/>
              <a:t>El proyecto se desarrollará en 5 pisos, el primero con salas de estudios, la recepción y una cafetería. En los 4 siguientes pisos se encontrarán 100 habitaciones para los estudiantes; por piso se contaran con 25 habitaciones de 22 m2 cada una, en la que se ubicaran a un máximo de 2 estudiantes. </a:t>
            </a:r>
          </a:p>
        </p:txBody>
      </p:sp>
    </p:spTree>
    <p:extLst>
      <p:ext uri="{BB962C8B-B14F-4D97-AF65-F5344CB8AC3E}">
        <p14:creationId xmlns:p14="http://schemas.microsoft.com/office/powerpoint/2010/main" val="9654918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2555776" y="382608"/>
            <a:ext cx="3816424" cy="584775"/>
          </a:xfrm>
          <a:prstGeom prst="rect">
            <a:avLst/>
          </a:prstGeom>
          <a:noFill/>
        </p:spPr>
        <p:txBody>
          <a:bodyPr wrap="square" rtlCol="0">
            <a:spAutoFit/>
          </a:bodyPr>
          <a:lstStyle/>
          <a:p>
            <a:pPr algn="ctr"/>
            <a:r>
              <a:rPr lang="es-CO" sz="32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SUPUESTOS </a:t>
            </a:r>
            <a:endParaRPr lang="es-CO" sz="32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aphicFrame>
        <p:nvGraphicFramePr>
          <p:cNvPr id="4" name="3 Objeto"/>
          <p:cNvGraphicFramePr>
            <a:graphicFrameLocks noChangeAspect="1"/>
          </p:cNvGraphicFramePr>
          <p:nvPr>
            <p:extLst>
              <p:ext uri="{D42A27DB-BD31-4B8C-83A1-F6EECF244321}">
                <p14:modId xmlns:p14="http://schemas.microsoft.com/office/powerpoint/2010/main" val="2588543624"/>
              </p:ext>
            </p:extLst>
          </p:nvPr>
        </p:nvGraphicFramePr>
        <p:xfrm>
          <a:off x="382176" y="3212976"/>
          <a:ext cx="8321796" cy="2592288"/>
        </p:xfrm>
        <a:graphic>
          <a:graphicData uri="http://schemas.openxmlformats.org/presentationml/2006/ole">
            <mc:AlternateContent xmlns:mc="http://schemas.openxmlformats.org/markup-compatibility/2006">
              <mc:Choice xmlns:v="urn:schemas-microsoft-com:vml" Requires="v">
                <p:oleObj spid="_x0000_s1037" name="Hoja de cálculo" r:id="rId3" imgW="16821095" imgH="3200333" progId="Excel.Sheet.12">
                  <p:embed/>
                </p:oleObj>
              </mc:Choice>
              <mc:Fallback>
                <p:oleObj name="Hoja de cálculo" r:id="rId3" imgW="16821095" imgH="3200333" progId="Excel.Sheet.12">
                  <p:embed/>
                  <p:pic>
                    <p:nvPicPr>
                      <p:cNvPr id="0" name=""/>
                      <p:cNvPicPr/>
                      <p:nvPr/>
                    </p:nvPicPr>
                    <p:blipFill>
                      <a:blip r:embed="rId4"/>
                      <a:stretch>
                        <a:fillRect/>
                      </a:stretch>
                    </p:blipFill>
                    <p:spPr>
                      <a:xfrm>
                        <a:off x="382176" y="3212976"/>
                        <a:ext cx="8321796" cy="2592288"/>
                      </a:xfrm>
                      <a:prstGeom prst="rect">
                        <a:avLst/>
                      </a:prstGeom>
                    </p:spPr>
                  </p:pic>
                </p:oleObj>
              </mc:Fallback>
            </mc:AlternateContent>
          </a:graphicData>
        </a:graphic>
      </p:graphicFrame>
      <p:sp>
        <p:nvSpPr>
          <p:cNvPr id="5" name="4 Rectángulo"/>
          <p:cNvSpPr/>
          <p:nvPr/>
        </p:nvSpPr>
        <p:spPr>
          <a:xfrm>
            <a:off x="348288" y="1052736"/>
            <a:ext cx="8256160" cy="1754326"/>
          </a:xfrm>
          <a:prstGeom prst="rect">
            <a:avLst/>
          </a:prstGeom>
        </p:spPr>
        <p:txBody>
          <a:bodyPr wrap="square">
            <a:spAutoFit/>
          </a:bodyPr>
          <a:lstStyle/>
          <a:p>
            <a:pPr algn="just"/>
            <a:r>
              <a:rPr lang="es-CO" dirty="0"/>
              <a:t>En principio, se presentará una estimación general de los costos del proyecto. Costos directos como: costo de materiales, mano de obra, terreno, suministros, equipos. Costos indirectos como: permisos de construcción e impuestos. Esto, teniendo en cuenta tiempos de actividades del proyecto, con el fin de asociar el inicio de cada actividad con un gasto. Finalmente, se definirá la herramienta de financiación, tasas, periodos de pago y periodos de retorno de capital. </a:t>
            </a:r>
          </a:p>
        </p:txBody>
      </p:sp>
    </p:spTree>
    <p:extLst>
      <p:ext uri="{BB962C8B-B14F-4D97-AF65-F5344CB8AC3E}">
        <p14:creationId xmlns:p14="http://schemas.microsoft.com/office/powerpoint/2010/main" val="33582615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980728"/>
            <a:ext cx="5514975" cy="3667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528" y="4821510"/>
            <a:ext cx="5514975" cy="184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3 CuadroTexto"/>
          <p:cNvSpPr txBox="1"/>
          <p:nvPr/>
        </p:nvSpPr>
        <p:spPr>
          <a:xfrm>
            <a:off x="1936318" y="260648"/>
            <a:ext cx="5616624" cy="584775"/>
          </a:xfrm>
          <a:prstGeom prst="rect">
            <a:avLst/>
          </a:prstGeom>
          <a:noFill/>
        </p:spPr>
        <p:txBody>
          <a:bodyPr wrap="square" rtlCol="0">
            <a:spAutoFit/>
          </a:bodyPr>
          <a:lstStyle/>
          <a:p>
            <a:pPr algn="ctr"/>
            <a:r>
              <a:rPr lang="es-CO" sz="32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COSTOS DEL PROYECTO </a:t>
            </a:r>
            <a:endParaRPr lang="es-CO" sz="32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pic>
        <p:nvPicPr>
          <p:cNvPr id="205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8773" y="2193032"/>
            <a:ext cx="2865715" cy="2388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068560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395536" y="1196752"/>
            <a:ext cx="4572000" cy="4801314"/>
          </a:xfrm>
          <a:prstGeom prst="rect">
            <a:avLst/>
          </a:prstGeom>
          <a:solidFill>
            <a:schemeClr val="accent5">
              <a:lumMod val="20000"/>
              <a:lumOff val="80000"/>
            </a:schemeClr>
          </a:solidFill>
        </p:spPr>
        <p:txBody>
          <a:bodyPr>
            <a:spAutoFit/>
          </a:bodyPr>
          <a:lstStyle/>
          <a:p>
            <a:pPr algn="just"/>
            <a:r>
              <a:rPr lang="es-CO" dirty="0" smtClean="0"/>
              <a:t>CONDICIONES DEL BANCO</a:t>
            </a:r>
          </a:p>
          <a:p>
            <a:pPr algn="just"/>
            <a:endParaRPr lang="es-CO" dirty="0" smtClean="0"/>
          </a:p>
          <a:p>
            <a:pPr algn="just"/>
            <a:r>
              <a:rPr lang="es-CO" dirty="0" smtClean="0"/>
              <a:t>- Financiación de hasta el 70% del proyecto (costos directos e indirectos). </a:t>
            </a:r>
          </a:p>
          <a:p>
            <a:pPr algn="just"/>
            <a:r>
              <a:rPr lang="es-CO" dirty="0" smtClean="0"/>
              <a:t>- Plazo: El plazo máximo será el tiempo programado para la construcción de la obra, más un tiempo para ventas. (Tiempo de ventas = 1 año) </a:t>
            </a:r>
          </a:p>
          <a:p>
            <a:pPr algn="just"/>
            <a:r>
              <a:rPr lang="es-CO" dirty="0" smtClean="0"/>
              <a:t>- Desembolsos según actividades del proyecto. (Los desembolsos se marcan en el cronograma de actividades con comentarios)</a:t>
            </a:r>
          </a:p>
          <a:p>
            <a:pPr algn="just"/>
            <a:r>
              <a:rPr lang="es-CO" dirty="0" smtClean="0"/>
              <a:t>- Periodicidad </a:t>
            </a:r>
            <a:r>
              <a:rPr lang="es-CO" dirty="0" smtClean="0"/>
              <a:t>intereses: </a:t>
            </a:r>
            <a:r>
              <a:rPr lang="es-CO" dirty="0" smtClean="0"/>
              <a:t>mes vencido o trimestre vencido.</a:t>
            </a:r>
          </a:p>
          <a:p>
            <a:pPr algn="just"/>
            <a:r>
              <a:rPr lang="es-CO" dirty="0" smtClean="0"/>
              <a:t>- Tasa de interés - depende de la negociación con el banco. (Se espera negociar una tasa del 10% efectivo anual).</a:t>
            </a:r>
          </a:p>
          <a:p>
            <a:pPr algn="just"/>
            <a:r>
              <a:rPr lang="es-CO" dirty="0" smtClean="0"/>
              <a:t>- Modalidad de pago: Cuota fija</a:t>
            </a:r>
            <a:endParaRPr lang="es-CO" dirty="0"/>
          </a:p>
        </p:txBody>
      </p:sp>
      <p:sp>
        <p:nvSpPr>
          <p:cNvPr id="3" name="2 Rectángulo"/>
          <p:cNvSpPr/>
          <p:nvPr/>
        </p:nvSpPr>
        <p:spPr>
          <a:xfrm>
            <a:off x="5148064" y="2420888"/>
            <a:ext cx="3816424" cy="2308324"/>
          </a:xfrm>
          <a:prstGeom prst="rect">
            <a:avLst/>
          </a:prstGeom>
          <a:solidFill>
            <a:srgbClr val="99FF33"/>
          </a:solidFill>
        </p:spPr>
        <p:txBody>
          <a:bodyPr wrap="square">
            <a:spAutoFit/>
          </a:bodyPr>
          <a:lstStyle/>
          <a:p>
            <a:pPr algn="just"/>
            <a:r>
              <a:rPr lang="es-CO" dirty="0" smtClean="0"/>
              <a:t>DEPRECIACIONES</a:t>
            </a:r>
          </a:p>
          <a:p>
            <a:pPr algn="just"/>
            <a:r>
              <a:rPr lang="es-CO" dirty="0" smtClean="0"/>
              <a:t>- Los activos fijos se depreciaran con el método de </a:t>
            </a:r>
            <a:r>
              <a:rPr lang="es-CO" dirty="0" smtClean="0"/>
              <a:t>línea </a:t>
            </a:r>
            <a:r>
              <a:rPr lang="es-CO" dirty="0" smtClean="0"/>
              <a:t>recta.</a:t>
            </a:r>
          </a:p>
          <a:p>
            <a:pPr algn="just"/>
            <a:r>
              <a:rPr lang="es-CO" dirty="0" smtClean="0"/>
              <a:t>- La construcción se depreciará a 20 años y el mobiliario a 10 años.</a:t>
            </a:r>
          </a:p>
          <a:p>
            <a:pPr algn="just"/>
            <a:r>
              <a:rPr lang="es-CO" dirty="0" smtClean="0"/>
              <a:t>- Se estima que el edificio estará avaluado después de su construcción en 3.000 millones de pesos.</a:t>
            </a:r>
            <a:endParaRPr lang="es-CO" dirty="0"/>
          </a:p>
        </p:txBody>
      </p:sp>
      <p:sp>
        <p:nvSpPr>
          <p:cNvPr id="4" name="3 CuadroTexto"/>
          <p:cNvSpPr txBox="1"/>
          <p:nvPr/>
        </p:nvSpPr>
        <p:spPr>
          <a:xfrm>
            <a:off x="1691680" y="382608"/>
            <a:ext cx="5688632" cy="646331"/>
          </a:xfrm>
          <a:prstGeom prst="rect">
            <a:avLst/>
          </a:prstGeom>
          <a:noFill/>
        </p:spPr>
        <p:txBody>
          <a:bodyPr wrap="square" rtlCol="0">
            <a:spAutoFit/>
          </a:bodyPr>
          <a:lstStyle/>
          <a:p>
            <a:pPr algn="ctr"/>
            <a:r>
              <a:rPr lang="es-CO" sz="36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FINANCIACIÓN</a:t>
            </a:r>
            <a:endParaRPr lang="es-CO" sz="36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Tree>
    <p:extLst>
      <p:ext uri="{BB962C8B-B14F-4D97-AF65-F5344CB8AC3E}">
        <p14:creationId xmlns:p14="http://schemas.microsoft.com/office/powerpoint/2010/main" val="23399048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9"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980966"/>
            <a:ext cx="3343275" cy="1181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90744" y="1980966"/>
            <a:ext cx="4684756" cy="1008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2 Rectángulo"/>
          <p:cNvSpPr/>
          <p:nvPr/>
        </p:nvSpPr>
        <p:spPr>
          <a:xfrm>
            <a:off x="708293" y="332656"/>
            <a:ext cx="7843636" cy="1323439"/>
          </a:xfrm>
          <a:prstGeom prst="rect">
            <a:avLst/>
          </a:prstGeom>
          <a:noFill/>
        </p:spPr>
        <p:txBody>
          <a:bodyPr wrap="square" lIns="91440" tIns="45720" rIns="91440" bIns="45720">
            <a:spAutoFit/>
          </a:bodyPr>
          <a:lstStyle/>
          <a:p>
            <a:pPr algn="ctr"/>
            <a:r>
              <a:rPr lang="es-ES" sz="4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Conclusiones a partir de Indicadores de bondad financiera</a:t>
            </a:r>
            <a:endParaRPr lang="es-ES" sz="4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4" name="3 CuadroTexto"/>
          <p:cNvSpPr txBox="1"/>
          <p:nvPr/>
        </p:nvSpPr>
        <p:spPr>
          <a:xfrm>
            <a:off x="536104" y="3573016"/>
            <a:ext cx="8235948" cy="2308324"/>
          </a:xfrm>
          <a:prstGeom prst="rect">
            <a:avLst/>
          </a:prstGeom>
          <a:noFill/>
        </p:spPr>
        <p:txBody>
          <a:bodyPr wrap="square" rtlCol="0">
            <a:spAutoFit/>
          </a:bodyPr>
          <a:lstStyle/>
          <a:p>
            <a:pPr marL="285750" indent="-285750" algn="just">
              <a:buFontTx/>
              <a:buChar char="-"/>
            </a:pPr>
            <a:r>
              <a:rPr lang="es-CO" dirty="0" smtClean="0"/>
              <a:t>A partir del FCL es posible determinar que el proyecto genera valor, dado que el VPN es mayor a cero con un costo de oportunidad del 0.71% EM. </a:t>
            </a:r>
          </a:p>
          <a:p>
            <a:pPr marL="285750" indent="-285750" algn="just">
              <a:buFontTx/>
              <a:buChar char="-"/>
            </a:pPr>
            <a:r>
              <a:rPr lang="es-CO" dirty="0" smtClean="0"/>
              <a:t>El flujo de caja de la deuda demuestra que el negocio no es rentable para los inversionistas dado que el VPN es negativo . Esto se debe a que el plazo de financiación por deuda es muy corto y está ligado con la construcción del proyecto, por este motivo sería una mejor opción que la deuda se financiara con fondos de la Universidad y promoviendo el proyecto entre más socios, dado que la tasa de interés que espera el banco es alta y el periodo de retorno es muy corto.</a:t>
            </a:r>
            <a:endParaRPr lang="es-CO" dirty="0"/>
          </a:p>
        </p:txBody>
      </p:sp>
    </p:spTree>
    <p:extLst>
      <p:ext uri="{BB962C8B-B14F-4D97-AF65-F5344CB8AC3E}">
        <p14:creationId xmlns:p14="http://schemas.microsoft.com/office/powerpoint/2010/main" val="34779468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467544" y="332656"/>
            <a:ext cx="8280920" cy="707886"/>
          </a:xfrm>
          <a:prstGeom prst="rect">
            <a:avLst/>
          </a:prstGeom>
          <a:noFill/>
        </p:spPr>
        <p:txBody>
          <a:bodyPr wrap="square" lIns="91440" tIns="45720" rIns="91440" bIns="45720">
            <a:spAutoFit/>
          </a:bodyPr>
          <a:lstStyle/>
          <a:p>
            <a:pPr algn="ctr"/>
            <a:r>
              <a:rPr lang="es-ES" sz="4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Resultados del análisis de sensibilidad</a:t>
            </a:r>
            <a:endParaRPr lang="es-ES" sz="4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8129" y="1268760"/>
            <a:ext cx="7368285" cy="23079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3849" y="3717032"/>
            <a:ext cx="7301223" cy="24445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75925410"/>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223</TotalTime>
  <Words>816</Words>
  <Application>Microsoft Office PowerPoint</Application>
  <PresentationFormat>Presentación en pantalla (4:3)</PresentationFormat>
  <Paragraphs>41</Paragraphs>
  <Slides>10</Slides>
  <Notes>1</Notes>
  <HiddenSlides>0</HiddenSlides>
  <MMClips>0</MMClips>
  <ScaleCrop>false</ScaleCrop>
  <HeadingPairs>
    <vt:vector size="6" baseType="variant">
      <vt:variant>
        <vt:lpstr>Tema</vt:lpstr>
      </vt:variant>
      <vt:variant>
        <vt:i4>1</vt:i4>
      </vt:variant>
      <vt:variant>
        <vt:lpstr>Servidores OLE incrustados</vt:lpstr>
      </vt:variant>
      <vt:variant>
        <vt:i4>1</vt:i4>
      </vt:variant>
      <vt:variant>
        <vt:lpstr>Títulos de diapositiva</vt:lpstr>
      </vt:variant>
      <vt:variant>
        <vt:i4>10</vt:i4>
      </vt:variant>
    </vt:vector>
  </HeadingPairs>
  <TitlesOfParts>
    <vt:vector size="12" baseType="lpstr">
      <vt:lpstr>Tema de Office</vt:lpstr>
      <vt:lpstr>Hoja de cálculo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Maria</dc:creator>
  <cp:lastModifiedBy>Andrés Riaño</cp:lastModifiedBy>
  <cp:revision>13</cp:revision>
  <dcterms:created xsi:type="dcterms:W3CDTF">2013-11-22T19:47:27Z</dcterms:created>
  <dcterms:modified xsi:type="dcterms:W3CDTF">2013-11-23T02:45:19Z</dcterms:modified>
</cp:coreProperties>
</file>