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Ejemplos de </a:t>
            </a:r>
            <a:r>
              <a:rPr lang="es-ES" dirty="0" err="1" smtClean="0"/>
              <a:t>Prolog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54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Una base de datos familiar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sz="3600" dirty="0" err="1" smtClean="0">
                <a:latin typeface="Courier"/>
                <a:cs typeface="Courier"/>
              </a:rPr>
              <a:t>father</a:t>
            </a:r>
            <a:r>
              <a:rPr lang="es-ES" sz="3600" dirty="0" smtClean="0">
                <a:latin typeface="Courier"/>
                <a:cs typeface="Courier"/>
              </a:rPr>
              <a:t>(</a:t>
            </a:r>
            <a:r>
              <a:rPr lang="es-ES" sz="3600" dirty="0" err="1" smtClean="0">
                <a:latin typeface="Courier"/>
                <a:cs typeface="Courier"/>
              </a:rPr>
              <a:t>john,peter</a:t>
            </a:r>
            <a:r>
              <a:rPr lang="es-ES" sz="3600" dirty="0" smtClean="0">
                <a:latin typeface="Courier"/>
                <a:cs typeface="Courier"/>
              </a:rPr>
              <a:t>).</a:t>
            </a:r>
            <a:endParaRPr lang="es-ES" sz="3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" sz="3600" dirty="0" err="1" smtClean="0">
                <a:latin typeface="Courier"/>
                <a:cs typeface="Courier"/>
              </a:rPr>
              <a:t>father</a:t>
            </a:r>
            <a:r>
              <a:rPr lang="es-ES" sz="3600" dirty="0" smtClean="0">
                <a:latin typeface="Courier"/>
                <a:cs typeface="Courier"/>
              </a:rPr>
              <a:t>(</a:t>
            </a:r>
            <a:r>
              <a:rPr lang="es-ES" sz="3600" dirty="0" err="1" smtClean="0">
                <a:latin typeface="Courier"/>
                <a:cs typeface="Courier"/>
              </a:rPr>
              <a:t>don,joan</a:t>
            </a:r>
            <a:r>
              <a:rPr lang="es-ES" sz="3600" dirty="0">
                <a:latin typeface="Courier"/>
                <a:cs typeface="Courier"/>
              </a:rPr>
              <a:t>)</a:t>
            </a:r>
            <a:r>
              <a:rPr lang="es-ES" sz="360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s-ES" sz="3600" dirty="0" err="1" smtClean="0">
                <a:latin typeface="Courier"/>
                <a:cs typeface="Courier"/>
              </a:rPr>
              <a:t>father</a:t>
            </a:r>
            <a:r>
              <a:rPr lang="es-ES" sz="3600" dirty="0" smtClean="0">
                <a:latin typeface="Courier"/>
                <a:cs typeface="Courier"/>
              </a:rPr>
              <a:t>(</a:t>
            </a:r>
            <a:r>
              <a:rPr lang="es-ES" sz="3600" dirty="0" err="1" smtClean="0">
                <a:latin typeface="Courier"/>
                <a:cs typeface="Courier"/>
              </a:rPr>
              <a:t>tom,donna</a:t>
            </a:r>
            <a:r>
              <a:rPr lang="es-ES" sz="3600" dirty="0" smtClean="0">
                <a:latin typeface="Courier"/>
                <a:cs typeface="Courier"/>
              </a:rPr>
              <a:t>)</a:t>
            </a:r>
            <a:r>
              <a:rPr lang="es-ES" sz="36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s-ES" sz="3600" dirty="0" err="1" smtClean="0">
                <a:latin typeface="Courier"/>
                <a:cs typeface="Courier"/>
              </a:rPr>
              <a:t>mother</a:t>
            </a:r>
            <a:r>
              <a:rPr lang="es-ES" sz="3600" dirty="0" smtClean="0">
                <a:latin typeface="Courier"/>
                <a:cs typeface="Courier"/>
              </a:rPr>
              <a:t>(</a:t>
            </a:r>
            <a:r>
              <a:rPr lang="es-ES" sz="3600" dirty="0" err="1" smtClean="0">
                <a:latin typeface="Courier"/>
                <a:cs typeface="Courier"/>
              </a:rPr>
              <a:t>donna,</a:t>
            </a:r>
            <a:r>
              <a:rPr lang="es-ES" sz="3600" dirty="0" err="1">
                <a:latin typeface="Courier"/>
                <a:cs typeface="Courier"/>
              </a:rPr>
              <a:t>peter</a:t>
            </a:r>
            <a:r>
              <a:rPr lang="es-ES" sz="3600" dirty="0">
                <a:latin typeface="Courier"/>
                <a:cs typeface="Courier"/>
              </a:rPr>
              <a:t>)</a:t>
            </a:r>
            <a:r>
              <a:rPr lang="es-ES" sz="3600" dirty="0" smtClean="0">
                <a:latin typeface="Courier"/>
                <a:cs typeface="Courier"/>
              </a:rPr>
              <a:t>.</a:t>
            </a:r>
            <a:endParaRPr lang="es-ES" sz="3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" sz="3600" dirty="0" err="1">
                <a:latin typeface="Courier"/>
                <a:cs typeface="Courier"/>
              </a:rPr>
              <a:t>mother</a:t>
            </a:r>
            <a:r>
              <a:rPr lang="es-ES" sz="3600" dirty="0">
                <a:latin typeface="Courier"/>
                <a:cs typeface="Courier"/>
              </a:rPr>
              <a:t>(</a:t>
            </a:r>
            <a:r>
              <a:rPr lang="es-ES" sz="3600" dirty="0" err="1">
                <a:latin typeface="Courier"/>
                <a:cs typeface="Courier"/>
              </a:rPr>
              <a:t>donna</a:t>
            </a:r>
            <a:r>
              <a:rPr lang="es-ES" sz="3600" dirty="0" err="1" smtClean="0">
                <a:latin typeface="Courier"/>
                <a:cs typeface="Courier"/>
              </a:rPr>
              <a:t>,joan</a:t>
            </a:r>
            <a:r>
              <a:rPr lang="es-ES" sz="3600" dirty="0" smtClean="0">
                <a:latin typeface="Courier"/>
                <a:cs typeface="Courier"/>
              </a:rPr>
              <a:t>).</a:t>
            </a:r>
          </a:p>
          <a:p>
            <a:pPr marL="0" indent="0">
              <a:buNone/>
            </a:pPr>
            <a:r>
              <a:rPr lang="es-ES" sz="3600" dirty="0" err="1" smtClean="0">
                <a:latin typeface="Courier"/>
                <a:cs typeface="Courier"/>
              </a:rPr>
              <a:t>parent</a:t>
            </a:r>
            <a:r>
              <a:rPr lang="es-ES" sz="3600" dirty="0" smtClean="0">
                <a:latin typeface="Courier"/>
                <a:cs typeface="Courier"/>
              </a:rPr>
              <a:t>(X,Y) :-</a:t>
            </a:r>
            <a:r>
              <a:rPr lang="es-ES" sz="3600" dirty="0" err="1" smtClean="0">
                <a:latin typeface="Courier"/>
                <a:cs typeface="Courier"/>
              </a:rPr>
              <a:t>father</a:t>
            </a:r>
            <a:r>
              <a:rPr lang="es-ES" sz="3600" dirty="0" smtClean="0">
                <a:latin typeface="Courier"/>
                <a:cs typeface="Courier"/>
              </a:rPr>
              <a:t>(X,Y).</a:t>
            </a:r>
          </a:p>
          <a:p>
            <a:pPr marL="0" indent="0">
              <a:buNone/>
            </a:pPr>
            <a:r>
              <a:rPr lang="es-ES" sz="3600" dirty="0" err="1">
                <a:latin typeface="Courier"/>
                <a:cs typeface="Courier"/>
              </a:rPr>
              <a:t>parent</a:t>
            </a:r>
            <a:r>
              <a:rPr lang="es-ES" sz="3600" dirty="0">
                <a:latin typeface="Courier"/>
                <a:cs typeface="Courier"/>
              </a:rPr>
              <a:t>(X,Y) :</a:t>
            </a:r>
            <a:r>
              <a:rPr lang="es-ES" sz="3600" dirty="0" smtClean="0">
                <a:latin typeface="Courier"/>
                <a:cs typeface="Courier"/>
              </a:rPr>
              <a:t>-</a:t>
            </a:r>
            <a:r>
              <a:rPr lang="es-ES" sz="3600" dirty="0" err="1" smtClean="0">
                <a:latin typeface="Courier"/>
                <a:cs typeface="Courier"/>
              </a:rPr>
              <a:t>mother</a:t>
            </a:r>
            <a:r>
              <a:rPr lang="es-ES" sz="3600" dirty="0">
                <a:latin typeface="Courier"/>
                <a:cs typeface="Courier"/>
              </a:rPr>
              <a:t>(X,Y)</a:t>
            </a:r>
            <a:r>
              <a:rPr lang="es-ES" sz="360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s-ES" sz="3600" dirty="0" err="1" smtClean="0">
                <a:latin typeface="Courier"/>
                <a:cs typeface="Courier"/>
              </a:rPr>
              <a:t>grandfather</a:t>
            </a:r>
            <a:r>
              <a:rPr lang="es-ES" sz="3600" dirty="0" smtClean="0">
                <a:latin typeface="Courier"/>
                <a:cs typeface="Courier"/>
              </a:rPr>
              <a:t>(X,Y):-</a:t>
            </a:r>
            <a:r>
              <a:rPr lang="es-ES" sz="3600" dirty="0" err="1" smtClean="0">
                <a:latin typeface="Courier"/>
                <a:cs typeface="Courier"/>
              </a:rPr>
              <a:t>father</a:t>
            </a:r>
            <a:r>
              <a:rPr lang="es-ES" sz="3600" dirty="0" smtClean="0">
                <a:latin typeface="Courier"/>
                <a:cs typeface="Courier"/>
              </a:rPr>
              <a:t>(X,Z),</a:t>
            </a:r>
            <a:r>
              <a:rPr lang="es-ES" sz="3600" dirty="0" err="1" smtClean="0">
                <a:latin typeface="Courier"/>
                <a:cs typeface="Courier"/>
              </a:rPr>
              <a:t>parent</a:t>
            </a:r>
            <a:r>
              <a:rPr lang="es-ES" sz="3600" dirty="0" smtClean="0">
                <a:latin typeface="Courier"/>
                <a:cs typeface="Courier"/>
              </a:rPr>
              <a:t>(Z,X).</a:t>
            </a:r>
          </a:p>
          <a:p>
            <a:pPr marL="0" indent="0">
              <a:buNone/>
            </a:pPr>
            <a:r>
              <a:rPr lang="es-ES" sz="3600" dirty="0" err="1" smtClean="0">
                <a:latin typeface="Courier"/>
                <a:cs typeface="Courier"/>
              </a:rPr>
              <a:t>siblings</a:t>
            </a:r>
            <a:r>
              <a:rPr lang="es-ES" sz="3600" dirty="0" smtClean="0">
                <a:latin typeface="Courier"/>
                <a:cs typeface="Courier"/>
              </a:rPr>
              <a:t>(X,Y):-</a:t>
            </a:r>
            <a:r>
              <a:rPr lang="es-ES" sz="3600" dirty="0" err="1" smtClean="0">
                <a:latin typeface="Courier"/>
                <a:cs typeface="Courier"/>
              </a:rPr>
              <a:t>parent</a:t>
            </a:r>
            <a:r>
              <a:rPr lang="es-ES" sz="3600" dirty="0" smtClean="0">
                <a:latin typeface="Courier"/>
                <a:cs typeface="Courier"/>
              </a:rPr>
              <a:t>(Z,X),</a:t>
            </a:r>
            <a:r>
              <a:rPr lang="es-ES" sz="3600" dirty="0" err="1" smtClean="0">
                <a:latin typeface="Courier"/>
                <a:cs typeface="Courier"/>
              </a:rPr>
              <a:t>parent</a:t>
            </a:r>
            <a:r>
              <a:rPr lang="es-ES" sz="3600" dirty="0" smtClean="0">
                <a:latin typeface="Courier"/>
                <a:cs typeface="Courier"/>
              </a:rPr>
              <a:t>(Z,Y).</a:t>
            </a:r>
            <a:endParaRPr lang="es-ES" sz="3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s-ES" sz="3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s-E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11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  <a:endParaRPr lang="es-E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49274" y="1600201"/>
            <a:ext cx="8473331" cy="1412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>
                <a:latin typeface="Courier"/>
                <a:cs typeface="Courier"/>
              </a:rPr>
              <a:t>append</a:t>
            </a:r>
            <a:r>
              <a:rPr lang="es-ES" dirty="0" smtClean="0">
                <a:latin typeface="Courier"/>
                <a:cs typeface="Courier"/>
              </a:rPr>
              <a:t>([],</a:t>
            </a:r>
            <a:r>
              <a:rPr lang="es-ES" dirty="0" err="1" smtClean="0">
                <a:latin typeface="Courier"/>
                <a:cs typeface="Courier"/>
              </a:rPr>
              <a:t>Ys,Ys</a:t>
            </a:r>
            <a:r>
              <a:rPr lang="es-ES" dirty="0" smtClean="0">
                <a:latin typeface="Courier"/>
                <a:cs typeface="Courier"/>
              </a:rPr>
              <a:t>).</a:t>
            </a:r>
            <a:endParaRPr lang="es-E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" dirty="0" err="1">
                <a:latin typeface="Courier"/>
                <a:cs typeface="Courier"/>
              </a:rPr>
              <a:t>append</a:t>
            </a:r>
            <a:r>
              <a:rPr lang="es-ES" dirty="0" smtClean="0">
                <a:latin typeface="Courier"/>
                <a:cs typeface="Courier"/>
              </a:rPr>
              <a:t>([</a:t>
            </a:r>
            <a:r>
              <a:rPr lang="es-ES" dirty="0" err="1" smtClean="0">
                <a:latin typeface="Courier"/>
                <a:cs typeface="Courier"/>
              </a:rPr>
              <a:t>X|Xs</a:t>
            </a:r>
            <a:r>
              <a:rPr lang="es-ES" dirty="0" smtClean="0">
                <a:latin typeface="Courier"/>
                <a:cs typeface="Courier"/>
              </a:rPr>
              <a:t>],</a:t>
            </a:r>
            <a:r>
              <a:rPr lang="es-ES" dirty="0" err="1">
                <a:latin typeface="Courier"/>
                <a:cs typeface="Courier"/>
              </a:rPr>
              <a:t>Ys</a:t>
            </a:r>
            <a:r>
              <a:rPr lang="es-ES" dirty="0" smtClean="0">
                <a:latin typeface="Courier"/>
                <a:cs typeface="Courier"/>
              </a:rPr>
              <a:t>,</a:t>
            </a:r>
            <a:r>
              <a:rPr lang="es-ES" dirty="0">
                <a:latin typeface="Courier"/>
                <a:cs typeface="Courier"/>
              </a:rPr>
              <a:t> [</a:t>
            </a:r>
            <a:r>
              <a:rPr lang="es-ES" dirty="0" err="1" smtClean="0">
                <a:latin typeface="Courier"/>
                <a:cs typeface="Courier"/>
              </a:rPr>
              <a:t>X|Zs</a:t>
            </a:r>
            <a:r>
              <a:rPr lang="es-ES" dirty="0">
                <a:latin typeface="Courier"/>
                <a:cs typeface="Courier"/>
              </a:rPr>
              <a:t>]</a:t>
            </a:r>
            <a:r>
              <a:rPr lang="es-ES" dirty="0" smtClean="0">
                <a:latin typeface="Courier"/>
                <a:cs typeface="Courier"/>
              </a:rPr>
              <a:t>):-</a:t>
            </a:r>
            <a:r>
              <a:rPr lang="es-ES" dirty="0" err="1" smtClean="0">
                <a:latin typeface="Courier"/>
                <a:cs typeface="Courier"/>
              </a:rPr>
              <a:t>append</a:t>
            </a:r>
            <a:r>
              <a:rPr lang="es-ES" dirty="0" smtClean="0">
                <a:latin typeface="Courier"/>
                <a:cs typeface="Courier"/>
              </a:rPr>
              <a:t>(</a:t>
            </a:r>
            <a:r>
              <a:rPr lang="es-ES" dirty="0" err="1" smtClean="0">
                <a:latin typeface="Courier"/>
                <a:cs typeface="Courier"/>
              </a:rPr>
              <a:t>Xs,</a:t>
            </a:r>
            <a:r>
              <a:rPr lang="es-ES" dirty="0" err="1">
                <a:latin typeface="Courier"/>
                <a:cs typeface="Courier"/>
              </a:rPr>
              <a:t>Ys</a:t>
            </a:r>
            <a:r>
              <a:rPr lang="es-ES" dirty="0" err="1" smtClean="0">
                <a:latin typeface="Courier"/>
                <a:cs typeface="Courier"/>
              </a:rPr>
              <a:t>,Zs</a:t>
            </a:r>
            <a:r>
              <a:rPr lang="es-ES" dirty="0" smtClean="0">
                <a:latin typeface="Courier"/>
                <a:cs typeface="Courier"/>
              </a:rPr>
              <a:t>).</a:t>
            </a:r>
            <a:endParaRPr lang="es-ES" dirty="0">
              <a:latin typeface="Courier"/>
              <a:cs typeface="Courier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60938" y="3000320"/>
            <a:ext cx="8473331" cy="69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s-ES" dirty="0" smtClean="0">
                <a:latin typeface="Courier"/>
                <a:cs typeface="Courier"/>
              </a:rPr>
              <a:t>?-</a:t>
            </a:r>
            <a:r>
              <a:rPr lang="es-ES" dirty="0" err="1" smtClean="0">
                <a:latin typeface="Courier"/>
                <a:cs typeface="Courier"/>
              </a:rPr>
              <a:t>append</a:t>
            </a:r>
            <a:r>
              <a:rPr lang="es-ES" dirty="0" smtClean="0">
                <a:latin typeface="Courier"/>
                <a:cs typeface="Courier"/>
              </a:rPr>
              <a:t>([</a:t>
            </a:r>
            <a:r>
              <a:rPr lang="es-ES" dirty="0" err="1" smtClean="0">
                <a:latin typeface="Courier"/>
                <a:cs typeface="Courier"/>
              </a:rPr>
              <a:t>a,b,c</a:t>
            </a:r>
            <a:r>
              <a:rPr lang="es-ES" dirty="0" smtClean="0">
                <a:latin typeface="Courier"/>
                <a:cs typeface="Courier"/>
              </a:rPr>
              <a:t>], [1,2], Z).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60938" y="3689175"/>
            <a:ext cx="8473331" cy="69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s-ES" dirty="0" smtClean="0">
                <a:latin typeface="Courier"/>
                <a:cs typeface="Courier"/>
              </a:rPr>
              <a:t>?-</a:t>
            </a:r>
            <a:r>
              <a:rPr lang="es-ES" dirty="0" err="1" smtClean="0">
                <a:latin typeface="Courier"/>
                <a:cs typeface="Courier"/>
              </a:rPr>
              <a:t>append</a:t>
            </a:r>
            <a:r>
              <a:rPr lang="es-ES" dirty="0" smtClean="0">
                <a:latin typeface="Courier"/>
                <a:cs typeface="Courier"/>
              </a:rPr>
              <a:t>([</a:t>
            </a:r>
            <a:r>
              <a:rPr lang="es-ES" dirty="0" err="1" smtClean="0">
                <a:latin typeface="Courier"/>
                <a:cs typeface="Courier"/>
              </a:rPr>
              <a:t>a,b,c</a:t>
            </a:r>
            <a:r>
              <a:rPr lang="es-ES" dirty="0" smtClean="0">
                <a:latin typeface="Courier"/>
                <a:cs typeface="Courier"/>
              </a:rPr>
              <a:t>], X, [a,b,c,1,2]).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10327" y="5399377"/>
            <a:ext cx="8473331" cy="69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s-ES" dirty="0" smtClean="0">
                <a:latin typeface="Courier"/>
                <a:cs typeface="Courier"/>
              </a:rPr>
              <a:t>?-</a:t>
            </a:r>
            <a:r>
              <a:rPr lang="es-ES" dirty="0" err="1" smtClean="0">
                <a:latin typeface="Courier"/>
                <a:cs typeface="Courier"/>
              </a:rPr>
              <a:t>append</a:t>
            </a:r>
            <a:r>
              <a:rPr lang="es-ES" dirty="0" smtClean="0">
                <a:latin typeface="Courier"/>
                <a:cs typeface="Courier"/>
              </a:rPr>
              <a:t>(Y, X, [a,b,c,1,2]).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382385" y="2900234"/>
            <a:ext cx="3451884" cy="620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s-ES" dirty="0" smtClean="0">
                <a:latin typeface="Courier"/>
                <a:cs typeface="Courier"/>
              </a:rPr>
              <a:t>?-Z=[a,b,c,1,2]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266674" y="3976911"/>
            <a:ext cx="3451884" cy="620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s-ES" dirty="0" smtClean="0">
                <a:latin typeface="Courier"/>
                <a:cs typeface="Courier"/>
              </a:rPr>
              <a:t>?-X=[1,2]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308727" y="4631564"/>
            <a:ext cx="8473331" cy="69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s-ES" dirty="0" smtClean="0">
                <a:latin typeface="Courier"/>
                <a:cs typeface="Courier"/>
              </a:rPr>
              <a:t>?-</a:t>
            </a:r>
            <a:r>
              <a:rPr lang="es-ES" dirty="0" err="1" smtClean="0">
                <a:latin typeface="Courier"/>
                <a:cs typeface="Courier"/>
              </a:rPr>
              <a:t>append</a:t>
            </a:r>
            <a:r>
              <a:rPr lang="es-ES" dirty="0" smtClean="0">
                <a:latin typeface="Courier"/>
                <a:cs typeface="Courier"/>
              </a:rPr>
              <a:t>(X, [1,2], Z).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139667" y="4708099"/>
            <a:ext cx="3451884" cy="620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s-ES" dirty="0" smtClean="0">
                <a:latin typeface="Courier"/>
                <a:cs typeface="Courier"/>
              </a:rPr>
              <a:t>?-X=[</a:t>
            </a:r>
            <a:r>
              <a:rPr lang="es-ES" dirty="0" err="1" smtClean="0">
                <a:latin typeface="Courier"/>
                <a:cs typeface="Courier"/>
              </a:rPr>
              <a:t>a,b,c</a:t>
            </a:r>
            <a:r>
              <a:rPr lang="es-ES" dirty="0" smtClean="0">
                <a:latin typeface="Courier"/>
                <a:cs typeface="Courier"/>
              </a:rPr>
              <a:t>]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3813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  <a:endParaRPr lang="es-E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49274" y="1600201"/>
            <a:ext cx="8473331" cy="1412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>
                <a:latin typeface="Courier"/>
                <a:cs typeface="Courier"/>
              </a:rPr>
              <a:t>append</a:t>
            </a:r>
            <a:r>
              <a:rPr lang="es-ES" dirty="0" smtClean="0">
                <a:latin typeface="Courier"/>
                <a:cs typeface="Courier"/>
              </a:rPr>
              <a:t>([],</a:t>
            </a:r>
            <a:r>
              <a:rPr lang="es-ES" dirty="0" err="1" smtClean="0">
                <a:latin typeface="Courier"/>
                <a:cs typeface="Courier"/>
              </a:rPr>
              <a:t>Ys,Ys</a:t>
            </a:r>
            <a:r>
              <a:rPr lang="es-ES" dirty="0" smtClean="0">
                <a:latin typeface="Courier"/>
                <a:cs typeface="Courier"/>
              </a:rPr>
              <a:t>).</a:t>
            </a:r>
            <a:endParaRPr lang="es-E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" dirty="0" err="1">
                <a:latin typeface="Courier"/>
                <a:cs typeface="Courier"/>
              </a:rPr>
              <a:t>append</a:t>
            </a:r>
            <a:r>
              <a:rPr lang="es-ES" dirty="0" smtClean="0">
                <a:latin typeface="Courier"/>
                <a:cs typeface="Courier"/>
              </a:rPr>
              <a:t>([</a:t>
            </a:r>
            <a:r>
              <a:rPr lang="es-ES" dirty="0" err="1" smtClean="0">
                <a:latin typeface="Courier"/>
                <a:cs typeface="Courier"/>
              </a:rPr>
              <a:t>X|Xs</a:t>
            </a:r>
            <a:r>
              <a:rPr lang="es-ES" dirty="0" smtClean="0">
                <a:latin typeface="Courier"/>
                <a:cs typeface="Courier"/>
              </a:rPr>
              <a:t>],</a:t>
            </a:r>
            <a:r>
              <a:rPr lang="es-ES" dirty="0" err="1">
                <a:latin typeface="Courier"/>
                <a:cs typeface="Courier"/>
              </a:rPr>
              <a:t>Ys</a:t>
            </a:r>
            <a:r>
              <a:rPr lang="es-ES" dirty="0" smtClean="0">
                <a:latin typeface="Courier"/>
                <a:cs typeface="Courier"/>
              </a:rPr>
              <a:t>,</a:t>
            </a:r>
            <a:r>
              <a:rPr lang="es-ES" dirty="0">
                <a:latin typeface="Courier"/>
                <a:cs typeface="Courier"/>
              </a:rPr>
              <a:t> [</a:t>
            </a:r>
            <a:r>
              <a:rPr lang="es-ES" dirty="0" err="1">
                <a:latin typeface="Courier"/>
                <a:cs typeface="Courier"/>
              </a:rPr>
              <a:t>X</a:t>
            </a:r>
            <a:r>
              <a:rPr lang="es-ES" dirty="0" err="1" smtClean="0">
                <a:latin typeface="Courier"/>
                <a:cs typeface="Courier"/>
              </a:rPr>
              <a:t>|zs</a:t>
            </a:r>
            <a:r>
              <a:rPr lang="es-ES" dirty="0">
                <a:latin typeface="Courier"/>
                <a:cs typeface="Courier"/>
              </a:rPr>
              <a:t>]</a:t>
            </a:r>
            <a:r>
              <a:rPr lang="es-ES" dirty="0" smtClean="0">
                <a:latin typeface="Courier"/>
                <a:cs typeface="Courier"/>
              </a:rPr>
              <a:t>):-</a:t>
            </a:r>
            <a:r>
              <a:rPr lang="es-ES" dirty="0" err="1" smtClean="0">
                <a:latin typeface="Courier"/>
                <a:cs typeface="Courier"/>
              </a:rPr>
              <a:t>append</a:t>
            </a:r>
            <a:r>
              <a:rPr lang="es-ES" dirty="0" smtClean="0">
                <a:latin typeface="Courier"/>
                <a:cs typeface="Courier"/>
              </a:rPr>
              <a:t>(</a:t>
            </a:r>
            <a:r>
              <a:rPr lang="es-ES" dirty="0" err="1" smtClean="0">
                <a:latin typeface="Courier"/>
                <a:cs typeface="Courier"/>
              </a:rPr>
              <a:t>Xs,</a:t>
            </a:r>
            <a:r>
              <a:rPr lang="es-ES" dirty="0" err="1">
                <a:latin typeface="Courier"/>
                <a:cs typeface="Courier"/>
              </a:rPr>
              <a:t>Ys</a:t>
            </a:r>
            <a:r>
              <a:rPr lang="es-ES" dirty="0" err="1" smtClean="0">
                <a:latin typeface="Courier"/>
                <a:cs typeface="Courier"/>
              </a:rPr>
              <a:t>,Zs</a:t>
            </a:r>
            <a:r>
              <a:rPr lang="es-ES" dirty="0" smtClean="0">
                <a:latin typeface="Courier"/>
                <a:cs typeface="Courier"/>
              </a:rPr>
              <a:t>).</a:t>
            </a:r>
            <a:endParaRPr lang="es-ES" dirty="0">
              <a:latin typeface="Courier"/>
              <a:cs typeface="Courier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49275" y="3000721"/>
            <a:ext cx="8473331" cy="69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s-ES" dirty="0" smtClean="0">
                <a:latin typeface="Courier"/>
                <a:cs typeface="Courier"/>
              </a:rPr>
              <a:t>?-</a:t>
            </a:r>
            <a:r>
              <a:rPr lang="es-ES" dirty="0" err="1" smtClean="0">
                <a:latin typeface="Courier"/>
                <a:cs typeface="Courier"/>
              </a:rPr>
              <a:t>append</a:t>
            </a:r>
            <a:r>
              <a:rPr lang="es-ES" dirty="0" smtClean="0">
                <a:latin typeface="Courier"/>
                <a:cs typeface="Courier"/>
              </a:rPr>
              <a:t>(X, Y [a,b,c,1,2]).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969841" y="3515877"/>
            <a:ext cx="3722104" cy="348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Courier"/>
                <a:cs typeface="Courier"/>
              </a:rPr>
              <a:t>?- X=[] ,Y =</a:t>
            </a:r>
            <a:r>
              <a:rPr lang="es-ES" dirty="0">
                <a:latin typeface="Courier"/>
                <a:cs typeface="Courier"/>
              </a:rPr>
              <a:t>[a,b,c,1,2</a:t>
            </a:r>
            <a:r>
              <a:rPr lang="es-ES" dirty="0" smtClean="0">
                <a:latin typeface="Courier"/>
                <a:cs typeface="Courier"/>
              </a:rPr>
              <a:t>]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969841" y="4016422"/>
            <a:ext cx="3722104" cy="348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Courier"/>
                <a:cs typeface="Courier"/>
              </a:rPr>
              <a:t>?- X=[a] ,Y =[b</a:t>
            </a:r>
            <a:r>
              <a:rPr lang="es-ES" dirty="0">
                <a:latin typeface="Courier"/>
                <a:cs typeface="Courier"/>
              </a:rPr>
              <a:t>,c,1,2</a:t>
            </a:r>
            <a:r>
              <a:rPr lang="es-ES" dirty="0" smtClean="0">
                <a:latin typeface="Courier"/>
                <a:cs typeface="Courier"/>
              </a:rPr>
              <a:t>]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969841" y="4516967"/>
            <a:ext cx="3722104" cy="348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Courier"/>
                <a:cs typeface="Courier"/>
              </a:rPr>
              <a:t>?- X=[</a:t>
            </a:r>
            <a:r>
              <a:rPr lang="es-ES" dirty="0" err="1" smtClean="0">
                <a:latin typeface="Courier"/>
                <a:cs typeface="Courier"/>
              </a:rPr>
              <a:t>a,b</a:t>
            </a:r>
            <a:r>
              <a:rPr lang="es-ES" dirty="0" smtClean="0">
                <a:latin typeface="Courier"/>
                <a:cs typeface="Courier"/>
              </a:rPr>
              <a:t>] ,Y =[c</a:t>
            </a:r>
            <a:r>
              <a:rPr lang="es-ES" dirty="0">
                <a:latin typeface="Courier"/>
                <a:cs typeface="Courier"/>
              </a:rPr>
              <a:t>,1,2</a:t>
            </a:r>
            <a:r>
              <a:rPr lang="es-ES" dirty="0" smtClean="0">
                <a:latin typeface="Courier"/>
                <a:cs typeface="Courier"/>
              </a:rPr>
              <a:t>]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868241" y="5017512"/>
            <a:ext cx="3722104" cy="348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Courier"/>
                <a:cs typeface="Courier"/>
              </a:rPr>
              <a:t>?- X=[</a:t>
            </a:r>
            <a:r>
              <a:rPr lang="es-ES" dirty="0" err="1" smtClean="0">
                <a:latin typeface="Courier"/>
                <a:cs typeface="Courier"/>
              </a:rPr>
              <a:t>a,b,c</a:t>
            </a:r>
            <a:r>
              <a:rPr lang="es-ES" dirty="0" smtClean="0">
                <a:latin typeface="Courier"/>
                <a:cs typeface="Courier"/>
              </a:rPr>
              <a:t>] ,Y =[1,2]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  <p:sp>
        <p:nvSpPr>
          <p:cNvPr id="19" name="Marcador de contenido 2"/>
          <p:cNvSpPr txBox="1">
            <a:spLocks/>
          </p:cNvSpPr>
          <p:nvPr/>
        </p:nvSpPr>
        <p:spPr>
          <a:xfrm>
            <a:off x="752530" y="5516247"/>
            <a:ext cx="3722104" cy="348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Courier"/>
                <a:cs typeface="Courier"/>
              </a:rPr>
              <a:t>?- X=[a,b,c,1] ,Y =[2]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  <p:sp>
        <p:nvSpPr>
          <p:cNvPr id="20" name="Marcador de contenido 2"/>
          <p:cNvSpPr txBox="1">
            <a:spLocks/>
          </p:cNvSpPr>
          <p:nvPr/>
        </p:nvSpPr>
        <p:spPr>
          <a:xfrm>
            <a:off x="868241" y="6005717"/>
            <a:ext cx="3722104" cy="348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Courier"/>
                <a:cs typeface="Courier"/>
              </a:rPr>
              <a:t>?- X=[a,b,c,1,2] ,Y =[]</a:t>
            </a:r>
          </a:p>
          <a:p>
            <a:pPr marL="0" indent="0">
              <a:buFont typeface="Wingdings 2" pitchFamily="18" charset="2"/>
              <a:buNone/>
            </a:pPr>
            <a:endParaRPr lang="es-E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936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Arbol</a:t>
            </a:r>
            <a:r>
              <a:rPr lang="es-ES" dirty="0" smtClean="0"/>
              <a:t> vacío: </a:t>
            </a:r>
            <a:r>
              <a:rPr lang="es-ES" dirty="0" err="1" smtClean="0">
                <a:latin typeface="Courier"/>
                <a:cs typeface="Courier"/>
              </a:rPr>
              <a:t>vac</a:t>
            </a:r>
            <a:r>
              <a:rPr lang="es-ES" dirty="0" smtClean="0"/>
              <a:t> </a:t>
            </a:r>
          </a:p>
          <a:p>
            <a:r>
              <a:rPr lang="es-ES" dirty="0" err="1"/>
              <a:t>Arbol</a:t>
            </a:r>
            <a:r>
              <a:rPr lang="es-ES" dirty="0"/>
              <a:t> </a:t>
            </a:r>
            <a:r>
              <a:rPr lang="es-ES" dirty="0" smtClean="0"/>
              <a:t>no vacío</a:t>
            </a:r>
            <a:r>
              <a:rPr lang="es-ES" dirty="0"/>
              <a:t>: </a:t>
            </a:r>
            <a:r>
              <a:rPr lang="es-ES" dirty="0" smtClean="0">
                <a:latin typeface="Courier"/>
                <a:cs typeface="Courier"/>
              </a:rPr>
              <a:t>nodo(</a:t>
            </a:r>
            <a:r>
              <a:rPr lang="es-ES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s-ES" dirty="0" smtClean="0">
                <a:latin typeface="Courier"/>
                <a:cs typeface="Courier"/>
              </a:rPr>
              <a:t>,</a:t>
            </a:r>
            <a:r>
              <a:rPr lang="es-ES" dirty="0" smtClean="0"/>
              <a:t>  I, D)</a:t>
            </a:r>
            <a:endParaRPr lang="es-ES" dirty="0"/>
          </a:p>
          <a:p>
            <a:pPr marL="0" indent="0">
              <a:buNone/>
            </a:pPr>
            <a:r>
              <a:rPr lang="es-ES" dirty="0" err="1" smtClean="0"/>
              <a:t>Inorden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dirty="0" err="1" smtClean="0">
                <a:latin typeface="Courier"/>
                <a:cs typeface="Courier"/>
              </a:rPr>
              <a:t>inOrden</a:t>
            </a:r>
            <a:r>
              <a:rPr lang="es-ES" dirty="0" smtClean="0">
                <a:latin typeface="Courier"/>
                <a:cs typeface="Courier"/>
              </a:rPr>
              <a:t>(</a:t>
            </a:r>
            <a:r>
              <a:rPr lang="es-ES" dirty="0" err="1" smtClean="0">
                <a:latin typeface="Courier"/>
                <a:cs typeface="Courier"/>
              </a:rPr>
              <a:t>vac</a:t>
            </a:r>
            <a:r>
              <a:rPr lang="es-ES" dirty="0" smtClean="0">
                <a:latin typeface="Courier"/>
                <a:cs typeface="Courier"/>
              </a:rPr>
              <a:t>,[]).</a:t>
            </a:r>
          </a:p>
          <a:p>
            <a:pPr marL="0" indent="0">
              <a:buNone/>
            </a:pPr>
            <a:r>
              <a:rPr lang="es-ES" dirty="0" err="1">
                <a:latin typeface="Courier"/>
                <a:cs typeface="Courier"/>
              </a:rPr>
              <a:t>inOrden</a:t>
            </a:r>
            <a:r>
              <a:rPr lang="es-ES" dirty="0" smtClean="0">
                <a:latin typeface="Courier"/>
                <a:cs typeface="Courier"/>
              </a:rPr>
              <a:t>(nodo(R,I,D),L):-</a:t>
            </a:r>
          </a:p>
          <a:p>
            <a:pPr marL="336550" lvl="1" indent="0">
              <a:buNone/>
            </a:pPr>
            <a:r>
              <a:rPr lang="es-ES" dirty="0" err="1" smtClean="0">
                <a:latin typeface="Courier"/>
                <a:cs typeface="Courier"/>
              </a:rPr>
              <a:t>inorden</a:t>
            </a:r>
            <a:r>
              <a:rPr lang="es-ES" dirty="0" smtClean="0">
                <a:latin typeface="Courier"/>
                <a:cs typeface="Courier"/>
              </a:rPr>
              <a:t>(</a:t>
            </a:r>
            <a:r>
              <a:rPr lang="es-ES" dirty="0" err="1" smtClean="0">
                <a:latin typeface="Courier"/>
                <a:cs typeface="Courier"/>
              </a:rPr>
              <a:t>I,Li</a:t>
            </a:r>
            <a:r>
              <a:rPr lang="es-ES" dirty="0" smtClean="0">
                <a:latin typeface="Courier"/>
                <a:cs typeface="Courier"/>
              </a:rPr>
              <a:t>),</a:t>
            </a:r>
          </a:p>
          <a:p>
            <a:pPr marL="336550" lvl="1" indent="0">
              <a:buNone/>
            </a:pPr>
            <a:r>
              <a:rPr lang="es-ES" dirty="0" err="1" smtClean="0">
                <a:latin typeface="Courier"/>
                <a:cs typeface="Courier"/>
              </a:rPr>
              <a:t>inorden</a:t>
            </a:r>
            <a:r>
              <a:rPr lang="es-ES" dirty="0" smtClean="0">
                <a:latin typeface="Courier"/>
                <a:cs typeface="Courier"/>
              </a:rPr>
              <a:t>(</a:t>
            </a:r>
            <a:r>
              <a:rPr lang="es-ES" dirty="0" err="1" smtClean="0">
                <a:latin typeface="Courier"/>
                <a:cs typeface="Courier"/>
              </a:rPr>
              <a:t>D,Ld</a:t>
            </a:r>
            <a:r>
              <a:rPr lang="es-ES" dirty="0" smtClean="0">
                <a:latin typeface="Courier"/>
                <a:cs typeface="Courier"/>
              </a:rPr>
              <a:t>),</a:t>
            </a:r>
          </a:p>
          <a:p>
            <a:pPr marL="336550" lvl="1" indent="0">
              <a:buNone/>
            </a:pPr>
            <a:r>
              <a:rPr lang="es-ES" dirty="0" err="1" smtClean="0">
                <a:latin typeface="Courier"/>
                <a:cs typeface="Courier"/>
              </a:rPr>
              <a:t>append</a:t>
            </a:r>
            <a:r>
              <a:rPr lang="es-ES" dirty="0" smtClean="0">
                <a:latin typeface="Courier"/>
                <a:cs typeface="Courier"/>
              </a:rPr>
              <a:t>(Li,[</a:t>
            </a:r>
            <a:r>
              <a:rPr lang="es-ES" dirty="0" err="1" smtClean="0">
                <a:latin typeface="Courier"/>
                <a:cs typeface="Courier"/>
              </a:rPr>
              <a:t>R|Ld</a:t>
            </a:r>
            <a:r>
              <a:rPr lang="es-ES" dirty="0" smtClean="0">
                <a:latin typeface="Courier"/>
                <a:cs typeface="Courier"/>
              </a:rPr>
              <a:t>],L).</a:t>
            </a:r>
            <a:endParaRPr lang="es-ES" dirty="0">
              <a:latin typeface="Courier"/>
              <a:cs typeface="Courier"/>
            </a:endParaRPr>
          </a:p>
          <a:p>
            <a:pPr marL="336550" lvl="1" indent="0">
              <a:buNone/>
            </a:pPr>
            <a:endParaRPr lang="es-E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353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24053" y="1557868"/>
            <a:ext cx="8473331" cy="3070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Wingdings 2" pitchFamily="18" charset="2"/>
              <a:buNone/>
            </a:pPr>
            <a:r>
              <a:rPr lang="es-ES" dirty="0" smtClean="0">
                <a:latin typeface="Courier"/>
                <a:cs typeface="Courier"/>
              </a:rPr>
              <a:t>nodo(a).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dirty="0" smtClean="0">
                <a:latin typeface="Courier"/>
                <a:cs typeface="Courier"/>
              </a:rPr>
              <a:t>nodo(b).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dirty="0" smtClean="0">
                <a:latin typeface="Courier"/>
                <a:cs typeface="Courier"/>
              </a:rPr>
              <a:t>nodo(c).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dirty="0" smtClean="0">
                <a:latin typeface="Courier"/>
                <a:cs typeface="Courier"/>
              </a:rPr>
              <a:t>arco(</a:t>
            </a:r>
            <a:r>
              <a:rPr lang="es-ES" dirty="0" err="1" smtClean="0">
                <a:latin typeface="Courier"/>
                <a:cs typeface="Courier"/>
              </a:rPr>
              <a:t>a,b</a:t>
            </a:r>
            <a:r>
              <a:rPr lang="es-ES" dirty="0" smtClean="0">
                <a:latin typeface="Courier"/>
                <a:cs typeface="Courier"/>
              </a:rPr>
              <a:t>).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dirty="0" smtClean="0">
                <a:latin typeface="Courier"/>
                <a:cs typeface="Courier"/>
              </a:rPr>
              <a:t>arco(</a:t>
            </a:r>
            <a:r>
              <a:rPr lang="es-ES" dirty="0" err="1" smtClean="0">
                <a:latin typeface="Courier"/>
                <a:cs typeface="Courier"/>
              </a:rPr>
              <a:t>b,c</a:t>
            </a:r>
            <a:r>
              <a:rPr lang="es-ES" dirty="0" smtClean="0">
                <a:latin typeface="Courier"/>
                <a:cs typeface="Courier"/>
              </a:rPr>
              <a:t>).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dirty="0" smtClean="0">
                <a:latin typeface="Courier"/>
                <a:cs typeface="Courier"/>
              </a:rPr>
              <a:t>conectado(X,X):-nodo(X).</a:t>
            </a:r>
          </a:p>
          <a:p>
            <a:pPr marL="0" indent="0">
              <a:buNone/>
            </a:pPr>
            <a:r>
              <a:rPr lang="es-ES" dirty="0">
                <a:latin typeface="Courier"/>
                <a:cs typeface="Courier"/>
              </a:rPr>
              <a:t>conectado(X</a:t>
            </a:r>
            <a:r>
              <a:rPr lang="es-ES" dirty="0" smtClean="0">
                <a:latin typeface="Courier"/>
                <a:cs typeface="Courier"/>
              </a:rPr>
              <a:t>,Y)</a:t>
            </a:r>
            <a:r>
              <a:rPr lang="es-ES" dirty="0">
                <a:latin typeface="Courier"/>
                <a:cs typeface="Courier"/>
              </a:rPr>
              <a:t>:</a:t>
            </a:r>
            <a:r>
              <a:rPr lang="es-ES" dirty="0" smtClean="0">
                <a:latin typeface="Courier"/>
                <a:cs typeface="Courier"/>
              </a:rPr>
              <a:t>-arco(X,Z),conectado(</a:t>
            </a:r>
            <a:r>
              <a:rPr lang="es-ES" smtClean="0">
                <a:latin typeface="Courier"/>
                <a:cs typeface="Courier"/>
              </a:rPr>
              <a:t>Z,Y)</a:t>
            </a:r>
            <a:r>
              <a:rPr lang="es-ES" dirty="0" smtClean="0">
                <a:latin typeface="Courier"/>
                <a:cs typeface="Courier"/>
              </a:rPr>
              <a:t>.</a:t>
            </a:r>
            <a:endParaRPr lang="es-E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s-E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303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a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Brisa.thmx</Template>
  <TotalTime>1013</TotalTime>
  <Words>240</Words>
  <Application>Microsoft Office PowerPoint</Application>
  <PresentationFormat>Presentación en pantalla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Courier</vt:lpstr>
      <vt:lpstr>News Gothic MT</vt:lpstr>
      <vt:lpstr>Wingdings 2</vt:lpstr>
      <vt:lpstr>Brisa</vt:lpstr>
      <vt:lpstr>Ejemplos de Prolog</vt:lpstr>
      <vt:lpstr>Una base de datos familiar</vt:lpstr>
      <vt:lpstr>Listas</vt:lpstr>
      <vt:lpstr>Listas</vt:lpstr>
      <vt:lpstr>Arboles</vt:lpstr>
      <vt:lpstr>Grafos</vt:lpstr>
    </vt:vector>
  </TitlesOfParts>
  <Company>Universidad de los Andes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 de Prolog</dc:title>
  <dc:creator>Silvia Takahashi</dc:creator>
  <cp:lastModifiedBy>Profesor</cp:lastModifiedBy>
  <cp:revision>9</cp:revision>
  <dcterms:created xsi:type="dcterms:W3CDTF">2014-01-29T17:59:28Z</dcterms:created>
  <dcterms:modified xsi:type="dcterms:W3CDTF">2015-08-06T12:10:42Z</dcterms:modified>
</cp:coreProperties>
</file>