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howGuides="1">
      <p:cViewPr varScale="1">
        <p:scale>
          <a:sx n="92" d="100"/>
          <a:sy n="92" d="100"/>
        </p:scale>
        <p:origin x="84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640D773-2AB3-4642-9900-96B675F1765C}" type="datetimeFigureOut">
              <a:rPr lang="es-CO"/>
              <a:pPr>
                <a:defRPr/>
              </a:pPr>
              <a:t>25/01/2016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2B27237-A701-4B93-8D55-E357301C9318}" type="slidenum">
              <a:rPr lang="es-CO" altLang="en-US"/>
              <a:pPr/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858990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4A48B7E-3477-460E-966F-FA670189041A}" type="datetimeFigureOut">
              <a:rPr lang="es-CO"/>
              <a:pPr>
                <a:defRPr/>
              </a:pPr>
              <a:t>25/01/2016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O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95B843E-C2DA-4473-B202-AC65166FB476}" type="slidenum">
              <a:rPr lang="es-CO" altLang="en-US"/>
              <a:pPr/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933907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1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0DC02F-43D9-4795-89D3-9010922C80A0}" type="slidenum">
              <a:rPr lang="es-CO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s-CO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78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/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fld id="{A00F9947-A093-4196-B1A1-5DD9D57DC325}" type="slidenum">
              <a:rPr lang="es-CO" altLang="en-US"/>
              <a:pPr/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235463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D58AA2-4B48-4927-9971-832229887A99}" type="slidenum">
              <a:rPr lang="es-CO" altLang="en-US"/>
              <a:pPr/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130676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5D351-A087-4E9E-BD3C-2994B13DFB4A}" type="slidenum">
              <a:rPr lang="es-CO" altLang="en-US"/>
              <a:pPr/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415864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7725F5-9FBA-4540-8F96-E1BC97BC147C}" type="slidenum">
              <a:rPr lang="es-CO" altLang="en-US"/>
              <a:pPr/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373629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2B0CF3-16DF-4276-B095-D986F2B77563}" type="slidenum">
              <a:rPr lang="es-CO" altLang="en-US"/>
              <a:pPr/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40578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E0E0B8-8FBA-4DE3-B41A-B69C49186D0E}" type="slidenum">
              <a:rPr lang="es-CO" altLang="en-US"/>
              <a:pPr/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364672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FFC7C2-0553-4854-B5ED-F52AEE3EF624}" type="slidenum">
              <a:rPr lang="es-CO" altLang="en-US"/>
              <a:pPr/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157703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D58505-01B4-48F1-93E1-AE01CD50C66C}" type="slidenum">
              <a:rPr lang="es-CO" altLang="en-US"/>
              <a:pPr/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6681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067B3F-399C-4EA1-A9F4-BA9AB172F9A9}" type="slidenum">
              <a:rPr lang="es-CO" altLang="en-US"/>
              <a:pPr/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124036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857250" y="8572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título del patrón</a:t>
            </a:r>
            <a:endParaRPr lang="es-CO" altLang="en-US" smtClean="0"/>
          </a:p>
        </p:txBody>
      </p:sp>
      <p:sp>
        <p:nvSpPr>
          <p:cNvPr id="6" name="5 Marcador de número de diapositiva" descr="&lt;No.&gt;"/>
          <p:cNvSpPr>
            <a:spLocks noGrp="1"/>
          </p:cNvSpPr>
          <p:nvPr>
            <p:ph type="sldNum" sz="quarter" idx="4"/>
          </p:nvPr>
        </p:nvSpPr>
        <p:spPr>
          <a:xfrm>
            <a:off x="142875" y="2143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fld id="{52B9593A-D2F7-4E16-9BD8-839E441A9781}" type="slidenum">
              <a:rPr lang="es-CO" altLang="en-US"/>
              <a:pPr/>
              <a:t>‹Nº›</a:t>
            </a:fld>
            <a:endParaRPr lang="es-CO" altLang="en-US"/>
          </a:p>
        </p:txBody>
      </p:sp>
      <p:sp>
        <p:nvSpPr>
          <p:cNvPr id="7" name="6 Rectángulo"/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1029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857250" y="21828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  <a:endParaRPr lang="es-CO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.roque10@uniandes.edu.c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sorting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ctrTitle"/>
          </p:nvPr>
        </p:nvSpPr>
        <p:spPr>
          <a:xfrm>
            <a:off x="5214938" y="142875"/>
            <a:ext cx="3929062" cy="500063"/>
          </a:xfrm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50429" y="1196752"/>
            <a:ext cx="7243142" cy="988144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sz="2900" b="1" cap="all" dirty="0" smtClean="0">
                <a:solidFill>
                  <a:schemeClr val="tx1"/>
                </a:solidFill>
              </a:rPr>
              <a:t>Introducción al Análisis de algoritmos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s-CO" sz="2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64931" y="2738710"/>
            <a:ext cx="48141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000" b="1" dirty="0" smtClean="0"/>
              <a:t>Daniel Felipe Duarte Sánchez</a:t>
            </a:r>
          </a:p>
          <a:p>
            <a:pPr algn="ctr"/>
            <a:r>
              <a:rPr lang="es-CO" sz="1600" dirty="0" smtClean="0">
                <a:hlinkClick r:id="rId3"/>
              </a:rPr>
              <a:t>df.duarte578@uniandes.edu.co</a:t>
            </a:r>
            <a:endParaRPr lang="es-CO" dirty="0" smtClean="0"/>
          </a:p>
          <a:p>
            <a:pPr algn="ctr"/>
            <a:endParaRPr lang="es-CO" dirty="0" smtClean="0"/>
          </a:p>
          <a:p>
            <a:pPr algn="ctr"/>
            <a:r>
              <a:rPr lang="es-CO" sz="1600" dirty="0" smtClean="0"/>
              <a:t>Ingeniería Electrónica</a:t>
            </a:r>
          </a:p>
          <a:p>
            <a:pPr algn="ctr"/>
            <a:endParaRPr lang="es-CO" dirty="0" smtClean="0"/>
          </a:p>
          <a:p>
            <a:pPr algn="ctr"/>
            <a:r>
              <a:rPr lang="es-CO" sz="1600" dirty="0" smtClean="0"/>
              <a:t>Departamento de Ingeniería Eléctrica y Electrónica</a:t>
            </a:r>
          </a:p>
          <a:p>
            <a:pPr algn="ctr"/>
            <a:endParaRPr lang="es-CO" dirty="0" smtClean="0"/>
          </a:p>
          <a:p>
            <a:pPr algn="ctr"/>
            <a:r>
              <a:rPr lang="en-US" sz="1600" dirty="0" err="1" smtClean="0"/>
              <a:t>Computación</a:t>
            </a:r>
            <a:r>
              <a:rPr lang="en-US" sz="1600" dirty="0" smtClean="0"/>
              <a:t> </a:t>
            </a:r>
            <a:r>
              <a:rPr lang="en-US" sz="1600" dirty="0" err="1" smtClean="0"/>
              <a:t>Científica</a:t>
            </a:r>
            <a:r>
              <a:rPr lang="en-US" sz="1600" dirty="0" smtClean="0"/>
              <a:t> </a:t>
            </a:r>
            <a:r>
              <a:rPr lang="en-US" sz="1600" dirty="0" err="1" smtClean="0"/>
              <a:t>en</a:t>
            </a:r>
            <a:r>
              <a:rPr lang="en-US" sz="1600" dirty="0" smtClean="0"/>
              <a:t> IEE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err="1" smtClean="0"/>
              <a:t>Enero</a:t>
            </a:r>
            <a:r>
              <a:rPr lang="en-US" sz="1600" dirty="0" smtClean="0"/>
              <a:t> 25 de 2016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Modelo RAM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operación</a:t>
            </a:r>
            <a:r>
              <a:rPr lang="en-US" dirty="0" smtClean="0"/>
              <a:t> “simple” </a:t>
            </a:r>
            <a:r>
              <a:rPr lang="en-US" dirty="0"/>
              <a:t>(+, *, –, =, if, call) </a:t>
            </a:r>
            <a:r>
              <a:rPr lang="en-US" dirty="0" err="1" smtClean="0"/>
              <a:t>toma</a:t>
            </a:r>
            <a:r>
              <a:rPr lang="en-US" dirty="0" smtClean="0"/>
              <a:t> </a:t>
            </a:r>
            <a:r>
              <a:rPr lang="en-US" dirty="0" err="1" smtClean="0"/>
              <a:t>exactamente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unidad</a:t>
            </a:r>
            <a:r>
              <a:rPr lang="en-US" dirty="0" smtClean="0"/>
              <a:t> de </a:t>
            </a:r>
            <a:r>
              <a:rPr lang="en-US" dirty="0" err="1" smtClean="0"/>
              <a:t>tiempo</a:t>
            </a:r>
            <a:r>
              <a:rPr lang="es-CO" dirty="0" smtClean="0"/>
              <a:t>.</a:t>
            </a:r>
          </a:p>
          <a:p>
            <a:r>
              <a:rPr lang="es-CO" dirty="0" smtClean="0"/>
              <a:t>Los ciclos y subrutinas no se consideran operaciones “simples”.</a:t>
            </a:r>
          </a:p>
          <a:p>
            <a:r>
              <a:rPr lang="es-CO" dirty="0" smtClean="0"/>
              <a:t>Los accesos a memoria toman exactamente una unidad de tiempo.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422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836712"/>
            <a:ext cx="8907338" cy="1163538"/>
          </a:xfrm>
        </p:spPr>
        <p:txBody>
          <a:bodyPr/>
          <a:lstStyle/>
          <a:p>
            <a:r>
              <a:rPr lang="es-CO" dirty="0" smtClean="0"/>
              <a:t>Complejidad, casos: mejor, peor y promedio</a:t>
            </a:r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798" y="2276872"/>
            <a:ext cx="518160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78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836712"/>
            <a:ext cx="8907338" cy="1163538"/>
          </a:xfrm>
        </p:spPr>
        <p:txBody>
          <a:bodyPr/>
          <a:lstStyle/>
          <a:p>
            <a:r>
              <a:rPr lang="es-CO" dirty="0" smtClean="0"/>
              <a:t>Notación Big Oh</a:t>
            </a:r>
            <a:endParaRPr lang="es-CO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827584" y="2204864"/>
            <a:ext cx="8229600" cy="4525962"/>
          </a:xfrm>
        </p:spPr>
        <p:txBody>
          <a:bodyPr/>
          <a:lstStyle/>
          <a:p>
            <a:pPr algn="just"/>
            <a:r>
              <a:rPr lang="es-CO" dirty="0" smtClean="0"/>
              <a:t>Elimina los detalles de complejidad asociados a la implementación específica el algoritmo y al lenguaje o máquina en que se ejecuta.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80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836712"/>
            <a:ext cx="8907338" cy="1163538"/>
          </a:xfrm>
        </p:spPr>
        <p:txBody>
          <a:bodyPr/>
          <a:lstStyle/>
          <a:p>
            <a:r>
              <a:rPr lang="es-CO" dirty="0" smtClean="0"/>
              <a:t>Notación Big Oh</a:t>
            </a:r>
            <a:endParaRPr lang="es-C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88840"/>
            <a:ext cx="8991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899592" y="2204864"/>
                <a:ext cx="876394" cy="307777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CO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Arial" pitchFamily="34" charset="0"/>
                        </a:rPr>
                        <m:t>𝑂</m:t>
                      </m:r>
                      <m:r>
                        <a:rPr kumimoji="0" lang="es-CO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Arial" pitchFamily="34" charset="0"/>
                        </a:rPr>
                        <m:t>(</m:t>
                      </m:r>
                      <m:r>
                        <a:rPr kumimoji="0" lang="es-CO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Arial" pitchFamily="34" charset="0"/>
                        </a:rPr>
                        <m:t>𝑔</m:t>
                      </m:r>
                      <m:d>
                        <m:dPr>
                          <m:ctrlPr>
                            <a:rPr kumimoji="0" lang="es-CO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kumimoji="0" lang="es-CO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Arial" pitchFamily="34" charset="0"/>
                            </a:rPr>
                            <m:t>𝑛</m:t>
                          </m:r>
                        </m:e>
                      </m:d>
                      <m:r>
                        <a:rPr kumimoji="0" lang="es-CO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kumimoji="0" lang="es-CO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204864"/>
                <a:ext cx="876394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3851920" y="2204863"/>
                <a:ext cx="872034" cy="307777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s-CO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Arial" pitchFamily="34" charset="0"/>
                        </a:rPr>
                        <m:t>Ω</m:t>
                      </m:r>
                      <m:r>
                        <a:rPr kumimoji="0" lang="es-CO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Arial" pitchFamily="34" charset="0"/>
                        </a:rPr>
                        <m:t>(</m:t>
                      </m:r>
                      <m:r>
                        <a:rPr kumimoji="0" lang="es-CO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Arial" pitchFamily="34" charset="0"/>
                        </a:rPr>
                        <m:t>𝑔</m:t>
                      </m:r>
                      <m:d>
                        <m:dPr>
                          <m:ctrlPr>
                            <a:rPr kumimoji="0" lang="es-CO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kumimoji="0" lang="es-CO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Arial" pitchFamily="34" charset="0"/>
                            </a:rPr>
                            <m:t>𝑛</m:t>
                          </m:r>
                        </m:e>
                      </m:d>
                      <m:r>
                        <a:rPr kumimoji="0" lang="es-CO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kumimoji="0" lang="es-CO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204863"/>
                <a:ext cx="872034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6588224" y="2204864"/>
                <a:ext cx="867225" cy="307777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s-CO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Arial" pitchFamily="34" charset="0"/>
                        </a:rPr>
                        <m:t>Θ</m:t>
                      </m:r>
                      <m:r>
                        <a:rPr kumimoji="0" lang="es-CO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Arial" pitchFamily="34" charset="0"/>
                        </a:rPr>
                        <m:t>(</m:t>
                      </m:r>
                      <m:r>
                        <a:rPr kumimoji="0" lang="es-CO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Arial" pitchFamily="34" charset="0"/>
                        </a:rPr>
                        <m:t>𝑔</m:t>
                      </m:r>
                      <m:d>
                        <m:dPr>
                          <m:ctrlPr>
                            <a:rPr kumimoji="0" lang="es-CO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kumimoji="0" lang="es-CO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Arial" pitchFamily="34" charset="0"/>
                            </a:rPr>
                            <m:t>𝑛</m:t>
                          </m:r>
                        </m:e>
                      </m:d>
                      <m:r>
                        <a:rPr kumimoji="0" lang="es-CO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kumimoji="0" lang="es-CO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2204864"/>
                <a:ext cx="867225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86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836712"/>
            <a:ext cx="8907338" cy="1163538"/>
          </a:xfrm>
        </p:spPr>
        <p:txBody>
          <a:bodyPr/>
          <a:lstStyle/>
          <a:p>
            <a:r>
              <a:rPr lang="es-CO" dirty="0" smtClean="0"/>
              <a:t>Notación Big Oh</a:t>
            </a:r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408" y="2060848"/>
            <a:ext cx="5344318" cy="345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01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836712"/>
            <a:ext cx="8964488" cy="1192778"/>
          </a:xfrm>
        </p:spPr>
        <p:txBody>
          <a:bodyPr/>
          <a:lstStyle/>
          <a:p>
            <a:r>
              <a:rPr lang="es-CO" dirty="0" smtClean="0"/>
              <a:t>Notación Big Oh (Ejemplo 1: </a:t>
            </a:r>
            <a:r>
              <a:rPr lang="es-CO" dirty="0" err="1" smtClean="0"/>
              <a:t>Bubble</a:t>
            </a:r>
            <a:r>
              <a:rPr lang="es-CO" dirty="0" smtClean="0"/>
              <a:t> </a:t>
            </a:r>
            <a:r>
              <a:rPr lang="es-CO" dirty="0" err="1" smtClean="0"/>
              <a:t>Sort</a:t>
            </a:r>
            <a:r>
              <a:rPr lang="es-CO" dirty="0" smtClean="0"/>
              <a:t>)</a:t>
            </a:r>
            <a:endParaRPr lang="es-CO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75" y="2780928"/>
            <a:ext cx="41719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257375" y="2029490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hlinkClick r:id="rId3"/>
              </a:rPr>
              <a:t>http://visualgo.net/sorting.html#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6012160" y="3685803"/>
                <a:ext cx="1296957" cy="307777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CO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Arial" pitchFamily="34" charset="0"/>
                        </a:rPr>
                        <m:t>𝑇</m:t>
                      </m:r>
                      <m:d>
                        <m:dPr>
                          <m:ctrlPr>
                            <a:rPr kumimoji="0" lang="es-CO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kumimoji="0" lang="es-CO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Arial" pitchFamily="34" charset="0"/>
                            </a:rPr>
                            <m:t>𝑛</m:t>
                          </m:r>
                        </m:e>
                      </m:d>
                      <m:r>
                        <a:rPr kumimoji="0" lang="es-CO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Arial" pitchFamily="34" charset="0"/>
                        </a:rPr>
                        <m:t>=</m:t>
                      </m:r>
                      <m:r>
                        <a:rPr kumimoji="0" lang="es-CO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Arial" pitchFamily="34" charset="0"/>
                        </a:rPr>
                        <m:t>𝑂</m:t>
                      </m:r>
                      <m:r>
                        <a:rPr kumimoji="0" lang="es-CO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Arial" pitchFamily="34" charset="0"/>
                        </a:rPr>
                        <m:t>(</m:t>
                      </m:r>
                      <m:sSup>
                        <m:sSupPr>
                          <m:ctrlPr>
                            <a:rPr kumimoji="0" lang="es-CO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kumimoji="0" lang="es-CO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Arial" pitchFamily="34" charset="0"/>
                            </a:rPr>
                            <m:t>𝑛</m:t>
                          </m:r>
                        </m:e>
                        <m:sup>
                          <m:r>
                            <a:rPr kumimoji="0" lang="es-CO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kumimoji="0" lang="es-CO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kumimoji="0" lang="es-CO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685803"/>
                <a:ext cx="1296957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21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836712"/>
            <a:ext cx="8907338" cy="1163538"/>
          </a:xfrm>
        </p:spPr>
        <p:txBody>
          <a:bodyPr/>
          <a:lstStyle/>
          <a:p>
            <a:r>
              <a:rPr lang="es-CO" dirty="0" smtClean="0"/>
              <a:t>Notación Big Oh (Ejemplo 2 : Quick </a:t>
            </a:r>
            <a:r>
              <a:rPr lang="es-CO" dirty="0" err="1" smtClean="0"/>
              <a:t>Sort</a:t>
            </a:r>
            <a:r>
              <a:rPr lang="es-CO" dirty="0" smtClean="0"/>
              <a:t>)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6012160" y="3685803"/>
                <a:ext cx="1864485" cy="307777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CO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Arial" pitchFamily="34" charset="0"/>
                        </a:rPr>
                        <m:t>𝑇</m:t>
                      </m:r>
                      <m:d>
                        <m:dPr>
                          <m:ctrlPr>
                            <a:rPr kumimoji="0" lang="es-CO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kumimoji="0" lang="es-CO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Arial" pitchFamily="34" charset="0"/>
                            </a:rPr>
                            <m:t>𝑛</m:t>
                          </m:r>
                        </m:e>
                      </m:d>
                      <m:r>
                        <a:rPr kumimoji="0" lang="es-CO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Arial" pitchFamily="34" charset="0"/>
                        </a:rPr>
                        <m:t>=</m:t>
                      </m:r>
                      <m:r>
                        <a:rPr kumimoji="0" lang="es-CO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Arial" pitchFamily="34" charset="0"/>
                        </a:rPr>
                        <m:t>𝑂</m:t>
                      </m:r>
                      <m:r>
                        <a:rPr kumimoji="0" lang="es-CO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Arial" pitchFamily="34" charset="0"/>
                        </a:rPr>
                        <m:t>(</m:t>
                      </m:r>
                      <m:r>
                        <a:rPr kumimoji="0" lang="es-CO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Arial" pitchFamily="34" charset="0"/>
                        </a:rPr>
                        <m:t>𝑛</m:t>
                      </m:r>
                      <m:r>
                        <a:rPr kumimoji="0" lang="es-CO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Arial" pitchFamily="34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kumimoji="0" lang="es-CO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Arial" pitchFamily="34" charset="0"/>
                        </a:rPr>
                        <m:t>log</m:t>
                      </m:r>
                      <m:r>
                        <a:rPr kumimoji="0" lang="es-CO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Arial" pitchFamily="34" charset="0"/>
                        </a:rPr>
                        <m:t>⁡(</m:t>
                      </m:r>
                      <m:r>
                        <a:rPr kumimoji="0" lang="es-CO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Arial" pitchFamily="34" charset="0"/>
                        </a:rPr>
                        <m:t>𝑛</m:t>
                      </m:r>
                      <m:r>
                        <a:rPr kumimoji="0" lang="es-CO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Arial" pitchFamily="34" charset="0"/>
                        </a:rPr>
                        <m:t>))</m:t>
                      </m:r>
                    </m:oMath>
                  </m:oMathPara>
                </a14:m>
                <a:endParaRPr kumimoji="0" lang="es-CO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685803"/>
                <a:ext cx="1864485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8822"/>
            <a:ext cx="3883394" cy="398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836712"/>
            <a:ext cx="8907338" cy="1163538"/>
          </a:xfrm>
        </p:spPr>
        <p:txBody>
          <a:bodyPr/>
          <a:lstStyle/>
          <a:p>
            <a:r>
              <a:rPr lang="es-CO" dirty="0" smtClean="0"/>
              <a:t>Relaciones de Dominio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CuadroTexto"/>
              <p:cNvSpPr txBox="1"/>
              <p:nvPr/>
            </p:nvSpPr>
            <p:spPr>
              <a:xfrm>
                <a:off x="539552" y="2996952"/>
                <a:ext cx="8013539" cy="87851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C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0" lang="es-C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s-C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0" lang="es-C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0" lang="es-C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kumimoji="0" lang="es-C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s-C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kumimoji="0" lang="es-C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&lt;</m:t>
                      </m:r>
                      <m:r>
                        <a:rPr kumimoji="0" lang="es-C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kumimoji="0" lang="es-C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s-CO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s-CO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s-CO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s-CO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kumimoji="0" lang="es-C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&lt;</m:t>
                      </m:r>
                      <m:r>
                        <a:rPr kumimoji="0" lang="es-C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kumimoji="0" lang="es-C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s-C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𝑛𝑙𝑜𝑔</m:t>
                          </m:r>
                          <m:d>
                            <m:dPr>
                              <m:ctrlPr>
                                <a:rPr kumimoji="0" lang="es-CO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s-CO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kumimoji="0" lang="es-C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&lt;</m:t>
                      </m:r>
                      <m:r>
                        <a:rPr kumimoji="0" lang="es-CO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kumimoji="0" lang="es-CO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s-CO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s-CO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0" lang="es-CO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CO" sz="2400" i="1">
                          <a:latin typeface="Cambria Math"/>
                        </a:rPr>
                        <m:t>&lt;</m:t>
                      </m:r>
                      <m:r>
                        <a:rPr lang="es-CO" sz="2400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400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CO" sz="24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O" sz="2400" i="1" dirty="0" smtClean="0">
                  <a:latin typeface="Cambria Math"/>
                </a:endParaRPr>
              </a:p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i="1">
                          <a:latin typeface="Cambria Math"/>
                        </a:rPr>
                        <m:t>&lt;</m:t>
                      </m:r>
                      <m:r>
                        <a:rPr lang="es-CO" sz="2400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400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CO" sz="24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s-CO" sz="2400" i="1">
                          <a:latin typeface="Cambria Math"/>
                        </a:rPr>
                        <m:t>&lt;</m:t>
                      </m:r>
                      <m:r>
                        <a:rPr lang="es-CO" sz="2400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4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s-CO" sz="24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s-CO" sz="2400" i="1">
                          <a:latin typeface="Cambria Math"/>
                        </a:rPr>
                        <m:t>&lt;</m:t>
                      </m:r>
                      <m:r>
                        <a:rPr lang="es-CO" sz="2400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sz="2400" b="0" i="1" smtClean="0">
                              <a:latin typeface="Cambria Math"/>
                            </a:rPr>
                            <m:t>!</m:t>
                          </m:r>
                        </m:e>
                      </m:d>
                    </m:oMath>
                  </m:oMathPara>
                </a14:m>
                <a:endParaRPr kumimoji="0" lang="es-CO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996952"/>
                <a:ext cx="8013539" cy="8785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5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150</Words>
  <Application>Microsoft Office PowerPoint</Application>
  <PresentationFormat>Presentación en pantalla (4:3)</PresentationFormat>
  <Paragraphs>32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Tema de Office</vt:lpstr>
      <vt:lpstr>Presentación de PowerPoint</vt:lpstr>
      <vt:lpstr>Modelo RAM</vt:lpstr>
      <vt:lpstr>Complejidad, casos: mejor, peor y promedio</vt:lpstr>
      <vt:lpstr>Notación Big Oh</vt:lpstr>
      <vt:lpstr>Notación Big Oh</vt:lpstr>
      <vt:lpstr>Notación Big Oh</vt:lpstr>
      <vt:lpstr>Notación Big Oh (Ejemplo 1: Bubble Sort)</vt:lpstr>
      <vt:lpstr>Notación Big Oh (Ejemplo 2 : Quick Sort)</vt:lpstr>
      <vt:lpstr>Relaciones de Dominio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Universidad de los Andes</cp:lastModifiedBy>
  <cp:revision>99</cp:revision>
  <dcterms:created xsi:type="dcterms:W3CDTF">2008-03-11T21:51:34Z</dcterms:created>
  <dcterms:modified xsi:type="dcterms:W3CDTF">2016-01-25T20:56:08Z</dcterms:modified>
</cp:coreProperties>
</file>