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3"/>
  </p:notesMasterIdLst>
  <p:handoutMasterIdLst>
    <p:handoutMasterId r:id="rId54"/>
  </p:handoutMasterIdLst>
  <p:sldIdLst>
    <p:sldId id="297" r:id="rId2"/>
    <p:sldId id="299" r:id="rId3"/>
    <p:sldId id="300" r:id="rId4"/>
    <p:sldId id="348" r:id="rId5"/>
    <p:sldId id="347" r:id="rId6"/>
    <p:sldId id="301" r:id="rId7"/>
    <p:sldId id="302" r:id="rId8"/>
    <p:sldId id="303" r:id="rId9"/>
    <p:sldId id="312" r:id="rId10"/>
    <p:sldId id="304" r:id="rId11"/>
    <p:sldId id="305" r:id="rId12"/>
    <p:sldId id="306" r:id="rId13"/>
    <p:sldId id="307" r:id="rId14"/>
    <p:sldId id="308" r:id="rId15"/>
    <p:sldId id="309" r:id="rId16"/>
    <p:sldId id="310" r:id="rId17"/>
    <p:sldId id="311"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340" r:id="rId46"/>
    <p:sldId id="341" r:id="rId47"/>
    <p:sldId id="342" r:id="rId48"/>
    <p:sldId id="343" r:id="rId49"/>
    <p:sldId id="344" r:id="rId50"/>
    <p:sldId id="345" r:id="rId51"/>
    <p:sldId id="346" r:id="rId5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87" y="38"/>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207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E217CC-4800-4A4F-B867-E516E309D943}" type="datetimeFigureOut">
              <a:rPr lang="pt-BR" smtClean="0"/>
              <a:pPr/>
              <a:t>21/02/2019</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D8A6A7-AC0B-40BF-AB22-FF1A62527F5D}" type="slidenum">
              <a:rPr lang="pt-BR" smtClean="0"/>
              <a:pPr/>
              <a:t>‹nº›</a:t>
            </a:fld>
            <a:endParaRPr lang="pt-BR"/>
          </a:p>
        </p:txBody>
      </p:sp>
    </p:spTree>
    <p:extLst>
      <p:ext uri="{BB962C8B-B14F-4D97-AF65-F5344CB8AC3E}">
        <p14:creationId xmlns:p14="http://schemas.microsoft.com/office/powerpoint/2010/main" val="1620257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D5E596-5FCA-4165-ABC8-E1F1F73F5D14}" type="datetimeFigureOut">
              <a:rPr lang="pt-BR" smtClean="0"/>
              <a:pPr/>
              <a:t>21/02/2019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E7EEE2-B6B9-432A-91A2-786F452DB22A}" type="slidenum">
              <a:rPr lang="pt-BR" smtClean="0"/>
              <a:pPr/>
              <a:t>‹nº›</a:t>
            </a:fld>
            <a:endParaRPr lang="pt-BR"/>
          </a:p>
        </p:txBody>
      </p:sp>
    </p:spTree>
    <p:extLst>
      <p:ext uri="{BB962C8B-B14F-4D97-AF65-F5344CB8AC3E}">
        <p14:creationId xmlns:p14="http://schemas.microsoft.com/office/powerpoint/2010/main" val="12115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A0E7EEE2-B6B9-432A-91A2-786F452DB22A}" type="slidenum">
              <a:rPr lang="pt-BR" smtClean="0"/>
              <a:pPr/>
              <a:t>17</a:t>
            </a:fld>
            <a:endParaRPr lang="pt-BR"/>
          </a:p>
        </p:txBody>
      </p:sp>
    </p:spTree>
    <p:extLst>
      <p:ext uri="{BB962C8B-B14F-4D97-AF65-F5344CB8AC3E}">
        <p14:creationId xmlns:p14="http://schemas.microsoft.com/office/powerpoint/2010/main" val="6858911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pt-BR"/>
              <a:t>Clique para editar o título mestre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44213AF-26F6-41FA-8D85-E2C5388D6E58}" type="datetimeFigureOut">
              <a:rPr lang="en-US" smtClean="0"/>
              <a:pPr/>
              <a:t>2/21/2019</a:t>
            </a:fld>
            <a:endParaRPr lang="en-US" dirty="0">
              <a:solidFill>
                <a:srgbClr val="FFFFFF"/>
              </a:solidFill>
            </a:endParaRPr>
          </a:p>
        </p:txBody>
      </p:sp>
      <p:sp>
        <p:nvSpPr>
          <p:cNvPr id="5" name="Footer Placeholder 4"/>
          <p:cNvSpPr>
            <a:spLocks noGrp="1"/>
          </p:cNvSpPr>
          <p:nvPr>
            <p:ph type="ftr" sz="quarter" idx="11"/>
          </p:nvPr>
        </p:nvSpPr>
        <p:spPr>
          <a:xfrm>
            <a:off x="1174044" y="5357592"/>
            <a:ext cx="5034845" cy="365125"/>
          </a:xfrm>
        </p:spPr>
        <p:txBody>
          <a:bodyPr/>
          <a:lstStyle/>
          <a:p>
            <a:endParaRPr lang="pt-BR"/>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7F3BE290-F37A-4895-8852-A5E12C14FDAD}"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nchor="ct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544213AF-26F6-41FA-8D85-E2C5388D6E58}" type="datetimeFigureOut">
              <a:rPr lang="en-US" smtClean="0"/>
              <a:pPr/>
              <a:t>2/21/2019</a:t>
            </a:fld>
            <a:endParaRPr lang="en-US"/>
          </a:p>
        </p:txBody>
      </p:sp>
      <p:sp>
        <p:nvSpPr>
          <p:cNvPr id="5" name="Footer Placeholder 4"/>
          <p:cNvSpPr>
            <a:spLocks noGrp="1"/>
          </p:cNvSpPr>
          <p:nvPr>
            <p:ph type="ftr" sz="quarter" idx="11"/>
          </p:nvPr>
        </p:nvSpPr>
        <p:spPr/>
        <p:txBody>
          <a:bodyPr/>
          <a:lstStyle/>
          <a:p>
            <a:r>
              <a:rPr lang="pt-BR"/>
              <a:t>Professor Juliano Quadrado</a:t>
            </a:r>
            <a:endParaRPr lang="pt-BR" dirty="0"/>
          </a:p>
        </p:txBody>
      </p:sp>
      <p:sp>
        <p:nvSpPr>
          <p:cNvPr id="6" name="Slide Number Placeholder 5"/>
          <p:cNvSpPr>
            <a:spLocks noGrp="1"/>
          </p:cNvSpPr>
          <p:nvPr>
            <p:ph type="sldNum" sz="quarter" idx="12"/>
          </p:nvPr>
        </p:nvSpPr>
        <p:spPr>
          <a:xfrm>
            <a:off x="827584" y="5860849"/>
            <a:ext cx="554023" cy="365125"/>
          </a:xfrm>
        </p:spPr>
        <p:txBody>
          <a:bodyPr/>
          <a:lstStyle/>
          <a:p>
            <a:fld id="{7F3BE290-F37A-4895-8852-A5E12C14FDAD}" type="slidenum">
              <a:rPr lang="pt-BR" smtClean="0"/>
              <a:pPr/>
              <a:t>‹nº›</a:t>
            </a:fld>
            <a:endParaRPr lang="pt-BR"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37671" y="5373216"/>
            <a:ext cx="1048116"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pt-BR"/>
              <a:t>Clique para editar o título mestre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544213AF-26F6-41FA-8D85-E2C5388D6E58}" type="datetimeFigureOut">
              <a:rPr lang="en-US" smtClean="0"/>
              <a:pPr/>
              <a:t>2/21/2019</a:t>
            </a:fld>
            <a:endParaRPr lang="en-US"/>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5" name="Date Placeholder 4"/>
          <p:cNvSpPr>
            <a:spLocks noGrp="1"/>
          </p:cNvSpPr>
          <p:nvPr>
            <p:ph type="dt" sz="half" idx="10"/>
          </p:nvPr>
        </p:nvSpPr>
        <p:spPr/>
        <p:txBody>
          <a:bodyPr/>
          <a:lstStyle/>
          <a:p>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7F3BE290-F37A-4895-8852-A5E12C14FDAD}" type="slidenum">
              <a:rPr lang="pt-BR" smtClean="0"/>
              <a:pPr/>
              <a:t>‹nº›</a:t>
            </a:fld>
            <a:endParaRPr lang="pt-BR"/>
          </a:p>
        </p:txBody>
      </p:sp>
      <p:sp>
        <p:nvSpPr>
          <p:cNvPr id="9" name="Content Placeholder 8"/>
          <p:cNvSpPr>
            <a:spLocks noGrp="1"/>
          </p:cNvSpPr>
          <p:nvPr>
            <p:ph sz="quarter" idx="13"/>
          </p:nvPr>
        </p:nvSpPr>
        <p:spPr>
          <a:xfrm>
            <a:off x="1298448" y="2121407"/>
            <a:ext cx="3200400" cy="360273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7" name="Date Placeholder 6"/>
          <p:cNvSpPr>
            <a:spLocks noGrp="1"/>
          </p:cNvSpPr>
          <p:nvPr>
            <p:ph type="dt" sz="half" idx="10"/>
          </p:nvPr>
        </p:nvSpPr>
        <p:spPr/>
        <p:txBody>
          <a:bodyPr/>
          <a:lstStyle/>
          <a:p>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7F3BE290-F37A-4895-8852-A5E12C14FDAD}" type="slidenum">
              <a:rPr lang="pt-BR" smtClean="0"/>
              <a:pPr/>
              <a:t>‹nº›</a:t>
            </a:fld>
            <a:endParaRPr lang="pt-BR"/>
          </a:p>
        </p:txBody>
      </p:sp>
      <p:sp>
        <p:nvSpPr>
          <p:cNvPr id="11" name="Content Placeholder 10"/>
          <p:cNvSpPr>
            <a:spLocks noGrp="1"/>
          </p:cNvSpPr>
          <p:nvPr>
            <p:ph sz="quarter" idx="13"/>
          </p:nvPr>
        </p:nvSpPr>
        <p:spPr>
          <a:xfrm>
            <a:off x="1298448" y="2944368"/>
            <a:ext cx="3227832" cy="277977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7F3BE290-F37A-4895-8852-A5E12C14FDAD}"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pt-BR"/>
              <a:t>Clique para editar o título mestre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rot="60000">
            <a:off x="6341698" y="5885672"/>
            <a:ext cx="1213821" cy="365125"/>
          </a:xfrm>
        </p:spPr>
        <p:txBody>
          <a:bodyPr/>
          <a:lstStyle/>
          <a:p>
            <a:endParaRPr lang="pt-BR"/>
          </a:p>
        </p:txBody>
      </p:sp>
      <p:sp>
        <p:nvSpPr>
          <p:cNvPr id="6" name="Footer Placeholder 5"/>
          <p:cNvSpPr>
            <a:spLocks noGrp="1"/>
          </p:cNvSpPr>
          <p:nvPr>
            <p:ph type="ftr" sz="quarter" idx="11"/>
          </p:nvPr>
        </p:nvSpPr>
        <p:spPr>
          <a:xfrm rot="-60000">
            <a:off x="914554" y="5829261"/>
            <a:ext cx="3522607" cy="365125"/>
          </a:xfrm>
        </p:spPr>
        <p:txBody>
          <a:bodyPr/>
          <a:lstStyle/>
          <a:p>
            <a:endParaRPr lang="pt-BR"/>
          </a:p>
        </p:txBody>
      </p:sp>
      <p:sp>
        <p:nvSpPr>
          <p:cNvPr id="7" name="Slide Number Placeholder 6"/>
          <p:cNvSpPr>
            <a:spLocks noGrp="1"/>
          </p:cNvSpPr>
          <p:nvPr>
            <p:ph type="sldNum" sz="quarter" idx="12"/>
          </p:nvPr>
        </p:nvSpPr>
        <p:spPr>
          <a:xfrm rot="60000">
            <a:off x="7557313" y="5896961"/>
            <a:ext cx="554023" cy="365125"/>
          </a:xfrm>
        </p:spPr>
        <p:txBody>
          <a:bodyPr/>
          <a:lstStyle/>
          <a:p>
            <a:fld id="{7F3BE290-F37A-4895-8852-A5E12C14FDAD}"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pt-BR"/>
              <a:t>Clique para editar o título mestre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rot="60000">
            <a:off x="6345936" y="5888737"/>
            <a:ext cx="1213821" cy="365125"/>
          </a:xfrm>
        </p:spPr>
        <p:txBody>
          <a:bodyPr/>
          <a:lstStyle/>
          <a:p>
            <a:endParaRPr lang="pt-BR"/>
          </a:p>
        </p:txBody>
      </p:sp>
      <p:sp>
        <p:nvSpPr>
          <p:cNvPr id="6" name="Footer Placeholder 5"/>
          <p:cNvSpPr>
            <a:spLocks noGrp="1"/>
          </p:cNvSpPr>
          <p:nvPr>
            <p:ph type="ftr" sz="quarter" idx="11"/>
          </p:nvPr>
        </p:nvSpPr>
        <p:spPr>
          <a:xfrm rot="-60000">
            <a:off x="914569" y="5831037"/>
            <a:ext cx="3319043" cy="365125"/>
          </a:xfrm>
        </p:spPr>
        <p:txBody>
          <a:bodyPr/>
          <a:lstStyle/>
          <a:p>
            <a:endParaRPr lang="pt-BR"/>
          </a:p>
        </p:txBody>
      </p:sp>
      <p:sp>
        <p:nvSpPr>
          <p:cNvPr id="7" name="Slide Number Placeholder 6"/>
          <p:cNvSpPr>
            <a:spLocks noGrp="1"/>
          </p:cNvSpPr>
          <p:nvPr>
            <p:ph type="sldNum" sz="quarter" idx="12"/>
          </p:nvPr>
        </p:nvSpPr>
        <p:spPr>
          <a:xfrm rot="60000">
            <a:off x="7562089" y="5900026"/>
            <a:ext cx="554023" cy="365125"/>
          </a:xfrm>
        </p:spPr>
        <p:txBody>
          <a:bodyPr/>
          <a:lstStyle/>
          <a:p>
            <a:fld id="{7F3BE290-F37A-4895-8852-A5E12C14FDAD}"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endParaRPr lang="pt-BR"/>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pt-BR"/>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7F3BE290-F37A-4895-8852-A5E12C14FDAD}"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37803" y="2988259"/>
            <a:ext cx="6172200" cy="1229522"/>
          </a:xfrm>
        </p:spPr>
        <p:txBody>
          <a:bodyPr>
            <a:normAutofit fontScale="90000"/>
          </a:bodyPr>
          <a:lstStyle/>
          <a:p>
            <a:pPr algn="ctr"/>
            <a:r>
              <a:rPr lang="pt-BR" sz="2700" dirty="0"/>
              <a:t>Fundamentos de Banco de Dados</a:t>
            </a:r>
            <a:br>
              <a:rPr lang="pt-BR" dirty="0"/>
            </a:br>
            <a:r>
              <a:rPr lang="pt-BR" dirty="0"/>
              <a:t>Aula 1 – 01</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1880" y="1412776"/>
            <a:ext cx="2064047" cy="1559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47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Conceitos Iniciais</a:t>
            </a:r>
            <a:endParaRPr lang="pt-BR" dirty="0"/>
          </a:p>
        </p:txBody>
      </p:sp>
      <p:sp>
        <p:nvSpPr>
          <p:cNvPr id="4" name="Espaço Reservado para Conteúdo 3"/>
          <p:cNvSpPr>
            <a:spLocks noGrp="1"/>
          </p:cNvSpPr>
          <p:nvPr>
            <p:ph idx="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10</a:t>
            </a:fld>
            <a:endParaRPr lang="pt-B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1700808"/>
            <a:ext cx="3890374" cy="4349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01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Conceitos Iniciais</a:t>
            </a:r>
            <a:endParaRPr lang="pt-BR" dirty="0"/>
          </a:p>
        </p:txBody>
      </p:sp>
      <p:sp>
        <p:nvSpPr>
          <p:cNvPr id="4" name="Espaço Reservado para Conteúdo 3"/>
          <p:cNvSpPr>
            <a:spLocks noGrp="1"/>
          </p:cNvSpPr>
          <p:nvPr>
            <p:ph idx="1"/>
          </p:nvPr>
        </p:nvSpPr>
        <p:spPr/>
        <p:txBody>
          <a:bodyPr/>
          <a:lstStyle/>
          <a:p>
            <a:r>
              <a:rPr lang="pt-BR" dirty="0"/>
              <a:t>Objetivos de um sistema de Banco de Dados</a:t>
            </a:r>
          </a:p>
          <a:p>
            <a:pPr lvl="1"/>
            <a:r>
              <a:rPr lang="pt-BR" dirty="0"/>
              <a:t>Isolar os usuários dos detalhes mais internos do banco de dados (abstração de dados).</a:t>
            </a:r>
          </a:p>
          <a:p>
            <a:pPr lvl="1"/>
            <a:endParaRPr lang="pt-BR" dirty="0"/>
          </a:p>
          <a:p>
            <a:pPr lvl="1"/>
            <a:r>
              <a:rPr lang="pt-BR" dirty="0"/>
              <a:t>Prover independência de dados às aplicações (estrutura física de armazenamento e à estratégia de acesso).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11</a:t>
            </a:fld>
            <a:endParaRPr lang="pt-BR"/>
          </a:p>
        </p:txBody>
      </p:sp>
    </p:spTree>
    <p:extLst>
      <p:ext uri="{BB962C8B-B14F-4D97-AF65-F5344CB8AC3E}">
        <p14:creationId xmlns:p14="http://schemas.microsoft.com/office/powerpoint/2010/main" val="83339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Conceitos Iniciais</a:t>
            </a:r>
          </a:p>
        </p:txBody>
      </p:sp>
      <p:sp>
        <p:nvSpPr>
          <p:cNvPr id="4" name="Espaço Reservado para Conteúdo 3"/>
          <p:cNvSpPr>
            <a:spLocks noGrp="1"/>
          </p:cNvSpPr>
          <p:nvPr>
            <p:ph idx="1"/>
          </p:nvPr>
        </p:nvSpPr>
        <p:spPr/>
        <p:txBody>
          <a:bodyPr>
            <a:normAutofit fontScale="85000" lnSpcReduction="20000"/>
          </a:bodyPr>
          <a:lstStyle/>
          <a:p>
            <a:r>
              <a:rPr lang="pt-BR" b="1" dirty="0"/>
              <a:t>Vantagens</a:t>
            </a:r>
          </a:p>
          <a:p>
            <a:pPr lvl="1"/>
            <a:r>
              <a:rPr lang="pt-BR" dirty="0"/>
              <a:t>rapidez na manipulação e no acesso à informação,</a:t>
            </a:r>
          </a:p>
          <a:p>
            <a:pPr lvl="1"/>
            <a:r>
              <a:rPr lang="pt-BR" dirty="0"/>
              <a:t>redução do esforço humano (desenvolvimento e utilização),</a:t>
            </a:r>
          </a:p>
          <a:p>
            <a:pPr lvl="1"/>
            <a:r>
              <a:rPr lang="pt-BR" dirty="0"/>
              <a:t>disponibilização da informação no tempo necessário,</a:t>
            </a:r>
          </a:p>
          <a:p>
            <a:pPr lvl="1"/>
            <a:r>
              <a:rPr lang="pt-BR" dirty="0"/>
              <a:t>controle integrado de informações distribuídas fisicamente,</a:t>
            </a:r>
          </a:p>
          <a:p>
            <a:pPr lvl="1"/>
            <a:r>
              <a:rPr lang="pt-BR" dirty="0"/>
              <a:t>redução de redundância e de inconsistência de informações,</a:t>
            </a:r>
          </a:p>
          <a:p>
            <a:pPr lvl="1"/>
            <a:r>
              <a:rPr lang="pt-BR" dirty="0"/>
              <a:t>compartilhamento de dados,</a:t>
            </a:r>
          </a:p>
          <a:p>
            <a:pPr lvl="1"/>
            <a:r>
              <a:rPr lang="pt-BR" dirty="0"/>
              <a:t>aplicação automática de restrições de segurança,</a:t>
            </a:r>
          </a:p>
          <a:p>
            <a:pPr lvl="1"/>
            <a:r>
              <a:rPr lang="pt-BR" dirty="0"/>
              <a:t>redução de problemas de integridade.</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12</a:t>
            </a:fld>
            <a:endParaRPr lang="pt-BR"/>
          </a:p>
        </p:txBody>
      </p:sp>
    </p:spTree>
    <p:extLst>
      <p:ext uri="{BB962C8B-B14F-4D97-AF65-F5344CB8AC3E}">
        <p14:creationId xmlns:p14="http://schemas.microsoft.com/office/powerpoint/2010/main" val="112730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Conceitos Iniciais</a:t>
            </a:r>
          </a:p>
        </p:txBody>
      </p:sp>
      <p:sp>
        <p:nvSpPr>
          <p:cNvPr id="4" name="Espaço Reservado para Conteúdo 3"/>
          <p:cNvSpPr>
            <a:spLocks noGrp="1"/>
          </p:cNvSpPr>
          <p:nvPr>
            <p:ph idx="1"/>
          </p:nvPr>
        </p:nvSpPr>
        <p:spPr/>
        <p:txBody>
          <a:bodyPr>
            <a:normAutofit fontScale="77500" lnSpcReduction="20000"/>
          </a:bodyPr>
          <a:lstStyle/>
          <a:p>
            <a:r>
              <a:rPr lang="pt-BR" b="1" dirty="0"/>
              <a:t>Desvantagens</a:t>
            </a:r>
          </a:p>
          <a:p>
            <a:pPr lvl="1"/>
            <a:r>
              <a:rPr lang="pt-BR" dirty="0"/>
              <a:t>Sem dispositivos de controle adequados, a segurança pode ficar comprometida; por exemplo, no caso de acesso não autorizado a dados.</a:t>
            </a:r>
          </a:p>
          <a:p>
            <a:pPr lvl="1"/>
            <a:r>
              <a:rPr lang="pt-BR" dirty="0"/>
              <a:t>A integridade das informações pode ser comprometida se não houver mecanismos de controle; por exemplo no caso de manipulação concorrente de dados.</a:t>
            </a:r>
          </a:p>
          <a:p>
            <a:pPr lvl="1"/>
            <a:r>
              <a:rPr lang="pt-BR" dirty="0"/>
              <a:t>A operação do sistema de banco de dados e o  desenvolvimento de aplicações precisam ser feitos com muita precisão para evitar que informações não correspondam à realidade.</a:t>
            </a:r>
          </a:p>
          <a:p>
            <a:pPr lvl="1"/>
            <a:r>
              <a:rPr lang="pt-BR" dirty="0"/>
              <a:t>A administração do sistema de banco de dados pode se tornar muito complexa em ambientes distribuídos, com grande volume de informações manipuladas por uma grande quantidade de usuários.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13</a:t>
            </a:fld>
            <a:endParaRPr lang="pt-BR"/>
          </a:p>
        </p:txBody>
      </p:sp>
    </p:spTree>
    <p:extLst>
      <p:ext uri="{BB962C8B-B14F-4D97-AF65-F5344CB8AC3E}">
        <p14:creationId xmlns:p14="http://schemas.microsoft.com/office/powerpoint/2010/main" val="1561654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Conceitos Iniciais</a:t>
            </a:r>
          </a:p>
        </p:txBody>
      </p:sp>
      <p:sp>
        <p:nvSpPr>
          <p:cNvPr id="4" name="Espaço Reservado para Conteúdo 3"/>
          <p:cNvSpPr>
            <a:spLocks noGrp="1"/>
          </p:cNvSpPr>
          <p:nvPr>
            <p:ph idx="1"/>
          </p:nvPr>
        </p:nvSpPr>
        <p:spPr/>
        <p:txBody>
          <a:bodyPr>
            <a:normAutofit/>
          </a:bodyPr>
          <a:lstStyle/>
          <a:p>
            <a:r>
              <a:rPr lang="pt-BR" b="1" dirty="0"/>
              <a:t>Modelo Relacional:</a:t>
            </a:r>
          </a:p>
          <a:p>
            <a:pPr lvl="1"/>
            <a:r>
              <a:rPr lang="pt-BR" dirty="0"/>
              <a:t>é um modelo lógico de dados, baseado em registros, que provê abstração de dados nos níveis conceitual e de visões do usuário. Neste modelo, tabelas representam dados e relacionamentos entre dados.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14</a:t>
            </a:fld>
            <a:endParaRPr lang="pt-BR"/>
          </a:p>
        </p:txBody>
      </p:sp>
    </p:spTree>
    <p:extLst>
      <p:ext uri="{BB962C8B-B14F-4D97-AF65-F5344CB8AC3E}">
        <p14:creationId xmlns:p14="http://schemas.microsoft.com/office/powerpoint/2010/main" val="305401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Conceitos Iniciais</a:t>
            </a:r>
          </a:p>
        </p:txBody>
      </p:sp>
      <p:sp>
        <p:nvSpPr>
          <p:cNvPr id="4" name="Espaço Reservado para Conteúdo 3"/>
          <p:cNvSpPr>
            <a:spLocks noGrp="1"/>
          </p:cNvSpPr>
          <p:nvPr>
            <p:ph idx="1"/>
          </p:nvPr>
        </p:nvSpPr>
        <p:spPr/>
        <p:txBody>
          <a:bodyPr>
            <a:normAutofit/>
          </a:bodyPr>
          <a:lstStyle/>
          <a:p>
            <a:r>
              <a:rPr lang="pt-BR" b="1" dirty="0"/>
              <a:t>Linguagem de definição de dados (DDL):</a:t>
            </a:r>
          </a:p>
          <a:p>
            <a:pPr lvl="1"/>
            <a:r>
              <a:rPr lang="pt-BR" dirty="0"/>
              <a:t>define a estrutura (esquema) de um banco de dados, principalmente nos níveis conceitual e de visões de usuário. A compilação de definições em DDL é armazenada no dicionário de dados que, portanto, encerra dados sobre dados (</a:t>
            </a:r>
            <a:r>
              <a:rPr lang="pt-BR" dirty="0" err="1"/>
              <a:t>metadados</a:t>
            </a:r>
            <a:r>
              <a:rPr lang="pt-BR" dirty="0"/>
              <a:t>).</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15</a:t>
            </a:fld>
            <a:endParaRPr lang="pt-BR"/>
          </a:p>
        </p:txBody>
      </p:sp>
    </p:spTree>
    <p:extLst>
      <p:ext uri="{BB962C8B-B14F-4D97-AF65-F5344CB8AC3E}">
        <p14:creationId xmlns:p14="http://schemas.microsoft.com/office/powerpoint/2010/main" val="2243675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Conceitos Iniciais</a:t>
            </a:r>
          </a:p>
        </p:txBody>
      </p:sp>
      <p:sp>
        <p:nvSpPr>
          <p:cNvPr id="4" name="Espaço Reservado para Conteúdo 3"/>
          <p:cNvSpPr>
            <a:spLocks noGrp="1"/>
          </p:cNvSpPr>
          <p:nvPr>
            <p:ph idx="1"/>
          </p:nvPr>
        </p:nvSpPr>
        <p:spPr/>
        <p:txBody>
          <a:bodyPr>
            <a:normAutofit/>
          </a:bodyPr>
          <a:lstStyle/>
          <a:p>
            <a:r>
              <a:rPr lang="pt-BR" b="1" dirty="0"/>
              <a:t>Linguagem de manipulação de dados (DML)</a:t>
            </a:r>
          </a:p>
          <a:p>
            <a:pPr lvl="1"/>
            <a:r>
              <a:rPr lang="pt-BR" dirty="0"/>
              <a:t>permite aos usuários e aplicações acessar ou manipular as informações contidas num banco de dados. A manipulação de dados engloba recuperação, inserção, exclusão e modificação da informação armazenada.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16</a:t>
            </a:fld>
            <a:endParaRPr lang="pt-BR"/>
          </a:p>
        </p:txBody>
      </p:sp>
    </p:spTree>
    <p:extLst>
      <p:ext uri="{BB962C8B-B14F-4D97-AF65-F5344CB8AC3E}">
        <p14:creationId xmlns:p14="http://schemas.microsoft.com/office/powerpoint/2010/main" val="2228794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Conceitos Iniciais</a:t>
            </a:r>
          </a:p>
        </p:txBody>
      </p:sp>
      <p:sp>
        <p:nvSpPr>
          <p:cNvPr id="4" name="Espaço Reservado para Conteúdo 3"/>
          <p:cNvSpPr>
            <a:spLocks noGrp="1"/>
          </p:cNvSpPr>
          <p:nvPr>
            <p:ph idx="1"/>
          </p:nvPr>
        </p:nvSpPr>
        <p:spPr/>
        <p:txBody>
          <a:bodyPr>
            <a:normAutofit fontScale="92500" lnSpcReduction="20000"/>
          </a:bodyPr>
          <a:lstStyle/>
          <a:p>
            <a:r>
              <a:rPr lang="pt-BR" b="1" dirty="0"/>
              <a:t>Administrador de Banco de Dados:</a:t>
            </a:r>
          </a:p>
          <a:p>
            <a:pPr lvl="1"/>
            <a:r>
              <a:rPr lang="pt-BR" dirty="0"/>
              <a:t>definição e atualização do esquema dos bancos de dados.</a:t>
            </a:r>
          </a:p>
          <a:p>
            <a:pPr lvl="1"/>
            <a:r>
              <a:rPr lang="pt-BR" dirty="0"/>
              <a:t>definição da estrutura de armazenamento e da estratégia (ou método) de acesso;</a:t>
            </a:r>
          </a:p>
          <a:p>
            <a:pPr lvl="1"/>
            <a:r>
              <a:rPr lang="pt-BR" dirty="0"/>
              <a:t>concessão de autorização para acesso a dados;</a:t>
            </a:r>
          </a:p>
          <a:p>
            <a:pPr lvl="1"/>
            <a:r>
              <a:rPr lang="pt-BR" dirty="0"/>
              <a:t>definição de controles de integridade;</a:t>
            </a:r>
          </a:p>
          <a:p>
            <a:pPr lvl="1"/>
            <a:r>
              <a:rPr lang="pt-BR" dirty="0"/>
              <a:t>definição de estratégias de cópia de segurança e recuperação;</a:t>
            </a:r>
          </a:p>
          <a:p>
            <a:pPr lvl="1"/>
            <a:r>
              <a:rPr lang="pt-BR" dirty="0"/>
              <a:t>monitoração de desempenho;</a:t>
            </a:r>
          </a:p>
          <a:p>
            <a:pPr lvl="1"/>
            <a:r>
              <a:rPr lang="pt-BR" dirty="0"/>
              <a:t>execução de rotinas de desempenho;</a:t>
            </a:r>
          </a:p>
          <a:p>
            <a:pPr lvl="1"/>
            <a:r>
              <a:rPr lang="pt-BR" dirty="0"/>
              <a:t>atualização da organização física.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17</a:t>
            </a:fld>
            <a:endParaRPr lang="pt-BR"/>
          </a:p>
        </p:txBody>
      </p:sp>
    </p:spTree>
    <p:extLst>
      <p:ext uri="{BB962C8B-B14F-4D97-AF65-F5344CB8AC3E}">
        <p14:creationId xmlns:p14="http://schemas.microsoft.com/office/powerpoint/2010/main" val="708145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Histórico</a:t>
            </a:r>
          </a:p>
        </p:txBody>
      </p:sp>
      <p:sp>
        <p:nvSpPr>
          <p:cNvPr id="4" name="Espaço Reservado para Conteúdo 3"/>
          <p:cNvSpPr>
            <a:spLocks noGrp="1"/>
          </p:cNvSpPr>
          <p:nvPr>
            <p:ph idx="1"/>
          </p:nvPr>
        </p:nvSpPr>
        <p:spPr/>
        <p:txBody>
          <a:bodyPr>
            <a:normAutofit fontScale="70000" lnSpcReduction="20000"/>
          </a:bodyPr>
          <a:lstStyle/>
          <a:p>
            <a:r>
              <a:rPr lang="pt-BR" dirty="0"/>
              <a:t>O primeiro Sistema Gerenciador de Banco de Dados (SGBD) comercial surgiu no final de </a:t>
            </a:r>
            <a:r>
              <a:rPr lang="pt-BR" b="1" dirty="0"/>
              <a:t>1960</a:t>
            </a:r>
            <a:r>
              <a:rPr lang="pt-BR" dirty="0"/>
              <a:t> com base nos primitivos sistemas de arquivos disponíveis na época, os quais </a:t>
            </a:r>
            <a:r>
              <a:rPr lang="pt-BR" b="1" dirty="0"/>
              <a:t>não controlavam o acesso concorrente por vários usuários ou processos</a:t>
            </a:r>
            <a:r>
              <a:rPr lang="pt-BR" dirty="0"/>
              <a:t>. </a:t>
            </a:r>
          </a:p>
          <a:p>
            <a:r>
              <a:rPr lang="pt-BR" dirty="0"/>
              <a:t>Os </a:t>
            </a:r>
            <a:r>
              <a:rPr lang="pt-BR" dirty="0" err="1"/>
              <a:t>SGBDs</a:t>
            </a:r>
            <a:r>
              <a:rPr lang="pt-BR" dirty="0"/>
              <a:t> </a:t>
            </a:r>
            <a:r>
              <a:rPr lang="pt-BR" b="1" dirty="0"/>
              <a:t>evoluíram</a:t>
            </a:r>
            <a:r>
              <a:rPr lang="pt-BR" dirty="0"/>
              <a:t> desses sistemas de arquivos de armazenamento em disco, criando </a:t>
            </a:r>
            <a:r>
              <a:rPr lang="pt-BR" b="1" dirty="0"/>
              <a:t>novas estruturas de dados </a:t>
            </a:r>
            <a:r>
              <a:rPr lang="pt-BR" dirty="0"/>
              <a:t>com o objetivo de armazenar informações. Com o tempo, os </a:t>
            </a:r>
            <a:r>
              <a:rPr lang="pt-BR" dirty="0" err="1"/>
              <a:t>SGBD’s</a:t>
            </a:r>
            <a:r>
              <a:rPr lang="pt-BR" dirty="0"/>
              <a:t> passaram a utilizar diferentes formas de representação, ou modelos de dados, para descrever a estrutura das informações contidas em seus bancos de dados. </a:t>
            </a:r>
          </a:p>
          <a:p>
            <a:r>
              <a:rPr lang="pt-BR" dirty="0"/>
              <a:t>Atualmente, os seguintes modelos de dados são normalmente utilizados pelos </a:t>
            </a:r>
            <a:r>
              <a:rPr lang="pt-BR" dirty="0" err="1"/>
              <a:t>SGBD’s</a:t>
            </a:r>
            <a:r>
              <a:rPr lang="pt-BR" dirty="0"/>
              <a:t>: </a:t>
            </a:r>
            <a:r>
              <a:rPr lang="pt-BR" b="1" dirty="0"/>
              <a:t>modelo hierárquico, modelo em redes, modelo relacional (amplamente usado) e o modelo orientado a objetos</a:t>
            </a:r>
            <a:r>
              <a:rPr lang="pt-BR" dirty="0"/>
              <a:t>.</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18</a:t>
            </a:fld>
            <a:endParaRPr lang="pt-BR"/>
          </a:p>
        </p:txBody>
      </p:sp>
    </p:spTree>
    <p:extLst>
      <p:ext uri="{BB962C8B-B14F-4D97-AF65-F5344CB8AC3E}">
        <p14:creationId xmlns:p14="http://schemas.microsoft.com/office/powerpoint/2010/main" val="193073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de Dados</a:t>
            </a:r>
          </a:p>
        </p:txBody>
      </p:sp>
      <p:sp>
        <p:nvSpPr>
          <p:cNvPr id="4" name="Espaço Reservado para Conteúdo 3"/>
          <p:cNvSpPr>
            <a:spLocks noGrp="1"/>
          </p:cNvSpPr>
          <p:nvPr>
            <p:ph idx="1"/>
          </p:nvPr>
        </p:nvSpPr>
        <p:spPr/>
        <p:txBody>
          <a:bodyPr>
            <a:normAutofit fontScale="92500" lnSpcReduction="20000"/>
          </a:bodyPr>
          <a:lstStyle/>
          <a:p>
            <a:r>
              <a:rPr lang="pt-BR" dirty="0"/>
              <a:t>Modelo Hierárquico</a:t>
            </a:r>
          </a:p>
          <a:p>
            <a:pPr lvl="1"/>
            <a:r>
              <a:rPr lang="pt-BR" dirty="0"/>
              <a:t>O modelo hierárquico foi o primeiro a ser reconhecido como um modelo de dados. </a:t>
            </a:r>
          </a:p>
          <a:p>
            <a:pPr lvl="1"/>
            <a:r>
              <a:rPr lang="pt-BR" dirty="0"/>
              <a:t>Nesse modelo de dados, são estruturados em hierarquias ou árvores. </a:t>
            </a:r>
          </a:p>
          <a:p>
            <a:pPr lvl="1"/>
            <a:r>
              <a:rPr lang="pt-BR" dirty="0"/>
              <a:t>Os nós das hierarquias contêm ocorrências de registros, onde cada registro é uma coleção de campos </a:t>
            </a:r>
            <a:r>
              <a:rPr lang="pt-BR" b="1" dirty="0"/>
              <a:t>(atributos)</a:t>
            </a:r>
            <a:r>
              <a:rPr lang="pt-BR" dirty="0"/>
              <a:t>, cada um contendo apenas uma informação. </a:t>
            </a:r>
          </a:p>
          <a:p>
            <a:pPr lvl="1"/>
            <a:r>
              <a:rPr lang="pt-BR" dirty="0"/>
              <a:t>O registro da hierarquia que precede a outros é o registro-pai, os outros são chamados de registros-filhos.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19</a:t>
            </a:fld>
            <a:endParaRPr lang="pt-BR"/>
          </a:p>
        </p:txBody>
      </p:sp>
    </p:spTree>
    <p:extLst>
      <p:ext uri="{BB962C8B-B14F-4D97-AF65-F5344CB8AC3E}">
        <p14:creationId xmlns:p14="http://schemas.microsoft.com/office/powerpoint/2010/main" val="299877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Apresentação	</a:t>
            </a:r>
          </a:p>
        </p:txBody>
      </p:sp>
      <p:sp>
        <p:nvSpPr>
          <p:cNvPr id="3" name="Espaço Reservado para Conteúdo 2"/>
          <p:cNvSpPr>
            <a:spLocks noGrp="1"/>
          </p:cNvSpPr>
          <p:nvPr>
            <p:ph idx="1"/>
          </p:nvPr>
        </p:nvSpPr>
        <p:spPr/>
        <p:txBody>
          <a:bodyPr>
            <a:normAutofit/>
          </a:bodyPr>
          <a:lstStyle/>
          <a:p>
            <a:pPr algn="just"/>
            <a:r>
              <a:rPr lang="pt-BR" sz="2600" dirty="0"/>
              <a:t>Fale um pouco sobre você:</a:t>
            </a:r>
          </a:p>
          <a:p>
            <a:pPr lvl="1" algn="just"/>
            <a:r>
              <a:rPr lang="pt-BR" sz="1700" dirty="0"/>
              <a:t>Nome: </a:t>
            </a:r>
          </a:p>
          <a:p>
            <a:pPr lvl="1" algn="just"/>
            <a:r>
              <a:rPr lang="pt-BR" sz="1700" dirty="0"/>
              <a:t>Semestre:</a:t>
            </a:r>
          </a:p>
          <a:p>
            <a:pPr lvl="1" algn="just"/>
            <a:r>
              <a:rPr lang="pt-BR" sz="1700" dirty="0"/>
              <a:t>Experiência Profissional:</a:t>
            </a:r>
          </a:p>
          <a:p>
            <a:pPr lvl="1" algn="just"/>
            <a:r>
              <a:rPr lang="pt-BR" sz="1700" dirty="0"/>
              <a:t>Empresa que trabalha:</a:t>
            </a:r>
          </a:p>
          <a:p>
            <a:pPr lvl="1" algn="just"/>
            <a:r>
              <a:rPr lang="pt-BR" sz="1700" dirty="0"/>
              <a:t>Expectativa de aprendizagem na disciplina:</a:t>
            </a:r>
          </a:p>
          <a:p>
            <a:pPr lvl="1" algn="just"/>
            <a:endParaRPr lang="pt-BR" sz="1700"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a:t>
            </a:fld>
            <a:endParaRPr lang="pt-BR"/>
          </a:p>
        </p:txBody>
      </p:sp>
    </p:spTree>
    <p:extLst>
      <p:ext uri="{BB962C8B-B14F-4D97-AF65-F5344CB8AC3E}">
        <p14:creationId xmlns:p14="http://schemas.microsoft.com/office/powerpoint/2010/main" val="2535713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de Dados</a:t>
            </a:r>
          </a:p>
        </p:txBody>
      </p:sp>
      <p:sp>
        <p:nvSpPr>
          <p:cNvPr id="4" name="Espaço Reservado para Conteúdo 3"/>
          <p:cNvSpPr>
            <a:spLocks noGrp="1"/>
          </p:cNvSpPr>
          <p:nvPr>
            <p:ph idx="1"/>
          </p:nvPr>
        </p:nvSpPr>
        <p:spPr/>
        <p:txBody>
          <a:bodyPr>
            <a:normAutofit/>
          </a:bodyPr>
          <a:lstStyle/>
          <a:p>
            <a:r>
              <a:rPr lang="pt-BR" dirty="0"/>
              <a:t>Modelo em Rede</a:t>
            </a:r>
          </a:p>
          <a:p>
            <a:pPr lvl="1"/>
            <a:r>
              <a:rPr lang="pt-BR" dirty="0"/>
              <a:t>O modelo em redes surgiu como uma extensão ao modelo hierárquico, eliminando o conceito de hierarquia e permitindo que um mesmo registro estivesse envolvido em várias associações.</a:t>
            </a:r>
          </a:p>
          <a:p>
            <a:pPr lvl="1"/>
            <a:r>
              <a:rPr lang="pt-BR" dirty="0"/>
              <a:t>No modelo em rede, os registros são organizados em grafos onde aparece um único tipo de associação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20</a:t>
            </a:fld>
            <a:endParaRPr lang="pt-BR"/>
          </a:p>
        </p:txBody>
      </p:sp>
    </p:spTree>
    <p:extLst>
      <p:ext uri="{BB962C8B-B14F-4D97-AF65-F5344CB8AC3E}">
        <p14:creationId xmlns:p14="http://schemas.microsoft.com/office/powerpoint/2010/main" val="3973871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de Dados</a:t>
            </a:r>
          </a:p>
        </p:txBody>
      </p:sp>
      <p:sp>
        <p:nvSpPr>
          <p:cNvPr id="4" name="Espaço Reservado para Conteúdo 3"/>
          <p:cNvSpPr>
            <a:spLocks noGrp="1"/>
          </p:cNvSpPr>
          <p:nvPr>
            <p:ph idx="1"/>
          </p:nvPr>
        </p:nvSpPr>
        <p:spPr/>
        <p:txBody>
          <a:bodyPr>
            <a:normAutofit fontScale="92500" lnSpcReduction="20000"/>
          </a:bodyPr>
          <a:lstStyle/>
          <a:p>
            <a:r>
              <a:rPr lang="pt-BR" b="1" dirty="0"/>
              <a:t>Modelo Relacional</a:t>
            </a:r>
          </a:p>
          <a:p>
            <a:pPr lvl="1"/>
            <a:r>
              <a:rPr lang="pt-BR" dirty="0"/>
              <a:t>O modelo relacional apareceu devido às seguintes necessidades: </a:t>
            </a:r>
          </a:p>
          <a:p>
            <a:pPr lvl="2"/>
            <a:r>
              <a:rPr lang="pt-BR" i="1" dirty="0"/>
              <a:t>aumentar a independência de dados </a:t>
            </a:r>
            <a:r>
              <a:rPr lang="pt-BR" dirty="0"/>
              <a:t>nos sistemas gerenciadores de banco de dados; </a:t>
            </a:r>
          </a:p>
          <a:p>
            <a:pPr lvl="2"/>
            <a:r>
              <a:rPr lang="pt-BR" i="1" dirty="0"/>
              <a:t>prover um conjunto de funções </a:t>
            </a:r>
            <a:r>
              <a:rPr lang="pt-BR" dirty="0"/>
              <a:t>apoiadas em álgebra relacional para armazenamento e recuperação de dados; </a:t>
            </a:r>
          </a:p>
          <a:p>
            <a:pPr lvl="2"/>
            <a:r>
              <a:rPr lang="pt-BR" i="1" dirty="0"/>
              <a:t>permitir processamento ad hoc</a:t>
            </a:r>
          </a:p>
          <a:p>
            <a:pPr lvl="1"/>
            <a:r>
              <a:rPr lang="pt-BR" dirty="0"/>
              <a:t>O modelo relacional, tendo por base a teoria dos conjuntos e álgebra relacional, foi resultado de um estudo teórico realizado por CODD </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21</a:t>
            </a:fld>
            <a:endParaRPr lang="pt-BR"/>
          </a:p>
        </p:txBody>
      </p:sp>
    </p:spTree>
    <p:extLst>
      <p:ext uri="{BB962C8B-B14F-4D97-AF65-F5344CB8AC3E}">
        <p14:creationId xmlns:p14="http://schemas.microsoft.com/office/powerpoint/2010/main" val="2814932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de Dados</a:t>
            </a:r>
          </a:p>
        </p:txBody>
      </p:sp>
      <p:sp>
        <p:nvSpPr>
          <p:cNvPr id="4" name="Espaço Reservado para Conteúdo 3"/>
          <p:cNvSpPr>
            <a:spLocks noGrp="1"/>
          </p:cNvSpPr>
          <p:nvPr>
            <p:ph idx="1"/>
          </p:nvPr>
        </p:nvSpPr>
        <p:spPr/>
        <p:txBody>
          <a:bodyPr>
            <a:normAutofit fontScale="85000" lnSpcReduction="20000"/>
          </a:bodyPr>
          <a:lstStyle/>
          <a:p>
            <a:r>
              <a:rPr lang="pt-BR" dirty="0"/>
              <a:t>Modelo Relacional</a:t>
            </a:r>
          </a:p>
          <a:p>
            <a:pPr lvl="1"/>
            <a:r>
              <a:rPr lang="pt-BR" dirty="0"/>
              <a:t>O Modelo relacional  revelou-se ser o mais flexível e adequado ao solucionar os vários problemas que se colocam no nível da concepção e implementação da base de dados. </a:t>
            </a:r>
          </a:p>
          <a:p>
            <a:pPr lvl="1"/>
            <a:r>
              <a:rPr lang="pt-BR" dirty="0"/>
              <a:t>A estrutura fundamental do modelo relacional é a relação (tabela). Uma relação é constituída por um ou mais atributos (campos) que traduzem o tipo de dados a armazenar. </a:t>
            </a:r>
          </a:p>
          <a:p>
            <a:pPr lvl="1"/>
            <a:r>
              <a:rPr lang="pt-BR" dirty="0"/>
              <a:t>Cada instância do esquema (linha) é chamada de </a:t>
            </a:r>
            <a:r>
              <a:rPr lang="pt-BR" dirty="0" err="1"/>
              <a:t>tupla</a:t>
            </a:r>
            <a:r>
              <a:rPr lang="pt-BR" dirty="0"/>
              <a:t> (registro).</a:t>
            </a:r>
          </a:p>
          <a:p>
            <a:pPr lvl="1"/>
            <a:r>
              <a:rPr lang="pt-BR" dirty="0"/>
              <a:t>O modelo relacional não tem caminhos pré-definidos para se fazer acesso aos dados como nos modelos que o precederam.</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22</a:t>
            </a:fld>
            <a:endParaRPr lang="pt-BR"/>
          </a:p>
        </p:txBody>
      </p:sp>
    </p:spTree>
    <p:extLst>
      <p:ext uri="{BB962C8B-B14F-4D97-AF65-F5344CB8AC3E}">
        <p14:creationId xmlns:p14="http://schemas.microsoft.com/office/powerpoint/2010/main" val="1545063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de Dados</a:t>
            </a:r>
          </a:p>
        </p:txBody>
      </p:sp>
      <p:sp>
        <p:nvSpPr>
          <p:cNvPr id="4" name="Espaço Reservado para Conteúdo 3"/>
          <p:cNvSpPr>
            <a:spLocks noGrp="1"/>
          </p:cNvSpPr>
          <p:nvPr>
            <p:ph idx="1"/>
          </p:nvPr>
        </p:nvSpPr>
        <p:spPr/>
        <p:txBody>
          <a:bodyPr>
            <a:normAutofit/>
          </a:bodyPr>
          <a:lstStyle/>
          <a:p>
            <a:r>
              <a:rPr lang="pt-BR" dirty="0"/>
              <a:t>Modelo Orientado a Objetos</a:t>
            </a:r>
          </a:p>
          <a:p>
            <a:pPr lvl="1"/>
            <a:r>
              <a:rPr lang="pt-BR" dirty="0"/>
              <a:t>A motivação para seu surgimento está em função dos limites de armazenamento e representação semântica impostas no modelo relacional. </a:t>
            </a:r>
          </a:p>
          <a:p>
            <a:pPr lvl="1"/>
            <a:r>
              <a:rPr lang="pt-BR" dirty="0"/>
              <a:t>Alguns exemplos são os sistemas de informações geográficas (SIG).</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23</a:t>
            </a:fld>
            <a:endParaRPr lang="pt-BR"/>
          </a:p>
        </p:txBody>
      </p:sp>
    </p:spTree>
    <p:extLst>
      <p:ext uri="{BB962C8B-B14F-4D97-AF65-F5344CB8AC3E}">
        <p14:creationId xmlns:p14="http://schemas.microsoft.com/office/powerpoint/2010/main" val="4182629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Modelo de Dados</a:t>
            </a:r>
          </a:p>
        </p:txBody>
      </p:sp>
      <p:sp>
        <p:nvSpPr>
          <p:cNvPr id="4" name="Espaço Reservado para Conteúdo 3"/>
          <p:cNvSpPr>
            <a:spLocks noGrp="1"/>
          </p:cNvSpPr>
          <p:nvPr>
            <p:ph idx="1"/>
          </p:nvPr>
        </p:nvSpPr>
        <p:spPr/>
        <p:txBody>
          <a:bodyPr>
            <a:normAutofit fontScale="85000" lnSpcReduction="20000"/>
          </a:bodyPr>
          <a:lstStyle/>
          <a:p>
            <a:r>
              <a:rPr lang="pt-BR" dirty="0"/>
              <a:t>Sistemas Objeto-Relacionais</a:t>
            </a:r>
          </a:p>
          <a:p>
            <a:pPr lvl="1"/>
            <a:r>
              <a:rPr lang="pt-BR" dirty="0"/>
              <a:t>A área de atuação dos sistemas Objeto-Relacional tenta suprir a dificuldade dos sistemas relacionais convencionais, que é o de representar e manipular dados complexos, visando ser mais representativos em semântica e construções de modelagens. </a:t>
            </a:r>
          </a:p>
          <a:p>
            <a:pPr lvl="1"/>
            <a:r>
              <a:rPr lang="pt-BR" dirty="0"/>
              <a:t>A solução proposta é a adição de facilidades para manusear tais dados utilizando-se das facilidades SQL (</a:t>
            </a:r>
            <a:r>
              <a:rPr lang="pt-BR" dirty="0" err="1"/>
              <a:t>Structured</a:t>
            </a:r>
            <a:r>
              <a:rPr lang="pt-BR" dirty="0"/>
              <a:t> Query </a:t>
            </a:r>
            <a:r>
              <a:rPr lang="pt-BR" dirty="0" err="1"/>
              <a:t>Language</a:t>
            </a:r>
            <a:r>
              <a:rPr lang="pt-BR" dirty="0"/>
              <a:t>) existentes. </a:t>
            </a:r>
          </a:p>
          <a:p>
            <a:pPr lvl="1"/>
            <a:r>
              <a:rPr lang="pt-BR" dirty="0"/>
              <a:t>Para isso, foi necessário adicionar: extensões dos tipos básicos no contexto SQL; representações para objetos complexos no contexto SQL; herança no  contexto SQL e sistema para produção de regras.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24</a:t>
            </a:fld>
            <a:endParaRPr lang="pt-BR"/>
          </a:p>
        </p:txBody>
      </p:sp>
    </p:spTree>
    <p:extLst>
      <p:ext uri="{BB962C8B-B14F-4D97-AF65-F5344CB8AC3E}">
        <p14:creationId xmlns:p14="http://schemas.microsoft.com/office/powerpoint/2010/main" val="286177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Arquiteturas de </a:t>
            </a:r>
            <a:r>
              <a:rPr lang="pt-BR" dirty="0" err="1"/>
              <a:t>SGBDs</a:t>
            </a:r>
            <a:endParaRPr lang="pt-BR" dirty="0"/>
          </a:p>
        </p:txBody>
      </p:sp>
      <p:sp>
        <p:nvSpPr>
          <p:cNvPr id="4" name="Espaço Reservado para Conteúdo 3"/>
          <p:cNvSpPr>
            <a:spLocks noGrp="1"/>
          </p:cNvSpPr>
          <p:nvPr>
            <p:ph idx="1"/>
          </p:nvPr>
        </p:nvSpPr>
        <p:spPr/>
        <p:txBody>
          <a:bodyPr>
            <a:normAutofit fontScale="92500" lnSpcReduction="10000"/>
          </a:bodyPr>
          <a:lstStyle/>
          <a:p>
            <a:r>
              <a:rPr lang="pt-BR" dirty="0"/>
              <a:t>Plataformas centralizadas. </a:t>
            </a:r>
          </a:p>
          <a:p>
            <a:pPr lvl="1"/>
            <a:r>
              <a:rPr lang="pt-BR" dirty="0"/>
              <a:t>Na arquitetura centralizada, existe um computador com grande capacidade de processamento, o qual é o hospedeiro do SGBD e emuladores para os vários aplicativos. </a:t>
            </a:r>
          </a:p>
          <a:p>
            <a:pPr lvl="1"/>
            <a:r>
              <a:rPr lang="pt-BR" dirty="0"/>
              <a:t>Esta arquitetura tem como principal vantagem a de permitir que muitos usuários manipulem grande volume de dados. </a:t>
            </a:r>
          </a:p>
          <a:p>
            <a:pPr lvl="1"/>
            <a:r>
              <a:rPr lang="pt-BR" dirty="0"/>
              <a:t>Sua principal desvantagem está no seu alto custo, pois exige ambiente especial para mainframes e soluções centralizadas.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25</a:t>
            </a:fld>
            <a:endParaRPr lang="pt-BR"/>
          </a:p>
        </p:txBody>
      </p:sp>
    </p:spTree>
    <p:extLst>
      <p:ext uri="{BB962C8B-B14F-4D97-AF65-F5344CB8AC3E}">
        <p14:creationId xmlns:p14="http://schemas.microsoft.com/office/powerpoint/2010/main" val="1454694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Arquiteturas de </a:t>
            </a:r>
            <a:r>
              <a:rPr lang="pt-BR" dirty="0" err="1"/>
              <a:t>SGBDs</a:t>
            </a:r>
            <a:endParaRPr lang="pt-BR" dirty="0"/>
          </a:p>
        </p:txBody>
      </p:sp>
      <p:sp>
        <p:nvSpPr>
          <p:cNvPr id="4" name="Espaço Reservado para Conteúdo 3"/>
          <p:cNvSpPr>
            <a:spLocks noGrp="1"/>
          </p:cNvSpPr>
          <p:nvPr>
            <p:ph idx="1"/>
          </p:nvPr>
        </p:nvSpPr>
        <p:spPr/>
        <p:txBody>
          <a:bodyPr>
            <a:normAutofit fontScale="85000" lnSpcReduction="20000"/>
          </a:bodyPr>
          <a:lstStyle/>
          <a:p>
            <a:r>
              <a:rPr lang="pt-BR" dirty="0"/>
              <a:t>Sistemas de Computador Pessoal - PC. </a:t>
            </a:r>
          </a:p>
          <a:p>
            <a:pPr lvl="1"/>
            <a:r>
              <a:rPr lang="pt-BR" dirty="0"/>
              <a:t>Os computadores pessoais trabalham em sistema stand-</a:t>
            </a:r>
            <a:r>
              <a:rPr lang="pt-BR" dirty="0" err="1"/>
              <a:t>alone</a:t>
            </a:r>
            <a:r>
              <a:rPr lang="pt-BR" dirty="0"/>
              <a:t>, ou seja, fazem seus processamentos sozinhos. </a:t>
            </a:r>
          </a:p>
          <a:p>
            <a:pPr lvl="1"/>
            <a:r>
              <a:rPr lang="pt-BR" dirty="0"/>
              <a:t>No começo esse processamento era bastante limitado, porém, com a evolução do hardware, tem-se hoje PCs com grande capacidade de processamento. </a:t>
            </a:r>
          </a:p>
          <a:p>
            <a:pPr lvl="1"/>
            <a:r>
              <a:rPr lang="pt-BR" dirty="0"/>
              <a:t>Eles utilizam o padrão </a:t>
            </a:r>
            <a:r>
              <a:rPr lang="pt-BR" dirty="0" err="1"/>
              <a:t>Xbase</a:t>
            </a:r>
            <a:r>
              <a:rPr lang="pt-BR" dirty="0"/>
              <a:t> e quando se trata de </a:t>
            </a:r>
            <a:r>
              <a:rPr lang="pt-BR" dirty="0" err="1"/>
              <a:t>SGBDs</a:t>
            </a:r>
            <a:r>
              <a:rPr lang="pt-BR" dirty="0"/>
              <a:t>, funcionam como hospedeiros e terminais. </a:t>
            </a:r>
          </a:p>
          <a:p>
            <a:pPr lvl="1"/>
            <a:r>
              <a:rPr lang="pt-BR" dirty="0"/>
              <a:t>Desta maneira, possuem um único aplicativo a ser executado na máquina. A principal vantagem desta arquitetura é a simplicidade.</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26</a:t>
            </a:fld>
            <a:endParaRPr lang="pt-BR"/>
          </a:p>
        </p:txBody>
      </p:sp>
    </p:spTree>
    <p:extLst>
      <p:ext uri="{BB962C8B-B14F-4D97-AF65-F5344CB8AC3E}">
        <p14:creationId xmlns:p14="http://schemas.microsoft.com/office/powerpoint/2010/main" val="95726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Arquiteturas de </a:t>
            </a:r>
            <a:r>
              <a:rPr lang="pt-BR" dirty="0" err="1"/>
              <a:t>SGBDs</a:t>
            </a:r>
            <a:endParaRPr lang="pt-BR" dirty="0"/>
          </a:p>
        </p:txBody>
      </p:sp>
      <p:sp>
        <p:nvSpPr>
          <p:cNvPr id="4" name="Espaço Reservado para Conteúdo 3"/>
          <p:cNvSpPr>
            <a:spLocks noGrp="1"/>
          </p:cNvSpPr>
          <p:nvPr>
            <p:ph idx="1"/>
          </p:nvPr>
        </p:nvSpPr>
        <p:spPr/>
        <p:txBody>
          <a:bodyPr>
            <a:normAutofit fontScale="70000" lnSpcReduction="20000"/>
          </a:bodyPr>
          <a:lstStyle/>
          <a:p>
            <a:r>
              <a:rPr lang="pt-BR" dirty="0"/>
              <a:t>Banco de Dados Cliente-Servidor. </a:t>
            </a:r>
          </a:p>
          <a:p>
            <a:pPr lvl="1"/>
            <a:r>
              <a:rPr lang="pt-BR" dirty="0"/>
              <a:t>Na arquitetura Cliente-Servidor, o cliente (</a:t>
            </a:r>
            <a:r>
              <a:rPr lang="pt-BR" dirty="0" err="1"/>
              <a:t>front_end</a:t>
            </a:r>
            <a:r>
              <a:rPr lang="pt-BR" dirty="0"/>
              <a:t>) executa as tarefas do aplicativo, ou seja, fornece a interface do usuário (tela, e processamento de entrada e saída). </a:t>
            </a:r>
          </a:p>
          <a:p>
            <a:pPr lvl="1"/>
            <a:r>
              <a:rPr lang="pt-BR" dirty="0"/>
              <a:t>O servidor (</a:t>
            </a:r>
            <a:r>
              <a:rPr lang="pt-BR" dirty="0" err="1"/>
              <a:t>back_end</a:t>
            </a:r>
            <a:r>
              <a:rPr lang="pt-BR" dirty="0"/>
              <a:t>) executa as consultas no DBMS e retorna os resultados ao cliente. </a:t>
            </a:r>
          </a:p>
          <a:p>
            <a:pPr lvl="1"/>
            <a:r>
              <a:rPr lang="pt-BR" dirty="0"/>
              <a:t>Apesar de ser uma arquitetura bastante popular, são necessárias soluções sofisticadas de software que possibilitem: o tratamento de transações, as confirmações de transações (</a:t>
            </a:r>
            <a:r>
              <a:rPr lang="pt-BR" dirty="0" err="1"/>
              <a:t>commits</a:t>
            </a:r>
            <a:r>
              <a:rPr lang="pt-BR" dirty="0"/>
              <a:t>), desfazer transações (</a:t>
            </a:r>
            <a:r>
              <a:rPr lang="pt-BR" dirty="0" err="1"/>
              <a:t>rollbacks</a:t>
            </a:r>
            <a:r>
              <a:rPr lang="pt-BR" dirty="0"/>
              <a:t>), linguagens de consultas (</a:t>
            </a:r>
            <a:r>
              <a:rPr lang="pt-BR" dirty="0" err="1"/>
              <a:t>stored</a:t>
            </a:r>
            <a:r>
              <a:rPr lang="pt-BR" dirty="0"/>
              <a:t> procedures) e gatilhos (triggers). </a:t>
            </a:r>
          </a:p>
          <a:p>
            <a:pPr lvl="1"/>
            <a:r>
              <a:rPr lang="pt-BR" dirty="0"/>
              <a:t>A principal vantagem desta arquitetura é a divisão do processamento entre dois sistemas, o que reduz o tráfego de dados na rede.</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27</a:t>
            </a:fld>
            <a:endParaRPr lang="pt-BR"/>
          </a:p>
        </p:txBody>
      </p:sp>
    </p:spTree>
    <p:extLst>
      <p:ext uri="{BB962C8B-B14F-4D97-AF65-F5344CB8AC3E}">
        <p14:creationId xmlns:p14="http://schemas.microsoft.com/office/powerpoint/2010/main" val="3818557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Arquiteturas de SGBDs</a:t>
            </a:r>
            <a:endParaRPr lang="pt-BR" dirty="0"/>
          </a:p>
        </p:txBody>
      </p:sp>
      <p:sp>
        <p:nvSpPr>
          <p:cNvPr id="4" name="Espaço Reservado para Conteúdo 3"/>
          <p:cNvSpPr>
            <a:spLocks noGrp="1"/>
          </p:cNvSpPr>
          <p:nvPr>
            <p:ph idx="1"/>
          </p:nvPr>
        </p:nvSpPr>
        <p:spPr/>
        <p:txBody>
          <a:bodyPr>
            <a:normAutofit fontScale="62500" lnSpcReduction="20000"/>
          </a:bodyPr>
          <a:lstStyle/>
          <a:p>
            <a:r>
              <a:rPr lang="pt-BR" dirty="0"/>
              <a:t>Banco de Dados Distribuídos (N camadas). </a:t>
            </a:r>
          </a:p>
          <a:p>
            <a:pPr lvl="1"/>
            <a:r>
              <a:rPr lang="pt-BR" dirty="0"/>
              <a:t>Nesta arquitetura, a informação está distribuída em diversos servidores. Cada servidor atua como no sistema cliente-servidor, porém as consultas oriundas dos aplicativos são feitas para qualquer servidor indistintamente. </a:t>
            </a:r>
          </a:p>
          <a:p>
            <a:pPr lvl="1"/>
            <a:r>
              <a:rPr lang="pt-BR" dirty="0"/>
              <a:t>Caso a informação solicitada seja mantida por outro servidor ou servidores, o sistema encarrega-se de obter a informação necessária, de maneira transparente para o aplicativo, que passa a atuar consultando a rede, independente de conhecer seus servidores. </a:t>
            </a:r>
          </a:p>
          <a:p>
            <a:pPr lvl="1"/>
            <a:r>
              <a:rPr lang="pt-BR" dirty="0"/>
              <a:t>Exemplos típicos são as bases de dados corporativas, em que o volume de informação é muito grande e, por isso, deve ser distribuído em diversos servidores. </a:t>
            </a:r>
          </a:p>
          <a:p>
            <a:pPr lvl="1"/>
            <a:r>
              <a:rPr lang="pt-BR" dirty="0"/>
              <a:t>Porém, não é dependente de aspectos lógicos de carga de acesso aos dados, ou base de dados fracamente acopladas, em que uma informação solicitada vai sendo coletada numa propagação da consulta numa cadeia de servidores. </a:t>
            </a:r>
          </a:p>
          <a:p>
            <a:pPr lvl="1"/>
            <a:r>
              <a:rPr lang="pt-BR" dirty="0"/>
              <a:t>A característica básica é a existência de diversos programas aplicativos consultando a rede para acessar os dados necessários, porém, sem o conhecimento explícito de quais servidores dispõem desses dados.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28</a:t>
            </a:fld>
            <a:endParaRPr lang="pt-BR"/>
          </a:p>
        </p:txBody>
      </p:sp>
    </p:spTree>
    <p:extLst>
      <p:ext uri="{BB962C8B-B14F-4D97-AF65-F5344CB8AC3E}">
        <p14:creationId xmlns:p14="http://schemas.microsoft.com/office/powerpoint/2010/main" val="3320809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Fatores de Influência na escolha de um BD</a:t>
            </a:r>
          </a:p>
        </p:txBody>
      </p:sp>
      <p:sp>
        <p:nvSpPr>
          <p:cNvPr id="4" name="Espaço Reservado para Conteúdo 3"/>
          <p:cNvSpPr>
            <a:spLocks noGrp="1"/>
          </p:cNvSpPr>
          <p:nvPr>
            <p:ph idx="1"/>
          </p:nvPr>
        </p:nvSpPr>
        <p:spPr/>
        <p:txBody>
          <a:bodyPr>
            <a:normAutofit fontScale="85000" lnSpcReduction="20000"/>
          </a:bodyPr>
          <a:lstStyle/>
          <a:p>
            <a:r>
              <a:rPr lang="pt-BR" b="1" dirty="0"/>
              <a:t>Controle de redundância: </a:t>
            </a:r>
          </a:p>
          <a:p>
            <a:pPr lvl="1"/>
            <a:r>
              <a:rPr lang="pt-BR" dirty="0"/>
              <a:t>O banco de dados deve ser capaz de garantir que os dados não tenham duplicidade. </a:t>
            </a:r>
          </a:p>
          <a:p>
            <a:pPr lvl="1"/>
            <a:r>
              <a:rPr lang="pt-BR" dirty="0"/>
              <a:t>Isso normalmente é conhecido como integridade referencial. </a:t>
            </a:r>
          </a:p>
          <a:p>
            <a:pPr lvl="1"/>
            <a:r>
              <a:rPr lang="pt-BR" dirty="0"/>
              <a:t>Desta forma, não seria possível incluir dois registros com o mesmo código (chave primária). </a:t>
            </a:r>
          </a:p>
          <a:p>
            <a:pPr lvl="1"/>
            <a:r>
              <a:rPr lang="pt-BR" dirty="0"/>
              <a:t>Também não seria possível excluir um registro que tivesse relacionamento com outras tabelas (chave estrangeira). </a:t>
            </a:r>
          </a:p>
          <a:p>
            <a:pPr lvl="1"/>
            <a:r>
              <a:rPr lang="pt-BR" dirty="0"/>
              <a:t>Esta integridade é a base do modelo relacional, portanto é necessário que o banco de dados tenha a capacidade de gerenciar o controle de redundância.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29</a:t>
            </a:fld>
            <a:endParaRPr lang="pt-BR"/>
          </a:p>
        </p:txBody>
      </p:sp>
    </p:spTree>
    <p:extLst>
      <p:ext uri="{BB962C8B-B14F-4D97-AF65-F5344CB8AC3E}">
        <p14:creationId xmlns:p14="http://schemas.microsoft.com/office/powerpoint/2010/main" val="254993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Conceitos Iniciais</a:t>
            </a:r>
          </a:p>
        </p:txBody>
      </p:sp>
      <p:sp>
        <p:nvSpPr>
          <p:cNvPr id="3" name="Espaço Reservado para Conteúdo 2"/>
          <p:cNvSpPr>
            <a:spLocks noGrp="1"/>
          </p:cNvSpPr>
          <p:nvPr>
            <p:ph idx="1"/>
          </p:nvPr>
        </p:nvSpPr>
        <p:spPr/>
        <p:txBody>
          <a:bodyPr/>
          <a:lstStyle/>
          <a:p>
            <a:r>
              <a:rPr lang="pt-BR" dirty="0"/>
              <a:t>Banco de Dados!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a:t>
            </a:fld>
            <a:endParaRPr lang="pt-BR"/>
          </a:p>
        </p:txBody>
      </p:sp>
      <p:pic>
        <p:nvPicPr>
          <p:cNvPr id="12" name="Imagem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852935"/>
            <a:ext cx="3920015" cy="3154387"/>
          </a:xfrm>
          <a:prstGeom prst="rect">
            <a:avLst/>
          </a:prstGeom>
        </p:spPr>
      </p:pic>
    </p:spTree>
    <p:extLst>
      <p:ext uri="{BB962C8B-B14F-4D97-AF65-F5344CB8AC3E}">
        <p14:creationId xmlns:p14="http://schemas.microsoft.com/office/powerpoint/2010/main" val="1947199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Fatores de Influência na escolha de um BD</a:t>
            </a:r>
          </a:p>
        </p:txBody>
      </p:sp>
      <p:sp>
        <p:nvSpPr>
          <p:cNvPr id="4" name="Espaço Reservado para Conteúdo 3"/>
          <p:cNvSpPr>
            <a:spLocks noGrp="1"/>
          </p:cNvSpPr>
          <p:nvPr>
            <p:ph idx="1"/>
          </p:nvPr>
        </p:nvSpPr>
        <p:spPr/>
        <p:txBody>
          <a:bodyPr>
            <a:normAutofit fontScale="92500" lnSpcReduction="10000"/>
          </a:bodyPr>
          <a:lstStyle/>
          <a:p>
            <a:r>
              <a:rPr lang="pt-BR" b="1" dirty="0"/>
              <a:t>Compartilhamento de dados: </a:t>
            </a:r>
          </a:p>
          <a:p>
            <a:pPr lvl="1"/>
            <a:r>
              <a:rPr lang="pt-BR" dirty="0"/>
              <a:t>a informação deve estar disponível para qualquer número de usuários de maneira rápida, concomitante e segura. </a:t>
            </a:r>
          </a:p>
          <a:p>
            <a:pPr lvl="1"/>
            <a:r>
              <a:rPr lang="pt-BR" dirty="0"/>
              <a:t>É impensável, nos dias atuais, imaginar um banco de dados exclusivo para um usuário. </a:t>
            </a:r>
          </a:p>
          <a:p>
            <a:pPr lvl="1"/>
            <a:r>
              <a:rPr lang="pt-BR" dirty="0"/>
              <a:t>A informação, cada vez mais, deve ser compartilhada por diversas pessoas da empresa. </a:t>
            </a:r>
          </a:p>
          <a:p>
            <a:pPr lvl="1"/>
            <a:r>
              <a:rPr lang="pt-BR" dirty="0"/>
              <a:t>Disponibilizar a informação com rapidez e segurança é requisito fundamental para determinar a escolha do banco de dados.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30</a:t>
            </a:fld>
            <a:endParaRPr lang="pt-BR"/>
          </a:p>
        </p:txBody>
      </p:sp>
    </p:spTree>
    <p:extLst>
      <p:ext uri="{BB962C8B-B14F-4D97-AF65-F5344CB8AC3E}">
        <p14:creationId xmlns:p14="http://schemas.microsoft.com/office/powerpoint/2010/main" val="2014882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Fatores de Influência na escolha de um BD</a:t>
            </a:r>
          </a:p>
        </p:txBody>
      </p:sp>
      <p:sp>
        <p:nvSpPr>
          <p:cNvPr id="4" name="Espaço Reservado para Conteúdo 3"/>
          <p:cNvSpPr>
            <a:spLocks noGrp="1"/>
          </p:cNvSpPr>
          <p:nvPr>
            <p:ph idx="1"/>
          </p:nvPr>
        </p:nvSpPr>
        <p:spPr/>
        <p:txBody>
          <a:bodyPr>
            <a:normAutofit fontScale="92500"/>
          </a:bodyPr>
          <a:lstStyle/>
          <a:p>
            <a:r>
              <a:rPr lang="pt-BR" b="1" dirty="0"/>
              <a:t>Controle de acesso: </a:t>
            </a:r>
          </a:p>
          <a:p>
            <a:pPr lvl="1"/>
            <a:r>
              <a:rPr lang="pt-BR" dirty="0"/>
              <a:t>é essencial saber quem fez e o que cada usuário pode fazer dentro do banco de dados.</a:t>
            </a:r>
          </a:p>
          <a:p>
            <a:pPr lvl="1"/>
            <a:r>
              <a:rPr lang="pt-BR" dirty="0"/>
              <a:t>Disponibilizar a informação é pouco. </a:t>
            </a:r>
          </a:p>
          <a:p>
            <a:pPr lvl="1"/>
            <a:r>
              <a:rPr lang="pt-BR" dirty="0"/>
              <a:t>Deve haver controle sobre o que é disponibilizado. </a:t>
            </a:r>
          </a:p>
          <a:p>
            <a:pPr lvl="1"/>
            <a:r>
              <a:rPr lang="pt-BR" dirty="0"/>
              <a:t>Deve-se analisar as possibilidades de controle de acesso às tabelas e colunas do banco de dados e às operações que cada usuário pode realizar (inclusão, alteração, consulta ou exclusão).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31</a:t>
            </a:fld>
            <a:endParaRPr lang="pt-BR"/>
          </a:p>
        </p:txBody>
      </p:sp>
    </p:spTree>
    <p:extLst>
      <p:ext uri="{BB962C8B-B14F-4D97-AF65-F5344CB8AC3E}">
        <p14:creationId xmlns:p14="http://schemas.microsoft.com/office/powerpoint/2010/main" val="3917847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Fatores de Influência na escolha de um BD</a:t>
            </a:r>
          </a:p>
        </p:txBody>
      </p:sp>
      <p:sp>
        <p:nvSpPr>
          <p:cNvPr id="4" name="Espaço Reservado para Conteúdo 3"/>
          <p:cNvSpPr>
            <a:spLocks noGrp="1"/>
          </p:cNvSpPr>
          <p:nvPr>
            <p:ph idx="1"/>
          </p:nvPr>
        </p:nvSpPr>
        <p:spPr/>
        <p:txBody>
          <a:bodyPr>
            <a:normAutofit/>
          </a:bodyPr>
          <a:lstStyle/>
          <a:p>
            <a:r>
              <a:rPr lang="pt-BR" b="1" dirty="0"/>
              <a:t>Cópias de Segurança: </a:t>
            </a:r>
          </a:p>
          <a:p>
            <a:pPr lvl="1"/>
            <a:r>
              <a:rPr lang="pt-BR" dirty="0"/>
              <a:t>Deve haver rotinas específicas para realizar cópias de segurança dos dados armazenados.</a:t>
            </a:r>
          </a:p>
          <a:p>
            <a:pPr lvl="1"/>
            <a:endParaRPr lang="pt-BR" dirty="0"/>
          </a:p>
          <a:p>
            <a:pPr lvl="1"/>
            <a:endParaRPr lang="pt-BR" dirty="0"/>
          </a:p>
          <a:p>
            <a:pPr lvl="1"/>
            <a:r>
              <a:rPr lang="pt-BR" dirty="0"/>
              <a:t>Versões Express?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32</a:t>
            </a:fld>
            <a:endParaRPr lang="pt-BR"/>
          </a:p>
        </p:txBody>
      </p:sp>
    </p:spTree>
    <p:extLst>
      <p:ext uri="{BB962C8B-B14F-4D97-AF65-F5344CB8AC3E}">
        <p14:creationId xmlns:p14="http://schemas.microsoft.com/office/powerpoint/2010/main" val="4088983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Fatores de Influência na escolha de um BD</a:t>
            </a:r>
          </a:p>
        </p:txBody>
      </p:sp>
      <p:sp>
        <p:nvSpPr>
          <p:cNvPr id="4" name="Espaço Reservado para Conteúdo 3"/>
          <p:cNvSpPr>
            <a:spLocks noGrp="1"/>
          </p:cNvSpPr>
          <p:nvPr>
            <p:ph idx="1"/>
          </p:nvPr>
        </p:nvSpPr>
        <p:spPr/>
        <p:txBody>
          <a:bodyPr>
            <a:normAutofit fontScale="77500" lnSpcReduction="20000"/>
          </a:bodyPr>
          <a:lstStyle/>
          <a:p>
            <a:r>
              <a:rPr lang="pt-BR" b="1" dirty="0"/>
              <a:t>Suporte às Transações: </a:t>
            </a:r>
          </a:p>
          <a:p>
            <a:pPr lvl="1"/>
            <a:r>
              <a:rPr lang="pt-BR" dirty="0"/>
              <a:t>as transações são originadas em qualquer operação que seja feita nos dados armazenados. </a:t>
            </a:r>
          </a:p>
          <a:p>
            <a:pPr lvl="1"/>
            <a:r>
              <a:rPr lang="pt-BR" dirty="0"/>
              <a:t>Realizar o controle sobre essas transações, garantindo a integridade das informações armazenadas mesmo quando há diversos usuários realizando operações ao mesmo tempo, é uma necessidade cada vez mais importante para os bancos de dados. </a:t>
            </a:r>
          </a:p>
          <a:p>
            <a:pPr lvl="1"/>
            <a:r>
              <a:rPr lang="pt-BR" dirty="0"/>
              <a:t>Há diversos níveis para o controle de transações. O mínimo necessário para os dias atuais é o bloqueio por linha, ou seja, cada alteração bloqueará apenas uma linha no banco de dados. </a:t>
            </a:r>
          </a:p>
          <a:p>
            <a:pPr lvl="1"/>
            <a:r>
              <a:rPr lang="pt-BR" dirty="0"/>
              <a:t>Com isso, há uma maior disponibilidade da informação armazenada visto que poucas linhas estarão efetivamente bloqueadas por transações pendentes.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33</a:t>
            </a:fld>
            <a:endParaRPr lang="pt-BR"/>
          </a:p>
        </p:txBody>
      </p:sp>
    </p:spTree>
    <p:extLst>
      <p:ext uri="{BB962C8B-B14F-4D97-AF65-F5344CB8AC3E}">
        <p14:creationId xmlns:p14="http://schemas.microsoft.com/office/powerpoint/2010/main" val="11386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Fatores de Influência na escolha de um BD</a:t>
            </a:r>
          </a:p>
        </p:txBody>
      </p:sp>
      <p:sp>
        <p:nvSpPr>
          <p:cNvPr id="4" name="Espaço Reservado para Conteúdo 3"/>
          <p:cNvSpPr>
            <a:spLocks noGrp="1"/>
          </p:cNvSpPr>
          <p:nvPr>
            <p:ph idx="1"/>
          </p:nvPr>
        </p:nvSpPr>
        <p:spPr/>
        <p:txBody>
          <a:bodyPr>
            <a:normAutofit fontScale="85000" lnSpcReduction="20000"/>
          </a:bodyPr>
          <a:lstStyle/>
          <a:p>
            <a:r>
              <a:rPr lang="pt-BR" b="1" dirty="0"/>
              <a:t>Suporte a Programação: </a:t>
            </a:r>
          </a:p>
          <a:p>
            <a:pPr lvl="1"/>
            <a:r>
              <a:rPr lang="pt-BR" dirty="0"/>
              <a:t>mesmo para quem utiliza arquitetura de desenvolvimento em três ou mais camadas, algumas operações continuam sendo mais rápidas se forem realizadas diretamente no banco de dados. </a:t>
            </a:r>
          </a:p>
          <a:p>
            <a:pPr lvl="1"/>
            <a:r>
              <a:rPr lang="pt-BR" dirty="0"/>
              <a:t>Com isso, o banco de dados deve possuir uma linguagem de programação que permita realizar rotinas específicas diretamente sobre ele. </a:t>
            </a:r>
          </a:p>
          <a:p>
            <a:pPr lvl="1"/>
            <a:r>
              <a:rPr lang="pt-BR" dirty="0"/>
              <a:t>Além disso, muitas regras de negócio são implementadas diretamente no banco de dados. </a:t>
            </a:r>
          </a:p>
          <a:p>
            <a:pPr lvl="1"/>
            <a:r>
              <a:rPr lang="pt-BR" dirty="0"/>
              <a:t>Por exemplo, realizar o pedido de compra toda vez que o estoque do produto chegar ao nível mínimo ou bloquear a venda, caso o cliente esteja comprando além do seu limite de crédito.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34</a:t>
            </a:fld>
            <a:endParaRPr lang="pt-BR"/>
          </a:p>
        </p:txBody>
      </p:sp>
    </p:spTree>
    <p:extLst>
      <p:ext uri="{BB962C8B-B14F-4D97-AF65-F5344CB8AC3E}">
        <p14:creationId xmlns:p14="http://schemas.microsoft.com/office/powerpoint/2010/main" val="3416031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Fatores de Influência na escolha de um BD</a:t>
            </a:r>
          </a:p>
        </p:txBody>
      </p:sp>
      <p:sp>
        <p:nvSpPr>
          <p:cNvPr id="4" name="Espaço Reservado para Conteúdo 3"/>
          <p:cNvSpPr>
            <a:spLocks noGrp="1"/>
          </p:cNvSpPr>
          <p:nvPr>
            <p:ph idx="1"/>
          </p:nvPr>
        </p:nvSpPr>
        <p:spPr/>
        <p:txBody>
          <a:bodyPr>
            <a:normAutofit fontScale="92500" lnSpcReduction="20000"/>
          </a:bodyPr>
          <a:lstStyle/>
          <a:p>
            <a:r>
              <a:rPr lang="pt-BR" b="1" dirty="0"/>
              <a:t>Recuperação: </a:t>
            </a:r>
          </a:p>
          <a:p>
            <a:pPr lvl="1"/>
            <a:r>
              <a:rPr lang="pt-BR" dirty="0"/>
              <a:t>Falhas acontecem. </a:t>
            </a:r>
          </a:p>
          <a:p>
            <a:pPr lvl="1"/>
            <a:r>
              <a:rPr lang="pt-BR" dirty="0"/>
              <a:t>O que fazer quando houver uma quebra total do banco de dados? </a:t>
            </a:r>
          </a:p>
          <a:p>
            <a:pPr lvl="1"/>
            <a:r>
              <a:rPr lang="pt-BR" dirty="0"/>
              <a:t>Qual o caminho para recuperação deste desastre? </a:t>
            </a:r>
          </a:p>
          <a:p>
            <a:pPr lvl="1"/>
            <a:r>
              <a:rPr lang="pt-BR" dirty="0"/>
              <a:t>Claro que um bom backup pode resolver boa parte dos problemas, mas o que, além disso, o banco de dados poderá fazer? </a:t>
            </a:r>
          </a:p>
          <a:p>
            <a:pPr lvl="1"/>
            <a:r>
              <a:rPr lang="pt-BR" dirty="0"/>
              <a:t>Mecanismos de backup online e em diversos servidores e clusters, entre outros, são ferramentas importantes quando um problema acontece.</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35</a:t>
            </a:fld>
            <a:endParaRPr lang="pt-BR"/>
          </a:p>
        </p:txBody>
      </p:sp>
    </p:spTree>
    <p:extLst>
      <p:ext uri="{BB962C8B-B14F-4D97-AF65-F5344CB8AC3E}">
        <p14:creationId xmlns:p14="http://schemas.microsoft.com/office/powerpoint/2010/main" val="1477199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Fatores de Influência na escolha de um BD</a:t>
            </a:r>
          </a:p>
        </p:txBody>
      </p:sp>
      <p:sp>
        <p:nvSpPr>
          <p:cNvPr id="4" name="Espaço Reservado para Conteúdo 3"/>
          <p:cNvSpPr>
            <a:spLocks noGrp="1"/>
          </p:cNvSpPr>
          <p:nvPr>
            <p:ph idx="1"/>
          </p:nvPr>
        </p:nvSpPr>
        <p:spPr/>
        <p:txBody>
          <a:bodyPr>
            <a:normAutofit fontScale="92500"/>
          </a:bodyPr>
          <a:lstStyle/>
          <a:p>
            <a:r>
              <a:rPr lang="pt-BR" b="1" dirty="0"/>
              <a:t>Desempenho: </a:t>
            </a:r>
          </a:p>
          <a:p>
            <a:pPr lvl="1"/>
            <a:r>
              <a:rPr lang="pt-BR" dirty="0"/>
              <a:t>Desempenho: de nada adianta ter um banco de dados completo se este for lento para as necessidades da empresa. </a:t>
            </a:r>
          </a:p>
          <a:p>
            <a:pPr lvl="1"/>
            <a:r>
              <a:rPr lang="pt-BR" dirty="0"/>
              <a:t>O desempenho do banco de dados muitas vezes pode ser melhorado com técnicas de </a:t>
            </a:r>
            <a:r>
              <a:rPr lang="pt-BR" dirty="0" err="1"/>
              <a:t>tunning</a:t>
            </a:r>
            <a:r>
              <a:rPr lang="pt-BR" dirty="0"/>
              <a:t> (ajuste) realizadas diretamente no banco. </a:t>
            </a:r>
          </a:p>
          <a:p>
            <a:pPr lvl="1"/>
            <a:r>
              <a:rPr lang="pt-BR" dirty="0"/>
              <a:t>Convém ter certeza de que o banco de dados permite realizar estes ajustes, se eles podem ser realizados e em qual escala.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36</a:t>
            </a:fld>
            <a:endParaRPr lang="pt-BR"/>
          </a:p>
        </p:txBody>
      </p:sp>
    </p:spTree>
    <p:extLst>
      <p:ext uri="{BB962C8B-B14F-4D97-AF65-F5344CB8AC3E}">
        <p14:creationId xmlns:p14="http://schemas.microsoft.com/office/powerpoint/2010/main" val="2539281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Fatores de Influência na escolha de um BD</a:t>
            </a:r>
          </a:p>
        </p:txBody>
      </p:sp>
      <p:sp>
        <p:nvSpPr>
          <p:cNvPr id="4" name="Espaço Reservado para Conteúdo 3"/>
          <p:cNvSpPr>
            <a:spLocks noGrp="1"/>
          </p:cNvSpPr>
          <p:nvPr>
            <p:ph idx="1"/>
          </p:nvPr>
        </p:nvSpPr>
        <p:spPr/>
        <p:txBody>
          <a:bodyPr>
            <a:normAutofit lnSpcReduction="10000"/>
          </a:bodyPr>
          <a:lstStyle/>
          <a:p>
            <a:r>
              <a:rPr lang="pt-BR" b="1" dirty="0"/>
              <a:t>Escalabilidade: </a:t>
            </a:r>
          </a:p>
          <a:p>
            <a:pPr lvl="1"/>
            <a:r>
              <a:rPr lang="pt-BR" dirty="0"/>
              <a:t>É necessário saber os limites do banco de dados. </a:t>
            </a:r>
          </a:p>
          <a:p>
            <a:pPr lvl="1"/>
            <a:r>
              <a:rPr lang="pt-BR" dirty="0"/>
              <a:t>Convém, principalmente para os bancos de dados livres, considerar o tamanho máximo do banco de dados e o número máximo de linhas em cada tabela. </a:t>
            </a:r>
          </a:p>
          <a:p>
            <a:pPr lvl="1"/>
            <a:r>
              <a:rPr lang="pt-BR" dirty="0"/>
              <a:t>Conhecer casos de sucesso é fundamental para determinar se o banco de dados está dentro da necessidade da empresa.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37</a:t>
            </a:fld>
            <a:endParaRPr lang="pt-BR"/>
          </a:p>
        </p:txBody>
      </p:sp>
    </p:spTree>
    <p:extLst>
      <p:ext uri="{BB962C8B-B14F-4D97-AF65-F5344CB8AC3E}">
        <p14:creationId xmlns:p14="http://schemas.microsoft.com/office/powerpoint/2010/main" val="29840825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Banco de Dados Relacionais</a:t>
            </a:r>
          </a:p>
        </p:txBody>
      </p:sp>
      <p:sp>
        <p:nvSpPr>
          <p:cNvPr id="4" name="Espaço Reservado para Conteúdo 3"/>
          <p:cNvSpPr>
            <a:spLocks noGrp="1"/>
          </p:cNvSpPr>
          <p:nvPr>
            <p:ph idx="1"/>
          </p:nvPr>
        </p:nvSpPr>
        <p:spPr/>
        <p:txBody>
          <a:bodyPr>
            <a:normAutofit fontScale="77500" lnSpcReduction="20000"/>
          </a:bodyPr>
          <a:lstStyle/>
          <a:p>
            <a:r>
              <a:rPr lang="pt-BR" b="1" dirty="0"/>
              <a:t>Objetivos e Requisitos de Um Banco de Dados:</a:t>
            </a:r>
          </a:p>
          <a:p>
            <a:pPr lvl="1"/>
            <a:r>
              <a:rPr lang="pt-BR" dirty="0"/>
              <a:t>Absorver a expansão das atividades da empresa, possibilitando sistemas gerenciais cada vez mais complexos;</a:t>
            </a:r>
          </a:p>
          <a:p>
            <a:pPr lvl="1"/>
            <a:r>
              <a:rPr lang="pt-BR" dirty="0"/>
              <a:t>Permitir maior facilidade no desenvolvimento de sistemas;</a:t>
            </a:r>
          </a:p>
          <a:p>
            <a:pPr lvl="1"/>
            <a:r>
              <a:rPr lang="pt-BR" dirty="0"/>
              <a:t>Prover mecanismos de controle centralizado das informações e representação de dados mais próxima da realidade;</a:t>
            </a:r>
          </a:p>
          <a:p>
            <a:pPr lvl="1"/>
            <a:r>
              <a:rPr lang="pt-BR" dirty="0"/>
              <a:t>Eleger bancos de dados que comportem as últimas inovações do mercado ==&gt; vários tipos de dados: som, imagem em movimento, imagem tridimensional, gráficos, textos, e suas combinações;</a:t>
            </a:r>
          </a:p>
          <a:p>
            <a:pPr lvl="1"/>
            <a:r>
              <a:rPr lang="pt-BR" dirty="0"/>
              <a:t>Assegurar a facilidade de manutenção de dados e instrumentos de rápida restauração em situações de erro;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38</a:t>
            </a:fld>
            <a:endParaRPr lang="pt-BR"/>
          </a:p>
        </p:txBody>
      </p:sp>
    </p:spTree>
    <p:extLst>
      <p:ext uri="{BB962C8B-B14F-4D97-AF65-F5344CB8AC3E}">
        <p14:creationId xmlns:p14="http://schemas.microsoft.com/office/powerpoint/2010/main" val="681679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Banco de Dados Relacionais</a:t>
            </a:r>
          </a:p>
        </p:txBody>
      </p:sp>
      <p:sp>
        <p:nvSpPr>
          <p:cNvPr id="4" name="Espaço Reservado para Conteúdo 3"/>
          <p:cNvSpPr>
            <a:spLocks noGrp="1"/>
          </p:cNvSpPr>
          <p:nvPr>
            <p:ph idx="1"/>
          </p:nvPr>
        </p:nvSpPr>
        <p:spPr/>
        <p:txBody>
          <a:bodyPr>
            <a:normAutofit fontScale="92500" lnSpcReduction="10000"/>
          </a:bodyPr>
          <a:lstStyle/>
          <a:p>
            <a:r>
              <a:rPr lang="pt-BR" b="1" dirty="0"/>
              <a:t>Principais Características:</a:t>
            </a:r>
          </a:p>
          <a:p>
            <a:pPr lvl="1"/>
            <a:r>
              <a:rPr lang="pt-BR" dirty="0"/>
              <a:t>Estrutura tabular: os dados são representados na forma de tabelas, nas quais temos </a:t>
            </a:r>
            <a:r>
              <a:rPr lang="pt-BR" dirty="0" err="1"/>
              <a:t>tuplas</a:t>
            </a:r>
            <a:r>
              <a:rPr lang="pt-BR" dirty="0"/>
              <a:t> (linhas) e atributos ou domínios (colunas). </a:t>
            </a:r>
          </a:p>
          <a:p>
            <a:pPr lvl="1"/>
            <a:r>
              <a:rPr lang="pt-BR" dirty="0"/>
              <a:t>Álgebra Relacional: a manipulação destas tabelas é feita através de operadores que permitem qualquer tipo de acesso a uma tabela ou a um conjunto de tabelas (seleção, união, junção - </a:t>
            </a:r>
            <a:r>
              <a:rPr lang="pt-BR" dirty="0" err="1"/>
              <a:t>join</a:t>
            </a:r>
            <a:r>
              <a:rPr lang="pt-BR" dirty="0"/>
              <a:t> </a:t>
            </a:r>
            <a:r>
              <a:rPr lang="pt-BR" dirty="0" err="1"/>
              <a:t>etc</a:t>
            </a:r>
            <a:r>
              <a:rPr lang="pt-BR" dirty="0"/>
              <a:t>)</a:t>
            </a:r>
          </a:p>
          <a:p>
            <a:pPr lvl="1"/>
            <a:r>
              <a:rPr lang="pt-BR" dirty="0"/>
              <a:t>Dicionário de Dados: repositório onde são armazenados os dados. Deve ser integro, ativo e dinâmico.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39</a:t>
            </a:fld>
            <a:endParaRPr lang="pt-BR" dirty="0"/>
          </a:p>
        </p:txBody>
      </p:sp>
    </p:spTree>
    <p:extLst>
      <p:ext uri="{BB962C8B-B14F-4D97-AF65-F5344CB8AC3E}">
        <p14:creationId xmlns:p14="http://schemas.microsoft.com/office/powerpoint/2010/main" val="369985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Conceitos Iniciais</a:t>
            </a:r>
          </a:p>
        </p:txBody>
      </p:sp>
      <p:sp>
        <p:nvSpPr>
          <p:cNvPr id="3" name="Espaço Reservado para Conteúdo 2"/>
          <p:cNvSpPr>
            <a:spLocks noGrp="1"/>
          </p:cNvSpPr>
          <p:nvPr>
            <p:ph idx="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a:t>
            </a:fld>
            <a:endParaRPr lang="pt-BR"/>
          </a:p>
        </p:txBody>
      </p:sp>
      <p:pic>
        <p:nvPicPr>
          <p:cNvPr id="1026" name="Picture 2" descr="http://oswaldogusmao.files.wordpress.com/2010/03/banco-de-dado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916831"/>
            <a:ext cx="4325678" cy="4449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319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Banco de Dados Relacionais</a:t>
            </a:r>
          </a:p>
        </p:txBody>
      </p:sp>
      <p:sp>
        <p:nvSpPr>
          <p:cNvPr id="4" name="Espaço Reservado para Conteúdo 3"/>
          <p:cNvSpPr>
            <a:spLocks noGrp="1"/>
          </p:cNvSpPr>
          <p:nvPr>
            <p:ph idx="1"/>
          </p:nvPr>
        </p:nvSpPr>
        <p:spPr/>
        <p:txBody>
          <a:bodyPr>
            <a:normAutofit fontScale="77500" lnSpcReduction="20000"/>
          </a:bodyPr>
          <a:lstStyle/>
          <a:p>
            <a:r>
              <a:rPr lang="pt-BR" b="1" dirty="0"/>
              <a:t>Principais Características:</a:t>
            </a:r>
          </a:p>
          <a:p>
            <a:pPr lvl="1"/>
            <a:r>
              <a:rPr lang="pt-BR" dirty="0"/>
              <a:t>Esquema Conceitual: representa o ponto de vista global da empresa sobre a organização dos dados ==&gt; AD (Administrador Dados): identifica padrão de entidades, atributos e relacionamentos, determina restrições de integridade e segurança ao modelo de dados.</a:t>
            </a:r>
          </a:p>
          <a:p>
            <a:pPr lvl="1"/>
            <a:r>
              <a:rPr lang="pt-BR" dirty="0"/>
              <a:t>Esquema Externo: representa o ponto de vista particular de cada usuário sobre a organização dos dados ==&gt; AA (Administrador de Aplicação): agrupar informações e definir critérios de acesso/atualização;</a:t>
            </a:r>
          </a:p>
          <a:p>
            <a:pPr lvl="1"/>
            <a:r>
              <a:rPr lang="pt-BR" dirty="0"/>
              <a:t>Esquema Físico: tem a ver com o armazenamento e a manipulação da informação. DBA (Administrador da Base de Dados): mapeamento do modelo lógico para o físico - definir estruturas de acesso, índices, modo de transmissão de dados ...</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40</a:t>
            </a:fld>
            <a:endParaRPr lang="pt-BR"/>
          </a:p>
        </p:txBody>
      </p:sp>
    </p:spTree>
    <p:extLst>
      <p:ext uri="{BB962C8B-B14F-4D97-AF65-F5344CB8AC3E}">
        <p14:creationId xmlns:p14="http://schemas.microsoft.com/office/powerpoint/2010/main" val="34483531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Banco de Dados Relacionais</a:t>
            </a:r>
          </a:p>
        </p:txBody>
      </p:sp>
      <p:sp>
        <p:nvSpPr>
          <p:cNvPr id="4" name="Espaço Reservado para Conteúdo 3"/>
          <p:cNvSpPr>
            <a:spLocks noGrp="1"/>
          </p:cNvSpPr>
          <p:nvPr>
            <p:ph idx="1"/>
          </p:nvPr>
        </p:nvSpPr>
        <p:spPr/>
        <p:txBody>
          <a:bodyPr>
            <a:normAutofit fontScale="77500" lnSpcReduction="20000"/>
          </a:bodyPr>
          <a:lstStyle/>
          <a:p>
            <a:r>
              <a:rPr lang="pt-BR" b="1" dirty="0"/>
              <a:t>Regras para um BD Relacional:</a:t>
            </a:r>
          </a:p>
          <a:p>
            <a:pPr lvl="1"/>
            <a:r>
              <a:rPr lang="pt-BR" dirty="0"/>
              <a:t>Gerenciar o Banco de Dados exclusivamente através de capacidades relacionais;</a:t>
            </a:r>
          </a:p>
          <a:p>
            <a:pPr lvl="1"/>
            <a:r>
              <a:rPr lang="pt-BR" dirty="0"/>
              <a:t>Toda a informação é apresentada sempre em nível lógico por valores em tabelas;</a:t>
            </a:r>
          </a:p>
          <a:p>
            <a:pPr lvl="1"/>
            <a:r>
              <a:rPr lang="pt-BR" dirty="0"/>
              <a:t>Todo o dado tem a garantia de ser logicamente acessível;</a:t>
            </a:r>
          </a:p>
          <a:p>
            <a:pPr lvl="1"/>
            <a:r>
              <a:rPr lang="pt-BR" dirty="0"/>
              <a:t>Valores nulos representados por ausência de valores (não um valor zero ou </a:t>
            </a:r>
            <a:r>
              <a:rPr lang="pt-BR" dirty="0" err="1"/>
              <a:t>caracter</a:t>
            </a:r>
            <a:r>
              <a:rPr lang="pt-BR" dirty="0"/>
              <a:t> especial);</a:t>
            </a:r>
          </a:p>
          <a:p>
            <a:pPr lvl="1"/>
            <a:r>
              <a:rPr lang="pt-BR" dirty="0"/>
              <a:t>Catálogo baseado no modelo relacional;</a:t>
            </a:r>
          </a:p>
          <a:p>
            <a:pPr lvl="1"/>
            <a:r>
              <a:rPr lang="pt-BR" dirty="0"/>
              <a:t>Deve haver pelo menos uma linguagem que permita: definição dos dados, definição de visão, manipulação dos dados, restrições de integridade, autorização, limites de transação (</a:t>
            </a:r>
            <a:r>
              <a:rPr lang="pt-BR" dirty="0" err="1"/>
              <a:t>commit</a:t>
            </a:r>
            <a:r>
              <a:rPr lang="pt-BR" dirty="0"/>
              <a:t>, </a:t>
            </a:r>
            <a:r>
              <a:rPr lang="pt-BR" dirty="0" err="1"/>
              <a:t>roolback</a:t>
            </a:r>
            <a:r>
              <a:rPr lang="pt-BR" dirty="0"/>
              <a:t>);</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41</a:t>
            </a:fld>
            <a:endParaRPr lang="pt-BR"/>
          </a:p>
        </p:txBody>
      </p:sp>
    </p:spTree>
    <p:extLst>
      <p:ext uri="{BB962C8B-B14F-4D97-AF65-F5344CB8AC3E}">
        <p14:creationId xmlns:p14="http://schemas.microsoft.com/office/powerpoint/2010/main" val="1048322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Banco de Dados Relacionais</a:t>
            </a:r>
          </a:p>
        </p:txBody>
      </p:sp>
      <p:sp>
        <p:nvSpPr>
          <p:cNvPr id="4" name="Espaço Reservado para Conteúdo 3"/>
          <p:cNvSpPr>
            <a:spLocks noGrp="1"/>
          </p:cNvSpPr>
          <p:nvPr>
            <p:ph idx="1"/>
          </p:nvPr>
        </p:nvSpPr>
        <p:spPr/>
        <p:txBody>
          <a:bodyPr>
            <a:normAutofit fontScale="77500" lnSpcReduction="20000"/>
          </a:bodyPr>
          <a:lstStyle/>
          <a:p>
            <a:r>
              <a:rPr lang="pt-BR" b="1" dirty="0"/>
              <a:t>Regras para um BD Relacional:</a:t>
            </a:r>
          </a:p>
          <a:p>
            <a:pPr lvl="1"/>
            <a:r>
              <a:rPr lang="pt-BR" dirty="0"/>
              <a:t>Todas as visões são atualizáveis;</a:t>
            </a:r>
          </a:p>
          <a:p>
            <a:pPr lvl="1"/>
            <a:r>
              <a:rPr lang="pt-BR" dirty="0"/>
              <a:t>Inserção, atualização e remoção de alto nível;</a:t>
            </a:r>
          </a:p>
          <a:p>
            <a:pPr lvl="1"/>
            <a:r>
              <a:rPr lang="pt-BR" dirty="0"/>
              <a:t>Independência de dados físicos: : programas permanecem inalterados quando ocorre mudança nos métodos de acesso ou nas representações de memória;</a:t>
            </a:r>
          </a:p>
          <a:p>
            <a:pPr lvl="1"/>
            <a:r>
              <a:rPr lang="pt-BR" dirty="0"/>
              <a:t>Independência de dados lógicos: programas permanecem inalterados quando ocorre mudança na BD;</a:t>
            </a:r>
          </a:p>
          <a:p>
            <a:pPr lvl="1"/>
            <a:r>
              <a:rPr lang="pt-BR" dirty="0"/>
              <a:t>Independência de integridade: definida na linguagem relacional;</a:t>
            </a:r>
          </a:p>
          <a:p>
            <a:pPr lvl="1"/>
            <a:r>
              <a:rPr lang="pt-BR" dirty="0"/>
              <a:t>Independência de distribuição: não ocorre alteração nas aplicações quando há redistribuição dos dados ou na distribuição inicial;</a:t>
            </a:r>
          </a:p>
          <a:p>
            <a:pPr lvl="1"/>
            <a:r>
              <a:rPr lang="pt-BR" dirty="0"/>
              <a:t>Não subversão: linguagem de acesso não pode ferir princípios de integridade;</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42</a:t>
            </a:fld>
            <a:endParaRPr lang="pt-BR"/>
          </a:p>
        </p:txBody>
      </p:sp>
    </p:spTree>
    <p:extLst>
      <p:ext uri="{BB962C8B-B14F-4D97-AF65-F5344CB8AC3E}">
        <p14:creationId xmlns:p14="http://schemas.microsoft.com/office/powerpoint/2010/main" val="603215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Metodologia de Desenvolvimento para Banco de Dados Relacional:</a:t>
            </a:r>
          </a:p>
        </p:txBody>
      </p:sp>
      <p:sp>
        <p:nvSpPr>
          <p:cNvPr id="4" name="Espaço Reservado para Conteúdo 3"/>
          <p:cNvSpPr>
            <a:spLocks noGrp="1"/>
          </p:cNvSpPr>
          <p:nvPr>
            <p:ph idx="1"/>
          </p:nvPr>
        </p:nvSpPr>
        <p:spPr/>
        <p:txBody>
          <a:bodyPr>
            <a:normAutofit/>
          </a:bodyPr>
          <a:lstStyle/>
          <a:p>
            <a:r>
              <a:rPr lang="pt-BR" b="1" dirty="0"/>
              <a:t>Estratégia: análise das necessidades;</a:t>
            </a:r>
          </a:p>
          <a:p>
            <a:pPr lvl="1"/>
            <a:r>
              <a:rPr lang="pt-BR" dirty="0"/>
              <a:t>Análise: modelo conceitual do BD</a:t>
            </a:r>
          </a:p>
          <a:p>
            <a:pPr lvl="1"/>
            <a:r>
              <a:rPr lang="pt-BR" dirty="0"/>
              <a:t>Projeto: modelo lógico do BD</a:t>
            </a:r>
          </a:p>
          <a:p>
            <a:pPr lvl="1"/>
            <a:r>
              <a:rPr lang="pt-BR" dirty="0"/>
              <a:t>Construção: projeto físico do BD</a:t>
            </a:r>
          </a:p>
          <a:p>
            <a:pPr lvl="1"/>
            <a:r>
              <a:rPr lang="pt-BR" dirty="0"/>
              <a:t>Implementação: Instalação do BD</a:t>
            </a:r>
          </a:p>
          <a:p>
            <a:pPr lvl="1"/>
            <a:r>
              <a:rPr lang="pt-BR" dirty="0"/>
              <a:t>Implantação: monitoração</a:t>
            </a:r>
          </a:p>
          <a:p>
            <a:pPr lvl="1"/>
            <a:r>
              <a:rPr lang="pt-BR" dirty="0"/>
              <a:t>Implantação: sintonização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43</a:t>
            </a:fld>
            <a:endParaRPr lang="pt-BR"/>
          </a:p>
        </p:txBody>
      </p:sp>
    </p:spTree>
    <p:extLst>
      <p:ext uri="{BB962C8B-B14F-4D97-AF65-F5344CB8AC3E}">
        <p14:creationId xmlns:p14="http://schemas.microsoft.com/office/powerpoint/2010/main" val="4135824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Metodologia de Desenvolvimento para Banco de Dados Relacional:</a:t>
            </a:r>
          </a:p>
        </p:txBody>
      </p:sp>
      <p:sp>
        <p:nvSpPr>
          <p:cNvPr id="4" name="Espaço Reservado para Conteúdo 3"/>
          <p:cNvSpPr>
            <a:spLocks noGrp="1"/>
          </p:cNvSpPr>
          <p:nvPr>
            <p:ph idx="1"/>
          </p:nvPr>
        </p:nvSpPr>
        <p:spPr/>
        <p:txBody>
          <a:bodyPr>
            <a:normAutofit/>
          </a:bodyPr>
          <a:lstStyle/>
          <a:p>
            <a:r>
              <a:rPr lang="pt-BR" b="1" dirty="0"/>
              <a:t>Estratégia:==&gt; obter uma especificação das necessidades globais</a:t>
            </a:r>
          </a:p>
          <a:p>
            <a:pPr lvl="1"/>
            <a:r>
              <a:rPr lang="pt-BR" dirty="0"/>
              <a:t>levantamento dos Planos Empresariais;</a:t>
            </a:r>
          </a:p>
          <a:p>
            <a:pPr lvl="1"/>
            <a:r>
              <a:rPr lang="pt-BR" dirty="0"/>
              <a:t>levantamento das necessidades gerais de informação;</a:t>
            </a:r>
          </a:p>
          <a:p>
            <a:pPr lvl="1"/>
            <a:r>
              <a:rPr lang="pt-BR" dirty="0"/>
              <a:t>administração de dados;</a:t>
            </a:r>
          </a:p>
          <a:p>
            <a:pPr lvl="1"/>
            <a:r>
              <a:rPr lang="pt-BR" dirty="0"/>
              <a:t>necessidade de processamento;</a:t>
            </a:r>
          </a:p>
          <a:p>
            <a:pPr lvl="1"/>
            <a:r>
              <a:rPr lang="pt-BR" dirty="0"/>
              <a:t>estudo de viabilidade;</a:t>
            </a:r>
          </a:p>
          <a:p>
            <a:pPr lvl="1"/>
            <a:r>
              <a:rPr lang="pt-BR" dirty="0"/>
              <a:t>utilização do dicionário de dados;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44</a:t>
            </a:fld>
            <a:endParaRPr lang="pt-BR"/>
          </a:p>
        </p:txBody>
      </p:sp>
    </p:spTree>
    <p:extLst>
      <p:ext uri="{BB962C8B-B14F-4D97-AF65-F5344CB8AC3E}">
        <p14:creationId xmlns:p14="http://schemas.microsoft.com/office/powerpoint/2010/main" val="18571039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Metodologia de Desenvolvimento para Banco de Dados Relacional:</a:t>
            </a:r>
          </a:p>
        </p:txBody>
      </p:sp>
      <p:sp>
        <p:nvSpPr>
          <p:cNvPr id="4" name="Espaço Reservado para Conteúdo 3"/>
          <p:cNvSpPr>
            <a:spLocks noGrp="1"/>
          </p:cNvSpPr>
          <p:nvPr>
            <p:ph idx="1"/>
          </p:nvPr>
        </p:nvSpPr>
        <p:spPr/>
        <p:txBody>
          <a:bodyPr>
            <a:normAutofit fontScale="85000" lnSpcReduction="10000"/>
          </a:bodyPr>
          <a:lstStyle/>
          <a:p>
            <a:r>
              <a:rPr lang="pt-BR" b="1" dirty="0"/>
              <a:t>Análise: ==&gt; gerar esquema conceitual do BD</a:t>
            </a:r>
          </a:p>
          <a:p>
            <a:pPr lvl="1"/>
            <a:r>
              <a:rPr lang="pt-BR" dirty="0"/>
              <a:t>estruturação das necessidades globais de informação;</a:t>
            </a:r>
          </a:p>
          <a:p>
            <a:pPr lvl="1"/>
            <a:r>
              <a:rPr lang="pt-BR" dirty="0"/>
              <a:t>desenho do Diagrama Hierárquico de Funções;</a:t>
            </a:r>
          </a:p>
          <a:p>
            <a:pPr lvl="1"/>
            <a:r>
              <a:rPr lang="pt-BR" dirty="0"/>
              <a:t>estruturação opcional do Diagrama de Contexto;</a:t>
            </a:r>
          </a:p>
          <a:p>
            <a:pPr lvl="1"/>
            <a:r>
              <a:rPr lang="pt-BR" dirty="0"/>
              <a:t>desenho opcional do Diagrama de Fluxo de Dados;</a:t>
            </a:r>
          </a:p>
          <a:p>
            <a:pPr lvl="1"/>
            <a:r>
              <a:rPr lang="pt-BR" dirty="0"/>
              <a:t>especificação das entidades e relacionamentos;</a:t>
            </a:r>
          </a:p>
          <a:p>
            <a:pPr lvl="1"/>
            <a:r>
              <a:rPr lang="pt-BR" dirty="0"/>
              <a:t>geração do diagrama de entidade/relacionamento;</a:t>
            </a:r>
          </a:p>
          <a:p>
            <a:pPr lvl="1"/>
            <a:r>
              <a:rPr lang="pt-BR" dirty="0"/>
              <a:t>definição de eventos, gatilhos e procedimentos;</a:t>
            </a:r>
          </a:p>
          <a:p>
            <a:pPr lvl="1"/>
            <a:r>
              <a:rPr lang="pt-BR" dirty="0"/>
              <a:t>balanceamento entre entidades e funções (mapeamento);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45</a:t>
            </a:fld>
            <a:endParaRPr lang="pt-BR"/>
          </a:p>
        </p:txBody>
      </p:sp>
    </p:spTree>
    <p:extLst>
      <p:ext uri="{BB962C8B-B14F-4D97-AF65-F5344CB8AC3E}">
        <p14:creationId xmlns:p14="http://schemas.microsoft.com/office/powerpoint/2010/main" val="1838010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Metodologia de Desenvolvimento para Banco de Dados Relacional:</a:t>
            </a:r>
          </a:p>
        </p:txBody>
      </p:sp>
      <p:sp>
        <p:nvSpPr>
          <p:cNvPr id="4" name="Espaço Reservado para Conteúdo 3"/>
          <p:cNvSpPr>
            <a:spLocks noGrp="1"/>
          </p:cNvSpPr>
          <p:nvPr>
            <p:ph idx="1"/>
          </p:nvPr>
        </p:nvSpPr>
        <p:spPr/>
        <p:txBody>
          <a:bodyPr>
            <a:normAutofit fontScale="92500" lnSpcReduction="10000"/>
          </a:bodyPr>
          <a:lstStyle/>
          <a:p>
            <a:r>
              <a:rPr lang="pt-BR" b="1" dirty="0"/>
              <a:t>Projeto: ==&gt; cria estrutura lógica do BD - independente de SGBD</a:t>
            </a:r>
          </a:p>
          <a:p>
            <a:pPr lvl="1"/>
            <a:r>
              <a:rPr lang="pt-BR" dirty="0"/>
              <a:t>análise das opções de montagem do BD;</a:t>
            </a:r>
          </a:p>
          <a:p>
            <a:pPr lvl="1"/>
            <a:r>
              <a:rPr lang="pt-BR" dirty="0"/>
              <a:t>normalização das entidades, atributos e seus relacionamentos;</a:t>
            </a:r>
          </a:p>
          <a:p>
            <a:pPr lvl="1"/>
            <a:r>
              <a:rPr lang="pt-BR" dirty="0"/>
              <a:t>escolha das chaves candidatas que se transformam em chaves primárias;</a:t>
            </a:r>
          </a:p>
          <a:p>
            <a:pPr lvl="1"/>
            <a:r>
              <a:rPr lang="pt-BR" dirty="0"/>
              <a:t>consolidação das entidades com mesma chave primária, adequando conceitos de </a:t>
            </a:r>
            <a:r>
              <a:rPr lang="pt-BR" dirty="0" err="1"/>
              <a:t>super</a:t>
            </a:r>
            <a:r>
              <a:rPr lang="pt-BR" dirty="0"/>
              <a:t> e subtipo;</a:t>
            </a:r>
          </a:p>
          <a:p>
            <a:pPr lvl="1"/>
            <a:r>
              <a:rPr lang="pt-BR" dirty="0"/>
              <a:t>mapeamento do esquema conceitual do BD (ER)</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46</a:t>
            </a:fld>
            <a:endParaRPr lang="pt-BR"/>
          </a:p>
        </p:txBody>
      </p:sp>
    </p:spTree>
    <p:extLst>
      <p:ext uri="{BB962C8B-B14F-4D97-AF65-F5344CB8AC3E}">
        <p14:creationId xmlns:p14="http://schemas.microsoft.com/office/powerpoint/2010/main" val="2734023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Metodologia de Desenvolvimento para Banco de Dados Relacional:</a:t>
            </a:r>
          </a:p>
        </p:txBody>
      </p:sp>
      <p:sp>
        <p:nvSpPr>
          <p:cNvPr id="4" name="Espaço Reservado para Conteúdo 3"/>
          <p:cNvSpPr>
            <a:spLocks noGrp="1"/>
          </p:cNvSpPr>
          <p:nvPr>
            <p:ph idx="1"/>
          </p:nvPr>
        </p:nvSpPr>
        <p:spPr/>
        <p:txBody>
          <a:bodyPr>
            <a:normAutofit fontScale="92500" lnSpcReduction="10000"/>
          </a:bodyPr>
          <a:lstStyle/>
          <a:p>
            <a:r>
              <a:rPr lang="pt-BR" b="1" dirty="0"/>
              <a:t>Construção: ==&gt; transformar o modelo lógico no formato adequado a um SGBD específico</a:t>
            </a:r>
          </a:p>
          <a:p>
            <a:pPr lvl="1"/>
            <a:r>
              <a:rPr lang="pt-BR" dirty="0"/>
              <a:t>análise das opções de computação e sistema operacional;</a:t>
            </a:r>
          </a:p>
          <a:p>
            <a:pPr lvl="1"/>
            <a:r>
              <a:rPr lang="pt-BR" dirty="0"/>
              <a:t>especificação das características físicas do BD;</a:t>
            </a:r>
          </a:p>
          <a:p>
            <a:pPr lvl="1"/>
            <a:r>
              <a:rPr lang="pt-BR" dirty="0"/>
              <a:t>criação de estruturas (clusters) para melhorar desempenho;</a:t>
            </a:r>
          </a:p>
          <a:p>
            <a:pPr lvl="1"/>
            <a:r>
              <a:rPr lang="pt-BR" dirty="0"/>
              <a:t>possível “</a:t>
            </a:r>
            <a:r>
              <a:rPr lang="pt-BR" dirty="0" err="1"/>
              <a:t>desnormalização</a:t>
            </a:r>
            <a:r>
              <a:rPr lang="pt-BR" dirty="0"/>
              <a:t>” visando maior rapidez nas consultas;</a:t>
            </a:r>
          </a:p>
          <a:p>
            <a:pPr lvl="1"/>
            <a:r>
              <a:rPr lang="pt-BR" dirty="0"/>
              <a:t>mapeamento das consultas no BD;</a:t>
            </a:r>
          </a:p>
          <a:p>
            <a:pPr lvl="1"/>
            <a:r>
              <a:rPr lang="pt-BR" dirty="0"/>
              <a:t>desenho das telas para os usuários;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47</a:t>
            </a:fld>
            <a:endParaRPr lang="pt-BR"/>
          </a:p>
        </p:txBody>
      </p:sp>
    </p:spTree>
    <p:extLst>
      <p:ext uri="{BB962C8B-B14F-4D97-AF65-F5344CB8AC3E}">
        <p14:creationId xmlns:p14="http://schemas.microsoft.com/office/powerpoint/2010/main" val="4001443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Metodologia de Desenvolvimento para Banco de Dados Relacional:</a:t>
            </a:r>
          </a:p>
        </p:txBody>
      </p:sp>
      <p:sp>
        <p:nvSpPr>
          <p:cNvPr id="4" name="Espaço Reservado para Conteúdo 3"/>
          <p:cNvSpPr>
            <a:spLocks noGrp="1"/>
          </p:cNvSpPr>
          <p:nvPr>
            <p:ph idx="1"/>
          </p:nvPr>
        </p:nvSpPr>
        <p:spPr/>
        <p:txBody>
          <a:bodyPr>
            <a:normAutofit/>
          </a:bodyPr>
          <a:lstStyle/>
          <a:p>
            <a:r>
              <a:rPr lang="pt-BR" b="1" dirty="0"/>
              <a:t>Implementação: ==&gt; instalação do BD</a:t>
            </a:r>
          </a:p>
          <a:p>
            <a:pPr lvl="1"/>
            <a:r>
              <a:rPr lang="pt-BR" dirty="0"/>
              <a:t>geração e processamento das definições do BD na linguagem de definições do SGBD (ex.: SQL);</a:t>
            </a:r>
          </a:p>
          <a:p>
            <a:pPr lvl="1"/>
            <a:r>
              <a:rPr lang="pt-BR" dirty="0"/>
              <a:t>geração e replicação das definições do BD em cada servidor da rede;</a:t>
            </a:r>
          </a:p>
          <a:p>
            <a:pPr lvl="1"/>
            <a:r>
              <a:rPr lang="pt-BR" dirty="0"/>
              <a:t>construção dos programas;</a:t>
            </a:r>
          </a:p>
          <a:p>
            <a:pPr lvl="1"/>
            <a:r>
              <a:rPr lang="pt-BR" dirty="0"/>
              <a:t>carga inicial do Banco de Dados;</a:t>
            </a:r>
          </a:p>
          <a:p>
            <a:pPr lvl="1"/>
            <a:r>
              <a:rPr lang="pt-BR" dirty="0"/>
              <a:t>geração da segurança de acesso ao BD;</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48</a:t>
            </a:fld>
            <a:endParaRPr lang="pt-BR"/>
          </a:p>
        </p:txBody>
      </p:sp>
    </p:spTree>
    <p:extLst>
      <p:ext uri="{BB962C8B-B14F-4D97-AF65-F5344CB8AC3E}">
        <p14:creationId xmlns:p14="http://schemas.microsoft.com/office/powerpoint/2010/main" val="1035087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Metodologia de Desenvolvimento para Banco de Dados Relacional:</a:t>
            </a:r>
          </a:p>
        </p:txBody>
      </p:sp>
      <p:sp>
        <p:nvSpPr>
          <p:cNvPr id="4" name="Espaço Reservado para Conteúdo 3"/>
          <p:cNvSpPr>
            <a:spLocks noGrp="1"/>
          </p:cNvSpPr>
          <p:nvPr>
            <p:ph idx="1"/>
          </p:nvPr>
        </p:nvSpPr>
        <p:spPr/>
        <p:txBody>
          <a:bodyPr>
            <a:normAutofit/>
          </a:bodyPr>
          <a:lstStyle/>
          <a:p>
            <a:r>
              <a:rPr lang="pt-BR" b="1" dirty="0"/>
              <a:t>Implantação - Monitoração: ==&gt; medir desempenho</a:t>
            </a:r>
          </a:p>
          <a:p>
            <a:pPr lvl="1"/>
            <a:r>
              <a:rPr lang="pt-BR" dirty="0"/>
              <a:t>acompanhamento da utilização do BD;</a:t>
            </a:r>
          </a:p>
          <a:p>
            <a:pPr lvl="1"/>
            <a:r>
              <a:rPr lang="pt-BR" dirty="0"/>
              <a:t>análise da evolução do desempenho;</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49</a:t>
            </a:fld>
            <a:endParaRPr lang="pt-BR"/>
          </a:p>
        </p:txBody>
      </p:sp>
    </p:spTree>
    <p:extLst>
      <p:ext uri="{BB962C8B-B14F-4D97-AF65-F5344CB8AC3E}">
        <p14:creationId xmlns:p14="http://schemas.microsoft.com/office/powerpoint/2010/main" val="129135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Conceitos Iniciais</a:t>
            </a:r>
            <a:endParaRPr lang="pt-BR" dirty="0"/>
          </a:p>
        </p:txBody>
      </p:sp>
      <p:sp>
        <p:nvSpPr>
          <p:cNvPr id="3" name="Espaço Reservado para Conteúdo 2"/>
          <p:cNvSpPr>
            <a:spLocks noGrp="1"/>
          </p:cNvSpPr>
          <p:nvPr>
            <p:ph idx="1"/>
          </p:nvPr>
        </p:nvSpPr>
        <p:spPr/>
        <p:txBody>
          <a:bodyPr/>
          <a:lstStyle/>
          <a:p>
            <a:r>
              <a:rPr lang="pt-BR"/>
              <a:t>O que é Banco de Dados?</a:t>
            </a:r>
          </a:p>
          <a:p>
            <a:r>
              <a:rPr lang="pt-BR"/>
              <a:t>Para que serve?</a:t>
            </a:r>
          </a:p>
          <a:p>
            <a:r>
              <a:rPr lang="pt-BR"/>
              <a:t>Onde encontramos?</a:t>
            </a:r>
          </a:p>
          <a:p>
            <a:r>
              <a:rPr lang="pt-BR"/>
              <a:t>Sua utilização é adequada, eficiente?</a:t>
            </a:r>
          </a:p>
          <a:p>
            <a:pPr lvl="1"/>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5</a:t>
            </a:fld>
            <a:endParaRPr lang="pt-BR"/>
          </a:p>
        </p:txBody>
      </p:sp>
    </p:spTree>
    <p:extLst>
      <p:ext uri="{BB962C8B-B14F-4D97-AF65-F5344CB8AC3E}">
        <p14:creationId xmlns:p14="http://schemas.microsoft.com/office/powerpoint/2010/main" val="210016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Metodologia de Desenvolvimento para Banco de Dados Relacional:</a:t>
            </a:r>
          </a:p>
        </p:txBody>
      </p:sp>
      <p:sp>
        <p:nvSpPr>
          <p:cNvPr id="4" name="Espaço Reservado para Conteúdo 3"/>
          <p:cNvSpPr>
            <a:spLocks noGrp="1"/>
          </p:cNvSpPr>
          <p:nvPr>
            <p:ph idx="1"/>
          </p:nvPr>
        </p:nvSpPr>
        <p:spPr/>
        <p:txBody>
          <a:bodyPr>
            <a:normAutofit/>
          </a:bodyPr>
          <a:lstStyle/>
          <a:p>
            <a:r>
              <a:rPr lang="pt-BR" b="1" dirty="0"/>
              <a:t>Implantação - Sintonização (</a:t>
            </a:r>
            <a:r>
              <a:rPr lang="pt-BR" b="1" dirty="0" err="1"/>
              <a:t>Tunning</a:t>
            </a:r>
            <a:r>
              <a:rPr lang="pt-BR" b="1" dirty="0"/>
              <a:t>): ==&gt; crítica sólida do desempenho</a:t>
            </a:r>
          </a:p>
          <a:p>
            <a:pPr lvl="1"/>
            <a:r>
              <a:rPr lang="pt-BR" dirty="0"/>
              <a:t>análise de pontos críticos de desempenho;</a:t>
            </a:r>
          </a:p>
          <a:p>
            <a:pPr lvl="1"/>
            <a:r>
              <a:rPr lang="pt-BR" dirty="0"/>
              <a:t>especificação de novas estruturas;</a:t>
            </a:r>
          </a:p>
          <a:p>
            <a:pPr lvl="1"/>
            <a:r>
              <a:rPr lang="pt-BR" dirty="0"/>
              <a:t>otimização do BD central e nos vários servidores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50</a:t>
            </a:fld>
            <a:endParaRPr lang="pt-BR"/>
          </a:p>
        </p:txBody>
      </p:sp>
    </p:spTree>
    <p:extLst>
      <p:ext uri="{BB962C8B-B14F-4D97-AF65-F5344CB8AC3E}">
        <p14:creationId xmlns:p14="http://schemas.microsoft.com/office/powerpoint/2010/main" val="137507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400" dirty="0"/>
              <a:t>Modelos de Banco de Dados Relacionais:</a:t>
            </a:r>
          </a:p>
        </p:txBody>
      </p:sp>
      <p:sp>
        <p:nvSpPr>
          <p:cNvPr id="4" name="Espaço Reservado para Conteúdo 3"/>
          <p:cNvSpPr>
            <a:spLocks noGrp="1"/>
          </p:cNvSpPr>
          <p:nvPr>
            <p:ph idx="1"/>
          </p:nvPr>
        </p:nvSpPr>
        <p:spPr/>
        <p:txBody>
          <a:bodyPr>
            <a:normAutofit fontScale="85000" lnSpcReduction="20000"/>
          </a:bodyPr>
          <a:lstStyle/>
          <a:p>
            <a:r>
              <a:rPr lang="pt-BR" dirty="0"/>
              <a:t>DB2</a:t>
            </a:r>
          </a:p>
          <a:p>
            <a:r>
              <a:rPr lang="pt-BR" dirty="0" err="1"/>
              <a:t>Ingres</a:t>
            </a:r>
            <a:endParaRPr lang="pt-BR" dirty="0"/>
          </a:p>
          <a:p>
            <a:r>
              <a:rPr lang="pt-BR" dirty="0" err="1"/>
              <a:t>InterBase</a:t>
            </a:r>
            <a:endParaRPr lang="pt-BR" dirty="0"/>
          </a:p>
          <a:p>
            <a:r>
              <a:rPr lang="pt-BR" dirty="0"/>
              <a:t>MySQL</a:t>
            </a:r>
          </a:p>
          <a:p>
            <a:r>
              <a:rPr lang="pt-BR" dirty="0"/>
              <a:t>Oracle</a:t>
            </a:r>
          </a:p>
          <a:p>
            <a:r>
              <a:rPr lang="pt-BR" dirty="0" err="1"/>
              <a:t>PostgreSQL</a:t>
            </a:r>
            <a:endParaRPr lang="pt-BR" dirty="0"/>
          </a:p>
          <a:p>
            <a:r>
              <a:rPr lang="pt-BR" dirty="0" err="1"/>
              <a:t>Progress</a:t>
            </a:r>
            <a:endParaRPr lang="pt-BR" dirty="0"/>
          </a:p>
          <a:p>
            <a:r>
              <a:rPr lang="pt-BR" dirty="0"/>
              <a:t>Microsoft SQL Server</a:t>
            </a:r>
          </a:p>
          <a:p>
            <a:r>
              <a:rPr lang="pt-BR" dirty="0"/>
              <a:t>Sybase</a:t>
            </a:r>
          </a:p>
          <a:p>
            <a:r>
              <a:rPr lang="pt-BR" dirty="0" err="1"/>
              <a:t>Informix</a:t>
            </a:r>
            <a:endParaRPr lang="pt-BR" dirty="0"/>
          </a:p>
          <a:p>
            <a:r>
              <a:rPr lang="pt-BR" dirty="0" err="1"/>
              <a:t>Firebird</a:t>
            </a:r>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51</a:t>
            </a:fld>
            <a:endParaRPr lang="pt-BR"/>
          </a:p>
        </p:txBody>
      </p:sp>
    </p:spTree>
    <p:extLst>
      <p:ext uri="{BB962C8B-B14F-4D97-AF65-F5344CB8AC3E}">
        <p14:creationId xmlns:p14="http://schemas.microsoft.com/office/powerpoint/2010/main" val="331996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Conceitos Iniciais</a:t>
            </a:r>
            <a:endParaRPr lang="pt-BR" dirty="0"/>
          </a:p>
        </p:txBody>
      </p:sp>
      <p:sp>
        <p:nvSpPr>
          <p:cNvPr id="3" name="Espaço Reservado para Conteúdo 2"/>
          <p:cNvSpPr>
            <a:spLocks noGrp="1"/>
          </p:cNvSpPr>
          <p:nvPr>
            <p:ph idx="1"/>
          </p:nvPr>
        </p:nvSpPr>
        <p:spPr/>
        <p:txBody>
          <a:bodyPr>
            <a:normAutofit lnSpcReduction="10000"/>
          </a:bodyPr>
          <a:lstStyle/>
          <a:p>
            <a:r>
              <a:rPr lang="pt-BR" dirty="0"/>
              <a:t>Banco de Dados: é uma coleção de dados </a:t>
            </a:r>
            <a:r>
              <a:rPr lang="pt-BR" dirty="0" err="1"/>
              <a:t>inter</a:t>
            </a:r>
            <a:r>
              <a:rPr lang="pt-BR" dirty="0"/>
              <a:t> relacionados, representando informações sobre um domínio específico.</a:t>
            </a:r>
          </a:p>
          <a:p>
            <a:r>
              <a:rPr lang="pt-BR" dirty="0"/>
              <a:t>Dados são considerados fatos conhecidos que podem ser registrados e possuem significado implícito.</a:t>
            </a:r>
          </a:p>
          <a:p>
            <a:r>
              <a:rPr lang="pt-BR" dirty="0"/>
              <a:t>Exemplos: lista telefônica, controle do acervo de uma biblioteca, sistema de controle dos recursos humanos de uma empresa.</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6</a:t>
            </a:fld>
            <a:endParaRPr lang="pt-BR"/>
          </a:p>
        </p:txBody>
      </p:sp>
    </p:spTree>
    <p:extLst>
      <p:ext uri="{BB962C8B-B14F-4D97-AF65-F5344CB8AC3E}">
        <p14:creationId xmlns:p14="http://schemas.microsoft.com/office/powerpoint/2010/main" val="2645927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Conceitos Iniciais</a:t>
            </a:r>
            <a:endParaRPr lang="pt-BR" dirty="0"/>
          </a:p>
        </p:txBody>
      </p:sp>
      <p:sp>
        <p:nvSpPr>
          <p:cNvPr id="3" name="Espaço Reservado para Conteúdo 2"/>
          <p:cNvSpPr>
            <a:spLocks noGrp="1"/>
          </p:cNvSpPr>
          <p:nvPr>
            <p:ph idx="1"/>
          </p:nvPr>
        </p:nvSpPr>
        <p:spPr/>
        <p:txBody>
          <a:bodyPr/>
          <a:lstStyle/>
          <a:p>
            <a:r>
              <a:rPr lang="pt-BR"/>
              <a:t>Sistema de Gerenciamento de Bancos de Dados (SGBD): </a:t>
            </a:r>
          </a:p>
          <a:p>
            <a:pPr lvl="1"/>
            <a:r>
              <a:rPr lang="pt-BR"/>
              <a:t>É um software com recursos específicos para facilitar a manipulação das informações dos bancos de dados e o desenvolvimento de programas aplicativos.</a:t>
            </a:r>
          </a:p>
          <a:p>
            <a:pPr lvl="1"/>
            <a:endParaRPr lang="pt-BR"/>
          </a:p>
          <a:p>
            <a:pPr lvl="1"/>
            <a:r>
              <a:rPr lang="pt-BR"/>
              <a:t>Exemplos: Oracle, SQL Server, My SQL, PostgreSQL, Paradox, Access</a:t>
            </a:r>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7</a:t>
            </a:fld>
            <a:endParaRPr lang="pt-BR"/>
          </a:p>
        </p:txBody>
      </p:sp>
    </p:spTree>
    <p:extLst>
      <p:ext uri="{BB962C8B-B14F-4D97-AF65-F5344CB8AC3E}">
        <p14:creationId xmlns:p14="http://schemas.microsoft.com/office/powerpoint/2010/main" val="214813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Conceitos Iniciais</a:t>
            </a:r>
            <a:endParaRPr lang="pt-BR" dirty="0"/>
          </a:p>
        </p:txBody>
      </p:sp>
      <p:sp>
        <p:nvSpPr>
          <p:cNvPr id="3" name="Espaço Reservado para Conteúdo 2"/>
          <p:cNvSpPr>
            <a:spLocks noGrp="1"/>
          </p:cNvSpPr>
          <p:nvPr>
            <p:ph idx="1"/>
          </p:nvPr>
        </p:nvSpPr>
        <p:spPr/>
        <p:txBody>
          <a:bodyPr>
            <a:normAutofit fontScale="85000" lnSpcReduction="20000"/>
          </a:bodyPr>
          <a:lstStyle/>
          <a:p>
            <a:r>
              <a:rPr lang="pt-BR" dirty="0"/>
              <a:t>Sistema de Bancos de Dados</a:t>
            </a:r>
          </a:p>
          <a:p>
            <a:pPr lvl="1"/>
            <a:r>
              <a:rPr lang="pt-BR" dirty="0"/>
              <a:t>É um sistema de manutenção de registros por computador, envolvendo quatro componentes principais:</a:t>
            </a:r>
          </a:p>
          <a:p>
            <a:pPr lvl="2"/>
            <a:r>
              <a:rPr lang="pt-BR" dirty="0"/>
              <a:t>dados,</a:t>
            </a:r>
          </a:p>
          <a:p>
            <a:pPr lvl="2"/>
            <a:r>
              <a:rPr lang="pt-BR" dirty="0"/>
              <a:t>hardware,</a:t>
            </a:r>
          </a:p>
          <a:p>
            <a:pPr lvl="2"/>
            <a:r>
              <a:rPr lang="pt-BR" dirty="0"/>
              <a:t>software e</a:t>
            </a:r>
          </a:p>
          <a:p>
            <a:pPr lvl="2"/>
            <a:r>
              <a:rPr lang="pt-BR" dirty="0"/>
              <a:t>usuários.</a:t>
            </a:r>
          </a:p>
          <a:p>
            <a:pPr lvl="1"/>
            <a:r>
              <a:rPr lang="pt-BR" dirty="0"/>
              <a:t>O sistema de bancos de dados pode ser considerado como uma sala de arquivos eletrônica.</a:t>
            </a:r>
          </a:p>
          <a:p>
            <a:pPr lvl="1"/>
            <a:r>
              <a:rPr lang="pt-BR" dirty="0"/>
              <a:t>Existe uma série de métodos, técnicas e ferramentas que visam sistematizar o desenvolvimento de sistemas de bancos de dados.</a:t>
            </a:r>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8</a:t>
            </a:fld>
            <a:endParaRPr lang="pt-BR"/>
          </a:p>
        </p:txBody>
      </p:sp>
    </p:spTree>
    <p:extLst>
      <p:ext uri="{BB962C8B-B14F-4D97-AF65-F5344CB8AC3E}">
        <p14:creationId xmlns:p14="http://schemas.microsoft.com/office/powerpoint/2010/main" val="1687284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Conceitos Iniciais</a:t>
            </a:r>
            <a:endParaRPr lang="pt-BR" dirty="0"/>
          </a:p>
        </p:txBody>
      </p:sp>
      <p:sp>
        <p:nvSpPr>
          <p:cNvPr id="4" name="Espaço Reservado para Conteúdo 3"/>
          <p:cNvSpPr>
            <a:spLocks noGrp="1"/>
          </p:cNvSpPr>
          <p:nvPr>
            <p:ph idx="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7F3BE290-F37A-4895-8852-A5E12C14FDAD}" type="slidenum">
              <a:rPr lang="pt-BR" smtClean="0"/>
              <a:pPr/>
              <a:t>9</a:t>
            </a:fld>
            <a:endParaRPr lang="pt-B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650" y="1916832"/>
            <a:ext cx="5655560"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27060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ino">
  <a:themeElements>
    <a:clrScheme name="Pino">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ino">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no">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5773</TotalTime>
  <Words>3499</Words>
  <Application>Microsoft Office PowerPoint</Application>
  <PresentationFormat>Apresentação na tela (4:3)</PresentationFormat>
  <Paragraphs>344</Paragraphs>
  <Slides>51</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51</vt:i4>
      </vt:variant>
    </vt:vector>
  </HeadingPairs>
  <TitlesOfParts>
    <vt:vector size="57" baseType="lpstr">
      <vt:lpstr>Brush Script MT</vt:lpstr>
      <vt:lpstr>Calibri</vt:lpstr>
      <vt:lpstr>Constantia</vt:lpstr>
      <vt:lpstr>Franklin Gothic Book</vt:lpstr>
      <vt:lpstr>Rage Italic</vt:lpstr>
      <vt:lpstr>Pino</vt:lpstr>
      <vt:lpstr>Fundamentos de Banco de Dados Aula 1 – 01</vt:lpstr>
      <vt:lpstr>Apresentação </vt:lpstr>
      <vt:lpstr>Conceitos Iniciais</vt:lpstr>
      <vt:lpstr>Conceitos Iniciais</vt:lpstr>
      <vt:lpstr>Conceitos Iniciais</vt:lpstr>
      <vt:lpstr>Conceitos Iniciais</vt:lpstr>
      <vt:lpstr>Conceitos Iniciais</vt:lpstr>
      <vt:lpstr>Conceitos Iniciais</vt:lpstr>
      <vt:lpstr>Conceitos Iniciais</vt:lpstr>
      <vt:lpstr>Conceitos Iniciais</vt:lpstr>
      <vt:lpstr>Conceitos Iniciais</vt:lpstr>
      <vt:lpstr>Conceitos Iniciais</vt:lpstr>
      <vt:lpstr>Conceitos Iniciais</vt:lpstr>
      <vt:lpstr>Conceitos Iniciais</vt:lpstr>
      <vt:lpstr>Conceitos Iniciais</vt:lpstr>
      <vt:lpstr>Conceitos Iniciais</vt:lpstr>
      <vt:lpstr>Conceitos Iniciais</vt:lpstr>
      <vt:lpstr>Histórico</vt:lpstr>
      <vt:lpstr>Modelo de Dados</vt:lpstr>
      <vt:lpstr>Modelo de Dados</vt:lpstr>
      <vt:lpstr>Modelo de Dados</vt:lpstr>
      <vt:lpstr>Modelo de Dados</vt:lpstr>
      <vt:lpstr>Modelo de Dados</vt:lpstr>
      <vt:lpstr>Modelo de Dados</vt:lpstr>
      <vt:lpstr>Arquiteturas de SGBDs</vt:lpstr>
      <vt:lpstr>Arquiteturas de SGBDs</vt:lpstr>
      <vt:lpstr>Arquiteturas de SGBDs</vt:lpstr>
      <vt:lpstr>Arquiteturas de SGBDs</vt:lpstr>
      <vt:lpstr>Fatores de Influência na escolha de um BD</vt:lpstr>
      <vt:lpstr>Fatores de Influência na escolha de um BD</vt:lpstr>
      <vt:lpstr>Fatores de Influência na escolha de um BD</vt:lpstr>
      <vt:lpstr>Fatores de Influência na escolha de um BD</vt:lpstr>
      <vt:lpstr>Fatores de Influência na escolha de um BD</vt:lpstr>
      <vt:lpstr>Fatores de Influência na escolha de um BD</vt:lpstr>
      <vt:lpstr>Fatores de Influência na escolha de um BD</vt:lpstr>
      <vt:lpstr>Fatores de Influência na escolha de um BD</vt:lpstr>
      <vt:lpstr>Fatores de Influência na escolha de um BD</vt:lpstr>
      <vt:lpstr>Banco de Dados Relacionais</vt:lpstr>
      <vt:lpstr>Banco de Dados Relacionais</vt:lpstr>
      <vt:lpstr>Banco de Dados Relacionais</vt:lpstr>
      <vt:lpstr>Banco de Dados Relacionais</vt:lpstr>
      <vt:lpstr>Banco de Dados Relacionais</vt:lpstr>
      <vt:lpstr>Metodologia de Desenvolvimento para Banco de Dados Relacional:</vt:lpstr>
      <vt:lpstr>Metodologia de Desenvolvimento para Banco de Dados Relacional:</vt:lpstr>
      <vt:lpstr>Metodologia de Desenvolvimento para Banco de Dados Relacional:</vt:lpstr>
      <vt:lpstr>Metodologia de Desenvolvimento para Banco de Dados Relacional:</vt:lpstr>
      <vt:lpstr>Metodologia de Desenvolvimento para Banco de Dados Relacional:</vt:lpstr>
      <vt:lpstr>Metodologia de Desenvolvimento para Banco de Dados Relacional:</vt:lpstr>
      <vt:lpstr>Metodologia de Desenvolvimento para Banco de Dados Relacional:</vt:lpstr>
      <vt:lpstr>Metodologia de Desenvolvimento para Banco de Dados Relacional:</vt:lpstr>
      <vt:lpstr>Modelos de Banco de Dados Relacionais:</vt:lpstr>
    </vt:vector>
  </TitlesOfParts>
  <Company>Juliano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da exposição voluntária de informações privadas na internet</dc:title>
  <dc:creator>Rochelle</dc:creator>
  <cp:lastModifiedBy>Silvio Cesar Viegas</cp:lastModifiedBy>
  <cp:revision>184</cp:revision>
  <dcterms:created xsi:type="dcterms:W3CDTF">2009-12-08T16:02:21Z</dcterms:created>
  <dcterms:modified xsi:type="dcterms:W3CDTF">2019-02-21T22:25:23Z</dcterms:modified>
</cp:coreProperties>
</file>