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03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1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5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5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4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2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0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74B864-3CAF-4E17-A8F4-1F87F67AA836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93EB2-C431-4416-ACDB-11D19F6BAF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4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16412121300123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ABSTRACT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5414" y="1886673"/>
            <a:ext cx="9875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Veja abaixo um exemplo de um abstract escrito de acordo com as dicas apresentadas, extraído e traduzido do artigo “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On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 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the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 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reliability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 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of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 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mapping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 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studies</a:t>
            </a:r>
            <a:r>
              <a:rPr lang="pt-BR" sz="2400" b="0" i="0" u="none" strike="noStrike" dirty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 in software </a:t>
            </a:r>
            <a:r>
              <a:rPr lang="pt-BR" sz="2400" b="0" i="0" u="none" strike="noStrike" dirty="0" err="1">
                <a:solidFill>
                  <a:srgbClr val="FF0000"/>
                </a:solidFill>
                <a:effectLst/>
                <a:latin typeface="Helvetica Neue"/>
                <a:hlinkClick r:id="rId2"/>
              </a:rPr>
              <a:t>engineering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“.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61730" y="1393165"/>
            <a:ext cx="9562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>
                <a:solidFill>
                  <a:srgbClr val="FF0000"/>
                </a:solidFill>
                <a:effectLst/>
                <a:latin typeface="Helvetica Neue"/>
              </a:rPr>
              <a:t>Contexto: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Helvetica Neue"/>
              </a:rPr>
              <a:t> Revisões sistemática da literatura e estudos de mapeamento sistemático estão se tornando cada vez mais comum na Engenharia de Software e, portanto, torna-se ainda mais importante compreender a confiabilidade de tais estudos.</a:t>
            </a:r>
            <a:endParaRPr lang="pt-BR" sz="24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237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21487" y="1350634"/>
            <a:ext cx="9923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>
                <a:solidFill>
                  <a:srgbClr val="FF0000"/>
                </a:solidFill>
                <a:effectLst/>
                <a:latin typeface="Helvetica Neue"/>
              </a:rPr>
              <a:t>Objetivo: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Helvetica Neue"/>
              </a:rPr>
              <a:t> Este trabalho apresenta uma análise de dois estudos de mapeamento sistemático para avaliar a confiabilidade dos estudos de mapeamento e apontar alguns desafios relacionados a esse tipo de estudo na Engenharia de Software.</a:t>
            </a:r>
            <a:endParaRPr lang="pt-BR" sz="24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109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3896" y="1712693"/>
            <a:ext cx="10306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>
                <a:solidFill>
                  <a:srgbClr val="FF0000"/>
                </a:solidFill>
                <a:effectLst/>
                <a:latin typeface="Helvetica Neue"/>
              </a:rPr>
              <a:t>Método: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Helvetica Neue"/>
              </a:rPr>
              <a:t> A pesquisa é baseada em um estudo de caso em profundidade de dois estudos de mapeamento publicados sobre Testes em Linha de Produtos de Software.</a:t>
            </a:r>
            <a:endParaRPr lang="pt-BR" sz="24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508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21488" y="1595460"/>
            <a:ext cx="100513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>
                <a:solidFill>
                  <a:srgbClr val="FF0000"/>
                </a:solidFill>
                <a:effectLst/>
                <a:latin typeface="Helvetica Neue"/>
              </a:rPr>
              <a:t>Resultados: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Helvetica Neue"/>
              </a:rPr>
              <a:t> Verificou-se que apesar de os dois estudos abordarem o mesmo tema, há um grande número de diferenças quando se trata de artigos incluídos e termos de classificação dos artigos incluídos.</a:t>
            </a:r>
            <a:endParaRPr lang="pt-BR" sz="24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20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06549" y="1435142"/>
            <a:ext cx="101789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>
                <a:solidFill>
                  <a:srgbClr val="FF0000"/>
                </a:solidFill>
                <a:effectLst/>
                <a:latin typeface="Helvetica Neue"/>
              </a:rPr>
              <a:t>Conclusões: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Helvetica Neue"/>
              </a:rPr>
              <a:t> A partir desses resultados podemos concluir que, embora estudos de mapeamento sejam importantes, nem sempre podemos confiar totalmente em seus resultados. Também apontamos quatro problemas que precisam ser atacados durante a elaboração de estudos secundários (estudos de mapeamento sistemático e revisões sistemáticas da literatura).</a:t>
            </a:r>
            <a:endParaRPr lang="pt-BR" sz="24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99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0222" y="923674"/>
            <a:ext cx="10306493" cy="446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Assim como o título, o abstract (ou resumo) do seu trabalho é a porta de entrada para o leitor, além de dar uma visão geral do seu trabalho, deve despertar o interesse do mesmo. Como os abstracts possuem uma quantidade de texto limitada, muitas pessoas tem dificuldade em elaborar um texto conciso e interessante. Desta forma, vamos apresentar uma técnica para facilitar a elaboração de abstract que consiste em dividi-lo em cinco partes: contexto, objetivo, método, resultados e conclusão. Veja a seguir do que se trata cada uma dessas partes.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5282" y="988574"/>
            <a:ext cx="100938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Helvetica Neue"/>
              </a:rPr>
              <a:t>Contexto.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Nessa parte, você tem que apresentar ao leitor do que se trata o seu trabalho, isto é, contextualizá-lo. Uma forma simples de fazer isso é responder, em poucas frases, as seguintes perguntas: Qual o problema que você está investigando? Onde esse problema se apresenta? Por que esse problema é importante? Lembre que são nessas primeiras linhas que você vai despertar o interesse do leitor.</a:t>
            </a:r>
          </a:p>
        </p:txBody>
      </p:sp>
    </p:spTree>
    <p:extLst>
      <p:ext uri="{BB962C8B-B14F-4D97-AF65-F5344CB8AC3E}">
        <p14:creationId xmlns:p14="http://schemas.microsoft.com/office/powerpoint/2010/main" val="126651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42753" y="1190870"/>
            <a:ext cx="9732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Helvetica Neue"/>
              </a:rPr>
              <a:t>Objetivo.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Descreva o objetivo do seu trabalho em relação a problemática apresentada no Contexto. Por exemplo, você pode dizer que o objetivo é compreender um aspecto do problema, propor uma solução para o problema, realizar um estudo de caso, dentre outros. O texto do objetivo vai depender do tipo de estudo que você realizou.</a:t>
            </a:r>
          </a:p>
        </p:txBody>
      </p:sp>
    </p:spTree>
    <p:extLst>
      <p:ext uri="{BB962C8B-B14F-4D97-AF65-F5344CB8AC3E}">
        <p14:creationId xmlns:p14="http://schemas.microsoft.com/office/powerpoint/2010/main" val="6182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7451" y="1190869"/>
            <a:ext cx="10859386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Helvetica Neue"/>
              </a:rPr>
              <a:t>Método.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Aqui você descreve sucintamente quais foram os métodos utilizados; se foi um estudo de caso, experimento, revisão de literatura, etc. É bom colocar alguns detalhes do método, como por exemplo a quantidade de participantes ou número de estudos analisados. Isso poderá despertar um maior interesse por seu trabalho.</a:t>
            </a:r>
          </a:p>
        </p:txBody>
      </p:sp>
    </p:spTree>
    <p:extLst>
      <p:ext uri="{BB962C8B-B14F-4D97-AF65-F5344CB8AC3E}">
        <p14:creationId xmlns:p14="http://schemas.microsoft.com/office/powerpoint/2010/main" val="32489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06549" y="1169604"/>
            <a:ext cx="10604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Helvetica Neue"/>
              </a:rPr>
              <a:t>Resultados.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Você deve apresentar os principais resultados do seu estudo, de forma bem sucinta. Se atenha aos resultados mais relevantes do seu estudo. Lembre que você quer informar e também despertar o interesse do leitor. Sempre seja sincero quanto aos resultados, não importa se eles são favoráveis ou não ao seu trabalho.</a:t>
            </a:r>
          </a:p>
        </p:txBody>
      </p:sp>
    </p:spTree>
    <p:extLst>
      <p:ext uri="{BB962C8B-B14F-4D97-AF65-F5344CB8AC3E}">
        <p14:creationId xmlns:p14="http://schemas.microsoft.com/office/powerpoint/2010/main" val="93346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1366" y="893159"/>
            <a:ext cx="101363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Helvetica Neue"/>
              </a:rPr>
              <a:t>Conclusão.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Na conclusão é importante que você descreva quais foram as principais descobertas dos seu estudo. Por exemplo, você pode descrever quais são as implicações do seu estudo para o estado da arte e da prática, ou como o estudo pode servir como base para trabalhos futuros. Não seja exaustivo, descreva apenas os principais pontos.</a:t>
            </a:r>
          </a:p>
        </p:txBody>
      </p:sp>
    </p:spTree>
    <p:extLst>
      <p:ext uri="{BB962C8B-B14F-4D97-AF65-F5344CB8AC3E}">
        <p14:creationId xmlns:p14="http://schemas.microsoft.com/office/powerpoint/2010/main" val="37153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68055" y="1244309"/>
            <a:ext cx="9966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Você deve escrever cada uma dessas partes separadamente e depois juntá-las para formar um texto unificado. Contudo, em alguns veículos de publicação,  também é possível deixar essas partes identificadas, como no exemplo abaixo.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1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89321" y="1275930"/>
            <a:ext cx="9604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Tenha em mente que o abstract deve falar por si só. Isto é, o leitor deve compreender o que está sendo apresentado sem precisar adentrar nas outras partes do trabalho. Por essa razão, deve-se evitar o uso de referências e abreviações, a menos que sejam realmente necessárias.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31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200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Franklin Gothic Medium</vt:lpstr>
      <vt:lpstr>Helvetica Neue</vt:lpstr>
      <vt:lpstr>Retrospectiva</vt:lpstr>
      <vt:lpstr>ABSTRACT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scviegas</dc:creator>
  <cp:lastModifiedBy>scviegas</cp:lastModifiedBy>
  <cp:revision>3</cp:revision>
  <dcterms:created xsi:type="dcterms:W3CDTF">2017-04-04T12:20:29Z</dcterms:created>
  <dcterms:modified xsi:type="dcterms:W3CDTF">2017-04-04T12:38:43Z</dcterms:modified>
</cp:coreProperties>
</file>