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283" r:id="rId5"/>
    <p:sldId id="265" r:id="rId6"/>
    <p:sldId id="284" r:id="rId7"/>
    <p:sldId id="267" r:id="rId8"/>
    <p:sldId id="268" r:id="rId9"/>
    <p:sldId id="289" r:id="rId10"/>
    <p:sldId id="290" r:id="rId11"/>
    <p:sldId id="291" r:id="rId12"/>
    <p:sldId id="292" r:id="rId13"/>
    <p:sldId id="293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86421" autoAdjust="0"/>
  </p:normalViewPr>
  <p:slideViewPr>
    <p:cSldViewPr snapToGrid="0">
      <p:cViewPr varScale="1">
        <p:scale>
          <a:sx n="67" d="100"/>
          <a:sy n="67" d="100"/>
        </p:scale>
        <p:origin x="11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5D07-A7F0-44EC-99F8-F2C69F8B9F5E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BD88F-11F7-4053-958E-BBAC6FF27E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40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BD88F-11F7-4053-958E-BBAC6FF27E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8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4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4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0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8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1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1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E2C6-BA1F-4A53-802C-9EBF0F20EA40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8658-4F37-417F-9480-F4E690276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15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ttes.cnpq.br/5020505141968701" TargetMode="External"/><Relationship Id="rId5" Type="http://schemas.openxmlformats.org/officeDocument/2006/relationships/hyperlink" Target="mailto:silvio.viegas@qi.edu.br" TargetMode="External"/><Relationship Id="rId4" Type="http://schemas.openxmlformats.org/officeDocument/2006/relationships/hyperlink" Target="mailto:scviegas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4660" y="370702"/>
            <a:ext cx="710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FACULDADE DE TECNOLOGIA DE PORTO ALEGRE– FAQI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2" y="370702"/>
            <a:ext cx="1254297" cy="159876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046562" y="5554568"/>
            <a:ext cx="8059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Inglês Instrumental</a:t>
            </a:r>
          </a:p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Chave </a:t>
            </a:r>
            <a:r>
              <a:rPr lang="pt-B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moodle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40654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38386" y="1225689"/>
            <a:ext cx="103373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Para completar o entendimento do alfabeto inglês, podemos dar exemplos de siglas famosas que se transformaram em palavras pela união das pronúncias dos alfabetos. Dessa forma, o interesse dos alunos pelo estudo do inglês tende a aumentar.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OBSERVE:</a:t>
            </a:r>
            <a:br>
              <a:rPr lang="pt-BR" sz="2400" dirty="0"/>
            </a:b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CSI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(famoso seriado policial da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tv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norte-americana cuja pronúncia é </a:t>
            </a:r>
            <a:r>
              <a:rPr lang="pt-BR" sz="24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cí-éss-ái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pt-BR" sz="2400" dirty="0"/>
            </a:b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HBO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(canal de TV fechado cuja união das letras resulta em </a:t>
            </a:r>
            <a:r>
              <a:rPr lang="pt-BR" sz="24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êitch-bí-ôu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pt-BR" sz="2400" dirty="0"/>
            </a:b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DJ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(sigla de </a:t>
            </a:r>
            <a:r>
              <a:rPr lang="pt-BR" sz="2400" i="1" dirty="0">
                <a:solidFill>
                  <a:srgbClr val="000000"/>
                </a:solidFill>
                <a:latin typeface="Arial" panose="020B0604020202020204" pitchFamily="34" charset="0"/>
              </a:rPr>
              <a:t>Disk Jockey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profissional de música que executa mixagens em baladas e eventos. Pronuncia-se como </a:t>
            </a:r>
            <a:r>
              <a:rPr lang="pt-BR" sz="24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dí-djêi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pt-BR" sz="2400" dirty="0"/>
            </a:b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NBA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(falada como </a:t>
            </a:r>
            <a:r>
              <a:rPr lang="pt-BR" sz="24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ên-bí-êi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, é uma das principais ligas de basquetebol do mundo da América do Norte)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6090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3030" t="23051" r="45321" b="7571"/>
          <a:stretch/>
        </p:blipFill>
        <p:spPr>
          <a:xfrm>
            <a:off x="3177154" y="0"/>
            <a:ext cx="5517396" cy="68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0780" cy="6858000"/>
          </a:xfrm>
          <a:prstGeom prst="rect">
            <a:avLst/>
          </a:prstGeom>
        </p:spPr>
      </p:pic>
      <p:pic>
        <p:nvPicPr>
          <p:cNvPr id="1026" name="Picture 2" descr="Aulas de Inglês, criativas, divert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87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0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las de Inglês, criativas, divert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ulas de Inglês, criativas, divert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96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1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4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46" y="212257"/>
            <a:ext cx="998610" cy="135463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38387" y="1779159"/>
            <a:ext cx="10414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Ementa: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Desenvolvimento de conhecimentos básicos e intermediários da Língua Inglesa para o uso na área da Informática através do estudo das formas gramaticais e de textos específicos da área. Tais textos serão selecionados de publicações recentes.</a:t>
            </a:r>
          </a:p>
          <a:p>
            <a:endParaRPr lang="pt-BR" b="1" dirty="0">
              <a:solidFill>
                <a:srgbClr val="0F04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Competências: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Estudar textos específicos da área de computação visando sua compreensão</a:t>
            </a:r>
          </a:p>
          <a:p>
            <a:endParaRPr lang="pt-BR" b="1" dirty="0">
              <a:solidFill>
                <a:srgbClr val="0F04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Habilidades: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Desenvolver e ampliar estratégias de leitura de textos em inglês; Identificar o vocabulário da área de computação.</a:t>
            </a:r>
          </a:p>
          <a:p>
            <a:endParaRPr lang="pt-BR" b="1" dirty="0">
              <a:solidFill>
                <a:srgbClr val="0F04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Bases tecnológicas: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Textos em inglês, extraídos de revistas, livros e sites da Internet retratando temas abordados em outras disciplinas; Vocabulário da área de Informática.</a:t>
            </a:r>
            <a:endParaRPr lang="pt-BR" b="0" i="0" dirty="0">
              <a:solidFill>
                <a:srgbClr val="0F04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35687" y="704908"/>
            <a:ext cx="4267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F0400"/>
                </a:solidFill>
                <a:latin typeface="Verdana" panose="020B0604030504040204" pitchFamily="34" charset="0"/>
              </a:rPr>
              <a:t>Sobre a disciplina</a:t>
            </a:r>
          </a:p>
        </p:txBody>
      </p:sp>
    </p:spTree>
    <p:extLst>
      <p:ext uri="{BB962C8B-B14F-4D97-AF65-F5344CB8AC3E}">
        <p14:creationId xmlns:p14="http://schemas.microsoft.com/office/powerpoint/2010/main" val="161703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46" y="212257"/>
            <a:ext cx="998610" cy="135463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95946" y="1779159"/>
            <a:ext cx="113766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Bibliografia Básica: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MURPHY, Raymond.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Essential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grammar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in use: a self-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study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reference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and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practice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book for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elementary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students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of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english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. Cambridge: Cambridge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University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Press, 1997.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CRUZ, D.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Ingles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contextos para Informática.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Disal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GALLO, Ligia 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Ingles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instrumental para Informática.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Icone</a:t>
            </a:r>
            <a:endParaRPr lang="pt-BR" b="1" dirty="0">
              <a:solidFill>
                <a:srgbClr val="0F04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1" dirty="0">
              <a:solidFill>
                <a:srgbClr val="0F04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Bibliografia Complementar:</a:t>
            </a:r>
          </a:p>
          <a:p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BVirtual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: LAPKOSKI, Graziella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Araujo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 de Oliveira Do Texto ao Sentido: teoria e prática de leitura em língua inglesa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RAPAPORTH, Ruth. Metodologia do ensino de língua portuguesa e estrangeira: comunicação e tecnologia no ensino de línguas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MARQUES, Florinda </a:t>
            </a:r>
            <a:r>
              <a:rPr lang="pt-BR" b="1" dirty="0" err="1">
                <a:solidFill>
                  <a:srgbClr val="0F0400"/>
                </a:solidFill>
                <a:latin typeface="Verdana" panose="020B0604030504040204" pitchFamily="34" charset="0"/>
              </a:rPr>
              <a:t>Scremin</a:t>
            </a:r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. Ensinar e aprender inglês: o processo comunicativo em sala de aula.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LIMA, Thereza Cristina de Souza; KOPPE, Carmen Terezinha. Inglês: a prática profissional do idioma</a:t>
            </a:r>
          </a:p>
          <a:p>
            <a:r>
              <a:rPr lang="pt-BR" b="1" dirty="0">
                <a:solidFill>
                  <a:srgbClr val="0F0400"/>
                </a:solidFill>
                <a:latin typeface="Verdana" panose="020B0604030504040204" pitchFamily="34" charset="0"/>
              </a:rPr>
              <a:t>SIQUEIRA, Valter Lellis. O verbo inglês: teoria e prática</a:t>
            </a:r>
            <a:endParaRPr lang="pt-BR" b="0" i="0" dirty="0">
              <a:solidFill>
                <a:srgbClr val="0F04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35687" y="704908"/>
            <a:ext cx="4267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F0400"/>
                </a:solidFill>
                <a:latin typeface="Verdana" panose="020B0604030504040204" pitchFamily="34" charset="0"/>
              </a:rPr>
              <a:t>Sobre a disciplina</a:t>
            </a:r>
          </a:p>
        </p:txBody>
      </p:sp>
    </p:spTree>
    <p:extLst>
      <p:ext uri="{BB962C8B-B14F-4D97-AF65-F5344CB8AC3E}">
        <p14:creationId xmlns:p14="http://schemas.microsoft.com/office/powerpoint/2010/main" val="10772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46" y="212257"/>
            <a:ext cx="998610" cy="135463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35432" y="1779159"/>
            <a:ext cx="112371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Silvio Cesar Viegas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F0400"/>
                </a:solidFill>
                <a:effectLst/>
                <a:latin typeface="Verdana" panose="020B0604030504040204" pitchFamily="34" charset="0"/>
              </a:rPr>
              <a:t>Doutorando no</a:t>
            </a: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 Ensino de Ciências e Matemática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F0400"/>
                </a:solidFill>
                <a:effectLst/>
                <a:latin typeface="Verdana" panose="020B0604030504040204" pitchFamily="34" charset="0"/>
              </a:rPr>
              <a:t>Mestre no Ensino de </a:t>
            </a: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Ciências e Matemática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F0400"/>
                </a:solidFill>
                <a:effectLst/>
                <a:latin typeface="Verdana" panose="020B0604030504040204" pitchFamily="34" charset="0"/>
              </a:rPr>
              <a:t>Bacharel em Informática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0F0400"/>
                </a:solidFill>
                <a:latin typeface="Verdana" panose="020B0604030504040204" pitchFamily="34" charset="0"/>
              </a:rPr>
              <a:t>Email</a:t>
            </a: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: </a:t>
            </a: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  <a:hlinkClick r:id="rId4"/>
              </a:rPr>
              <a:t>scviegas@gmail.com</a:t>
            </a: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 / </a:t>
            </a: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  <a:hlinkClick r:id="rId5"/>
              </a:rPr>
              <a:t>silvio.viegas@qi.edu.br</a:t>
            </a:r>
            <a:endParaRPr lang="pt-BR" sz="2400" b="1" dirty="0">
              <a:solidFill>
                <a:srgbClr val="0F04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Curriculum Lattes: </a:t>
            </a:r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http://lattes.cnpq.br/5020505141968701</a:t>
            </a:r>
            <a:endParaRPr lang="pt-BR" sz="2400" b="1" dirty="0">
              <a:solidFill>
                <a:srgbClr val="0F04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0F04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35687" y="704908"/>
            <a:ext cx="239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F0400"/>
                </a:solidFill>
                <a:latin typeface="Verdana" panose="020B0604030504040204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7895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46" y="212257"/>
            <a:ext cx="998610" cy="13546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03608" y="2083959"/>
            <a:ext cx="9190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Atividades em aula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0F0400"/>
                </a:solidFill>
                <a:effectLst/>
                <a:latin typeface="Verdana" panose="020B0604030504040204" pitchFamily="34" charset="0"/>
              </a:rPr>
              <a:t>Horário das aulas (19h as 22h10 )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Chamadas ( as 19h15 e as 21h55 )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35687" y="704908"/>
            <a:ext cx="4972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F0400"/>
                </a:solidFill>
                <a:latin typeface="Verdana" panose="020B0604030504040204" pitchFamily="34" charset="0"/>
              </a:rPr>
              <a:t>Contrato pedagógico</a:t>
            </a:r>
          </a:p>
        </p:txBody>
      </p:sp>
    </p:spTree>
    <p:extLst>
      <p:ext uri="{BB962C8B-B14F-4D97-AF65-F5344CB8AC3E}">
        <p14:creationId xmlns:p14="http://schemas.microsoft.com/office/powerpoint/2010/main" val="20894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46" y="212257"/>
            <a:ext cx="998610" cy="135463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94913" y="889574"/>
            <a:ext cx="9190494" cy="571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F0400"/>
                </a:solidFill>
                <a:latin typeface="Verdana" panose="020B0604030504040204" pitchFamily="34" charset="0"/>
              </a:rPr>
              <a:t>Avaliações</a:t>
            </a:r>
            <a:endParaRPr lang="pt-BR" sz="2400" b="0" i="0" dirty="0">
              <a:solidFill>
                <a:srgbClr val="0F04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73503" y="304799"/>
            <a:ext cx="4972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F0400"/>
                </a:solidFill>
                <a:latin typeface="Verdana" panose="020B0604030504040204" pitchFamily="34" charset="0"/>
              </a:rPr>
              <a:t>Contrato pedagógico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47688"/>
              </p:ext>
            </p:extLst>
          </p:nvPr>
        </p:nvGraphicFramePr>
        <p:xfrm>
          <a:off x="1214850" y="1474349"/>
          <a:ext cx="10977150" cy="61716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7150">
                  <a:extLst>
                    <a:ext uri="{9D8B030D-6E8A-4147-A177-3AD203B41FA5}">
                      <a16:colId xmlns:a16="http://schemas.microsoft.com/office/drawing/2014/main" val="3794946929"/>
                    </a:ext>
                  </a:extLst>
                </a:gridCol>
              </a:tblGrid>
              <a:tr h="40731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Grau 1: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AVALIAÇÃO 1: Prova (pontos – 40%)                    AVALIAÇÃO 2: Trabalho 2    (pontos – 40%)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MOODLE: 20%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Grau 2: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AVALIAÇÃO 3: Abstract    (pontos – 50%)                   AVALIAÇÃO 8: Trabalho 4    (pontos – 30%)</a:t>
                      </a:r>
                      <a:endParaRPr lang="pt-BR" sz="32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</a:rPr>
                        <a:t>MOODLE: 20%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Grau 3: Substituição de uma das notas do bimestre.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Grau 1 = AVALIAÇÃO 1 + AVALIAÇÃO 2 + MOODLE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Grau 2 = AVALIAÇÃO 3 + AVALIAÇÃO 4 + MOODLE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Média final = ((Grau 1 x 1) + (Grau 2 x 2)) / 3</a:t>
                      </a:r>
                      <a:endParaRPr lang="pt-BR" sz="3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effectLst/>
                        </a:rPr>
                        <a:t> </a:t>
                      </a:r>
                      <a:r>
                        <a:rPr lang="pt-BR" sz="1800" dirty="0">
                          <a:effectLst/>
                        </a:rPr>
                        <a:t>É considerado aprovado(a) o(a) aluno(a) que, obtiver nota igual ou superior a seis (6,0) e, no mínimo, 75%  de frequência.</a:t>
                      </a:r>
                      <a:endParaRPr lang="pt-BR" sz="3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marL="44450" marR="44450" marT="63500" marB="63500"/>
                </a:tc>
                <a:extLst>
                  <a:ext uri="{0D108BD9-81ED-4DB2-BD59-A6C34878D82A}">
                    <a16:rowId xmlns:a16="http://schemas.microsoft.com/office/drawing/2014/main" val="2573408878"/>
                  </a:ext>
                </a:extLst>
              </a:tr>
              <a:tr h="7720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marL="44450" marR="44450" marT="63500" marB="63500"/>
                </a:tc>
                <a:extLst>
                  <a:ext uri="{0D108BD9-81ED-4DB2-BD59-A6C34878D82A}">
                    <a16:rowId xmlns:a16="http://schemas.microsoft.com/office/drawing/2014/main" val="333797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9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2">
                    <a:satMod val="130000"/>
                  </a:schemeClr>
                </a:solidFill>
              </a:rPr>
              <a:t>Expectativas da cadeira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que vocês (alunos) esperam da cadeira de “Inglês ?”</a:t>
            </a:r>
          </a:p>
        </p:txBody>
      </p:sp>
    </p:spTree>
    <p:extLst>
      <p:ext uri="{BB962C8B-B14F-4D97-AF65-F5344CB8AC3E}">
        <p14:creationId xmlns:p14="http://schemas.microsoft.com/office/powerpoint/2010/main" val="125668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2">
                    <a:satMod val="130000"/>
                  </a:schemeClr>
                </a:solidFill>
              </a:rPr>
              <a:t>Plano de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pt-BR" dirty="0"/>
              <a:t>Veremos como vai ser conduzida a cadeira: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pt-BR" dirty="0"/>
              <a:t>Guia Disciplinar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pt-BR" dirty="0"/>
              <a:t>Avaliações: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Provas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Trabalhos 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Trabalho interdisciplinar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pt-BR" dirty="0"/>
              <a:t>Bibliografia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Biblioteca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Internet: artigos, ebooks, links, etc.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pt-BR" dirty="0"/>
              <a:t>Conhecendo os alunos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Suas experiências profissionais</a:t>
            </a:r>
          </a:p>
          <a:p>
            <a:pPr marL="886968" lvl="2">
              <a:buFont typeface="Wingdings 2"/>
              <a:buChar char=""/>
              <a:defRPr/>
            </a:pPr>
            <a:r>
              <a:rPr lang="pt-BR" dirty="0"/>
              <a:t>Interesses</a:t>
            </a:r>
          </a:p>
        </p:txBody>
      </p:sp>
    </p:spTree>
    <p:extLst>
      <p:ext uri="{BB962C8B-B14F-4D97-AF65-F5344CB8AC3E}">
        <p14:creationId xmlns:p14="http://schemas.microsoft.com/office/powerpoint/2010/main" val="22632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78237" y="49674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O alfabeto inglês consta de 26 letras: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A -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êi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B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bí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C -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cí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D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dí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E -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 í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F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éf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G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djí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H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êitch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I -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ái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J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djêi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K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kêi</a:t>
            </a:r>
            <a:br>
              <a:rPr lang="pt-BR" sz="2800" dirty="0"/>
            </a:b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L - 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él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6096000" y="139734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M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êm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N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ên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O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ôu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P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píi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Q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kíu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R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ár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éss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T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tíi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U -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iúu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V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víi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X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éks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W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dâbliu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Y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uái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pt-BR" sz="2400" dirty="0"/>
            </a:b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Z -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zíi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 (Na Inglaterra, a pronúncia é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pt-BR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zed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3028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508</Words>
  <Application>Microsoft Office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Verdana</vt:lpstr>
      <vt:lpstr>Wingdings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Expectativas da cadeira</vt:lpstr>
      <vt:lpstr>Plano de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Dorgan</dc:creator>
  <cp:lastModifiedBy>Silvio Cesar Viegas</cp:lastModifiedBy>
  <cp:revision>28</cp:revision>
  <dcterms:created xsi:type="dcterms:W3CDTF">2016-12-20T15:40:10Z</dcterms:created>
  <dcterms:modified xsi:type="dcterms:W3CDTF">2018-08-09T23:04:05Z</dcterms:modified>
</cp:coreProperties>
</file>