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9" r:id="rId3"/>
    <p:sldId id="260" r:id="rId4"/>
    <p:sldId id="261" r:id="rId5"/>
    <p:sldId id="262" r:id="rId6"/>
    <p:sldId id="263" r:id="rId7"/>
    <p:sldId id="264" r:id="rId8"/>
    <p:sldId id="265" r:id="rId9"/>
    <p:sldId id="266" r:id="rId10"/>
    <p:sldId id="267" r:id="rId11"/>
    <p:sldId id="268" r:id="rId12"/>
    <p:sldId id="289" r:id="rId13"/>
    <p:sldId id="287" r:id="rId14"/>
    <p:sldId id="285" r:id="rId15"/>
    <p:sldId id="286" r:id="rId16"/>
    <p:sldId id="288" r:id="rId17"/>
    <p:sldId id="269" r:id="rId18"/>
    <p:sldId id="270" r:id="rId19"/>
    <p:sldId id="271" r:id="rId20"/>
    <p:sldId id="272" r:id="rId21"/>
    <p:sldId id="273" r:id="rId22"/>
    <p:sldId id="274" r:id="rId23"/>
    <p:sldId id="275" r:id="rId24"/>
    <p:sldId id="279" r:id="rId25"/>
    <p:sldId id="280" r:id="rId26"/>
    <p:sldId id="276" r:id="rId27"/>
    <p:sldId id="277" r:id="rId28"/>
    <p:sldId id="278" r:id="rId29"/>
    <p:sldId id="281" r:id="rId30"/>
    <p:sldId id="282" r:id="rId31"/>
    <p:sldId id="284" r:id="rId32"/>
    <p:sldId id="283" r:id="rId33"/>
    <p:sldId id="258" r:id="rId3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Estilo Médio 3 - Ênfase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80" autoAdjust="0"/>
    <p:restoredTop sz="86421" autoAdjust="0"/>
  </p:normalViewPr>
  <p:slideViewPr>
    <p:cSldViewPr snapToGrid="0">
      <p:cViewPr varScale="1">
        <p:scale>
          <a:sx n="67" d="100"/>
          <a:sy n="67" d="100"/>
        </p:scale>
        <p:origin x="1044"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615D07-A7F0-44EC-99F8-F2C69F8B9F5E}" type="datetimeFigureOut">
              <a:rPr lang="pt-BR" smtClean="0"/>
              <a:t>09/08/2018</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3BD88F-11F7-4053-958E-BBAC6FF27E2E}" type="slidenum">
              <a:rPr lang="pt-BR" smtClean="0"/>
              <a:t>‹nº›</a:t>
            </a:fld>
            <a:endParaRPr lang="pt-BR"/>
          </a:p>
        </p:txBody>
      </p:sp>
    </p:spTree>
    <p:extLst>
      <p:ext uri="{BB962C8B-B14F-4D97-AF65-F5344CB8AC3E}">
        <p14:creationId xmlns:p14="http://schemas.microsoft.com/office/powerpoint/2010/main" val="9044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C3BD88F-11F7-4053-958E-BBAC6FF27E2E}" type="slidenum">
              <a:rPr lang="pt-BR" smtClean="0"/>
              <a:t>1</a:t>
            </a:fld>
            <a:endParaRPr lang="pt-BR"/>
          </a:p>
        </p:txBody>
      </p:sp>
    </p:spTree>
    <p:extLst>
      <p:ext uri="{BB962C8B-B14F-4D97-AF65-F5344CB8AC3E}">
        <p14:creationId xmlns:p14="http://schemas.microsoft.com/office/powerpoint/2010/main" val="1117387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4432E2C6-BA1F-4A53-802C-9EBF0F20EA40}" type="datetimeFigureOut">
              <a:rPr lang="pt-BR" smtClean="0"/>
              <a:t>09/08/2018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0C08658-4F37-417F-9480-F4E690276772}" type="slidenum">
              <a:rPr lang="pt-BR" smtClean="0"/>
              <a:t>‹nº›</a:t>
            </a:fld>
            <a:endParaRPr lang="pt-BR"/>
          </a:p>
        </p:txBody>
      </p:sp>
    </p:spTree>
    <p:extLst>
      <p:ext uri="{BB962C8B-B14F-4D97-AF65-F5344CB8AC3E}">
        <p14:creationId xmlns:p14="http://schemas.microsoft.com/office/powerpoint/2010/main" val="3988045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4432E2C6-BA1F-4A53-802C-9EBF0F20EA40}" type="datetimeFigureOut">
              <a:rPr lang="pt-BR" smtClean="0"/>
              <a:t>09/08/2018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0C08658-4F37-417F-9480-F4E690276772}" type="slidenum">
              <a:rPr lang="pt-BR" smtClean="0"/>
              <a:t>‹nº›</a:t>
            </a:fld>
            <a:endParaRPr lang="pt-BR"/>
          </a:p>
        </p:txBody>
      </p:sp>
    </p:spTree>
    <p:extLst>
      <p:ext uri="{BB962C8B-B14F-4D97-AF65-F5344CB8AC3E}">
        <p14:creationId xmlns:p14="http://schemas.microsoft.com/office/powerpoint/2010/main" val="3064544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4432E2C6-BA1F-4A53-802C-9EBF0F20EA40}" type="datetimeFigureOut">
              <a:rPr lang="pt-BR" smtClean="0"/>
              <a:t>09/08/2018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0C08658-4F37-417F-9480-F4E690276772}" type="slidenum">
              <a:rPr lang="pt-BR" smtClean="0"/>
              <a:t>‹nº›</a:t>
            </a:fld>
            <a:endParaRPr lang="pt-BR"/>
          </a:p>
        </p:txBody>
      </p:sp>
    </p:spTree>
    <p:extLst>
      <p:ext uri="{BB962C8B-B14F-4D97-AF65-F5344CB8AC3E}">
        <p14:creationId xmlns:p14="http://schemas.microsoft.com/office/powerpoint/2010/main" val="4157926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4432E2C6-BA1F-4A53-802C-9EBF0F20EA40}" type="datetimeFigureOut">
              <a:rPr lang="pt-BR" smtClean="0"/>
              <a:t>09/08/2018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0C08658-4F37-417F-9480-F4E690276772}" type="slidenum">
              <a:rPr lang="pt-BR" smtClean="0"/>
              <a:t>‹nº›</a:t>
            </a:fld>
            <a:endParaRPr lang="pt-BR"/>
          </a:p>
        </p:txBody>
      </p:sp>
    </p:spTree>
    <p:extLst>
      <p:ext uri="{BB962C8B-B14F-4D97-AF65-F5344CB8AC3E}">
        <p14:creationId xmlns:p14="http://schemas.microsoft.com/office/powerpoint/2010/main" val="3834479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4432E2C6-BA1F-4A53-802C-9EBF0F20EA40}" type="datetimeFigureOut">
              <a:rPr lang="pt-BR" smtClean="0"/>
              <a:t>09/08/2018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0C08658-4F37-417F-9480-F4E690276772}" type="slidenum">
              <a:rPr lang="pt-BR" smtClean="0"/>
              <a:t>‹nº›</a:t>
            </a:fld>
            <a:endParaRPr lang="pt-BR"/>
          </a:p>
        </p:txBody>
      </p:sp>
    </p:spTree>
    <p:extLst>
      <p:ext uri="{BB962C8B-B14F-4D97-AF65-F5344CB8AC3E}">
        <p14:creationId xmlns:p14="http://schemas.microsoft.com/office/powerpoint/2010/main" val="1423050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4432E2C6-BA1F-4A53-802C-9EBF0F20EA40}" type="datetimeFigureOut">
              <a:rPr lang="pt-BR" smtClean="0"/>
              <a:t>09/08/2018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0C08658-4F37-417F-9480-F4E690276772}" type="slidenum">
              <a:rPr lang="pt-BR" smtClean="0"/>
              <a:t>‹nº›</a:t>
            </a:fld>
            <a:endParaRPr lang="pt-BR"/>
          </a:p>
        </p:txBody>
      </p:sp>
    </p:spTree>
    <p:extLst>
      <p:ext uri="{BB962C8B-B14F-4D97-AF65-F5344CB8AC3E}">
        <p14:creationId xmlns:p14="http://schemas.microsoft.com/office/powerpoint/2010/main" val="2104588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4432E2C6-BA1F-4A53-802C-9EBF0F20EA40}" type="datetimeFigureOut">
              <a:rPr lang="pt-BR" smtClean="0"/>
              <a:t>09/08/2018</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60C08658-4F37-417F-9480-F4E690276772}" type="slidenum">
              <a:rPr lang="pt-BR" smtClean="0"/>
              <a:t>‹nº›</a:t>
            </a:fld>
            <a:endParaRPr lang="pt-BR"/>
          </a:p>
        </p:txBody>
      </p:sp>
    </p:spTree>
    <p:extLst>
      <p:ext uri="{BB962C8B-B14F-4D97-AF65-F5344CB8AC3E}">
        <p14:creationId xmlns:p14="http://schemas.microsoft.com/office/powerpoint/2010/main" val="1808811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4432E2C6-BA1F-4A53-802C-9EBF0F20EA40}" type="datetimeFigureOut">
              <a:rPr lang="pt-BR" smtClean="0"/>
              <a:t>09/08/2018</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60C08658-4F37-417F-9480-F4E690276772}" type="slidenum">
              <a:rPr lang="pt-BR" smtClean="0"/>
              <a:t>‹nº›</a:t>
            </a:fld>
            <a:endParaRPr lang="pt-BR"/>
          </a:p>
        </p:txBody>
      </p:sp>
    </p:spTree>
    <p:extLst>
      <p:ext uri="{BB962C8B-B14F-4D97-AF65-F5344CB8AC3E}">
        <p14:creationId xmlns:p14="http://schemas.microsoft.com/office/powerpoint/2010/main" val="1251068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4432E2C6-BA1F-4A53-802C-9EBF0F20EA40}" type="datetimeFigureOut">
              <a:rPr lang="pt-BR" smtClean="0"/>
              <a:t>09/08/2018</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60C08658-4F37-417F-9480-F4E690276772}" type="slidenum">
              <a:rPr lang="pt-BR" smtClean="0"/>
              <a:t>‹nº›</a:t>
            </a:fld>
            <a:endParaRPr lang="pt-BR"/>
          </a:p>
        </p:txBody>
      </p:sp>
    </p:spTree>
    <p:extLst>
      <p:ext uri="{BB962C8B-B14F-4D97-AF65-F5344CB8AC3E}">
        <p14:creationId xmlns:p14="http://schemas.microsoft.com/office/powerpoint/2010/main" val="3981062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4432E2C6-BA1F-4A53-802C-9EBF0F20EA40}" type="datetimeFigureOut">
              <a:rPr lang="pt-BR" smtClean="0"/>
              <a:t>09/08/2018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0C08658-4F37-417F-9480-F4E690276772}" type="slidenum">
              <a:rPr lang="pt-BR" smtClean="0"/>
              <a:t>‹nº›</a:t>
            </a:fld>
            <a:endParaRPr lang="pt-BR"/>
          </a:p>
        </p:txBody>
      </p:sp>
    </p:spTree>
    <p:extLst>
      <p:ext uri="{BB962C8B-B14F-4D97-AF65-F5344CB8AC3E}">
        <p14:creationId xmlns:p14="http://schemas.microsoft.com/office/powerpoint/2010/main" val="870081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4432E2C6-BA1F-4A53-802C-9EBF0F20EA40}" type="datetimeFigureOut">
              <a:rPr lang="pt-BR" smtClean="0"/>
              <a:t>09/08/2018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0C08658-4F37-417F-9480-F4E690276772}" type="slidenum">
              <a:rPr lang="pt-BR" smtClean="0"/>
              <a:t>‹nº›</a:t>
            </a:fld>
            <a:endParaRPr lang="pt-BR"/>
          </a:p>
        </p:txBody>
      </p:sp>
    </p:spTree>
    <p:extLst>
      <p:ext uri="{BB962C8B-B14F-4D97-AF65-F5344CB8AC3E}">
        <p14:creationId xmlns:p14="http://schemas.microsoft.com/office/powerpoint/2010/main" val="3806413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32E2C6-BA1F-4A53-802C-9EBF0F20EA40}" type="datetimeFigureOut">
              <a:rPr lang="pt-BR" smtClean="0"/>
              <a:t>09/08/2018</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C08658-4F37-417F-9480-F4E690276772}" type="slidenum">
              <a:rPr lang="pt-BR" smtClean="0"/>
              <a:t>‹nº›</a:t>
            </a:fld>
            <a:endParaRPr lang="pt-BR"/>
          </a:p>
        </p:txBody>
      </p:sp>
    </p:spTree>
    <p:extLst>
      <p:ext uri="{BB962C8B-B14F-4D97-AF65-F5344CB8AC3E}">
        <p14:creationId xmlns:p14="http://schemas.microsoft.com/office/powerpoint/2010/main" val="1496154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CaixaDeTexto 1"/>
          <p:cNvSpPr txBox="1"/>
          <p:nvPr/>
        </p:nvSpPr>
        <p:spPr>
          <a:xfrm>
            <a:off x="1754660" y="370702"/>
            <a:ext cx="7101368" cy="461665"/>
          </a:xfrm>
          <a:prstGeom prst="rect">
            <a:avLst/>
          </a:prstGeom>
          <a:noFill/>
        </p:spPr>
        <p:txBody>
          <a:bodyPr wrap="none" rtlCol="0">
            <a:spAutoFit/>
          </a:bodyPr>
          <a:lstStyle/>
          <a:p>
            <a:r>
              <a:rPr lang="pt-BR" sz="2400" b="1" dirty="0">
                <a:solidFill>
                  <a:srgbClr val="FF0000"/>
                </a:solidFill>
                <a:effectLst>
                  <a:outerShdw blurRad="38100" dist="38100" dir="2700000" algn="tl">
                    <a:srgbClr val="000000">
                      <a:alpha val="43137"/>
                    </a:srgbClr>
                  </a:outerShdw>
                </a:effectLst>
              </a:rPr>
              <a:t>FACULDADE DE TECNOLOGIA DE PORTO ALEGRE– FAQI</a:t>
            </a:r>
          </a:p>
        </p:txBody>
      </p:sp>
      <p:pic>
        <p:nvPicPr>
          <p:cNvPr id="5" name="Imagem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5902" y="370702"/>
            <a:ext cx="1254297" cy="1598765"/>
          </a:xfrm>
          <a:prstGeom prst="rect">
            <a:avLst/>
          </a:prstGeom>
        </p:spPr>
      </p:pic>
      <p:sp>
        <p:nvSpPr>
          <p:cNvPr id="3" name="Retângulo 2"/>
          <p:cNvSpPr/>
          <p:nvPr/>
        </p:nvSpPr>
        <p:spPr>
          <a:xfrm>
            <a:off x="7046562" y="5554568"/>
            <a:ext cx="8059119" cy="954107"/>
          </a:xfrm>
          <a:prstGeom prst="rect">
            <a:avLst/>
          </a:prstGeom>
        </p:spPr>
        <p:txBody>
          <a:bodyPr wrap="square">
            <a:spAutoFit/>
          </a:bodyPr>
          <a:lstStyle/>
          <a:p>
            <a:r>
              <a:rPr lang="pt-BR" sz="3200" b="1" dirty="0">
                <a:solidFill>
                  <a:srgbClr val="FF0000"/>
                </a:solidFill>
                <a:effectLst>
                  <a:outerShdw blurRad="38100" dist="38100" dir="2700000" algn="tl">
                    <a:srgbClr val="000000">
                      <a:alpha val="43137"/>
                    </a:srgbClr>
                  </a:outerShdw>
                </a:effectLst>
                <a:latin typeface="Verdana" panose="020B0604030504040204" pitchFamily="34" charset="0"/>
              </a:rPr>
              <a:t>Inglês Instrumental</a:t>
            </a:r>
          </a:p>
          <a:p>
            <a:r>
              <a:rPr lang="pt-BR" sz="2400" b="1" dirty="0">
                <a:solidFill>
                  <a:srgbClr val="FF0000"/>
                </a:solidFill>
                <a:effectLst>
                  <a:outerShdw blurRad="38100" dist="38100" dir="2700000" algn="tl">
                    <a:srgbClr val="000000">
                      <a:alpha val="43137"/>
                    </a:srgbClr>
                  </a:outerShdw>
                </a:effectLst>
                <a:latin typeface="Verdana" panose="020B0604030504040204" pitchFamily="34" charset="0"/>
              </a:rPr>
              <a:t>Chave </a:t>
            </a:r>
            <a:r>
              <a:rPr lang="pt-BR" sz="2400" b="1" dirty="0" err="1">
                <a:solidFill>
                  <a:srgbClr val="FF0000"/>
                </a:solidFill>
                <a:effectLst>
                  <a:outerShdw blurRad="38100" dist="38100" dir="2700000" algn="tl">
                    <a:srgbClr val="000000">
                      <a:alpha val="43137"/>
                    </a:srgbClr>
                  </a:outerShdw>
                </a:effectLst>
                <a:latin typeface="Verdana" panose="020B0604030504040204" pitchFamily="34" charset="0"/>
              </a:rPr>
              <a:t>moodle</a:t>
            </a:r>
            <a:r>
              <a:rPr lang="pt-BR" sz="2400" b="1" dirty="0">
                <a:solidFill>
                  <a:srgbClr val="FF0000"/>
                </a:solidFill>
                <a:effectLst>
                  <a:outerShdw blurRad="38100" dist="38100" dir="2700000" algn="tl">
                    <a:srgbClr val="000000">
                      <a:alpha val="43137"/>
                    </a:srgbClr>
                  </a:outerShdw>
                </a:effectLst>
                <a:latin typeface="Verdana" panose="020B0604030504040204" pitchFamily="34" charset="0"/>
              </a:rPr>
              <a:t>: </a:t>
            </a:r>
          </a:p>
        </p:txBody>
      </p:sp>
    </p:spTree>
    <p:extLst>
      <p:ext uri="{BB962C8B-B14F-4D97-AF65-F5344CB8AC3E}">
        <p14:creationId xmlns:p14="http://schemas.microsoft.com/office/powerpoint/2010/main" val="3406546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1"/>
          <p:cNvGraphicFramePr>
            <a:graphicFrameLocks noGrp="1"/>
          </p:cNvGraphicFramePr>
          <p:nvPr>
            <p:extLst>
              <p:ext uri="{D42A27DB-BD31-4B8C-83A1-F6EECF244321}">
                <p14:modId xmlns:p14="http://schemas.microsoft.com/office/powerpoint/2010/main" val="144491555"/>
              </p:ext>
            </p:extLst>
          </p:nvPr>
        </p:nvGraphicFramePr>
        <p:xfrm>
          <a:off x="1348352" y="1735810"/>
          <a:ext cx="9422969" cy="4045058"/>
        </p:xfrm>
        <a:graphic>
          <a:graphicData uri="http://schemas.openxmlformats.org/drawingml/2006/table">
            <a:tbl>
              <a:tblPr firstRow="1" firstCol="1" bandRow="1">
                <a:tableStyleId>{5C22544A-7EE6-4342-B048-85BDC9FD1C3A}</a:tableStyleId>
              </a:tblPr>
              <a:tblGrid>
                <a:gridCol w="3465171">
                  <a:extLst>
                    <a:ext uri="{9D8B030D-6E8A-4147-A177-3AD203B41FA5}">
                      <a16:colId xmlns:a16="http://schemas.microsoft.com/office/drawing/2014/main" val="4120684631"/>
                    </a:ext>
                  </a:extLst>
                </a:gridCol>
                <a:gridCol w="3467418">
                  <a:extLst>
                    <a:ext uri="{9D8B030D-6E8A-4147-A177-3AD203B41FA5}">
                      <a16:colId xmlns:a16="http://schemas.microsoft.com/office/drawing/2014/main" val="539517932"/>
                    </a:ext>
                  </a:extLst>
                </a:gridCol>
                <a:gridCol w="2490380">
                  <a:extLst>
                    <a:ext uri="{9D8B030D-6E8A-4147-A177-3AD203B41FA5}">
                      <a16:colId xmlns:a16="http://schemas.microsoft.com/office/drawing/2014/main" val="1967256510"/>
                    </a:ext>
                  </a:extLst>
                </a:gridCol>
              </a:tblGrid>
              <a:tr h="4045058">
                <a:tc>
                  <a:txBody>
                    <a:bodyPr/>
                    <a:lstStyle/>
                    <a:p>
                      <a:pPr>
                        <a:lnSpc>
                          <a:spcPct val="107000"/>
                        </a:lnSpc>
                        <a:spcAft>
                          <a:spcPts val="610"/>
                        </a:spcAft>
                      </a:pPr>
                      <a:r>
                        <a:rPr lang="pt-BR" sz="2400" dirty="0" err="1">
                          <a:effectLst/>
                        </a:rPr>
                        <a:t>Rusty</a:t>
                      </a:r>
                      <a:r>
                        <a:rPr lang="pt-BR" sz="2400" dirty="0">
                          <a:effectLst/>
                        </a:rPr>
                        <a:t> –  </a:t>
                      </a:r>
                      <a:endParaRPr lang="pt-BR" sz="2000" dirty="0">
                        <a:effectLst/>
                      </a:endParaRPr>
                    </a:p>
                    <a:p>
                      <a:pPr>
                        <a:lnSpc>
                          <a:spcPct val="107000"/>
                        </a:lnSpc>
                        <a:spcAft>
                          <a:spcPts val="600"/>
                        </a:spcAft>
                      </a:pPr>
                      <a:r>
                        <a:rPr lang="pt-BR" sz="2400" dirty="0" err="1">
                          <a:effectLst/>
                        </a:rPr>
                        <a:t>Wide</a:t>
                      </a:r>
                      <a:r>
                        <a:rPr lang="pt-BR" sz="2400" dirty="0">
                          <a:effectLst/>
                        </a:rPr>
                        <a:t> –    </a:t>
                      </a:r>
                      <a:endParaRPr lang="pt-BR" sz="2000" dirty="0">
                        <a:effectLst/>
                      </a:endParaRPr>
                    </a:p>
                    <a:p>
                      <a:pPr>
                        <a:lnSpc>
                          <a:spcPct val="107000"/>
                        </a:lnSpc>
                        <a:spcAft>
                          <a:spcPts val="600"/>
                        </a:spcAft>
                      </a:pPr>
                      <a:r>
                        <a:rPr lang="pt-BR" sz="2400" dirty="0">
                          <a:effectLst/>
                        </a:rPr>
                        <a:t>Short –  </a:t>
                      </a:r>
                      <a:endParaRPr lang="pt-BR" sz="2000" dirty="0">
                        <a:effectLst/>
                      </a:endParaRPr>
                    </a:p>
                    <a:p>
                      <a:pPr>
                        <a:lnSpc>
                          <a:spcPct val="107000"/>
                        </a:lnSpc>
                        <a:spcAft>
                          <a:spcPts val="580"/>
                        </a:spcAft>
                      </a:pPr>
                      <a:r>
                        <a:rPr lang="pt-BR" sz="2400" dirty="0" err="1">
                          <a:effectLst/>
                        </a:rPr>
                        <a:t>Long</a:t>
                      </a:r>
                      <a:r>
                        <a:rPr lang="pt-BR" sz="2400" dirty="0">
                          <a:effectLst/>
                        </a:rPr>
                        <a:t> –  </a:t>
                      </a:r>
                      <a:endParaRPr lang="pt-BR" sz="2000" dirty="0">
                        <a:effectLst/>
                      </a:endParaRPr>
                    </a:p>
                    <a:p>
                      <a:pPr>
                        <a:lnSpc>
                          <a:spcPct val="107000"/>
                        </a:lnSpc>
                        <a:spcAft>
                          <a:spcPts val="600"/>
                        </a:spcAft>
                      </a:pPr>
                      <a:r>
                        <a:rPr lang="pt-BR" sz="2400" dirty="0">
                          <a:effectLst/>
                        </a:rPr>
                        <a:t>Sharp -  </a:t>
                      </a:r>
                      <a:endParaRPr lang="pt-BR" sz="2000" dirty="0">
                        <a:effectLst/>
                      </a:endParaRPr>
                    </a:p>
                    <a:p>
                      <a:pPr>
                        <a:lnSpc>
                          <a:spcPct val="107000"/>
                        </a:lnSpc>
                        <a:spcAft>
                          <a:spcPts val="575"/>
                        </a:spcAft>
                      </a:pPr>
                      <a:r>
                        <a:rPr lang="pt-BR" sz="2400" dirty="0" err="1">
                          <a:effectLst/>
                        </a:rPr>
                        <a:t>Deep</a:t>
                      </a:r>
                      <a:r>
                        <a:rPr lang="pt-BR" sz="2400" dirty="0">
                          <a:effectLst/>
                        </a:rPr>
                        <a:t> –   </a:t>
                      </a:r>
                      <a:endParaRPr lang="pt-BR" sz="2000" dirty="0">
                        <a:effectLst/>
                      </a:endParaRPr>
                    </a:p>
                    <a:p>
                      <a:pPr>
                        <a:lnSpc>
                          <a:spcPct val="107000"/>
                        </a:lnSpc>
                        <a:spcAft>
                          <a:spcPts val="0"/>
                        </a:spcAft>
                      </a:pPr>
                      <a:r>
                        <a:rPr lang="pt-BR" sz="2400" dirty="0" err="1">
                          <a:effectLst/>
                        </a:rPr>
                        <a:t>Shallow</a:t>
                      </a:r>
                      <a:r>
                        <a:rPr lang="pt-BR" sz="2400" dirty="0">
                          <a:effectLst/>
                        </a:rPr>
                        <a:t> -   </a:t>
                      </a:r>
                      <a:endParaRPr lang="pt-BR"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1905" marB="0"/>
                </a:tc>
                <a:tc>
                  <a:txBody>
                    <a:bodyPr/>
                    <a:lstStyle/>
                    <a:p>
                      <a:pPr>
                        <a:lnSpc>
                          <a:spcPct val="107000"/>
                        </a:lnSpc>
                        <a:spcAft>
                          <a:spcPts val="610"/>
                        </a:spcAft>
                      </a:pPr>
                      <a:r>
                        <a:rPr lang="pt-BR" sz="2400" dirty="0" err="1">
                          <a:effectLst/>
                        </a:rPr>
                        <a:t>Empty</a:t>
                      </a:r>
                      <a:r>
                        <a:rPr lang="pt-BR" sz="2400" dirty="0">
                          <a:effectLst/>
                        </a:rPr>
                        <a:t> –   </a:t>
                      </a:r>
                      <a:endParaRPr lang="pt-BR" sz="2000" dirty="0">
                        <a:effectLst/>
                      </a:endParaRPr>
                    </a:p>
                    <a:p>
                      <a:pPr>
                        <a:lnSpc>
                          <a:spcPct val="107000"/>
                        </a:lnSpc>
                        <a:spcAft>
                          <a:spcPts val="595"/>
                        </a:spcAft>
                      </a:pPr>
                      <a:r>
                        <a:rPr lang="pt-BR" sz="2400" dirty="0" err="1">
                          <a:effectLst/>
                        </a:rPr>
                        <a:t>Full</a:t>
                      </a:r>
                      <a:r>
                        <a:rPr lang="pt-BR" sz="2400" dirty="0">
                          <a:effectLst/>
                        </a:rPr>
                        <a:t> –   </a:t>
                      </a:r>
                      <a:endParaRPr lang="pt-BR" sz="2000" dirty="0">
                        <a:effectLst/>
                      </a:endParaRPr>
                    </a:p>
                    <a:p>
                      <a:pPr>
                        <a:lnSpc>
                          <a:spcPct val="107000"/>
                        </a:lnSpc>
                        <a:spcAft>
                          <a:spcPts val="610"/>
                        </a:spcAft>
                      </a:pPr>
                      <a:r>
                        <a:rPr lang="pt-BR" sz="2400" dirty="0" err="1">
                          <a:effectLst/>
                        </a:rPr>
                        <a:t>Broken</a:t>
                      </a:r>
                      <a:r>
                        <a:rPr lang="pt-BR" sz="2400" dirty="0">
                          <a:effectLst/>
                        </a:rPr>
                        <a:t> –   </a:t>
                      </a:r>
                      <a:endParaRPr lang="pt-BR" sz="2000" dirty="0">
                        <a:effectLst/>
                      </a:endParaRPr>
                    </a:p>
                    <a:p>
                      <a:pPr>
                        <a:lnSpc>
                          <a:spcPct val="107000"/>
                        </a:lnSpc>
                        <a:spcAft>
                          <a:spcPts val="595"/>
                        </a:spcAft>
                      </a:pPr>
                      <a:r>
                        <a:rPr lang="pt-BR" sz="2400" dirty="0" err="1">
                          <a:effectLst/>
                        </a:rPr>
                        <a:t>Good</a:t>
                      </a:r>
                      <a:r>
                        <a:rPr lang="pt-BR" sz="2400" dirty="0">
                          <a:effectLst/>
                        </a:rPr>
                        <a:t> –   </a:t>
                      </a:r>
                      <a:endParaRPr lang="pt-BR" sz="2000" dirty="0">
                        <a:effectLst/>
                      </a:endParaRPr>
                    </a:p>
                    <a:p>
                      <a:pPr>
                        <a:lnSpc>
                          <a:spcPct val="107000"/>
                        </a:lnSpc>
                        <a:spcAft>
                          <a:spcPts val="605"/>
                        </a:spcAft>
                      </a:pPr>
                      <a:r>
                        <a:rPr lang="pt-BR" sz="2400" dirty="0">
                          <a:effectLst/>
                        </a:rPr>
                        <a:t>Big –   </a:t>
                      </a:r>
                      <a:endParaRPr lang="pt-BR" sz="2000" dirty="0">
                        <a:effectLst/>
                      </a:endParaRPr>
                    </a:p>
                    <a:p>
                      <a:pPr>
                        <a:lnSpc>
                          <a:spcPct val="107000"/>
                        </a:lnSpc>
                        <a:spcAft>
                          <a:spcPts val="590"/>
                        </a:spcAft>
                      </a:pPr>
                      <a:r>
                        <a:rPr lang="pt-BR" sz="2400" dirty="0" err="1">
                          <a:effectLst/>
                        </a:rPr>
                        <a:t>Small</a:t>
                      </a:r>
                      <a:r>
                        <a:rPr lang="pt-BR" sz="2400" dirty="0">
                          <a:effectLst/>
                        </a:rPr>
                        <a:t> –   </a:t>
                      </a:r>
                      <a:endParaRPr lang="pt-BR" sz="2000" dirty="0">
                        <a:effectLst/>
                      </a:endParaRPr>
                    </a:p>
                    <a:p>
                      <a:pPr>
                        <a:lnSpc>
                          <a:spcPct val="107000"/>
                        </a:lnSpc>
                        <a:spcAft>
                          <a:spcPts val="0"/>
                        </a:spcAft>
                      </a:pPr>
                      <a:r>
                        <a:rPr lang="pt-BR" sz="2400" dirty="0" err="1">
                          <a:effectLst/>
                        </a:rPr>
                        <a:t>Medium</a:t>
                      </a:r>
                      <a:r>
                        <a:rPr lang="pt-BR" sz="2400" dirty="0">
                          <a:effectLst/>
                        </a:rPr>
                        <a:t> –   </a:t>
                      </a:r>
                      <a:endParaRPr lang="pt-BR"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1905" marB="0"/>
                </a:tc>
                <a:tc>
                  <a:txBody>
                    <a:bodyPr/>
                    <a:lstStyle/>
                    <a:p>
                      <a:pPr>
                        <a:lnSpc>
                          <a:spcPct val="107000"/>
                        </a:lnSpc>
                        <a:spcAft>
                          <a:spcPts val="610"/>
                        </a:spcAft>
                      </a:pPr>
                      <a:r>
                        <a:rPr lang="pt-BR" sz="2400" dirty="0">
                          <a:effectLst/>
                        </a:rPr>
                        <a:t>Hard –  </a:t>
                      </a:r>
                      <a:endParaRPr lang="pt-BR" sz="2000" dirty="0">
                        <a:effectLst/>
                      </a:endParaRPr>
                    </a:p>
                    <a:p>
                      <a:pPr>
                        <a:lnSpc>
                          <a:spcPct val="107000"/>
                        </a:lnSpc>
                        <a:spcAft>
                          <a:spcPts val="600"/>
                        </a:spcAft>
                      </a:pPr>
                      <a:r>
                        <a:rPr lang="pt-BR" sz="2400" dirty="0" err="1">
                          <a:effectLst/>
                        </a:rPr>
                        <a:t>Failed</a:t>
                      </a:r>
                      <a:r>
                        <a:rPr lang="pt-BR" sz="2400" dirty="0">
                          <a:effectLst/>
                        </a:rPr>
                        <a:t> –   </a:t>
                      </a:r>
                      <a:endParaRPr lang="pt-BR" sz="2000" dirty="0">
                        <a:effectLst/>
                      </a:endParaRPr>
                    </a:p>
                    <a:p>
                      <a:pPr>
                        <a:lnSpc>
                          <a:spcPct val="107000"/>
                        </a:lnSpc>
                        <a:spcAft>
                          <a:spcPts val="610"/>
                        </a:spcAft>
                      </a:pPr>
                      <a:r>
                        <a:rPr lang="pt-BR" sz="2400" dirty="0">
                          <a:effectLst/>
                        </a:rPr>
                        <a:t>Strong – </a:t>
                      </a:r>
                      <a:endParaRPr lang="pt-BR" sz="2000" dirty="0">
                        <a:effectLst/>
                      </a:endParaRPr>
                    </a:p>
                    <a:p>
                      <a:pPr>
                        <a:lnSpc>
                          <a:spcPct val="107000"/>
                        </a:lnSpc>
                        <a:spcAft>
                          <a:spcPts val="590"/>
                        </a:spcAft>
                      </a:pPr>
                      <a:r>
                        <a:rPr lang="pt-BR" sz="2400" dirty="0" err="1">
                          <a:effectLst/>
                        </a:rPr>
                        <a:t>Weak</a:t>
                      </a:r>
                      <a:r>
                        <a:rPr lang="pt-BR" sz="2400" dirty="0">
                          <a:effectLst/>
                        </a:rPr>
                        <a:t> –   </a:t>
                      </a:r>
                      <a:endParaRPr lang="pt-BR" sz="2000" dirty="0">
                        <a:effectLst/>
                      </a:endParaRPr>
                    </a:p>
                    <a:p>
                      <a:pPr algn="just">
                        <a:lnSpc>
                          <a:spcPct val="107000"/>
                        </a:lnSpc>
                        <a:spcAft>
                          <a:spcPts val="610"/>
                        </a:spcAft>
                      </a:pPr>
                      <a:r>
                        <a:rPr lang="pt-BR" sz="2400" dirty="0">
                          <a:effectLst/>
                        </a:rPr>
                        <a:t>Soft  - </a:t>
                      </a:r>
                      <a:endParaRPr lang="pt-BR" sz="2000" dirty="0">
                        <a:effectLst/>
                      </a:endParaRPr>
                    </a:p>
                    <a:p>
                      <a:pPr>
                        <a:lnSpc>
                          <a:spcPct val="107000"/>
                        </a:lnSpc>
                        <a:spcAft>
                          <a:spcPts val="590"/>
                        </a:spcAft>
                      </a:pPr>
                      <a:r>
                        <a:rPr lang="pt-BR" sz="2400" dirty="0">
                          <a:effectLst/>
                        </a:rPr>
                        <a:t>Light –  </a:t>
                      </a:r>
                      <a:endParaRPr lang="pt-BR" sz="2000" dirty="0">
                        <a:effectLst/>
                      </a:endParaRPr>
                    </a:p>
                    <a:p>
                      <a:pPr>
                        <a:lnSpc>
                          <a:spcPct val="107000"/>
                        </a:lnSpc>
                        <a:spcAft>
                          <a:spcPts val="0"/>
                        </a:spcAft>
                      </a:pPr>
                      <a:r>
                        <a:rPr lang="pt-BR" sz="2400" dirty="0">
                          <a:effectLst/>
                        </a:rPr>
                        <a:t>Heavy –   </a:t>
                      </a:r>
                      <a:endParaRPr lang="pt-BR"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1905" marB="0"/>
                </a:tc>
                <a:extLst>
                  <a:ext uri="{0D108BD9-81ED-4DB2-BD59-A6C34878D82A}">
                    <a16:rowId xmlns:a16="http://schemas.microsoft.com/office/drawing/2014/main" val="3172470552"/>
                  </a:ext>
                </a:extLst>
              </a:tr>
            </a:tbl>
          </a:graphicData>
        </a:graphic>
      </p:graphicFrame>
      <p:sp>
        <p:nvSpPr>
          <p:cNvPr id="3" name="Rectangle 1"/>
          <p:cNvSpPr>
            <a:spLocks noChangeArrowheads="1"/>
          </p:cNvSpPr>
          <p:nvPr/>
        </p:nvSpPr>
        <p:spPr bwMode="auto">
          <a:xfrm>
            <a:off x="782647" y="722322"/>
            <a:ext cx="12426967" cy="754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b="1" i="0" u="none" strike="noStrike" cap="none" normalizeH="0" baseline="0">
                <a:ln>
                  <a:noFill/>
                </a:ln>
                <a:solidFill>
                  <a:srgbClr val="000000"/>
                </a:solidFill>
                <a:effectLst/>
                <a:latin typeface="Arial" panose="020B0604020202020204" pitchFamily="34" charset="0"/>
                <a:ea typeface="Arial" panose="020B0604020202020204" pitchFamily="34" charset="0"/>
              </a:rPr>
              <a:t>2.3 - PRINCIPAIS ADJETIVOS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6680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1"/>
          <p:cNvGraphicFramePr>
            <a:graphicFrameLocks noGrp="1"/>
          </p:cNvGraphicFramePr>
          <p:nvPr>
            <p:extLst>
              <p:ext uri="{D42A27DB-BD31-4B8C-83A1-F6EECF244321}">
                <p14:modId xmlns:p14="http://schemas.microsoft.com/office/powerpoint/2010/main" val="2150179526"/>
              </p:ext>
            </p:extLst>
          </p:nvPr>
        </p:nvGraphicFramePr>
        <p:xfrm>
          <a:off x="1348352" y="1735810"/>
          <a:ext cx="9422969" cy="4045058"/>
        </p:xfrm>
        <a:graphic>
          <a:graphicData uri="http://schemas.openxmlformats.org/drawingml/2006/table">
            <a:tbl>
              <a:tblPr firstRow="1" firstCol="1" bandRow="1">
                <a:tableStyleId>{5C22544A-7EE6-4342-B048-85BDC9FD1C3A}</a:tableStyleId>
              </a:tblPr>
              <a:tblGrid>
                <a:gridCol w="3465171">
                  <a:extLst>
                    <a:ext uri="{9D8B030D-6E8A-4147-A177-3AD203B41FA5}">
                      <a16:colId xmlns:a16="http://schemas.microsoft.com/office/drawing/2014/main" val="4120684631"/>
                    </a:ext>
                  </a:extLst>
                </a:gridCol>
                <a:gridCol w="3467418">
                  <a:extLst>
                    <a:ext uri="{9D8B030D-6E8A-4147-A177-3AD203B41FA5}">
                      <a16:colId xmlns:a16="http://schemas.microsoft.com/office/drawing/2014/main" val="539517932"/>
                    </a:ext>
                  </a:extLst>
                </a:gridCol>
                <a:gridCol w="2490380">
                  <a:extLst>
                    <a:ext uri="{9D8B030D-6E8A-4147-A177-3AD203B41FA5}">
                      <a16:colId xmlns:a16="http://schemas.microsoft.com/office/drawing/2014/main" val="1967256510"/>
                    </a:ext>
                  </a:extLst>
                </a:gridCol>
              </a:tblGrid>
              <a:tr h="4045058">
                <a:tc>
                  <a:txBody>
                    <a:bodyPr/>
                    <a:lstStyle/>
                    <a:p>
                      <a:pPr>
                        <a:lnSpc>
                          <a:spcPct val="107000"/>
                        </a:lnSpc>
                        <a:spcAft>
                          <a:spcPts val="610"/>
                        </a:spcAft>
                      </a:pPr>
                      <a:r>
                        <a:rPr lang="pt-BR" sz="2400" dirty="0" err="1">
                          <a:effectLst/>
                        </a:rPr>
                        <a:t>Rusty</a:t>
                      </a:r>
                      <a:r>
                        <a:rPr lang="pt-BR" sz="2400" dirty="0">
                          <a:effectLst/>
                        </a:rPr>
                        <a:t> – enferrujado </a:t>
                      </a:r>
                      <a:endParaRPr lang="pt-BR" sz="2000" dirty="0">
                        <a:effectLst/>
                      </a:endParaRPr>
                    </a:p>
                    <a:p>
                      <a:pPr>
                        <a:lnSpc>
                          <a:spcPct val="107000"/>
                        </a:lnSpc>
                        <a:spcAft>
                          <a:spcPts val="600"/>
                        </a:spcAft>
                      </a:pPr>
                      <a:r>
                        <a:rPr lang="pt-BR" sz="2400" dirty="0" err="1">
                          <a:effectLst/>
                        </a:rPr>
                        <a:t>Wide</a:t>
                      </a:r>
                      <a:r>
                        <a:rPr lang="pt-BR" sz="2400" dirty="0">
                          <a:effectLst/>
                        </a:rPr>
                        <a:t> – largo  </a:t>
                      </a:r>
                      <a:endParaRPr lang="pt-BR" sz="2000" dirty="0">
                        <a:effectLst/>
                      </a:endParaRPr>
                    </a:p>
                    <a:p>
                      <a:pPr>
                        <a:lnSpc>
                          <a:spcPct val="107000"/>
                        </a:lnSpc>
                        <a:spcAft>
                          <a:spcPts val="600"/>
                        </a:spcAft>
                      </a:pPr>
                      <a:r>
                        <a:rPr lang="pt-BR" sz="2400" dirty="0">
                          <a:effectLst/>
                        </a:rPr>
                        <a:t>Short – curto </a:t>
                      </a:r>
                      <a:endParaRPr lang="pt-BR" sz="2000" dirty="0">
                        <a:effectLst/>
                      </a:endParaRPr>
                    </a:p>
                    <a:p>
                      <a:pPr>
                        <a:lnSpc>
                          <a:spcPct val="107000"/>
                        </a:lnSpc>
                        <a:spcAft>
                          <a:spcPts val="580"/>
                        </a:spcAft>
                      </a:pPr>
                      <a:r>
                        <a:rPr lang="pt-BR" sz="2400" dirty="0" err="1">
                          <a:effectLst/>
                        </a:rPr>
                        <a:t>Long</a:t>
                      </a:r>
                      <a:r>
                        <a:rPr lang="pt-BR" sz="2400" dirty="0">
                          <a:effectLst/>
                        </a:rPr>
                        <a:t> – longo, comprido </a:t>
                      </a:r>
                      <a:endParaRPr lang="pt-BR" sz="2000" dirty="0">
                        <a:effectLst/>
                      </a:endParaRPr>
                    </a:p>
                    <a:p>
                      <a:pPr>
                        <a:lnSpc>
                          <a:spcPct val="107000"/>
                        </a:lnSpc>
                        <a:spcAft>
                          <a:spcPts val="600"/>
                        </a:spcAft>
                      </a:pPr>
                      <a:r>
                        <a:rPr lang="pt-BR" sz="2400" dirty="0">
                          <a:effectLst/>
                        </a:rPr>
                        <a:t>Sharp - afiado </a:t>
                      </a:r>
                      <a:endParaRPr lang="pt-BR" sz="2000" dirty="0">
                        <a:effectLst/>
                      </a:endParaRPr>
                    </a:p>
                    <a:p>
                      <a:pPr>
                        <a:lnSpc>
                          <a:spcPct val="107000"/>
                        </a:lnSpc>
                        <a:spcAft>
                          <a:spcPts val="575"/>
                        </a:spcAft>
                      </a:pPr>
                      <a:r>
                        <a:rPr lang="pt-BR" sz="2400" dirty="0" err="1">
                          <a:effectLst/>
                        </a:rPr>
                        <a:t>Deep</a:t>
                      </a:r>
                      <a:r>
                        <a:rPr lang="pt-BR" sz="2400" dirty="0">
                          <a:effectLst/>
                        </a:rPr>
                        <a:t> – profundo </a:t>
                      </a:r>
                      <a:endParaRPr lang="pt-BR" sz="2000" dirty="0">
                        <a:effectLst/>
                      </a:endParaRPr>
                    </a:p>
                    <a:p>
                      <a:pPr>
                        <a:lnSpc>
                          <a:spcPct val="107000"/>
                        </a:lnSpc>
                        <a:spcAft>
                          <a:spcPts val="0"/>
                        </a:spcAft>
                      </a:pPr>
                      <a:r>
                        <a:rPr lang="pt-BR" sz="2400" dirty="0" err="1">
                          <a:effectLst/>
                        </a:rPr>
                        <a:t>Shallow</a:t>
                      </a:r>
                      <a:r>
                        <a:rPr lang="pt-BR" sz="2400" dirty="0">
                          <a:effectLst/>
                        </a:rPr>
                        <a:t> - raso </a:t>
                      </a:r>
                      <a:endParaRPr lang="pt-BR"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1905" marB="0"/>
                </a:tc>
                <a:tc>
                  <a:txBody>
                    <a:bodyPr/>
                    <a:lstStyle/>
                    <a:p>
                      <a:pPr>
                        <a:lnSpc>
                          <a:spcPct val="107000"/>
                        </a:lnSpc>
                        <a:spcAft>
                          <a:spcPts val="610"/>
                        </a:spcAft>
                      </a:pPr>
                      <a:r>
                        <a:rPr lang="pt-BR" sz="2400">
                          <a:effectLst/>
                        </a:rPr>
                        <a:t>Empty – vazio </a:t>
                      </a:r>
                      <a:endParaRPr lang="pt-BR" sz="2000">
                        <a:effectLst/>
                      </a:endParaRPr>
                    </a:p>
                    <a:p>
                      <a:pPr>
                        <a:lnSpc>
                          <a:spcPct val="107000"/>
                        </a:lnSpc>
                        <a:spcAft>
                          <a:spcPts val="595"/>
                        </a:spcAft>
                      </a:pPr>
                      <a:r>
                        <a:rPr lang="pt-BR" sz="2400">
                          <a:effectLst/>
                        </a:rPr>
                        <a:t>Full – cheio </a:t>
                      </a:r>
                      <a:endParaRPr lang="pt-BR" sz="2000">
                        <a:effectLst/>
                      </a:endParaRPr>
                    </a:p>
                    <a:p>
                      <a:pPr>
                        <a:lnSpc>
                          <a:spcPct val="107000"/>
                        </a:lnSpc>
                        <a:spcAft>
                          <a:spcPts val="610"/>
                        </a:spcAft>
                      </a:pPr>
                      <a:r>
                        <a:rPr lang="pt-BR" sz="2400">
                          <a:effectLst/>
                        </a:rPr>
                        <a:t>Broken – quebrado </a:t>
                      </a:r>
                      <a:endParaRPr lang="pt-BR" sz="2000">
                        <a:effectLst/>
                      </a:endParaRPr>
                    </a:p>
                    <a:p>
                      <a:pPr>
                        <a:lnSpc>
                          <a:spcPct val="107000"/>
                        </a:lnSpc>
                        <a:spcAft>
                          <a:spcPts val="595"/>
                        </a:spcAft>
                      </a:pPr>
                      <a:r>
                        <a:rPr lang="pt-BR" sz="2400">
                          <a:effectLst/>
                        </a:rPr>
                        <a:t>Good – bom </a:t>
                      </a:r>
                      <a:endParaRPr lang="pt-BR" sz="2000">
                        <a:effectLst/>
                      </a:endParaRPr>
                    </a:p>
                    <a:p>
                      <a:pPr>
                        <a:lnSpc>
                          <a:spcPct val="107000"/>
                        </a:lnSpc>
                        <a:spcAft>
                          <a:spcPts val="605"/>
                        </a:spcAft>
                      </a:pPr>
                      <a:r>
                        <a:rPr lang="pt-BR" sz="2400">
                          <a:effectLst/>
                        </a:rPr>
                        <a:t>Big – grande </a:t>
                      </a:r>
                      <a:endParaRPr lang="pt-BR" sz="2000">
                        <a:effectLst/>
                      </a:endParaRPr>
                    </a:p>
                    <a:p>
                      <a:pPr>
                        <a:lnSpc>
                          <a:spcPct val="107000"/>
                        </a:lnSpc>
                        <a:spcAft>
                          <a:spcPts val="590"/>
                        </a:spcAft>
                      </a:pPr>
                      <a:r>
                        <a:rPr lang="pt-BR" sz="2400">
                          <a:effectLst/>
                        </a:rPr>
                        <a:t>Small – pequeno </a:t>
                      </a:r>
                      <a:endParaRPr lang="pt-BR" sz="2000">
                        <a:effectLst/>
                      </a:endParaRPr>
                    </a:p>
                    <a:p>
                      <a:pPr>
                        <a:lnSpc>
                          <a:spcPct val="107000"/>
                        </a:lnSpc>
                        <a:spcAft>
                          <a:spcPts val="0"/>
                        </a:spcAft>
                      </a:pPr>
                      <a:r>
                        <a:rPr lang="pt-BR" sz="2400">
                          <a:effectLst/>
                        </a:rPr>
                        <a:t>Medium – médio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1905" marB="0"/>
                </a:tc>
                <a:tc>
                  <a:txBody>
                    <a:bodyPr/>
                    <a:lstStyle/>
                    <a:p>
                      <a:pPr>
                        <a:lnSpc>
                          <a:spcPct val="107000"/>
                        </a:lnSpc>
                        <a:spcAft>
                          <a:spcPts val="610"/>
                        </a:spcAft>
                      </a:pPr>
                      <a:r>
                        <a:rPr lang="pt-BR" sz="2400" dirty="0">
                          <a:effectLst/>
                        </a:rPr>
                        <a:t>Hard – duro, forte </a:t>
                      </a:r>
                      <a:endParaRPr lang="pt-BR" sz="2000" dirty="0">
                        <a:effectLst/>
                      </a:endParaRPr>
                    </a:p>
                    <a:p>
                      <a:pPr>
                        <a:lnSpc>
                          <a:spcPct val="107000"/>
                        </a:lnSpc>
                        <a:spcAft>
                          <a:spcPts val="600"/>
                        </a:spcAft>
                      </a:pPr>
                      <a:r>
                        <a:rPr lang="pt-BR" sz="2400" dirty="0" err="1">
                          <a:effectLst/>
                        </a:rPr>
                        <a:t>Failed</a:t>
                      </a:r>
                      <a:r>
                        <a:rPr lang="pt-BR" sz="2400" dirty="0">
                          <a:effectLst/>
                        </a:rPr>
                        <a:t> – falho </a:t>
                      </a:r>
                      <a:endParaRPr lang="pt-BR" sz="2000" dirty="0">
                        <a:effectLst/>
                      </a:endParaRPr>
                    </a:p>
                    <a:p>
                      <a:pPr>
                        <a:lnSpc>
                          <a:spcPct val="107000"/>
                        </a:lnSpc>
                        <a:spcAft>
                          <a:spcPts val="610"/>
                        </a:spcAft>
                      </a:pPr>
                      <a:r>
                        <a:rPr lang="pt-BR" sz="2400" dirty="0">
                          <a:effectLst/>
                        </a:rPr>
                        <a:t>Strong – forte </a:t>
                      </a:r>
                      <a:endParaRPr lang="pt-BR" sz="2000" dirty="0">
                        <a:effectLst/>
                      </a:endParaRPr>
                    </a:p>
                    <a:p>
                      <a:pPr>
                        <a:lnSpc>
                          <a:spcPct val="107000"/>
                        </a:lnSpc>
                        <a:spcAft>
                          <a:spcPts val="590"/>
                        </a:spcAft>
                      </a:pPr>
                      <a:r>
                        <a:rPr lang="pt-BR" sz="2400" dirty="0" err="1">
                          <a:effectLst/>
                        </a:rPr>
                        <a:t>Weak</a:t>
                      </a:r>
                      <a:r>
                        <a:rPr lang="pt-BR" sz="2400" dirty="0">
                          <a:effectLst/>
                        </a:rPr>
                        <a:t> – fraco </a:t>
                      </a:r>
                      <a:endParaRPr lang="pt-BR" sz="2000" dirty="0">
                        <a:effectLst/>
                      </a:endParaRPr>
                    </a:p>
                    <a:p>
                      <a:pPr algn="just">
                        <a:lnSpc>
                          <a:spcPct val="107000"/>
                        </a:lnSpc>
                        <a:spcAft>
                          <a:spcPts val="610"/>
                        </a:spcAft>
                      </a:pPr>
                      <a:r>
                        <a:rPr lang="pt-BR" sz="2400" dirty="0">
                          <a:effectLst/>
                        </a:rPr>
                        <a:t>Soft – suave, macio </a:t>
                      </a:r>
                      <a:endParaRPr lang="pt-BR" sz="2000" dirty="0">
                        <a:effectLst/>
                      </a:endParaRPr>
                    </a:p>
                    <a:p>
                      <a:pPr>
                        <a:lnSpc>
                          <a:spcPct val="107000"/>
                        </a:lnSpc>
                        <a:spcAft>
                          <a:spcPts val="590"/>
                        </a:spcAft>
                      </a:pPr>
                      <a:r>
                        <a:rPr lang="pt-BR" sz="2400" dirty="0">
                          <a:effectLst/>
                        </a:rPr>
                        <a:t>Light – leve </a:t>
                      </a:r>
                      <a:endParaRPr lang="pt-BR" sz="2000" dirty="0">
                        <a:effectLst/>
                      </a:endParaRPr>
                    </a:p>
                    <a:p>
                      <a:pPr>
                        <a:lnSpc>
                          <a:spcPct val="107000"/>
                        </a:lnSpc>
                        <a:spcAft>
                          <a:spcPts val="0"/>
                        </a:spcAft>
                      </a:pPr>
                      <a:r>
                        <a:rPr lang="pt-BR" sz="2400" dirty="0">
                          <a:effectLst/>
                        </a:rPr>
                        <a:t>Heavy – pesado </a:t>
                      </a:r>
                      <a:endParaRPr lang="pt-BR"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1905" marB="0"/>
                </a:tc>
                <a:extLst>
                  <a:ext uri="{0D108BD9-81ED-4DB2-BD59-A6C34878D82A}">
                    <a16:rowId xmlns:a16="http://schemas.microsoft.com/office/drawing/2014/main" val="3172470552"/>
                  </a:ext>
                </a:extLst>
              </a:tr>
            </a:tbl>
          </a:graphicData>
        </a:graphic>
      </p:graphicFrame>
    </p:spTree>
    <p:extLst>
      <p:ext uri="{BB962C8B-B14F-4D97-AF65-F5344CB8AC3E}">
        <p14:creationId xmlns:p14="http://schemas.microsoft.com/office/powerpoint/2010/main" val="87793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1F4CF06C-6C6A-4883-A743-EB049F2E188A}"/>
              </a:ext>
            </a:extLst>
          </p:cNvPr>
          <p:cNvSpPr/>
          <p:nvPr/>
        </p:nvSpPr>
        <p:spPr>
          <a:xfrm>
            <a:off x="914400" y="363915"/>
            <a:ext cx="10715625" cy="6494085"/>
          </a:xfrm>
          <a:prstGeom prst="rect">
            <a:avLst/>
          </a:prstGeom>
        </p:spPr>
        <p:txBody>
          <a:bodyPr wrap="square">
            <a:spAutoFit/>
          </a:bodyPr>
          <a:lstStyle/>
          <a:p>
            <a:r>
              <a:rPr lang="pt-BR" sz="3200" dirty="0"/>
              <a:t>Texto 1</a:t>
            </a:r>
          </a:p>
          <a:p>
            <a:r>
              <a:rPr lang="pt-BR" sz="3200" dirty="0"/>
              <a:t>A computação é o estudo de como os computadores e os sistemas informáticos funcionam e como eles são construídos e programados. Os seus principais aspectos da teoria, dos sistemas e das aplicações são desenhados a partir das disciplinas de Tecnologia, Design, Engenharia, Matemática, Ciências Físicas e Ciências Sociais. A ciência da computação tem muitos </a:t>
            </a:r>
            <a:r>
              <a:rPr lang="pt-BR" sz="3200" dirty="0" err="1"/>
              <a:t>sub-campos</a:t>
            </a:r>
            <a:r>
              <a:rPr lang="pt-BR" sz="3200" dirty="0"/>
              <a:t>; alguns enfatizam a computação de resultados específicos (como a computação gráfica), enquanto outros relacionam-se a propriedades de problemas computacionais (como a teoria da complexidade computacional). </a:t>
            </a:r>
            <a:r>
              <a:rPr lang="pt-BR" sz="3200" dirty="0" err="1"/>
              <a:t>Stillothers</a:t>
            </a:r>
            <a:r>
              <a:rPr lang="pt-BR" sz="3200" dirty="0"/>
              <a:t> se concentra nos desafios na implementação de computação.</a:t>
            </a:r>
          </a:p>
        </p:txBody>
      </p:sp>
    </p:spTree>
    <p:extLst>
      <p:ext uri="{BB962C8B-B14F-4D97-AF65-F5344CB8AC3E}">
        <p14:creationId xmlns:p14="http://schemas.microsoft.com/office/powerpoint/2010/main" val="1321168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A6E0FE33-2264-4020-B28F-BC4D60B0B1F1}"/>
              </a:ext>
            </a:extLst>
          </p:cNvPr>
          <p:cNvSpPr/>
          <p:nvPr/>
        </p:nvSpPr>
        <p:spPr>
          <a:xfrm>
            <a:off x="773906" y="1443841"/>
            <a:ext cx="10644187" cy="3970318"/>
          </a:xfrm>
          <a:prstGeom prst="rect">
            <a:avLst/>
          </a:prstGeom>
        </p:spPr>
        <p:txBody>
          <a:bodyPr wrap="square">
            <a:spAutoFit/>
          </a:bodyPr>
          <a:lstStyle/>
          <a:p>
            <a:r>
              <a:rPr lang="pt-BR" sz="2800" dirty="0">
                <a:latin typeface="Calibri" panose="020F0502020204030204" pitchFamily="34" charset="0"/>
                <a:ea typeface="Calibri" panose="020F0502020204030204" pitchFamily="34" charset="0"/>
                <a:cs typeface="Times New Roman" panose="02020603050405020304" pitchFamily="18" charset="0"/>
              </a:rPr>
              <a:t>Os computadores são máquinas que executam tarefas ou cálculos de acordo com um conjunto de instruções ou programas. </a:t>
            </a:r>
          </a:p>
          <a:p>
            <a:r>
              <a:rPr lang="pt-BR" sz="2800" dirty="0">
                <a:latin typeface="Calibri" panose="020F0502020204030204" pitchFamily="34" charset="0"/>
                <a:ea typeface="Calibri" panose="020F0502020204030204" pitchFamily="34" charset="0"/>
                <a:cs typeface="Times New Roman" panose="02020603050405020304" pitchFamily="18" charset="0"/>
              </a:rPr>
              <a:t>Os primeiros computadores totalmente eletrônicos, introduzidos na década de 1940, eram máquinas enormes que somente eram operados por equipes. </a:t>
            </a:r>
          </a:p>
          <a:p>
            <a:r>
              <a:rPr lang="pt-BR" sz="2800" dirty="0">
                <a:latin typeface="Calibri" panose="020F0502020204030204" pitchFamily="34" charset="0"/>
                <a:ea typeface="Calibri" panose="020F0502020204030204" pitchFamily="34" charset="0"/>
                <a:cs typeface="Times New Roman" panose="02020603050405020304" pitchFamily="18" charset="0"/>
              </a:rPr>
              <a:t>Em comparação com as primeiras máquinas, os computadores de hoje são incríveis. Não só são milhares de vezes mais rápidas, mas,  podem caber na sua mesa, no seu colo ou mesmo no bolso. Os computadores trabalham através de uma interação de hardware e software. </a:t>
            </a:r>
            <a:endParaRPr lang="pt-BR" sz="2800" dirty="0"/>
          </a:p>
        </p:txBody>
      </p:sp>
      <p:sp>
        <p:nvSpPr>
          <p:cNvPr id="3" name="CaixaDeTexto 2">
            <a:extLst>
              <a:ext uri="{FF2B5EF4-FFF2-40B4-BE49-F238E27FC236}">
                <a16:creationId xmlns:a16="http://schemas.microsoft.com/office/drawing/2014/main" id="{A3187AD2-71EA-414F-81A1-34D763F40D47}"/>
              </a:ext>
            </a:extLst>
          </p:cNvPr>
          <p:cNvSpPr txBox="1"/>
          <p:nvPr/>
        </p:nvSpPr>
        <p:spPr>
          <a:xfrm>
            <a:off x="2386013" y="614363"/>
            <a:ext cx="1746376" cy="369332"/>
          </a:xfrm>
          <a:prstGeom prst="rect">
            <a:avLst/>
          </a:prstGeom>
          <a:noFill/>
        </p:spPr>
        <p:txBody>
          <a:bodyPr wrap="none" rtlCol="0">
            <a:spAutoFit/>
          </a:bodyPr>
          <a:lstStyle/>
          <a:p>
            <a:r>
              <a:rPr lang="pt-BR" dirty="0"/>
              <a:t>Tradução texto 2</a:t>
            </a:r>
          </a:p>
        </p:txBody>
      </p:sp>
    </p:spTree>
    <p:extLst>
      <p:ext uri="{BB962C8B-B14F-4D97-AF65-F5344CB8AC3E}">
        <p14:creationId xmlns:p14="http://schemas.microsoft.com/office/powerpoint/2010/main" val="2598859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C1D50B2-F014-46DC-A2BD-81B42A7F169C}"/>
              </a:ext>
            </a:extLst>
          </p:cNvPr>
          <p:cNvSpPr/>
          <p:nvPr/>
        </p:nvSpPr>
        <p:spPr>
          <a:xfrm>
            <a:off x="545306" y="1670388"/>
            <a:ext cx="11101387" cy="3046988"/>
          </a:xfrm>
          <a:prstGeom prst="rect">
            <a:avLst/>
          </a:prstGeom>
        </p:spPr>
        <p:txBody>
          <a:bodyPr wrap="square">
            <a:spAutoFit/>
          </a:bodyPr>
          <a:lstStyle/>
          <a:p>
            <a:r>
              <a:rPr lang="pt-BR" sz="3200" dirty="0">
                <a:latin typeface="Calibri" panose="020F0502020204030204" pitchFamily="34" charset="0"/>
                <a:ea typeface="Calibri" panose="020F0502020204030204" pitchFamily="34" charset="0"/>
                <a:cs typeface="Times New Roman" panose="02020603050405020304" pitchFamily="18" charset="0"/>
              </a:rPr>
              <a:t>Hardware refere-se às partes de um computador que você pode ver e tocar, incluindo o caso e tudo dentro dele. O pedaço de hardware mais importante é um pequeno pedaço retangular dentro do seu computador chamado unidade central de processamento, ou microprocessador. É o "cérebro" do seu computador - a parte que traduz instruções e executa cálculos.</a:t>
            </a:r>
            <a:endParaRPr lang="pt-BR" sz="3200" dirty="0"/>
          </a:p>
        </p:txBody>
      </p:sp>
    </p:spTree>
    <p:extLst>
      <p:ext uri="{BB962C8B-B14F-4D97-AF65-F5344CB8AC3E}">
        <p14:creationId xmlns:p14="http://schemas.microsoft.com/office/powerpoint/2010/main" val="4209076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09A917A3-1C74-4043-8FD1-78E58BB2C3A3}"/>
              </a:ext>
            </a:extLst>
          </p:cNvPr>
          <p:cNvSpPr/>
          <p:nvPr/>
        </p:nvSpPr>
        <p:spPr>
          <a:xfrm>
            <a:off x="1233487" y="1341776"/>
            <a:ext cx="10096502" cy="5078313"/>
          </a:xfrm>
          <a:prstGeom prst="rect">
            <a:avLst/>
          </a:prstGeom>
        </p:spPr>
        <p:txBody>
          <a:bodyPr wrap="square">
            <a:spAutoFit/>
          </a:bodyPr>
          <a:lstStyle/>
          <a:p>
            <a:r>
              <a:rPr lang="pt-BR" sz="3600" dirty="0">
                <a:latin typeface="Calibri" panose="020F0502020204030204" pitchFamily="34" charset="0"/>
                <a:ea typeface="Calibri" panose="020F0502020204030204" pitchFamily="34" charset="0"/>
                <a:cs typeface="Times New Roman" panose="02020603050405020304" pitchFamily="18" charset="0"/>
              </a:rPr>
              <a:t>Itens de hardware como seu monitor, teclado, mouse, impressora e outros componentes geralmente são chamados de dispositivos de hardware ou dispositivos. </a:t>
            </a:r>
          </a:p>
          <a:p>
            <a:r>
              <a:rPr lang="pt-BR" sz="3600" dirty="0">
                <a:latin typeface="Calibri" panose="020F0502020204030204" pitchFamily="34" charset="0"/>
                <a:ea typeface="Calibri" panose="020F0502020204030204" pitchFamily="34" charset="0"/>
                <a:cs typeface="Times New Roman" panose="02020603050405020304" pitchFamily="18" charset="0"/>
              </a:rPr>
              <a:t>O software refere-se às instruções, ou programas, que dizem ao hardware o que fazer. Um programa de processamento de texto que você pode usar para escrever letras no seu computador é um tipo de software.</a:t>
            </a:r>
            <a:endParaRPr lang="pt-BR" sz="3600" dirty="0"/>
          </a:p>
        </p:txBody>
      </p:sp>
    </p:spTree>
    <p:extLst>
      <p:ext uri="{BB962C8B-B14F-4D97-AF65-F5344CB8AC3E}">
        <p14:creationId xmlns:p14="http://schemas.microsoft.com/office/powerpoint/2010/main" val="3191723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D7D29FBA-8420-4BA3-BEAD-2C42C8B5E6E1}"/>
              </a:ext>
            </a:extLst>
          </p:cNvPr>
          <p:cNvSpPr/>
          <p:nvPr/>
        </p:nvSpPr>
        <p:spPr>
          <a:xfrm>
            <a:off x="1290637" y="1141739"/>
            <a:ext cx="10067925" cy="3725379"/>
          </a:xfrm>
          <a:prstGeom prst="rect">
            <a:avLst/>
          </a:prstGeom>
        </p:spPr>
        <p:txBody>
          <a:bodyPr wrap="square">
            <a:spAutoFit/>
          </a:bodyPr>
          <a:lstStyle/>
          <a:p>
            <a:pPr>
              <a:lnSpc>
                <a:spcPct val="107000"/>
              </a:lnSpc>
              <a:spcAft>
                <a:spcPts val="800"/>
              </a:spcAft>
            </a:pPr>
            <a:r>
              <a:rPr lang="pt-BR" sz="3600" dirty="0">
                <a:latin typeface="Calibri" panose="020F0502020204030204" pitchFamily="34" charset="0"/>
                <a:ea typeface="Calibri" panose="020F0502020204030204" pitchFamily="34" charset="0"/>
                <a:cs typeface="Times New Roman" panose="02020603050405020304" pitchFamily="18" charset="0"/>
              </a:rPr>
              <a:t>O sistema operacional (SO) é um software que gerencia seu computador e os dispositivos conectados a ele. </a:t>
            </a:r>
          </a:p>
          <a:p>
            <a:pPr>
              <a:lnSpc>
                <a:spcPct val="107000"/>
              </a:lnSpc>
              <a:spcAft>
                <a:spcPts val="800"/>
              </a:spcAft>
            </a:pPr>
            <a:r>
              <a:rPr lang="pt-BR" sz="3600" dirty="0">
                <a:latin typeface="Calibri" panose="020F0502020204030204" pitchFamily="34" charset="0"/>
                <a:ea typeface="Calibri" panose="020F0502020204030204" pitchFamily="34" charset="0"/>
                <a:cs typeface="Times New Roman" panose="02020603050405020304" pitchFamily="18" charset="0"/>
              </a:rPr>
              <a:t>Dois sistemas operacionais conhecidos são o sistema operacional Windows e Macintosh. Provavelmente, seu computador usa o sistema operacional Windows.</a:t>
            </a:r>
            <a:endParaRPr lang="pt-BR"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2569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146875" y="1757434"/>
            <a:ext cx="9020014" cy="2543132"/>
          </a:xfrm>
          <a:prstGeom prst="rect">
            <a:avLst/>
          </a:prstGeom>
        </p:spPr>
        <p:txBody>
          <a:bodyPr wrap="square">
            <a:spAutoFit/>
          </a:bodyPr>
          <a:lstStyle/>
          <a:p>
            <a:pPr marL="6350" indent="-6350">
              <a:lnSpc>
                <a:spcPct val="107000"/>
              </a:lnSpc>
              <a:spcAft>
                <a:spcPts val="600"/>
              </a:spcAft>
            </a:pPr>
            <a:r>
              <a:rPr lang="pt-BR" b="1" dirty="0">
                <a:solidFill>
                  <a:srgbClr val="000000"/>
                </a:solidFill>
                <a:latin typeface="Arial" panose="020B0604020202020204" pitchFamily="34" charset="0"/>
                <a:ea typeface="Arial" panose="020B0604020202020204" pitchFamily="34" charset="0"/>
              </a:rPr>
              <a:t>2.4 - ECONOMIZANDO PALAVRAS </a:t>
            </a:r>
          </a:p>
          <a:p>
            <a:pPr indent="449580" algn="just">
              <a:lnSpc>
                <a:spcPct val="150000"/>
              </a:lnSpc>
              <a:spcAft>
                <a:spcPts val="15"/>
              </a:spcAft>
            </a:pPr>
            <a:r>
              <a:rPr lang="pt-BR" dirty="0">
                <a:solidFill>
                  <a:srgbClr val="000000"/>
                </a:solidFill>
                <a:latin typeface="Arial" panose="020B0604020202020204" pitchFamily="34" charset="0"/>
                <a:ea typeface="Arial" panose="020B0604020202020204" pitchFamily="34" charset="0"/>
              </a:rPr>
              <a:t>Em muitos casos a preposição “</a:t>
            </a:r>
            <a:r>
              <a:rPr lang="pt-BR" b="1" dirty="0" err="1">
                <a:solidFill>
                  <a:srgbClr val="000000"/>
                </a:solidFill>
                <a:latin typeface="Arial" panose="020B0604020202020204" pitchFamily="34" charset="0"/>
                <a:ea typeface="Arial" panose="020B0604020202020204" pitchFamily="34" charset="0"/>
              </a:rPr>
              <a:t>of</a:t>
            </a:r>
            <a:r>
              <a:rPr lang="pt-BR" dirty="0">
                <a:solidFill>
                  <a:srgbClr val="000000"/>
                </a:solidFill>
                <a:latin typeface="Arial" panose="020B0604020202020204" pitchFamily="34" charset="0"/>
                <a:ea typeface="Arial" panose="020B0604020202020204" pitchFamily="34" charset="0"/>
              </a:rPr>
              <a:t>” (de, da, do, da, dos, das) é omitida através da inversão da palavra. Veja os exemplos: The </a:t>
            </a:r>
            <a:r>
              <a:rPr lang="pt-BR" dirty="0" err="1">
                <a:solidFill>
                  <a:srgbClr val="000000"/>
                </a:solidFill>
                <a:latin typeface="Arial" panose="020B0604020202020204" pitchFamily="34" charset="0"/>
                <a:ea typeface="Arial" panose="020B0604020202020204" pitchFamily="34" charset="0"/>
              </a:rPr>
              <a:t>plug</a:t>
            </a:r>
            <a:r>
              <a:rPr lang="pt-BR" dirty="0">
                <a:solidFill>
                  <a:srgbClr val="000000"/>
                </a:solidFill>
                <a:latin typeface="Arial" panose="020B0604020202020204" pitchFamily="34" charset="0"/>
                <a:ea typeface="Arial" panose="020B0604020202020204" pitchFamily="34" charset="0"/>
              </a:rPr>
              <a:t> </a:t>
            </a:r>
            <a:r>
              <a:rPr lang="pt-BR" dirty="0" err="1">
                <a:solidFill>
                  <a:srgbClr val="000000"/>
                </a:solidFill>
                <a:latin typeface="Arial" panose="020B0604020202020204" pitchFamily="34" charset="0"/>
                <a:ea typeface="Arial" panose="020B0604020202020204" pitchFamily="34" charset="0"/>
              </a:rPr>
              <a:t>of</a:t>
            </a:r>
            <a:r>
              <a:rPr lang="pt-BR" dirty="0">
                <a:solidFill>
                  <a:srgbClr val="000000"/>
                </a:solidFill>
                <a:latin typeface="Arial" panose="020B0604020202020204" pitchFamily="34" charset="0"/>
                <a:ea typeface="Arial" panose="020B0604020202020204" pitchFamily="34" charset="0"/>
              </a:rPr>
              <a:t> </a:t>
            </a:r>
            <a:r>
              <a:rPr lang="pt-BR" dirty="0" err="1">
                <a:solidFill>
                  <a:srgbClr val="000000"/>
                </a:solidFill>
                <a:latin typeface="Arial" panose="020B0604020202020204" pitchFamily="34" charset="0"/>
                <a:ea typeface="Arial" panose="020B0604020202020204" pitchFamily="34" charset="0"/>
              </a:rPr>
              <a:t>the</a:t>
            </a:r>
            <a:r>
              <a:rPr lang="pt-BR" dirty="0">
                <a:solidFill>
                  <a:srgbClr val="000000"/>
                </a:solidFill>
                <a:latin typeface="Arial" panose="020B0604020202020204" pitchFamily="34" charset="0"/>
                <a:ea typeface="Arial" panose="020B0604020202020204" pitchFamily="34" charset="0"/>
              </a:rPr>
              <a:t> </a:t>
            </a:r>
            <a:r>
              <a:rPr lang="pt-BR" dirty="0" err="1">
                <a:solidFill>
                  <a:srgbClr val="000000"/>
                </a:solidFill>
                <a:latin typeface="Arial" panose="020B0604020202020204" pitchFamily="34" charset="0"/>
                <a:ea typeface="Arial" panose="020B0604020202020204" pitchFamily="34" charset="0"/>
              </a:rPr>
              <a:t>pump</a:t>
            </a:r>
            <a:r>
              <a:rPr lang="pt-BR" dirty="0">
                <a:solidFill>
                  <a:srgbClr val="000000"/>
                </a:solidFill>
                <a:latin typeface="Arial" panose="020B0604020202020204" pitchFamily="34" charset="0"/>
                <a:ea typeface="Arial" panose="020B0604020202020204" pitchFamily="34" charset="0"/>
              </a:rPr>
              <a:t> = </a:t>
            </a:r>
            <a:r>
              <a:rPr lang="pt-BR" b="1" i="1" dirty="0">
                <a:solidFill>
                  <a:srgbClr val="000000"/>
                </a:solidFill>
                <a:latin typeface="Arial" panose="020B0604020202020204" pitchFamily="34" charset="0"/>
                <a:ea typeface="Arial" panose="020B0604020202020204" pitchFamily="34" charset="0"/>
              </a:rPr>
              <a:t>The  </a:t>
            </a:r>
            <a:r>
              <a:rPr lang="pt-BR" b="1" i="1" dirty="0" err="1">
                <a:solidFill>
                  <a:srgbClr val="000000"/>
                </a:solidFill>
                <a:latin typeface="Arial" panose="020B0604020202020204" pitchFamily="34" charset="0"/>
                <a:ea typeface="Arial" panose="020B0604020202020204" pitchFamily="34" charset="0"/>
              </a:rPr>
              <a:t>pump</a:t>
            </a:r>
            <a:r>
              <a:rPr lang="pt-BR" b="1" i="1" dirty="0">
                <a:solidFill>
                  <a:srgbClr val="000000"/>
                </a:solidFill>
                <a:latin typeface="Arial" panose="020B0604020202020204" pitchFamily="34" charset="0"/>
                <a:ea typeface="Arial" panose="020B0604020202020204" pitchFamily="34" charset="0"/>
              </a:rPr>
              <a:t> </a:t>
            </a:r>
            <a:r>
              <a:rPr lang="pt-BR" b="1" i="1" dirty="0" err="1">
                <a:solidFill>
                  <a:srgbClr val="000000"/>
                </a:solidFill>
                <a:latin typeface="Arial" panose="020B0604020202020204" pitchFamily="34" charset="0"/>
                <a:ea typeface="Arial" panose="020B0604020202020204" pitchFamily="34" charset="0"/>
              </a:rPr>
              <a:t>plug</a:t>
            </a:r>
            <a:r>
              <a:rPr lang="pt-BR" dirty="0">
                <a:solidFill>
                  <a:srgbClr val="000000"/>
                </a:solidFill>
                <a:latin typeface="Arial" panose="020B0604020202020204" pitchFamily="34" charset="0"/>
                <a:ea typeface="Arial" panose="020B0604020202020204" pitchFamily="34" charset="0"/>
              </a:rPr>
              <a:t> (o </a:t>
            </a:r>
            <a:r>
              <a:rPr lang="pt-BR" dirty="0" err="1">
                <a:solidFill>
                  <a:srgbClr val="000000"/>
                </a:solidFill>
                <a:latin typeface="Arial" panose="020B0604020202020204" pitchFamily="34" charset="0"/>
                <a:ea typeface="Arial" panose="020B0604020202020204" pitchFamily="34" charset="0"/>
              </a:rPr>
              <a:t>plug</a:t>
            </a:r>
            <a:r>
              <a:rPr lang="pt-BR" dirty="0">
                <a:solidFill>
                  <a:srgbClr val="000000"/>
                </a:solidFill>
                <a:latin typeface="Arial" panose="020B0604020202020204" pitchFamily="34" charset="0"/>
                <a:ea typeface="Arial" panose="020B0604020202020204" pitchFamily="34" charset="0"/>
              </a:rPr>
              <a:t> da bomba); The base </a:t>
            </a:r>
            <a:r>
              <a:rPr lang="pt-BR" dirty="0" err="1">
                <a:solidFill>
                  <a:srgbClr val="000000"/>
                </a:solidFill>
                <a:latin typeface="Arial" panose="020B0604020202020204" pitchFamily="34" charset="0"/>
                <a:ea typeface="Arial" panose="020B0604020202020204" pitchFamily="34" charset="0"/>
              </a:rPr>
              <a:t>of</a:t>
            </a:r>
            <a:r>
              <a:rPr lang="pt-BR" dirty="0">
                <a:solidFill>
                  <a:srgbClr val="000000"/>
                </a:solidFill>
                <a:latin typeface="Arial" panose="020B0604020202020204" pitchFamily="34" charset="0"/>
                <a:ea typeface="Arial" panose="020B0604020202020204" pitchFamily="34" charset="0"/>
              </a:rPr>
              <a:t> </a:t>
            </a:r>
            <a:r>
              <a:rPr lang="pt-BR" dirty="0" err="1">
                <a:solidFill>
                  <a:srgbClr val="000000"/>
                </a:solidFill>
                <a:latin typeface="Arial" panose="020B0604020202020204" pitchFamily="34" charset="0"/>
                <a:ea typeface="Arial" panose="020B0604020202020204" pitchFamily="34" charset="0"/>
              </a:rPr>
              <a:t>the</a:t>
            </a:r>
            <a:r>
              <a:rPr lang="pt-BR" dirty="0">
                <a:solidFill>
                  <a:srgbClr val="000000"/>
                </a:solidFill>
                <a:latin typeface="Arial" panose="020B0604020202020204" pitchFamily="34" charset="0"/>
                <a:ea typeface="Arial" panose="020B0604020202020204" pitchFamily="34" charset="0"/>
              </a:rPr>
              <a:t> </a:t>
            </a:r>
            <a:r>
              <a:rPr lang="pt-BR" dirty="0" err="1">
                <a:solidFill>
                  <a:srgbClr val="000000"/>
                </a:solidFill>
                <a:latin typeface="Arial" panose="020B0604020202020204" pitchFamily="34" charset="0"/>
                <a:ea typeface="Arial" panose="020B0604020202020204" pitchFamily="34" charset="0"/>
              </a:rPr>
              <a:t>discharger</a:t>
            </a:r>
            <a:r>
              <a:rPr lang="pt-BR" dirty="0">
                <a:solidFill>
                  <a:srgbClr val="000000"/>
                </a:solidFill>
                <a:latin typeface="Arial" panose="020B0604020202020204" pitchFamily="34" charset="0"/>
                <a:ea typeface="Arial" panose="020B0604020202020204" pitchFamily="34" charset="0"/>
              </a:rPr>
              <a:t>  = </a:t>
            </a:r>
            <a:r>
              <a:rPr lang="pt-BR" b="1" i="1" dirty="0">
                <a:solidFill>
                  <a:srgbClr val="000000"/>
                </a:solidFill>
                <a:latin typeface="Arial" panose="020B0604020202020204" pitchFamily="34" charset="0"/>
                <a:ea typeface="Arial" panose="020B0604020202020204" pitchFamily="34" charset="0"/>
              </a:rPr>
              <a:t>The </a:t>
            </a:r>
            <a:r>
              <a:rPr lang="pt-BR" b="1" i="1" dirty="0" err="1">
                <a:solidFill>
                  <a:srgbClr val="000000"/>
                </a:solidFill>
                <a:latin typeface="Arial" panose="020B0604020202020204" pitchFamily="34" charset="0"/>
                <a:ea typeface="Arial" panose="020B0604020202020204" pitchFamily="34" charset="0"/>
              </a:rPr>
              <a:t>discharger</a:t>
            </a:r>
            <a:r>
              <a:rPr lang="pt-BR" b="1" i="1" dirty="0">
                <a:solidFill>
                  <a:srgbClr val="000000"/>
                </a:solidFill>
                <a:latin typeface="Arial" panose="020B0604020202020204" pitchFamily="34" charset="0"/>
                <a:ea typeface="Arial" panose="020B0604020202020204" pitchFamily="34" charset="0"/>
              </a:rPr>
              <a:t> base</a:t>
            </a:r>
            <a:r>
              <a:rPr lang="pt-BR" dirty="0">
                <a:solidFill>
                  <a:srgbClr val="000000"/>
                </a:solidFill>
                <a:latin typeface="Arial" panose="020B0604020202020204" pitchFamily="34" charset="0"/>
                <a:ea typeface="Arial" panose="020B0604020202020204" pitchFamily="34" charset="0"/>
              </a:rPr>
              <a:t> (a base do descarregador); </a:t>
            </a:r>
            <a:r>
              <a:rPr lang="pt-BR" dirty="0" err="1">
                <a:solidFill>
                  <a:srgbClr val="000000"/>
                </a:solidFill>
                <a:latin typeface="Arial" panose="020B0604020202020204" pitchFamily="34" charset="0"/>
                <a:ea typeface="Arial" panose="020B0604020202020204" pitchFamily="34" charset="0"/>
              </a:rPr>
              <a:t>Removal</a:t>
            </a:r>
            <a:r>
              <a:rPr lang="pt-BR" dirty="0">
                <a:solidFill>
                  <a:srgbClr val="000000"/>
                </a:solidFill>
                <a:latin typeface="Arial" panose="020B0604020202020204" pitchFamily="34" charset="0"/>
                <a:ea typeface="Arial" panose="020B0604020202020204" pitchFamily="34" charset="0"/>
              </a:rPr>
              <a:t> </a:t>
            </a:r>
            <a:r>
              <a:rPr lang="pt-BR" dirty="0" err="1">
                <a:solidFill>
                  <a:srgbClr val="000000"/>
                </a:solidFill>
                <a:latin typeface="Arial" panose="020B0604020202020204" pitchFamily="34" charset="0"/>
                <a:ea typeface="Arial" panose="020B0604020202020204" pitchFamily="34" charset="0"/>
              </a:rPr>
              <a:t>of</a:t>
            </a:r>
            <a:r>
              <a:rPr lang="pt-BR" dirty="0">
                <a:solidFill>
                  <a:srgbClr val="000000"/>
                </a:solidFill>
                <a:latin typeface="Arial" panose="020B0604020202020204" pitchFamily="34" charset="0"/>
                <a:ea typeface="Arial" panose="020B0604020202020204" pitchFamily="34" charset="0"/>
              </a:rPr>
              <a:t> </a:t>
            </a:r>
            <a:r>
              <a:rPr lang="pt-BR" dirty="0" err="1">
                <a:solidFill>
                  <a:srgbClr val="000000"/>
                </a:solidFill>
                <a:latin typeface="Arial" panose="020B0604020202020204" pitchFamily="34" charset="0"/>
                <a:ea typeface="Arial" panose="020B0604020202020204" pitchFamily="34" charset="0"/>
              </a:rPr>
              <a:t>the</a:t>
            </a:r>
            <a:r>
              <a:rPr lang="pt-BR" dirty="0">
                <a:solidFill>
                  <a:srgbClr val="000000"/>
                </a:solidFill>
                <a:latin typeface="Arial" panose="020B0604020202020204" pitchFamily="34" charset="0"/>
                <a:ea typeface="Arial" panose="020B0604020202020204" pitchFamily="34" charset="0"/>
              </a:rPr>
              <a:t> </a:t>
            </a:r>
            <a:r>
              <a:rPr lang="pt-BR" dirty="0" err="1">
                <a:solidFill>
                  <a:srgbClr val="000000"/>
                </a:solidFill>
                <a:latin typeface="Arial" panose="020B0604020202020204" pitchFamily="34" charset="0"/>
                <a:ea typeface="Arial" panose="020B0604020202020204" pitchFamily="34" charset="0"/>
              </a:rPr>
              <a:t>plug</a:t>
            </a:r>
            <a:r>
              <a:rPr lang="pt-BR" dirty="0">
                <a:solidFill>
                  <a:srgbClr val="000000"/>
                </a:solidFill>
                <a:latin typeface="Arial" panose="020B0604020202020204" pitchFamily="34" charset="0"/>
                <a:ea typeface="Arial" panose="020B0604020202020204" pitchFamily="34" charset="0"/>
              </a:rPr>
              <a:t> </a:t>
            </a:r>
            <a:r>
              <a:rPr lang="pt-BR" dirty="0" err="1">
                <a:solidFill>
                  <a:srgbClr val="000000"/>
                </a:solidFill>
                <a:latin typeface="Arial" panose="020B0604020202020204" pitchFamily="34" charset="0"/>
                <a:ea typeface="Arial" panose="020B0604020202020204" pitchFamily="34" charset="0"/>
              </a:rPr>
              <a:t>of</a:t>
            </a:r>
            <a:r>
              <a:rPr lang="pt-BR" dirty="0">
                <a:solidFill>
                  <a:srgbClr val="000000"/>
                </a:solidFill>
                <a:latin typeface="Arial" panose="020B0604020202020204" pitchFamily="34" charset="0"/>
                <a:ea typeface="Arial" panose="020B0604020202020204" pitchFamily="34" charset="0"/>
              </a:rPr>
              <a:t> </a:t>
            </a:r>
            <a:r>
              <a:rPr lang="pt-BR" dirty="0" err="1">
                <a:solidFill>
                  <a:srgbClr val="000000"/>
                </a:solidFill>
                <a:latin typeface="Arial" panose="020B0604020202020204" pitchFamily="34" charset="0"/>
                <a:ea typeface="Arial" panose="020B0604020202020204" pitchFamily="34" charset="0"/>
              </a:rPr>
              <a:t>the</a:t>
            </a:r>
            <a:r>
              <a:rPr lang="pt-BR" dirty="0">
                <a:solidFill>
                  <a:srgbClr val="000000"/>
                </a:solidFill>
                <a:latin typeface="Arial" panose="020B0604020202020204" pitchFamily="34" charset="0"/>
                <a:ea typeface="Arial" panose="020B0604020202020204" pitchFamily="34" charset="0"/>
              </a:rPr>
              <a:t> </a:t>
            </a:r>
            <a:r>
              <a:rPr lang="pt-BR" dirty="0" err="1">
                <a:solidFill>
                  <a:srgbClr val="000000"/>
                </a:solidFill>
                <a:latin typeface="Arial" panose="020B0604020202020204" pitchFamily="34" charset="0"/>
                <a:ea typeface="Arial" panose="020B0604020202020204" pitchFamily="34" charset="0"/>
              </a:rPr>
              <a:t>pump</a:t>
            </a:r>
            <a:r>
              <a:rPr lang="pt-BR" dirty="0">
                <a:solidFill>
                  <a:srgbClr val="000000"/>
                </a:solidFill>
                <a:latin typeface="Arial" panose="020B0604020202020204" pitchFamily="34" charset="0"/>
                <a:ea typeface="Arial" panose="020B0604020202020204" pitchFamily="34" charset="0"/>
              </a:rPr>
              <a:t> = </a:t>
            </a:r>
            <a:r>
              <a:rPr lang="pt-BR" b="1" i="1" dirty="0" err="1">
                <a:solidFill>
                  <a:srgbClr val="000000"/>
                </a:solidFill>
                <a:latin typeface="Arial" panose="020B0604020202020204" pitchFamily="34" charset="0"/>
                <a:ea typeface="Arial" panose="020B0604020202020204" pitchFamily="34" charset="0"/>
              </a:rPr>
              <a:t>Pump</a:t>
            </a:r>
            <a:r>
              <a:rPr lang="pt-BR" b="1" i="1" dirty="0">
                <a:solidFill>
                  <a:srgbClr val="000000"/>
                </a:solidFill>
                <a:latin typeface="Arial" panose="020B0604020202020204" pitchFamily="34" charset="0"/>
                <a:ea typeface="Arial" panose="020B0604020202020204" pitchFamily="34" charset="0"/>
              </a:rPr>
              <a:t> </a:t>
            </a:r>
            <a:r>
              <a:rPr lang="pt-BR" b="1" i="1" dirty="0" err="1">
                <a:solidFill>
                  <a:srgbClr val="000000"/>
                </a:solidFill>
                <a:latin typeface="Arial" panose="020B0604020202020204" pitchFamily="34" charset="0"/>
                <a:ea typeface="Arial" panose="020B0604020202020204" pitchFamily="34" charset="0"/>
              </a:rPr>
              <a:t>plug</a:t>
            </a:r>
            <a:r>
              <a:rPr lang="pt-BR" b="1" i="1" dirty="0">
                <a:solidFill>
                  <a:srgbClr val="000000"/>
                </a:solidFill>
                <a:latin typeface="Arial" panose="020B0604020202020204" pitchFamily="34" charset="0"/>
                <a:ea typeface="Arial" panose="020B0604020202020204" pitchFamily="34" charset="0"/>
              </a:rPr>
              <a:t> </a:t>
            </a:r>
            <a:r>
              <a:rPr lang="pt-BR" b="1" i="1" dirty="0" err="1">
                <a:solidFill>
                  <a:srgbClr val="000000"/>
                </a:solidFill>
                <a:latin typeface="Arial" panose="020B0604020202020204" pitchFamily="34" charset="0"/>
                <a:ea typeface="Arial" panose="020B0604020202020204" pitchFamily="34" charset="0"/>
              </a:rPr>
              <a:t>removal</a:t>
            </a:r>
            <a:r>
              <a:rPr lang="pt-BR" dirty="0">
                <a:solidFill>
                  <a:srgbClr val="000000"/>
                </a:solidFill>
                <a:latin typeface="Arial" panose="020B0604020202020204" pitchFamily="34" charset="0"/>
                <a:ea typeface="Arial" panose="020B0604020202020204" pitchFamily="34" charset="0"/>
              </a:rPr>
              <a:t> (remoção do </a:t>
            </a:r>
            <a:r>
              <a:rPr lang="pt-BR" dirty="0" err="1">
                <a:solidFill>
                  <a:srgbClr val="000000"/>
                </a:solidFill>
                <a:latin typeface="Arial" panose="020B0604020202020204" pitchFamily="34" charset="0"/>
                <a:ea typeface="Arial" panose="020B0604020202020204" pitchFamily="34" charset="0"/>
              </a:rPr>
              <a:t>plug</a:t>
            </a:r>
            <a:r>
              <a:rPr lang="pt-BR" dirty="0">
                <a:solidFill>
                  <a:srgbClr val="000000"/>
                </a:solidFill>
                <a:latin typeface="Arial" panose="020B0604020202020204" pitchFamily="34" charset="0"/>
                <a:ea typeface="Arial" panose="020B0604020202020204" pitchFamily="34" charset="0"/>
              </a:rPr>
              <a:t> da bomba) </a:t>
            </a:r>
            <a:endParaRPr lang="pt-BR" sz="16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247998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867904" y="1003143"/>
            <a:ext cx="10833315" cy="6154185"/>
          </a:xfrm>
          <a:prstGeom prst="rect">
            <a:avLst/>
          </a:prstGeom>
        </p:spPr>
        <p:txBody>
          <a:bodyPr wrap="square">
            <a:spAutoFit/>
          </a:bodyPr>
          <a:lstStyle/>
          <a:p>
            <a:pPr marL="6350" indent="-6350">
              <a:lnSpc>
                <a:spcPct val="107000"/>
              </a:lnSpc>
              <a:spcAft>
                <a:spcPts val="740"/>
              </a:spcAft>
            </a:pPr>
            <a:r>
              <a:rPr lang="pt-BR" sz="2400" b="1" dirty="0">
                <a:solidFill>
                  <a:srgbClr val="000000"/>
                </a:solidFill>
                <a:latin typeface="Arial" panose="020B0604020202020204" pitchFamily="34" charset="0"/>
                <a:ea typeface="Arial" panose="020B0604020202020204" pitchFamily="34" charset="0"/>
              </a:rPr>
              <a:t>2.5 - É, SÃO, ESTÁ, ESTÃO </a:t>
            </a:r>
          </a:p>
          <a:p>
            <a:pPr indent="449580" algn="just">
              <a:lnSpc>
                <a:spcPct val="160000"/>
              </a:lnSpc>
              <a:spcAft>
                <a:spcPts val="15"/>
              </a:spcAft>
            </a:pPr>
            <a:r>
              <a:rPr lang="pt-BR" sz="2400" dirty="0">
                <a:solidFill>
                  <a:srgbClr val="000000"/>
                </a:solidFill>
                <a:latin typeface="Arial" panose="020B0604020202020204" pitchFamily="34" charset="0"/>
                <a:ea typeface="Arial" panose="020B0604020202020204" pitchFamily="34" charset="0"/>
              </a:rPr>
              <a:t>Em geral, manuais técnicos usam os pronomes “it” e “</a:t>
            </a:r>
            <a:r>
              <a:rPr lang="pt-BR" sz="2400" dirty="0" err="1">
                <a:solidFill>
                  <a:srgbClr val="000000"/>
                </a:solidFill>
                <a:latin typeface="Arial" panose="020B0604020202020204" pitchFamily="34" charset="0"/>
                <a:ea typeface="Arial" panose="020B0604020202020204" pitchFamily="34" charset="0"/>
              </a:rPr>
              <a:t>they</a:t>
            </a:r>
            <a:r>
              <a:rPr lang="pt-BR" sz="2400" dirty="0">
                <a:solidFill>
                  <a:srgbClr val="000000"/>
                </a:solidFill>
                <a:latin typeface="Arial" panose="020B0604020202020204" pitchFamily="34" charset="0"/>
                <a:ea typeface="Arial" panose="020B0604020202020204" pitchFamily="34" charset="0"/>
              </a:rPr>
              <a:t>” para representar um ou mais objetos. É comum encontrar frases como “it </a:t>
            </a:r>
            <a:r>
              <a:rPr lang="pt-BR" sz="2400" dirty="0" err="1">
                <a:solidFill>
                  <a:srgbClr val="000000"/>
                </a:solidFill>
                <a:latin typeface="Arial" panose="020B0604020202020204" pitchFamily="34" charset="0"/>
                <a:ea typeface="Arial" panose="020B0604020202020204" pitchFamily="34" charset="0"/>
              </a:rPr>
              <a:t>is</a:t>
            </a:r>
            <a:r>
              <a:rPr lang="pt-BR" sz="2400" dirty="0">
                <a:solidFill>
                  <a:srgbClr val="000000"/>
                </a:solidFill>
                <a:latin typeface="Arial" panose="020B0604020202020204" pitchFamily="34" charset="0"/>
                <a:ea typeface="Arial" panose="020B0604020202020204" pitchFamily="34" charset="0"/>
              </a:rPr>
              <a:t> </a:t>
            </a:r>
            <a:r>
              <a:rPr lang="pt-BR" sz="2400" dirty="0" err="1">
                <a:solidFill>
                  <a:srgbClr val="000000"/>
                </a:solidFill>
                <a:latin typeface="Arial" panose="020B0604020202020204" pitchFamily="34" charset="0"/>
                <a:ea typeface="Arial" panose="020B0604020202020204" pitchFamily="34" charset="0"/>
              </a:rPr>
              <a:t>red</a:t>
            </a:r>
            <a:r>
              <a:rPr lang="pt-BR" sz="2400" dirty="0">
                <a:solidFill>
                  <a:srgbClr val="000000"/>
                </a:solidFill>
                <a:latin typeface="Arial" panose="020B0604020202020204" pitchFamily="34" charset="0"/>
                <a:ea typeface="Arial" panose="020B0604020202020204" pitchFamily="34" charset="0"/>
              </a:rPr>
              <a:t>” (é vermelho), referindo-se a um “fio vermelho”, por exemplo. Ou no plural “</a:t>
            </a:r>
            <a:r>
              <a:rPr lang="pt-BR" sz="2400" dirty="0" err="1">
                <a:solidFill>
                  <a:srgbClr val="000000"/>
                </a:solidFill>
                <a:latin typeface="Arial" panose="020B0604020202020204" pitchFamily="34" charset="0"/>
                <a:ea typeface="Arial" panose="020B0604020202020204" pitchFamily="34" charset="0"/>
              </a:rPr>
              <a:t>they</a:t>
            </a:r>
            <a:r>
              <a:rPr lang="pt-BR" sz="2400" dirty="0">
                <a:solidFill>
                  <a:srgbClr val="000000"/>
                </a:solidFill>
                <a:latin typeface="Arial" panose="020B0604020202020204" pitchFamily="34" charset="0"/>
                <a:ea typeface="Arial" panose="020B0604020202020204" pitchFamily="34" charset="0"/>
              </a:rPr>
              <a:t> are </a:t>
            </a:r>
            <a:r>
              <a:rPr lang="pt-BR" sz="2400" dirty="0" err="1">
                <a:solidFill>
                  <a:srgbClr val="000000"/>
                </a:solidFill>
                <a:latin typeface="Arial" panose="020B0604020202020204" pitchFamily="34" charset="0"/>
                <a:ea typeface="Arial" panose="020B0604020202020204" pitchFamily="34" charset="0"/>
              </a:rPr>
              <a:t>red</a:t>
            </a:r>
            <a:r>
              <a:rPr lang="pt-BR" sz="2400" dirty="0">
                <a:solidFill>
                  <a:srgbClr val="000000"/>
                </a:solidFill>
                <a:latin typeface="Arial" panose="020B0604020202020204" pitchFamily="34" charset="0"/>
                <a:ea typeface="Arial" panose="020B0604020202020204" pitchFamily="34" charset="0"/>
              </a:rPr>
              <a:t>” se for “eles são vermelhos” (os fios). A forma negativa se dá com a inclusão do “</a:t>
            </a:r>
            <a:r>
              <a:rPr lang="pt-BR" sz="2400" dirty="0" err="1">
                <a:solidFill>
                  <a:srgbClr val="000000"/>
                </a:solidFill>
                <a:latin typeface="Arial" panose="020B0604020202020204" pitchFamily="34" charset="0"/>
                <a:ea typeface="Arial" panose="020B0604020202020204" pitchFamily="34" charset="0"/>
              </a:rPr>
              <a:t>not</a:t>
            </a:r>
            <a:r>
              <a:rPr lang="pt-BR" sz="2400" dirty="0">
                <a:solidFill>
                  <a:srgbClr val="000000"/>
                </a:solidFill>
                <a:latin typeface="Arial" panose="020B0604020202020204" pitchFamily="34" charset="0"/>
                <a:ea typeface="Arial" panose="020B0604020202020204" pitchFamily="34" charset="0"/>
              </a:rPr>
              <a:t>”. “it </a:t>
            </a:r>
            <a:r>
              <a:rPr lang="pt-BR" sz="2400" b="1" dirty="0" err="1">
                <a:solidFill>
                  <a:srgbClr val="000000"/>
                </a:solidFill>
                <a:latin typeface="Arial" panose="020B0604020202020204" pitchFamily="34" charset="0"/>
                <a:ea typeface="Arial" panose="020B0604020202020204" pitchFamily="34" charset="0"/>
              </a:rPr>
              <a:t>is</a:t>
            </a:r>
            <a:r>
              <a:rPr lang="pt-BR" sz="2400" b="1" dirty="0">
                <a:solidFill>
                  <a:srgbClr val="000000"/>
                </a:solidFill>
                <a:latin typeface="Arial" panose="020B0604020202020204" pitchFamily="34" charset="0"/>
                <a:ea typeface="Arial" panose="020B0604020202020204" pitchFamily="34" charset="0"/>
              </a:rPr>
              <a:t> </a:t>
            </a:r>
            <a:r>
              <a:rPr lang="pt-BR" sz="2400" b="1" dirty="0" err="1">
                <a:solidFill>
                  <a:srgbClr val="000000"/>
                </a:solidFill>
                <a:latin typeface="Arial" panose="020B0604020202020204" pitchFamily="34" charset="0"/>
                <a:ea typeface="Arial" panose="020B0604020202020204" pitchFamily="34" charset="0"/>
              </a:rPr>
              <a:t>not</a:t>
            </a:r>
            <a:r>
              <a:rPr lang="pt-BR" sz="2400" dirty="0">
                <a:solidFill>
                  <a:srgbClr val="000000"/>
                </a:solidFill>
                <a:latin typeface="Arial" panose="020B0604020202020204" pitchFamily="34" charset="0"/>
                <a:ea typeface="Arial" panose="020B0604020202020204" pitchFamily="34" charset="0"/>
              </a:rPr>
              <a:t> </a:t>
            </a:r>
            <a:r>
              <a:rPr lang="pt-BR" sz="2400" dirty="0" err="1">
                <a:solidFill>
                  <a:srgbClr val="000000"/>
                </a:solidFill>
                <a:latin typeface="Arial" panose="020B0604020202020204" pitchFamily="34" charset="0"/>
                <a:ea typeface="Arial" panose="020B0604020202020204" pitchFamily="34" charset="0"/>
              </a:rPr>
              <a:t>red</a:t>
            </a:r>
            <a:r>
              <a:rPr lang="pt-BR" sz="2400" dirty="0">
                <a:solidFill>
                  <a:srgbClr val="000000"/>
                </a:solidFill>
                <a:latin typeface="Arial" panose="020B0604020202020204" pitchFamily="34" charset="0"/>
                <a:ea typeface="Arial" panose="020B0604020202020204" pitchFamily="34" charset="0"/>
              </a:rPr>
              <a:t>” (não é </a:t>
            </a:r>
            <a:r>
              <a:rPr lang="pt-BR" sz="2400" dirty="0" err="1">
                <a:solidFill>
                  <a:srgbClr val="000000"/>
                </a:solidFill>
                <a:latin typeface="Arial" panose="020B0604020202020204" pitchFamily="34" charset="0"/>
                <a:ea typeface="Arial" panose="020B0604020202020204" pitchFamily="34" charset="0"/>
              </a:rPr>
              <a:t>vemelho</a:t>
            </a:r>
            <a:r>
              <a:rPr lang="pt-BR" sz="2400" dirty="0">
                <a:solidFill>
                  <a:srgbClr val="000000"/>
                </a:solidFill>
                <a:latin typeface="Arial" panose="020B0604020202020204" pitchFamily="34" charset="0"/>
                <a:ea typeface="Arial" panose="020B0604020202020204" pitchFamily="34" charset="0"/>
              </a:rPr>
              <a:t>) e “</a:t>
            </a:r>
            <a:r>
              <a:rPr lang="pt-BR" sz="2400" dirty="0" err="1">
                <a:solidFill>
                  <a:srgbClr val="000000"/>
                </a:solidFill>
                <a:latin typeface="Arial" panose="020B0604020202020204" pitchFamily="34" charset="0"/>
                <a:ea typeface="Arial" panose="020B0604020202020204" pitchFamily="34" charset="0"/>
              </a:rPr>
              <a:t>they</a:t>
            </a:r>
            <a:r>
              <a:rPr lang="pt-BR" sz="2400" dirty="0">
                <a:solidFill>
                  <a:srgbClr val="000000"/>
                </a:solidFill>
                <a:latin typeface="Arial" panose="020B0604020202020204" pitchFamily="34" charset="0"/>
                <a:ea typeface="Arial" panose="020B0604020202020204" pitchFamily="34" charset="0"/>
              </a:rPr>
              <a:t> </a:t>
            </a:r>
            <a:r>
              <a:rPr lang="pt-BR" sz="2400" b="1" dirty="0">
                <a:solidFill>
                  <a:srgbClr val="000000"/>
                </a:solidFill>
                <a:latin typeface="Arial" panose="020B0604020202020204" pitchFamily="34" charset="0"/>
                <a:ea typeface="Arial" panose="020B0604020202020204" pitchFamily="34" charset="0"/>
              </a:rPr>
              <a:t>are </a:t>
            </a:r>
            <a:r>
              <a:rPr lang="pt-BR" sz="2400" b="1" dirty="0" err="1">
                <a:solidFill>
                  <a:srgbClr val="000000"/>
                </a:solidFill>
                <a:latin typeface="Arial" panose="020B0604020202020204" pitchFamily="34" charset="0"/>
                <a:ea typeface="Arial" panose="020B0604020202020204" pitchFamily="34" charset="0"/>
              </a:rPr>
              <a:t>not</a:t>
            </a:r>
            <a:r>
              <a:rPr lang="pt-BR" sz="2400" dirty="0">
                <a:solidFill>
                  <a:srgbClr val="000000"/>
                </a:solidFill>
                <a:latin typeface="Arial" panose="020B0604020202020204" pitchFamily="34" charset="0"/>
                <a:ea typeface="Arial" panose="020B0604020202020204" pitchFamily="34" charset="0"/>
              </a:rPr>
              <a:t> </a:t>
            </a:r>
            <a:r>
              <a:rPr lang="pt-BR" sz="2400" dirty="0" err="1">
                <a:solidFill>
                  <a:srgbClr val="000000"/>
                </a:solidFill>
                <a:latin typeface="Arial" panose="020B0604020202020204" pitchFamily="34" charset="0"/>
                <a:ea typeface="Arial" panose="020B0604020202020204" pitchFamily="34" charset="0"/>
              </a:rPr>
              <a:t>red</a:t>
            </a:r>
            <a:r>
              <a:rPr lang="pt-BR" sz="2400" dirty="0">
                <a:solidFill>
                  <a:srgbClr val="000000"/>
                </a:solidFill>
                <a:latin typeface="Arial" panose="020B0604020202020204" pitchFamily="34" charset="0"/>
                <a:ea typeface="Arial" panose="020B0604020202020204" pitchFamily="34" charset="0"/>
              </a:rPr>
              <a:t>” (eles não são vermelhos).  </a:t>
            </a:r>
          </a:p>
          <a:p>
            <a:r>
              <a:rPr lang="pt-BR" sz="2000" dirty="0"/>
              <a:t>Exemplos:  The </a:t>
            </a:r>
            <a:r>
              <a:rPr lang="pt-BR" sz="2000" dirty="0" err="1"/>
              <a:t>plug</a:t>
            </a:r>
            <a:r>
              <a:rPr lang="pt-BR" sz="2000" dirty="0"/>
              <a:t> </a:t>
            </a:r>
            <a:r>
              <a:rPr lang="pt-BR" sz="2000" b="1" dirty="0" err="1"/>
              <a:t>is</a:t>
            </a:r>
            <a:r>
              <a:rPr lang="pt-BR" sz="2000" dirty="0"/>
              <a:t> </a:t>
            </a:r>
            <a:r>
              <a:rPr lang="pt-BR" sz="2000" dirty="0" err="1"/>
              <a:t>disconnected</a:t>
            </a:r>
            <a:r>
              <a:rPr lang="pt-BR" sz="2000" dirty="0"/>
              <a:t> (o </a:t>
            </a:r>
            <a:r>
              <a:rPr lang="pt-BR" sz="2000" dirty="0" err="1"/>
              <a:t>plug</a:t>
            </a:r>
            <a:r>
              <a:rPr lang="pt-BR" sz="2000" dirty="0"/>
              <a:t> está desconectado);  </a:t>
            </a:r>
          </a:p>
          <a:p>
            <a:r>
              <a:rPr lang="pt-BR" sz="2000" dirty="0"/>
              <a:t>       	Some </a:t>
            </a:r>
            <a:r>
              <a:rPr lang="pt-BR" sz="2000" dirty="0" err="1"/>
              <a:t>bearings</a:t>
            </a:r>
            <a:r>
              <a:rPr lang="pt-BR" sz="2000" dirty="0"/>
              <a:t> </a:t>
            </a:r>
            <a:r>
              <a:rPr lang="pt-BR" sz="2000" b="1" dirty="0"/>
              <a:t>are</a:t>
            </a:r>
            <a:r>
              <a:rPr lang="pt-BR" sz="2000" dirty="0"/>
              <a:t> </a:t>
            </a:r>
            <a:r>
              <a:rPr lang="pt-BR" sz="2000" dirty="0" err="1"/>
              <a:t>rusty</a:t>
            </a:r>
            <a:r>
              <a:rPr lang="pt-BR" sz="2000" dirty="0"/>
              <a:t>. (alguns rolamentos estão oxidados);       	</a:t>
            </a:r>
          </a:p>
          <a:p>
            <a:r>
              <a:rPr lang="pt-BR" sz="2000" dirty="0"/>
              <a:t>	</a:t>
            </a:r>
            <a:r>
              <a:rPr lang="pt-BR" sz="2000" dirty="0" err="1"/>
              <a:t>They</a:t>
            </a:r>
            <a:r>
              <a:rPr lang="pt-BR" sz="2000" dirty="0"/>
              <a:t> </a:t>
            </a:r>
            <a:r>
              <a:rPr lang="pt-BR" sz="2000" b="1" dirty="0"/>
              <a:t>are</a:t>
            </a:r>
            <a:r>
              <a:rPr lang="pt-BR" sz="2000" dirty="0"/>
              <a:t> </a:t>
            </a:r>
            <a:r>
              <a:rPr lang="pt-BR" sz="2000" dirty="0" err="1"/>
              <a:t>dangerous</a:t>
            </a:r>
            <a:r>
              <a:rPr lang="pt-BR" sz="2000" dirty="0"/>
              <a:t>. ( Eles são perigosos); </a:t>
            </a:r>
          </a:p>
          <a:p>
            <a:r>
              <a:rPr lang="pt-BR" sz="2000" dirty="0"/>
              <a:t>	The </a:t>
            </a:r>
            <a:r>
              <a:rPr lang="pt-BR" sz="2000" dirty="0" err="1"/>
              <a:t>wire</a:t>
            </a:r>
            <a:r>
              <a:rPr lang="pt-BR" sz="2000" dirty="0"/>
              <a:t> </a:t>
            </a:r>
            <a:r>
              <a:rPr lang="pt-BR" sz="2000" b="1" dirty="0" err="1"/>
              <a:t>is</a:t>
            </a:r>
            <a:r>
              <a:rPr lang="pt-BR" sz="2000" b="1" dirty="0"/>
              <a:t> </a:t>
            </a:r>
            <a:r>
              <a:rPr lang="pt-BR" sz="2000" b="1" dirty="0" err="1"/>
              <a:t>not</a:t>
            </a:r>
            <a:r>
              <a:rPr lang="pt-BR" sz="2000" dirty="0"/>
              <a:t> </a:t>
            </a:r>
            <a:r>
              <a:rPr lang="pt-BR" sz="2000" dirty="0" err="1"/>
              <a:t>flexible</a:t>
            </a:r>
            <a:r>
              <a:rPr lang="pt-BR" sz="2000" dirty="0"/>
              <a:t>;         	</a:t>
            </a:r>
          </a:p>
          <a:p>
            <a:r>
              <a:rPr lang="pt-BR" sz="2000" dirty="0"/>
              <a:t>	</a:t>
            </a:r>
            <a:r>
              <a:rPr lang="pt-BR" sz="2000" dirty="0" err="1"/>
              <a:t>They</a:t>
            </a:r>
            <a:r>
              <a:rPr lang="pt-BR" sz="2000" dirty="0"/>
              <a:t> </a:t>
            </a:r>
            <a:r>
              <a:rPr lang="pt-BR" sz="2000" b="1" dirty="0"/>
              <a:t>are </a:t>
            </a:r>
            <a:r>
              <a:rPr lang="pt-BR" sz="2000" b="1" dirty="0" err="1"/>
              <a:t>not</a:t>
            </a:r>
            <a:r>
              <a:rPr lang="pt-BR" sz="2000" dirty="0"/>
              <a:t> </a:t>
            </a:r>
            <a:r>
              <a:rPr lang="pt-BR" sz="2000" dirty="0" err="1"/>
              <a:t>to</a:t>
            </a:r>
            <a:r>
              <a:rPr lang="pt-BR" sz="2000" dirty="0"/>
              <a:t> </a:t>
            </a:r>
            <a:r>
              <a:rPr lang="pt-BR" sz="2000" dirty="0" err="1"/>
              <a:t>be</a:t>
            </a:r>
            <a:r>
              <a:rPr lang="pt-BR" sz="2000" dirty="0"/>
              <a:t> </a:t>
            </a:r>
            <a:r>
              <a:rPr lang="pt-BR" sz="2000" dirty="0" err="1"/>
              <a:t>used</a:t>
            </a:r>
            <a:r>
              <a:rPr lang="pt-BR" sz="2000" dirty="0"/>
              <a:t> in </a:t>
            </a:r>
            <a:r>
              <a:rPr lang="pt-BR" sz="2000" dirty="0" err="1"/>
              <a:t>this</a:t>
            </a:r>
            <a:r>
              <a:rPr lang="pt-BR" sz="2000" dirty="0"/>
              <a:t> plane. </a:t>
            </a:r>
          </a:p>
          <a:p>
            <a:pPr indent="449580" algn="just">
              <a:lnSpc>
                <a:spcPct val="160000"/>
              </a:lnSpc>
              <a:spcAft>
                <a:spcPts val="15"/>
              </a:spcAft>
            </a:pPr>
            <a:endParaRPr lang="pt-BR" sz="20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639190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224366" y="1074189"/>
            <a:ext cx="10352868" cy="3915944"/>
          </a:xfrm>
          <a:prstGeom prst="rect">
            <a:avLst/>
          </a:prstGeom>
        </p:spPr>
        <p:txBody>
          <a:bodyPr wrap="square">
            <a:spAutoFit/>
          </a:bodyPr>
          <a:lstStyle/>
          <a:p>
            <a:pPr marL="6350" indent="-6350">
              <a:lnSpc>
                <a:spcPct val="107000"/>
              </a:lnSpc>
              <a:spcAft>
                <a:spcPts val="600"/>
              </a:spcAft>
              <a:tabLst>
                <a:tab pos="1532890" algn="ctr"/>
              </a:tabLst>
            </a:pPr>
            <a:r>
              <a:rPr lang="pt-BR" sz="2000" b="1" dirty="0">
                <a:solidFill>
                  <a:srgbClr val="000000"/>
                </a:solidFill>
                <a:latin typeface="Arial" panose="020B0604020202020204" pitchFamily="34" charset="0"/>
                <a:ea typeface="Arial" panose="020B0604020202020204" pitchFamily="34" charset="0"/>
              </a:rPr>
              <a:t>2.6	PRONOMES DEMONSTRATIVOS </a:t>
            </a:r>
          </a:p>
          <a:p>
            <a:pPr marL="342900" lvl="0" indent="-342900" algn="just" fontAlgn="base">
              <a:lnSpc>
                <a:spcPct val="103000"/>
              </a:lnSpc>
              <a:spcAft>
                <a:spcPts val="645"/>
              </a:spcAft>
              <a:buClr>
                <a:srgbClr val="000000"/>
              </a:buClr>
              <a:buSzPts val="1200"/>
              <a:buFont typeface="Wingdings" panose="05000000000000000000" pitchFamily="2" charset="2"/>
              <a:buChar char=""/>
            </a:pPr>
            <a:r>
              <a:rPr lang="pt-BR" sz="2000" b="1" dirty="0">
                <a:solidFill>
                  <a:srgbClr val="000000"/>
                </a:solidFill>
                <a:uFill>
                  <a:solidFill>
                    <a:srgbClr val="000000"/>
                  </a:solidFill>
                </a:uFill>
                <a:latin typeface="Arial" panose="020B0604020202020204" pitchFamily="34" charset="0"/>
                <a:ea typeface="Arial" panose="020B0604020202020204" pitchFamily="34" charset="0"/>
                <a:cs typeface="Wingdings" panose="05000000000000000000" pitchFamily="2" charset="2"/>
              </a:rPr>
              <a:t>THIS</a:t>
            </a:r>
            <a:r>
              <a:rPr lang="pt-BR" sz="2000" b="1" i="1" dirty="0">
                <a:solidFill>
                  <a:srgbClr val="000000"/>
                </a:solidFill>
                <a:uFill>
                  <a:solidFill>
                    <a:srgbClr val="000000"/>
                  </a:solidFill>
                </a:uFill>
                <a:latin typeface="Arial" panose="020B0604020202020204" pitchFamily="34" charset="0"/>
                <a:ea typeface="Arial" panose="020B0604020202020204" pitchFamily="34" charset="0"/>
                <a:cs typeface="Wingdings" panose="05000000000000000000" pitchFamily="2" charset="2"/>
              </a:rPr>
              <a:t> </a:t>
            </a:r>
            <a:r>
              <a:rPr lang="pt-BR" sz="2000" i="1" dirty="0">
                <a:solidFill>
                  <a:srgbClr val="000000"/>
                </a:solidFill>
                <a:uFill>
                  <a:solidFill>
                    <a:srgbClr val="000000"/>
                  </a:solidFill>
                </a:uFill>
                <a:latin typeface="Arial" panose="020B0604020202020204" pitchFamily="34" charset="0"/>
                <a:ea typeface="Arial" panose="020B0604020202020204" pitchFamily="34" charset="0"/>
                <a:cs typeface="Wingdings" panose="05000000000000000000" pitchFamily="2" charset="2"/>
              </a:rPr>
              <a:t>(este, esta</a:t>
            </a:r>
            <a:r>
              <a:rPr lang="pt-BR" sz="2000" dirty="0">
                <a:solidFill>
                  <a:srgbClr val="000000"/>
                </a:solidFill>
                <a:uFill>
                  <a:solidFill>
                    <a:srgbClr val="000000"/>
                  </a:solidFill>
                </a:uFill>
                <a:latin typeface="Arial" panose="020B0604020202020204" pitchFamily="34" charset="0"/>
                <a:ea typeface="Arial" panose="020B0604020202020204" pitchFamily="34" charset="0"/>
                <a:cs typeface="Wingdings" panose="05000000000000000000" pitchFamily="2" charset="2"/>
              </a:rPr>
              <a:t>); </a:t>
            </a:r>
            <a:r>
              <a:rPr lang="pt-BR" sz="2000" b="1" dirty="0">
                <a:solidFill>
                  <a:srgbClr val="000000"/>
                </a:solidFill>
                <a:uFill>
                  <a:solidFill>
                    <a:srgbClr val="000000"/>
                  </a:solidFill>
                </a:uFill>
                <a:latin typeface="Arial" panose="020B0604020202020204" pitchFamily="34" charset="0"/>
                <a:ea typeface="Arial" panose="020B0604020202020204" pitchFamily="34" charset="0"/>
                <a:cs typeface="Wingdings" panose="05000000000000000000" pitchFamily="2" charset="2"/>
              </a:rPr>
              <a:t>THAT</a:t>
            </a:r>
            <a:r>
              <a:rPr lang="pt-BR" sz="2000" b="1" i="1" dirty="0">
                <a:solidFill>
                  <a:srgbClr val="000000"/>
                </a:solidFill>
                <a:uFill>
                  <a:solidFill>
                    <a:srgbClr val="000000"/>
                  </a:solidFill>
                </a:uFill>
                <a:latin typeface="Arial" panose="020B0604020202020204" pitchFamily="34" charset="0"/>
                <a:ea typeface="Arial" panose="020B0604020202020204" pitchFamily="34" charset="0"/>
                <a:cs typeface="Wingdings" panose="05000000000000000000" pitchFamily="2" charset="2"/>
              </a:rPr>
              <a:t> </a:t>
            </a:r>
            <a:r>
              <a:rPr lang="pt-BR" sz="2000" dirty="0">
                <a:solidFill>
                  <a:srgbClr val="000000"/>
                </a:solidFill>
                <a:uFill>
                  <a:solidFill>
                    <a:srgbClr val="000000"/>
                  </a:solidFill>
                </a:uFill>
                <a:latin typeface="Arial" panose="020B0604020202020204" pitchFamily="34" charset="0"/>
                <a:ea typeface="Arial" panose="020B0604020202020204" pitchFamily="34" charset="0"/>
                <a:cs typeface="Wingdings" panose="05000000000000000000" pitchFamily="2" charset="2"/>
              </a:rPr>
              <a:t>– (</a:t>
            </a:r>
            <a:r>
              <a:rPr lang="pt-BR" sz="2000" i="1" dirty="0">
                <a:solidFill>
                  <a:srgbClr val="000000"/>
                </a:solidFill>
                <a:uFill>
                  <a:solidFill>
                    <a:srgbClr val="000000"/>
                  </a:solidFill>
                </a:uFill>
                <a:latin typeface="Arial" panose="020B0604020202020204" pitchFamily="34" charset="0"/>
                <a:ea typeface="Arial" panose="020B0604020202020204" pitchFamily="34" charset="0"/>
                <a:cs typeface="Wingdings" panose="05000000000000000000" pitchFamily="2" charset="2"/>
              </a:rPr>
              <a:t>aquele, aquela, esse, isso</a:t>
            </a:r>
            <a:r>
              <a:rPr lang="pt-BR" sz="2000" dirty="0">
                <a:solidFill>
                  <a:srgbClr val="000000"/>
                </a:solidFill>
                <a:uFill>
                  <a:solidFill>
                    <a:srgbClr val="000000"/>
                  </a:solidFill>
                </a:uFill>
                <a:latin typeface="Arial" panose="020B0604020202020204" pitchFamily="34" charset="0"/>
                <a:ea typeface="Arial" panose="020B0604020202020204" pitchFamily="34" charset="0"/>
                <a:cs typeface="Wingdings" panose="05000000000000000000" pitchFamily="2" charset="2"/>
              </a:rPr>
              <a:t>)  </a:t>
            </a:r>
            <a:endParaRPr lang="pt-BR" dirty="0">
              <a:solidFill>
                <a:srgbClr val="000000"/>
              </a:solidFill>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6350" indent="-6350" algn="r">
              <a:lnSpc>
                <a:spcPct val="107000"/>
              </a:lnSpc>
              <a:spcAft>
                <a:spcPts val="765"/>
              </a:spcAft>
            </a:pPr>
            <a:r>
              <a:rPr lang="pt-BR" sz="2000" dirty="0">
                <a:solidFill>
                  <a:srgbClr val="000000"/>
                </a:solidFill>
                <a:latin typeface="Arial" panose="020B0604020202020204" pitchFamily="34" charset="0"/>
                <a:ea typeface="Arial" panose="020B0604020202020204" pitchFamily="34" charset="0"/>
              </a:rPr>
              <a:t>Usamos</a:t>
            </a:r>
            <a:r>
              <a:rPr lang="pt-BR" sz="2000" i="1" dirty="0">
                <a:solidFill>
                  <a:srgbClr val="000000"/>
                </a:solidFill>
                <a:latin typeface="Arial" panose="020B0604020202020204" pitchFamily="34" charset="0"/>
                <a:ea typeface="Arial" panose="020B0604020202020204" pitchFamily="34" charset="0"/>
              </a:rPr>
              <a:t> </a:t>
            </a:r>
            <a:r>
              <a:rPr lang="pt-BR" sz="2000" b="1" i="1" dirty="0" err="1">
                <a:solidFill>
                  <a:srgbClr val="000000"/>
                </a:solidFill>
                <a:latin typeface="Arial" panose="020B0604020202020204" pitchFamily="34" charset="0"/>
                <a:ea typeface="Arial" panose="020B0604020202020204" pitchFamily="34" charset="0"/>
              </a:rPr>
              <a:t>this</a:t>
            </a:r>
            <a:r>
              <a:rPr lang="pt-BR" sz="2000" dirty="0">
                <a:solidFill>
                  <a:srgbClr val="000000"/>
                </a:solidFill>
                <a:latin typeface="Arial" panose="020B0604020202020204" pitchFamily="34" charset="0"/>
                <a:ea typeface="Arial" panose="020B0604020202020204" pitchFamily="34" charset="0"/>
              </a:rPr>
              <a:t> para o que está próximo e </a:t>
            </a:r>
            <a:r>
              <a:rPr lang="pt-BR" sz="2000" b="1" dirty="0" err="1">
                <a:solidFill>
                  <a:srgbClr val="000000"/>
                </a:solidFill>
                <a:latin typeface="Arial" panose="020B0604020202020204" pitchFamily="34" charset="0"/>
                <a:ea typeface="Arial" panose="020B0604020202020204" pitchFamily="34" charset="0"/>
              </a:rPr>
              <a:t>that</a:t>
            </a:r>
            <a:r>
              <a:rPr lang="pt-BR" sz="2000" dirty="0">
                <a:solidFill>
                  <a:srgbClr val="000000"/>
                </a:solidFill>
                <a:latin typeface="Arial" panose="020B0604020202020204" pitchFamily="34" charset="0"/>
                <a:ea typeface="Arial" panose="020B0604020202020204" pitchFamily="34" charset="0"/>
              </a:rPr>
              <a:t> para o que está afastado de nós. </a:t>
            </a:r>
            <a:endParaRPr lang="pt-BR" dirty="0">
              <a:solidFill>
                <a:srgbClr val="000000"/>
              </a:solidFill>
              <a:latin typeface="Calibri" panose="020F0502020204030204" pitchFamily="34" charset="0"/>
              <a:ea typeface="Calibri" panose="020F0502020204030204" pitchFamily="34" charset="0"/>
            </a:endParaRPr>
          </a:p>
          <a:p>
            <a:pPr indent="-6350" algn="just">
              <a:lnSpc>
                <a:spcPct val="107000"/>
              </a:lnSpc>
              <a:spcAft>
                <a:spcPts val="565"/>
              </a:spcAft>
            </a:pPr>
            <a:r>
              <a:rPr lang="pt-BR" sz="2000" b="1" i="1" dirty="0" err="1">
                <a:solidFill>
                  <a:srgbClr val="000000"/>
                </a:solidFill>
                <a:latin typeface="Arial" panose="020B0604020202020204" pitchFamily="34" charset="0"/>
                <a:ea typeface="Arial" panose="020B0604020202020204" pitchFamily="34" charset="0"/>
              </a:rPr>
              <a:t>That</a:t>
            </a:r>
            <a:r>
              <a:rPr lang="pt-BR" sz="2000" b="1" dirty="0">
                <a:solidFill>
                  <a:srgbClr val="000000"/>
                </a:solidFill>
                <a:latin typeface="Arial" panose="020B0604020202020204" pitchFamily="34" charset="0"/>
                <a:ea typeface="Arial" panose="020B0604020202020204" pitchFamily="34" charset="0"/>
              </a:rPr>
              <a:t> </a:t>
            </a:r>
            <a:r>
              <a:rPr lang="pt-BR" sz="2000" dirty="0">
                <a:solidFill>
                  <a:srgbClr val="000000"/>
                </a:solidFill>
                <a:latin typeface="Arial" panose="020B0604020202020204" pitchFamily="34" charset="0"/>
                <a:ea typeface="Arial" panose="020B0604020202020204" pitchFamily="34" charset="0"/>
              </a:rPr>
              <a:t>também é usado como “que” e “o que”.  </a:t>
            </a:r>
            <a:endParaRPr lang="pt-BR" dirty="0">
              <a:solidFill>
                <a:srgbClr val="000000"/>
              </a:solidFill>
              <a:latin typeface="Calibri" panose="020F0502020204030204" pitchFamily="34" charset="0"/>
              <a:ea typeface="Calibri" panose="020F0502020204030204" pitchFamily="34" charset="0"/>
            </a:endParaRPr>
          </a:p>
          <a:p>
            <a:pPr marL="342900" lvl="0" indent="-342900" algn="just" fontAlgn="base">
              <a:lnSpc>
                <a:spcPct val="103000"/>
              </a:lnSpc>
              <a:spcAft>
                <a:spcPts val="645"/>
              </a:spcAft>
              <a:buClr>
                <a:srgbClr val="000000"/>
              </a:buClr>
              <a:buSzPts val="1200"/>
              <a:buFont typeface="Wingdings" panose="05000000000000000000" pitchFamily="2" charset="2"/>
              <a:buChar char=""/>
            </a:pPr>
            <a:r>
              <a:rPr lang="pt-BR" sz="2000" b="1" dirty="0">
                <a:solidFill>
                  <a:srgbClr val="000000"/>
                </a:solidFill>
                <a:uFill>
                  <a:solidFill>
                    <a:srgbClr val="000000"/>
                  </a:solidFill>
                </a:uFill>
                <a:latin typeface="Arial" panose="020B0604020202020204" pitchFamily="34" charset="0"/>
                <a:ea typeface="Arial" panose="020B0604020202020204" pitchFamily="34" charset="0"/>
                <a:cs typeface="Wingdings" panose="05000000000000000000" pitchFamily="2" charset="2"/>
              </a:rPr>
              <a:t>THESE </a:t>
            </a:r>
            <a:r>
              <a:rPr lang="pt-BR" sz="2000" i="1" dirty="0">
                <a:solidFill>
                  <a:srgbClr val="000000"/>
                </a:solidFill>
                <a:uFill>
                  <a:solidFill>
                    <a:srgbClr val="000000"/>
                  </a:solidFill>
                </a:uFill>
                <a:latin typeface="Arial" panose="020B0604020202020204" pitchFamily="34" charset="0"/>
                <a:ea typeface="Arial" panose="020B0604020202020204" pitchFamily="34" charset="0"/>
                <a:cs typeface="Wingdings" panose="05000000000000000000" pitchFamily="2" charset="2"/>
              </a:rPr>
              <a:t>(estes, estas);</a:t>
            </a:r>
            <a:r>
              <a:rPr lang="pt-BR" sz="2000" b="1" i="1" dirty="0">
                <a:solidFill>
                  <a:srgbClr val="000000"/>
                </a:solidFill>
                <a:uFill>
                  <a:solidFill>
                    <a:srgbClr val="000000"/>
                  </a:solidFill>
                </a:uFill>
                <a:latin typeface="Arial" panose="020B0604020202020204" pitchFamily="34" charset="0"/>
                <a:ea typeface="Arial" panose="020B0604020202020204" pitchFamily="34" charset="0"/>
                <a:cs typeface="Wingdings" panose="05000000000000000000" pitchFamily="2" charset="2"/>
              </a:rPr>
              <a:t> </a:t>
            </a:r>
            <a:r>
              <a:rPr lang="pt-BR" sz="2000" b="1" dirty="0">
                <a:solidFill>
                  <a:srgbClr val="000000"/>
                </a:solidFill>
                <a:uFill>
                  <a:solidFill>
                    <a:srgbClr val="000000"/>
                  </a:solidFill>
                </a:uFill>
                <a:latin typeface="Arial" panose="020B0604020202020204" pitchFamily="34" charset="0"/>
                <a:ea typeface="Arial" panose="020B0604020202020204" pitchFamily="34" charset="0"/>
                <a:cs typeface="Wingdings" panose="05000000000000000000" pitchFamily="2" charset="2"/>
              </a:rPr>
              <a:t>THOSE</a:t>
            </a:r>
            <a:r>
              <a:rPr lang="pt-BR" sz="2000" b="1" i="1" dirty="0">
                <a:solidFill>
                  <a:srgbClr val="000000"/>
                </a:solidFill>
                <a:uFill>
                  <a:solidFill>
                    <a:srgbClr val="000000"/>
                  </a:solidFill>
                </a:uFill>
                <a:latin typeface="Arial" panose="020B0604020202020204" pitchFamily="34" charset="0"/>
                <a:ea typeface="Arial" panose="020B0604020202020204" pitchFamily="34" charset="0"/>
                <a:cs typeface="Wingdings" panose="05000000000000000000" pitchFamily="2" charset="2"/>
              </a:rPr>
              <a:t> (</a:t>
            </a:r>
            <a:r>
              <a:rPr lang="pt-BR" sz="2000" i="1" dirty="0">
                <a:solidFill>
                  <a:srgbClr val="000000"/>
                </a:solidFill>
                <a:uFill>
                  <a:solidFill>
                    <a:srgbClr val="000000"/>
                  </a:solidFill>
                </a:uFill>
                <a:latin typeface="Arial" panose="020B0604020202020204" pitchFamily="34" charset="0"/>
                <a:ea typeface="Arial" panose="020B0604020202020204" pitchFamily="34" charset="0"/>
                <a:cs typeface="Wingdings" panose="05000000000000000000" pitchFamily="2" charset="2"/>
              </a:rPr>
              <a:t>aqueles, aquelas</a:t>
            </a:r>
            <a:r>
              <a:rPr lang="pt-BR" sz="2000" b="1" i="1" dirty="0">
                <a:solidFill>
                  <a:srgbClr val="000000"/>
                </a:solidFill>
                <a:uFill>
                  <a:solidFill>
                    <a:srgbClr val="000000"/>
                  </a:solidFill>
                </a:uFill>
                <a:latin typeface="Arial" panose="020B0604020202020204" pitchFamily="34" charset="0"/>
                <a:ea typeface="Arial" panose="020B0604020202020204" pitchFamily="34" charset="0"/>
                <a:cs typeface="Wingdings" panose="05000000000000000000" pitchFamily="2" charset="2"/>
              </a:rPr>
              <a:t>) </a:t>
            </a:r>
            <a:endParaRPr lang="pt-BR" dirty="0">
              <a:solidFill>
                <a:srgbClr val="000000"/>
              </a:solidFill>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455930" indent="-6350" algn="just">
              <a:lnSpc>
                <a:spcPct val="107000"/>
              </a:lnSpc>
              <a:spcAft>
                <a:spcPts val="560"/>
              </a:spcAft>
            </a:pPr>
            <a:r>
              <a:rPr lang="pt-BR" sz="2000" b="1" i="1" dirty="0" err="1">
                <a:solidFill>
                  <a:srgbClr val="000000"/>
                </a:solidFill>
                <a:latin typeface="Arial" panose="020B0604020202020204" pitchFamily="34" charset="0"/>
                <a:ea typeface="Arial" panose="020B0604020202020204" pitchFamily="34" charset="0"/>
              </a:rPr>
              <a:t>These</a:t>
            </a:r>
            <a:r>
              <a:rPr lang="pt-BR" sz="2000" dirty="0">
                <a:solidFill>
                  <a:srgbClr val="000000"/>
                </a:solidFill>
                <a:latin typeface="Arial" panose="020B0604020202020204" pitchFamily="34" charset="0"/>
                <a:ea typeface="Arial" panose="020B0604020202020204" pitchFamily="34" charset="0"/>
              </a:rPr>
              <a:t> é o plural de </a:t>
            </a:r>
            <a:r>
              <a:rPr lang="pt-BR" sz="2000" b="1" i="1" dirty="0" err="1">
                <a:solidFill>
                  <a:srgbClr val="000000"/>
                </a:solidFill>
                <a:latin typeface="Arial" panose="020B0604020202020204" pitchFamily="34" charset="0"/>
                <a:ea typeface="Arial" panose="020B0604020202020204" pitchFamily="34" charset="0"/>
              </a:rPr>
              <a:t>this</a:t>
            </a:r>
            <a:r>
              <a:rPr lang="pt-BR" sz="2000" b="1" i="1" dirty="0">
                <a:solidFill>
                  <a:srgbClr val="000000"/>
                </a:solidFill>
                <a:latin typeface="Arial" panose="020B0604020202020204" pitchFamily="34" charset="0"/>
                <a:ea typeface="Arial" panose="020B0604020202020204" pitchFamily="34" charset="0"/>
              </a:rPr>
              <a:t> </a:t>
            </a:r>
            <a:r>
              <a:rPr lang="pt-BR" sz="2000" dirty="0">
                <a:solidFill>
                  <a:srgbClr val="000000"/>
                </a:solidFill>
                <a:latin typeface="Arial" panose="020B0604020202020204" pitchFamily="34" charset="0"/>
                <a:ea typeface="Arial" panose="020B0604020202020204" pitchFamily="34" charset="0"/>
              </a:rPr>
              <a:t>e </a:t>
            </a:r>
            <a:r>
              <a:rPr lang="pt-BR" sz="2000" b="1" i="1" dirty="0" err="1">
                <a:solidFill>
                  <a:srgbClr val="000000"/>
                </a:solidFill>
                <a:latin typeface="Arial" panose="020B0604020202020204" pitchFamily="34" charset="0"/>
                <a:ea typeface="Arial" panose="020B0604020202020204" pitchFamily="34" charset="0"/>
              </a:rPr>
              <a:t>Those</a:t>
            </a:r>
            <a:r>
              <a:rPr lang="pt-BR" sz="2000" dirty="0">
                <a:solidFill>
                  <a:srgbClr val="000000"/>
                </a:solidFill>
                <a:latin typeface="Arial" panose="020B0604020202020204" pitchFamily="34" charset="0"/>
                <a:ea typeface="Arial" panose="020B0604020202020204" pitchFamily="34" charset="0"/>
              </a:rPr>
              <a:t> é o plural de </a:t>
            </a:r>
            <a:r>
              <a:rPr lang="pt-BR" sz="2000" b="1" i="1" dirty="0" err="1">
                <a:solidFill>
                  <a:srgbClr val="000000"/>
                </a:solidFill>
                <a:latin typeface="Arial" panose="020B0604020202020204" pitchFamily="34" charset="0"/>
                <a:ea typeface="Arial" panose="020B0604020202020204" pitchFamily="34" charset="0"/>
              </a:rPr>
              <a:t>that</a:t>
            </a:r>
            <a:r>
              <a:rPr lang="pt-BR" sz="2000" dirty="0">
                <a:solidFill>
                  <a:srgbClr val="000000"/>
                </a:solidFill>
                <a:latin typeface="Arial" panose="020B0604020202020204" pitchFamily="34" charset="0"/>
                <a:ea typeface="Arial" panose="020B0604020202020204" pitchFamily="34" charset="0"/>
              </a:rPr>
              <a:t>. </a:t>
            </a:r>
            <a:endParaRPr lang="pt-BR" dirty="0">
              <a:solidFill>
                <a:srgbClr val="000000"/>
              </a:solidFill>
              <a:latin typeface="Calibri" panose="020F0502020204030204" pitchFamily="34" charset="0"/>
              <a:ea typeface="Calibri" panose="020F0502020204030204" pitchFamily="34" charset="0"/>
            </a:endParaRPr>
          </a:p>
          <a:p>
            <a:pPr indent="449580" algn="just">
              <a:lnSpc>
                <a:spcPct val="150000"/>
              </a:lnSpc>
              <a:spcAft>
                <a:spcPts val="20"/>
              </a:spcAft>
            </a:pPr>
            <a:r>
              <a:rPr lang="pt-BR" sz="2000" dirty="0">
                <a:solidFill>
                  <a:srgbClr val="000000"/>
                </a:solidFill>
                <a:latin typeface="Arial" panose="020B0604020202020204" pitchFamily="34" charset="0"/>
                <a:ea typeface="Arial" panose="020B0604020202020204" pitchFamily="34" charset="0"/>
              </a:rPr>
              <a:t>Exemplos: </a:t>
            </a:r>
            <a:r>
              <a:rPr lang="pt-BR" sz="2000" b="1" dirty="0" err="1">
                <a:solidFill>
                  <a:srgbClr val="000000"/>
                </a:solidFill>
                <a:latin typeface="Arial" panose="020B0604020202020204" pitchFamily="34" charset="0"/>
                <a:ea typeface="Arial" panose="020B0604020202020204" pitchFamily="34" charset="0"/>
              </a:rPr>
              <a:t>This</a:t>
            </a:r>
            <a:r>
              <a:rPr lang="pt-BR" sz="2000" dirty="0">
                <a:solidFill>
                  <a:srgbClr val="000000"/>
                </a:solidFill>
                <a:latin typeface="Arial" panose="020B0604020202020204" pitchFamily="34" charset="0"/>
                <a:ea typeface="Arial" panose="020B0604020202020204" pitchFamily="34" charset="0"/>
              </a:rPr>
              <a:t> Box </a:t>
            </a:r>
            <a:r>
              <a:rPr lang="pt-BR" sz="2000" dirty="0" err="1">
                <a:solidFill>
                  <a:srgbClr val="000000"/>
                </a:solidFill>
                <a:latin typeface="Arial" panose="020B0604020202020204" pitchFamily="34" charset="0"/>
                <a:ea typeface="Arial" panose="020B0604020202020204" pitchFamily="34" charset="0"/>
              </a:rPr>
              <a:t>is</a:t>
            </a:r>
            <a:r>
              <a:rPr lang="pt-BR" sz="2000" dirty="0">
                <a:solidFill>
                  <a:srgbClr val="000000"/>
                </a:solidFill>
                <a:latin typeface="Arial" panose="020B0604020202020204" pitchFamily="34" charset="0"/>
                <a:ea typeface="Arial" panose="020B0604020202020204" pitchFamily="34" charset="0"/>
              </a:rPr>
              <a:t> heavy (</a:t>
            </a:r>
            <a:r>
              <a:rPr lang="pt-BR" sz="2000" i="1" dirty="0">
                <a:solidFill>
                  <a:srgbClr val="000000"/>
                </a:solidFill>
                <a:latin typeface="Arial" panose="020B0604020202020204" pitchFamily="34" charset="0"/>
                <a:ea typeface="Arial" panose="020B0604020202020204" pitchFamily="34" charset="0"/>
              </a:rPr>
              <a:t>Esta caixa está pesada</a:t>
            </a:r>
            <a:r>
              <a:rPr lang="pt-BR" sz="2000" dirty="0">
                <a:solidFill>
                  <a:srgbClr val="000000"/>
                </a:solidFill>
                <a:latin typeface="Arial" panose="020B0604020202020204" pitchFamily="34" charset="0"/>
                <a:ea typeface="Arial" panose="020B0604020202020204" pitchFamily="34" charset="0"/>
              </a:rPr>
              <a:t>); </a:t>
            </a:r>
            <a:r>
              <a:rPr lang="pt-BR" sz="2000" b="1" dirty="0" err="1">
                <a:solidFill>
                  <a:srgbClr val="000000"/>
                </a:solidFill>
                <a:latin typeface="Arial" panose="020B0604020202020204" pitchFamily="34" charset="0"/>
                <a:ea typeface="Arial" panose="020B0604020202020204" pitchFamily="34" charset="0"/>
              </a:rPr>
              <a:t>That</a:t>
            </a:r>
            <a:r>
              <a:rPr lang="pt-BR" sz="2000" dirty="0">
                <a:solidFill>
                  <a:srgbClr val="000000"/>
                </a:solidFill>
                <a:latin typeface="Arial" panose="020B0604020202020204" pitchFamily="34" charset="0"/>
                <a:ea typeface="Arial" panose="020B0604020202020204" pitchFamily="34" charset="0"/>
              </a:rPr>
              <a:t> plane </a:t>
            </a:r>
            <a:r>
              <a:rPr lang="pt-BR" sz="2000" dirty="0" err="1">
                <a:solidFill>
                  <a:srgbClr val="000000"/>
                </a:solidFill>
                <a:latin typeface="Arial" panose="020B0604020202020204" pitchFamily="34" charset="0"/>
                <a:ea typeface="Arial" panose="020B0604020202020204" pitchFamily="34" charset="0"/>
              </a:rPr>
              <a:t>is</a:t>
            </a:r>
            <a:r>
              <a:rPr lang="pt-BR" sz="2000" dirty="0">
                <a:solidFill>
                  <a:srgbClr val="000000"/>
                </a:solidFill>
                <a:latin typeface="Arial" panose="020B0604020202020204" pitchFamily="34" charset="0"/>
                <a:ea typeface="Arial" panose="020B0604020202020204" pitchFamily="34" charset="0"/>
              </a:rPr>
              <a:t> OK (</a:t>
            </a:r>
            <a:r>
              <a:rPr lang="pt-BR" sz="2000" i="1" dirty="0">
                <a:solidFill>
                  <a:srgbClr val="000000"/>
                </a:solidFill>
                <a:latin typeface="Arial" panose="020B0604020202020204" pitchFamily="34" charset="0"/>
                <a:ea typeface="Arial" panose="020B0604020202020204" pitchFamily="34" charset="0"/>
              </a:rPr>
              <a:t>aquele avião está OK</a:t>
            </a:r>
            <a:r>
              <a:rPr lang="pt-BR" sz="2000" dirty="0">
                <a:solidFill>
                  <a:srgbClr val="000000"/>
                </a:solidFill>
                <a:latin typeface="Arial" panose="020B0604020202020204" pitchFamily="34" charset="0"/>
                <a:ea typeface="Arial" panose="020B0604020202020204" pitchFamily="34" charset="0"/>
              </a:rPr>
              <a:t>); </a:t>
            </a:r>
            <a:r>
              <a:rPr lang="pt-BR" sz="2000" b="1" dirty="0" err="1">
                <a:solidFill>
                  <a:srgbClr val="000000"/>
                </a:solidFill>
                <a:latin typeface="Arial" panose="020B0604020202020204" pitchFamily="34" charset="0"/>
                <a:ea typeface="Arial" panose="020B0604020202020204" pitchFamily="34" charset="0"/>
              </a:rPr>
              <a:t>These</a:t>
            </a:r>
            <a:r>
              <a:rPr lang="pt-BR" sz="2000" dirty="0">
                <a:solidFill>
                  <a:srgbClr val="000000"/>
                </a:solidFill>
                <a:latin typeface="Arial" panose="020B0604020202020204" pitchFamily="34" charset="0"/>
                <a:ea typeface="Arial" panose="020B0604020202020204" pitchFamily="34" charset="0"/>
              </a:rPr>
              <a:t> </a:t>
            </a:r>
            <a:r>
              <a:rPr lang="pt-BR" sz="2000" dirty="0" err="1">
                <a:solidFill>
                  <a:srgbClr val="000000"/>
                </a:solidFill>
                <a:latin typeface="Arial" panose="020B0604020202020204" pitchFamily="34" charset="0"/>
                <a:ea typeface="Arial" panose="020B0604020202020204" pitchFamily="34" charset="0"/>
              </a:rPr>
              <a:t>oil</a:t>
            </a:r>
            <a:r>
              <a:rPr lang="pt-BR" sz="2000" dirty="0">
                <a:solidFill>
                  <a:srgbClr val="000000"/>
                </a:solidFill>
                <a:latin typeface="Arial" panose="020B0604020202020204" pitchFamily="34" charset="0"/>
                <a:ea typeface="Arial" panose="020B0604020202020204" pitchFamily="34" charset="0"/>
              </a:rPr>
              <a:t> </a:t>
            </a:r>
            <a:r>
              <a:rPr lang="pt-BR" sz="2000" dirty="0" err="1">
                <a:solidFill>
                  <a:srgbClr val="000000"/>
                </a:solidFill>
                <a:latin typeface="Arial" panose="020B0604020202020204" pitchFamily="34" charset="0"/>
                <a:ea typeface="Arial" panose="020B0604020202020204" pitchFamily="34" charset="0"/>
              </a:rPr>
              <a:t>cans</a:t>
            </a:r>
            <a:r>
              <a:rPr lang="pt-BR" sz="2000" dirty="0">
                <a:solidFill>
                  <a:srgbClr val="000000"/>
                </a:solidFill>
                <a:latin typeface="Arial" panose="020B0604020202020204" pitchFamily="34" charset="0"/>
                <a:ea typeface="Arial" panose="020B0604020202020204" pitchFamily="34" charset="0"/>
              </a:rPr>
              <a:t> are </a:t>
            </a:r>
            <a:r>
              <a:rPr lang="pt-BR" sz="2000" dirty="0" err="1">
                <a:solidFill>
                  <a:srgbClr val="000000"/>
                </a:solidFill>
                <a:latin typeface="Arial" panose="020B0604020202020204" pitchFamily="34" charset="0"/>
                <a:ea typeface="Arial" panose="020B0604020202020204" pitchFamily="34" charset="0"/>
              </a:rPr>
              <a:t>empty</a:t>
            </a:r>
            <a:r>
              <a:rPr lang="pt-BR" sz="2000" dirty="0">
                <a:solidFill>
                  <a:srgbClr val="000000"/>
                </a:solidFill>
                <a:latin typeface="Arial" panose="020B0604020202020204" pitchFamily="34" charset="0"/>
                <a:ea typeface="Arial" panose="020B0604020202020204" pitchFamily="34" charset="0"/>
              </a:rPr>
              <a:t> (</a:t>
            </a:r>
            <a:r>
              <a:rPr lang="pt-BR" sz="2000" i="1" dirty="0">
                <a:solidFill>
                  <a:srgbClr val="000000"/>
                </a:solidFill>
                <a:latin typeface="Arial" panose="020B0604020202020204" pitchFamily="34" charset="0"/>
                <a:ea typeface="Arial" panose="020B0604020202020204" pitchFamily="34" charset="0"/>
              </a:rPr>
              <a:t>Estas latas de óleo estão vazias</a:t>
            </a:r>
            <a:r>
              <a:rPr lang="pt-BR" sz="2000" dirty="0">
                <a:solidFill>
                  <a:srgbClr val="000000"/>
                </a:solidFill>
                <a:latin typeface="Arial" panose="020B0604020202020204" pitchFamily="34" charset="0"/>
                <a:ea typeface="Arial" panose="020B0604020202020204" pitchFamily="34" charset="0"/>
              </a:rPr>
              <a:t>); </a:t>
            </a:r>
            <a:r>
              <a:rPr lang="pt-BR" sz="2000" b="1" dirty="0" err="1">
                <a:solidFill>
                  <a:srgbClr val="000000"/>
                </a:solidFill>
                <a:latin typeface="Arial" panose="020B0604020202020204" pitchFamily="34" charset="0"/>
                <a:ea typeface="Arial" panose="020B0604020202020204" pitchFamily="34" charset="0"/>
              </a:rPr>
              <a:t>Those</a:t>
            </a:r>
            <a:r>
              <a:rPr lang="pt-BR" sz="2000" dirty="0">
                <a:solidFill>
                  <a:srgbClr val="000000"/>
                </a:solidFill>
                <a:latin typeface="Arial" panose="020B0604020202020204" pitchFamily="34" charset="0"/>
                <a:ea typeface="Arial" panose="020B0604020202020204" pitchFamily="34" charset="0"/>
              </a:rPr>
              <a:t> </a:t>
            </a:r>
            <a:r>
              <a:rPr lang="pt-BR" sz="2000" dirty="0" err="1">
                <a:solidFill>
                  <a:srgbClr val="000000"/>
                </a:solidFill>
                <a:latin typeface="Arial" panose="020B0604020202020204" pitchFamily="34" charset="0"/>
                <a:ea typeface="Arial" panose="020B0604020202020204" pitchFamily="34" charset="0"/>
              </a:rPr>
              <a:t>seats</a:t>
            </a:r>
            <a:r>
              <a:rPr lang="pt-BR" sz="2000" dirty="0">
                <a:solidFill>
                  <a:srgbClr val="000000"/>
                </a:solidFill>
                <a:latin typeface="Arial" panose="020B0604020202020204" pitchFamily="34" charset="0"/>
                <a:ea typeface="Arial" panose="020B0604020202020204" pitchFamily="34" charset="0"/>
              </a:rPr>
              <a:t> are </a:t>
            </a:r>
            <a:r>
              <a:rPr lang="pt-BR" sz="2000" dirty="0" err="1">
                <a:solidFill>
                  <a:srgbClr val="000000"/>
                </a:solidFill>
                <a:latin typeface="Arial" panose="020B0604020202020204" pitchFamily="34" charset="0"/>
                <a:ea typeface="Arial" panose="020B0604020202020204" pitchFamily="34" charset="0"/>
              </a:rPr>
              <a:t>broken</a:t>
            </a:r>
            <a:r>
              <a:rPr lang="pt-BR" sz="2000" dirty="0">
                <a:solidFill>
                  <a:srgbClr val="000000"/>
                </a:solidFill>
                <a:latin typeface="Arial" panose="020B0604020202020204" pitchFamily="34" charset="0"/>
                <a:ea typeface="Arial" panose="020B0604020202020204" pitchFamily="34" charset="0"/>
              </a:rPr>
              <a:t> (</a:t>
            </a:r>
            <a:r>
              <a:rPr lang="pt-BR" sz="2000" i="1" dirty="0">
                <a:solidFill>
                  <a:srgbClr val="000000"/>
                </a:solidFill>
                <a:latin typeface="Arial" panose="020B0604020202020204" pitchFamily="34" charset="0"/>
                <a:ea typeface="Arial" panose="020B0604020202020204" pitchFamily="34" charset="0"/>
              </a:rPr>
              <a:t>Aqueles assentos estão quebrados</a:t>
            </a:r>
            <a:r>
              <a:rPr lang="pt-BR" sz="2000" dirty="0">
                <a:solidFill>
                  <a:srgbClr val="000000"/>
                </a:solidFill>
                <a:latin typeface="Arial" panose="020B0604020202020204" pitchFamily="34" charset="0"/>
                <a:ea typeface="Arial" panose="020B0604020202020204" pitchFamily="34" charset="0"/>
              </a:rPr>
              <a:t>); </a:t>
            </a:r>
            <a:endParaRPr lang="pt-BR"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589671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790412" y="1011067"/>
            <a:ext cx="10724827" cy="4018408"/>
          </a:xfrm>
          <a:prstGeom prst="rect">
            <a:avLst/>
          </a:prstGeom>
        </p:spPr>
        <p:txBody>
          <a:bodyPr wrap="square">
            <a:spAutoFit/>
          </a:bodyPr>
          <a:lstStyle/>
          <a:p>
            <a:pPr marL="6350" indent="-6350">
              <a:lnSpc>
                <a:spcPct val="107000"/>
              </a:lnSpc>
              <a:spcAft>
                <a:spcPts val="1195"/>
              </a:spcAft>
            </a:pPr>
            <a:r>
              <a:rPr lang="pt-BR" sz="2000" b="1" dirty="0">
                <a:solidFill>
                  <a:srgbClr val="000000"/>
                </a:solidFill>
                <a:latin typeface="Arial" panose="020B0604020202020204" pitchFamily="34" charset="0"/>
                <a:ea typeface="Arial" panose="020B0604020202020204" pitchFamily="34" charset="0"/>
              </a:rPr>
              <a:t>1.1 - FACILITADORES </a:t>
            </a:r>
          </a:p>
          <a:p>
            <a:pPr marL="342900" lvl="0" indent="-342900" algn="just" fontAlgn="base">
              <a:lnSpc>
                <a:spcPct val="150000"/>
              </a:lnSpc>
              <a:spcAft>
                <a:spcPts val="15"/>
              </a:spcAft>
              <a:buClr>
                <a:srgbClr val="000000"/>
              </a:buClr>
              <a:buSzPts val="1200"/>
              <a:buFont typeface="Wingdings" panose="05000000000000000000" pitchFamily="2" charset="2"/>
              <a:buChar char=""/>
            </a:pPr>
            <a:r>
              <a:rPr lang="pt-BR" sz="2000" dirty="0">
                <a:solidFill>
                  <a:srgbClr val="000000"/>
                </a:solidFill>
                <a:uFill>
                  <a:solidFill>
                    <a:srgbClr val="000000"/>
                  </a:solidFill>
                </a:uFill>
                <a:latin typeface="Arial" panose="020B0604020202020204" pitchFamily="34" charset="0"/>
                <a:ea typeface="Arial" panose="020B0604020202020204" pitchFamily="34" charset="0"/>
                <a:cs typeface="Wingdings" panose="05000000000000000000" pitchFamily="2" charset="2"/>
              </a:rPr>
              <a:t>CONHECIMENTO PRÉVIO – Expressões e vocabulários específicos sobre o assunto. Quanto maior o conhecimento prévio e domínio do idioma do texto, melhor a compreensão.   </a:t>
            </a:r>
            <a:endParaRPr lang="pt-BR" dirty="0">
              <a:solidFill>
                <a:srgbClr val="000000"/>
              </a:solidFill>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a:lnSpc>
                <a:spcPct val="107000"/>
              </a:lnSpc>
              <a:spcAft>
                <a:spcPts val="590"/>
              </a:spcAft>
            </a:pPr>
            <a:r>
              <a:rPr lang="pt-BR" sz="2000" dirty="0">
                <a:solidFill>
                  <a:srgbClr val="000000"/>
                </a:solidFill>
                <a:latin typeface="Arial" panose="020B0604020202020204" pitchFamily="34" charset="0"/>
                <a:ea typeface="Arial" panose="020B0604020202020204" pitchFamily="34" charset="0"/>
              </a:rPr>
              <a:t> </a:t>
            </a:r>
            <a:endParaRPr lang="pt-BR" dirty="0">
              <a:solidFill>
                <a:srgbClr val="000000"/>
              </a:solidFill>
              <a:latin typeface="Calibri" panose="020F0502020204030204" pitchFamily="34" charset="0"/>
              <a:ea typeface="Calibri" panose="020F0502020204030204" pitchFamily="34" charset="0"/>
            </a:endParaRPr>
          </a:p>
          <a:p>
            <a:pPr marL="342900" lvl="0" indent="-342900" algn="just" fontAlgn="base">
              <a:lnSpc>
                <a:spcPct val="107000"/>
              </a:lnSpc>
              <a:spcAft>
                <a:spcPts val="760"/>
              </a:spcAft>
              <a:buClr>
                <a:srgbClr val="000000"/>
              </a:buClr>
              <a:buSzPts val="1200"/>
              <a:buFont typeface="Wingdings" panose="05000000000000000000" pitchFamily="2" charset="2"/>
              <a:buChar char=""/>
            </a:pPr>
            <a:r>
              <a:rPr lang="pt-BR" sz="2000" dirty="0">
                <a:solidFill>
                  <a:srgbClr val="000000"/>
                </a:solidFill>
                <a:uFill>
                  <a:solidFill>
                    <a:srgbClr val="000000"/>
                  </a:solidFill>
                </a:uFill>
                <a:latin typeface="Arial" panose="020B0604020202020204" pitchFamily="34" charset="0"/>
                <a:ea typeface="Arial" panose="020B0604020202020204" pitchFamily="34" charset="0"/>
                <a:cs typeface="Wingdings" panose="05000000000000000000" pitchFamily="2" charset="2"/>
              </a:rPr>
              <a:t>COGNATOS – São palavras da língua portuguesa parecidas com as da língua </a:t>
            </a:r>
            <a:endParaRPr lang="pt-BR" dirty="0">
              <a:solidFill>
                <a:srgbClr val="000000"/>
              </a:solidFill>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234950" indent="-6350" algn="just">
              <a:lnSpc>
                <a:spcPct val="150000"/>
              </a:lnSpc>
              <a:spcAft>
                <a:spcPts val="15"/>
              </a:spcAft>
            </a:pPr>
            <a:r>
              <a:rPr lang="pt-BR" sz="2000" dirty="0">
                <a:solidFill>
                  <a:srgbClr val="000000"/>
                </a:solidFill>
                <a:latin typeface="Arial" panose="020B0604020202020204" pitchFamily="34" charset="0"/>
                <a:ea typeface="Arial" panose="020B0604020202020204" pitchFamily="34" charset="0"/>
              </a:rPr>
              <a:t>Inglesa.  Porém, cuidado com os “falsos cognatos” que são palavras parecidas, mas com significados diferentes.  </a:t>
            </a:r>
            <a:endParaRPr lang="pt-BR" dirty="0">
              <a:solidFill>
                <a:srgbClr val="000000"/>
              </a:solidFill>
              <a:latin typeface="Calibri" panose="020F0502020204030204" pitchFamily="34" charset="0"/>
              <a:ea typeface="Calibri" panose="020F0502020204030204" pitchFamily="34" charset="0"/>
            </a:endParaRPr>
          </a:p>
          <a:p>
            <a:pPr>
              <a:lnSpc>
                <a:spcPct val="107000"/>
              </a:lnSpc>
              <a:spcAft>
                <a:spcPts val="595"/>
              </a:spcAft>
            </a:pPr>
            <a:r>
              <a:rPr lang="pt-BR" sz="2000" dirty="0">
                <a:solidFill>
                  <a:srgbClr val="000000"/>
                </a:solidFill>
                <a:latin typeface="Arial" panose="020B0604020202020204" pitchFamily="34" charset="0"/>
                <a:ea typeface="Arial" panose="020B0604020202020204" pitchFamily="34" charset="0"/>
              </a:rPr>
              <a:t> </a:t>
            </a:r>
            <a:endParaRPr lang="pt-BR" dirty="0">
              <a:solidFill>
                <a:srgbClr val="000000"/>
              </a:solidFill>
              <a:latin typeface="Calibri" panose="020F0502020204030204" pitchFamily="34" charset="0"/>
              <a:ea typeface="Calibri" panose="020F0502020204030204" pitchFamily="34" charset="0"/>
            </a:endParaRPr>
          </a:p>
        </p:txBody>
      </p:sp>
      <p:sp>
        <p:nvSpPr>
          <p:cNvPr id="3" name="CaixaDeTexto 2"/>
          <p:cNvSpPr txBox="1"/>
          <p:nvPr/>
        </p:nvSpPr>
        <p:spPr>
          <a:xfrm>
            <a:off x="8663553" y="216977"/>
            <a:ext cx="3130216" cy="369332"/>
          </a:xfrm>
          <a:prstGeom prst="rect">
            <a:avLst/>
          </a:prstGeom>
          <a:noFill/>
        </p:spPr>
        <p:txBody>
          <a:bodyPr wrap="none" rtlCol="0">
            <a:spAutoFit/>
          </a:bodyPr>
          <a:lstStyle/>
          <a:p>
            <a:r>
              <a:rPr lang="pt-BR" dirty="0"/>
              <a:t>Material adaptado de Aero Info</a:t>
            </a:r>
          </a:p>
        </p:txBody>
      </p:sp>
    </p:spTree>
    <p:extLst>
      <p:ext uri="{BB962C8B-B14F-4D97-AF65-F5344CB8AC3E}">
        <p14:creationId xmlns:p14="http://schemas.microsoft.com/office/powerpoint/2010/main" val="3456990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549831" y="1895859"/>
            <a:ext cx="7299702" cy="3188565"/>
          </a:xfrm>
          <a:prstGeom prst="rect">
            <a:avLst/>
          </a:prstGeom>
        </p:spPr>
        <p:txBody>
          <a:bodyPr wrap="square">
            <a:spAutoFit/>
          </a:bodyPr>
          <a:lstStyle/>
          <a:p>
            <a:pPr marL="1370330" indent="-6350" algn="just">
              <a:lnSpc>
                <a:spcPct val="107000"/>
              </a:lnSpc>
              <a:spcAft>
                <a:spcPts val="575"/>
              </a:spcAft>
            </a:pPr>
            <a:r>
              <a:rPr lang="pt-BR" sz="2000" dirty="0" err="1">
                <a:solidFill>
                  <a:srgbClr val="000000"/>
                </a:solidFill>
                <a:latin typeface="Arial" panose="020B0604020202020204" pitchFamily="34" charset="0"/>
                <a:ea typeface="Arial" panose="020B0604020202020204" pitchFamily="34" charset="0"/>
              </a:rPr>
              <a:t>That</a:t>
            </a:r>
            <a:r>
              <a:rPr lang="pt-BR" sz="2000" dirty="0">
                <a:solidFill>
                  <a:srgbClr val="000000"/>
                </a:solidFill>
                <a:latin typeface="Arial" panose="020B0604020202020204" pitchFamily="34" charset="0"/>
                <a:ea typeface="Arial" panose="020B0604020202020204" pitchFamily="34" charset="0"/>
              </a:rPr>
              <a:t> </a:t>
            </a:r>
            <a:r>
              <a:rPr lang="pt-BR" sz="2000" dirty="0" err="1">
                <a:solidFill>
                  <a:srgbClr val="000000"/>
                </a:solidFill>
                <a:latin typeface="Arial" panose="020B0604020202020204" pitchFamily="34" charset="0"/>
                <a:ea typeface="Arial" panose="020B0604020202020204" pitchFamily="34" charset="0"/>
              </a:rPr>
              <a:t>turbofan</a:t>
            </a:r>
            <a:r>
              <a:rPr lang="pt-BR" sz="2000" dirty="0">
                <a:solidFill>
                  <a:srgbClr val="000000"/>
                </a:solidFill>
                <a:latin typeface="Arial" panose="020B0604020202020204" pitchFamily="34" charset="0"/>
                <a:ea typeface="Arial" panose="020B0604020202020204" pitchFamily="34" charset="0"/>
              </a:rPr>
              <a:t> </a:t>
            </a:r>
            <a:r>
              <a:rPr lang="pt-BR" sz="2000" dirty="0" err="1">
                <a:solidFill>
                  <a:srgbClr val="000000"/>
                </a:solidFill>
                <a:latin typeface="Arial" panose="020B0604020202020204" pitchFamily="34" charset="0"/>
                <a:ea typeface="Arial" panose="020B0604020202020204" pitchFamily="34" charset="0"/>
              </a:rPr>
              <a:t>is</a:t>
            </a:r>
            <a:r>
              <a:rPr lang="pt-BR" sz="2000" dirty="0">
                <a:solidFill>
                  <a:srgbClr val="000000"/>
                </a:solidFill>
                <a:latin typeface="Arial" panose="020B0604020202020204" pitchFamily="34" charset="0"/>
                <a:ea typeface="Arial" panose="020B0604020202020204" pitchFamily="34" charset="0"/>
              </a:rPr>
              <a:t> big </a:t>
            </a:r>
            <a:endParaRPr lang="pt-BR" dirty="0">
              <a:solidFill>
                <a:srgbClr val="000000"/>
              </a:solidFill>
              <a:latin typeface="Calibri" panose="020F0502020204030204" pitchFamily="34" charset="0"/>
              <a:ea typeface="Calibri" panose="020F0502020204030204" pitchFamily="34" charset="0"/>
            </a:endParaRPr>
          </a:p>
          <a:p>
            <a:pPr marL="1370330" indent="-6350" algn="just">
              <a:lnSpc>
                <a:spcPct val="107000"/>
              </a:lnSpc>
              <a:spcAft>
                <a:spcPts val="575"/>
              </a:spcAft>
            </a:pPr>
            <a:r>
              <a:rPr lang="pt-BR" sz="2000" dirty="0" err="1">
                <a:solidFill>
                  <a:srgbClr val="000000"/>
                </a:solidFill>
                <a:latin typeface="Arial" panose="020B0604020202020204" pitchFamily="34" charset="0"/>
                <a:ea typeface="Arial" panose="020B0604020202020204" pitchFamily="34" charset="0"/>
              </a:rPr>
              <a:t>Those</a:t>
            </a:r>
            <a:r>
              <a:rPr lang="pt-BR" sz="2000" dirty="0">
                <a:solidFill>
                  <a:srgbClr val="000000"/>
                </a:solidFill>
                <a:latin typeface="Arial" panose="020B0604020202020204" pitchFamily="34" charset="0"/>
                <a:ea typeface="Arial" panose="020B0604020202020204" pitchFamily="34" charset="0"/>
              </a:rPr>
              <a:t> are </a:t>
            </a:r>
            <a:r>
              <a:rPr lang="pt-BR" sz="2000" dirty="0" err="1">
                <a:solidFill>
                  <a:srgbClr val="000000"/>
                </a:solidFill>
                <a:latin typeface="Arial" panose="020B0604020202020204" pitchFamily="34" charset="0"/>
                <a:ea typeface="Arial" panose="020B0604020202020204" pitchFamily="34" charset="0"/>
              </a:rPr>
              <a:t>jet</a:t>
            </a:r>
            <a:r>
              <a:rPr lang="pt-BR" sz="2000" dirty="0">
                <a:solidFill>
                  <a:srgbClr val="000000"/>
                </a:solidFill>
                <a:latin typeface="Arial" panose="020B0604020202020204" pitchFamily="34" charset="0"/>
                <a:ea typeface="Arial" panose="020B0604020202020204" pitchFamily="34" charset="0"/>
              </a:rPr>
              <a:t> </a:t>
            </a:r>
            <a:r>
              <a:rPr lang="pt-BR" sz="2000" dirty="0" err="1">
                <a:solidFill>
                  <a:srgbClr val="000000"/>
                </a:solidFill>
                <a:latin typeface="Arial" panose="020B0604020202020204" pitchFamily="34" charset="0"/>
                <a:ea typeface="Arial" panose="020B0604020202020204" pitchFamily="34" charset="0"/>
              </a:rPr>
              <a:t>engines</a:t>
            </a:r>
            <a:r>
              <a:rPr lang="pt-BR" sz="2000" dirty="0">
                <a:solidFill>
                  <a:srgbClr val="000000"/>
                </a:solidFill>
                <a:latin typeface="Arial" panose="020B0604020202020204" pitchFamily="34" charset="0"/>
                <a:ea typeface="Arial" panose="020B0604020202020204" pitchFamily="34" charset="0"/>
              </a:rPr>
              <a:t> </a:t>
            </a:r>
            <a:endParaRPr lang="pt-BR" dirty="0">
              <a:solidFill>
                <a:srgbClr val="000000"/>
              </a:solidFill>
              <a:latin typeface="Calibri" panose="020F0502020204030204" pitchFamily="34" charset="0"/>
              <a:ea typeface="Calibri" panose="020F0502020204030204" pitchFamily="34" charset="0"/>
            </a:endParaRPr>
          </a:p>
          <a:p>
            <a:pPr marL="1370330" indent="-6350" algn="just">
              <a:lnSpc>
                <a:spcPct val="107000"/>
              </a:lnSpc>
              <a:spcAft>
                <a:spcPts val="585"/>
              </a:spcAft>
            </a:pPr>
            <a:r>
              <a:rPr lang="pt-BR" sz="2000" dirty="0" err="1">
                <a:solidFill>
                  <a:srgbClr val="000000"/>
                </a:solidFill>
                <a:latin typeface="Arial" panose="020B0604020202020204" pitchFamily="34" charset="0"/>
                <a:ea typeface="Arial" panose="020B0604020202020204" pitchFamily="34" charset="0"/>
              </a:rPr>
              <a:t>That</a:t>
            </a:r>
            <a:r>
              <a:rPr lang="pt-BR" sz="2000" dirty="0">
                <a:solidFill>
                  <a:srgbClr val="000000"/>
                </a:solidFill>
                <a:latin typeface="Arial" panose="020B0604020202020204" pitchFamily="34" charset="0"/>
                <a:ea typeface="Arial" panose="020B0604020202020204" pitchFamily="34" charset="0"/>
              </a:rPr>
              <a:t> </a:t>
            </a:r>
            <a:r>
              <a:rPr lang="pt-BR" sz="2000" dirty="0" err="1">
                <a:solidFill>
                  <a:srgbClr val="000000"/>
                </a:solidFill>
                <a:latin typeface="Arial" panose="020B0604020202020204" pitchFamily="34" charset="0"/>
                <a:ea typeface="Arial" panose="020B0604020202020204" pitchFamily="34" charset="0"/>
              </a:rPr>
              <a:t>is</a:t>
            </a:r>
            <a:r>
              <a:rPr lang="pt-BR" sz="2000" dirty="0">
                <a:solidFill>
                  <a:srgbClr val="000000"/>
                </a:solidFill>
                <a:latin typeface="Arial" panose="020B0604020202020204" pitchFamily="34" charset="0"/>
                <a:ea typeface="Arial" panose="020B0604020202020204" pitchFamily="34" charset="0"/>
              </a:rPr>
              <a:t> a </a:t>
            </a:r>
            <a:r>
              <a:rPr lang="pt-BR" sz="2000" dirty="0" err="1">
                <a:solidFill>
                  <a:srgbClr val="000000"/>
                </a:solidFill>
                <a:latin typeface="Arial" panose="020B0604020202020204" pitchFamily="34" charset="0"/>
                <a:ea typeface="Arial" panose="020B0604020202020204" pitchFamily="34" charset="0"/>
              </a:rPr>
              <a:t>turboprop</a:t>
            </a:r>
            <a:r>
              <a:rPr lang="pt-BR" sz="2000" dirty="0">
                <a:solidFill>
                  <a:srgbClr val="000000"/>
                </a:solidFill>
                <a:latin typeface="Arial" panose="020B0604020202020204" pitchFamily="34" charset="0"/>
                <a:ea typeface="Arial" panose="020B0604020202020204" pitchFamily="34" charset="0"/>
              </a:rPr>
              <a:t> </a:t>
            </a:r>
            <a:r>
              <a:rPr lang="pt-BR" sz="2000" dirty="0" err="1">
                <a:solidFill>
                  <a:srgbClr val="000000"/>
                </a:solidFill>
                <a:latin typeface="Arial" panose="020B0604020202020204" pitchFamily="34" charset="0"/>
                <a:ea typeface="Arial" panose="020B0604020202020204" pitchFamily="34" charset="0"/>
              </a:rPr>
              <a:t>engine</a:t>
            </a:r>
            <a:r>
              <a:rPr lang="pt-BR" sz="2000" dirty="0">
                <a:solidFill>
                  <a:srgbClr val="000000"/>
                </a:solidFill>
                <a:latin typeface="Arial" panose="020B0604020202020204" pitchFamily="34" charset="0"/>
                <a:ea typeface="Arial" panose="020B0604020202020204" pitchFamily="34" charset="0"/>
              </a:rPr>
              <a:t>. It </a:t>
            </a:r>
            <a:r>
              <a:rPr lang="pt-BR" sz="2000" dirty="0" err="1">
                <a:solidFill>
                  <a:srgbClr val="000000"/>
                </a:solidFill>
                <a:latin typeface="Arial" panose="020B0604020202020204" pitchFamily="34" charset="0"/>
                <a:ea typeface="Arial" panose="020B0604020202020204" pitchFamily="34" charset="0"/>
              </a:rPr>
              <a:t>is</a:t>
            </a:r>
            <a:r>
              <a:rPr lang="pt-BR" sz="2000" dirty="0">
                <a:solidFill>
                  <a:srgbClr val="000000"/>
                </a:solidFill>
                <a:latin typeface="Arial" panose="020B0604020202020204" pitchFamily="34" charset="0"/>
                <a:ea typeface="Arial" panose="020B0604020202020204" pitchFamily="34" charset="0"/>
              </a:rPr>
              <a:t> long. </a:t>
            </a:r>
            <a:endParaRPr lang="pt-BR" dirty="0">
              <a:solidFill>
                <a:srgbClr val="000000"/>
              </a:solidFill>
              <a:latin typeface="Calibri" panose="020F0502020204030204" pitchFamily="34" charset="0"/>
              <a:ea typeface="Calibri" panose="020F0502020204030204" pitchFamily="34" charset="0"/>
            </a:endParaRPr>
          </a:p>
          <a:p>
            <a:pPr marL="1370330" indent="-6350" algn="just">
              <a:lnSpc>
                <a:spcPct val="107000"/>
              </a:lnSpc>
              <a:spcAft>
                <a:spcPts val="575"/>
              </a:spcAft>
            </a:pPr>
            <a:r>
              <a:rPr lang="pt-BR" sz="2000" dirty="0">
                <a:solidFill>
                  <a:srgbClr val="000000"/>
                </a:solidFill>
                <a:latin typeface="Arial" panose="020B0604020202020204" pitchFamily="34" charset="0"/>
                <a:ea typeface="Arial" panose="020B0604020202020204" pitchFamily="34" charset="0"/>
              </a:rPr>
              <a:t>The hot </a:t>
            </a:r>
            <a:r>
              <a:rPr lang="pt-BR" sz="2000" dirty="0" err="1">
                <a:solidFill>
                  <a:srgbClr val="000000"/>
                </a:solidFill>
                <a:latin typeface="Arial" panose="020B0604020202020204" pitchFamily="34" charset="0"/>
                <a:ea typeface="Arial" panose="020B0604020202020204" pitchFamily="34" charset="0"/>
              </a:rPr>
              <a:t>exhaust</a:t>
            </a:r>
            <a:r>
              <a:rPr lang="pt-BR" sz="2000" dirty="0">
                <a:solidFill>
                  <a:srgbClr val="000000"/>
                </a:solidFill>
                <a:latin typeface="Arial" panose="020B0604020202020204" pitchFamily="34" charset="0"/>
                <a:ea typeface="Arial" panose="020B0604020202020204" pitchFamily="34" charset="0"/>
              </a:rPr>
              <a:t> </a:t>
            </a:r>
            <a:r>
              <a:rPr lang="pt-BR" sz="2000" dirty="0" err="1">
                <a:solidFill>
                  <a:srgbClr val="000000"/>
                </a:solidFill>
                <a:latin typeface="Arial" panose="020B0604020202020204" pitchFamily="34" charset="0"/>
                <a:ea typeface="Arial" panose="020B0604020202020204" pitchFamily="34" charset="0"/>
              </a:rPr>
              <a:t>stream</a:t>
            </a:r>
            <a:r>
              <a:rPr lang="pt-BR" sz="2000" dirty="0">
                <a:solidFill>
                  <a:srgbClr val="000000"/>
                </a:solidFill>
                <a:latin typeface="Arial" panose="020B0604020202020204" pitchFamily="34" charset="0"/>
                <a:ea typeface="Arial" panose="020B0604020202020204" pitchFamily="34" charset="0"/>
              </a:rPr>
              <a:t> </a:t>
            </a:r>
            <a:r>
              <a:rPr lang="pt-BR" sz="2000" dirty="0" err="1">
                <a:solidFill>
                  <a:srgbClr val="000000"/>
                </a:solidFill>
                <a:latin typeface="Arial" panose="020B0604020202020204" pitchFamily="34" charset="0"/>
                <a:ea typeface="Arial" panose="020B0604020202020204" pitchFamily="34" charset="0"/>
              </a:rPr>
              <a:t>is</a:t>
            </a:r>
            <a:r>
              <a:rPr lang="pt-BR" sz="2000" dirty="0">
                <a:solidFill>
                  <a:srgbClr val="000000"/>
                </a:solidFill>
                <a:latin typeface="Arial" panose="020B0604020202020204" pitchFamily="34" charset="0"/>
                <a:ea typeface="Arial" panose="020B0604020202020204" pitchFamily="34" charset="0"/>
              </a:rPr>
              <a:t> </a:t>
            </a:r>
            <a:r>
              <a:rPr lang="pt-BR" sz="2000" dirty="0" err="1">
                <a:solidFill>
                  <a:srgbClr val="000000"/>
                </a:solidFill>
                <a:latin typeface="Arial" panose="020B0604020202020204" pitchFamily="34" charset="0"/>
                <a:ea typeface="Arial" panose="020B0604020202020204" pitchFamily="34" charset="0"/>
              </a:rPr>
              <a:t>extremelly</a:t>
            </a:r>
            <a:r>
              <a:rPr lang="pt-BR" sz="2000" dirty="0">
                <a:solidFill>
                  <a:srgbClr val="000000"/>
                </a:solidFill>
                <a:latin typeface="Arial" panose="020B0604020202020204" pitchFamily="34" charset="0"/>
                <a:ea typeface="Arial" panose="020B0604020202020204" pitchFamily="34" charset="0"/>
              </a:rPr>
              <a:t> </a:t>
            </a:r>
            <a:r>
              <a:rPr lang="pt-BR" sz="2000" dirty="0" err="1">
                <a:solidFill>
                  <a:srgbClr val="000000"/>
                </a:solidFill>
                <a:latin typeface="Arial" panose="020B0604020202020204" pitchFamily="34" charset="0"/>
                <a:ea typeface="Arial" panose="020B0604020202020204" pitchFamily="34" charset="0"/>
              </a:rPr>
              <a:t>dangerous</a:t>
            </a:r>
            <a:r>
              <a:rPr lang="pt-BR" sz="2000" dirty="0">
                <a:solidFill>
                  <a:srgbClr val="000000"/>
                </a:solidFill>
                <a:latin typeface="Arial" panose="020B0604020202020204" pitchFamily="34" charset="0"/>
                <a:ea typeface="Arial" panose="020B0604020202020204" pitchFamily="34" charset="0"/>
              </a:rPr>
              <a:t> </a:t>
            </a:r>
            <a:endParaRPr lang="pt-BR" dirty="0">
              <a:solidFill>
                <a:srgbClr val="000000"/>
              </a:solidFill>
              <a:latin typeface="Calibri" panose="020F0502020204030204" pitchFamily="34" charset="0"/>
              <a:ea typeface="Calibri" panose="020F0502020204030204" pitchFamily="34" charset="0"/>
            </a:endParaRPr>
          </a:p>
          <a:p>
            <a:pPr marL="1370330" indent="-6350" algn="just">
              <a:lnSpc>
                <a:spcPct val="107000"/>
              </a:lnSpc>
              <a:spcAft>
                <a:spcPts val="585"/>
              </a:spcAft>
            </a:pPr>
            <a:r>
              <a:rPr lang="pt-BR" sz="2000" dirty="0">
                <a:solidFill>
                  <a:srgbClr val="000000"/>
                </a:solidFill>
                <a:latin typeface="Arial" panose="020B0604020202020204" pitchFamily="34" charset="0"/>
                <a:ea typeface="Arial" panose="020B0604020202020204" pitchFamily="34" charset="0"/>
              </a:rPr>
              <a:t>A heavy </a:t>
            </a:r>
            <a:r>
              <a:rPr lang="pt-BR" sz="2000" dirty="0" err="1">
                <a:solidFill>
                  <a:srgbClr val="000000"/>
                </a:solidFill>
                <a:latin typeface="Arial" panose="020B0604020202020204" pitchFamily="34" charset="0"/>
                <a:ea typeface="Arial" panose="020B0604020202020204" pitchFamily="34" charset="0"/>
              </a:rPr>
              <a:t>wide</a:t>
            </a:r>
            <a:r>
              <a:rPr lang="pt-BR" sz="2000" dirty="0">
                <a:solidFill>
                  <a:srgbClr val="000000"/>
                </a:solidFill>
                <a:latin typeface="Arial" panose="020B0604020202020204" pitchFamily="34" charset="0"/>
                <a:ea typeface="Arial" panose="020B0604020202020204" pitchFamily="34" charset="0"/>
              </a:rPr>
              <a:t> </a:t>
            </a:r>
            <a:r>
              <a:rPr lang="pt-BR" sz="2000" dirty="0" err="1">
                <a:solidFill>
                  <a:srgbClr val="000000"/>
                </a:solidFill>
                <a:latin typeface="Arial" panose="020B0604020202020204" pitchFamily="34" charset="0"/>
                <a:ea typeface="Arial" panose="020B0604020202020204" pitchFamily="34" charset="0"/>
              </a:rPr>
              <a:t>combustion</a:t>
            </a:r>
            <a:r>
              <a:rPr lang="pt-BR" sz="2000" dirty="0">
                <a:solidFill>
                  <a:srgbClr val="000000"/>
                </a:solidFill>
                <a:latin typeface="Arial" panose="020B0604020202020204" pitchFamily="34" charset="0"/>
                <a:ea typeface="Arial" panose="020B0604020202020204" pitchFamily="34" charset="0"/>
              </a:rPr>
              <a:t> </a:t>
            </a:r>
            <a:r>
              <a:rPr lang="pt-BR" sz="2000" dirty="0" err="1">
                <a:solidFill>
                  <a:srgbClr val="000000"/>
                </a:solidFill>
                <a:latin typeface="Arial" panose="020B0604020202020204" pitchFamily="34" charset="0"/>
                <a:ea typeface="Arial" panose="020B0604020202020204" pitchFamily="34" charset="0"/>
              </a:rPr>
              <a:t>chamber</a:t>
            </a:r>
            <a:r>
              <a:rPr lang="pt-BR" sz="2000" dirty="0">
                <a:solidFill>
                  <a:srgbClr val="000000"/>
                </a:solidFill>
                <a:latin typeface="Arial" panose="020B0604020202020204" pitchFamily="34" charset="0"/>
                <a:ea typeface="Arial" panose="020B0604020202020204" pitchFamily="34" charset="0"/>
              </a:rPr>
              <a:t> </a:t>
            </a:r>
            <a:endParaRPr lang="pt-BR" dirty="0">
              <a:solidFill>
                <a:srgbClr val="000000"/>
              </a:solidFill>
              <a:latin typeface="Calibri" panose="020F0502020204030204" pitchFamily="34" charset="0"/>
              <a:ea typeface="Calibri" panose="020F0502020204030204" pitchFamily="34" charset="0"/>
            </a:endParaRPr>
          </a:p>
          <a:p>
            <a:pPr marL="1370330" indent="-6350" algn="just">
              <a:lnSpc>
                <a:spcPct val="107000"/>
              </a:lnSpc>
              <a:spcAft>
                <a:spcPts val="575"/>
              </a:spcAft>
            </a:pPr>
            <a:r>
              <a:rPr lang="pt-BR" sz="2000" dirty="0">
                <a:solidFill>
                  <a:srgbClr val="000000"/>
                </a:solidFill>
                <a:latin typeface="Arial" panose="020B0604020202020204" pitchFamily="34" charset="0"/>
                <a:ea typeface="Arial" panose="020B0604020202020204" pitchFamily="34" charset="0"/>
              </a:rPr>
              <a:t>The compressor </a:t>
            </a:r>
            <a:r>
              <a:rPr lang="pt-BR" sz="2000" dirty="0" err="1">
                <a:solidFill>
                  <a:srgbClr val="000000"/>
                </a:solidFill>
                <a:latin typeface="Arial" panose="020B0604020202020204" pitchFamily="34" charset="0"/>
                <a:ea typeface="Arial" panose="020B0604020202020204" pitchFamily="34" charset="0"/>
              </a:rPr>
              <a:t>is</a:t>
            </a:r>
            <a:r>
              <a:rPr lang="pt-BR" sz="2000" dirty="0">
                <a:solidFill>
                  <a:srgbClr val="000000"/>
                </a:solidFill>
                <a:latin typeface="Arial" panose="020B0604020202020204" pitchFamily="34" charset="0"/>
                <a:ea typeface="Arial" panose="020B0604020202020204" pitchFamily="34" charset="0"/>
              </a:rPr>
              <a:t> </a:t>
            </a:r>
            <a:r>
              <a:rPr lang="pt-BR" sz="2000" dirty="0" err="1">
                <a:solidFill>
                  <a:srgbClr val="000000"/>
                </a:solidFill>
                <a:latin typeface="Arial" panose="020B0604020202020204" pitchFamily="34" charset="0"/>
                <a:ea typeface="Arial" panose="020B0604020202020204" pitchFamily="34" charset="0"/>
              </a:rPr>
              <a:t>not</a:t>
            </a:r>
            <a:r>
              <a:rPr lang="pt-BR" sz="2000" dirty="0">
                <a:solidFill>
                  <a:srgbClr val="000000"/>
                </a:solidFill>
                <a:latin typeface="Arial" panose="020B0604020202020204" pitchFamily="34" charset="0"/>
                <a:ea typeface="Arial" panose="020B0604020202020204" pitchFamily="34" charset="0"/>
              </a:rPr>
              <a:t> </a:t>
            </a:r>
            <a:r>
              <a:rPr lang="pt-BR" sz="2000" dirty="0" err="1">
                <a:solidFill>
                  <a:srgbClr val="000000"/>
                </a:solidFill>
                <a:latin typeface="Arial" panose="020B0604020202020204" pitchFamily="34" charset="0"/>
                <a:ea typeface="Arial" panose="020B0604020202020204" pitchFamily="34" charset="0"/>
              </a:rPr>
              <a:t>stuck</a:t>
            </a:r>
            <a:r>
              <a:rPr lang="pt-BR" sz="2000" dirty="0">
                <a:solidFill>
                  <a:srgbClr val="000000"/>
                </a:solidFill>
                <a:latin typeface="Arial" panose="020B0604020202020204" pitchFamily="34" charset="0"/>
                <a:ea typeface="Arial" panose="020B0604020202020204" pitchFamily="34" charset="0"/>
              </a:rPr>
              <a:t>. It </a:t>
            </a:r>
            <a:r>
              <a:rPr lang="pt-BR" sz="2000" dirty="0" err="1">
                <a:solidFill>
                  <a:srgbClr val="000000"/>
                </a:solidFill>
                <a:latin typeface="Arial" panose="020B0604020202020204" pitchFamily="34" charset="0"/>
                <a:ea typeface="Arial" panose="020B0604020202020204" pitchFamily="34" charset="0"/>
              </a:rPr>
              <a:t>is</a:t>
            </a:r>
            <a:r>
              <a:rPr lang="pt-BR" sz="2000" dirty="0">
                <a:solidFill>
                  <a:srgbClr val="000000"/>
                </a:solidFill>
                <a:latin typeface="Arial" panose="020B0604020202020204" pitchFamily="34" charset="0"/>
                <a:ea typeface="Arial" panose="020B0604020202020204" pitchFamily="34" charset="0"/>
              </a:rPr>
              <a:t> </a:t>
            </a:r>
            <a:r>
              <a:rPr lang="pt-BR" sz="2000" dirty="0" err="1">
                <a:solidFill>
                  <a:srgbClr val="000000"/>
                </a:solidFill>
                <a:latin typeface="Arial" panose="020B0604020202020204" pitchFamily="34" charset="0"/>
                <a:ea typeface="Arial" panose="020B0604020202020204" pitchFamily="34" charset="0"/>
              </a:rPr>
              <a:t>damaged</a:t>
            </a:r>
            <a:r>
              <a:rPr lang="pt-BR" sz="2000" dirty="0">
                <a:solidFill>
                  <a:srgbClr val="000000"/>
                </a:solidFill>
                <a:latin typeface="Arial" panose="020B0604020202020204" pitchFamily="34" charset="0"/>
                <a:ea typeface="Arial" panose="020B0604020202020204" pitchFamily="34" charset="0"/>
              </a:rPr>
              <a:t> </a:t>
            </a:r>
            <a:endParaRPr lang="pt-BR" dirty="0">
              <a:solidFill>
                <a:srgbClr val="000000"/>
              </a:solidFill>
              <a:latin typeface="Calibri" panose="020F0502020204030204" pitchFamily="34" charset="0"/>
              <a:ea typeface="Calibri" panose="020F0502020204030204" pitchFamily="34" charset="0"/>
            </a:endParaRPr>
          </a:p>
          <a:p>
            <a:pPr marL="1370330" indent="-6350" algn="just">
              <a:lnSpc>
                <a:spcPct val="107000"/>
              </a:lnSpc>
              <a:spcAft>
                <a:spcPts val="15"/>
              </a:spcAft>
            </a:pPr>
            <a:r>
              <a:rPr lang="pt-BR" sz="2000" dirty="0" err="1">
                <a:solidFill>
                  <a:srgbClr val="000000"/>
                </a:solidFill>
                <a:latin typeface="Arial" panose="020B0604020202020204" pitchFamily="34" charset="0"/>
                <a:ea typeface="Arial" panose="020B0604020202020204" pitchFamily="34" charset="0"/>
              </a:rPr>
              <a:t>These</a:t>
            </a:r>
            <a:r>
              <a:rPr lang="pt-BR" sz="2000" dirty="0">
                <a:solidFill>
                  <a:srgbClr val="000000"/>
                </a:solidFill>
                <a:latin typeface="Arial" panose="020B0604020202020204" pitchFamily="34" charset="0"/>
                <a:ea typeface="Arial" panose="020B0604020202020204" pitchFamily="34" charset="0"/>
              </a:rPr>
              <a:t> are </a:t>
            </a:r>
            <a:r>
              <a:rPr lang="pt-BR" sz="2000" dirty="0" err="1">
                <a:solidFill>
                  <a:srgbClr val="000000"/>
                </a:solidFill>
                <a:latin typeface="Arial" panose="020B0604020202020204" pitchFamily="34" charset="0"/>
                <a:ea typeface="Arial" panose="020B0604020202020204" pitchFamily="34" charset="0"/>
              </a:rPr>
              <a:t>not</a:t>
            </a:r>
            <a:r>
              <a:rPr lang="pt-BR" sz="2000" dirty="0">
                <a:solidFill>
                  <a:srgbClr val="000000"/>
                </a:solidFill>
                <a:latin typeface="Arial" panose="020B0604020202020204" pitchFamily="34" charset="0"/>
                <a:ea typeface="Arial" panose="020B0604020202020204" pitchFamily="34" charset="0"/>
              </a:rPr>
              <a:t> </a:t>
            </a:r>
            <a:r>
              <a:rPr lang="pt-BR" sz="2000" dirty="0" err="1">
                <a:solidFill>
                  <a:srgbClr val="000000"/>
                </a:solidFill>
                <a:latin typeface="Arial" panose="020B0604020202020204" pitchFamily="34" charset="0"/>
                <a:ea typeface="Arial" panose="020B0604020202020204" pitchFamily="34" charset="0"/>
              </a:rPr>
              <a:t>combustion</a:t>
            </a:r>
            <a:r>
              <a:rPr lang="pt-BR" sz="2000" dirty="0">
                <a:solidFill>
                  <a:srgbClr val="000000"/>
                </a:solidFill>
                <a:latin typeface="Arial" panose="020B0604020202020204" pitchFamily="34" charset="0"/>
                <a:ea typeface="Arial" panose="020B0604020202020204" pitchFamily="34" charset="0"/>
              </a:rPr>
              <a:t> </a:t>
            </a:r>
            <a:r>
              <a:rPr lang="pt-BR" sz="2000" dirty="0" err="1">
                <a:solidFill>
                  <a:srgbClr val="000000"/>
                </a:solidFill>
                <a:latin typeface="Arial" panose="020B0604020202020204" pitchFamily="34" charset="0"/>
                <a:ea typeface="Arial" panose="020B0604020202020204" pitchFamily="34" charset="0"/>
              </a:rPr>
              <a:t>engines</a:t>
            </a:r>
            <a:r>
              <a:rPr lang="pt-BR" sz="2000" dirty="0">
                <a:solidFill>
                  <a:srgbClr val="000000"/>
                </a:solidFill>
                <a:latin typeface="Arial" panose="020B0604020202020204" pitchFamily="34" charset="0"/>
                <a:ea typeface="Arial" panose="020B0604020202020204" pitchFamily="34" charset="0"/>
              </a:rPr>
              <a:t>. </a:t>
            </a:r>
            <a:r>
              <a:rPr lang="pt-BR" sz="2000" dirty="0" err="1">
                <a:solidFill>
                  <a:srgbClr val="000000"/>
                </a:solidFill>
                <a:latin typeface="Arial" panose="020B0604020202020204" pitchFamily="34" charset="0"/>
                <a:ea typeface="Arial" panose="020B0604020202020204" pitchFamily="34" charset="0"/>
              </a:rPr>
              <a:t>They</a:t>
            </a:r>
            <a:r>
              <a:rPr lang="pt-BR" sz="2000" dirty="0">
                <a:solidFill>
                  <a:srgbClr val="000000"/>
                </a:solidFill>
                <a:latin typeface="Arial" panose="020B0604020202020204" pitchFamily="34" charset="0"/>
                <a:ea typeface="Arial" panose="020B0604020202020204" pitchFamily="34" charset="0"/>
              </a:rPr>
              <a:t> are </a:t>
            </a:r>
            <a:r>
              <a:rPr lang="pt-BR" sz="2000" dirty="0" err="1">
                <a:solidFill>
                  <a:srgbClr val="000000"/>
                </a:solidFill>
                <a:latin typeface="Arial" panose="020B0604020202020204" pitchFamily="34" charset="0"/>
                <a:ea typeface="Arial" panose="020B0604020202020204" pitchFamily="34" charset="0"/>
              </a:rPr>
              <a:t>jet</a:t>
            </a:r>
            <a:r>
              <a:rPr lang="pt-BR" sz="2000" dirty="0">
                <a:solidFill>
                  <a:srgbClr val="000000"/>
                </a:solidFill>
                <a:latin typeface="Arial" panose="020B0604020202020204" pitchFamily="34" charset="0"/>
                <a:ea typeface="Arial" panose="020B0604020202020204" pitchFamily="34" charset="0"/>
              </a:rPr>
              <a:t> </a:t>
            </a:r>
            <a:r>
              <a:rPr lang="pt-BR" sz="2000" dirty="0" err="1">
                <a:solidFill>
                  <a:srgbClr val="000000"/>
                </a:solidFill>
                <a:latin typeface="Arial" panose="020B0604020202020204" pitchFamily="34" charset="0"/>
                <a:ea typeface="Arial" panose="020B0604020202020204" pitchFamily="34" charset="0"/>
              </a:rPr>
              <a:t>engines</a:t>
            </a:r>
            <a:r>
              <a:rPr lang="pt-BR" sz="2000" dirty="0">
                <a:solidFill>
                  <a:srgbClr val="000000"/>
                </a:solidFill>
                <a:latin typeface="Arial" panose="020B0604020202020204" pitchFamily="34" charset="0"/>
                <a:ea typeface="Arial" panose="020B0604020202020204" pitchFamily="34" charset="0"/>
              </a:rPr>
              <a:t> </a:t>
            </a:r>
            <a:endParaRPr lang="pt-BR" dirty="0">
              <a:solidFill>
                <a:srgbClr val="000000"/>
              </a:solidFill>
              <a:effectLst/>
              <a:latin typeface="Calibri" panose="020F0502020204030204" pitchFamily="34" charset="0"/>
              <a:ea typeface="Calibri" panose="020F0502020204030204" pitchFamily="34" charset="0"/>
            </a:endParaRPr>
          </a:p>
        </p:txBody>
      </p:sp>
      <p:sp>
        <p:nvSpPr>
          <p:cNvPr id="3" name="CaixaDeTexto 2"/>
          <p:cNvSpPr txBox="1"/>
          <p:nvPr/>
        </p:nvSpPr>
        <p:spPr>
          <a:xfrm>
            <a:off x="3921071" y="867905"/>
            <a:ext cx="2880019" cy="369332"/>
          </a:xfrm>
          <a:prstGeom prst="rect">
            <a:avLst/>
          </a:prstGeom>
          <a:noFill/>
        </p:spPr>
        <p:txBody>
          <a:bodyPr wrap="none" rtlCol="0">
            <a:spAutoFit/>
          </a:bodyPr>
          <a:lstStyle/>
          <a:p>
            <a:r>
              <a:rPr lang="pt-BR" dirty="0"/>
              <a:t>TRADUZA AS FRASES ABAIXO</a:t>
            </a:r>
          </a:p>
        </p:txBody>
      </p:sp>
    </p:spTree>
    <p:extLst>
      <p:ext uri="{BB962C8B-B14F-4D97-AF65-F5344CB8AC3E}">
        <p14:creationId xmlns:p14="http://schemas.microsoft.com/office/powerpoint/2010/main" val="885398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859796" y="1146088"/>
            <a:ext cx="9159499" cy="4217565"/>
          </a:xfrm>
          <a:prstGeom prst="rect">
            <a:avLst/>
          </a:prstGeom>
        </p:spPr>
        <p:txBody>
          <a:bodyPr wrap="square">
            <a:spAutoFit/>
          </a:bodyPr>
          <a:lstStyle/>
          <a:p>
            <a:pPr marL="6350" indent="-6350">
              <a:lnSpc>
                <a:spcPct val="107000"/>
              </a:lnSpc>
              <a:spcAft>
                <a:spcPts val="600"/>
              </a:spcAft>
            </a:pPr>
            <a:r>
              <a:rPr lang="pt-BR" sz="2000" b="1" dirty="0">
                <a:solidFill>
                  <a:srgbClr val="000000"/>
                </a:solidFill>
                <a:latin typeface="Arial" panose="020B0604020202020204" pitchFamily="34" charset="0"/>
                <a:ea typeface="Arial" panose="020B0604020202020204" pitchFamily="34" charset="0"/>
              </a:rPr>
              <a:t>PALAVRAS PARECIDAS - OS COGNATOS </a:t>
            </a:r>
          </a:p>
          <a:p>
            <a:pPr indent="449580" algn="just">
              <a:lnSpc>
                <a:spcPct val="150000"/>
              </a:lnSpc>
              <a:spcAft>
                <a:spcPts val="15"/>
              </a:spcAft>
            </a:pPr>
            <a:r>
              <a:rPr lang="pt-BR" sz="2000" dirty="0">
                <a:solidFill>
                  <a:srgbClr val="000000"/>
                </a:solidFill>
                <a:latin typeface="Arial" panose="020B0604020202020204" pitchFamily="34" charset="0"/>
                <a:ea typeface="Arial" panose="020B0604020202020204" pitchFamily="34" charset="0"/>
              </a:rPr>
              <a:t>Como parte dos facilitadores, podemos notar que as palavras parecidas no idioma inglês e português são muito </a:t>
            </a:r>
            <a:r>
              <a:rPr lang="pt-BR" sz="2000" dirty="0" err="1">
                <a:solidFill>
                  <a:srgbClr val="000000"/>
                </a:solidFill>
                <a:latin typeface="Arial" panose="020B0604020202020204" pitchFamily="34" charset="0"/>
                <a:ea typeface="Arial" panose="020B0604020202020204" pitchFamily="34" charset="0"/>
              </a:rPr>
              <a:t>freqüentes</a:t>
            </a:r>
            <a:r>
              <a:rPr lang="pt-BR" sz="2000" dirty="0">
                <a:solidFill>
                  <a:srgbClr val="000000"/>
                </a:solidFill>
                <a:latin typeface="Arial" panose="020B0604020202020204" pitchFamily="34" charset="0"/>
                <a:ea typeface="Arial" panose="020B0604020202020204" pitchFamily="34" charset="0"/>
              </a:rPr>
              <a:t>.  </a:t>
            </a:r>
            <a:endParaRPr lang="pt-BR" dirty="0">
              <a:solidFill>
                <a:srgbClr val="000000"/>
              </a:solidFill>
              <a:latin typeface="Calibri" panose="020F0502020204030204" pitchFamily="34" charset="0"/>
              <a:ea typeface="Calibri" panose="020F0502020204030204" pitchFamily="34" charset="0"/>
            </a:endParaRPr>
          </a:p>
          <a:p>
            <a:pPr indent="449580" algn="just">
              <a:lnSpc>
                <a:spcPct val="150000"/>
              </a:lnSpc>
              <a:spcAft>
                <a:spcPts val="160"/>
              </a:spcAft>
            </a:pPr>
            <a:r>
              <a:rPr lang="pt-BR" sz="2000" dirty="0" err="1">
                <a:solidFill>
                  <a:srgbClr val="000000"/>
                </a:solidFill>
                <a:latin typeface="Arial" panose="020B0604020202020204" pitchFamily="34" charset="0"/>
                <a:ea typeface="Arial" panose="020B0604020202020204" pitchFamily="34" charset="0"/>
              </a:rPr>
              <a:t>Ex</a:t>
            </a:r>
            <a:r>
              <a:rPr lang="pt-BR" sz="2000" dirty="0">
                <a:solidFill>
                  <a:srgbClr val="000000"/>
                </a:solidFill>
                <a:latin typeface="Arial" panose="020B0604020202020204" pitchFamily="34" charset="0"/>
                <a:ea typeface="Arial" panose="020B0604020202020204" pitchFamily="34" charset="0"/>
              </a:rPr>
              <a:t>: </a:t>
            </a:r>
            <a:r>
              <a:rPr lang="pt-BR" sz="2000" i="1" dirty="0">
                <a:solidFill>
                  <a:srgbClr val="000000"/>
                </a:solidFill>
                <a:latin typeface="Arial" panose="020B0604020202020204" pitchFamily="34" charset="0"/>
                <a:ea typeface="Arial" panose="020B0604020202020204" pitchFamily="34" charset="0"/>
              </a:rPr>
              <a:t>Manual, </a:t>
            </a:r>
            <a:r>
              <a:rPr lang="pt-BR" sz="2000" i="1" dirty="0" err="1">
                <a:solidFill>
                  <a:srgbClr val="000000"/>
                </a:solidFill>
                <a:latin typeface="Arial" panose="020B0604020202020204" pitchFamily="34" charset="0"/>
                <a:ea typeface="Arial" panose="020B0604020202020204" pitchFamily="34" charset="0"/>
              </a:rPr>
              <a:t>control</a:t>
            </a:r>
            <a:r>
              <a:rPr lang="pt-BR" sz="2000" i="1" dirty="0">
                <a:solidFill>
                  <a:srgbClr val="000000"/>
                </a:solidFill>
                <a:latin typeface="Arial" panose="020B0604020202020204" pitchFamily="34" charset="0"/>
                <a:ea typeface="Arial" panose="020B0604020202020204" pitchFamily="34" charset="0"/>
              </a:rPr>
              <a:t>, zone, </a:t>
            </a:r>
            <a:r>
              <a:rPr lang="pt-BR" sz="2000" i="1" dirty="0" err="1">
                <a:solidFill>
                  <a:srgbClr val="000000"/>
                </a:solidFill>
                <a:latin typeface="Arial" panose="020B0604020202020204" pitchFamily="34" charset="0"/>
                <a:ea typeface="Arial" panose="020B0604020202020204" pitchFamily="34" charset="0"/>
              </a:rPr>
              <a:t>connect</a:t>
            </a: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install</a:t>
            </a: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test</a:t>
            </a: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panel</a:t>
            </a:r>
            <a:r>
              <a:rPr lang="pt-BR" sz="2000" i="1" dirty="0">
                <a:solidFill>
                  <a:srgbClr val="000000"/>
                </a:solidFill>
                <a:latin typeface="Arial" panose="020B0604020202020204" pitchFamily="34" charset="0"/>
                <a:ea typeface="Arial" panose="020B0604020202020204" pitchFamily="34" charset="0"/>
              </a:rPr>
              <a:t>, remove, </a:t>
            </a:r>
            <a:r>
              <a:rPr lang="pt-BR" sz="2000" i="1" dirty="0" err="1">
                <a:solidFill>
                  <a:srgbClr val="000000"/>
                </a:solidFill>
                <a:latin typeface="Arial" panose="020B0604020202020204" pitchFamily="34" charset="0"/>
                <a:ea typeface="Arial" panose="020B0604020202020204" pitchFamily="34" charset="0"/>
              </a:rPr>
              <a:t>electrical</a:t>
            </a: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necessary</a:t>
            </a: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consumable</a:t>
            </a: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instalation</a:t>
            </a: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fact</a:t>
            </a:r>
            <a:r>
              <a:rPr lang="pt-BR" sz="2000" i="1" dirty="0">
                <a:solidFill>
                  <a:srgbClr val="000000"/>
                </a:solidFill>
                <a:latin typeface="Arial" panose="020B0604020202020204" pitchFamily="34" charset="0"/>
                <a:ea typeface="Arial" panose="020B0604020202020204" pitchFamily="34" charset="0"/>
              </a:rPr>
              <a:t>, etc</a:t>
            </a:r>
            <a:r>
              <a:rPr lang="pt-BR" sz="2000" dirty="0">
                <a:solidFill>
                  <a:srgbClr val="000000"/>
                </a:solidFill>
                <a:latin typeface="Arial" panose="020B0604020202020204" pitchFamily="34" charset="0"/>
                <a:ea typeface="Arial" panose="020B0604020202020204" pitchFamily="34" charset="0"/>
              </a:rPr>
              <a:t>. </a:t>
            </a:r>
            <a:endParaRPr lang="pt-BR" dirty="0">
              <a:solidFill>
                <a:srgbClr val="000000"/>
              </a:solidFill>
              <a:latin typeface="Calibri" panose="020F0502020204030204" pitchFamily="34" charset="0"/>
              <a:ea typeface="Calibri" panose="020F0502020204030204" pitchFamily="34" charset="0"/>
            </a:endParaRPr>
          </a:p>
          <a:p>
            <a:pPr indent="449580" algn="just">
              <a:lnSpc>
                <a:spcPct val="150000"/>
              </a:lnSpc>
              <a:spcAft>
                <a:spcPts val="15"/>
              </a:spcAft>
            </a:pPr>
            <a:r>
              <a:rPr lang="pt-BR" sz="2000" dirty="0">
                <a:solidFill>
                  <a:srgbClr val="000000"/>
                </a:solidFill>
                <a:latin typeface="Arial" panose="020B0604020202020204" pitchFamily="34" charset="0"/>
                <a:ea typeface="Arial" panose="020B0604020202020204" pitchFamily="34" charset="0"/>
              </a:rPr>
              <a:t>Apenas tome dado com os poucos “falso cognatos” presentes na língua. Eles representam cerca de 0,1% do total de palavras inglesas. Portanto, inicialmente não devemos nos preocupar tanto com isso ao interpretar os textos.  </a:t>
            </a:r>
            <a:endParaRPr lang="pt-BR"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081116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444284" y="225137"/>
            <a:ext cx="11747715" cy="6241773"/>
          </a:xfrm>
          <a:prstGeom prst="rect">
            <a:avLst/>
          </a:prstGeom>
        </p:spPr>
        <p:txBody>
          <a:bodyPr wrap="square">
            <a:spAutoFit/>
          </a:bodyPr>
          <a:lstStyle/>
          <a:p>
            <a:pPr marL="455930" indent="-6350" algn="just">
              <a:lnSpc>
                <a:spcPct val="107000"/>
              </a:lnSpc>
              <a:spcAft>
                <a:spcPts val="15"/>
              </a:spcAft>
            </a:pPr>
            <a:r>
              <a:rPr lang="pt-BR" sz="2000" dirty="0">
                <a:solidFill>
                  <a:srgbClr val="000000"/>
                </a:solidFill>
                <a:latin typeface="Arial" panose="020B0604020202020204" pitchFamily="34" charset="0"/>
                <a:ea typeface="Arial" panose="020B0604020202020204" pitchFamily="34" charset="0"/>
              </a:rPr>
              <a:t>Leia e procure memorizar essa lista de falsos cognatos abaixo. </a:t>
            </a:r>
            <a:endParaRPr lang="pt-BR" dirty="0">
              <a:solidFill>
                <a:srgbClr val="000000"/>
              </a:solidFill>
              <a:latin typeface="Calibri" panose="020F0502020204030204" pitchFamily="34" charset="0"/>
              <a:ea typeface="Calibri" panose="020F0502020204030204" pitchFamily="34" charset="0"/>
            </a:endParaRPr>
          </a:p>
          <a:p>
            <a:pPr>
              <a:lnSpc>
                <a:spcPct val="107000"/>
              </a:lnSpc>
              <a:spcAft>
                <a:spcPts val="0"/>
              </a:spcAft>
            </a:pPr>
            <a:br>
              <a:rPr lang="pt-BR" dirty="0">
                <a:solidFill>
                  <a:srgbClr val="000000"/>
                </a:solidFill>
                <a:latin typeface="Calibri" panose="020F0502020204030204" pitchFamily="34" charset="0"/>
                <a:ea typeface="Calibri" panose="020F0502020204030204" pitchFamily="34" charset="0"/>
              </a:rPr>
            </a:br>
            <a:r>
              <a:rPr lang="pt-BR" sz="2000" b="1" i="1" dirty="0">
                <a:solidFill>
                  <a:srgbClr val="000000"/>
                </a:solidFill>
                <a:latin typeface="Arial" panose="020B0604020202020204" pitchFamily="34" charset="0"/>
                <a:ea typeface="Arial" panose="020B0604020202020204" pitchFamily="34" charset="0"/>
              </a:rPr>
              <a:t> </a:t>
            </a:r>
            <a:r>
              <a:rPr lang="pt-BR" b="1" i="1" dirty="0" err="1">
                <a:solidFill>
                  <a:srgbClr val="000000"/>
                </a:solidFill>
                <a:latin typeface="Arial" panose="020B0604020202020204" pitchFamily="34" charset="0"/>
                <a:ea typeface="Arial" panose="020B0604020202020204" pitchFamily="34" charset="0"/>
              </a:rPr>
              <a:t>Actually</a:t>
            </a:r>
            <a:r>
              <a:rPr lang="pt-BR" i="1" dirty="0">
                <a:solidFill>
                  <a:srgbClr val="000000"/>
                </a:solidFill>
                <a:latin typeface="Arial" panose="020B0604020202020204" pitchFamily="34" charset="0"/>
                <a:ea typeface="Arial" panose="020B0604020202020204" pitchFamily="34" charset="0"/>
              </a:rPr>
              <a:t> (</a:t>
            </a:r>
            <a:r>
              <a:rPr lang="pt-BR" i="1" dirty="0" err="1">
                <a:solidFill>
                  <a:srgbClr val="000000"/>
                </a:solidFill>
                <a:latin typeface="Arial" panose="020B0604020202020204" pitchFamily="34" charset="0"/>
                <a:ea typeface="Arial" panose="020B0604020202020204" pitchFamily="34" charset="0"/>
              </a:rPr>
              <a:t>adv</a:t>
            </a:r>
            <a:r>
              <a:rPr lang="pt-BR" i="1" dirty="0">
                <a:solidFill>
                  <a:srgbClr val="000000"/>
                </a:solidFill>
                <a:latin typeface="Arial" panose="020B0604020202020204" pitchFamily="34" charset="0"/>
                <a:ea typeface="Arial" panose="020B0604020202020204" pitchFamily="34" charset="0"/>
              </a:rPr>
              <a:t>)</a:t>
            </a:r>
            <a:r>
              <a:rPr lang="pt-BR" dirty="0">
                <a:solidFill>
                  <a:srgbClr val="000000"/>
                </a:solidFill>
                <a:latin typeface="Arial" panose="020B0604020202020204" pitchFamily="34" charset="0"/>
                <a:ea typeface="Arial" panose="020B0604020202020204" pitchFamily="34" charset="0"/>
              </a:rPr>
              <a:t> -  </a:t>
            </a:r>
          </a:p>
          <a:p>
            <a:pPr indent="-6350">
              <a:lnSpc>
                <a:spcPct val="150000"/>
              </a:lnSpc>
              <a:spcAft>
                <a:spcPts val="0"/>
              </a:spcAft>
            </a:pPr>
            <a:r>
              <a:rPr lang="pt-BR" b="1" i="1" dirty="0">
                <a:solidFill>
                  <a:srgbClr val="000000"/>
                </a:solidFill>
                <a:latin typeface="Arial" panose="020B0604020202020204" pitchFamily="34" charset="0"/>
                <a:ea typeface="Arial" panose="020B0604020202020204" pitchFamily="34" charset="0"/>
              </a:rPr>
              <a:t>Agenda</a:t>
            </a:r>
            <a:r>
              <a:rPr lang="pt-BR" i="1" dirty="0">
                <a:solidFill>
                  <a:srgbClr val="000000"/>
                </a:solidFill>
                <a:latin typeface="Arial" panose="020B0604020202020204" pitchFamily="34" charset="0"/>
                <a:ea typeface="Arial" panose="020B0604020202020204" pitchFamily="34" charset="0"/>
              </a:rPr>
              <a:t> (n)</a:t>
            </a:r>
            <a:r>
              <a:rPr lang="pt-BR" dirty="0">
                <a:solidFill>
                  <a:srgbClr val="000000"/>
                </a:solidFill>
                <a:latin typeface="Arial" panose="020B0604020202020204" pitchFamily="34" charset="0"/>
                <a:ea typeface="Arial" panose="020B0604020202020204" pitchFamily="34" charset="0"/>
              </a:rPr>
              <a:t> -  </a:t>
            </a:r>
            <a:endParaRPr lang="pt-BR" dirty="0">
              <a:solidFill>
                <a:srgbClr val="000000"/>
              </a:solidFill>
              <a:latin typeface="Calibri" panose="020F0502020204030204" pitchFamily="34" charset="0"/>
              <a:ea typeface="Calibri" panose="020F0502020204030204" pitchFamily="34" charset="0"/>
            </a:endParaRPr>
          </a:p>
          <a:p>
            <a:pPr marR="356870" indent="-6350">
              <a:lnSpc>
                <a:spcPct val="149000"/>
              </a:lnSpc>
              <a:spcAft>
                <a:spcPts val="0"/>
              </a:spcAft>
            </a:pPr>
            <a:r>
              <a:rPr lang="pt-BR" b="1" i="1" dirty="0" err="1">
                <a:solidFill>
                  <a:srgbClr val="000000"/>
                </a:solidFill>
                <a:latin typeface="Arial" panose="020B0604020202020204" pitchFamily="34" charset="0"/>
                <a:ea typeface="Arial" panose="020B0604020202020204" pitchFamily="34" charset="0"/>
              </a:rPr>
              <a:t>Application</a:t>
            </a:r>
            <a:r>
              <a:rPr lang="pt-BR" i="1" dirty="0">
                <a:solidFill>
                  <a:srgbClr val="000000"/>
                </a:solidFill>
                <a:latin typeface="Arial" panose="020B0604020202020204" pitchFamily="34" charset="0"/>
                <a:ea typeface="Arial" panose="020B0604020202020204" pitchFamily="34" charset="0"/>
              </a:rPr>
              <a:t> (n)</a:t>
            </a:r>
            <a:r>
              <a:rPr lang="pt-BR" dirty="0">
                <a:solidFill>
                  <a:srgbClr val="000000"/>
                </a:solidFill>
                <a:latin typeface="Arial" panose="020B0604020202020204" pitchFamily="34" charset="0"/>
                <a:ea typeface="Arial" panose="020B0604020202020204" pitchFamily="34" charset="0"/>
              </a:rPr>
              <a:t> -  </a:t>
            </a:r>
          </a:p>
          <a:p>
            <a:pPr marR="356870" indent="-6350">
              <a:lnSpc>
                <a:spcPct val="149000"/>
              </a:lnSpc>
              <a:spcAft>
                <a:spcPts val="0"/>
              </a:spcAft>
            </a:pPr>
            <a:r>
              <a:rPr lang="pt-BR" b="1" i="1" dirty="0" err="1">
                <a:solidFill>
                  <a:srgbClr val="000000"/>
                </a:solidFill>
                <a:latin typeface="Arial" panose="020B0604020202020204" pitchFamily="34" charset="0"/>
                <a:ea typeface="Arial" panose="020B0604020202020204" pitchFamily="34" charset="0"/>
              </a:rPr>
              <a:t>Appointment</a:t>
            </a:r>
            <a:r>
              <a:rPr lang="pt-BR" i="1" dirty="0">
                <a:solidFill>
                  <a:srgbClr val="000000"/>
                </a:solidFill>
                <a:latin typeface="Arial" panose="020B0604020202020204" pitchFamily="34" charset="0"/>
                <a:ea typeface="Arial" panose="020B0604020202020204" pitchFamily="34" charset="0"/>
              </a:rPr>
              <a:t> (n)</a:t>
            </a:r>
            <a:r>
              <a:rPr lang="pt-BR" dirty="0">
                <a:solidFill>
                  <a:srgbClr val="000000"/>
                </a:solidFill>
                <a:latin typeface="Arial" panose="020B0604020202020204" pitchFamily="34" charset="0"/>
                <a:ea typeface="Arial" panose="020B0604020202020204" pitchFamily="34" charset="0"/>
              </a:rPr>
              <a:t> -  </a:t>
            </a:r>
          </a:p>
          <a:p>
            <a:pPr marR="356870" indent="-6350">
              <a:lnSpc>
                <a:spcPct val="149000"/>
              </a:lnSpc>
              <a:spcAft>
                <a:spcPts val="0"/>
              </a:spcAft>
            </a:pPr>
            <a:r>
              <a:rPr lang="pt-BR" b="1" i="1" dirty="0">
                <a:solidFill>
                  <a:srgbClr val="000000"/>
                </a:solidFill>
                <a:latin typeface="Arial" panose="020B0604020202020204" pitchFamily="34" charset="0"/>
                <a:ea typeface="Arial" panose="020B0604020202020204" pitchFamily="34" charset="0"/>
              </a:rPr>
              <a:t>Assume</a:t>
            </a:r>
            <a:r>
              <a:rPr lang="pt-BR" i="1" dirty="0">
                <a:solidFill>
                  <a:srgbClr val="000000"/>
                </a:solidFill>
                <a:latin typeface="Arial" panose="020B0604020202020204" pitchFamily="34" charset="0"/>
                <a:ea typeface="Arial" panose="020B0604020202020204" pitchFamily="34" charset="0"/>
              </a:rPr>
              <a:t> (v) </a:t>
            </a:r>
            <a:r>
              <a:rPr lang="pt-BR" dirty="0">
                <a:solidFill>
                  <a:srgbClr val="000000"/>
                </a:solidFill>
                <a:latin typeface="Arial" panose="020B0604020202020204" pitchFamily="34" charset="0"/>
                <a:ea typeface="Arial" panose="020B0604020202020204" pitchFamily="34" charset="0"/>
              </a:rPr>
              <a:t>-  </a:t>
            </a:r>
            <a:endParaRPr lang="pt-BR" dirty="0">
              <a:solidFill>
                <a:srgbClr val="000000"/>
              </a:solidFill>
              <a:latin typeface="Calibri" panose="020F0502020204030204" pitchFamily="34" charset="0"/>
              <a:ea typeface="Calibri" panose="020F0502020204030204" pitchFamily="34" charset="0"/>
            </a:endParaRPr>
          </a:p>
          <a:p>
            <a:pPr indent="-6350">
              <a:lnSpc>
                <a:spcPct val="107000"/>
              </a:lnSpc>
              <a:spcAft>
                <a:spcPts val="525"/>
              </a:spcAft>
            </a:pPr>
            <a:r>
              <a:rPr lang="pt-BR" b="1" i="1" dirty="0" err="1">
                <a:solidFill>
                  <a:srgbClr val="000000"/>
                </a:solidFill>
                <a:latin typeface="Arial" panose="020B0604020202020204" pitchFamily="34" charset="0"/>
                <a:ea typeface="Arial" panose="020B0604020202020204" pitchFamily="34" charset="0"/>
              </a:rPr>
              <a:t>Attend</a:t>
            </a:r>
            <a:r>
              <a:rPr lang="pt-BR" i="1" dirty="0">
                <a:solidFill>
                  <a:srgbClr val="000000"/>
                </a:solidFill>
                <a:latin typeface="Arial" panose="020B0604020202020204" pitchFamily="34" charset="0"/>
                <a:ea typeface="Arial" panose="020B0604020202020204" pitchFamily="34" charset="0"/>
              </a:rPr>
              <a:t> (v)</a:t>
            </a:r>
            <a:r>
              <a:rPr lang="pt-BR" dirty="0">
                <a:solidFill>
                  <a:srgbClr val="000000"/>
                </a:solidFill>
                <a:latin typeface="Arial" panose="020B0604020202020204" pitchFamily="34" charset="0"/>
                <a:ea typeface="Arial" panose="020B0604020202020204" pitchFamily="34" charset="0"/>
              </a:rPr>
              <a:t> -  </a:t>
            </a:r>
            <a:endParaRPr lang="pt-BR" dirty="0">
              <a:solidFill>
                <a:srgbClr val="000000"/>
              </a:solidFill>
              <a:latin typeface="Calibri" panose="020F0502020204030204" pitchFamily="34" charset="0"/>
              <a:ea typeface="Calibri" panose="020F0502020204030204" pitchFamily="34" charset="0"/>
            </a:endParaRPr>
          </a:p>
          <a:p>
            <a:pPr indent="-6350">
              <a:lnSpc>
                <a:spcPct val="107000"/>
              </a:lnSpc>
              <a:spcAft>
                <a:spcPts val="525"/>
              </a:spcAft>
            </a:pPr>
            <a:r>
              <a:rPr lang="pt-BR" b="1" i="1" dirty="0" err="1">
                <a:solidFill>
                  <a:srgbClr val="000000"/>
                </a:solidFill>
                <a:latin typeface="Arial" panose="020B0604020202020204" pitchFamily="34" charset="0"/>
                <a:ea typeface="Arial" panose="020B0604020202020204" pitchFamily="34" charset="0"/>
              </a:rPr>
              <a:t>College</a:t>
            </a:r>
            <a:r>
              <a:rPr lang="pt-BR" i="1" dirty="0">
                <a:solidFill>
                  <a:srgbClr val="000000"/>
                </a:solidFill>
                <a:latin typeface="Arial" panose="020B0604020202020204" pitchFamily="34" charset="0"/>
                <a:ea typeface="Arial" panose="020B0604020202020204" pitchFamily="34" charset="0"/>
              </a:rPr>
              <a:t> (n) </a:t>
            </a:r>
            <a:r>
              <a:rPr lang="pt-BR" dirty="0">
                <a:solidFill>
                  <a:srgbClr val="000000"/>
                </a:solidFill>
                <a:latin typeface="Arial" panose="020B0604020202020204" pitchFamily="34" charset="0"/>
                <a:ea typeface="Arial" panose="020B0604020202020204" pitchFamily="34" charset="0"/>
              </a:rPr>
              <a:t>-  </a:t>
            </a:r>
            <a:endParaRPr lang="pt-BR" dirty="0">
              <a:solidFill>
                <a:srgbClr val="000000"/>
              </a:solidFill>
              <a:latin typeface="Calibri" panose="020F0502020204030204" pitchFamily="34" charset="0"/>
              <a:ea typeface="Calibri" panose="020F0502020204030204" pitchFamily="34" charset="0"/>
            </a:endParaRPr>
          </a:p>
          <a:p>
            <a:pPr indent="-6350">
              <a:lnSpc>
                <a:spcPct val="107000"/>
              </a:lnSpc>
              <a:spcAft>
                <a:spcPts val="525"/>
              </a:spcAft>
            </a:pPr>
            <a:r>
              <a:rPr lang="pt-BR" b="1" i="1" dirty="0">
                <a:solidFill>
                  <a:srgbClr val="000000"/>
                </a:solidFill>
                <a:latin typeface="Arial" panose="020B0604020202020204" pitchFamily="34" charset="0"/>
                <a:ea typeface="Arial" panose="020B0604020202020204" pitchFamily="34" charset="0"/>
              </a:rPr>
              <a:t>Commodity</a:t>
            </a:r>
            <a:r>
              <a:rPr lang="pt-BR" i="1" dirty="0">
                <a:solidFill>
                  <a:srgbClr val="000000"/>
                </a:solidFill>
                <a:latin typeface="Arial" panose="020B0604020202020204" pitchFamily="34" charset="0"/>
                <a:ea typeface="Arial" panose="020B0604020202020204" pitchFamily="34" charset="0"/>
              </a:rPr>
              <a:t> (n) </a:t>
            </a:r>
            <a:r>
              <a:rPr lang="pt-BR" dirty="0">
                <a:solidFill>
                  <a:srgbClr val="000000"/>
                </a:solidFill>
                <a:latin typeface="Arial" panose="020B0604020202020204" pitchFamily="34" charset="0"/>
                <a:ea typeface="Arial" panose="020B0604020202020204" pitchFamily="34" charset="0"/>
              </a:rPr>
              <a:t>-  </a:t>
            </a:r>
            <a:endParaRPr lang="pt-BR" dirty="0">
              <a:solidFill>
                <a:srgbClr val="000000"/>
              </a:solidFill>
              <a:latin typeface="Calibri" panose="020F0502020204030204" pitchFamily="34" charset="0"/>
              <a:ea typeface="Calibri" panose="020F0502020204030204" pitchFamily="34" charset="0"/>
            </a:endParaRPr>
          </a:p>
          <a:p>
            <a:pPr indent="-6350">
              <a:lnSpc>
                <a:spcPct val="107000"/>
              </a:lnSpc>
              <a:spcAft>
                <a:spcPts val="525"/>
              </a:spcAft>
            </a:pPr>
            <a:r>
              <a:rPr lang="pt-BR" b="1" i="1" dirty="0">
                <a:solidFill>
                  <a:srgbClr val="000000"/>
                </a:solidFill>
                <a:latin typeface="Arial" panose="020B0604020202020204" pitchFamily="34" charset="0"/>
                <a:ea typeface="Arial" panose="020B0604020202020204" pitchFamily="34" charset="0"/>
              </a:rPr>
              <a:t>Data</a:t>
            </a:r>
            <a:r>
              <a:rPr lang="pt-BR" i="1" dirty="0">
                <a:solidFill>
                  <a:srgbClr val="000000"/>
                </a:solidFill>
                <a:latin typeface="Arial" panose="020B0604020202020204" pitchFamily="34" charset="0"/>
                <a:ea typeface="Arial" panose="020B0604020202020204" pitchFamily="34" charset="0"/>
              </a:rPr>
              <a:t> (n) - </a:t>
            </a:r>
            <a:r>
              <a:rPr lang="pt-BR" dirty="0">
                <a:solidFill>
                  <a:srgbClr val="000000"/>
                </a:solidFill>
                <a:latin typeface="Arial" panose="020B0604020202020204" pitchFamily="34" charset="0"/>
                <a:ea typeface="Arial" panose="020B0604020202020204" pitchFamily="34" charset="0"/>
              </a:rPr>
              <a:t>  </a:t>
            </a:r>
            <a:endParaRPr lang="pt-BR" dirty="0">
              <a:solidFill>
                <a:srgbClr val="000000"/>
              </a:solidFill>
              <a:latin typeface="Calibri" panose="020F0502020204030204" pitchFamily="34" charset="0"/>
              <a:ea typeface="Calibri" panose="020F0502020204030204" pitchFamily="34" charset="0"/>
            </a:endParaRPr>
          </a:p>
          <a:p>
            <a:pPr indent="-6350">
              <a:lnSpc>
                <a:spcPct val="107000"/>
              </a:lnSpc>
              <a:spcAft>
                <a:spcPts val="525"/>
              </a:spcAft>
            </a:pPr>
            <a:r>
              <a:rPr lang="pt-BR" b="1" i="1" dirty="0" err="1">
                <a:solidFill>
                  <a:srgbClr val="000000"/>
                </a:solidFill>
                <a:latin typeface="Arial" panose="020B0604020202020204" pitchFamily="34" charset="0"/>
                <a:ea typeface="Arial" panose="020B0604020202020204" pitchFamily="34" charset="0"/>
              </a:rPr>
              <a:t>Dent</a:t>
            </a:r>
            <a:r>
              <a:rPr lang="pt-BR" i="1" dirty="0">
                <a:solidFill>
                  <a:srgbClr val="000000"/>
                </a:solidFill>
                <a:latin typeface="Arial" panose="020B0604020202020204" pitchFamily="34" charset="0"/>
                <a:ea typeface="Arial" panose="020B0604020202020204" pitchFamily="34" charset="0"/>
              </a:rPr>
              <a:t> (n) -</a:t>
            </a:r>
            <a:r>
              <a:rPr lang="pt-BR" dirty="0">
                <a:solidFill>
                  <a:srgbClr val="000000"/>
                </a:solidFill>
                <a:latin typeface="Arial" panose="020B0604020202020204" pitchFamily="34" charset="0"/>
                <a:ea typeface="Arial" panose="020B0604020202020204" pitchFamily="34" charset="0"/>
              </a:rPr>
              <a:t>  </a:t>
            </a:r>
            <a:endParaRPr lang="pt-BR" dirty="0">
              <a:solidFill>
                <a:srgbClr val="000000"/>
              </a:solidFill>
              <a:latin typeface="Calibri" panose="020F0502020204030204" pitchFamily="34" charset="0"/>
              <a:ea typeface="Calibri" panose="020F0502020204030204" pitchFamily="34" charset="0"/>
            </a:endParaRPr>
          </a:p>
          <a:p>
            <a:pPr indent="-6350">
              <a:lnSpc>
                <a:spcPct val="107000"/>
              </a:lnSpc>
              <a:spcAft>
                <a:spcPts val="525"/>
              </a:spcAft>
            </a:pPr>
            <a:r>
              <a:rPr lang="pt-BR" b="1" i="1" dirty="0" err="1">
                <a:solidFill>
                  <a:srgbClr val="000000"/>
                </a:solidFill>
                <a:latin typeface="Arial" panose="020B0604020202020204" pitchFamily="34" charset="0"/>
                <a:ea typeface="Arial" panose="020B0604020202020204" pitchFamily="34" charset="0"/>
              </a:rPr>
              <a:t>Diversion</a:t>
            </a:r>
            <a:r>
              <a:rPr lang="pt-BR" i="1" dirty="0">
                <a:solidFill>
                  <a:srgbClr val="000000"/>
                </a:solidFill>
                <a:latin typeface="Arial" panose="020B0604020202020204" pitchFamily="34" charset="0"/>
                <a:ea typeface="Arial" panose="020B0604020202020204" pitchFamily="34" charset="0"/>
              </a:rPr>
              <a:t> (n) </a:t>
            </a:r>
            <a:r>
              <a:rPr lang="pt-BR" dirty="0">
                <a:solidFill>
                  <a:srgbClr val="000000"/>
                </a:solidFill>
                <a:latin typeface="Arial" panose="020B0604020202020204" pitchFamily="34" charset="0"/>
                <a:ea typeface="Arial" panose="020B0604020202020204" pitchFamily="34" charset="0"/>
              </a:rPr>
              <a:t>-    </a:t>
            </a:r>
            <a:endParaRPr lang="pt-BR" dirty="0">
              <a:solidFill>
                <a:srgbClr val="000000"/>
              </a:solidFill>
              <a:latin typeface="Calibri" panose="020F0502020204030204" pitchFamily="34" charset="0"/>
              <a:ea typeface="Calibri" panose="020F0502020204030204" pitchFamily="34" charset="0"/>
            </a:endParaRPr>
          </a:p>
          <a:p>
            <a:pPr indent="-6350">
              <a:lnSpc>
                <a:spcPct val="107000"/>
              </a:lnSpc>
              <a:spcAft>
                <a:spcPts val="525"/>
              </a:spcAft>
            </a:pPr>
            <a:r>
              <a:rPr lang="pt-BR" b="1" i="1" dirty="0">
                <a:solidFill>
                  <a:srgbClr val="000000"/>
                </a:solidFill>
                <a:latin typeface="Arial" panose="020B0604020202020204" pitchFamily="34" charset="0"/>
                <a:ea typeface="Arial" panose="020B0604020202020204" pitchFamily="34" charset="0"/>
              </a:rPr>
              <a:t>Expert</a:t>
            </a:r>
            <a:r>
              <a:rPr lang="pt-BR" i="1" dirty="0">
                <a:solidFill>
                  <a:srgbClr val="000000"/>
                </a:solidFill>
                <a:latin typeface="Arial" panose="020B0604020202020204" pitchFamily="34" charset="0"/>
                <a:ea typeface="Arial" panose="020B0604020202020204" pitchFamily="34" charset="0"/>
              </a:rPr>
              <a:t> (n)</a:t>
            </a:r>
            <a:r>
              <a:rPr lang="pt-BR" dirty="0">
                <a:solidFill>
                  <a:srgbClr val="000000"/>
                </a:solidFill>
                <a:latin typeface="Arial" panose="020B0604020202020204" pitchFamily="34" charset="0"/>
                <a:ea typeface="Arial" panose="020B0604020202020204" pitchFamily="34" charset="0"/>
              </a:rPr>
              <a:t> -  </a:t>
            </a:r>
            <a:endParaRPr lang="pt-BR" dirty="0">
              <a:solidFill>
                <a:srgbClr val="000000"/>
              </a:solidFill>
              <a:latin typeface="Calibri" panose="020F0502020204030204" pitchFamily="34" charset="0"/>
              <a:ea typeface="Calibri" panose="020F0502020204030204" pitchFamily="34" charset="0"/>
            </a:endParaRPr>
          </a:p>
          <a:p>
            <a:pPr indent="-6350">
              <a:lnSpc>
                <a:spcPct val="107000"/>
              </a:lnSpc>
              <a:spcAft>
                <a:spcPts val="525"/>
              </a:spcAft>
            </a:pPr>
            <a:r>
              <a:rPr lang="pt-BR" b="1" i="1" dirty="0" err="1">
                <a:solidFill>
                  <a:srgbClr val="000000"/>
                </a:solidFill>
                <a:latin typeface="Arial" panose="020B0604020202020204" pitchFamily="34" charset="0"/>
                <a:ea typeface="Arial" panose="020B0604020202020204" pitchFamily="34" charset="0"/>
              </a:rPr>
              <a:t>Grip</a:t>
            </a:r>
            <a:r>
              <a:rPr lang="pt-BR" i="1" dirty="0">
                <a:solidFill>
                  <a:srgbClr val="000000"/>
                </a:solidFill>
                <a:latin typeface="Arial" panose="020B0604020202020204" pitchFamily="34" charset="0"/>
                <a:ea typeface="Arial" panose="020B0604020202020204" pitchFamily="34" charset="0"/>
              </a:rPr>
              <a:t> (v)</a:t>
            </a:r>
            <a:r>
              <a:rPr lang="pt-BR" dirty="0">
                <a:solidFill>
                  <a:srgbClr val="000000"/>
                </a:solidFill>
                <a:latin typeface="Arial" panose="020B0604020202020204" pitchFamily="34" charset="0"/>
                <a:ea typeface="Arial" panose="020B0604020202020204" pitchFamily="34" charset="0"/>
              </a:rPr>
              <a:t> -  </a:t>
            </a:r>
            <a:endParaRPr lang="pt-BR" dirty="0">
              <a:solidFill>
                <a:srgbClr val="000000"/>
              </a:solidFill>
              <a:latin typeface="Calibri" panose="020F0502020204030204" pitchFamily="34" charset="0"/>
              <a:ea typeface="Calibri" panose="020F0502020204030204" pitchFamily="34" charset="0"/>
            </a:endParaRPr>
          </a:p>
          <a:p>
            <a:pPr indent="-6350">
              <a:lnSpc>
                <a:spcPct val="107000"/>
              </a:lnSpc>
              <a:spcAft>
                <a:spcPts val="525"/>
              </a:spcAft>
            </a:pPr>
            <a:r>
              <a:rPr lang="pt-BR" b="1" i="1" dirty="0" err="1">
                <a:solidFill>
                  <a:srgbClr val="000000"/>
                </a:solidFill>
                <a:latin typeface="Arial" panose="020B0604020202020204" pitchFamily="34" charset="0"/>
                <a:ea typeface="Arial" panose="020B0604020202020204" pitchFamily="34" charset="0"/>
              </a:rPr>
              <a:t>Hazard</a:t>
            </a:r>
            <a:r>
              <a:rPr lang="pt-BR" i="1" dirty="0">
                <a:solidFill>
                  <a:srgbClr val="000000"/>
                </a:solidFill>
                <a:latin typeface="Arial" panose="020B0604020202020204" pitchFamily="34" charset="0"/>
                <a:ea typeface="Arial" panose="020B0604020202020204" pitchFamily="34" charset="0"/>
              </a:rPr>
              <a:t> (</a:t>
            </a:r>
            <a:r>
              <a:rPr lang="pt-BR" i="1" dirty="0" err="1">
                <a:solidFill>
                  <a:srgbClr val="000000"/>
                </a:solidFill>
                <a:latin typeface="Arial" panose="020B0604020202020204" pitchFamily="34" charset="0"/>
                <a:ea typeface="Arial" panose="020B0604020202020204" pitchFamily="34" charset="0"/>
              </a:rPr>
              <a:t>n,v</a:t>
            </a:r>
            <a:r>
              <a:rPr lang="pt-BR" i="1" dirty="0">
                <a:solidFill>
                  <a:srgbClr val="000000"/>
                </a:solidFill>
                <a:latin typeface="Arial" panose="020B0604020202020204" pitchFamily="34" charset="0"/>
                <a:ea typeface="Arial" panose="020B0604020202020204" pitchFamily="34" charset="0"/>
              </a:rPr>
              <a:t>) </a:t>
            </a:r>
            <a:r>
              <a:rPr lang="pt-BR" dirty="0">
                <a:solidFill>
                  <a:srgbClr val="000000"/>
                </a:solidFill>
                <a:latin typeface="Arial" panose="020B0604020202020204" pitchFamily="34" charset="0"/>
                <a:ea typeface="Arial" panose="020B0604020202020204" pitchFamily="34" charset="0"/>
              </a:rPr>
              <a:t>-  </a:t>
            </a:r>
            <a:endParaRPr lang="pt-BR" dirty="0">
              <a:solidFill>
                <a:srgbClr val="000000"/>
              </a:solidFill>
              <a:latin typeface="Calibri" panose="020F0502020204030204" pitchFamily="34" charset="0"/>
              <a:ea typeface="Calibri" panose="020F0502020204030204" pitchFamily="34" charset="0"/>
            </a:endParaRPr>
          </a:p>
          <a:p>
            <a:pPr indent="-6350">
              <a:lnSpc>
                <a:spcPct val="107000"/>
              </a:lnSpc>
              <a:spcAft>
                <a:spcPts val="525"/>
              </a:spcAft>
            </a:pPr>
            <a:endParaRPr lang="pt-BR" dirty="0">
              <a:solidFill>
                <a:srgbClr val="000000"/>
              </a:solidFill>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421705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650929" y="413817"/>
            <a:ext cx="10151389" cy="5487721"/>
          </a:xfrm>
          <a:prstGeom prst="rect">
            <a:avLst/>
          </a:prstGeom>
        </p:spPr>
        <p:txBody>
          <a:bodyPr wrap="square">
            <a:spAutoFit/>
          </a:bodyPr>
          <a:lstStyle/>
          <a:p>
            <a:pPr indent="-6350">
              <a:lnSpc>
                <a:spcPct val="107000"/>
              </a:lnSpc>
              <a:spcAft>
                <a:spcPts val="525"/>
              </a:spcAft>
            </a:pPr>
            <a:r>
              <a:rPr lang="pt-BR" b="1" i="1" dirty="0" err="1">
                <a:solidFill>
                  <a:srgbClr val="000000"/>
                </a:solidFill>
                <a:latin typeface="Arial" panose="020B0604020202020204" pitchFamily="34" charset="0"/>
                <a:ea typeface="Arial" panose="020B0604020202020204" pitchFamily="34" charset="0"/>
              </a:rPr>
              <a:t>Injury</a:t>
            </a:r>
            <a:r>
              <a:rPr lang="pt-BR" i="1" dirty="0">
                <a:solidFill>
                  <a:srgbClr val="000000"/>
                </a:solidFill>
                <a:latin typeface="Arial" panose="020B0604020202020204" pitchFamily="34" charset="0"/>
                <a:ea typeface="Arial" panose="020B0604020202020204" pitchFamily="34" charset="0"/>
              </a:rPr>
              <a:t> (n) </a:t>
            </a:r>
            <a:r>
              <a:rPr lang="pt-BR" dirty="0">
                <a:solidFill>
                  <a:srgbClr val="000000"/>
                </a:solidFill>
                <a:latin typeface="Arial" panose="020B0604020202020204" pitchFamily="34" charset="0"/>
                <a:ea typeface="Arial" panose="020B0604020202020204" pitchFamily="34" charset="0"/>
              </a:rPr>
              <a:t>-  </a:t>
            </a:r>
            <a:endParaRPr lang="pt-BR" dirty="0">
              <a:solidFill>
                <a:srgbClr val="000000"/>
              </a:solidFill>
              <a:latin typeface="Calibri" panose="020F0502020204030204" pitchFamily="34" charset="0"/>
              <a:ea typeface="Calibri" panose="020F0502020204030204" pitchFamily="34" charset="0"/>
            </a:endParaRPr>
          </a:p>
          <a:p>
            <a:pPr indent="-6350">
              <a:lnSpc>
                <a:spcPct val="149000"/>
              </a:lnSpc>
              <a:spcAft>
                <a:spcPts val="10"/>
              </a:spcAft>
            </a:pPr>
            <a:r>
              <a:rPr lang="pt-BR" b="1" i="1" dirty="0" err="1">
                <a:solidFill>
                  <a:srgbClr val="000000"/>
                </a:solidFill>
                <a:latin typeface="Arial" panose="020B0604020202020204" pitchFamily="34" charset="0"/>
                <a:ea typeface="Arial" panose="020B0604020202020204" pitchFamily="34" charset="0"/>
              </a:rPr>
              <a:t>Inscription</a:t>
            </a:r>
            <a:r>
              <a:rPr lang="pt-BR" i="1" dirty="0">
                <a:solidFill>
                  <a:srgbClr val="000000"/>
                </a:solidFill>
                <a:latin typeface="Arial" panose="020B0604020202020204" pitchFamily="34" charset="0"/>
                <a:ea typeface="Arial" panose="020B0604020202020204" pitchFamily="34" charset="0"/>
              </a:rPr>
              <a:t> (n)</a:t>
            </a:r>
            <a:r>
              <a:rPr lang="pt-BR" dirty="0">
                <a:solidFill>
                  <a:srgbClr val="000000"/>
                </a:solidFill>
                <a:latin typeface="Arial" panose="020B0604020202020204" pitchFamily="34" charset="0"/>
                <a:ea typeface="Arial" panose="020B0604020202020204" pitchFamily="34" charset="0"/>
              </a:rPr>
              <a:t> -  </a:t>
            </a:r>
            <a:endParaRPr lang="pt-BR" dirty="0">
              <a:solidFill>
                <a:srgbClr val="000000"/>
              </a:solidFill>
              <a:latin typeface="Calibri" panose="020F0502020204030204" pitchFamily="34" charset="0"/>
              <a:ea typeface="Calibri" panose="020F0502020204030204" pitchFamily="34" charset="0"/>
            </a:endParaRPr>
          </a:p>
          <a:p>
            <a:pPr>
              <a:lnSpc>
                <a:spcPct val="107000"/>
              </a:lnSpc>
              <a:spcAft>
                <a:spcPts val="525"/>
              </a:spcAft>
            </a:pPr>
            <a:r>
              <a:rPr lang="pt-BR" dirty="0">
                <a:solidFill>
                  <a:srgbClr val="000000"/>
                </a:solidFill>
                <a:latin typeface="Arial" panose="020B0604020202020204" pitchFamily="34" charset="0"/>
                <a:ea typeface="Arial" panose="020B0604020202020204" pitchFamily="34" charset="0"/>
              </a:rPr>
              <a:t> </a:t>
            </a:r>
            <a:endParaRPr lang="pt-BR" dirty="0">
              <a:solidFill>
                <a:srgbClr val="000000"/>
              </a:solidFill>
              <a:latin typeface="Calibri" panose="020F0502020204030204" pitchFamily="34" charset="0"/>
              <a:ea typeface="Calibri" panose="020F0502020204030204" pitchFamily="34" charset="0"/>
            </a:endParaRPr>
          </a:p>
          <a:p>
            <a:pPr indent="-6350">
              <a:lnSpc>
                <a:spcPct val="107000"/>
              </a:lnSpc>
              <a:spcAft>
                <a:spcPts val="525"/>
              </a:spcAft>
            </a:pPr>
            <a:r>
              <a:rPr lang="pt-BR" b="1" i="1" dirty="0" err="1">
                <a:solidFill>
                  <a:srgbClr val="000000"/>
                </a:solidFill>
                <a:latin typeface="Arial" panose="020B0604020202020204" pitchFamily="34" charset="0"/>
                <a:ea typeface="Arial" panose="020B0604020202020204" pitchFamily="34" charset="0"/>
              </a:rPr>
              <a:t>Intend</a:t>
            </a:r>
            <a:r>
              <a:rPr lang="pt-BR" i="1" dirty="0">
                <a:solidFill>
                  <a:srgbClr val="000000"/>
                </a:solidFill>
                <a:latin typeface="Arial" panose="020B0604020202020204" pitchFamily="34" charset="0"/>
                <a:ea typeface="Arial" panose="020B0604020202020204" pitchFamily="34" charset="0"/>
              </a:rPr>
              <a:t> (v)</a:t>
            </a:r>
            <a:r>
              <a:rPr lang="pt-BR" dirty="0">
                <a:solidFill>
                  <a:srgbClr val="000000"/>
                </a:solidFill>
                <a:latin typeface="Arial" panose="020B0604020202020204" pitchFamily="34" charset="0"/>
                <a:ea typeface="Arial" panose="020B0604020202020204" pitchFamily="34" charset="0"/>
              </a:rPr>
              <a:t> -  </a:t>
            </a:r>
            <a:endParaRPr lang="pt-BR" dirty="0">
              <a:solidFill>
                <a:srgbClr val="000000"/>
              </a:solidFill>
              <a:latin typeface="Calibri" panose="020F0502020204030204" pitchFamily="34" charset="0"/>
              <a:ea typeface="Calibri" panose="020F0502020204030204" pitchFamily="34" charset="0"/>
            </a:endParaRPr>
          </a:p>
          <a:p>
            <a:pPr indent="-6350">
              <a:lnSpc>
                <a:spcPct val="107000"/>
              </a:lnSpc>
              <a:spcAft>
                <a:spcPts val="525"/>
              </a:spcAft>
            </a:pPr>
            <a:r>
              <a:rPr lang="pt-BR" b="1" i="1" dirty="0" err="1">
                <a:solidFill>
                  <a:srgbClr val="000000"/>
                </a:solidFill>
                <a:latin typeface="Arial" panose="020B0604020202020204" pitchFamily="34" charset="0"/>
                <a:ea typeface="Arial" panose="020B0604020202020204" pitchFamily="34" charset="0"/>
              </a:rPr>
              <a:t>Moisture</a:t>
            </a:r>
            <a:r>
              <a:rPr lang="pt-BR" i="1" dirty="0">
                <a:solidFill>
                  <a:srgbClr val="000000"/>
                </a:solidFill>
                <a:latin typeface="Arial" panose="020B0604020202020204" pitchFamily="34" charset="0"/>
                <a:ea typeface="Arial" panose="020B0604020202020204" pitchFamily="34" charset="0"/>
              </a:rPr>
              <a:t> (n)</a:t>
            </a:r>
            <a:r>
              <a:rPr lang="pt-BR" dirty="0">
                <a:solidFill>
                  <a:srgbClr val="000000"/>
                </a:solidFill>
                <a:latin typeface="Arial" panose="020B0604020202020204" pitchFamily="34" charset="0"/>
                <a:ea typeface="Arial" panose="020B0604020202020204" pitchFamily="34" charset="0"/>
              </a:rPr>
              <a:t> -    </a:t>
            </a:r>
            <a:endParaRPr lang="pt-BR" dirty="0">
              <a:solidFill>
                <a:srgbClr val="000000"/>
              </a:solidFill>
              <a:latin typeface="Calibri" panose="020F0502020204030204" pitchFamily="34" charset="0"/>
              <a:ea typeface="Calibri" panose="020F0502020204030204" pitchFamily="34" charset="0"/>
            </a:endParaRPr>
          </a:p>
          <a:p>
            <a:pPr indent="-6350">
              <a:lnSpc>
                <a:spcPct val="107000"/>
              </a:lnSpc>
              <a:spcAft>
                <a:spcPts val="525"/>
              </a:spcAft>
            </a:pPr>
            <a:r>
              <a:rPr lang="pt-BR" b="1" i="1" dirty="0" err="1">
                <a:solidFill>
                  <a:srgbClr val="000000"/>
                </a:solidFill>
                <a:latin typeface="Arial" panose="020B0604020202020204" pitchFamily="34" charset="0"/>
                <a:ea typeface="Arial" panose="020B0604020202020204" pitchFamily="34" charset="0"/>
              </a:rPr>
              <a:t>Notice</a:t>
            </a:r>
            <a:r>
              <a:rPr lang="pt-BR" i="1" dirty="0">
                <a:solidFill>
                  <a:srgbClr val="000000"/>
                </a:solidFill>
                <a:latin typeface="Arial" panose="020B0604020202020204" pitchFamily="34" charset="0"/>
                <a:ea typeface="Arial" panose="020B0604020202020204" pitchFamily="34" charset="0"/>
              </a:rPr>
              <a:t> (v)</a:t>
            </a:r>
            <a:r>
              <a:rPr lang="pt-BR" dirty="0">
                <a:solidFill>
                  <a:srgbClr val="000000"/>
                </a:solidFill>
                <a:latin typeface="Arial" panose="020B0604020202020204" pitchFamily="34" charset="0"/>
                <a:ea typeface="Arial" panose="020B0604020202020204" pitchFamily="34" charset="0"/>
              </a:rPr>
              <a:t> -  </a:t>
            </a:r>
            <a:endParaRPr lang="pt-BR" dirty="0">
              <a:solidFill>
                <a:srgbClr val="000000"/>
              </a:solidFill>
              <a:latin typeface="Calibri" panose="020F0502020204030204" pitchFamily="34" charset="0"/>
              <a:ea typeface="Calibri" panose="020F0502020204030204" pitchFamily="34" charset="0"/>
            </a:endParaRPr>
          </a:p>
          <a:p>
            <a:pPr indent="-6350">
              <a:lnSpc>
                <a:spcPct val="107000"/>
              </a:lnSpc>
              <a:spcAft>
                <a:spcPts val="525"/>
              </a:spcAft>
            </a:pPr>
            <a:r>
              <a:rPr lang="pt-BR" b="1" i="1" dirty="0">
                <a:solidFill>
                  <a:srgbClr val="000000"/>
                </a:solidFill>
                <a:latin typeface="Arial" panose="020B0604020202020204" pitchFamily="34" charset="0"/>
                <a:ea typeface="Arial" panose="020B0604020202020204" pitchFamily="34" charset="0"/>
              </a:rPr>
              <a:t>Office</a:t>
            </a:r>
            <a:r>
              <a:rPr lang="pt-BR" i="1" dirty="0">
                <a:solidFill>
                  <a:srgbClr val="000000"/>
                </a:solidFill>
                <a:latin typeface="Arial" panose="020B0604020202020204" pitchFamily="34" charset="0"/>
                <a:ea typeface="Arial" panose="020B0604020202020204" pitchFamily="34" charset="0"/>
              </a:rPr>
              <a:t> (n) </a:t>
            </a:r>
            <a:r>
              <a:rPr lang="pt-BR" dirty="0">
                <a:solidFill>
                  <a:srgbClr val="000000"/>
                </a:solidFill>
                <a:latin typeface="Arial" panose="020B0604020202020204" pitchFamily="34" charset="0"/>
                <a:ea typeface="Arial" panose="020B0604020202020204" pitchFamily="34" charset="0"/>
              </a:rPr>
              <a:t>-   </a:t>
            </a:r>
            <a:endParaRPr lang="pt-BR" dirty="0">
              <a:solidFill>
                <a:srgbClr val="000000"/>
              </a:solidFill>
              <a:latin typeface="Calibri" panose="020F0502020204030204" pitchFamily="34" charset="0"/>
              <a:ea typeface="Calibri" panose="020F0502020204030204" pitchFamily="34" charset="0"/>
            </a:endParaRPr>
          </a:p>
          <a:p>
            <a:pPr indent="-6350">
              <a:lnSpc>
                <a:spcPct val="107000"/>
              </a:lnSpc>
              <a:spcAft>
                <a:spcPts val="525"/>
              </a:spcAft>
            </a:pPr>
            <a:r>
              <a:rPr lang="pt-BR" b="1" i="1" dirty="0" err="1">
                <a:solidFill>
                  <a:srgbClr val="000000"/>
                </a:solidFill>
                <a:latin typeface="Arial" panose="020B0604020202020204" pitchFamily="34" charset="0"/>
                <a:ea typeface="Arial" panose="020B0604020202020204" pitchFamily="34" charset="0"/>
              </a:rPr>
              <a:t>Parents</a:t>
            </a:r>
            <a:r>
              <a:rPr lang="pt-BR" i="1" dirty="0">
                <a:solidFill>
                  <a:srgbClr val="000000"/>
                </a:solidFill>
                <a:latin typeface="Arial" panose="020B0604020202020204" pitchFamily="34" charset="0"/>
                <a:ea typeface="Arial" panose="020B0604020202020204" pitchFamily="34" charset="0"/>
              </a:rPr>
              <a:t> (n)</a:t>
            </a:r>
            <a:r>
              <a:rPr lang="pt-BR" dirty="0">
                <a:solidFill>
                  <a:srgbClr val="000000"/>
                </a:solidFill>
                <a:latin typeface="Arial" panose="020B0604020202020204" pitchFamily="34" charset="0"/>
                <a:ea typeface="Arial" panose="020B0604020202020204" pitchFamily="34" charset="0"/>
              </a:rPr>
              <a:t> -    </a:t>
            </a:r>
            <a:endParaRPr lang="pt-BR" dirty="0">
              <a:solidFill>
                <a:srgbClr val="000000"/>
              </a:solidFill>
              <a:latin typeface="Calibri" panose="020F0502020204030204" pitchFamily="34" charset="0"/>
              <a:ea typeface="Calibri" panose="020F0502020204030204" pitchFamily="34" charset="0"/>
            </a:endParaRPr>
          </a:p>
          <a:p>
            <a:pPr indent="-6350">
              <a:lnSpc>
                <a:spcPct val="107000"/>
              </a:lnSpc>
              <a:spcAft>
                <a:spcPts val="525"/>
              </a:spcAft>
            </a:pPr>
            <a:r>
              <a:rPr lang="pt-BR" b="1" i="1" dirty="0">
                <a:solidFill>
                  <a:srgbClr val="000000"/>
                </a:solidFill>
                <a:latin typeface="Arial" panose="020B0604020202020204" pitchFamily="34" charset="0"/>
                <a:ea typeface="Arial" panose="020B0604020202020204" pitchFamily="34" charset="0"/>
              </a:rPr>
              <a:t>Particular</a:t>
            </a:r>
            <a:r>
              <a:rPr lang="pt-BR" i="1" dirty="0">
                <a:solidFill>
                  <a:srgbClr val="000000"/>
                </a:solidFill>
                <a:latin typeface="Arial" panose="020B0604020202020204" pitchFamily="34" charset="0"/>
                <a:ea typeface="Arial" panose="020B0604020202020204" pitchFamily="34" charset="0"/>
              </a:rPr>
              <a:t> (</a:t>
            </a:r>
            <a:r>
              <a:rPr lang="pt-BR" i="1" dirty="0" err="1">
                <a:solidFill>
                  <a:srgbClr val="000000"/>
                </a:solidFill>
                <a:latin typeface="Arial" panose="020B0604020202020204" pitchFamily="34" charset="0"/>
                <a:ea typeface="Arial" panose="020B0604020202020204" pitchFamily="34" charset="0"/>
              </a:rPr>
              <a:t>adj</a:t>
            </a:r>
            <a:r>
              <a:rPr lang="pt-BR" i="1" dirty="0">
                <a:solidFill>
                  <a:srgbClr val="000000"/>
                </a:solidFill>
                <a:latin typeface="Arial" panose="020B0604020202020204" pitchFamily="34" charset="0"/>
                <a:ea typeface="Arial" panose="020B0604020202020204" pitchFamily="34" charset="0"/>
              </a:rPr>
              <a:t>)</a:t>
            </a:r>
            <a:r>
              <a:rPr lang="pt-BR" dirty="0">
                <a:solidFill>
                  <a:srgbClr val="000000"/>
                </a:solidFill>
                <a:latin typeface="Arial" panose="020B0604020202020204" pitchFamily="34" charset="0"/>
                <a:ea typeface="Arial" panose="020B0604020202020204" pitchFamily="34" charset="0"/>
              </a:rPr>
              <a:t> -  </a:t>
            </a:r>
            <a:endParaRPr lang="pt-BR" dirty="0">
              <a:solidFill>
                <a:srgbClr val="000000"/>
              </a:solidFill>
              <a:latin typeface="Calibri" panose="020F0502020204030204" pitchFamily="34" charset="0"/>
              <a:ea typeface="Calibri" panose="020F0502020204030204" pitchFamily="34" charset="0"/>
            </a:endParaRPr>
          </a:p>
          <a:p>
            <a:pPr indent="-6350">
              <a:lnSpc>
                <a:spcPct val="107000"/>
              </a:lnSpc>
              <a:spcAft>
                <a:spcPts val="525"/>
              </a:spcAft>
            </a:pPr>
            <a:r>
              <a:rPr lang="pt-BR" b="1" i="1" dirty="0" err="1">
                <a:solidFill>
                  <a:srgbClr val="000000"/>
                </a:solidFill>
                <a:latin typeface="Arial" panose="020B0604020202020204" pitchFamily="34" charset="0"/>
                <a:ea typeface="Arial" panose="020B0604020202020204" pitchFamily="34" charset="0"/>
              </a:rPr>
              <a:t>Policy</a:t>
            </a:r>
            <a:r>
              <a:rPr lang="pt-BR" i="1" dirty="0">
                <a:solidFill>
                  <a:srgbClr val="000000"/>
                </a:solidFill>
                <a:latin typeface="Arial" panose="020B0604020202020204" pitchFamily="34" charset="0"/>
                <a:ea typeface="Arial" panose="020B0604020202020204" pitchFamily="34" charset="0"/>
              </a:rPr>
              <a:t> (n)</a:t>
            </a:r>
            <a:r>
              <a:rPr lang="pt-BR" dirty="0">
                <a:solidFill>
                  <a:srgbClr val="000000"/>
                </a:solidFill>
                <a:latin typeface="Arial" panose="020B0604020202020204" pitchFamily="34" charset="0"/>
                <a:ea typeface="Arial" panose="020B0604020202020204" pitchFamily="34" charset="0"/>
              </a:rPr>
              <a:t> -  </a:t>
            </a:r>
            <a:endParaRPr lang="pt-BR" dirty="0">
              <a:solidFill>
                <a:srgbClr val="000000"/>
              </a:solidFill>
              <a:latin typeface="Calibri" panose="020F0502020204030204" pitchFamily="34" charset="0"/>
              <a:ea typeface="Calibri" panose="020F0502020204030204" pitchFamily="34" charset="0"/>
            </a:endParaRPr>
          </a:p>
          <a:p>
            <a:pPr indent="-6350">
              <a:lnSpc>
                <a:spcPct val="107000"/>
              </a:lnSpc>
              <a:spcAft>
                <a:spcPts val="525"/>
              </a:spcAft>
            </a:pPr>
            <a:r>
              <a:rPr lang="pt-BR" b="1" i="1" dirty="0" err="1">
                <a:solidFill>
                  <a:srgbClr val="000000"/>
                </a:solidFill>
                <a:latin typeface="Arial" panose="020B0604020202020204" pitchFamily="34" charset="0"/>
                <a:ea typeface="Arial" panose="020B0604020202020204" pitchFamily="34" charset="0"/>
              </a:rPr>
              <a:t>Preservative</a:t>
            </a:r>
            <a:r>
              <a:rPr lang="pt-BR" i="1" dirty="0">
                <a:solidFill>
                  <a:srgbClr val="000000"/>
                </a:solidFill>
                <a:latin typeface="Arial" panose="020B0604020202020204" pitchFamily="34" charset="0"/>
                <a:ea typeface="Arial" panose="020B0604020202020204" pitchFamily="34" charset="0"/>
              </a:rPr>
              <a:t> (n)</a:t>
            </a:r>
            <a:r>
              <a:rPr lang="pt-BR" dirty="0">
                <a:solidFill>
                  <a:srgbClr val="000000"/>
                </a:solidFill>
                <a:latin typeface="Arial" panose="020B0604020202020204" pitchFamily="34" charset="0"/>
                <a:ea typeface="Arial" panose="020B0604020202020204" pitchFamily="34" charset="0"/>
              </a:rPr>
              <a:t> -   </a:t>
            </a:r>
            <a:endParaRPr lang="pt-BR" dirty="0">
              <a:solidFill>
                <a:srgbClr val="000000"/>
              </a:solidFill>
              <a:latin typeface="Calibri" panose="020F0502020204030204" pitchFamily="34" charset="0"/>
              <a:ea typeface="Calibri" panose="020F0502020204030204" pitchFamily="34" charset="0"/>
            </a:endParaRPr>
          </a:p>
          <a:p>
            <a:pPr indent="-6350">
              <a:lnSpc>
                <a:spcPct val="107000"/>
              </a:lnSpc>
              <a:spcAft>
                <a:spcPts val="525"/>
              </a:spcAft>
            </a:pPr>
            <a:r>
              <a:rPr lang="pt-BR" b="1" i="1" dirty="0" err="1">
                <a:solidFill>
                  <a:srgbClr val="000000"/>
                </a:solidFill>
                <a:latin typeface="Arial" panose="020B0604020202020204" pitchFamily="34" charset="0"/>
                <a:ea typeface="Arial" panose="020B0604020202020204" pitchFamily="34" charset="0"/>
              </a:rPr>
              <a:t>Pretend</a:t>
            </a:r>
            <a:r>
              <a:rPr lang="pt-BR" i="1" dirty="0">
                <a:solidFill>
                  <a:srgbClr val="000000"/>
                </a:solidFill>
                <a:latin typeface="Arial" panose="020B0604020202020204" pitchFamily="34" charset="0"/>
                <a:ea typeface="Arial" panose="020B0604020202020204" pitchFamily="34" charset="0"/>
              </a:rPr>
              <a:t> (v)</a:t>
            </a:r>
            <a:r>
              <a:rPr lang="pt-BR" dirty="0">
                <a:solidFill>
                  <a:srgbClr val="000000"/>
                </a:solidFill>
                <a:latin typeface="Arial" panose="020B0604020202020204" pitchFamily="34" charset="0"/>
                <a:ea typeface="Arial" panose="020B0604020202020204" pitchFamily="34" charset="0"/>
              </a:rPr>
              <a:t> -    </a:t>
            </a:r>
            <a:endParaRPr lang="pt-BR" dirty="0">
              <a:solidFill>
                <a:srgbClr val="000000"/>
              </a:solidFill>
              <a:latin typeface="Calibri" panose="020F0502020204030204" pitchFamily="34" charset="0"/>
              <a:ea typeface="Calibri" panose="020F0502020204030204" pitchFamily="34" charset="0"/>
            </a:endParaRPr>
          </a:p>
          <a:p>
            <a:pPr indent="-6350">
              <a:lnSpc>
                <a:spcPct val="107000"/>
              </a:lnSpc>
              <a:spcAft>
                <a:spcPts val="525"/>
              </a:spcAft>
            </a:pPr>
            <a:r>
              <a:rPr lang="pt-BR" b="1" i="1" dirty="0">
                <a:solidFill>
                  <a:srgbClr val="000000"/>
                </a:solidFill>
                <a:latin typeface="Arial" panose="020B0604020202020204" pitchFamily="34" charset="0"/>
                <a:ea typeface="Arial" panose="020B0604020202020204" pitchFamily="34" charset="0"/>
              </a:rPr>
              <a:t>Private</a:t>
            </a:r>
            <a:r>
              <a:rPr lang="pt-BR" i="1" dirty="0">
                <a:solidFill>
                  <a:srgbClr val="000000"/>
                </a:solidFill>
                <a:latin typeface="Arial" panose="020B0604020202020204" pitchFamily="34" charset="0"/>
                <a:ea typeface="Arial" panose="020B0604020202020204" pitchFamily="34" charset="0"/>
              </a:rPr>
              <a:t> (</a:t>
            </a:r>
            <a:r>
              <a:rPr lang="pt-BR" i="1" dirty="0" err="1">
                <a:solidFill>
                  <a:srgbClr val="000000"/>
                </a:solidFill>
                <a:latin typeface="Arial" panose="020B0604020202020204" pitchFamily="34" charset="0"/>
                <a:ea typeface="Arial" panose="020B0604020202020204" pitchFamily="34" charset="0"/>
              </a:rPr>
              <a:t>adj</a:t>
            </a:r>
            <a:r>
              <a:rPr lang="pt-BR" i="1" dirty="0">
                <a:solidFill>
                  <a:srgbClr val="000000"/>
                </a:solidFill>
                <a:latin typeface="Arial" panose="020B0604020202020204" pitchFamily="34" charset="0"/>
                <a:ea typeface="Arial" panose="020B0604020202020204" pitchFamily="34" charset="0"/>
              </a:rPr>
              <a:t>)</a:t>
            </a:r>
            <a:r>
              <a:rPr lang="pt-BR" dirty="0">
                <a:solidFill>
                  <a:srgbClr val="000000"/>
                </a:solidFill>
                <a:latin typeface="Arial" panose="020B0604020202020204" pitchFamily="34" charset="0"/>
                <a:ea typeface="Arial" panose="020B0604020202020204" pitchFamily="34" charset="0"/>
              </a:rPr>
              <a:t> -   </a:t>
            </a:r>
            <a:endParaRPr lang="pt-BR" dirty="0">
              <a:solidFill>
                <a:srgbClr val="000000"/>
              </a:solidFill>
              <a:latin typeface="Calibri" panose="020F0502020204030204" pitchFamily="34" charset="0"/>
              <a:ea typeface="Calibri" panose="020F0502020204030204" pitchFamily="34" charset="0"/>
            </a:endParaRPr>
          </a:p>
          <a:p>
            <a:pPr indent="-6350">
              <a:lnSpc>
                <a:spcPct val="107000"/>
              </a:lnSpc>
              <a:spcAft>
                <a:spcPts val="525"/>
              </a:spcAft>
            </a:pPr>
            <a:r>
              <a:rPr lang="pt-BR" b="1" i="1" dirty="0" err="1">
                <a:solidFill>
                  <a:srgbClr val="000000"/>
                </a:solidFill>
                <a:latin typeface="Arial" panose="020B0604020202020204" pitchFamily="34" charset="0"/>
                <a:ea typeface="Arial" panose="020B0604020202020204" pitchFamily="34" charset="0"/>
              </a:rPr>
              <a:t>Pull</a:t>
            </a:r>
            <a:r>
              <a:rPr lang="pt-BR" i="1" dirty="0">
                <a:solidFill>
                  <a:srgbClr val="000000"/>
                </a:solidFill>
                <a:latin typeface="Arial" panose="020B0604020202020204" pitchFamily="34" charset="0"/>
                <a:ea typeface="Arial" panose="020B0604020202020204" pitchFamily="34" charset="0"/>
              </a:rPr>
              <a:t> (v)</a:t>
            </a:r>
            <a:r>
              <a:rPr lang="pt-BR" dirty="0">
                <a:solidFill>
                  <a:srgbClr val="000000"/>
                </a:solidFill>
                <a:latin typeface="Arial" panose="020B0604020202020204" pitchFamily="34" charset="0"/>
                <a:ea typeface="Arial" panose="020B0604020202020204" pitchFamily="34" charset="0"/>
              </a:rPr>
              <a:t> -    </a:t>
            </a:r>
            <a:endParaRPr lang="pt-BR" dirty="0">
              <a:solidFill>
                <a:srgbClr val="000000"/>
              </a:solidFill>
              <a:latin typeface="Calibri" panose="020F0502020204030204" pitchFamily="34" charset="0"/>
              <a:ea typeface="Calibri" panose="020F0502020204030204" pitchFamily="34" charset="0"/>
            </a:endParaRPr>
          </a:p>
          <a:p>
            <a:pPr indent="-6350">
              <a:lnSpc>
                <a:spcPct val="107000"/>
              </a:lnSpc>
              <a:spcAft>
                <a:spcPts val="525"/>
              </a:spcAft>
            </a:pPr>
            <a:r>
              <a:rPr lang="pt-BR" b="1" i="1" dirty="0" err="1">
                <a:solidFill>
                  <a:srgbClr val="000000"/>
                </a:solidFill>
                <a:latin typeface="Arial" panose="020B0604020202020204" pitchFamily="34" charset="0"/>
                <a:ea typeface="Arial" panose="020B0604020202020204" pitchFamily="34" charset="0"/>
              </a:rPr>
              <a:t>Push</a:t>
            </a:r>
            <a:r>
              <a:rPr lang="pt-BR" i="1" dirty="0">
                <a:solidFill>
                  <a:srgbClr val="000000"/>
                </a:solidFill>
                <a:latin typeface="Arial" panose="020B0604020202020204" pitchFamily="34" charset="0"/>
                <a:ea typeface="Arial" panose="020B0604020202020204" pitchFamily="34" charset="0"/>
              </a:rPr>
              <a:t> (v)</a:t>
            </a:r>
            <a:r>
              <a:rPr lang="pt-BR" dirty="0">
                <a:solidFill>
                  <a:srgbClr val="000000"/>
                </a:solidFill>
                <a:latin typeface="Arial" panose="020B0604020202020204" pitchFamily="34" charset="0"/>
                <a:ea typeface="Arial" panose="020B0604020202020204" pitchFamily="34" charset="0"/>
              </a:rPr>
              <a:t> -  </a:t>
            </a:r>
            <a:endParaRPr lang="pt-BR" dirty="0"/>
          </a:p>
        </p:txBody>
      </p:sp>
    </p:spTree>
    <p:extLst>
      <p:ext uri="{BB962C8B-B14F-4D97-AF65-F5344CB8AC3E}">
        <p14:creationId xmlns:p14="http://schemas.microsoft.com/office/powerpoint/2010/main" val="3621579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444284" y="225137"/>
            <a:ext cx="11747715" cy="6241773"/>
          </a:xfrm>
          <a:prstGeom prst="rect">
            <a:avLst/>
          </a:prstGeom>
        </p:spPr>
        <p:txBody>
          <a:bodyPr wrap="square">
            <a:spAutoFit/>
          </a:bodyPr>
          <a:lstStyle/>
          <a:p>
            <a:pPr marL="455930" indent="-6350" algn="just">
              <a:lnSpc>
                <a:spcPct val="107000"/>
              </a:lnSpc>
              <a:spcAft>
                <a:spcPts val="15"/>
              </a:spcAft>
            </a:pPr>
            <a:r>
              <a:rPr lang="pt-BR" sz="2000" dirty="0">
                <a:solidFill>
                  <a:srgbClr val="000000"/>
                </a:solidFill>
                <a:latin typeface="Arial" panose="020B0604020202020204" pitchFamily="34" charset="0"/>
                <a:ea typeface="Arial" panose="020B0604020202020204" pitchFamily="34" charset="0"/>
              </a:rPr>
              <a:t>Leia e procure memorizar essa lista de falsos cognatos abaixo. </a:t>
            </a:r>
            <a:endParaRPr lang="pt-BR" dirty="0">
              <a:solidFill>
                <a:srgbClr val="000000"/>
              </a:solidFill>
              <a:latin typeface="Calibri" panose="020F0502020204030204" pitchFamily="34" charset="0"/>
              <a:ea typeface="Calibri" panose="020F0502020204030204" pitchFamily="34" charset="0"/>
            </a:endParaRPr>
          </a:p>
          <a:p>
            <a:pPr>
              <a:lnSpc>
                <a:spcPct val="107000"/>
              </a:lnSpc>
              <a:spcAft>
                <a:spcPts val="0"/>
              </a:spcAft>
            </a:pPr>
            <a:br>
              <a:rPr lang="pt-BR" dirty="0">
                <a:solidFill>
                  <a:srgbClr val="000000"/>
                </a:solidFill>
                <a:latin typeface="Calibri" panose="020F0502020204030204" pitchFamily="34" charset="0"/>
                <a:ea typeface="Calibri" panose="020F0502020204030204" pitchFamily="34" charset="0"/>
              </a:rPr>
            </a:br>
            <a:r>
              <a:rPr lang="pt-BR" sz="2000" b="1" i="1" dirty="0">
                <a:solidFill>
                  <a:srgbClr val="000000"/>
                </a:solidFill>
                <a:latin typeface="Arial" panose="020B0604020202020204" pitchFamily="34" charset="0"/>
                <a:ea typeface="Arial" panose="020B0604020202020204" pitchFamily="34" charset="0"/>
              </a:rPr>
              <a:t> </a:t>
            </a:r>
            <a:r>
              <a:rPr lang="pt-BR" b="1" i="1" dirty="0" err="1">
                <a:solidFill>
                  <a:srgbClr val="000000"/>
                </a:solidFill>
                <a:latin typeface="Arial" panose="020B0604020202020204" pitchFamily="34" charset="0"/>
                <a:ea typeface="Arial" panose="020B0604020202020204" pitchFamily="34" charset="0"/>
              </a:rPr>
              <a:t>Actually</a:t>
            </a:r>
            <a:r>
              <a:rPr lang="pt-BR" i="1" dirty="0">
                <a:solidFill>
                  <a:srgbClr val="000000"/>
                </a:solidFill>
                <a:latin typeface="Arial" panose="020B0604020202020204" pitchFamily="34" charset="0"/>
                <a:ea typeface="Arial" panose="020B0604020202020204" pitchFamily="34" charset="0"/>
              </a:rPr>
              <a:t> (</a:t>
            </a:r>
            <a:r>
              <a:rPr lang="pt-BR" i="1" dirty="0" err="1">
                <a:solidFill>
                  <a:srgbClr val="000000"/>
                </a:solidFill>
                <a:latin typeface="Arial" panose="020B0604020202020204" pitchFamily="34" charset="0"/>
                <a:ea typeface="Arial" panose="020B0604020202020204" pitchFamily="34" charset="0"/>
              </a:rPr>
              <a:t>adv</a:t>
            </a:r>
            <a:r>
              <a:rPr lang="pt-BR" i="1" dirty="0">
                <a:solidFill>
                  <a:srgbClr val="000000"/>
                </a:solidFill>
                <a:latin typeface="Arial" panose="020B0604020202020204" pitchFamily="34" charset="0"/>
                <a:ea typeface="Arial" panose="020B0604020202020204" pitchFamily="34" charset="0"/>
              </a:rPr>
              <a:t>)</a:t>
            </a:r>
            <a:r>
              <a:rPr lang="pt-BR" dirty="0">
                <a:solidFill>
                  <a:srgbClr val="000000"/>
                </a:solidFill>
                <a:latin typeface="Arial" panose="020B0604020202020204" pitchFamily="34" charset="0"/>
                <a:ea typeface="Arial" panose="020B0604020202020204" pitchFamily="34" charset="0"/>
              </a:rPr>
              <a:t> - na verdade...; o fato é que...  </a:t>
            </a:r>
          </a:p>
          <a:p>
            <a:pPr indent="-6350">
              <a:lnSpc>
                <a:spcPct val="150000"/>
              </a:lnSpc>
              <a:spcAft>
                <a:spcPts val="0"/>
              </a:spcAft>
            </a:pPr>
            <a:r>
              <a:rPr lang="pt-BR" b="1" i="1" dirty="0">
                <a:solidFill>
                  <a:srgbClr val="000000"/>
                </a:solidFill>
                <a:latin typeface="Arial" panose="020B0604020202020204" pitchFamily="34" charset="0"/>
                <a:ea typeface="Arial" panose="020B0604020202020204" pitchFamily="34" charset="0"/>
              </a:rPr>
              <a:t>Agenda</a:t>
            </a:r>
            <a:r>
              <a:rPr lang="pt-BR" i="1" dirty="0">
                <a:solidFill>
                  <a:srgbClr val="000000"/>
                </a:solidFill>
                <a:latin typeface="Arial" panose="020B0604020202020204" pitchFamily="34" charset="0"/>
                <a:ea typeface="Arial" panose="020B0604020202020204" pitchFamily="34" charset="0"/>
              </a:rPr>
              <a:t> (n)</a:t>
            </a:r>
            <a:r>
              <a:rPr lang="pt-BR" dirty="0">
                <a:solidFill>
                  <a:srgbClr val="000000"/>
                </a:solidFill>
                <a:latin typeface="Arial" panose="020B0604020202020204" pitchFamily="34" charset="0"/>
                <a:ea typeface="Arial" panose="020B0604020202020204" pitchFamily="34" charset="0"/>
              </a:rPr>
              <a:t> - pauta do dia, pauta para discussões  </a:t>
            </a:r>
            <a:endParaRPr lang="pt-BR" dirty="0">
              <a:solidFill>
                <a:srgbClr val="000000"/>
              </a:solidFill>
              <a:latin typeface="Calibri" panose="020F0502020204030204" pitchFamily="34" charset="0"/>
              <a:ea typeface="Calibri" panose="020F0502020204030204" pitchFamily="34" charset="0"/>
            </a:endParaRPr>
          </a:p>
          <a:p>
            <a:pPr marR="356870" indent="-6350">
              <a:lnSpc>
                <a:spcPct val="149000"/>
              </a:lnSpc>
              <a:spcAft>
                <a:spcPts val="0"/>
              </a:spcAft>
            </a:pPr>
            <a:r>
              <a:rPr lang="pt-BR" b="1" i="1" dirty="0" err="1">
                <a:solidFill>
                  <a:srgbClr val="000000"/>
                </a:solidFill>
                <a:latin typeface="Arial" panose="020B0604020202020204" pitchFamily="34" charset="0"/>
                <a:ea typeface="Arial" panose="020B0604020202020204" pitchFamily="34" charset="0"/>
              </a:rPr>
              <a:t>Application</a:t>
            </a:r>
            <a:r>
              <a:rPr lang="pt-BR" i="1" dirty="0">
                <a:solidFill>
                  <a:srgbClr val="000000"/>
                </a:solidFill>
                <a:latin typeface="Arial" panose="020B0604020202020204" pitchFamily="34" charset="0"/>
                <a:ea typeface="Arial" panose="020B0604020202020204" pitchFamily="34" charset="0"/>
              </a:rPr>
              <a:t> (n)</a:t>
            </a:r>
            <a:r>
              <a:rPr lang="pt-BR" dirty="0">
                <a:solidFill>
                  <a:srgbClr val="000000"/>
                </a:solidFill>
                <a:latin typeface="Arial" panose="020B0604020202020204" pitchFamily="34" charset="0"/>
                <a:ea typeface="Arial" panose="020B0604020202020204" pitchFamily="34" charset="0"/>
              </a:rPr>
              <a:t> - inscrição, registro, uso  </a:t>
            </a:r>
          </a:p>
          <a:p>
            <a:pPr marR="356870" indent="-6350">
              <a:lnSpc>
                <a:spcPct val="149000"/>
              </a:lnSpc>
              <a:spcAft>
                <a:spcPts val="0"/>
              </a:spcAft>
            </a:pPr>
            <a:r>
              <a:rPr lang="pt-BR" b="1" i="1" dirty="0" err="1">
                <a:solidFill>
                  <a:srgbClr val="000000"/>
                </a:solidFill>
                <a:latin typeface="Arial" panose="020B0604020202020204" pitchFamily="34" charset="0"/>
                <a:ea typeface="Arial" panose="020B0604020202020204" pitchFamily="34" charset="0"/>
              </a:rPr>
              <a:t>Appointment</a:t>
            </a:r>
            <a:r>
              <a:rPr lang="pt-BR" i="1" dirty="0">
                <a:solidFill>
                  <a:srgbClr val="000000"/>
                </a:solidFill>
                <a:latin typeface="Arial" panose="020B0604020202020204" pitchFamily="34" charset="0"/>
                <a:ea typeface="Arial" panose="020B0604020202020204" pitchFamily="34" charset="0"/>
              </a:rPr>
              <a:t> (n)</a:t>
            </a:r>
            <a:r>
              <a:rPr lang="pt-BR" dirty="0">
                <a:solidFill>
                  <a:srgbClr val="000000"/>
                </a:solidFill>
                <a:latin typeface="Arial" panose="020B0604020202020204" pitchFamily="34" charset="0"/>
                <a:ea typeface="Arial" panose="020B0604020202020204" pitchFamily="34" charset="0"/>
              </a:rPr>
              <a:t> - hora marcada, compromisso profissional  </a:t>
            </a:r>
          </a:p>
          <a:p>
            <a:pPr marR="356870" indent="-6350">
              <a:lnSpc>
                <a:spcPct val="149000"/>
              </a:lnSpc>
              <a:spcAft>
                <a:spcPts val="0"/>
              </a:spcAft>
            </a:pPr>
            <a:r>
              <a:rPr lang="pt-BR" b="1" i="1" dirty="0">
                <a:solidFill>
                  <a:srgbClr val="000000"/>
                </a:solidFill>
                <a:latin typeface="Arial" panose="020B0604020202020204" pitchFamily="34" charset="0"/>
                <a:ea typeface="Arial" panose="020B0604020202020204" pitchFamily="34" charset="0"/>
              </a:rPr>
              <a:t>Assume</a:t>
            </a:r>
            <a:r>
              <a:rPr lang="pt-BR" i="1" dirty="0">
                <a:solidFill>
                  <a:srgbClr val="000000"/>
                </a:solidFill>
                <a:latin typeface="Arial" panose="020B0604020202020204" pitchFamily="34" charset="0"/>
                <a:ea typeface="Arial" panose="020B0604020202020204" pitchFamily="34" charset="0"/>
              </a:rPr>
              <a:t> (v) </a:t>
            </a:r>
            <a:r>
              <a:rPr lang="pt-BR" dirty="0">
                <a:solidFill>
                  <a:srgbClr val="000000"/>
                </a:solidFill>
                <a:latin typeface="Arial" panose="020B0604020202020204" pitchFamily="34" charset="0"/>
                <a:ea typeface="Arial" panose="020B0604020202020204" pitchFamily="34" charset="0"/>
              </a:rPr>
              <a:t>- presumir, aceitar como verdadeiro  </a:t>
            </a:r>
            <a:endParaRPr lang="pt-BR" dirty="0">
              <a:solidFill>
                <a:srgbClr val="000000"/>
              </a:solidFill>
              <a:latin typeface="Calibri" panose="020F0502020204030204" pitchFamily="34" charset="0"/>
              <a:ea typeface="Calibri" panose="020F0502020204030204" pitchFamily="34" charset="0"/>
            </a:endParaRPr>
          </a:p>
          <a:p>
            <a:pPr indent="-6350">
              <a:lnSpc>
                <a:spcPct val="107000"/>
              </a:lnSpc>
              <a:spcAft>
                <a:spcPts val="525"/>
              </a:spcAft>
            </a:pPr>
            <a:r>
              <a:rPr lang="pt-BR" b="1" i="1" dirty="0" err="1">
                <a:solidFill>
                  <a:srgbClr val="000000"/>
                </a:solidFill>
                <a:latin typeface="Arial" panose="020B0604020202020204" pitchFamily="34" charset="0"/>
                <a:ea typeface="Arial" panose="020B0604020202020204" pitchFamily="34" charset="0"/>
              </a:rPr>
              <a:t>Attend</a:t>
            </a:r>
            <a:r>
              <a:rPr lang="pt-BR" i="1" dirty="0">
                <a:solidFill>
                  <a:srgbClr val="000000"/>
                </a:solidFill>
                <a:latin typeface="Arial" panose="020B0604020202020204" pitchFamily="34" charset="0"/>
                <a:ea typeface="Arial" panose="020B0604020202020204" pitchFamily="34" charset="0"/>
              </a:rPr>
              <a:t> (v)</a:t>
            </a:r>
            <a:r>
              <a:rPr lang="pt-BR" dirty="0">
                <a:solidFill>
                  <a:srgbClr val="000000"/>
                </a:solidFill>
                <a:latin typeface="Arial" panose="020B0604020202020204" pitchFamily="34" charset="0"/>
                <a:ea typeface="Arial" panose="020B0604020202020204" pitchFamily="34" charset="0"/>
              </a:rPr>
              <a:t> - assistir, participar de  </a:t>
            </a:r>
            <a:endParaRPr lang="pt-BR" dirty="0">
              <a:solidFill>
                <a:srgbClr val="000000"/>
              </a:solidFill>
              <a:latin typeface="Calibri" panose="020F0502020204030204" pitchFamily="34" charset="0"/>
              <a:ea typeface="Calibri" panose="020F0502020204030204" pitchFamily="34" charset="0"/>
            </a:endParaRPr>
          </a:p>
          <a:p>
            <a:pPr indent="-6350">
              <a:lnSpc>
                <a:spcPct val="107000"/>
              </a:lnSpc>
              <a:spcAft>
                <a:spcPts val="525"/>
              </a:spcAft>
            </a:pPr>
            <a:r>
              <a:rPr lang="pt-BR" b="1" i="1" dirty="0" err="1">
                <a:solidFill>
                  <a:srgbClr val="000000"/>
                </a:solidFill>
                <a:latin typeface="Arial" panose="020B0604020202020204" pitchFamily="34" charset="0"/>
                <a:ea typeface="Arial" panose="020B0604020202020204" pitchFamily="34" charset="0"/>
              </a:rPr>
              <a:t>College</a:t>
            </a:r>
            <a:r>
              <a:rPr lang="pt-BR" i="1" dirty="0">
                <a:solidFill>
                  <a:srgbClr val="000000"/>
                </a:solidFill>
                <a:latin typeface="Arial" panose="020B0604020202020204" pitchFamily="34" charset="0"/>
                <a:ea typeface="Arial" panose="020B0604020202020204" pitchFamily="34" charset="0"/>
              </a:rPr>
              <a:t> (n) </a:t>
            </a:r>
            <a:r>
              <a:rPr lang="pt-BR" dirty="0">
                <a:solidFill>
                  <a:srgbClr val="000000"/>
                </a:solidFill>
                <a:latin typeface="Arial" panose="020B0604020202020204" pitchFamily="34" charset="0"/>
                <a:ea typeface="Arial" panose="020B0604020202020204" pitchFamily="34" charset="0"/>
              </a:rPr>
              <a:t>- faculdade, ensino superior </a:t>
            </a:r>
            <a:endParaRPr lang="pt-BR" dirty="0">
              <a:solidFill>
                <a:srgbClr val="000000"/>
              </a:solidFill>
              <a:latin typeface="Calibri" panose="020F0502020204030204" pitchFamily="34" charset="0"/>
              <a:ea typeface="Calibri" panose="020F0502020204030204" pitchFamily="34" charset="0"/>
            </a:endParaRPr>
          </a:p>
          <a:p>
            <a:pPr indent="-6350">
              <a:lnSpc>
                <a:spcPct val="107000"/>
              </a:lnSpc>
              <a:spcAft>
                <a:spcPts val="525"/>
              </a:spcAft>
            </a:pPr>
            <a:r>
              <a:rPr lang="pt-BR" b="1" i="1" dirty="0">
                <a:solidFill>
                  <a:srgbClr val="000000"/>
                </a:solidFill>
                <a:latin typeface="Arial" panose="020B0604020202020204" pitchFamily="34" charset="0"/>
                <a:ea typeface="Arial" panose="020B0604020202020204" pitchFamily="34" charset="0"/>
              </a:rPr>
              <a:t>Commodity</a:t>
            </a:r>
            <a:r>
              <a:rPr lang="pt-BR" i="1" dirty="0">
                <a:solidFill>
                  <a:srgbClr val="000000"/>
                </a:solidFill>
                <a:latin typeface="Arial" panose="020B0604020202020204" pitchFamily="34" charset="0"/>
                <a:ea typeface="Arial" panose="020B0604020202020204" pitchFamily="34" charset="0"/>
              </a:rPr>
              <a:t> (n) </a:t>
            </a:r>
            <a:r>
              <a:rPr lang="pt-BR" dirty="0">
                <a:solidFill>
                  <a:srgbClr val="000000"/>
                </a:solidFill>
                <a:latin typeface="Arial" panose="020B0604020202020204" pitchFamily="34" charset="0"/>
                <a:ea typeface="Arial" panose="020B0604020202020204" pitchFamily="34" charset="0"/>
              </a:rPr>
              <a:t>- artigo, mercadoria  </a:t>
            </a:r>
            <a:endParaRPr lang="pt-BR" dirty="0">
              <a:solidFill>
                <a:srgbClr val="000000"/>
              </a:solidFill>
              <a:latin typeface="Calibri" panose="020F0502020204030204" pitchFamily="34" charset="0"/>
              <a:ea typeface="Calibri" panose="020F0502020204030204" pitchFamily="34" charset="0"/>
            </a:endParaRPr>
          </a:p>
          <a:p>
            <a:pPr indent="-6350">
              <a:lnSpc>
                <a:spcPct val="107000"/>
              </a:lnSpc>
              <a:spcAft>
                <a:spcPts val="525"/>
              </a:spcAft>
            </a:pPr>
            <a:r>
              <a:rPr lang="pt-BR" b="1" i="1" dirty="0">
                <a:solidFill>
                  <a:srgbClr val="000000"/>
                </a:solidFill>
                <a:latin typeface="Arial" panose="020B0604020202020204" pitchFamily="34" charset="0"/>
                <a:ea typeface="Arial" panose="020B0604020202020204" pitchFamily="34" charset="0"/>
              </a:rPr>
              <a:t>Data</a:t>
            </a:r>
            <a:r>
              <a:rPr lang="pt-BR" i="1" dirty="0">
                <a:solidFill>
                  <a:srgbClr val="000000"/>
                </a:solidFill>
                <a:latin typeface="Arial" panose="020B0604020202020204" pitchFamily="34" charset="0"/>
                <a:ea typeface="Arial" panose="020B0604020202020204" pitchFamily="34" charset="0"/>
              </a:rPr>
              <a:t> (n) - </a:t>
            </a:r>
            <a:r>
              <a:rPr lang="pt-BR" dirty="0">
                <a:solidFill>
                  <a:srgbClr val="000000"/>
                </a:solidFill>
                <a:latin typeface="Arial" panose="020B0604020202020204" pitchFamily="34" charset="0"/>
                <a:ea typeface="Arial" panose="020B0604020202020204" pitchFamily="34" charset="0"/>
              </a:rPr>
              <a:t>dados (números, informações) </a:t>
            </a:r>
            <a:endParaRPr lang="pt-BR" dirty="0">
              <a:solidFill>
                <a:srgbClr val="000000"/>
              </a:solidFill>
              <a:latin typeface="Calibri" panose="020F0502020204030204" pitchFamily="34" charset="0"/>
              <a:ea typeface="Calibri" panose="020F0502020204030204" pitchFamily="34" charset="0"/>
            </a:endParaRPr>
          </a:p>
          <a:p>
            <a:pPr indent="-6350">
              <a:lnSpc>
                <a:spcPct val="107000"/>
              </a:lnSpc>
              <a:spcAft>
                <a:spcPts val="525"/>
              </a:spcAft>
            </a:pPr>
            <a:r>
              <a:rPr lang="pt-BR" b="1" i="1" dirty="0" err="1">
                <a:solidFill>
                  <a:srgbClr val="000000"/>
                </a:solidFill>
                <a:latin typeface="Arial" panose="020B0604020202020204" pitchFamily="34" charset="0"/>
                <a:ea typeface="Arial" panose="020B0604020202020204" pitchFamily="34" charset="0"/>
              </a:rPr>
              <a:t>Dent</a:t>
            </a:r>
            <a:r>
              <a:rPr lang="pt-BR" i="1" dirty="0">
                <a:solidFill>
                  <a:srgbClr val="000000"/>
                </a:solidFill>
                <a:latin typeface="Arial" panose="020B0604020202020204" pitchFamily="34" charset="0"/>
                <a:ea typeface="Arial" panose="020B0604020202020204" pitchFamily="34" charset="0"/>
              </a:rPr>
              <a:t> (n) -</a:t>
            </a:r>
            <a:r>
              <a:rPr lang="pt-BR" dirty="0">
                <a:solidFill>
                  <a:srgbClr val="000000"/>
                </a:solidFill>
                <a:latin typeface="Arial" panose="020B0604020202020204" pitchFamily="34" charset="0"/>
                <a:ea typeface="Arial" panose="020B0604020202020204" pitchFamily="34" charset="0"/>
              </a:rPr>
              <a:t> </a:t>
            </a:r>
            <a:r>
              <a:rPr lang="pt-BR" dirty="0" err="1">
                <a:solidFill>
                  <a:srgbClr val="000000"/>
                </a:solidFill>
                <a:latin typeface="Arial" panose="020B0604020202020204" pitchFamily="34" charset="0"/>
                <a:ea typeface="Arial" panose="020B0604020202020204" pitchFamily="34" charset="0"/>
              </a:rPr>
              <a:t>amassão</a:t>
            </a:r>
            <a:r>
              <a:rPr lang="pt-BR" dirty="0">
                <a:solidFill>
                  <a:srgbClr val="000000"/>
                </a:solidFill>
                <a:latin typeface="Arial" panose="020B0604020202020204" pitchFamily="34" charset="0"/>
                <a:ea typeface="Arial" panose="020B0604020202020204" pitchFamily="34" charset="0"/>
              </a:rPr>
              <a:t> (carro batido)  </a:t>
            </a:r>
            <a:endParaRPr lang="pt-BR" dirty="0">
              <a:solidFill>
                <a:srgbClr val="000000"/>
              </a:solidFill>
              <a:latin typeface="Calibri" panose="020F0502020204030204" pitchFamily="34" charset="0"/>
              <a:ea typeface="Calibri" panose="020F0502020204030204" pitchFamily="34" charset="0"/>
            </a:endParaRPr>
          </a:p>
          <a:p>
            <a:pPr indent="-6350">
              <a:lnSpc>
                <a:spcPct val="107000"/>
              </a:lnSpc>
              <a:spcAft>
                <a:spcPts val="525"/>
              </a:spcAft>
            </a:pPr>
            <a:r>
              <a:rPr lang="pt-BR" b="1" i="1" dirty="0" err="1">
                <a:solidFill>
                  <a:srgbClr val="000000"/>
                </a:solidFill>
                <a:latin typeface="Arial" panose="020B0604020202020204" pitchFamily="34" charset="0"/>
                <a:ea typeface="Arial" panose="020B0604020202020204" pitchFamily="34" charset="0"/>
              </a:rPr>
              <a:t>Diversion</a:t>
            </a:r>
            <a:r>
              <a:rPr lang="pt-BR" i="1" dirty="0">
                <a:solidFill>
                  <a:srgbClr val="000000"/>
                </a:solidFill>
                <a:latin typeface="Arial" panose="020B0604020202020204" pitchFamily="34" charset="0"/>
                <a:ea typeface="Arial" panose="020B0604020202020204" pitchFamily="34" charset="0"/>
              </a:rPr>
              <a:t> (n) </a:t>
            </a:r>
            <a:r>
              <a:rPr lang="pt-BR" dirty="0">
                <a:solidFill>
                  <a:srgbClr val="000000"/>
                </a:solidFill>
                <a:latin typeface="Arial" panose="020B0604020202020204" pitchFamily="34" charset="0"/>
                <a:ea typeface="Arial" panose="020B0604020202020204" pitchFamily="34" charset="0"/>
              </a:rPr>
              <a:t>- desvio  </a:t>
            </a:r>
            <a:endParaRPr lang="pt-BR" dirty="0">
              <a:solidFill>
                <a:srgbClr val="000000"/>
              </a:solidFill>
              <a:latin typeface="Calibri" panose="020F0502020204030204" pitchFamily="34" charset="0"/>
              <a:ea typeface="Calibri" panose="020F0502020204030204" pitchFamily="34" charset="0"/>
            </a:endParaRPr>
          </a:p>
          <a:p>
            <a:pPr indent="-6350">
              <a:lnSpc>
                <a:spcPct val="107000"/>
              </a:lnSpc>
              <a:spcAft>
                <a:spcPts val="525"/>
              </a:spcAft>
            </a:pPr>
            <a:r>
              <a:rPr lang="pt-BR" b="1" i="1" dirty="0">
                <a:solidFill>
                  <a:srgbClr val="000000"/>
                </a:solidFill>
                <a:latin typeface="Arial" panose="020B0604020202020204" pitchFamily="34" charset="0"/>
                <a:ea typeface="Arial" panose="020B0604020202020204" pitchFamily="34" charset="0"/>
              </a:rPr>
              <a:t>Expert</a:t>
            </a:r>
            <a:r>
              <a:rPr lang="pt-BR" i="1" dirty="0">
                <a:solidFill>
                  <a:srgbClr val="000000"/>
                </a:solidFill>
                <a:latin typeface="Arial" panose="020B0604020202020204" pitchFamily="34" charset="0"/>
                <a:ea typeface="Arial" panose="020B0604020202020204" pitchFamily="34" charset="0"/>
              </a:rPr>
              <a:t> (n)</a:t>
            </a:r>
            <a:r>
              <a:rPr lang="pt-BR" dirty="0">
                <a:solidFill>
                  <a:srgbClr val="000000"/>
                </a:solidFill>
                <a:latin typeface="Arial" panose="020B0604020202020204" pitchFamily="34" charset="0"/>
                <a:ea typeface="Arial" panose="020B0604020202020204" pitchFamily="34" charset="0"/>
              </a:rPr>
              <a:t> - especialista, perito  </a:t>
            </a:r>
            <a:endParaRPr lang="pt-BR" dirty="0">
              <a:solidFill>
                <a:srgbClr val="000000"/>
              </a:solidFill>
              <a:latin typeface="Calibri" panose="020F0502020204030204" pitchFamily="34" charset="0"/>
              <a:ea typeface="Calibri" panose="020F0502020204030204" pitchFamily="34" charset="0"/>
            </a:endParaRPr>
          </a:p>
          <a:p>
            <a:pPr indent="-6350">
              <a:lnSpc>
                <a:spcPct val="107000"/>
              </a:lnSpc>
              <a:spcAft>
                <a:spcPts val="525"/>
              </a:spcAft>
            </a:pPr>
            <a:r>
              <a:rPr lang="pt-BR" b="1" i="1" dirty="0" err="1">
                <a:solidFill>
                  <a:srgbClr val="000000"/>
                </a:solidFill>
                <a:latin typeface="Arial" panose="020B0604020202020204" pitchFamily="34" charset="0"/>
                <a:ea typeface="Arial" panose="020B0604020202020204" pitchFamily="34" charset="0"/>
              </a:rPr>
              <a:t>Grip</a:t>
            </a:r>
            <a:r>
              <a:rPr lang="pt-BR" i="1" dirty="0">
                <a:solidFill>
                  <a:srgbClr val="000000"/>
                </a:solidFill>
                <a:latin typeface="Arial" panose="020B0604020202020204" pitchFamily="34" charset="0"/>
                <a:ea typeface="Arial" panose="020B0604020202020204" pitchFamily="34" charset="0"/>
              </a:rPr>
              <a:t> (v)</a:t>
            </a:r>
            <a:r>
              <a:rPr lang="pt-BR" dirty="0">
                <a:solidFill>
                  <a:srgbClr val="000000"/>
                </a:solidFill>
                <a:latin typeface="Arial" panose="020B0604020202020204" pitchFamily="34" charset="0"/>
                <a:ea typeface="Arial" panose="020B0604020202020204" pitchFamily="34" charset="0"/>
              </a:rPr>
              <a:t> - agarrar firme  </a:t>
            </a:r>
            <a:endParaRPr lang="pt-BR" dirty="0">
              <a:solidFill>
                <a:srgbClr val="000000"/>
              </a:solidFill>
              <a:latin typeface="Calibri" panose="020F0502020204030204" pitchFamily="34" charset="0"/>
              <a:ea typeface="Calibri" panose="020F0502020204030204" pitchFamily="34" charset="0"/>
            </a:endParaRPr>
          </a:p>
          <a:p>
            <a:pPr indent="-6350">
              <a:lnSpc>
                <a:spcPct val="107000"/>
              </a:lnSpc>
              <a:spcAft>
                <a:spcPts val="525"/>
              </a:spcAft>
            </a:pPr>
            <a:r>
              <a:rPr lang="pt-BR" b="1" i="1" dirty="0" err="1">
                <a:solidFill>
                  <a:srgbClr val="000000"/>
                </a:solidFill>
                <a:latin typeface="Arial" panose="020B0604020202020204" pitchFamily="34" charset="0"/>
                <a:ea typeface="Arial" panose="020B0604020202020204" pitchFamily="34" charset="0"/>
              </a:rPr>
              <a:t>Hazard</a:t>
            </a:r>
            <a:r>
              <a:rPr lang="pt-BR" i="1" dirty="0">
                <a:solidFill>
                  <a:srgbClr val="000000"/>
                </a:solidFill>
                <a:latin typeface="Arial" panose="020B0604020202020204" pitchFamily="34" charset="0"/>
                <a:ea typeface="Arial" panose="020B0604020202020204" pitchFamily="34" charset="0"/>
              </a:rPr>
              <a:t> (</a:t>
            </a:r>
            <a:r>
              <a:rPr lang="pt-BR" i="1" dirty="0" err="1">
                <a:solidFill>
                  <a:srgbClr val="000000"/>
                </a:solidFill>
                <a:latin typeface="Arial" panose="020B0604020202020204" pitchFamily="34" charset="0"/>
                <a:ea typeface="Arial" panose="020B0604020202020204" pitchFamily="34" charset="0"/>
              </a:rPr>
              <a:t>n,v</a:t>
            </a:r>
            <a:r>
              <a:rPr lang="pt-BR" i="1" dirty="0">
                <a:solidFill>
                  <a:srgbClr val="000000"/>
                </a:solidFill>
                <a:latin typeface="Arial" panose="020B0604020202020204" pitchFamily="34" charset="0"/>
                <a:ea typeface="Arial" panose="020B0604020202020204" pitchFamily="34" charset="0"/>
              </a:rPr>
              <a:t>) </a:t>
            </a:r>
            <a:r>
              <a:rPr lang="pt-BR" dirty="0">
                <a:solidFill>
                  <a:srgbClr val="000000"/>
                </a:solidFill>
                <a:latin typeface="Arial" panose="020B0604020202020204" pitchFamily="34" charset="0"/>
                <a:ea typeface="Arial" panose="020B0604020202020204" pitchFamily="34" charset="0"/>
              </a:rPr>
              <a:t>- risco, arriscar  </a:t>
            </a:r>
            <a:endParaRPr lang="pt-BR" dirty="0">
              <a:solidFill>
                <a:srgbClr val="000000"/>
              </a:solidFill>
              <a:latin typeface="Calibri" panose="020F0502020204030204" pitchFamily="34" charset="0"/>
              <a:ea typeface="Calibri" panose="020F0502020204030204" pitchFamily="34" charset="0"/>
            </a:endParaRPr>
          </a:p>
          <a:p>
            <a:pPr indent="-6350">
              <a:lnSpc>
                <a:spcPct val="107000"/>
              </a:lnSpc>
              <a:spcAft>
                <a:spcPts val="525"/>
              </a:spcAft>
            </a:pPr>
            <a:endParaRPr lang="pt-BR" dirty="0">
              <a:solidFill>
                <a:srgbClr val="000000"/>
              </a:solidFill>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038451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650929" y="413817"/>
            <a:ext cx="10151389" cy="6789231"/>
          </a:xfrm>
          <a:prstGeom prst="rect">
            <a:avLst/>
          </a:prstGeom>
        </p:spPr>
        <p:txBody>
          <a:bodyPr wrap="square">
            <a:spAutoFit/>
          </a:bodyPr>
          <a:lstStyle/>
          <a:p>
            <a:pPr indent="-6350">
              <a:lnSpc>
                <a:spcPct val="107000"/>
              </a:lnSpc>
              <a:spcAft>
                <a:spcPts val="525"/>
              </a:spcAft>
            </a:pPr>
            <a:r>
              <a:rPr lang="pt-BR" b="1" i="1" dirty="0" err="1">
                <a:solidFill>
                  <a:srgbClr val="000000"/>
                </a:solidFill>
                <a:latin typeface="Arial" panose="020B0604020202020204" pitchFamily="34" charset="0"/>
                <a:ea typeface="Arial" panose="020B0604020202020204" pitchFamily="34" charset="0"/>
              </a:rPr>
              <a:t>Injury</a:t>
            </a:r>
            <a:r>
              <a:rPr lang="pt-BR" i="1" dirty="0">
                <a:solidFill>
                  <a:srgbClr val="000000"/>
                </a:solidFill>
                <a:latin typeface="Arial" panose="020B0604020202020204" pitchFamily="34" charset="0"/>
                <a:ea typeface="Arial" panose="020B0604020202020204" pitchFamily="34" charset="0"/>
              </a:rPr>
              <a:t> (n) </a:t>
            </a:r>
            <a:r>
              <a:rPr lang="pt-BR" dirty="0">
                <a:solidFill>
                  <a:srgbClr val="000000"/>
                </a:solidFill>
                <a:latin typeface="Arial" panose="020B0604020202020204" pitchFamily="34" charset="0"/>
                <a:ea typeface="Arial" panose="020B0604020202020204" pitchFamily="34" charset="0"/>
              </a:rPr>
              <a:t>- ferimento  </a:t>
            </a:r>
            <a:endParaRPr lang="pt-BR" dirty="0">
              <a:solidFill>
                <a:srgbClr val="000000"/>
              </a:solidFill>
              <a:latin typeface="Calibri" panose="020F0502020204030204" pitchFamily="34" charset="0"/>
              <a:ea typeface="Calibri" panose="020F0502020204030204" pitchFamily="34" charset="0"/>
            </a:endParaRPr>
          </a:p>
          <a:p>
            <a:pPr indent="-6350">
              <a:lnSpc>
                <a:spcPct val="149000"/>
              </a:lnSpc>
              <a:spcAft>
                <a:spcPts val="10"/>
              </a:spcAft>
            </a:pPr>
            <a:r>
              <a:rPr lang="pt-BR" b="1" i="1" dirty="0" err="1">
                <a:solidFill>
                  <a:srgbClr val="000000"/>
                </a:solidFill>
                <a:latin typeface="Arial" panose="020B0604020202020204" pitchFamily="34" charset="0"/>
                <a:ea typeface="Arial" panose="020B0604020202020204" pitchFamily="34" charset="0"/>
              </a:rPr>
              <a:t>Inscription</a:t>
            </a:r>
            <a:r>
              <a:rPr lang="pt-BR" i="1" dirty="0">
                <a:solidFill>
                  <a:srgbClr val="000000"/>
                </a:solidFill>
                <a:latin typeface="Arial" panose="020B0604020202020204" pitchFamily="34" charset="0"/>
                <a:ea typeface="Arial" panose="020B0604020202020204" pitchFamily="34" charset="0"/>
              </a:rPr>
              <a:t> (n)</a:t>
            </a:r>
            <a:r>
              <a:rPr lang="pt-BR" dirty="0">
                <a:solidFill>
                  <a:srgbClr val="000000"/>
                </a:solidFill>
                <a:latin typeface="Arial" panose="020B0604020202020204" pitchFamily="34" charset="0"/>
                <a:ea typeface="Arial" panose="020B0604020202020204" pitchFamily="34" charset="0"/>
              </a:rPr>
              <a:t> - gravação em relevo (sobre pedra, metal, etc.)  </a:t>
            </a:r>
            <a:endParaRPr lang="pt-BR" dirty="0">
              <a:solidFill>
                <a:srgbClr val="000000"/>
              </a:solidFill>
              <a:latin typeface="Calibri" panose="020F0502020204030204" pitchFamily="34" charset="0"/>
              <a:ea typeface="Calibri" panose="020F0502020204030204" pitchFamily="34" charset="0"/>
            </a:endParaRPr>
          </a:p>
          <a:p>
            <a:pPr>
              <a:lnSpc>
                <a:spcPct val="107000"/>
              </a:lnSpc>
              <a:spcAft>
                <a:spcPts val="525"/>
              </a:spcAft>
            </a:pPr>
            <a:r>
              <a:rPr lang="pt-BR" dirty="0">
                <a:solidFill>
                  <a:srgbClr val="000000"/>
                </a:solidFill>
                <a:latin typeface="Arial" panose="020B0604020202020204" pitchFamily="34" charset="0"/>
                <a:ea typeface="Arial" panose="020B0604020202020204" pitchFamily="34" charset="0"/>
              </a:rPr>
              <a:t> </a:t>
            </a:r>
            <a:r>
              <a:rPr lang="pt-BR" b="1" i="1" dirty="0" err="1">
                <a:solidFill>
                  <a:srgbClr val="000000"/>
                </a:solidFill>
                <a:latin typeface="Arial" panose="020B0604020202020204" pitchFamily="34" charset="0"/>
                <a:ea typeface="Arial" panose="020B0604020202020204" pitchFamily="34" charset="0"/>
              </a:rPr>
              <a:t>Intend</a:t>
            </a:r>
            <a:r>
              <a:rPr lang="pt-BR" i="1" dirty="0">
                <a:solidFill>
                  <a:srgbClr val="000000"/>
                </a:solidFill>
                <a:latin typeface="Arial" panose="020B0604020202020204" pitchFamily="34" charset="0"/>
                <a:ea typeface="Arial" panose="020B0604020202020204" pitchFamily="34" charset="0"/>
              </a:rPr>
              <a:t> (v)</a:t>
            </a:r>
            <a:r>
              <a:rPr lang="pt-BR" dirty="0">
                <a:solidFill>
                  <a:srgbClr val="000000"/>
                </a:solidFill>
                <a:latin typeface="Arial" panose="020B0604020202020204" pitchFamily="34" charset="0"/>
                <a:ea typeface="Arial" panose="020B0604020202020204" pitchFamily="34" charset="0"/>
              </a:rPr>
              <a:t> - pretender, ter intenção  </a:t>
            </a:r>
            <a:endParaRPr lang="pt-BR" dirty="0">
              <a:solidFill>
                <a:srgbClr val="000000"/>
              </a:solidFill>
              <a:latin typeface="Calibri" panose="020F0502020204030204" pitchFamily="34" charset="0"/>
              <a:ea typeface="Calibri" panose="020F0502020204030204" pitchFamily="34" charset="0"/>
            </a:endParaRPr>
          </a:p>
          <a:p>
            <a:pPr indent="-6350">
              <a:lnSpc>
                <a:spcPct val="107000"/>
              </a:lnSpc>
              <a:spcAft>
                <a:spcPts val="525"/>
              </a:spcAft>
            </a:pPr>
            <a:r>
              <a:rPr lang="pt-BR" b="1" i="1" dirty="0" err="1">
                <a:solidFill>
                  <a:srgbClr val="000000"/>
                </a:solidFill>
                <a:latin typeface="Arial" panose="020B0604020202020204" pitchFamily="34" charset="0"/>
                <a:ea typeface="Arial" panose="020B0604020202020204" pitchFamily="34" charset="0"/>
              </a:rPr>
              <a:t>Moisture</a:t>
            </a:r>
            <a:r>
              <a:rPr lang="pt-BR" i="1" dirty="0">
                <a:solidFill>
                  <a:srgbClr val="000000"/>
                </a:solidFill>
                <a:latin typeface="Arial" panose="020B0604020202020204" pitchFamily="34" charset="0"/>
                <a:ea typeface="Arial" panose="020B0604020202020204" pitchFamily="34" charset="0"/>
              </a:rPr>
              <a:t> (n)</a:t>
            </a:r>
            <a:r>
              <a:rPr lang="pt-BR" dirty="0">
                <a:solidFill>
                  <a:srgbClr val="000000"/>
                </a:solidFill>
                <a:latin typeface="Arial" panose="020B0604020202020204" pitchFamily="34" charset="0"/>
                <a:ea typeface="Arial" panose="020B0604020202020204" pitchFamily="34" charset="0"/>
              </a:rPr>
              <a:t> - umidade  </a:t>
            </a:r>
            <a:endParaRPr lang="pt-BR" dirty="0">
              <a:solidFill>
                <a:srgbClr val="000000"/>
              </a:solidFill>
              <a:latin typeface="Calibri" panose="020F0502020204030204" pitchFamily="34" charset="0"/>
              <a:ea typeface="Calibri" panose="020F0502020204030204" pitchFamily="34" charset="0"/>
            </a:endParaRPr>
          </a:p>
          <a:p>
            <a:pPr indent="-6350">
              <a:lnSpc>
                <a:spcPct val="107000"/>
              </a:lnSpc>
              <a:spcAft>
                <a:spcPts val="525"/>
              </a:spcAft>
            </a:pPr>
            <a:r>
              <a:rPr lang="pt-BR" b="1" i="1" dirty="0" err="1">
                <a:solidFill>
                  <a:srgbClr val="000000"/>
                </a:solidFill>
                <a:latin typeface="Arial" panose="020B0604020202020204" pitchFamily="34" charset="0"/>
                <a:ea typeface="Arial" panose="020B0604020202020204" pitchFamily="34" charset="0"/>
              </a:rPr>
              <a:t>Notice</a:t>
            </a:r>
            <a:r>
              <a:rPr lang="pt-BR" i="1" dirty="0">
                <a:solidFill>
                  <a:srgbClr val="000000"/>
                </a:solidFill>
                <a:latin typeface="Arial" panose="020B0604020202020204" pitchFamily="34" charset="0"/>
                <a:ea typeface="Arial" panose="020B0604020202020204" pitchFamily="34" charset="0"/>
              </a:rPr>
              <a:t> (v)</a:t>
            </a:r>
            <a:r>
              <a:rPr lang="pt-BR" dirty="0">
                <a:solidFill>
                  <a:srgbClr val="000000"/>
                </a:solidFill>
                <a:latin typeface="Arial" panose="020B0604020202020204" pitchFamily="34" charset="0"/>
                <a:ea typeface="Arial" panose="020B0604020202020204" pitchFamily="34" charset="0"/>
              </a:rPr>
              <a:t> - notar, aperceber-se; aviso </a:t>
            </a:r>
            <a:endParaRPr lang="pt-BR" dirty="0">
              <a:solidFill>
                <a:srgbClr val="000000"/>
              </a:solidFill>
              <a:latin typeface="Calibri" panose="020F0502020204030204" pitchFamily="34" charset="0"/>
              <a:ea typeface="Calibri" panose="020F0502020204030204" pitchFamily="34" charset="0"/>
            </a:endParaRPr>
          </a:p>
          <a:p>
            <a:pPr indent="-6350">
              <a:lnSpc>
                <a:spcPct val="107000"/>
              </a:lnSpc>
              <a:spcAft>
                <a:spcPts val="525"/>
              </a:spcAft>
            </a:pPr>
            <a:r>
              <a:rPr lang="pt-BR" b="1" i="1" dirty="0">
                <a:solidFill>
                  <a:srgbClr val="000000"/>
                </a:solidFill>
                <a:latin typeface="Arial" panose="020B0604020202020204" pitchFamily="34" charset="0"/>
                <a:ea typeface="Arial" panose="020B0604020202020204" pitchFamily="34" charset="0"/>
              </a:rPr>
              <a:t>Office</a:t>
            </a:r>
            <a:r>
              <a:rPr lang="pt-BR" i="1" dirty="0">
                <a:solidFill>
                  <a:srgbClr val="000000"/>
                </a:solidFill>
                <a:latin typeface="Arial" panose="020B0604020202020204" pitchFamily="34" charset="0"/>
                <a:ea typeface="Arial" panose="020B0604020202020204" pitchFamily="34" charset="0"/>
              </a:rPr>
              <a:t> (n) </a:t>
            </a:r>
            <a:r>
              <a:rPr lang="pt-BR" dirty="0">
                <a:solidFill>
                  <a:srgbClr val="000000"/>
                </a:solidFill>
                <a:latin typeface="Arial" panose="020B0604020202020204" pitchFamily="34" charset="0"/>
                <a:ea typeface="Arial" panose="020B0604020202020204" pitchFamily="34" charset="0"/>
              </a:rPr>
              <a:t>- escritório  </a:t>
            </a:r>
            <a:endParaRPr lang="pt-BR" dirty="0">
              <a:solidFill>
                <a:srgbClr val="000000"/>
              </a:solidFill>
              <a:latin typeface="Calibri" panose="020F0502020204030204" pitchFamily="34" charset="0"/>
              <a:ea typeface="Calibri" panose="020F0502020204030204" pitchFamily="34" charset="0"/>
            </a:endParaRPr>
          </a:p>
          <a:p>
            <a:pPr indent="-6350">
              <a:lnSpc>
                <a:spcPct val="107000"/>
              </a:lnSpc>
              <a:spcAft>
                <a:spcPts val="525"/>
              </a:spcAft>
            </a:pPr>
            <a:r>
              <a:rPr lang="pt-BR" b="1" i="1" dirty="0" err="1">
                <a:solidFill>
                  <a:srgbClr val="000000"/>
                </a:solidFill>
                <a:latin typeface="Arial" panose="020B0604020202020204" pitchFamily="34" charset="0"/>
                <a:ea typeface="Arial" panose="020B0604020202020204" pitchFamily="34" charset="0"/>
              </a:rPr>
              <a:t>Parents</a:t>
            </a:r>
            <a:r>
              <a:rPr lang="pt-BR" i="1" dirty="0">
                <a:solidFill>
                  <a:srgbClr val="000000"/>
                </a:solidFill>
                <a:latin typeface="Arial" panose="020B0604020202020204" pitchFamily="34" charset="0"/>
                <a:ea typeface="Arial" panose="020B0604020202020204" pitchFamily="34" charset="0"/>
              </a:rPr>
              <a:t> (n)</a:t>
            </a:r>
            <a:r>
              <a:rPr lang="pt-BR" dirty="0">
                <a:solidFill>
                  <a:srgbClr val="000000"/>
                </a:solidFill>
                <a:latin typeface="Arial" panose="020B0604020202020204" pitchFamily="34" charset="0"/>
                <a:ea typeface="Arial" panose="020B0604020202020204" pitchFamily="34" charset="0"/>
              </a:rPr>
              <a:t> - pais  </a:t>
            </a:r>
            <a:endParaRPr lang="pt-BR" dirty="0">
              <a:solidFill>
                <a:srgbClr val="000000"/>
              </a:solidFill>
              <a:latin typeface="Calibri" panose="020F0502020204030204" pitchFamily="34" charset="0"/>
              <a:ea typeface="Calibri" panose="020F0502020204030204" pitchFamily="34" charset="0"/>
            </a:endParaRPr>
          </a:p>
          <a:p>
            <a:pPr indent="-6350">
              <a:lnSpc>
                <a:spcPct val="107000"/>
              </a:lnSpc>
              <a:spcAft>
                <a:spcPts val="525"/>
              </a:spcAft>
            </a:pPr>
            <a:r>
              <a:rPr lang="pt-BR" b="1" i="1" dirty="0">
                <a:solidFill>
                  <a:srgbClr val="000000"/>
                </a:solidFill>
                <a:latin typeface="Arial" panose="020B0604020202020204" pitchFamily="34" charset="0"/>
                <a:ea typeface="Arial" panose="020B0604020202020204" pitchFamily="34" charset="0"/>
              </a:rPr>
              <a:t>Particular</a:t>
            </a:r>
            <a:r>
              <a:rPr lang="pt-BR" i="1" dirty="0">
                <a:solidFill>
                  <a:srgbClr val="000000"/>
                </a:solidFill>
                <a:latin typeface="Arial" panose="020B0604020202020204" pitchFamily="34" charset="0"/>
                <a:ea typeface="Arial" panose="020B0604020202020204" pitchFamily="34" charset="0"/>
              </a:rPr>
              <a:t> (</a:t>
            </a:r>
            <a:r>
              <a:rPr lang="pt-BR" i="1" dirty="0" err="1">
                <a:solidFill>
                  <a:srgbClr val="000000"/>
                </a:solidFill>
                <a:latin typeface="Arial" panose="020B0604020202020204" pitchFamily="34" charset="0"/>
                <a:ea typeface="Arial" panose="020B0604020202020204" pitchFamily="34" charset="0"/>
              </a:rPr>
              <a:t>adj</a:t>
            </a:r>
            <a:r>
              <a:rPr lang="pt-BR" i="1" dirty="0">
                <a:solidFill>
                  <a:srgbClr val="000000"/>
                </a:solidFill>
                <a:latin typeface="Arial" panose="020B0604020202020204" pitchFamily="34" charset="0"/>
                <a:ea typeface="Arial" panose="020B0604020202020204" pitchFamily="34" charset="0"/>
              </a:rPr>
              <a:t>)</a:t>
            </a:r>
            <a:r>
              <a:rPr lang="pt-BR" dirty="0">
                <a:solidFill>
                  <a:srgbClr val="000000"/>
                </a:solidFill>
                <a:latin typeface="Arial" panose="020B0604020202020204" pitchFamily="34" charset="0"/>
                <a:ea typeface="Arial" panose="020B0604020202020204" pitchFamily="34" charset="0"/>
              </a:rPr>
              <a:t> - específico, exato </a:t>
            </a:r>
            <a:endParaRPr lang="pt-BR" dirty="0">
              <a:solidFill>
                <a:srgbClr val="000000"/>
              </a:solidFill>
              <a:latin typeface="Calibri" panose="020F0502020204030204" pitchFamily="34" charset="0"/>
              <a:ea typeface="Calibri" panose="020F0502020204030204" pitchFamily="34" charset="0"/>
            </a:endParaRPr>
          </a:p>
          <a:p>
            <a:pPr indent="-6350">
              <a:lnSpc>
                <a:spcPct val="107000"/>
              </a:lnSpc>
              <a:spcAft>
                <a:spcPts val="525"/>
              </a:spcAft>
            </a:pPr>
            <a:r>
              <a:rPr lang="pt-BR" b="1" i="1" dirty="0" err="1">
                <a:solidFill>
                  <a:srgbClr val="000000"/>
                </a:solidFill>
                <a:latin typeface="Arial" panose="020B0604020202020204" pitchFamily="34" charset="0"/>
                <a:ea typeface="Arial" panose="020B0604020202020204" pitchFamily="34" charset="0"/>
              </a:rPr>
              <a:t>Policy</a:t>
            </a:r>
            <a:r>
              <a:rPr lang="pt-BR" i="1" dirty="0">
                <a:solidFill>
                  <a:srgbClr val="000000"/>
                </a:solidFill>
                <a:latin typeface="Arial" panose="020B0604020202020204" pitchFamily="34" charset="0"/>
                <a:ea typeface="Arial" panose="020B0604020202020204" pitchFamily="34" charset="0"/>
              </a:rPr>
              <a:t> (n)</a:t>
            </a:r>
            <a:r>
              <a:rPr lang="pt-BR" dirty="0">
                <a:solidFill>
                  <a:srgbClr val="000000"/>
                </a:solidFill>
                <a:latin typeface="Arial" panose="020B0604020202020204" pitchFamily="34" charset="0"/>
                <a:ea typeface="Arial" panose="020B0604020202020204" pitchFamily="34" charset="0"/>
              </a:rPr>
              <a:t> - política (diretrizes) </a:t>
            </a:r>
            <a:endParaRPr lang="pt-BR" dirty="0">
              <a:solidFill>
                <a:srgbClr val="000000"/>
              </a:solidFill>
              <a:latin typeface="Calibri" panose="020F0502020204030204" pitchFamily="34" charset="0"/>
              <a:ea typeface="Calibri" panose="020F0502020204030204" pitchFamily="34" charset="0"/>
            </a:endParaRPr>
          </a:p>
          <a:p>
            <a:pPr indent="-6350">
              <a:lnSpc>
                <a:spcPct val="107000"/>
              </a:lnSpc>
              <a:spcAft>
                <a:spcPts val="525"/>
              </a:spcAft>
            </a:pPr>
            <a:r>
              <a:rPr lang="pt-BR" b="1" i="1" dirty="0" err="1">
                <a:solidFill>
                  <a:srgbClr val="000000"/>
                </a:solidFill>
                <a:latin typeface="Arial" panose="020B0604020202020204" pitchFamily="34" charset="0"/>
                <a:ea typeface="Arial" panose="020B0604020202020204" pitchFamily="34" charset="0"/>
              </a:rPr>
              <a:t>Preservative</a:t>
            </a:r>
            <a:r>
              <a:rPr lang="pt-BR" i="1" dirty="0">
                <a:solidFill>
                  <a:srgbClr val="000000"/>
                </a:solidFill>
                <a:latin typeface="Arial" panose="020B0604020202020204" pitchFamily="34" charset="0"/>
                <a:ea typeface="Arial" panose="020B0604020202020204" pitchFamily="34" charset="0"/>
              </a:rPr>
              <a:t> (n)</a:t>
            </a:r>
            <a:r>
              <a:rPr lang="pt-BR" dirty="0">
                <a:solidFill>
                  <a:srgbClr val="000000"/>
                </a:solidFill>
                <a:latin typeface="Arial" panose="020B0604020202020204" pitchFamily="34" charset="0"/>
                <a:ea typeface="Arial" panose="020B0604020202020204" pitchFamily="34" charset="0"/>
              </a:rPr>
              <a:t> - conservante </a:t>
            </a:r>
            <a:endParaRPr lang="pt-BR" dirty="0">
              <a:solidFill>
                <a:srgbClr val="000000"/>
              </a:solidFill>
              <a:latin typeface="Calibri" panose="020F0502020204030204" pitchFamily="34" charset="0"/>
              <a:ea typeface="Calibri" panose="020F0502020204030204" pitchFamily="34" charset="0"/>
            </a:endParaRPr>
          </a:p>
          <a:p>
            <a:pPr indent="-6350">
              <a:lnSpc>
                <a:spcPct val="107000"/>
              </a:lnSpc>
              <a:spcAft>
                <a:spcPts val="525"/>
              </a:spcAft>
            </a:pPr>
            <a:r>
              <a:rPr lang="pt-BR" b="1" i="1" dirty="0" err="1">
                <a:solidFill>
                  <a:srgbClr val="000000"/>
                </a:solidFill>
                <a:latin typeface="Arial" panose="020B0604020202020204" pitchFamily="34" charset="0"/>
                <a:ea typeface="Arial" panose="020B0604020202020204" pitchFamily="34" charset="0"/>
              </a:rPr>
              <a:t>Pretend</a:t>
            </a:r>
            <a:r>
              <a:rPr lang="pt-BR" i="1" dirty="0">
                <a:solidFill>
                  <a:srgbClr val="000000"/>
                </a:solidFill>
                <a:latin typeface="Arial" panose="020B0604020202020204" pitchFamily="34" charset="0"/>
                <a:ea typeface="Arial" panose="020B0604020202020204" pitchFamily="34" charset="0"/>
              </a:rPr>
              <a:t> (v)</a:t>
            </a:r>
            <a:r>
              <a:rPr lang="pt-BR" dirty="0">
                <a:solidFill>
                  <a:srgbClr val="000000"/>
                </a:solidFill>
                <a:latin typeface="Arial" panose="020B0604020202020204" pitchFamily="34" charset="0"/>
                <a:ea typeface="Arial" panose="020B0604020202020204" pitchFamily="34" charset="0"/>
              </a:rPr>
              <a:t> - fingir  </a:t>
            </a:r>
            <a:endParaRPr lang="pt-BR" dirty="0">
              <a:solidFill>
                <a:srgbClr val="000000"/>
              </a:solidFill>
              <a:latin typeface="Calibri" panose="020F0502020204030204" pitchFamily="34" charset="0"/>
              <a:ea typeface="Calibri" panose="020F0502020204030204" pitchFamily="34" charset="0"/>
            </a:endParaRPr>
          </a:p>
          <a:p>
            <a:pPr indent="-6350">
              <a:lnSpc>
                <a:spcPct val="107000"/>
              </a:lnSpc>
              <a:spcAft>
                <a:spcPts val="525"/>
              </a:spcAft>
            </a:pPr>
            <a:r>
              <a:rPr lang="pt-BR" b="1" i="1" dirty="0">
                <a:solidFill>
                  <a:srgbClr val="000000"/>
                </a:solidFill>
                <a:latin typeface="Arial" panose="020B0604020202020204" pitchFamily="34" charset="0"/>
                <a:ea typeface="Arial" panose="020B0604020202020204" pitchFamily="34" charset="0"/>
              </a:rPr>
              <a:t>Private</a:t>
            </a:r>
            <a:r>
              <a:rPr lang="pt-BR" i="1" dirty="0">
                <a:solidFill>
                  <a:srgbClr val="000000"/>
                </a:solidFill>
                <a:latin typeface="Arial" panose="020B0604020202020204" pitchFamily="34" charset="0"/>
                <a:ea typeface="Arial" panose="020B0604020202020204" pitchFamily="34" charset="0"/>
              </a:rPr>
              <a:t> (</a:t>
            </a:r>
            <a:r>
              <a:rPr lang="pt-BR" i="1" dirty="0" err="1">
                <a:solidFill>
                  <a:srgbClr val="000000"/>
                </a:solidFill>
                <a:latin typeface="Arial" panose="020B0604020202020204" pitchFamily="34" charset="0"/>
                <a:ea typeface="Arial" panose="020B0604020202020204" pitchFamily="34" charset="0"/>
              </a:rPr>
              <a:t>adj</a:t>
            </a:r>
            <a:r>
              <a:rPr lang="pt-BR" i="1" dirty="0">
                <a:solidFill>
                  <a:srgbClr val="000000"/>
                </a:solidFill>
                <a:latin typeface="Arial" panose="020B0604020202020204" pitchFamily="34" charset="0"/>
                <a:ea typeface="Arial" panose="020B0604020202020204" pitchFamily="34" charset="0"/>
              </a:rPr>
              <a:t>)</a:t>
            </a:r>
            <a:r>
              <a:rPr lang="pt-BR" dirty="0">
                <a:solidFill>
                  <a:srgbClr val="000000"/>
                </a:solidFill>
                <a:latin typeface="Arial" panose="020B0604020202020204" pitchFamily="34" charset="0"/>
                <a:ea typeface="Arial" panose="020B0604020202020204" pitchFamily="34" charset="0"/>
              </a:rPr>
              <a:t> - particular </a:t>
            </a:r>
            <a:endParaRPr lang="pt-BR" dirty="0">
              <a:solidFill>
                <a:srgbClr val="000000"/>
              </a:solidFill>
              <a:latin typeface="Calibri" panose="020F0502020204030204" pitchFamily="34" charset="0"/>
              <a:ea typeface="Calibri" panose="020F0502020204030204" pitchFamily="34" charset="0"/>
            </a:endParaRPr>
          </a:p>
          <a:p>
            <a:pPr indent="-6350">
              <a:lnSpc>
                <a:spcPct val="107000"/>
              </a:lnSpc>
              <a:spcAft>
                <a:spcPts val="525"/>
              </a:spcAft>
            </a:pPr>
            <a:r>
              <a:rPr lang="pt-BR" b="1" i="1" dirty="0" err="1">
                <a:solidFill>
                  <a:srgbClr val="000000"/>
                </a:solidFill>
                <a:latin typeface="Arial" panose="020B0604020202020204" pitchFamily="34" charset="0"/>
                <a:ea typeface="Arial" panose="020B0604020202020204" pitchFamily="34" charset="0"/>
              </a:rPr>
              <a:t>Pull</a:t>
            </a:r>
            <a:r>
              <a:rPr lang="pt-BR" i="1" dirty="0">
                <a:solidFill>
                  <a:srgbClr val="000000"/>
                </a:solidFill>
                <a:latin typeface="Arial" panose="020B0604020202020204" pitchFamily="34" charset="0"/>
                <a:ea typeface="Arial" panose="020B0604020202020204" pitchFamily="34" charset="0"/>
              </a:rPr>
              <a:t> (v)</a:t>
            </a:r>
            <a:r>
              <a:rPr lang="pt-BR" dirty="0">
                <a:solidFill>
                  <a:srgbClr val="000000"/>
                </a:solidFill>
                <a:latin typeface="Arial" panose="020B0604020202020204" pitchFamily="34" charset="0"/>
                <a:ea typeface="Arial" panose="020B0604020202020204" pitchFamily="34" charset="0"/>
              </a:rPr>
              <a:t> - puxar  </a:t>
            </a:r>
            <a:endParaRPr lang="pt-BR" dirty="0">
              <a:solidFill>
                <a:srgbClr val="000000"/>
              </a:solidFill>
              <a:latin typeface="Calibri" panose="020F0502020204030204" pitchFamily="34" charset="0"/>
              <a:ea typeface="Calibri" panose="020F0502020204030204" pitchFamily="34" charset="0"/>
            </a:endParaRPr>
          </a:p>
          <a:p>
            <a:r>
              <a:rPr lang="pt-BR" b="1" i="1" dirty="0" err="1">
                <a:solidFill>
                  <a:srgbClr val="000000"/>
                </a:solidFill>
                <a:latin typeface="Arial" panose="020B0604020202020204" pitchFamily="34" charset="0"/>
                <a:ea typeface="Arial" panose="020B0604020202020204" pitchFamily="34" charset="0"/>
              </a:rPr>
              <a:t>Push</a:t>
            </a:r>
            <a:r>
              <a:rPr lang="pt-BR" i="1" dirty="0">
                <a:solidFill>
                  <a:srgbClr val="000000"/>
                </a:solidFill>
                <a:latin typeface="Arial" panose="020B0604020202020204" pitchFamily="34" charset="0"/>
                <a:ea typeface="Arial" panose="020B0604020202020204" pitchFamily="34" charset="0"/>
              </a:rPr>
              <a:t> (v)</a:t>
            </a:r>
            <a:r>
              <a:rPr lang="pt-BR" dirty="0">
                <a:solidFill>
                  <a:srgbClr val="000000"/>
                </a:solidFill>
                <a:latin typeface="Arial" panose="020B0604020202020204" pitchFamily="34" charset="0"/>
                <a:ea typeface="Arial" panose="020B0604020202020204" pitchFamily="34" charset="0"/>
              </a:rPr>
              <a:t> - empurrar </a:t>
            </a:r>
            <a:r>
              <a:rPr lang="pt-BR" b="1" i="1" dirty="0"/>
              <a:t>Range</a:t>
            </a:r>
            <a:r>
              <a:rPr lang="pt-BR" i="1" dirty="0"/>
              <a:t> (v) - </a:t>
            </a:r>
            <a:r>
              <a:rPr lang="pt-BR" dirty="0"/>
              <a:t>variar, cobrir  </a:t>
            </a:r>
            <a:r>
              <a:rPr lang="pt-BR" b="1" i="1" dirty="0"/>
              <a:t>Record</a:t>
            </a:r>
            <a:r>
              <a:rPr lang="pt-BR" i="1" dirty="0"/>
              <a:t> (v, n)</a:t>
            </a:r>
            <a:r>
              <a:rPr lang="pt-BR" dirty="0"/>
              <a:t> - gravar, disco, gravação, registro </a:t>
            </a:r>
          </a:p>
          <a:p>
            <a:r>
              <a:rPr lang="pt-BR" b="1" i="1" dirty="0"/>
              <a:t>Resume</a:t>
            </a:r>
            <a:r>
              <a:rPr lang="pt-BR" i="1" dirty="0"/>
              <a:t> (v)</a:t>
            </a:r>
            <a:r>
              <a:rPr lang="pt-BR" dirty="0"/>
              <a:t> - retomar, reiniciar </a:t>
            </a:r>
          </a:p>
          <a:p>
            <a:r>
              <a:rPr lang="pt-BR" b="1" i="1" dirty="0" err="1"/>
              <a:t>Résumé</a:t>
            </a:r>
            <a:r>
              <a:rPr lang="pt-BR" i="1" dirty="0"/>
              <a:t> (n)</a:t>
            </a:r>
            <a:r>
              <a:rPr lang="pt-BR" dirty="0"/>
              <a:t> - curriculum vitae, currículo </a:t>
            </a:r>
          </a:p>
          <a:p>
            <a:r>
              <a:rPr lang="pt-BR" b="1" i="1" dirty="0"/>
              <a:t>Service</a:t>
            </a:r>
            <a:r>
              <a:rPr lang="pt-BR" i="1" dirty="0"/>
              <a:t> (n)</a:t>
            </a:r>
            <a:r>
              <a:rPr lang="pt-BR" dirty="0"/>
              <a:t> - atendimento </a:t>
            </a:r>
          </a:p>
          <a:p>
            <a:r>
              <a:rPr lang="pt-BR" b="1" i="1" dirty="0" err="1"/>
              <a:t>Support</a:t>
            </a:r>
            <a:r>
              <a:rPr lang="pt-BR" i="1" dirty="0"/>
              <a:t> (v)</a:t>
            </a:r>
            <a:r>
              <a:rPr lang="pt-BR" dirty="0"/>
              <a:t> - apoiar </a:t>
            </a:r>
          </a:p>
          <a:p>
            <a:r>
              <a:rPr lang="pt-BR" b="1" i="1" dirty="0" err="1"/>
              <a:t>Turn</a:t>
            </a:r>
            <a:r>
              <a:rPr lang="pt-BR" i="1" dirty="0"/>
              <a:t> (n, v)</a:t>
            </a:r>
            <a:r>
              <a:rPr lang="pt-BR" dirty="0"/>
              <a:t> - vez, volta, curva; virar, girar </a:t>
            </a:r>
          </a:p>
          <a:p>
            <a:pPr indent="-6350">
              <a:lnSpc>
                <a:spcPct val="107000"/>
              </a:lnSpc>
              <a:spcAft>
                <a:spcPts val="525"/>
              </a:spcAft>
            </a:pPr>
            <a:endParaRPr lang="pt-BR" dirty="0"/>
          </a:p>
        </p:txBody>
      </p:sp>
    </p:spTree>
    <p:extLst>
      <p:ext uri="{BB962C8B-B14F-4D97-AF65-F5344CB8AC3E}">
        <p14:creationId xmlns:p14="http://schemas.microsoft.com/office/powerpoint/2010/main" val="27307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898902" y="1148603"/>
            <a:ext cx="9748434" cy="3929281"/>
          </a:xfrm>
          <a:prstGeom prst="rect">
            <a:avLst/>
          </a:prstGeom>
        </p:spPr>
        <p:txBody>
          <a:bodyPr wrap="square">
            <a:spAutoFit/>
          </a:bodyPr>
          <a:lstStyle/>
          <a:p>
            <a:pPr marL="6350" indent="-6350">
              <a:lnSpc>
                <a:spcPct val="107000"/>
              </a:lnSpc>
              <a:spcAft>
                <a:spcPts val="600"/>
              </a:spcAft>
            </a:pPr>
            <a:r>
              <a:rPr lang="pt-BR" sz="2000" b="1" dirty="0">
                <a:solidFill>
                  <a:srgbClr val="000000"/>
                </a:solidFill>
                <a:latin typeface="Arial" panose="020B0604020202020204" pitchFamily="34" charset="0"/>
                <a:ea typeface="Arial" panose="020B0604020202020204" pitchFamily="34" charset="0"/>
              </a:rPr>
              <a:t>2.10 - O ALFABETO EM INGLÊS </a:t>
            </a:r>
          </a:p>
          <a:p>
            <a:pPr>
              <a:lnSpc>
                <a:spcPct val="107000"/>
              </a:lnSpc>
              <a:spcAft>
                <a:spcPts val="575"/>
              </a:spcAft>
            </a:pPr>
            <a:r>
              <a:rPr lang="pt-BR" sz="2000" b="1" dirty="0">
                <a:solidFill>
                  <a:srgbClr val="000000"/>
                </a:solidFill>
                <a:latin typeface="Arial" panose="020B0604020202020204" pitchFamily="34" charset="0"/>
                <a:ea typeface="Arial" panose="020B0604020202020204" pitchFamily="34" charset="0"/>
              </a:rPr>
              <a:t> </a:t>
            </a:r>
            <a:endParaRPr lang="pt-BR" dirty="0">
              <a:solidFill>
                <a:srgbClr val="000000"/>
              </a:solidFill>
              <a:latin typeface="Calibri" panose="020F0502020204030204" pitchFamily="34" charset="0"/>
              <a:ea typeface="Calibri" panose="020F0502020204030204" pitchFamily="34" charset="0"/>
            </a:endParaRPr>
          </a:p>
          <a:p>
            <a:pPr>
              <a:lnSpc>
                <a:spcPct val="107000"/>
              </a:lnSpc>
              <a:spcAft>
                <a:spcPts val="0"/>
              </a:spcAft>
            </a:pPr>
            <a:r>
              <a:rPr lang="pt-BR" sz="2000" dirty="0">
                <a:solidFill>
                  <a:srgbClr val="000000"/>
                </a:solidFill>
                <a:latin typeface="Arial" panose="020B0604020202020204" pitchFamily="34" charset="0"/>
                <a:ea typeface="Arial" panose="020B0604020202020204" pitchFamily="34" charset="0"/>
              </a:rPr>
              <a:t> </a:t>
            </a:r>
            <a:endParaRPr lang="pt-BR" dirty="0">
              <a:solidFill>
                <a:srgbClr val="000000"/>
              </a:solidFill>
              <a:latin typeface="Calibri" panose="020F0502020204030204" pitchFamily="34" charset="0"/>
              <a:ea typeface="Calibri" panose="020F0502020204030204" pitchFamily="34" charset="0"/>
            </a:endParaRPr>
          </a:p>
          <a:p>
            <a:pPr marL="140335" indent="-6350">
              <a:lnSpc>
                <a:spcPct val="107000"/>
              </a:lnSpc>
              <a:spcAft>
                <a:spcPts val="0"/>
              </a:spcAft>
            </a:pPr>
            <a:r>
              <a:rPr lang="pt-BR" sz="2800" b="1" dirty="0">
                <a:solidFill>
                  <a:srgbClr val="000000"/>
                </a:solidFill>
                <a:latin typeface="Arial" panose="020B0604020202020204" pitchFamily="34" charset="0"/>
                <a:ea typeface="Arial" panose="020B0604020202020204" pitchFamily="34" charset="0"/>
              </a:rPr>
              <a:t>A</a:t>
            </a:r>
            <a:r>
              <a:rPr lang="pt-BR" sz="2800" dirty="0">
                <a:solidFill>
                  <a:srgbClr val="000000"/>
                </a:solidFill>
                <a:latin typeface="Arial" panose="020B0604020202020204" pitchFamily="34" charset="0"/>
                <a:ea typeface="Arial" panose="020B0604020202020204" pitchFamily="34" charset="0"/>
              </a:rPr>
              <a:t>[ei]    </a:t>
            </a:r>
            <a:r>
              <a:rPr lang="pt-BR" sz="2800" b="1" dirty="0">
                <a:solidFill>
                  <a:srgbClr val="000000"/>
                </a:solidFill>
                <a:latin typeface="Arial" panose="020B0604020202020204" pitchFamily="34" charset="0"/>
                <a:ea typeface="Arial" panose="020B0604020202020204" pitchFamily="34" charset="0"/>
              </a:rPr>
              <a:t>B</a:t>
            </a:r>
            <a:r>
              <a:rPr lang="pt-BR" sz="2800" dirty="0">
                <a:solidFill>
                  <a:srgbClr val="000000"/>
                </a:solidFill>
                <a:latin typeface="Arial" panose="020B0604020202020204" pitchFamily="34" charset="0"/>
                <a:ea typeface="Arial" panose="020B0604020202020204" pitchFamily="34" charset="0"/>
              </a:rPr>
              <a:t>[</a:t>
            </a:r>
            <a:r>
              <a:rPr lang="pt-BR" sz="2800" dirty="0" err="1">
                <a:solidFill>
                  <a:srgbClr val="000000"/>
                </a:solidFill>
                <a:latin typeface="Arial" panose="020B0604020202020204" pitchFamily="34" charset="0"/>
                <a:ea typeface="Arial" panose="020B0604020202020204" pitchFamily="34" charset="0"/>
              </a:rPr>
              <a:t>bíi</a:t>
            </a:r>
            <a:r>
              <a:rPr lang="pt-BR" sz="2800" dirty="0">
                <a:solidFill>
                  <a:srgbClr val="000000"/>
                </a:solidFill>
                <a:latin typeface="Arial" panose="020B0604020202020204" pitchFamily="34" charset="0"/>
                <a:ea typeface="Arial" panose="020B0604020202020204" pitchFamily="34" charset="0"/>
              </a:rPr>
              <a:t>]    </a:t>
            </a:r>
            <a:r>
              <a:rPr lang="pt-BR" sz="2800" b="1" dirty="0">
                <a:solidFill>
                  <a:srgbClr val="000000"/>
                </a:solidFill>
                <a:latin typeface="Arial" panose="020B0604020202020204" pitchFamily="34" charset="0"/>
                <a:ea typeface="Arial" panose="020B0604020202020204" pitchFamily="34" charset="0"/>
              </a:rPr>
              <a:t>C</a:t>
            </a:r>
            <a:r>
              <a:rPr lang="pt-BR" sz="2800" dirty="0">
                <a:solidFill>
                  <a:srgbClr val="000000"/>
                </a:solidFill>
                <a:latin typeface="Arial" panose="020B0604020202020204" pitchFamily="34" charset="0"/>
                <a:ea typeface="Arial" panose="020B0604020202020204" pitchFamily="34" charset="0"/>
              </a:rPr>
              <a:t>[</a:t>
            </a:r>
            <a:r>
              <a:rPr lang="pt-BR" sz="2800" dirty="0" err="1">
                <a:solidFill>
                  <a:srgbClr val="000000"/>
                </a:solidFill>
                <a:latin typeface="Arial" panose="020B0604020202020204" pitchFamily="34" charset="0"/>
                <a:ea typeface="Arial" panose="020B0604020202020204" pitchFamily="34" charset="0"/>
              </a:rPr>
              <a:t>síi</a:t>
            </a:r>
            <a:r>
              <a:rPr lang="pt-BR" sz="2800" dirty="0">
                <a:solidFill>
                  <a:srgbClr val="000000"/>
                </a:solidFill>
                <a:latin typeface="Arial" panose="020B0604020202020204" pitchFamily="34" charset="0"/>
                <a:ea typeface="Arial" panose="020B0604020202020204" pitchFamily="34" charset="0"/>
              </a:rPr>
              <a:t>]    </a:t>
            </a:r>
            <a:r>
              <a:rPr lang="pt-BR" sz="2800" b="1" dirty="0">
                <a:solidFill>
                  <a:srgbClr val="000000"/>
                </a:solidFill>
                <a:latin typeface="Arial" panose="020B0604020202020204" pitchFamily="34" charset="0"/>
                <a:ea typeface="Arial" panose="020B0604020202020204" pitchFamily="34" charset="0"/>
              </a:rPr>
              <a:t>D</a:t>
            </a:r>
            <a:r>
              <a:rPr lang="pt-BR" sz="2800" dirty="0">
                <a:solidFill>
                  <a:srgbClr val="000000"/>
                </a:solidFill>
                <a:latin typeface="Arial" panose="020B0604020202020204" pitchFamily="34" charset="0"/>
                <a:ea typeface="Arial" panose="020B0604020202020204" pitchFamily="34" charset="0"/>
              </a:rPr>
              <a:t>[</a:t>
            </a:r>
            <a:r>
              <a:rPr lang="pt-BR" sz="2800" dirty="0" err="1">
                <a:solidFill>
                  <a:srgbClr val="000000"/>
                </a:solidFill>
                <a:latin typeface="Arial" panose="020B0604020202020204" pitchFamily="34" charset="0"/>
                <a:ea typeface="Arial" panose="020B0604020202020204" pitchFamily="34" charset="0"/>
              </a:rPr>
              <a:t>díi</a:t>
            </a:r>
            <a:r>
              <a:rPr lang="pt-BR" sz="2800" dirty="0">
                <a:solidFill>
                  <a:srgbClr val="000000"/>
                </a:solidFill>
                <a:latin typeface="Arial" panose="020B0604020202020204" pitchFamily="34" charset="0"/>
                <a:ea typeface="Arial" panose="020B0604020202020204" pitchFamily="34" charset="0"/>
              </a:rPr>
              <a:t>]    </a:t>
            </a:r>
            <a:r>
              <a:rPr lang="pt-BR" sz="2800" b="1" dirty="0">
                <a:solidFill>
                  <a:srgbClr val="000000"/>
                </a:solidFill>
                <a:latin typeface="Arial" panose="020B0604020202020204" pitchFamily="34" charset="0"/>
                <a:ea typeface="Arial" panose="020B0604020202020204" pitchFamily="34" charset="0"/>
              </a:rPr>
              <a:t>E</a:t>
            </a:r>
            <a:r>
              <a:rPr lang="pt-BR" sz="2800" dirty="0">
                <a:solidFill>
                  <a:srgbClr val="000000"/>
                </a:solidFill>
                <a:latin typeface="Arial" panose="020B0604020202020204" pitchFamily="34" charset="0"/>
                <a:ea typeface="Arial" panose="020B0604020202020204" pitchFamily="34" charset="0"/>
              </a:rPr>
              <a:t>[</a:t>
            </a:r>
            <a:r>
              <a:rPr lang="pt-BR" sz="2800" dirty="0" err="1">
                <a:solidFill>
                  <a:srgbClr val="000000"/>
                </a:solidFill>
                <a:latin typeface="Arial" panose="020B0604020202020204" pitchFamily="34" charset="0"/>
                <a:ea typeface="Arial" panose="020B0604020202020204" pitchFamily="34" charset="0"/>
              </a:rPr>
              <a:t>íi</a:t>
            </a:r>
            <a:r>
              <a:rPr lang="pt-BR" sz="2800" dirty="0">
                <a:solidFill>
                  <a:srgbClr val="000000"/>
                </a:solidFill>
                <a:latin typeface="Arial" panose="020B0604020202020204" pitchFamily="34" charset="0"/>
                <a:ea typeface="Arial" panose="020B0604020202020204" pitchFamily="34" charset="0"/>
              </a:rPr>
              <a:t>]    </a:t>
            </a:r>
            <a:r>
              <a:rPr lang="pt-BR" sz="2800" b="1" dirty="0">
                <a:solidFill>
                  <a:srgbClr val="000000"/>
                </a:solidFill>
                <a:latin typeface="Arial" panose="020B0604020202020204" pitchFamily="34" charset="0"/>
                <a:ea typeface="Arial" panose="020B0604020202020204" pitchFamily="34" charset="0"/>
              </a:rPr>
              <a:t>F</a:t>
            </a:r>
            <a:r>
              <a:rPr lang="pt-BR" sz="2800" dirty="0">
                <a:solidFill>
                  <a:srgbClr val="000000"/>
                </a:solidFill>
                <a:latin typeface="Arial" panose="020B0604020202020204" pitchFamily="34" charset="0"/>
                <a:ea typeface="Arial" panose="020B0604020202020204" pitchFamily="34" charset="0"/>
              </a:rPr>
              <a:t>[</a:t>
            </a:r>
            <a:r>
              <a:rPr lang="pt-BR" sz="2800" dirty="0" err="1">
                <a:solidFill>
                  <a:srgbClr val="000000"/>
                </a:solidFill>
                <a:latin typeface="Arial" panose="020B0604020202020204" pitchFamily="34" charset="0"/>
                <a:ea typeface="Arial" panose="020B0604020202020204" pitchFamily="34" charset="0"/>
              </a:rPr>
              <a:t>éf</a:t>
            </a:r>
            <a:r>
              <a:rPr lang="pt-BR" sz="2800" dirty="0">
                <a:solidFill>
                  <a:srgbClr val="000000"/>
                </a:solidFill>
                <a:latin typeface="Arial" panose="020B0604020202020204" pitchFamily="34" charset="0"/>
                <a:ea typeface="Arial" panose="020B0604020202020204" pitchFamily="34" charset="0"/>
              </a:rPr>
              <a:t>]    </a:t>
            </a:r>
            <a:r>
              <a:rPr lang="pt-BR" sz="2800" b="1" dirty="0">
                <a:solidFill>
                  <a:srgbClr val="000000"/>
                </a:solidFill>
                <a:latin typeface="Arial" panose="020B0604020202020204" pitchFamily="34" charset="0"/>
                <a:ea typeface="Arial" panose="020B0604020202020204" pitchFamily="34" charset="0"/>
              </a:rPr>
              <a:t>G</a:t>
            </a:r>
            <a:r>
              <a:rPr lang="pt-BR" sz="2800" dirty="0">
                <a:solidFill>
                  <a:srgbClr val="000000"/>
                </a:solidFill>
                <a:latin typeface="Arial" panose="020B0604020202020204" pitchFamily="34" charset="0"/>
                <a:ea typeface="Arial" panose="020B0604020202020204" pitchFamily="34" charset="0"/>
              </a:rPr>
              <a:t>[</a:t>
            </a:r>
            <a:r>
              <a:rPr lang="pt-BR" sz="2800" dirty="0" err="1">
                <a:solidFill>
                  <a:srgbClr val="000000"/>
                </a:solidFill>
                <a:latin typeface="Arial" panose="020B0604020202020204" pitchFamily="34" charset="0"/>
                <a:ea typeface="Arial" panose="020B0604020202020204" pitchFamily="34" charset="0"/>
              </a:rPr>
              <a:t>djíi</a:t>
            </a:r>
            <a:r>
              <a:rPr lang="pt-BR" sz="2800" dirty="0">
                <a:solidFill>
                  <a:srgbClr val="000000"/>
                </a:solidFill>
                <a:latin typeface="Arial" panose="020B0604020202020204" pitchFamily="34" charset="0"/>
                <a:ea typeface="Arial" panose="020B0604020202020204" pitchFamily="34" charset="0"/>
              </a:rPr>
              <a:t>]   </a:t>
            </a:r>
            <a:r>
              <a:rPr lang="pt-BR" sz="2800" b="1" dirty="0">
                <a:solidFill>
                  <a:srgbClr val="000000"/>
                </a:solidFill>
                <a:latin typeface="Arial" panose="020B0604020202020204" pitchFamily="34" charset="0"/>
                <a:ea typeface="Arial" panose="020B0604020202020204" pitchFamily="34" charset="0"/>
              </a:rPr>
              <a:t>H</a:t>
            </a:r>
            <a:r>
              <a:rPr lang="pt-BR" sz="2800" dirty="0">
                <a:solidFill>
                  <a:srgbClr val="000000"/>
                </a:solidFill>
                <a:latin typeface="Arial" panose="020B0604020202020204" pitchFamily="34" charset="0"/>
                <a:ea typeface="Arial" panose="020B0604020202020204" pitchFamily="34" charset="0"/>
              </a:rPr>
              <a:t>[</a:t>
            </a:r>
            <a:r>
              <a:rPr lang="pt-BR" sz="2800" dirty="0" err="1">
                <a:solidFill>
                  <a:srgbClr val="000000"/>
                </a:solidFill>
                <a:latin typeface="Arial" panose="020B0604020202020204" pitchFamily="34" charset="0"/>
                <a:ea typeface="Arial" panose="020B0604020202020204" pitchFamily="34" charset="0"/>
              </a:rPr>
              <a:t>eitch</a:t>
            </a:r>
            <a:r>
              <a:rPr lang="pt-BR" sz="2800" dirty="0">
                <a:solidFill>
                  <a:srgbClr val="000000"/>
                </a:solidFill>
                <a:latin typeface="Arial" panose="020B0604020202020204" pitchFamily="34" charset="0"/>
                <a:ea typeface="Arial" panose="020B0604020202020204" pitchFamily="34" charset="0"/>
              </a:rPr>
              <a:t>]   </a:t>
            </a:r>
            <a:endParaRPr lang="pt-BR" dirty="0">
              <a:solidFill>
                <a:srgbClr val="000000"/>
              </a:solidFill>
              <a:latin typeface="Calibri" panose="020F0502020204030204" pitchFamily="34" charset="0"/>
              <a:ea typeface="Calibri" panose="020F0502020204030204" pitchFamily="34" charset="0"/>
            </a:endParaRPr>
          </a:p>
          <a:p>
            <a:pPr>
              <a:lnSpc>
                <a:spcPct val="107000"/>
              </a:lnSpc>
              <a:spcAft>
                <a:spcPts val="480"/>
              </a:spcAft>
            </a:pPr>
            <a:r>
              <a:rPr lang="pt-BR" sz="2000" dirty="0">
                <a:solidFill>
                  <a:srgbClr val="000000"/>
                </a:solidFill>
                <a:latin typeface="Arial" panose="020B0604020202020204" pitchFamily="34" charset="0"/>
                <a:ea typeface="Arial" panose="020B0604020202020204" pitchFamily="34" charset="0"/>
              </a:rPr>
              <a:t> </a:t>
            </a:r>
            <a:endParaRPr lang="pt-BR" dirty="0">
              <a:solidFill>
                <a:srgbClr val="000000"/>
              </a:solidFill>
              <a:latin typeface="Calibri" panose="020F0502020204030204" pitchFamily="34" charset="0"/>
              <a:ea typeface="Calibri" panose="020F0502020204030204" pitchFamily="34" charset="0"/>
            </a:endParaRPr>
          </a:p>
          <a:p>
            <a:pPr>
              <a:lnSpc>
                <a:spcPct val="107000"/>
              </a:lnSpc>
              <a:spcAft>
                <a:spcPts val="1005"/>
              </a:spcAft>
              <a:tabLst>
                <a:tab pos="2799715" algn="ctr"/>
              </a:tabLst>
            </a:pPr>
            <a:r>
              <a:rPr lang="pt-BR" sz="2000" dirty="0">
                <a:solidFill>
                  <a:srgbClr val="000000"/>
                </a:solidFill>
                <a:latin typeface="Arial" panose="020B0604020202020204" pitchFamily="34" charset="0"/>
                <a:ea typeface="Arial" panose="020B0604020202020204" pitchFamily="34" charset="0"/>
              </a:rPr>
              <a:t> 	</a:t>
            </a:r>
            <a:r>
              <a:rPr lang="pt-BR" sz="2800" b="1" dirty="0">
                <a:solidFill>
                  <a:srgbClr val="000000"/>
                </a:solidFill>
                <a:latin typeface="Arial" panose="020B0604020202020204" pitchFamily="34" charset="0"/>
                <a:ea typeface="Arial" panose="020B0604020202020204" pitchFamily="34" charset="0"/>
              </a:rPr>
              <a:t>I</a:t>
            </a:r>
            <a:r>
              <a:rPr lang="pt-BR" sz="2800" dirty="0">
                <a:solidFill>
                  <a:srgbClr val="000000"/>
                </a:solidFill>
                <a:latin typeface="Arial" panose="020B0604020202020204" pitchFamily="34" charset="0"/>
                <a:ea typeface="Arial" panose="020B0604020202020204" pitchFamily="34" charset="0"/>
              </a:rPr>
              <a:t>[ai]    </a:t>
            </a:r>
            <a:r>
              <a:rPr lang="pt-BR" sz="2800" b="1" dirty="0">
                <a:solidFill>
                  <a:srgbClr val="000000"/>
                </a:solidFill>
                <a:latin typeface="Arial" panose="020B0604020202020204" pitchFamily="34" charset="0"/>
                <a:ea typeface="Arial" panose="020B0604020202020204" pitchFamily="34" charset="0"/>
              </a:rPr>
              <a:t>J</a:t>
            </a:r>
            <a:r>
              <a:rPr lang="pt-BR" sz="2800" dirty="0">
                <a:solidFill>
                  <a:srgbClr val="000000"/>
                </a:solidFill>
                <a:latin typeface="Arial" panose="020B0604020202020204" pitchFamily="34" charset="0"/>
                <a:ea typeface="Arial" panose="020B0604020202020204" pitchFamily="34" charset="0"/>
              </a:rPr>
              <a:t>[</a:t>
            </a:r>
            <a:r>
              <a:rPr lang="pt-BR" sz="2800" dirty="0" err="1">
                <a:solidFill>
                  <a:srgbClr val="000000"/>
                </a:solidFill>
                <a:latin typeface="Arial" panose="020B0604020202020204" pitchFamily="34" charset="0"/>
                <a:ea typeface="Arial" panose="020B0604020202020204" pitchFamily="34" charset="0"/>
              </a:rPr>
              <a:t>djei</a:t>
            </a:r>
            <a:r>
              <a:rPr lang="pt-BR" sz="2800" dirty="0">
                <a:solidFill>
                  <a:srgbClr val="000000"/>
                </a:solidFill>
                <a:latin typeface="Arial" panose="020B0604020202020204" pitchFamily="34" charset="0"/>
                <a:ea typeface="Arial" panose="020B0604020202020204" pitchFamily="34" charset="0"/>
              </a:rPr>
              <a:t>]    </a:t>
            </a:r>
            <a:r>
              <a:rPr lang="pt-BR" sz="2800" b="1" dirty="0">
                <a:solidFill>
                  <a:srgbClr val="000000"/>
                </a:solidFill>
                <a:latin typeface="Arial" panose="020B0604020202020204" pitchFamily="34" charset="0"/>
                <a:ea typeface="Arial" panose="020B0604020202020204" pitchFamily="34" charset="0"/>
              </a:rPr>
              <a:t>K</a:t>
            </a:r>
            <a:r>
              <a:rPr lang="pt-BR" sz="2800" dirty="0">
                <a:solidFill>
                  <a:srgbClr val="000000"/>
                </a:solidFill>
                <a:latin typeface="Arial" panose="020B0604020202020204" pitchFamily="34" charset="0"/>
                <a:ea typeface="Arial" panose="020B0604020202020204" pitchFamily="34" charset="0"/>
              </a:rPr>
              <a:t>[</a:t>
            </a:r>
            <a:r>
              <a:rPr lang="pt-BR" sz="2800" dirty="0" err="1">
                <a:solidFill>
                  <a:srgbClr val="000000"/>
                </a:solidFill>
                <a:latin typeface="Arial" panose="020B0604020202020204" pitchFamily="34" charset="0"/>
                <a:ea typeface="Arial" panose="020B0604020202020204" pitchFamily="34" charset="0"/>
              </a:rPr>
              <a:t>kei</a:t>
            </a:r>
            <a:r>
              <a:rPr lang="pt-BR" sz="2800" dirty="0">
                <a:solidFill>
                  <a:srgbClr val="000000"/>
                </a:solidFill>
                <a:latin typeface="Arial" panose="020B0604020202020204" pitchFamily="34" charset="0"/>
                <a:ea typeface="Arial" panose="020B0604020202020204" pitchFamily="34" charset="0"/>
              </a:rPr>
              <a:t>]    </a:t>
            </a:r>
            <a:r>
              <a:rPr lang="pt-BR" sz="2800" b="1" dirty="0">
                <a:solidFill>
                  <a:srgbClr val="000000"/>
                </a:solidFill>
                <a:latin typeface="Arial" panose="020B0604020202020204" pitchFamily="34" charset="0"/>
                <a:ea typeface="Arial" panose="020B0604020202020204" pitchFamily="34" charset="0"/>
              </a:rPr>
              <a:t>L</a:t>
            </a:r>
            <a:r>
              <a:rPr lang="pt-BR" sz="2800" dirty="0">
                <a:solidFill>
                  <a:srgbClr val="000000"/>
                </a:solidFill>
                <a:latin typeface="Arial" panose="020B0604020202020204" pitchFamily="34" charset="0"/>
                <a:ea typeface="Arial" panose="020B0604020202020204" pitchFamily="34" charset="0"/>
              </a:rPr>
              <a:t>[</a:t>
            </a:r>
            <a:r>
              <a:rPr lang="pt-BR" sz="2800" dirty="0" err="1">
                <a:solidFill>
                  <a:srgbClr val="000000"/>
                </a:solidFill>
                <a:latin typeface="Arial" panose="020B0604020202020204" pitchFamily="34" charset="0"/>
                <a:ea typeface="Arial" panose="020B0604020202020204" pitchFamily="34" charset="0"/>
              </a:rPr>
              <a:t>él</a:t>
            </a:r>
            <a:r>
              <a:rPr lang="pt-BR" sz="2800" dirty="0">
                <a:solidFill>
                  <a:srgbClr val="000000"/>
                </a:solidFill>
                <a:latin typeface="Arial" panose="020B0604020202020204" pitchFamily="34" charset="0"/>
                <a:ea typeface="Arial" panose="020B0604020202020204" pitchFamily="34" charset="0"/>
              </a:rPr>
              <a:t>]    </a:t>
            </a:r>
            <a:r>
              <a:rPr lang="pt-BR" sz="2800" b="1" dirty="0">
                <a:solidFill>
                  <a:srgbClr val="000000"/>
                </a:solidFill>
                <a:latin typeface="Arial" panose="020B0604020202020204" pitchFamily="34" charset="0"/>
                <a:ea typeface="Arial" panose="020B0604020202020204" pitchFamily="34" charset="0"/>
              </a:rPr>
              <a:t>M</a:t>
            </a:r>
            <a:r>
              <a:rPr lang="pt-BR" sz="2800" dirty="0">
                <a:solidFill>
                  <a:srgbClr val="000000"/>
                </a:solidFill>
                <a:latin typeface="Arial" panose="020B0604020202020204" pitchFamily="34" charset="0"/>
                <a:ea typeface="Arial" panose="020B0604020202020204" pitchFamily="34" charset="0"/>
              </a:rPr>
              <a:t>[</a:t>
            </a:r>
            <a:r>
              <a:rPr lang="pt-BR" sz="2800" dirty="0" err="1">
                <a:solidFill>
                  <a:srgbClr val="000000"/>
                </a:solidFill>
                <a:latin typeface="Arial" panose="020B0604020202020204" pitchFamily="34" charset="0"/>
                <a:ea typeface="Arial" panose="020B0604020202020204" pitchFamily="34" charset="0"/>
              </a:rPr>
              <a:t>êm</a:t>
            </a:r>
            <a:r>
              <a:rPr lang="pt-BR" sz="2800" dirty="0">
                <a:solidFill>
                  <a:srgbClr val="000000"/>
                </a:solidFill>
                <a:latin typeface="Arial" panose="020B0604020202020204" pitchFamily="34" charset="0"/>
                <a:ea typeface="Arial" panose="020B0604020202020204" pitchFamily="34" charset="0"/>
              </a:rPr>
              <a:t>] </a:t>
            </a:r>
            <a:r>
              <a:rPr lang="pt-BR" sz="2800" b="1" dirty="0">
                <a:solidFill>
                  <a:srgbClr val="000000"/>
                </a:solidFill>
                <a:latin typeface="Arial" panose="020B0604020202020204" pitchFamily="34" charset="0"/>
                <a:ea typeface="Arial" panose="020B0604020202020204" pitchFamily="34" charset="0"/>
              </a:rPr>
              <a:t>N</a:t>
            </a:r>
            <a:r>
              <a:rPr lang="pt-BR" sz="2800" dirty="0">
                <a:solidFill>
                  <a:srgbClr val="000000"/>
                </a:solidFill>
                <a:latin typeface="Arial" panose="020B0604020202020204" pitchFamily="34" charset="0"/>
                <a:ea typeface="Arial" panose="020B0604020202020204" pitchFamily="34" charset="0"/>
              </a:rPr>
              <a:t>[</a:t>
            </a:r>
            <a:r>
              <a:rPr lang="pt-BR" sz="2800" dirty="0" err="1">
                <a:solidFill>
                  <a:srgbClr val="000000"/>
                </a:solidFill>
                <a:latin typeface="Arial" panose="020B0604020202020204" pitchFamily="34" charset="0"/>
                <a:ea typeface="Arial" panose="020B0604020202020204" pitchFamily="34" charset="0"/>
              </a:rPr>
              <a:t>ên</a:t>
            </a:r>
            <a:r>
              <a:rPr lang="pt-BR" sz="2800" dirty="0">
                <a:solidFill>
                  <a:srgbClr val="000000"/>
                </a:solidFill>
                <a:latin typeface="Arial" panose="020B0604020202020204" pitchFamily="34" charset="0"/>
                <a:ea typeface="Arial" panose="020B0604020202020204" pitchFamily="34" charset="0"/>
              </a:rPr>
              <a:t>]    </a:t>
            </a:r>
            <a:r>
              <a:rPr lang="pt-BR" sz="2800" b="1" dirty="0">
                <a:solidFill>
                  <a:srgbClr val="000000"/>
                </a:solidFill>
                <a:latin typeface="Arial" panose="020B0604020202020204" pitchFamily="34" charset="0"/>
                <a:ea typeface="Arial" panose="020B0604020202020204" pitchFamily="34" charset="0"/>
              </a:rPr>
              <a:t>O</a:t>
            </a:r>
            <a:r>
              <a:rPr lang="pt-BR" sz="2800" dirty="0">
                <a:solidFill>
                  <a:srgbClr val="000000"/>
                </a:solidFill>
                <a:latin typeface="Arial" panose="020B0604020202020204" pitchFamily="34" charset="0"/>
                <a:ea typeface="Arial" panose="020B0604020202020204" pitchFamily="34" charset="0"/>
              </a:rPr>
              <a:t>[</a:t>
            </a:r>
            <a:r>
              <a:rPr lang="pt-BR" sz="2800" dirty="0" err="1">
                <a:solidFill>
                  <a:srgbClr val="000000"/>
                </a:solidFill>
                <a:latin typeface="Arial" panose="020B0604020202020204" pitchFamily="34" charset="0"/>
                <a:ea typeface="Arial" panose="020B0604020202020204" pitchFamily="34" charset="0"/>
              </a:rPr>
              <a:t>ôu</a:t>
            </a:r>
            <a:r>
              <a:rPr lang="pt-BR" sz="2800" dirty="0">
                <a:solidFill>
                  <a:srgbClr val="000000"/>
                </a:solidFill>
                <a:latin typeface="Arial" panose="020B0604020202020204" pitchFamily="34" charset="0"/>
                <a:ea typeface="Arial" panose="020B0604020202020204" pitchFamily="34" charset="0"/>
              </a:rPr>
              <a:t>]     </a:t>
            </a:r>
            <a:endParaRPr lang="pt-BR" dirty="0">
              <a:solidFill>
                <a:srgbClr val="000000"/>
              </a:solidFill>
              <a:latin typeface="Calibri" panose="020F0502020204030204" pitchFamily="34" charset="0"/>
              <a:ea typeface="Calibri" panose="020F0502020204030204" pitchFamily="34" charset="0"/>
            </a:endParaRPr>
          </a:p>
          <a:p>
            <a:pPr>
              <a:lnSpc>
                <a:spcPct val="107000"/>
              </a:lnSpc>
              <a:spcAft>
                <a:spcPts val="0"/>
              </a:spcAft>
              <a:tabLst>
                <a:tab pos="2799715" algn="ctr"/>
              </a:tabLst>
            </a:pPr>
            <a:r>
              <a:rPr lang="pt-BR" sz="2800" baseline="30000" dirty="0">
                <a:solidFill>
                  <a:srgbClr val="000000"/>
                </a:solidFill>
                <a:latin typeface="Arial" panose="020B0604020202020204" pitchFamily="34" charset="0"/>
                <a:ea typeface="Arial" panose="020B0604020202020204" pitchFamily="34" charset="0"/>
              </a:rPr>
              <a:t> 	</a:t>
            </a:r>
            <a:r>
              <a:rPr lang="pt-BR" sz="2800" b="1" dirty="0">
                <a:solidFill>
                  <a:srgbClr val="000000"/>
                </a:solidFill>
                <a:latin typeface="Arial" panose="020B0604020202020204" pitchFamily="34" charset="0"/>
                <a:ea typeface="Arial" panose="020B0604020202020204" pitchFamily="34" charset="0"/>
              </a:rPr>
              <a:t>P</a:t>
            </a:r>
            <a:r>
              <a:rPr lang="pt-BR" sz="2800" dirty="0">
                <a:solidFill>
                  <a:srgbClr val="000000"/>
                </a:solidFill>
                <a:latin typeface="Arial" panose="020B0604020202020204" pitchFamily="34" charset="0"/>
                <a:ea typeface="Arial" panose="020B0604020202020204" pitchFamily="34" charset="0"/>
              </a:rPr>
              <a:t>[</a:t>
            </a:r>
            <a:r>
              <a:rPr lang="pt-BR" sz="2800" dirty="0" err="1">
                <a:solidFill>
                  <a:srgbClr val="000000"/>
                </a:solidFill>
                <a:latin typeface="Arial" panose="020B0604020202020204" pitchFamily="34" charset="0"/>
                <a:ea typeface="Arial" panose="020B0604020202020204" pitchFamily="34" charset="0"/>
              </a:rPr>
              <a:t>píi</a:t>
            </a:r>
            <a:r>
              <a:rPr lang="pt-BR" sz="2800" dirty="0">
                <a:solidFill>
                  <a:srgbClr val="000000"/>
                </a:solidFill>
                <a:latin typeface="Arial" panose="020B0604020202020204" pitchFamily="34" charset="0"/>
                <a:ea typeface="Arial" panose="020B0604020202020204" pitchFamily="34" charset="0"/>
              </a:rPr>
              <a:t>]   </a:t>
            </a:r>
            <a:r>
              <a:rPr lang="pt-BR" sz="2800" b="1" dirty="0">
                <a:solidFill>
                  <a:srgbClr val="000000"/>
                </a:solidFill>
                <a:latin typeface="Arial" panose="020B0604020202020204" pitchFamily="34" charset="0"/>
                <a:ea typeface="Arial" panose="020B0604020202020204" pitchFamily="34" charset="0"/>
              </a:rPr>
              <a:t>Q</a:t>
            </a:r>
            <a:r>
              <a:rPr lang="pt-BR" sz="2800" dirty="0">
                <a:solidFill>
                  <a:srgbClr val="000000"/>
                </a:solidFill>
                <a:latin typeface="Arial" panose="020B0604020202020204" pitchFamily="34" charset="0"/>
                <a:ea typeface="Arial" panose="020B0604020202020204" pitchFamily="34" charset="0"/>
              </a:rPr>
              <a:t>[</a:t>
            </a:r>
            <a:r>
              <a:rPr lang="pt-BR" sz="2800" dirty="0" err="1">
                <a:solidFill>
                  <a:srgbClr val="000000"/>
                </a:solidFill>
                <a:latin typeface="Arial" panose="020B0604020202020204" pitchFamily="34" charset="0"/>
                <a:ea typeface="Arial" panose="020B0604020202020204" pitchFamily="34" charset="0"/>
              </a:rPr>
              <a:t>Kíu</a:t>
            </a:r>
            <a:r>
              <a:rPr lang="pt-BR" sz="2800" dirty="0">
                <a:solidFill>
                  <a:srgbClr val="000000"/>
                </a:solidFill>
                <a:latin typeface="Arial" panose="020B0604020202020204" pitchFamily="34" charset="0"/>
                <a:ea typeface="Arial" panose="020B0604020202020204" pitchFamily="34" charset="0"/>
              </a:rPr>
              <a:t>]    </a:t>
            </a:r>
            <a:r>
              <a:rPr lang="pt-BR" sz="2800" b="1" dirty="0">
                <a:solidFill>
                  <a:srgbClr val="000000"/>
                </a:solidFill>
                <a:latin typeface="Arial" panose="020B0604020202020204" pitchFamily="34" charset="0"/>
                <a:ea typeface="Arial" panose="020B0604020202020204" pitchFamily="34" charset="0"/>
              </a:rPr>
              <a:t>R</a:t>
            </a:r>
            <a:r>
              <a:rPr lang="pt-BR" sz="2800" dirty="0">
                <a:solidFill>
                  <a:srgbClr val="000000"/>
                </a:solidFill>
                <a:latin typeface="Arial" panose="020B0604020202020204" pitchFamily="34" charset="0"/>
                <a:ea typeface="Arial" panose="020B0604020202020204" pitchFamily="34" charset="0"/>
              </a:rPr>
              <a:t>[ar]   </a:t>
            </a:r>
            <a:r>
              <a:rPr lang="pt-BR" sz="2800" b="1" dirty="0">
                <a:solidFill>
                  <a:srgbClr val="000000"/>
                </a:solidFill>
                <a:latin typeface="Arial" panose="020B0604020202020204" pitchFamily="34" charset="0"/>
                <a:ea typeface="Arial" panose="020B0604020202020204" pitchFamily="34" charset="0"/>
              </a:rPr>
              <a:t>S</a:t>
            </a:r>
            <a:r>
              <a:rPr lang="pt-BR" sz="2800" dirty="0">
                <a:solidFill>
                  <a:srgbClr val="000000"/>
                </a:solidFill>
                <a:latin typeface="Arial" panose="020B0604020202020204" pitchFamily="34" charset="0"/>
                <a:ea typeface="Arial" panose="020B0604020202020204" pitchFamily="34" charset="0"/>
              </a:rPr>
              <a:t>[és]    </a:t>
            </a:r>
            <a:r>
              <a:rPr lang="pt-BR" sz="2800" b="1" dirty="0">
                <a:solidFill>
                  <a:srgbClr val="000000"/>
                </a:solidFill>
                <a:latin typeface="Arial" panose="020B0604020202020204" pitchFamily="34" charset="0"/>
                <a:ea typeface="Arial" panose="020B0604020202020204" pitchFamily="34" charset="0"/>
              </a:rPr>
              <a:t>T</a:t>
            </a:r>
            <a:r>
              <a:rPr lang="pt-BR" sz="2800" dirty="0">
                <a:solidFill>
                  <a:srgbClr val="000000"/>
                </a:solidFill>
                <a:latin typeface="Arial" panose="020B0604020202020204" pitchFamily="34" charset="0"/>
                <a:ea typeface="Arial" panose="020B0604020202020204" pitchFamily="34" charset="0"/>
              </a:rPr>
              <a:t>[</a:t>
            </a:r>
            <a:r>
              <a:rPr lang="pt-BR" sz="2800" dirty="0" err="1">
                <a:solidFill>
                  <a:srgbClr val="000000"/>
                </a:solidFill>
                <a:latin typeface="Arial" panose="020B0604020202020204" pitchFamily="34" charset="0"/>
                <a:ea typeface="Arial" panose="020B0604020202020204" pitchFamily="34" charset="0"/>
              </a:rPr>
              <a:t>tíi</a:t>
            </a:r>
            <a:r>
              <a:rPr lang="pt-BR" sz="2800" dirty="0">
                <a:solidFill>
                  <a:srgbClr val="000000"/>
                </a:solidFill>
                <a:latin typeface="Arial" panose="020B0604020202020204" pitchFamily="34" charset="0"/>
                <a:ea typeface="Arial" panose="020B0604020202020204" pitchFamily="34" charset="0"/>
              </a:rPr>
              <a:t>] </a:t>
            </a:r>
            <a:r>
              <a:rPr lang="pt-BR" sz="2800" b="1" dirty="0">
                <a:solidFill>
                  <a:srgbClr val="000000"/>
                </a:solidFill>
                <a:latin typeface="Arial" panose="020B0604020202020204" pitchFamily="34" charset="0"/>
                <a:ea typeface="Arial" panose="020B0604020202020204" pitchFamily="34" charset="0"/>
              </a:rPr>
              <a:t>U</a:t>
            </a:r>
            <a:r>
              <a:rPr lang="pt-BR" sz="2800" dirty="0">
                <a:solidFill>
                  <a:srgbClr val="000000"/>
                </a:solidFill>
                <a:latin typeface="Arial" panose="020B0604020202020204" pitchFamily="34" charset="0"/>
                <a:ea typeface="Arial" panose="020B0604020202020204" pitchFamily="34" charset="0"/>
              </a:rPr>
              <a:t>[</a:t>
            </a:r>
            <a:r>
              <a:rPr lang="pt-BR" sz="2800" dirty="0" err="1">
                <a:solidFill>
                  <a:srgbClr val="000000"/>
                </a:solidFill>
                <a:latin typeface="Arial" panose="020B0604020202020204" pitchFamily="34" charset="0"/>
                <a:ea typeface="Arial" panose="020B0604020202020204" pitchFamily="34" charset="0"/>
              </a:rPr>
              <a:t>íu</a:t>
            </a:r>
            <a:r>
              <a:rPr lang="pt-BR" sz="2800" dirty="0">
                <a:solidFill>
                  <a:srgbClr val="000000"/>
                </a:solidFill>
                <a:latin typeface="Arial" panose="020B0604020202020204" pitchFamily="34" charset="0"/>
                <a:ea typeface="Arial" panose="020B0604020202020204" pitchFamily="34" charset="0"/>
              </a:rPr>
              <a:t>]    </a:t>
            </a:r>
            <a:r>
              <a:rPr lang="pt-BR" sz="2800" b="1" dirty="0">
                <a:solidFill>
                  <a:srgbClr val="000000"/>
                </a:solidFill>
                <a:latin typeface="Arial" panose="020B0604020202020204" pitchFamily="34" charset="0"/>
                <a:ea typeface="Arial" panose="020B0604020202020204" pitchFamily="34" charset="0"/>
              </a:rPr>
              <a:t>V</a:t>
            </a:r>
            <a:r>
              <a:rPr lang="pt-BR" sz="2800" dirty="0">
                <a:solidFill>
                  <a:srgbClr val="000000"/>
                </a:solidFill>
                <a:latin typeface="Arial" panose="020B0604020202020204" pitchFamily="34" charset="0"/>
                <a:ea typeface="Arial" panose="020B0604020202020204" pitchFamily="34" charset="0"/>
              </a:rPr>
              <a:t>[</a:t>
            </a:r>
            <a:r>
              <a:rPr lang="pt-BR" sz="2800" dirty="0" err="1">
                <a:solidFill>
                  <a:srgbClr val="000000"/>
                </a:solidFill>
                <a:latin typeface="Arial" panose="020B0604020202020204" pitchFamily="34" charset="0"/>
                <a:ea typeface="Arial" panose="020B0604020202020204" pitchFamily="34" charset="0"/>
              </a:rPr>
              <a:t>víi</a:t>
            </a:r>
            <a:r>
              <a:rPr lang="pt-BR" sz="2800" dirty="0">
                <a:solidFill>
                  <a:srgbClr val="000000"/>
                </a:solidFill>
                <a:latin typeface="Arial" panose="020B0604020202020204" pitchFamily="34" charset="0"/>
                <a:ea typeface="Arial" panose="020B0604020202020204" pitchFamily="34" charset="0"/>
              </a:rPr>
              <a:t>]</a:t>
            </a:r>
            <a:r>
              <a:rPr lang="pt-BR" sz="2800" b="1" dirty="0">
                <a:solidFill>
                  <a:srgbClr val="000000"/>
                </a:solidFill>
                <a:latin typeface="Arial" panose="020B0604020202020204" pitchFamily="34" charset="0"/>
                <a:ea typeface="Arial" panose="020B0604020202020204" pitchFamily="34" charset="0"/>
              </a:rPr>
              <a:t>      </a:t>
            </a:r>
            <a:endParaRPr lang="pt-BR" dirty="0">
              <a:solidFill>
                <a:srgbClr val="000000"/>
              </a:solidFill>
              <a:latin typeface="Calibri" panose="020F0502020204030204" pitchFamily="34" charset="0"/>
              <a:ea typeface="Calibri" panose="020F0502020204030204" pitchFamily="34" charset="0"/>
            </a:endParaRPr>
          </a:p>
          <a:p>
            <a:pPr>
              <a:lnSpc>
                <a:spcPct val="107000"/>
              </a:lnSpc>
              <a:spcAft>
                <a:spcPts val="0"/>
              </a:spcAft>
            </a:pPr>
            <a:r>
              <a:rPr lang="pt-BR" sz="2000" dirty="0">
                <a:solidFill>
                  <a:srgbClr val="000000"/>
                </a:solidFill>
                <a:latin typeface="Arial" panose="020B0604020202020204" pitchFamily="34" charset="0"/>
                <a:ea typeface="Arial" panose="020B0604020202020204" pitchFamily="34" charset="0"/>
              </a:rPr>
              <a:t> </a:t>
            </a:r>
            <a:endParaRPr lang="pt-BR" dirty="0">
              <a:solidFill>
                <a:srgbClr val="000000"/>
              </a:solidFill>
              <a:latin typeface="Calibri" panose="020F0502020204030204" pitchFamily="34" charset="0"/>
              <a:ea typeface="Calibri" panose="020F0502020204030204" pitchFamily="34" charset="0"/>
            </a:endParaRPr>
          </a:p>
          <a:p>
            <a:pPr marR="187960" algn="ctr">
              <a:lnSpc>
                <a:spcPct val="107000"/>
              </a:lnSpc>
              <a:spcAft>
                <a:spcPts val="0"/>
              </a:spcAft>
            </a:pPr>
            <a:r>
              <a:rPr lang="pt-BR" sz="2800" b="1" dirty="0">
                <a:solidFill>
                  <a:srgbClr val="000000"/>
                </a:solidFill>
                <a:latin typeface="Arial" panose="020B0604020202020204" pitchFamily="34" charset="0"/>
                <a:ea typeface="Arial" panose="020B0604020202020204" pitchFamily="34" charset="0"/>
              </a:rPr>
              <a:t>W</a:t>
            </a:r>
            <a:r>
              <a:rPr lang="pt-BR" sz="2800" dirty="0">
                <a:solidFill>
                  <a:srgbClr val="000000"/>
                </a:solidFill>
                <a:latin typeface="Arial" panose="020B0604020202020204" pitchFamily="34" charset="0"/>
                <a:ea typeface="Arial" panose="020B0604020202020204" pitchFamily="34" charset="0"/>
              </a:rPr>
              <a:t>[</a:t>
            </a:r>
            <a:r>
              <a:rPr lang="pt-BR" sz="2800" dirty="0" err="1">
                <a:solidFill>
                  <a:srgbClr val="000000"/>
                </a:solidFill>
                <a:latin typeface="Arial" panose="020B0604020202020204" pitchFamily="34" charset="0"/>
                <a:ea typeface="Arial" panose="020B0604020202020204" pitchFamily="34" charset="0"/>
              </a:rPr>
              <a:t>dãbliu</a:t>
            </a:r>
            <a:r>
              <a:rPr lang="pt-BR" sz="2800" dirty="0">
                <a:solidFill>
                  <a:srgbClr val="000000"/>
                </a:solidFill>
                <a:latin typeface="Arial" panose="020B0604020202020204" pitchFamily="34" charset="0"/>
                <a:ea typeface="Arial" panose="020B0604020202020204" pitchFamily="34" charset="0"/>
              </a:rPr>
              <a:t>]   </a:t>
            </a:r>
            <a:r>
              <a:rPr lang="pt-BR" sz="2800" b="1" dirty="0">
                <a:solidFill>
                  <a:srgbClr val="000000"/>
                </a:solidFill>
                <a:latin typeface="Arial" panose="020B0604020202020204" pitchFamily="34" charset="0"/>
                <a:ea typeface="Arial" panose="020B0604020202020204" pitchFamily="34" charset="0"/>
              </a:rPr>
              <a:t>X</a:t>
            </a:r>
            <a:r>
              <a:rPr lang="pt-BR" sz="2800" dirty="0">
                <a:solidFill>
                  <a:srgbClr val="000000"/>
                </a:solidFill>
                <a:latin typeface="Arial" panose="020B0604020202020204" pitchFamily="34" charset="0"/>
                <a:ea typeface="Arial" panose="020B0604020202020204" pitchFamily="34" charset="0"/>
              </a:rPr>
              <a:t>[</a:t>
            </a:r>
            <a:r>
              <a:rPr lang="pt-BR" sz="2800" dirty="0" err="1">
                <a:solidFill>
                  <a:srgbClr val="000000"/>
                </a:solidFill>
                <a:latin typeface="Arial" panose="020B0604020202020204" pitchFamily="34" charset="0"/>
                <a:ea typeface="Arial" panose="020B0604020202020204" pitchFamily="34" charset="0"/>
              </a:rPr>
              <a:t>éks</a:t>
            </a:r>
            <a:r>
              <a:rPr lang="pt-BR" sz="2800" dirty="0">
                <a:solidFill>
                  <a:srgbClr val="000000"/>
                </a:solidFill>
                <a:latin typeface="Arial" panose="020B0604020202020204" pitchFamily="34" charset="0"/>
                <a:ea typeface="Arial" panose="020B0604020202020204" pitchFamily="34" charset="0"/>
              </a:rPr>
              <a:t>]   </a:t>
            </a:r>
            <a:r>
              <a:rPr lang="pt-BR" sz="2800" b="1" dirty="0">
                <a:solidFill>
                  <a:srgbClr val="000000"/>
                </a:solidFill>
                <a:latin typeface="Arial" panose="020B0604020202020204" pitchFamily="34" charset="0"/>
                <a:ea typeface="Arial" panose="020B0604020202020204" pitchFamily="34" charset="0"/>
              </a:rPr>
              <a:t>Y</a:t>
            </a:r>
            <a:r>
              <a:rPr lang="pt-BR" sz="2800" dirty="0">
                <a:solidFill>
                  <a:srgbClr val="000000"/>
                </a:solidFill>
                <a:latin typeface="Arial" panose="020B0604020202020204" pitchFamily="34" charset="0"/>
                <a:ea typeface="Arial" panose="020B0604020202020204" pitchFamily="34" charset="0"/>
              </a:rPr>
              <a:t>[uai]   </a:t>
            </a:r>
            <a:r>
              <a:rPr lang="pt-BR" sz="2800" b="1" dirty="0">
                <a:solidFill>
                  <a:srgbClr val="000000"/>
                </a:solidFill>
                <a:latin typeface="Arial" panose="020B0604020202020204" pitchFamily="34" charset="0"/>
                <a:ea typeface="Arial" panose="020B0604020202020204" pitchFamily="34" charset="0"/>
              </a:rPr>
              <a:t>Z</a:t>
            </a:r>
            <a:r>
              <a:rPr lang="pt-BR" sz="2800" dirty="0">
                <a:solidFill>
                  <a:srgbClr val="000000"/>
                </a:solidFill>
                <a:latin typeface="Arial" panose="020B0604020202020204" pitchFamily="34" charset="0"/>
                <a:ea typeface="Arial" panose="020B0604020202020204" pitchFamily="34" charset="0"/>
              </a:rPr>
              <a:t>[</a:t>
            </a:r>
            <a:r>
              <a:rPr lang="pt-BR" sz="2800" dirty="0" err="1">
                <a:solidFill>
                  <a:srgbClr val="000000"/>
                </a:solidFill>
                <a:latin typeface="Arial" panose="020B0604020202020204" pitchFamily="34" charset="0"/>
                <a:ea typeface="Arial" panose="020B0604020202020204" pitchFamily="34" charset="0"/>
              </a:rPr>
              <a:t>zíi</a:t>
            </a:r>
            <a:r>
              <a:rPr lang="pt-BR" sz="2800" dirty="0">
                <a:solidFill>
                  <a:srgbClr val="000000"/>
                </a:solidFill>
                <a:latin typeface="Arial" panose="020B0604020202020204" pitchFamily="34" charset="0"/>
                <a:ea typeface="Arial" panose="020B0604020202020204" pitchFamily="34" charset="0"/>
              </a:rPr>
              <a:t>] </a:t>
            </a:r>
            <a:endParaRPr lang="pt-BR"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615787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177871" y="1534187"/>
            <a:ext cx="9686441" cy="3268587"/>
          </a:xfrm>
          <a:prstGeom prst="rect">
            <a:avLst/>
          </a:prstGeom>
        </p:spPr>
        <p:txBody>
          <a:bodyPr wrap="square">
            <a:spAutoFit/>
          </a:bodyPr>
          <a:lstStyle/>
          <a:p>
            <a:pPr marL="6350" indent="-6350">
              <a:lnSpc>
                <a:spcPct val="107000"/>
              </a:lnSpc>
              <a:spcAft>
                <a:spcPts val="600"/>
              </a:spcAft>
            </a:pPr>
            <a:r>
              <a:rPr lang="pt-BR" sz="2000" b="1" dirty="0">
                <a:solidFill>
                  <a:srgbClr val="000000"/>
                </a:solidFill>
                <a:latin typeface="Arial" panose="020B0604020202020204" pitchFamily="34" charset="0"/>
                <a:ea typeface="Arial" panose="020B0604020202020204" pitchFamily="34" charset="0"/>
              </a:rPr>
              <a:t>2.11 - ALFABETO FONÉTICO </a:t>
            </a:r>
          </a:p>
          <a:p>
            <a:pPr indent="449580" algn="just">
              <a:lnSpc>
                <a:spcPct val="150000"/>
              </a:lnSpc>
              <a:spcAft>
                <a:spcPts val="15"/>
              </a:spcAft>
            </a:pPr>
            <a:r>
              <a:rPr lang="pt-BR" sz="2000" dirty="0">
                <a:solidFill>
                  <a:srgbClr val="000000"/>
                </a:solidFill>
                <a:latin typeface="Arial" panose="020B0604020202020204" pitchFamily="34" charset="0"/>
                <a:ea typeface="Arial" panose="020B0604020202020204" pitchFamily="34" charset="0"/>
              </a:rPr>
              <a:t>Para facilitar a compreensão durante a comunicação, considerando as diversas situações do cotidiano no mundo da aviação, foi criado o Alfabeto Internacional Fonético. Fazendo corresponder a cada uma das 26 letras uma palavra universalmente conhecida. </a:t>
            </a:r>
            <a:endParaRPr lang="pt-BR" dirty="0">
              <a:solidFill>
                <a:srgbClr val="000000"/>
              </a:solidFill>
              <a:latin typeface="Calibri" panose="020F0502020204030204" pitchFamily="34" charset="0"/>
              <a:ea typeface="Calibri" panose="020F0502020204030204" pitchFamily="34" charset="0"/>
            </a:endParaRPr>
          </a:p>
          <a:p>
            <a:pPr indent="449580" algn="just">
              <a:lnSpc>
                <a:spcPct val="150000"/>
              </a:lnSpc>
              <a:spcAft>
                <a:spcPts val="15"/>
              </a:spcAft>
            </a:pPr>
            <a:r>
              <a:rPr lang="pt-BR" sz="2000" dirty="0">
                <a:solidFill>
                  <a:srgbClr val="000000"/>
                </a:solidFill>
                <a:latin typeface="Arial" panose="020B0604020202020204" pitchFamily="34" charset="0"/>
                <a:ea typeface="Arial" panose="020B0604020202020204" pitchFamily="34" charset="0"/>
              </a:rPr>
              <a:t>Podemos transmitir qualquer mensagem, com a certeza que o nosso correspondente a recebeu corretamente. </a:t>
            </a:r>
            <a:endParaRPr lang="pt-BR"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303157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1"/>
          <p:cNvGraphicFramePr>
            <a:graphicFrameLocks noGrp="1"/>
          </p:cNvGraphicFramePr>
          <p:nvPr>
            <p:extLst>
              <p:ext uri="{D42A27DB-BD31-4B8C-83A1-F6EECF244321}">
                <p14:modId xmlns:p14="http://schemas.microsoft.com/office/powerpoint/2010/main" val="1605744238"/>
              </p:ext>
            </p:extLst>
          </p:nvPr>
        </p:nvGraphicFramePr>
        <p:xfrm>
          <a:off x="1053885" y="511444"/>
          <a:ext cx="9732936" cy="5610385"/>
        </p:xfrm>
        <a:graphic>
          <a:graphicData uri="http://schemas.openxmlformats.org/drawingml/2006/table">
            <a:tbl>
              <a:tblPr firstRow="1" firstCol="1" bandRow="1">
                <a:tableStyleId>{5C22544A-7EE6-4342-B048-85BDC9FD1C3A}</a:tableStyleId>
              </a:tblPr>
              <a:tblGrid>
                <a:gridCol w="773886">
                  <a:extLst>
                    <a:ext uri="{9D8B030D-6E8A-4147-A177-3AD203B41FA5}">
                      <a16:colId xmlns:a16="http://schemas.microsoft.com/office/drawing/2014/main" val="1534469115"/>
                    </a:ext>
                  </a:extLst>
                </a:gridCol>
                <a:gridCol w="1653782">
                  <a:extLst>
                    <a:ext uri="{9D8B030D-6E8A-4147-A177-3AD203B41FA5}">
                      <a16:colId xmlns:a16="http://schemas.microsoft.com/office/drawing/2014/main" val="2071740665"/>
                    </a:ext>
                  </a:extLst>
                </a:gridCol>
                <a:gridCol w="2234726">
                  <a:extLst>
                    <a:ext uri="{9D8B030D-6E8A-4147-A177-3AD203B41FA5}">
                      <a16:colId xmlns:a16="http://schemas.microsoft.com/office/drawing/2014/main" val="1314264985"/>
                    </a:ext>
                  </a:extLst>
                </a:gridCol>
                <a:gridCol w="399664">
                  <a:extLst>
                    <a:ext uri="{9D8B030D-6E8A-4147-A177-3AD203B41FA5}">
                      <a16:colId xmlns:a16="http://schemas.microsoft.com/office/drawing/2014/main" val="3535148420"/>
                    </a:ext>
                  </a:extLst>
                </a:gridCol>
                <a:gridCol w="787668">
                  <a:extLst>
                    <a:ext uri="{9D8B030D-6E8A-4147-A177-3AD203B41FA5}">
                      <a16:colId xmlns:a16="http://schemas.microsoft.com/office/drawing/2014/main" val="3015050042"/>
                    </a:ext>
                  </a:extLst>
                </a:gridCol>
                <a:gridCol w="1749194">
                  <a:extLst>
                    <a:ext uri="{9D8B030D-6E8A-4147-A177-3AD203B41FA5}">
                      <a16:colId xmlns:a16="http://schemas.microsoft.com/office/drawing/2014/main" val="517576477"/>
                    </a:ext>
                  </a:extLst>
                </a:gridCol>
                <a:gridCol w="2134016">
                  <a:extLst>
                    <a:ext uri="{9D8B030D-6E8A-4147-A177-3AD203B41FA5}">
                      <a16:colId xmlns:a16="http://schemas.microsoft.com/office/drawing/2014/main" val="2101320562"/>
                    </a:ext>
                  </a:extLst>
                </a:gridCol>
              </a:tblGrid>
              <a:tr h="432360">
                <a:tc>
                  <a:txBody>
                    <a:bodyPr/>
                    <a:lstStyle/>
                    <a:p>
                      <a:pPr marL="59690" algn="ctr">
                        <a:lnSpc>
                          <a:spcPct val="107000"/>
                        </a:lnSpc>
                        <a:spcAft>
                          <a:spcPts val="0"/>
                        </a:spcAft>
                      </a:pPr>
                      <a:r>
                        <a:rPr lang="pt-BR" sz="2400">
                          <a:effectLst/>
                        </a:rPr>
                        <a:t>A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a:effectLst/>
                        </a:rPr>
                        <a:t>ALFA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a:effectLst/>
                        </a:rPr>
                        <a:t>AL FAH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a:effectLst/>
                        </a:rPr>
                        <a:t>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59690" algn="ctr">
                        <a:lnSpc>
                          <a:spcPct val="107000"/>
                        </a:lnSpc>
                        <a:spcAft>
                          <a:spcPts val="0"/>
                        </a:spcAft>
                      </a:pPr>
                      <a:r>
                        <a:rPr lang="pt-BR" sz="2400">
                          <a:effectLst/>
                        </a:rPr>
                        <a:t>N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algn="just">
                        <a:lnSpc>
                          <a:spcPct val="107000"/>
                        </a:lnSpc>
                        <a:spcAft>
                          <a:spcPts val="0"/>
                        </a:spcAft>
                      </a:pPr>
                      <a:r>
                        <a:rPr lang="pt-BR" sz="2400">
                          <a:effectLst/>
                        </a:rPr>
                        <a:t>NOVEMBER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a:effectLst/>
                        </a:rPr>
                        <a:t>NO VEMM BER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extLst>
                  <a:ext uri="{0D108BD9-81ED-4DB2-BD59-A6C34878D82A}">
                    <a16:rowId xmlns:a16="http://schemas.microsoft.com/office/drawing/2014/main" val="4193733080"/>
                  </a:ext>
                </a:extLst>
              </a:tr>
              <a:tr h="432360">
                <a:tc>
                  <a:txBody>
                    <a:bodyPr/>
                    <a:lstStyle/>
                    <a:p>
                      <a:pPr marL="59690" algn="ctr">
                        <a:lnSpc>
                          <a:spcPct val="107000"/>
                        </a:lnSpc>
                        <a:spcAft>
                          <a:spcPts val="0"/>
                        </a:spcAft>
                      </a:pPr>
                      <a:r>
                        <a:rPr lang="pt-BR" sz="2400">
                          <a:effectLst/>
                        </a:rPr>
                        <a:t>B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a:effectLst/>
                        </a:rPr>
                        <a:t>BRAVO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a:effectLst/>
                        </a:rPr>
                        <a:t>BRA VO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a:effectLst/>
                        </a:rPr>
                        <a:t>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59055" algn="ctr">
                        <a:lnSpc>
                          <a:spcPct val="107000"/>
                        </a:lnSpc>
                        <a:spcAft>
                          <a:spcPts val="0"/>
                        </a:spcAft>
                      </a:pPr>
                      <a:r>
                        <a:rPr lang="pt-BR" sz="2400">
                          <a:effectLst/>
                        </a:rPr>
                        <a:t>O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a:lnSpc>
                          <a:spcPct val="107000"/>
                        </a:lnSpc>
                        <a:spcAft>
                          <a:spcPts val="0"/>
                        </a:spcAft>
                      </a:pPr>
                      <a:r>
                        <a:rPr lang="pt-BR" sz="2400">
                          <a:effectLst/>
                        </a:rPr>
                        <a:t>OSCAR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a:effectLst/>
                        </a:rPr>
                        <a:t>OSS KAR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extLst>
                  <a:ext uri="{0D108BD9-81ED-4DB2-BD59-A6C34878D82A}">
                    <a16:rowId xmlns:a16="http://schemas.microsoft.com/office/drawing/2014/main" val="3340426678"/>
                  </a:ext>
                </a:extLst>
              </a:tr>
              <a:tr h="430301">
                <a:tc>
                  <a:txBody>
                    <a:bodyPr/>
                    <a:lstStyle/>
                    <a:p>
                      <a:pPr marL="59690" algn="ctr">
                        <a:lnSpc>
                          <a:spcPct val="107000"/>
                        </a:lnSpc>
                        <a:spcAft>
                          <a:spcPts val="0"/>
                        </a:spcAft>
                      </a:pPr>
                      <a:r>
                        <a:rPr lang="pt-BR" sz="2400">
                          <a:effectLst/>
                        </a:rPr>
                        <a:t>C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a:effectLst/>
                        </a:rPr>
                        <a:t>CHARLIE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a:effectLst/>
                        </a:rPr>
                        <a:t>CHAR LI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a:effectLst/>
                        </a:rPr>
                        <a:t>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57785" algn="ctr">
                        <a:lnSpc>
                          <a:spcPct val="107000"/>
                        </a:lnSpc>
                        <a:spcAft>
                          <a:spcPts val="0"/>
                        </a:spcAft>
                      </a:pPr>
                      <a:r>
                        <a:rPr lang="pt-BR" sz="2400">
                          <a:effectLst/>
                        </a:rPr>
                        <a:t>P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a:lnSpc>
                          <a:spcPct val="107000"/>
                        </a:lnSpc>
                        <a:spcAft>
                          <a:spcPts val="0"/>
                        </a:spcAft>
                      </a:pPr>
                      <a:r>
                        <a:rPr lang="pt-BR" sz="2400">
                          <a:effectLst/>
                        </a:rPr>
                        <a:t>PAPA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a:effectLst/>
                        </a:rPr>
                        <a:t>PAH PAH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extLst>
                  <a:ext uri="{0D108BD9-81ED-4DB2-BD59-A6C34878D82A}">
                    <a16:rowId xmlns:a16="http://schemas.microsoft.com/office/drawing/2014/main" val="3726759237"/>
                  </a:ext>
                </a:extLst>
              </a:tr>
              <a:tr h="432360">
                <a:tc>
                  <a:txBody>
                    <a:bodyPr/>
                    <a:lstStyle/>
                    <a:p>
                      <a:pPr marL="59690" algn="ctr">
                        <a:lnSpc>
                          <a:spcPct val="107000"/>
                        </a:lnSpc>
                        <a:spcAft>
                          <a:spcPts val="0"/>
                        </a:spcAft>
                      </a:pPr>
                      <a:r>
                        <a:rPr lang="pt-BR" sz="2400">
                          <a:effectLst/>
                        </a:rPr>
                        <a:t>D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a:effectLst/>
                        </a:rPr>
                        <a:t>DELTA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a:effectLst/>
                        </a:rPr>
                        <a:t>DEL TAH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a:effectLst/>
                        </a:rPr>
                        <a:t>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59055" algn="ctr">
                        <a:lnSpc>
                          <a:spcPct val="107000"/>
                        </a:lnSpc>
                        <a:spcAft>
                          <a:spcPts val="0"/>
                        </a:spcAft>
                      </a:pPr>
                      <a:r>
                        <a:rPr lang="pt-BR" sz="2400">
                          <a:effectLst/>
                        </a:rPr>
                        <a:t>Q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a:lnSpc>
                          <a:spcPct val="107000"/>
                        </a:lnSpc>
                        <a:spcAft>
                          <a:spcPts val="0"/>
                        </a:spcAft>
                      </a:pPr>
                      <a:r>
                        <a:rPr lang="pt-BR" sz="2400">
                          <a:effectLst/>
                        </a:rPr>
                        <a:t>QUEBEC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a:effectLst/>
                        </a:rPr>
                        <a:t>KE BEK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extLst>
                  <a:ext uri="{0D108BD9-81ED-4DB2-BD59-A6C34878D82A}">
                    <a16:rowId xmlns:a16="http://schemas.microsoft.com/office/drawing/2014/main" val="1180338355"/>
                  </a:ext>
                </a:extLst>
              </a:tr>
              <a:tr h="430301">
                <a:tc>
                  <a:txBody>
                    <a:bodyPr/>
                    <a:lstStyle/>
                    <a:p>
                      <a:pPr marL="57150" algn="ctr">
                        <a:lnSpc>
                          <a:spcPct val="107000"/>
                        </a:lnSpc>
                        <a:spcAft>
                          <a:spcPts val="0"/>
                        </a:spcAft>
                      </a:pPr>
                      <a:r>
                        <a:rPr lang="pt-BR" sz="2400">
                          <a:effectLst/>
                        </a:rPr>
                        <a:t>E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a:effectLst/>
                        </a:rPr>
                        <a:t>ECHO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a:effectLst/>
                        </a:rPr>
                        <a:t>EK O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a:effectLst/>
                        </a:rPr>
                        <a:t>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59690" algn="ctr">
                        <a:lnSpc>
                          <a:spcPct val="107000"/>
                        </a:lnSpc>
                        <a:spcAft>
                          <a:spcPts val="0"/>
                        </a:spcAft>
                      </a:pPr>
                      <a:r>
                        <a:rPr lang="pt-BR" sz="2400">
                          <a:effectLst/>
                        </a:rPr>
                        <a:t>R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a:lnSpc>
                          <a:spcPct val="107000"/>
                        </a:lnSpc>
                        <a:spcAft>
                          <a:spcPts val="0"/>
                        </a:spcAft>
                      </a:pPr>
                      <a:r>
                        <a:rPr lang="pt-BR" sz="2400">
                          <a:effectLst/>
                        </a:rPr>
                        <a:t>ROMEO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a:effectLst/>
                        </a:rPr>
                        <a:t>RO MIO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extLst>
                  <a:ext uri="{0D108BD9-81ED-4DB2-BD59-A6C34878D82A}">
                    <a16:rowId xmlns:a16="http://schemas.microsoft.com/office/drawing/2014/main" val="317041148"/>
                  </a:ext>
                </a:extLst>
              </a:tr>
              <a:tr h="432360">
                <a:tc>
                  <a:txBody>
                    <a:bodyPr/>
                    <a:lstStyle/>
                    <a:p>
                      <a:pPr marL="57785" algn="ctr">
                        <a:lnSpc>
                          <a:spcPct val="107000"/>
                        </a:lnSpc>
                        <a:spcAft>
                          <a:spcPts val="0"/>
                        </a:spcAft>
                      </a:pPr>
                      <a:r>
                        <a:rPr lang="pt-BR" sz="2400">
                          <a:effectLst/>
                        </a:rPr>
                        <a:t>F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a:effectLst/>
                        </a:rPr>
                        <a:t>FOXTROT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a:effectLst/>
                        </a:rPr>
                        <a:t>FOX TROTT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a:effectLst/>
                        </a:rPr>
                        <a:t>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57785" algn="ctr">
                        <a:lnSpc>
                          <a:spcPct val="107000"/>
                        </a:lnSpc>
                        <a:spcAft>
                          <a:spcPts val="0"/>
                        </a:spcAft>
                      </a:pPr>
                      <a:r>
                        <a:rPr lang="pt-BR" sz="2400">
                          <a:effectLst/>
                        </a:rPr>
                        <a:t>S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a:lnSpc>
                          <a:spcPct val="107000"/>
                        </a:lnSpc>
                        <a:spcAft>
                          <a:spcPts val="0"/>
                        </a:spcAft>
                      </a:pPr>
                      <a:r>
                        <a:rPr lang="pt-BR" sz="2400">
                          <a:effectLst/>
                        </a:rPr>
                        <a:t>SIERRA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a:effectLst/>
                        </a:rPr>
                        <a:t>SI ER RAH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extLst>
                  <a:ext uri="{0D108BD9-81ED-4DB2-BD59-A6C34878D82A}">
                    <a16:rowId xmlns:a16="http://schemas.microsoft.com/office/drawing/2014/main" val="4220502536"/>
                  </a:ext>
                </a:extLst>
              </a:tr>
              <a:tr h="430301">
                <a:tc>
                  <a:txBody>
                    <a:bodyPr/>
                    <a:lstStyle/>
                    <a:p>
                      <a:pPr marL="58420" algn="ctr">
                        <a:lnSpc>
                          <a:spcPct val="107000"/>
                        </a:lnSpc>
                        <a:spcAft>
                          <a:spcPts val="0"/>
                        </a:spcAft>
                      </a:pPr>
                      <a:r>
                        <a:rPr lang="pt-BR" sz="2400">
                          <a:effectLst/>
                        </a:rPr>
                        <a:t>G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a:effectLst/>
                        </a:rPr>
                        <a:t>GOLF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a:effectLst/>
                        </a:rPr>
                        <a:t>GOLF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a:effectLst/>
                        </a:rPr>
                        <a:t>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58420" algn="ctr">
                        <a:lnSpc>
                          <a:spcPct val="107000"/>
                        </a:lnSpc>
                        <a:spcAft>
                          <a:spcPts val="0"/>
                        </a:spcAft>
                      </a:pPr>
                      <a:r>
                        <a:rPr lang="pt-BR" sz="2400">
                          <a:effectLst/>
                        </a:rPr>
                        <a:t>T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a:lnSpc>
                          <a:spcPct val="107000"/>
                        </a:lnSpc>
                        <a:spcAft>
                          <a:spcPts val="0"/>
                        </a:spcAft>
                      </a:pPr>
                      <a:r>
                        <a:rPr lang="pt-BR" sz="2400">
                          <a:effectLst/>
                        </a:rPr>
                        <a:t>TANGO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a:effectLst/>
                        </a:rPr>
                        <a:t>TANG GO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extLst>
                  <a:ext uri="{0D108BD9-81ED-4DB2-BD59-A6C34878D82A}">
                    <a16:rowId xmlns:a16="http://schemas.microsoft.com/office/drawing/2014/main" val="1063075544"/>
                  </a:ext>
                </a:extLst>
              </a:tr>
              <a:tr h="432360">
                <a:tc>
                  <a:txBody>
                    <a:bodyPr/>
                    <a:lstStyle/>
                    <a:p>
                      <a:pPr marL="59690" algn="ctr">
                        <a:lnSpc>
                          <a:spcPct val="107000"/>
                        </a:lnSpc>
                        <a:spcAft>
                          <a:spcPts val="0"/>
                        </a:spcAft>
                      </a:pPr>
                      <a:r>
                        <a:rPr lang="pt-BR" sz="2400">
                          <a:effectLst/>
                        </a:rPr>
                        <a:t>H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a:effectLst/>
                        </a:rPr>
                        <a:t>HOTEL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a:effectLst/>
                        </a:rPr>
                        <a:t>HO TELL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a:effectLst/>
                        </a:rPr>
                        <a:t>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59690" algn="ctr">
                        <a:lnSpc>
                          <a:spcPct val="107000"/>
                        </a:lnSpc>
                        <a:spcAft>
                          <a:spcPts val="0"/>
                        </a:spcAft>
                      </a:pPr>
                      <a:r>
                        <a:rPr lang="pt-BR" sz="2400">
                          <a:effectLst/>
                        </a:rPr>
                        <a:t>U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a:lnSpc>
                          <a:spcPct val="107000"/>
                        </a:lnSpc>
                        <a:spcAft>
                          <a:spcPts val="0"/>
                        </a:spcAft>
                      </a:pPr>
                      <a:r>
                        <a:rPr lang="pt-BR" sz="2400">
                          <a:effectLst/>
                        </a:rPr>
                        <a:t>UNIFORM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a:effectLst/>
                        </a:rPr>
                        <a:t>YOU NI FORM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extLst>
                  <a:ext uri="{0D108BD9-81ED-4DB2-BD59-A6C34878D82A}">
                    <a16:rowId xmlns:a16="http://schemas.microsoft.com/office/drawing/2014/main" val="38612482"/>
                  </a:ext>
                </a:extLst>
              </a:tr>
              <a:tr h="432360">
                <a:tc>
                  <a:txBody>
                    <a:bodyPr/>
                    <a:lstStyle/>
                    <a:p>
                      <a:pPr marL="58420" algn="ctr">
                        <a:lnSpc>
                          <a:spcPct val="107000"/>
                        </a:lnSpc>
                        <a:spcAft>
                          <a:spcPts val="0"/>
                        </a:spcAft>
                      </a:pPr>
                      <a:r>
                        <a:rPr lang="pt-BR" sz="2400">
                          <a:effectLst/>
                        </a:rPr>
                        <a:t>I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a:effectLst/>
                        </a:rPr>
                        <a:t>INDIA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a:effectLst/>
                        </a:rPr>
                        <a:t>IN DI AH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a:effectLst/>
                        </a:rPr>
                        <a:t>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57785" algn="ctr">
                        <a:lnSpc>
                          <a:spcPct val="107000"/>
                        </a:lnSpc>
                        <a:spcAft>
                          <a:spcPts val="0"/>
                        </a:spcAft>
                      </a:pPr>
                      <a:r>
                        <a:rPr lang="pt-BR" sz="2400">
                          <a:effectLst/>
                        </a:rPr>
                        <a:t>V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a:lnSpc>
                          <a:spcPct val="107000"/>
                        </a:lnSpc>
                        <a:spcAft>
                          <a:spcPts val="0"/>
                        </a:spcAft>
                      </a:pPr>
                      <a:r>
                        <a:rPr lang="pt-BR" sz="2400">
                          <a:effectLst/>
                        </a:rPr>
                        <a:t>VICTOR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a:effectLst/>
                        </a:rPr>
                        <a:t>VIK TOR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extLst>
                  <a:ext uri="{0D108BD9-81ED-4DB2-BD59-A6C34878D82A}">
                    <a16:rowId xmlns:a16="http://schemas.microsoft.com/office/drawing/2014/main" val="1612967048"/>
                  </a:ext>
                </a:extLst>
              </a:tr>
              <a:tr h="430301">
                <a:tc>
                  <a:txBody>
                    <a:bodyPr/>
                    <a:lstStyle/>
                    <a:p>
                      <a:pPr marL="58420" algn="ctr">
                        <a:lnSpc>
                          <a:spcPct val="107000"/>
                        </a:lnSpc>
                        <a:spcAft>
                          <a:spcPts val="0"/>
                        </a:spcAft>
                      </a:pPr>
                      <a:r>
                        <a:rPr lang="pt-BR" sz="2400">
                          <a:effectLst/>
                        </a:rPr>
                        <a:t>J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a:effectLst/>
                        </a:rPr>
                        <a:t>JULIETT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a:effectLst/>
                        </a:rPr>
                        <a:t>DJOU LI ETT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a:effectLst/>
                        </a:rPr>
                        <a:t>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132080">
                        <a:lnSpc>
                          <a:spcPct val="107000"/>
                        </a:lnSpc>
                        <a:spcAft>
                          <a:spcPts val="0"/>
                        </a:spcAft>
                      </a:pPr>
                      <a:r>
                        <a:rPr lang="pt-BR" sz="2400">
                          <a:effectLst/>
                        </a:rPr>
                        <a:t>W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a:lnSpc>
                          <a:spcPct val="107000"/>
                        </a:lnSpc>
                        <a:spcAft>
                          <a:spcPts val="0"/>
                        </a:spcAft>
                      </a:pPr>
                      <a:r>
                        <a:rPr lang="pt-BR" sz="2400">
                          <a:effectLst/>
                        </a:rPr>
                        <a:t>WHISKEY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a:effectLst/>
                        </a:rPr>
                        <a:t>OUISS KI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extLst>
                  <a:ext uri="{0D108BD9-81ED-4DB2-BD59-A6C34878D82A}">
                    <a16:rowId xmlns:a16="http://schemas.microsoft.com/office/drawing/2014/main" val="2945189555"/>
                  </a:ext>
                </a:extLst>
              </a:tr>
              <a:tr h="432360">
                <a:tc>
                  <a:txBody>
                    <a:bodyPr/>
                    <a:lstStyle/>
                    <a:p>
                      <a:pPr marL="59690" algn="ctr">
                        <a:lnSpc>
                          <a:spcPct val="107000"/>
                        </a:lnSpc>
                        <a:spcAft>
                          <a:spcPts val="0"/>
                        </a:spcAft>
                      </a:pPr>
                      <a:r>
                        <a:rPr lang="pt-BR" sz="2400">
                          <a:effectLst/>
                        </a:rPr>
                        <a:t>K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a:effectLst/>
                        </a:rPr>
                        <a:t>KILO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a:effectLst/>
                        </a:rPr>
                        <a:t>KI LO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a:effectLst/>
                        </a:rPr>
                        <a:t>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57785" algn="ctr">
                        <a:lnSpc>
                          <a:spcPct val="107000"/>
                        </a:lnSpc>
                        <a:spcAft>
                          <a:spcPts val="0"/>
                        </a:spcAft>
                      </a:pPr>
                      <a:r>
                        <a:rPr lang="pt-BR" sz="2400">
                          <a:effectLst/>
                        </a:rPr>
                        <a:t>X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a:lnSpc>
                          <a:spcPct val="107000"/>
                        </a:lnSpc>
                        <a:spcAft>
                          <a:spcPts val="0"/>
                        </a:spcAft>
                      </a:pPr>
                      <a:r>
                        <a:rPr lang="pt-BR" sz="2400">
                          <a:effectLst/>
                        </a:rPr>
                        <a:t>X-RAY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a:effectLst/>
                        </a:rPr>
                        <a:t>EKSS REI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extLst>
                  <a:ext uri="{0D108BD9-81ED-4DB2-BD59-A6C34878D82A}">
                    <a16:rowId xmlns:a16="http://schemas.microsoft.com/office/drawing/2014/main" val="3626123888"/>
                  </a:ext>
                </a:extLst>
              </a:tr>
              <a:tr h="430301">
                <a:tc>
                  <a:txBody>
                    <a:bodyPr/>
                    <a:lstStyle/>
                    <a:p>
                      <a:pPr marL="57785" algn="ctr">
                        <a:lnSpc>
                          <a:spcPct val="107000"/>
                        </a:lnSpc>
                        <a:spcAft>
                          <a:spcPts val="0"/>
                        </a:spcAft>
                      </a:pPr>
                      <a:r>
                        <a:rPr lang="pt-BR" sz="2400">
                          <a:effectLst/>
                        </a:rPr>
                        <a:t>L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a:effectLst/>
                        </a:rPr>
                        <a:t>LIMA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a:effectLst/>
                        </a:rPr>
                        <a:t>LI MAH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a:effectLst/>
                        </a:rPr>
                        <a:t>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57785" algn="ctr">
                        <a:lnSpc>
                          <a:spcPct val="107000"/>
                        </a:lnSpc>
                        <a:spcAft>
                          <a:spcPts val="0"/>
                        </a:spcAft>
                      </a:pPr>
                      <a:r>
                        <a:rPr lang="pt-BR" sz="2400">
                          <a:effectLst/>
                        </a:rPr>
                        <a:t>Y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a:lnSpc>
                          <a:spcPct val="107000"/>
                        </a:lnSpc>
                        <a:spcAft>
                          <a:spcPts val="0"/>
                        </a:spcAft>
                      </a:pPr>
                      <a:r>
                        <a:rPr lang="pt-BR" sz="2400">
                          <a:effectLst/>
                        </a:rPr>
                        <a:t>YANKEE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a:effectLst/>
                        </a:rPr>
                        <a:t>YANG KI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extLst>
                  <a:ext uri="{0D108BD9-81ED-4DB2-BD59-A6C34878D82A}">
                    <a16:rowId xmlns:a16="http://schemas.microsoft.com/office/drawing/2014/main" val="1054698111"/>
                  </a:ext>
                </a:extLst>
              </a:tr>
              <a:tr h="432360">
                <a:tc>
                  <a:txBody>
                    <a:bodyPr/>
                    <a:lstStyle/>
                    <a:p>
                      <a:pPr marL="134620">
                        <a:lnSpc>
                          <a:spcPct val="107000"/>
                        </a:lnSpc>
                        <a:spcAft>
                          <a:spcPts val="0"/>
                        </a:spcAft>
                      </a:pPr>
                      <a:r>
                        <a:rPr lang="pt-BR" sz="2400">
                          <a:effectLst/>
                        </a:rPr>
                        <a:t>M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a:effectLst/>
                        </a:rPr>
                        <a:t>MIKE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a:effectLst/>
                        </a:rPr>
                        <a:t>MA IK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a:effectLst/>
                        </a:rPr>
                        <a:t>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58420" algn="ctr">
                        <a:lnSpc>
                          <a:spcPct val="107000"/>
                        </a:lnSpc>
                        <a:spcAft>
                          <a:spcPts val="0"/>
                        </a:spcAft>
                      </a:pPr>
                      <a:r>
                        <a:rPr lang="pt-BR" sz="2400">
                          <a:effectLst/>
                        </a:rPr>
                        <a:t>Z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a:lnSpc>
                          <a:spcPct val="107000"/>
                        </a:lnSpc>
                        <a:spcAft>
                          <a:spcPts val="0"/>
                        </a:spcAft>
                      </a:pPr>
                      <a:r>
                        <a:rPr lang="pt-BR" sz="2400">
                          <a:effectLst/>
                        </a:rPr>
                        <a:t>ZOULOU </a:t>
                      </a:r>
                      <a:endParaRPr lang="pt-B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tc>
                  <a:txBody>
                    <a:bodyPr/>
                    <a:lstStyle/>
                    <a:p>
                      <a:pPr marL="635">
                        <a:lnSpc>
                          <a:spcPct val="107000"/>
                        </a:lnSpc>
                        <a:spcAft>
                          <a:spcPts val="0"/>
                        </a:spcAft>
                      </a:pPr>
                      <a:r>
                        <a:rPr lang="pt-BR" sz="2400" dirty="0">
                          <a:effectLst/>
                        </a:rPr>
                        <a:t>ZOU LOU </a:t>
                      </a:r>
                      <a:endParaRPr lang="pt-BR"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0" marR="92710" marT="34290" marB="0"/>
                </a:tc>
                <a:extLst>
                  <a:ext uri="{0D108BD9-81ED-4DB2-BD59-A6C34878D82A}">
                    <a16:rowId xmlns:a16="http://schemas.microsoft.com/office/drawing/2014/main" val="138444931"/>
                  </a:ext>
                </a:extLst>
              </a:tr>
            </a:tbl>
          </a:graphicData>
        </a:graphic>
      </p:graphicFrame>
    </p:spTree>
    <p:extLst>
      <p:ext uri="{BB962C8B-B14F-4D97-AF65-F5344CB8AC3E}">
        <p14:creationId xmlns:p14="http://schemas.microsoft.com/office/powerpoint/2010/main" val="719338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694840" y="208502"/>
            <a:ext cx="10931471" cy="4080156"/>
          </a:xfrm>
          <a:prstGeom prst="rect">
            <a:avLst/>
          </a:prstGeom>
        </p:spPr>
        <p:txBody>
          <a:bodyPr wrap="square">
            <a:spAutoFit/>
          </a:bodyPr>
          <a:lstStyle/>
          <a:p>
            <a:pPr marL="6350" indent="-6350">
              <a:lnSpc>
                <a:spcPct val="107000"/>
              </a:lnSpc>
              <a:spcAft>
                <a:spcPts val="835"/>
              </a:spcAft>
            </a:pPr>
            <a:r>
              <a:rPr lang="pt-BR" sz="2400" b="1" dirty="0">
                <a:solidFill>
                  <a:srgbClr val="000000"/>
                </a:solidFill>
                <a:latin typeface="Arial" panose="020B0604020202020204" pitchFamily="34" charset="0"/>
                <a:ea typeface="Arial" panose="020B0604020202020204" pitchFamily="34" charset="0"/>
              </a:rPr>
              <a:t>2.12 - TEXTO PARA INTERPRETAÇÃO </a:t>
            </a:r>
          </a:p>
          <a:p>
            <a:pPr marL="336550" indent="-342900" algn="just">
              <a:lnSpc>
                <a:spcPct val="149000"/>
              </a:lnSpc>
              <a:spcAft>
                <a:spcPts val="15"/>
              </a:spcAft>
              <a:buAutoNum type="arabicParenR"/>
            </a:pPr>
            <a:r>
              <a:rPr lang="pt-BR" sz="2400" dirty="0">
                <a:solidFill>
                  <a:srgbClr val="000000"/>
                </a:solidFill>
                <a:latin typeface="Arial" panose="020B0604020202020204" pitchFamily="34" charset="0"/>
                <a:ea typeface="Arial" panose="020B0604020202020204" pitchFamily="34" charset="0"/>
              </a:rPr>
              <a:t>Usando a técnica de “</a:t>
            </a:r>
            <a:r>
              <a:rPr lang="pt-BR" sz="2400" dirty="0" err="1">
                <a:solidFill>
                  <a:srgbClr val="000000"/>
                </a:solidFill>
                <a:latin typeface="Arial" panose="020B0604020202020204" pitchFamily="34" charset="0"/>
                <a:ea typeface="Arial" panose="020B0604020202020204" pitchFamily="34" charset="0"/>
              </a:rPr>
              <a:t>skimming</a:t>
            </a:r>
            <a:r>
              <a:rPr lang="pt-BR" sz="2400" dirty="0">
                <a:solidFill>
                  <a:srgbClr val="000000"/>
                </a:solidFill>
                <a:latin typeface="Arial" panose="020B0604020202020204" pitchFamily="34" charset="0"/>
                <a:ea typeface="Arial" panose="020B0604020202020204" pitchFamily="34" charset="0"/>
              </a:rPr>
              <a:t>” faça uma leitura rápida do texto e após identifique que tipo de texto é este e qual seu objetivo.</a:t>
            </a:r>
          </a:p>
          <a:p>
            <a:pPr marL="336550" indent="-342900" algn="just">
              <a:lnSpc>
                <a:spcPct val="149000"/>
              </a:lnSpc>
              <a:spcAft>
                <a:spcPts val="15"/>
              </a:spcAft>
              <a:buAutoNum type="arabicParenR"/>
            </a:pPr>
            <a:r>
              <a:rPr lang="pt-BR" sz="2400" dirty="0"/>
              <a:t>Usando a técnica de “</a:t>
            </a:r>
            <a:r>
              <a:rPr lang="pt-BR" sz="2400" dirty="0" err="1"/>
              <a:t>scanning</a:t>
            </a:r>
            <a:r>
              <a:rPr lang="pt-BR" sz="2400" dirty="0"/>
              <a:t>”, sublinhe os cognatos, observe as “evidências tipográficas” e circule as palavras repetidas do texto.  </a:t>
            </a:r>
            <a:endParaRPr lang="pt-BR" sz="2000" dirty="0"/>
          </a:p>
          <a:p>
            <a:pPr lvl="0" fontAlgn="base"/>
            <a:r>
              <a:rPr lang="pt-BR" sz="2400" dirty="0"/>
              <a:t>Usando a técnica de “</a:t>
            </a:r>
            <a:r>
              <a:rPr lang="pt-BR" sz="2400" dirty="0" err="1"/>
              <a:t>selectivity</a:t>
            </a:r>
            <a:r>
              <a:rPr lang="pt-BR" sz="2400" dirty="0"/>
              <a:t>”, encontre no texto O SIGNIFICADO para as seguintes PALAVRAS: </a:t>
            </a:r>
            <a:endParaRPr lang="pt-BR" sz="2000" dirty="0"/>
          </a:p>
          <a:p>
            <a:pPr algn="just">
              <a:lnSpc>
                <a:spcPct val="149000"/>
              </a:lnSpc>
              <a:spcAft>
                <a:spcPts val="15"/>
              </a:spcAft>
            </a:pPr>
            <a:r>
              <a:rPr lang="pt-BR" sz="2400" dirty="0">
                <a:solidFill>
                  <a:srgbClr val="000000"/>
                </a:solidFill>
                <a:latin typeface="Arial" panose="020B0604020202020204" pitchFamily="34" charset="0"/>
                <a:ea typeface="Arial" panose="020B0604020202020204" pitchFamily="34" charset="0"/>
              </a:rPr>
              <a:t> </a:t>
            </a:r>
            <a:endParaRPr lang="pt-BR" sz="2000" dirty="0">
              <a:solidFill>
                <a:srgbClr val="000000"/>
              </a:solidFill>
              <a:effectLst/>
              <a:latin typeface="Calibri" panose="020F0502020204030204" pitchFamily="34" charset="0"/>
              <a:ea typeface="Calibri" panose="020F0502020204030204" pitchFamily="34" charset="0"/>
            </a:endParaRPr>
          </a:p>
        </p:txBody>
      </p:sp>
      <p:graphicFrame>
        <p:nvGraphicFramePr>
          <p:cNvPr id="3" name="Tabela 2"/>
          <p:cNvGraphicFramePr>
            <a:graphicFrameLocks noGrp="1"/>
          </p:cNvGraphicFramePr>
          <p:nvPr>
            <p:extLst>
              <p:ext uri="{D42A27DB-BD31-4B8C-83A1-F6EECF244321}">
                <p14:modId xmlns:p14="http://schemas.microsoft.com/office/powerpoint/2010/main" val="1016311042"/>
              </p:ext>
            </p:extLst>
          </p:nvPr>
        </p:nvGraphicFramePr>
        <p:xfrm>
          <a:off x="694840" y="3697121"/>
          <a:ext cx="11143280" cy="4114800"/>
        </p:xfrm>
        <a:graphic>
          <a:graphicData uri="http://schemas.openxmlformats.org/drawingml/2006/table">
            <a:tbl>
              <a:tblPr/>
              <a:tblGrid>
                <a:gridCol w="5571640">
                  <a:extLst>
                    <a:ext uri="{9D8B030D-6E8A-4147-A177-3AD203B41FA5}">
                      <a16:colId xmlns:a16="http://schemas.microsoft.com/office/drawing/2014/main" val="3043347710"/>
                    </a:ext>
                  </a:extLst>
                </a:gridCol>
                <a:gridCol w="5571640">
                  <a:extLst>
                    <a:ext uri="{9D8B030D-6E8A-4147-A177-3AD203B41FA5}">
                      <a16:colId xmlns:a16="http://schemas.microsoft.com/office/drawing/2014/main" val="1608839224"/>
                    </a:ext>
                  </a:extLst>
                </a:gridCol>
              </a:tblGrid>
              <a:tr h="0">
                <a:tc>
                  <a:txBody>
                    <a:bodyPr/>
                    <a:lstStyle/>
                    <a:p>
                      <a:r>
                        <a:rPr lang="pt-BR" sz="2400" dirty="0">
                          <a:solidFill>
                            <a:srgbClr val="000000"/>
                          </a:solidFill>
                          <a:effectLst/>
                          <a:latin typeface="Verdana" panose="020B0604030504040204" pitchFamily="34" charset="0"/>
                        </a:rPr>
                        <a:t>a.</a:t>
                      </a:r>
                    </a:p>
                  </a:txBody>
                  <a:tcPr marL="38100" marR="38100" marT="38100" marB="38100">
                    <a:lnL>
                      <a:noFill/>
                    </a:lnL>
                    <a:lnR>
                      <a:noFill/>
                    </a:lnR>
                    <a:lnT>
                      <a:noFill/>
                    </a:lnT>
                    <a:lnB>
                      <a:noFill/>
                    </a:lnB>
                    <a:solidFill>
                      <a:srgbClr val="FFFFFF"/>
                    </a:solidFill>
                  </a:tcPr>
                </a:tc>
                <a:tc>
                  <a:txBody>
                    <a:bodyPr/>
                    <a:lstStyle/>
                    <a:p>
                      <a:r>
                        <a:rPr lang="pt-BR" sz="2400">
                          <a:solidFill>
                            <a:srgbClr val="000000"/>
                          </a:solidFill>
                          <a:effectLst/>
                          <a:latin typeface="Verdana" panose="020B0604030504040204" pitchFamily="34" charset="0"/>
                        </a:rPr>
                        <a:t>practicable</a:t>
                      </a:r>
                      <a:br>
                        <a:rPr lang="pt-BR" sz="2400">
                          <a:solidFill>
                            <a:srgbClr val="000000"/>
                          </a:solidFill>
                          <a:effectLst/>
                          <a:latin typeface="Verdana" panose="020B0604030504040204" pitchFamily="34" charset="0"/>
                        </a:rPr>
                      </a:br>
                      <a:r>
                        <a:rPr lang="pt-BR" sz="2400">
                          <a:solidFill>
                            <a:srgbClr val="000000"/>
                          </a:solidFill>
                          <a:effectLst/>
                          <a:latin typeface="Verdana" panose="020B0604030504040204" pitchFamily="34" charset="0"/>
                        </a:rPr>
                        <a:t> </a:t>
                      </a:r>
                    </a:p>
                  </a:txBody>
                  <a:tcPr marL="38100" marR="38100" marT="38100" marB="38100">
                    <a:lnL>
                      <a:noFill/>
                    </a:lnL>
                    <a:lnR>
                      <a:noFill/>
                    </a:lnR>
                    <a:lnT>
                      <a:noFill/>
                    </a:lnT>
                    <a:lnB>
                      <a:noFill/>
                    </a:lnB>
                    <a:solidFill>
                      <a:srgbClr val="FFFFFF"/>
                    </a:solidFill>
                  </a:tcPr>
                </a:tc>
                <a:extLst>
                  <a:ext uri="{0D108BD9-81ED-4DB2-BD59-A6C34878D82A}">
                    <a16:rowId xmlns:a16="http://schemas.microsoft.com/office/drawing/2014/main" val="676320718"/>
                  </a:ext>
                </a:extLst>
              </a:tr>
              <a:tr h="0">
                <a:tc>
                  <a:txBody>
                    <a:bodyPr/>
                    <a:lstStyle/>
                    <a:p>
                      <a:r>
                        <a:rPr lang="pt-BR" sz="2400">
                          <a:solidFill>
                            <a:srgbClr val="000000"/>
                          </a:solidFill>
                          <a:effectLst/>
                          <a:latin typeface="Verdana" panose="020B0604030504040204" pitchFamily="34" charset="0"/>
                        </a:rPr>
                        <a:t>b.</a:t>
                      </a:r>
                    </a:p>
                  </a:txBody>
                  <a:tcPr marL="38100" marR="38100" marT="38100" marB="38100">
                    <a:lnL>
                      <a:noFill/>
                    </a:lnL>
                    <a:lnR>
                      <a:noFill/>
                    </a:lnR>
                    <a:lnT>
                      <a:noFill/>
                    </a:lnT>
                    <a:lnB>
                      <a:noFill/>
                    </a:lnB>
                    <a:solidFill>
                      <a:srgbClr val="FFFFFF"/>
                    </a:solidFill>
                  </a:tcPr>
                </a:tc>
                <a:tc>
                  <a:txBody>
                    <a:bodyPr/>
                    <a:lstStyle/>
                    <a:p>
                      <a:r>
                        <a:rPr lang="pt-BR" sz="2400" dirty="0" err="1">
                          <a:solidFill>
                            <a:srgbClr val="000000"/>
                          </a:solidFill>
                          <a:effectLst/>
                          <a:latin typeface="Verdana" panose="020B0604030504040204" pitchFamily="34" charset="0"/>
                        </a:rPr>
                        <a:t>dependable</a:t>
                      </a:r>
                      <a:br>
                        <a:rPr lang="pt-BR" sz="2400" dirty="0">
                          <a:solidFill>
                            <a:srgbClr val="000000"/>
                          </a:solidFill>
                          <a:effectLst/>
                          <a:latin typeface="Verdana" panose="020B0604030504040204" pitchFamily="34" charset="0"/>
                        </a:rPr>
                      </a:br>
                      <a:r>
                        <a:rPr lang="pt-BR" sz="2400" dirty="0">
                          <a:solidFill>
                            <a:srgbClr val="000000"/>
                          </a:solidFill>
                          <a:effectLst/>
                          <a:latin typeface="Verdana" panose="020B0604030504040204" pitchFamily="34" charset="0"/>
                        </a:rPr>
                        <a:t> </a:t>
                      </a:r>
                    </a:p>
                  </a:txBody>
                  <a:tcPr marL="38100" marR="38100" marT="38100" marB="38100">
                    <a:lnL>
                      <a:noFill/>
                    </a:lnL>
                    <a:lnR>
                      <a:noFill/>
                    </a:lnR>
                    <a:lnT>
                      <a:noFill/>
                    </a:lnT>
                    <a:lnB>
                      <a:noFill/>
                    </a:lnB>
                    <a:solidFill>
                      <a:srgbClr val="FFFFFF"/>
                    </a:solidFill>
                  </a:tcPr>
                </a:tc>
                <a:extLst>
                  <a:ext uri="{0D108BD9-81ED-4DB2-BD59-A6C34878D82A}">
                    <a16:rowId xmlns:a16="http://schemas.microsoft.com/office/drawing/2014/main" val="1639985399"/>
                  </a:ext>
                </a:extLst>
              </a:tr>
              <a:tr h="0">
                <a:tc>
                  <a:txBody>
                    <a:bodyPr/>
                    <a:lstStyle/>
                    <a:p>
                      <a:r>
                        <a:rPr lang="pt-BR" sz="2400">
                          <a:solidFill>
                            <a:srgbClr val="000000"/>
                          </a:solidFill>
                          <a:effectLst/>
                          <a:latin typeface="Verdana" panose="020B0604030504040204" pitchFamily="34" charset="0"/>
                        </a:rPr>
                        <a:t>c.</a:t>
                      </a:r>
                    </a:p>
                  </a:txBody>
                  <a:tcPr marL="38100" marR="38100" marT="38100" marB="38100">
                    <a:lnL>
                      <a:noFill/>
                    </a:lnL>
                    <a:lnR>
                      <a:noFill/>
                    </a:lnR>
                    <a:lnT>
                      <a:noFill/>
                    </a:lnT>
                    <a:lnB>
                      <a:noFill/>
                    </a:lnB>
                    <a:solidFill>
                      <a:srgbClr val="FFFFFF"/>
                    </a:solidFill>
                  </a:tcPr>
                </a:tc>
                <a:tc>
                  <a:txBody>
                    <a:bodyPr/>
                    <a:lstStyle/>
                    <a:p>
                      <a:r>
                        <a:rPr lang="pt-BR" sz="2400">
                          <a:solidFill>
                            <a:srgbClr val="000000"/>
                          </a:solidFill>
                          <a:effectLst/>
                          <a:latin typeface="Verdana" panose="020B0604030504040204" pitchFamily="34" charset="0"/>
                        </a:rPr>
                        <a:t>establishing</a:t>
                      </a:r>
                      <a:br>
                        <a:rPr lang="pt-BR" sz="2400">
                          <a:solidFill>
                            <a:srgbClr val="000000"/>
                          </a:solidFill>
                          <a:effectLst/>
                          <a:latin typeface="Verdana" panose="020B0604030504040204" pitchFamily="34" charset="0"/>
                        </a:rPr>
                      </a:br>
                      <a:r>
                        <a:rPr lang="pt-BR" sz="2400">
                          <a:solidFill>
                            <a:srgbClr val="000000"/>
                          </a:solidFill>
                          <a:effectLst/>
                          <a:latin typeface="Verdana" panose="020B0604030504040204" pitchFamily="34" charset="0"/>
                        </a:rPr>
                        <a:t> </a:t>
                      </a:r>
                    </a:p>
                  </a:txBody>
                  <a:tcPr marL="38100" marR="38100" marT="38100" marB="38100">
                    <a:lnL>
                      <a:noFill/>
                    </a:lnL>
                    <a:lnR>
                      <a:noFill/>
                    </a:lnR>
                    <a:lnT>
                      <a:noFill/>
                    </a:lnT>
                    <a:lnB>
                      <a:noFill/>
                    </a:lnB>
                    <a:solidFill>
                      <a:srgbClr val="FFFFFF"/>
                    </a:solidFill>
                  </a:tcPr>
                </a:tc>
                <a:extLst>
                  <a:ext uri="{0D108BD9-81ED-4DB2-BD59-A6C34878D82A}">
                    <a16:rowId xmlns:a16="http://schemas.microsoft.com/office/drawing/2014/main" val="1700117521"/>
                  </a:ext>
                </a:extLst>
              </a:tr>
              <a:tr h="0">
                <a:tc>
                  <a:txBody>
                    <a:bodyPr/>
                    <a:lstStyle/>
                    <a:p>
                      <a:r>
                        <a:rPr lang="pt-BR" sz="2400">
                          <a:solidFill>
                            <a:srgbClr val="000000"/>
                          </a:solidFill>
                          <a:effectLst/>
                          <a:latin typeface="Verdana" panose="020B0604030504040204" pitchFamily="34" charset="0"/>
                        </a:rPr>
                        <a:t>d.</a:t>
                      </a:r>
                    </a:p>
                  </a:txBody>
                  <a:tcPr marL="38100" marR="38100" marT="38100" marB="38100">
                    <a:lnL>
                      <a:noFill/>
                    </a:lnL>
                    <a:lnR>
                      <a:noFill/>
                    </a:lnR>
                    <a:lnT>
                      <a:noFill/>
                    </a:lnT>
                    <a:lnB>
                      <a:noFill/>
                    </a:lnB>
                    <a:solidFill>
                      <a:srgbClr val="FFFFFF"/>
                    </a:solidFill>
                  </a:tcPr>
                </a:tc>
                <a:tc>
                  <a:txBody>
                    <a:bodyPr/>
                    <a:lstStyle/>
                    <a:p>
                      <a:r>
                        <a:rPr lang="pt-BR" sz="2400">
                          <a:solidFill>
                            <a:srgbClr val="000000"/>
                          </a:solidFill>
                          <a:effectLst/>
                          <a:latin typeface="Verdana" panose="020B0604030504040204" pitchFamily="34" charset="0"/>
                        </a:rPr>
                        <a:t>paid back</a:t>
                      </a:r>
                      <a:br>
                        <a:rPr lang="pt-BR" sz="2400">
                          <a:solidFill>
                            <a:srgbClr val="000000"/>
                          </a:solidFill>
                          <a:effectLst/>
                          <a:latin typeface="Verdana" panose="020B0604030504040204" pitchFamily="34" charset="0"/>
                        </a:rPr>
                      </a:br>
                      <a:r>
                        <a:rPr lang="pt-BR" sz="2400">
                          <a:solidFill>
                            <a:srgbClr val="000000"/>
                          </a:solidFill>
                          <a:effectLst/>
                          <a:latin typeface="Verdana" panose="020B0604030504040204" pitchFamily="34" charset="0"/>
                        </a:rPr>
                        <a:t> </a:t>
                      </a:r>
                    </a:p>
                  </a:txBody>
                  <a:tcPr marL="38100" marR="38100" marT="38100" marB="38100">
                    <a:lnL>
                      <a:noFill/>
                    </a:lnL>
                    <a:lnR>
                      <a:noFill/>
                    </a:lnR>
                    <a:lnT>
                      <a:noFill/>
                    </a:lnT>
                    <a:lnB>
                      <a:noFill/>
                    </a:lnB>
                    <a:solidFill>
                      <a:srgbClr val="FFFFFF"/>
                    </a:solidFill>
                  </a:tcPr>
                </a:tc>
                <a:extLst>
                  <a:ext uri="{0D108BD9-81ED-4DB2-BD59-A6C34878D82A}">
                    <a16:rowId xmlns:a16="http://schemas.microsoft.com/office/drawing/2014/main" val="3352919229"/>
                  </a:ext>
                </a:extLst>
              </a:tr>
              <a:tr h="0">
                <a:tc>
                  <a:txBody>
                    <a:bodyPr/>
                    <a:lstStyle/>
                    <a:p>
                      <a:endParaRPr lang="pt-BR" sz="2400" dirty="0">
                        <a:solidFill>
                          <a:srgbClr val="000000"/>
                        </a:solidFill>
                        <a:effectLst/>
                        <a:latin typeface="Verdana" panose="020B0604030504040204" pitchFamily="34" charset="0"/>
                      </a:endParaRPr>
                    </a:p>
                  </a:txBody>
                  <a:tcPr marL="38100" marR="38100" marT="38100" marB="38100">
                    <a:lnL>
                      <a:noFill/>
                    </a:lnL>
                    <a:lnR>
                      <a:noFill/>
                    </a:lnR>
                    <a:lnT>
                      <a:noFill/>
                    </a:lnT>
                    <a:lnB>
                      <a:noFill/>
                    </a:lnB>
                    <a:solidFill>
                      <a:srgbClr val="FFFFFF"/>
                    </a:solidFill>
                  </a:tcPr>
                </a:tc>
                <a:tc>
                  <a:txBody>
                    <a:bodyPr/>
                    <a:lstStyle/>
                    <a:p>
                      <a:endParaRPr lang="pt-BR" sz="2400">
                        <a:solidFill>
                          <a:srgbClr val="000000"/>
                        </a:solidFill>
                        <a:effectLst/>
                        <a:latin typeface="Verdana" panose="020B0604030504040204" pitchFamily="34" charset="0"/>
                      </a:endParaRPr>
                    </a:p>
                  </a:txBody>
                  <a:tcPr marL="38100" marR="38100" marT="38100" marB="38100">
                    <a:lnL>
                      <a:noFill/>
                    </a:lnL>
                    <a:lnR>
                      <a:noFill/>
                    </a:lnR>
                    <a:lnT>
                      <a:noFill/>
                    </a:lnT>
                    <a:lnB>
                      <a:noFill/>
                    </a:lnB>
                    <a:solidFill>
                      <a:srgbClr val="FFFFFF"/>
                    </a:solidFill>
                  </a:tcPr>
                </a:tc>
                <a:extLst>
                  <a:ext uri="{0D108BD9-81ED-4DB2-BD59-A6C34878D82A}">
                    <a16:rowId xmlns:a16="http://schemas.microsoft.com/office/drawing/2014/main" val="746306281"/>
                  </a:ext>
                </a:extLst>
              </a:tr>
              <a:tr h="0">
                <a:tc>
                  <a:txBody>
                    <a:bodyPr/>
                    <a:lstStyle/>
                    <a:p>
                      <a:endParaRPr lang="pt-BR" sz="2400">
                        <a:solidFill>
                          <a:srgbClr val="000000"/>
                        </a:solidFill>
                        <a:effectLst/>
                        <a:latin typeface="Verdana" panose="020B0604030504040204" pitchFamily="34" charset="0"/>
                      </a:endParaRPr>
                    </a:p>
                  </a:txBody>
                  <a:tcPr marL="38100" marR="38100" marT="38100" marB="38100">
                    <a:lnL>
                      <a:noFill/>
                    </a:lnL>
                    <a:lnR>
                      <a:noFill/>
                    </a:lnR>
                    <a:lnT>
                      <a:noFill/>
                    </a:lnT>
                    <a:lnB>
                      <a:noFill/>
                    </a:lnB>
                    <a:solidFill>
                      <a:srgbClr val="FFFFFF"/>
                    </a:solidFill>
                  </a:tcPr>
                </a:tc>
                <a:tc>
                  <a:txBody>
                    <a:bodyPr/>
                    <a:lstStyle/>
                    <a:p>
                      <a:endParaRPr lang="pt-BR" sz="2400" dirty="0">
                        <a:solidFill>
                          <a:srgbClr val="000000"/>
                        </a:solidFill>
                        <a:effectLst/>
                        <a:latin typeface="Verdana" panose="020B0604030504040204" pitchFamily="34" charset="0"/>
                      </a:endParaRPr>
                    </a:p>
                  </a:txBody>
                  <a:tcPr marL="38100" marR="38100" marT="38100" marB="38100">
                    <a:lnL>
                      <a:noFill/>
                    </a:lnL>
                    <a:lnR>
                      <a:noFill/>
                    </a:lnR>
                    <a:lnT>
                      <a:noFill/>
                    </a:lnT>
                    <a:lnB>
                      <a:noFill/>
                    </a:lnB>
                    <a:solidFill>
                      <a:srgbClr val="FFFFFF"/>
                    </a:solidFill>
                  </a:tcPr>
                </a:tc>
                <a:extLst>
                  <a:ext uri="{0D108BD9-81ED-4DB2-BD59-A6C34878D82A}">
                    <a16:rowId xmlns:a16="http://schemas.microsoft.com/office/drawing/2014/main" val="1312192518"/>
                  </a:ext>
                </a:extLst>
              </a:tr>
            </a:tbl>
          </a:graphicData>
        </a:graphic>
      </p:graphicFrame>
    </p:spTree>
    <p:extLst>
      <p:ext uri="{BB962C8B-B14F-4D97-AF65-F5344CB8AC3E}">
        <p14:creationId xmlns:p14="http://schemas.microsoft.com/office/powerpoint/2010/main" val="3284065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433953" y="1102157"/>
            <a:ext cx="11391254" cy="4598182"/>
          </a:xfrm>
          <a:prstGeom prst="rect">
            <a:avLst/>
          </a:prstGeom>
        </p:spPr>
        <p:txBody>
          <a:bodyPr wrap="square">
            <a:spAutoFit/>
          </a:bodyPr>
          <a:lstStyle/>
          <a:p>
            <a:pPr marL="342900" lvl="0" indent="-342900" algn="just" fontAlgn="base">
              <a:lnSpc>
                <a:spcPct val="150000"/>
              </a:lnSpc>
              <a:spcAft>
                <a:spcPts val="15"/>
              </a:spcAft>
              <a:buClr>
                <a:srgbClr val="000000"/>
              </a:buClr>
              <a:buSzPts val="1200"/>
              <a:buFont typeface="Wingdings" panose="05000000000000000000" pitchFamily="2" charset="2"/>
              <a:buChar char=""/>
            </a:pPr>
            <a:r>
              <a:rPr lang="pt-BR" sz="2000" dirty="0">
                <a:solidFill>
                  <a:srgbClr val="000000"/>
                </a:solidFill>
                <a:uFill>
                  <a:solidFill>
                    <a:srgbClr val="000000"/>
                  </a:solidFill>
                </a:uFill>
                <a:latin typeface="Arial" panose="020B0604020202020204" pitchFamily="34" charset="0"/>
                <a:ea typeface="Arial" panose="020B0604020202020204" pitchFamily="34" charset="0"/>
                <a:cs typeface="Wingdings" panose="05000000000000000000" pitchFamily="2" charset="2"/>
              </a:rPr>
              <a:t>PALAVRAS REPETIDAS – Palavras repetidas são geralmente as palavras chaves do texto. Provavelmente envolvem o assunto principal no qual o texto se refere; </a:t>
            </a:r>
            <a:endParaRPr lang="pt-BR" dirty="0">
              <a:solidFill>
                <a:srgbClr val="000000"/>
              </a:solidFill>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a:lnSpc>
                <a:spcPct val="107000"/>
              </a:lnSpc>
              <a:spcAft>
                <a:spcPts val="590"/>
              </a:spcAft>
            </a:pPr>
            <a:r>
              <a:rPr lang="pt-BR" sz="2000" dirty="0">
                <a:solidFill>
                  <a:srgbClr val="000000"/>
                </a:solidFill>
                <a:latin typeface="Arial" panose="020B0604020202020204" pitchFamily="34" charset="0"/>
                <a:ea typeface="Arial" panose="020B0604020202020204" pitchFamily="34" charset="0"/>
              </a:rPr>
              <a:t> </a:t>
            </a:r>
            <a:endParaRPr lang="pt-BR" dirty="0">
              <a:solidFill>
                <a:srgbClr val="000000"/>
              </a:solidFill>
              <a:latin typeface="Calibri" panose="020F0502020204030204" pitchFamily="34" charset="0"/>
              <a:ea typeface="Calibri" panose="020F0502020204030204" pitchFamily="34" charset="0"/>
            </a:endParaRPr>
          </a:p>
          <a:p>
            <a:pPr marL="342900" lvl="0" indent="-342900" algn="just" fontAlgn="base">
              <a:lnSpc>
                <a:spcPct val="150000"/>
              </a:lnSpc>
              <a:spcAft>
                <a:spcPts val="15"/>
              </a:spcAft>
              <a:buClr>
                <a:srgbClr val="000000"/>
              </a:buClr>
              <a:buSzPts val="1200"/>
              <a:buFont typeface="Wingdings" panose="05000000000000000000" pitchFamily="2" charset="2"/>
              <a:buChar char=""/>
            </a:pPr>
            <a:r>
              <a:rPr lang="pt-BR" sz="2000" dirty="0">
                <a:solidFill>
                  <a:srgbClr val="000000"/>
                </a:solidFill>
                <a:uFill>
                  <a:solidFill>
                    <a:srgbClr val="000000"/>
                  </a:solidFill>
                </a:uFill>
                <a:latin typeface="Arial" panose="020B0604020202020204" pitchFamily="34" charset="0"/>
                <a:ea typeface="Arial" panose="020B0604020202020204" pitchFamily="34" charset="0"/>
                <a:cs typeface="Wingdings" panose="05000000000000000000" pitchFamily="2" charset="2"/>
              </a:rPr>
              <a:t>EVIDÊNCIAS TIPOGRÁFICAS – Símbolos, marcas tipográficas, sublinhado, etc. Negrito, por exemplo, remete a uma atenção maior a uma palavra do texto que dever ser importante; </a:t>
            </a:r>
            <a:endParaRPr lang="pt-BR" dirty="0">
              <a:solidFill>
                <a:srgbClr val="000000"/>
              </a:solidFill>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a:lnSpc>
                <a:spcPct val="107000"/>
              </a:lnSpc>
              <a:spcAft>
                <a:spcPts val="590"/>
              </a:spcAft>
            </a:pPr>
            <a:r>
              <a:rPr lang="pt-BR" sz="2000" dirty="0">
                <a:solidFill>
                  <a:srgbClr val="000000"/>
                </a:solidFill>
                <a:latin typeface="Arial" panose="020B0604020202020204" pitchFamily="34" charset="0"/>
                <a:ea typeface="Arial" panose="020B0604020202020204" pitchFamily="34" charset="0"/>
              </a:rPr>
              <a:t> </a:t>
            </a:r>
            <a:endParaRPr lang="pt-BR" dirty="0">
              <a:solidFill>
                <a:srgbClr val="000000"/>
              </a:solidFill>
              <a:latin typeface="Calibri" panose="020F0502020204030204" pitchFamily="34" charset="0"/>
              <a:ea typeface="Calibri" panose="020F0502020204030204" pitchFamily="34" charset="0"/>
            </a:endParaRPr>
          </a:p>
          <a:p>
            <a:pPr marL="342900" lvl="0" indent="-342900" algn="just" fontAlgn="base">
              <a:lnSpc>
                <a:spcPct val="150000"/>
              </a:lnSpc>
              <a:spcAft>
                <a:spcPts val="15"/>
              </a:spcAft>
              <a:buClr>
                <a:srgbClr val="000000"/>
              </a:buClr>
              <a:buSzPts val="1200"/>
              <a:buFont typeface="Wingdings" panose="05000000000000000000" pitchFamily="2" charset="2"/>
              <a:buChar char=""/>
            </a:pPr>
            <a:r>
              <a:rPr lang="pt-BR" sz="2000" dirty="0">
                <a:solidFill>
                  <a:srgbClr val="000000"/>
                </a:solidFill>
                <a:uFill>
                  <a:solidFill>
                    <a:srgbClr val="000000"/>
                  </a:solidFill>
                </a:uFill>
                <a:latin typeface="Arial" panose="020B0604020202020204" pitchFamily="34" charset="0"/>
                <a:ea typeface="Arial" panose="020B0604020202020204" pitchFamily="34" charset="0"/>
                <a:cs typeface="Wingdings" panose="05000000000000000000" pitchFamily="2" charset="2"/>
              </a:rPr>
              <a:t>DICIONÁRIO – Deve-se usá-lo quando necessário. Porém o seu uso excessivo torna inviável a agilidade da compreensão. Devemos, portanto, recorrer a este recurso apenas quando os outros não foram suficientes para compreender o texto. Está à disposição do aluno um dicionário de termos técnicos para ser baixado no site da escola. </a:t>
            </a:r>
            <a:endParaRPr lang="pt-BR" dirty="0">
              <a:solidFill>
                <a:srgbClr val="000000"/>
              </a:solidFill>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p:txBody>
      </p:sp>
    </p:spTree>
    <p:extLst>
      <p:ext uri="{BB962C8B-B14F-4D97-AF65-F5344CB8AC3E}">
        <p14:creationId xmlns:p14="http://schemas.microsoft.com/office/powerpoint/2010/main" val="4084366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1"/>
          <p:cNvGraphicFramePr>
            <a:graphicFrameLocks noGrp="1"/>
          </p:cNvGraphicFramePr>
          <p:nvPr>
            <p:extLst>
              <p:ext uri="{D42A27DB-BD31-4B8C-83A1-F6EECF244321}">
                <p14:modId xmlns:p14="http://schemas.microsoft.com/office/powerpoint/2010/main" val="640844274"/>
              </p:ext>
            </p:extLst>
          </p:nvPr>
        </p:nvGraphicFramePr>
        <p:xfrm>
          <a:off x="433954" y="387458"/>
          <a:ext cx="11065788" cy="5735724"/>
        </p:xfrm>
        <a:graphic>
          <a:graphicData uri="http://schemas.openxmlformats.org/drawingml/2006/table">
            <a:tbl>
              <a:tblPr/>
              <a:tblGrid>
                <a:gridCol w="11065788">
                  <a:extLst>
                    <a:ext uri="{9D8B030D-6E8A-4147-A177-3AD203B41FA5}">
                      <a16:colId xmlns:a16="http://schemas.microsoft.com/office/drawing/2014/main" val="4105156496"/>
                    </a:ext>
                  </a:extLst>
                </a:gridCol>
              </a:tblGrid>
              <a:tr h="189723">
                <a:tc>
                  <a:txBody>
                    <a:bodyPr/>
                    <a:lstStyle/>
                    <a:p>
                      <a:r>
                        <a:rPr lang="pt-BR" sz="1800" b="1" dirty="0">
                          <a:solidFill>
                            <a:srgbClr val="000000"/>
                          </a:solidFill>
                          <a:effectLst/>
                          <a:latin typeface="Verdana" panose="020B0604030504040204" pitchFamily="34" charset="0"/>
                        </a:rPr>
                        <a:t>Home </a:t>
                      </a:r>
                      <a:r>
                        <a:rPr lang="pt-BR" sz="1800" b="1" dirty="0" err="1">
                          <a:solidFill>
                            <a:srgbClr val="000000"/>
                          </a:solidFill>
                          <a:effectLst/>
                          <a:latin typeface="Verdana" panose="020B0604030504040204" pitchFamily="34" charset="0"/>
                        </a:rPr>
                        <a:t>comforts</a:t>
                      </a:r>
                      <a:r>
                        <a:rPr lang="pt-BR" sz="1800" b="1" dirty="0">
                          <a:solidFill>
                            <a:srgbClr val="000000"/>
                          </a:solidFill>
                          <a:effectLst/>
                          <a:latin typeface="Verdana" panose="020B0604030504040204" pitchFamily="34" charset="0"/>
                        </a:rPr>
                        <a:t> </a:t>
                      </a:r>
                      <a:r>
                        <a:rPr lang="pt-BR" sz="1800" b="1" dirty="0" err="1">
                          <a:solidFill>
                            <a:srgbClr val="000000"/>
                          </a:solidFill>
                          <a:effectLst/>
                          <a:latin typeface="Verdana" panose="020B0604030504040204" pitchFamily="34" charset="0"/>
                        </a:rPr>
                        <a:t>at</a:t>
                      </a:r>
                      <a:r>
                        <a:rPr lang="pt-BR" sz="1800" b="1" dirty="0">
                          <a:solidFill>
                            <a:srgbClr val="000000"/>
                          </a:solidFill>
                          <a:effectLst/>
                          <a:latin typeface="Verdana" panose="020B0604030504040204" pitchFamily="34" charset="0"/>
                        </a:rPr>
                        <a:t> </a:t>
                      </a:r>
                      <a:r>
                        <a:rPr lang="pt-BR" sz="1800" b="1" dirty="0" err="1">
                          <a:solidFill>
                            <a:srgbClr val="000000"/>
                          </a:solidFill>
                          <a:effectLst/>
                          <a:latin typeface="Verdana" panose="020B0604030504040204" pitchFamily="34" charset="0"/>
                        </a:rPr>
                        <a:t>work</a:t>
                      </a:r>
                      <a:endParaRPr lang="pt-BR" sz="1800" dirty="0">
                        <a:solidFill>
                          <a:srgbClr val="000000"/>
                        </a:solidFill>
                        <a:effectLst/>
                        <a:latin typeface="Verdana" panose="020B0604030504040204" pitchFamily="34" charset="0"/>
                      </a:endParaRPr>
                    </a:p>
                  </a:txBody>
                  <a:tcPr marL="12447" marR="12447" marT="12447" marB="12447">
                    <a:lnL>
                      <a:noFill/>
                    </a:lnL>
                    <a:lnR>
                      <a:noFill/>
                    </a:lnR>
                    <a:lnT>
                      <a:noFill/>
                    </a:lnT>
                    <a:lnB>
                      <a:noFill/>
                    </a:lnB>
                    <a:solidFill>
                      <a:srgbClr val="FFFFFF"/>
                    </a:solidFill>
                  </a:tcPr>
                </a:tc>
                <a:extLst>
                  <a:ext uri="{0D108BD9-81ED-4DB2-BD59-A6C34878D82A}">
                    <a16:rowId xmlns:a16="http://schemas.microsoft.com/office/drawing/2014/main" val="2002189398"/>
                  </a:ext>
                </a:extLst>
              </a:tr>
              <a:tr h="5436510">
                <a:tc>
                  <a:txBody>
                    <a:bodyPr/>
                    <a:lstStyle/>
                    <a:p>
                      <a:pPr algn="l"/>
                      <a:r>
                        <a:rPr lang="en-US" sz="1800" i="1" dirty="0">
                          <a:solidFill>
                            <a:srgbClr val="000000"/>
                          </a:solidFill>
                          <a:effectLst/>
                          <a:latin typeface="Verdana" panose="020B0604030504040204" pitchFamily="34" charset="0"/>
                        </a:rPr>
                        <a:t>Technological advances have helped us to save time and effort in many areas of life. At work we already appreciate such benefits as </a:t>
                      </a:r>
                      <a:r>
                        <a:rPr lang="en-US" sz="1800" i="1" dirty="0" err="1">
                          <a:solidFill>
                            <a:srgbClr val="000000"/>
                          </a:solidFill>
                          <a:effectLst/>
                          <a:latin typeface="Verdana" panose="020B0604030504040204" pitchFamily="34" charset="0"/>
                        </a:rPr>
                        <a:t>computerisation</a:t>
                      </a:r>
                      <a:r>
                        <a:rPr lang="en-US" sz="1800" i="1" dirty="0">
                          <a:solidFill>
                            <a:srgbClr val="000000"/>
                          </a:solidFill>
                          <a:effectLst/>
                          <a:latin typeface="Verdana" panose="020B0604030504040204" pitchFamily="34" charset="0"/>
                        </a:rPr>
                        <a:t> and fast communication via e-mail and satellites. There is now a growing trend towards moving technology into our home and staying there to work. A recent survey in the UK reported that one in five of the working population now spends at least part of the working week at home, "teleworking". But how attractive and feasible is teleworking really?</a:t>
                      </a:r>
                      <a:endParaRPr lang="en-US" sz="1800" dirty="0">
                        <a:effectLst/>
                        <a:latin typeface="Verdana" panose="020B0604030504040204" pitchFamily="34" charset="0"/>
                      </a:endParaRPr>
                    </a:p>
                    <a:p>
                      <a:pPr algn="l"/>
                      <a:r>
                        <a:rPr lang="en-US" sz="1800" dirty="0">
                          <a:solidFill>
                            <a:srgbClr val="000000"/>
                          </a:solidFill>
                          <a:effectLst/>
                          <a:latin typeface="Verdana" panose="020B0604030504040204" pitchFamily="34" charset="0"/>
                        </a:rPr>
                        <a:t> </a:t>
                      </a:r>
                    </a:p>
                    <a:p>
                      <a:pPr algn="l"/>
                      <a:r>
                        <a:rPr lang="en-US" sz="1800" b="1" dirty="0">
                          <a:solidFill>
                            <a:srgbClr val="000000"/>
                          </a:solidFill>
                          <a:effectLst/>
                          <a:latin typeface="Verdana" panose="020B0604030504040204" pitchFamily="34" charset="0"/>
                        </a:rPr>
                        <a:t>What are the advantages of teleworking?</a:t>
                      </a:r>
                    </a:p>
                    <a:p>
                      <a:pPr algn="l"/>
                      <a:r>
                        <a:rPr lang="en-US" sz="1800" dirty="0">
                          <a:solidFill>
                            <a:srgbClr val="000000"/>
                          </a:solidFill>
                          <a:effectLst/>
                          <a:latin typeface="Verdana" panose="020B0604030504040204" pitchFamily="34" charset="0"/>
                        </a:rPr>
                        <a:t>British Telecom, an employer who actively encourages its workers to work from home, claims that people who work from home are up to 20% more productive than those in the office. Having greater control over their working environment means that teleworkers are generally less stressed. A report in 1994 found that teleworkers were considered to be more productive, reliable and loyal than on-site staff. The teleworker saves money on office clothes and on travelling costs (the average office-based worker spends 480 hours per year commuting, the equivalent of 60 working days). The employer saves money, too; one company, Digital, who has one quarter of its workforce teleworking, calculated that the cost of setting up an office at home for an employee, approximately £3,500, was recouped within the first year. And considering the 19.8 billion gallons of exhaust fumes every day produced from commuters' cars, there are also gains for society in general.</a:t>
                      </a:r>
                    </a:p>
                  </a:txBody>
                  <a:tcPr marL="12447" marR="12447" marT="12447" marB="12447">
                    <a:lnL>
                      <a:noFill/>
                    </a:lnL>
                    <a:lnR>
                      <a:noFill/>
                    </a:lnR>
                    <a:lnT>
                      <a:noFill/>
                    </a:lnT>
                    <a:lnB>
                      <a:noFill/>
                    </a:lnB>
                    <a:solidFill>
                      <a:srgbClr val="FFFFFF"/>
                    </a:solidFill>
                  </a:tcPr>
                </a:tc>
                <a:extLst>
                  <a:ext uri="{0D108BD9-81ED-4DB2-BD59-A6C34878D82A}">
                    <a16:rowId xmlns:a16="http://schemas.microsoft.com/office/drawing/2014/main" val="3582702004"/>
                  </a:ext>
                </a:extLst>
              </a:tr>
            </a:tbl>
          </a:graphicData>
        </a:graphic>
      </p:graphicFrame>
    </p:spTree>
    <p:extLst>
      <p:ext uri="{BB962C8B-B14F-4D97-AF65-F5344CB8AC3E}">
        <p14:creationId xmlns:p14="http://schemas.microsoft.com/office/powerpoint/2010/main" val="3911544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472339" y="1471882"/>
            <a:ext cx="9546956" cy="4832092"/>
          </a:xfrm>
          <a:prstGeom prst="rect">
            <a:avLst/>
          </a:prstGeom>
        </p:spPr>
        <p:txBody>
          <a:bodyPr wrap="square">
            <a:spAutoFit/>
          </a:bodyPr>
          <a:lstStyle/>
          <a:p>
            <a:r>
              <a:rPr lang="en-US" sz="2800" i="1" dirty="0">
                <a:solidFill>
                  <a:srgbClr val="000000"/>
                </a:solidFill>
                <a:latin typeface="Verdana" panose="020B0604030504040204" pitchFamily="34" charset="0"/>
              </a:rPr>
              <a:t>Technological advances have helped us to save time and effort in many areas of life. At work we already appreciate such benefits as </a:t>
            </a:r>
            <a:r>
              <a:rPr lang="en-US" sz="2800" i="1" dirty="0" err="1">
                <a:solidFill>
                  <a:srgbClr val="000000"/>
                </a:solidFill>
                <a:latin typeface="Verdana" panose="020B0604030504040204" pitchFamily="34" charset="0"/>
              </a:rPr>
              <a:t>computerisation</a:t>
            </a:r>
            <a:r>
              <a:rPr lang="en-US" sz="2800" i="1" dirty="0">
                <a:solidFill>
                  <a:srgbClr val="000000"/>
                </a:solidFill>
                <a:latin typeface="Verdana" panose="020B0604030504040204" pitchFamily="34" charset="0"/>
              </a:rPr>
              <a:t> and fast communication via e-mail and satellites. There is now a growing trend towards moving technology into our home and staying there to work. A recent survey in the UK reported that one in five of the working population now spends at least part of the working week at home, "teleworking". But how attractive and feasible is teleworking really?</a:t>
            </a:r>
            <a:endParaRPr lang="en-US" sz="2800" dirty="0">
              <a:latin typeface="Verdana" panose="020B0604030504040204" pitchFamily="34" charset="0"/>
            </a:endParaRPr>
          </a:p>
        </p:txBody>
      </p:sp>
    </p:spTree>
    <p:extLst>
      <p:ext uri="{BB962C8B-B14F-4D97-AF65-F5344CB8AC3E}">
        <p14:creationId xmlns:p14="http://schemas.microsoft.com/office/powerpoint/2010/main" val="37193823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25465" y="650739"/>
            <a:ext cx="11158780" cy="5632311"/>
          </a:xfrm>
          <a:prstGeom prst="rect">
            <a:avLst/>
          </a:prstGeom>
        </p:spPr>
        <p:txBody>
          <a:bodyPr wrap="square">
            <a:spAutoFit/>
          </a:bodyPr>
          <a:lstStyle/>
          <a:p>
            <a:r>
              <a:rPr lang="en-US" sz="2000" b="1" dirty="0">
                <a:solidFill>
                  <a:srgbClr val="000000"/>
                </a:solidFill>
                <a:latin typeface="Verdana" panose="020B0604030504040204" pitchFamily="34" charset="0"/>
              </a:rPr>
              <a:t>Why is there a trend towards teleworking?</a:t>
            </a:r>
          </a:p>
          <a:p>
            <a:r>
              <a:rPr lang="en-US" sz="2000" dirty="0">
                <a:solidFill>
                  <a:srgbClr val="000000"/>
                </a:solidFill>
                <a:latin typeface="Verdana" panose="020B0604030504040204" pitchFamily="34" charset="0"/>
              </a:rPr>
              <a:t>British industry is changing. For instance, screen-based service industries have been replacing the manufacturing industries. There has also been a noticeable shift towards self-employment and people working on short-term contracts. A lot of work is now contracted out to freelance workers. In the USA, environmental awareness has played a role. The US Clean Air Act requires major employers to reduce the number of business journeys staff make into the office. As a consequence, giant companies such as AT&amp;T and IBM have introduced an element of teleworking.</a:t>
            </a:r>
          </a:p>
          <a:p>
            <a:r>
              <a:rPr lang="en-US" sz="2000" dirty="0">
                <a:solidFill>
                  <a:srgbClr val="000000"/>
                </a:solidFill>
                <a:latin typeface="Verdana" panose="020B0604030504040204" pitchFamily="34" charset="0"/>
              </a:rPr>
              <a:t>Constantly improving technology supports this trend towards teleworking. Thanks to new software coming onto the market, the average PC will be able to automate phone </a:t>
            </a:r>
            <a:r>
              <a:rPr lang="en-US" sz="2000" dirty="0" err="1">
                <a:solidFill>
                  <a:srgbClr val="000000"/>
                </a:solidFill>
                <a:latin typeface="Verdana" panose="020B0604030504040204" pitchFamily="34" charset="0"/>
              </a:rPr>
              <a:t>dialling</a:t>
            </a:r>
            <a:r>
              <a:rPr lang="en-US" sz="2000" dirty="0">
                <a:solidFill>
                  <a:srgbClr val="000000"/>
                </a:solidFill>
                <a:latin typeface="Verdana" panose="020B0604030504040204" pitchFamily="34" charset="0"/>
              </a:rPr>
              <a:t> and act as an intelligent information </a:t>
            </a:r>
            <a:r>
              <a:rPr lang="en-US" sz="2000" dirty="0" err="1">
                <a:solidFill>
                  <a:srgbClr val="000000"/>
                </a:solidFill>
                <a:latin typeface="Verdana" panose="020B0604030504040204" pitchFamily="34" charset="0"/>
              </a:rPr>
              <a:t>centre</a:t>
            </a:r>
            <a:r>
              <a:rPr lang="en-US" sz="2000" dirty="0">
                <a:solidFill>
                  <a:srgbClr val="000000"/>
                </a:solidFill>
                <a:latin typeface="Verdana" panose="020B0604030504040204" pitchFamily="34" charset="0"/>
              </a:rPr>
              <a:t> for voice messages, electronic mail and faxes.</a:t>
            </a:r>
          </a:p>
          <a:p>
            <a:r>
              <a:rPr lang="en-US" sz="2000" b="1" dirty="0">
                <a:solidFill>
                  <a:srgbClr val="000000"/>
                </a:solidFill>
                <a:latin typeface="Verdana" panose="020B0604030504040204" pitchFamily="34" charset="0"/>
              </a:rPr>
              <a:t>The future</a:t>
            </a:r>
          </a:p>
          <a:p>
            <a:r>
              <a:rPr lang="en-US" sz="2000" dirty="0">
                <a:solidFill>
                  <a:srgbClr val="000000"/>
                </a:solidFill>
                <a:latin typeface="Verdana" panose="020B0604030504040204" pitchFamily="34" charset="0"/>
              </a:rPr>
              <a:t>Even though there are disadvantages, such as teleworkers feeling isolated, lonely and frustrated, it seems that teleworking is here to stay. Indeed, it has been estimated that by the end of 1997, 2.25 million people in the UK will be working from home for at least three days a week. The figure will reach 5 million by the end of the century.</a:t>
            </a:r>
          </a:p>
        </p:txBody>
      </p:sp>
    </p:spTree>
    <p:extLst>
      <p:ext uri="{BB962C8B-B14F-4D97-AF65-F5344CB8AC3E}">
        <p14:creationId xmlns:p14="http://schemas.microsoft.com/office/powerpoint/2010/main" val="35572089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6495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619932" y="1262880"/>
            <a:ext cx="10864312" cy="4268861"/>
          </a:xfrm>
          <a:prstGeom prst="rect">
            <a:avLst/>
          </a:prstGeom>
        </p:spPr>
        <p:txBody>
          <a:bodyPr wrap="square">
            <a:spAutoFit/>
          </a:bodyPr>
          <a:lstStyle/>
          <a:p>
            <a:pPr marL="6350" indent="-6350">
              <a:lnSpc>
                <a:spcPct val="107000"/>
              </a:lnSpc>
              <a:spcAft>
                <a:spcPts val="1175"/>
              </a:spcAft>
            </a:pPr>
            <a:r>
              <a:rPr lang="pt-BR" sz="2000" b="1" dirty="0">
                <a:solidFill>
                  <a:srgbClr val="000000"/>
                </a:solidFill>
                <a:latin typeface="Arial" panose="020B0604020202020204" pitchFamily="34" charset="0"/>
                <a:ea typeface="Arial" panose="020B0604020202020204" pitchFamily="34" charset="0"/>
              </a:rPr>
              <a:t>1.2 - TÉCNICAS DE LEITURA  </a:t>
            </a:r>
          </a:p>
          <a:p>
            <a:pPr marL="342900" lvl="0" indent="-342900" algn="just" fontAlgn="base">
              <a:lnSpc>
                <a:spcPct val="150000"/>
              </a:lnSpc>
              <a:spcAft>
                <a:spcPts val="15"/>
              </a:spcAft>
              <a:buClr>
                <a:srgbClr val="000000"/>
              </a:buClr>
              <a:buSzPts val="1200"/>
              <a:buFont typeface="Wingdings" panose="05000000000000000000" pitchFamily="2" charset="2"/>
              <a:buChar char=""/>
            </a:pPr>
            <a:r>
              <a:rPr lang="pt-BR" sz="2000" dirty="0">
                <a:solidFill>
                  <a:srgbClr val="000000"/>
                </a:solidFill>
                <a:uFill>
                  <a:solidFill>
                    <a:srgbClr val="000000"/>
                  </a:solidFill>
                </a:uFill>
                <a:latin typeface="Arial" panose="020B0604020202020204" pitchFamily="34" charset="0"/>
                <a:ea typeface="Arial" panose="020B0604020202020204" pitchFamily="34" charset="0"/>
                <a:cs typeface="Wingdings" panose="05000000000000000000" pitchFamily="2" charset="2"/>
              </a:rPr>
              <a:t>SKIMMING: Nada mais é do que fazer uma leitura rápida do texto para captar os conceitos e as </a:t>
            </a:r>
            <a:r>
              <a:rPr lang="pt-BR" sz="2000" dirty="0" err="1">
                <a:solidFill>
                  <a:srgbClr val="000000"/>
                </a:solidFill>
                <a:uFill>
                  <a:solidFill>
                    <a:srgbClr val="000000"/>
                  </a:solidFill>
                </a:uFill>
                <a:latin typeface="Arial" panose="020B0604020202020204" pitchFamily="34" charset="0"/>
                <a:ea typeface="Arial" panose="020B0604020202020204" pitchFamily="34" charset="0"/>
                <a:cs typeface="Wingdings" panose="05000000000000000000" pitchFamily="2" charset="2"/>
              </a:rPr>
              <a:t>idéias</a:t>
            </a:r>
            <a:r>
              <a:rPr lang="pt-BR" sz="2000" dirty="0">
                <a:solidFill>
                  <a:srgbClr val="000000"/>
                </a:solidFill>
                <a:uFill>
                  <a:solidFill>
                    <a:srgbClr val="000000"/>
                  </a:solidFill>
                </a:uFill>
                <a:latin typeface="Arial" panose="020B0604020202020204" pitchFamily="34" charset="0"/>
                <a:ea typeface="Arial" panose="020B0604020202020204" pitchFamily="34" charset="0"/>
                <a:cs typeface="Wingdings" panose="05000000000000000000" pitchFamily="2" charset="2"/>
              </a:rPr>
              <a:t> principais, ou seja, você faz uma exploração geral do texto sem se deter em um ponto específico. Está, neste momento, buscando a </a:t>
            </a:r>
            <a:r>
              <a:rPr lang="pt-BR" sz="2000" dirty="0" err="1">
                <a:solidFill>
                  <a:srgbClr val="000000"/>
                </a:solidFill>
                <a:uFill>
                  <a:solidFill>
                    <a:srgbClr val="000000"/>
                  </a:solidFill>
                </a:uFill>
                <a:latin typeface="Arial" panose="020B0604020202020204" pitchFamily="34" charset="0"/>
                <a:ea typeface="Arial" panose="020B0604020202020204" pitchFamily="34" charset="0"/>
                <a:cs typeface="Wingdings" panose="05000000000000000000" pitchFamily="2" charset="2"/>
              </a:rPr>
              <a:t>idéia</a:t>
            </a:r>
            <a:r>
              <a:rPr lang="pt-BR" sz="2000" dirty="0">
                <a:solidFill>
                  <a:srgbClr val="000000"/>
                </a:solidFill>
                <a:uFill>
                  <a:solidFill>
                    <a:srgbClr val="000000"/>
                  </a:solidFill>
                </a:uFill>
                <a:latin typeface="Arial" panose="020B0604020202020204" pitchFamily="34" charset="0"/>
                <a:ea typeface="Arial" panose="020B0604020202020204" pitchFamily="34" charset="0"/>
                <a:cs typeface="Wingdings" panose="05000000000000000000" pitchFamily="2" charset="2"/>
              </a:rPr>
              <a:t> geral do texto. Quando lemos desta maneira, rapidamente passamos os olhos pelo título, lemos os parágrafos, o nome do autor, a fonte, etc. Quando terminamos a leitura, saberemos do que o texto trata como um todo. Só para matar a curiosidade, o verbo TO SKIM significa desnatar (o leite), tirar da superfície. Fazendo uma analogia, é como se tirássemos a nata do texto (o nosso leite), entenderam? </a:t>
            </a:r>
            <a:endParaRPr lang="pt-BR" u="none" strike="noStrike" dirty="0">
              <a:solidFill>
                <a:srgbClr val="000000"/>
              </a:solidFill>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p:txBody>
      </p:sp>
    </p:spTree>
    <p:extLst>
      <p:ext uri="{BB962C8B-B14F-4D97-AF65-F5344CB8AC3E}">
        <p14:creationId xmlns:p14="http://schemas.microsoft.com/office/powerpoint/2010/main" val="3381432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759417" y="1305342"/>
            <a:ext cx="10786820" cy="2805383"/>
          </a:xfrm>
          <a:prstGeom prst="rect">
            <a:avLst/>
          </a:prstGeom>
        </p:spPr>
        <p:txBody>
          <a:bodyPr wrap="square">
            <a:spAutoFit/>
          </a:bodyPr>
          <a:lstStyle/>
          <a:p>
            <a:pPr marL="342900" lvl="0" indent="-342900" algn="just" fontAlgn="base">
              <a:lnSpc>
                <a:spcPct val="150000"/>
              </a:lnSpc>
              <a:spcAft>
                <a:spcPts val="15"/>
              </a:spcAft>
              <a:buClr>
                <a:srgbClr val="000000"/>
              </a:buClr>
              <a:buSzPts val="1200"/>
              <a:buFont typeface="Wingdings" panose="05000000000000000000" pitchFamily="2" charset="2"/>
              <a:buChar char=""/>
            </a:pPr>
            <a:r>
              <a:rPr lang="pt-BR" sz="2000" dirty="0">
                <a:solidFill>
                  <a:srgbClr val="000000"/>
                </a:solidFill>
                <a:uFill>
                  <a:solidFill>
                    <a:srgbClr val="000000"/>
                  </a:solidFill>
                </a:uFill>
                <a:latin typeface="Arial" panose="020B0604020202020204" pitchFamily="34" charset="0"/>
                <a:ea typeface="Arial" panose="020B0604020202020204" pitchFamily="34" charset="0"/>
                <a:cs typeface="Wingdings" panose="05000000000000000000" pitchFamily="2" charset="2"/>
              </a:rPr>
              <a:t>SCANNING: Também envolve dar uma lida rápida, mas usamos esta estratégia quando queremos encontrar algo específico no texto, isto é, nós sabemos o que estamos procurando. É exatamente o que fazemos com um SCANNER quando queremos copiar um texto: selecionamos uma informação específica e nos fixamos nela. Durante o SCANNING podemos sublinhar os cognatos, observar as palavras repetidas e as evidências tipográficas (Maiúsculas, números, sublinhados, </a:t>
            </a:r>
            <a:r>
              <a:rPr lang="pt-BR" sz="2000" dirty="0" err="1">
                <a:solidFill>
                  <a:srgbClr val="000000"/>
                </a:solidFill>
                <a:uFill>
                  <a:solidFill>
                    <a:srgbClr val="000000"/>
                  </a:solidFill>
                </a:uFill>
                <a:latin typeface="Arial" panose="020B0604020202020204" pitchFamily="34" charset="0"/>
                <a:ea typeface="Arial" panose="020B0604020202020204" pitchFamily="34" charset="0"/>
                <a:cs typeface="Wingdings" panose="05000000000000000000" pitchFamily="2" charset="2"/>
              </a:rPr>
              <a:t>etc</a:t>
            </a:r>
            <a:r>
              <a:rPr lang="pt-BR" sz="2000" dirty="0">
                <a:solidFill>
                  <a:srgbClr val="000000"/>
                </a:solidFill>
                <a:uFill>
                  <a:solidFill>
                    <a:srgbClr val="000000"/>
                  </a:solidFill>
                </a:uFill>
                <a:latin typeface="Arial" panose="020B0604020202020204" pitchFamily="34" charset="0"/>
                <a:ea typeface="Arial" panose="020B0604020202020204" pitchFamily="34" charset="0"/>
                <a:cs typeface="Wingdings" panose="05000000000000000000" pitchFamily="2" charset="2"/>
              </a:rPr>
              <a:t>). </a:t>
            </a:r>
            <a:endParaRPr lang="pt-BR" u="none" strike="noStrike" dirty="0">
              <a:solidFill>
                <a:srgbClr val="000000"/>
              </a:solidFill>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p:txBody>
      </p:sp>
    </p:spTree>
    <p:extLst>
      <p:ext uri="{BB962C8B-B14F-4D97-AF65-F5344CB8AC3E}">
        <p14:creationId xmlns:p14="http://schemas.microsoft.com/office/powerpoint/2010/main" val="3587331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208868" y="2551837"/>
            <a:ext cx="9748434" cy="2239972"/>
          </a:xfrm>
          <a:prstGeom prst="rect">
            <a:avLst/>
          </a:prstGeom>
        </p:spPr>
        <p:txBody>
          <a:bodyPr wrap="square">
            <a:spAutoFit/>
          </a:bodyPr>
          <a:lstStyle/>
          <a:p>
            <a:pPr marL="342900" lvl="0" indent="-342900" algn="just" fontAlgn="base">
              <a:lnSpc>
                <a:spcPct val="150000"/>
              </a:lnSpc>
              <a:spcAft>
                <a:spcPts val="15"/>
              </a:spcAft>
              <a:buClr>
                <a:srgbClr val="000000"/>
              </a:buClr>
              <a:buSzPts val="1200"/>
              <a:buFont typeface="Wingdings" panose="05000000000000000000" pitchFamily="2" charset="2"/>
              <a:buChar char=""/>
            </a:pPr>
            <a:r>
              <a:rPr lang="pt-BR" sz="2400" dirty="0">
                <a:solidFill>
                  <a:srgbClr val="000000"/>
                </a:solidFill>
                <a:uFill>
                  <a:solidFill>
                    <a:srgbClr val="000000"/>
                  </a:solidFill>
                </a:uFill>
                <a:latin typeface="Arial" panose="020B0604020202020204" pitchFamily="34" charset="0"/>
                <a:ea typeface="Arial" panose="020B0604020202020204" pitchFamily="34" charset="0"/>
                <a:cs typeface="Wingdings" panose="05000000000000000000" pitchFamily="2" charset="2"/>
              </a:rPr>
              <a:t>SELECTIVITY: É selecionar partes do texto que contém respostas para perguntas específicas. Após realizar o SKIMMING e o SCANNING saberemos exatamente onde encontrar a informação desejada.  </a:t>
            </a:r>
            <a:endParaRPr lang="pt-BR" sz="2000" u="none" strike="noStrike" dirty="0">
              <a:solidFill>
                <a:srgbClr val="000000"/>
              </a:solidFill>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p:txBody>
      </p:sp>
    </p:spTree>
    <p:extLst>
      <p:ext uri="{BB962C8B-B14F-4D97-AF65-F5344CB8AC3E}">
        <p14:creationId xmlns:p14="http://schemas.microsoft.com/office/powerpoint/2010/main" val="1048069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286359" y="1488277"/>
            <a:ext cx="9980909" cy="2837765"/>
          </a:xfrm>
          <a:prstGeom prst="rect">
            <a:avLst/>
          </a:prstGeom>
        </p:spPr>
        <p:txBody>
          <a:bodyPr wrap="square">
            <a:spAutoFit/>
          </a:bodyPr>
          <a:lstStyle/>
          <a:p>
            <a:pPr indent="-6350" algn="just">
              <a:lnSpc>
                <a:spcPct val="152000"/>
              </a:lnSpc>
              <a:spcAft>
                <a:spcPts val="580"/>
              </a:spcAft>
            </a:pPr>
            <a:r>
              <a:rPr lang="pt-BR" sz="2400" dirty="0">
                <a:solidFill>
                  <a:srgbClr val="000000"/>
                </a:solidFill>
                <a:latin typeface="Arial" panose="020B0604020202020204" pitchFamily="34" charset="0"/>
                <a:ea typeface="Arial" panose="020B0604020202020204" pitchFamily="34" charset="0"/>
              </a:rPr>
              <a:t>Vocês começarão a memorizar o vocabulário específico e iniciar as revisões gramaticais básicas com adjetivos, a preposição “</a:t>
            </a:r>
            <a:r>
              <a:rPr lang="pt-BR" sz="2400" dirty="0" err="1">
                <a:solidFill>
                  <a:srgbClr val="000000"/>
                </a:solidFill>
                <a:latin typeface="Arial" panose="020B0604020202020204" pitchFamily="34" charset="0"/>
                <a:ea typeface="Arial" panose="020B0604020202020204" pitchFamily="34" charset="0"/>
              </a:rPr>
              <a:t>of</a:t>
            </a:r>
            <a:r>
              <a:rPr lang="pt-BR" sz="2400" dirty="0">
                <a:solidFill>
                  <a:srgbClr val="000000"/>
                </a:solidFill>
                <a:latin typeface="Arial" panose="020B0604020202020204" pitchFamily="34" charset="0"/>
                <a:ea typeface="Arial" panose="020B0604020202020204" pitchFamily="34" charset="0"/>
              </a:rPr>
              <a:t>”, pronomes demonstrativos, e o verbo “ser” e “estar” em inglês. Aprofundaremos a noção de cognatos e falso cognatos, além de passar o alfabeto em inglês juntamente com o alfabeto fonético da TI. </a:t>
            </a:r>
            <a:endParaRPr lang="pt-BR" sz="20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939470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790414" y="627736"/>
            <a:ext cx="10414861" cy="6033960"/>
          </a:xfrm>
          <a:prstGeom prst="rect">
            <a:avLst/>
          </a:prstGeom>
        </p:spPr>
        <p:txBody>
          <a:bodyPr wrap="square">
            <a:spAutoFit/>
          </a:bodyPr>
          <a:lstStyle/>
          <a:p>
            <a:pPr marL="6350" indent="-6350">
              <a:lnSpc>
                <a:spcPct val="107000"/>
              </a:lnSpc>
              <a:spcAft>
                <a:spcPts val="600"/>
              </a:spcAft>
            </a:pPr>
            <a:r>
              <a:rPr lang="pt-BR" sz="2000" b="1" dirty="0">
                <a:solidFill>
                  <a:srgbClr val="000000"/>
                </a:solidFill>
                <a:latin typeface="Arial" panose="020B0604020202020204" pitchFamily="34" charset="0"/>
                <a:ea typeface="Arial" panose="020B0604020202020204" pitchFamily="34" charset="0"/>
              </a:rPr>
              <a:t>2.1 - VOCABULÁRIO </a:t>
            </a:r>
          </a:p>
          <a:p>
            <a:pPr marL="455930" indent="-6350" algn="just">
              <a:lnSpc>
                <a:spcPct val="107000"/>
              </a:lnSpc>
              <a:spcAft>
                <a:spcPts val="765"/>
              </a:spcAft>
            </a:pPr>
            <a:r>
              <a:rPr lang="pt-BR" sz="2000" dirty="0">
                <a:solidFill>
                  <a:srgbClr val="000000"/>
                </a:solidFill>
                <a:latin typeface="Arial" panose="020B0604020202020204" pitchFamily="34" charset="0"/>
                <a:ea typeface="Arial" panose="020B0604020202020204" pitchFamily="34" charset="0"/>
              </a:rPr>
              <a:t>Leia, memorize e traduza para o português. </a:t>
            </a:r>
            <a:endParaRPr lang="pt-BR" dirty="0">
              <a:solidFill>
                <a:srgbClr val="000000"/>
              </a:solidFill>
              <a:latin typeface="Calibri" panose="020F0502020204030204" pitchFamily="34" charset="0"/>
              <a:ea typeface="Calibri" panose="020F0502020204030204" pitchFamily="34" charset="0"/>
            </a:endParaRPr>
          </a:p>
          <a:p>
            <a:pPr indent="-6350">
              <a:lnSpc>
                <a:spcPct val="107000"/>
              </a:lnSpc>
              <a:spcAft>
                <a:spcPts val="95"/>
              </a:spcAft>
            </a:pPr>
            <a:r>
              <a:rPr lang="pt-BR" sz="2000" b="1" dirty="0" err="1">
                <a:solidFill>
                  <a:srgbClr val="000000"/>
                </a:solidFill>
                <a:latin typeface="Arial" panose="020B0604020202020204" pitchFamily="34" charset="0"/>
                <a:ea typeface="Arial" panose="020B0604020202020204" pitchFamily="34" charset="0"/>
              </a:rPr>
              <a:t>Fasteners</a:t>
            </a:r>
            <a:r>
              <a:rPr lang="pt-BR" sz="2000" b="1" dirty="0">
                <a:solidFill>
                  <a:srgbClr val="000000"/>
                </a:solidFill>
                <a:latin typeface="Arial" panose="020B0604020202020204" pitchFamily="34" charset="0"/>
                <a:ea typeface="Arial" panose="020B0604020202020204" pitchFamily="34" charset="0"/>
              </a:rPr>
              <a:t> </a:t>
            </a:r>
            <a:r>
              <a:rPr lang="pt-BR" sz="2000" b="1" dirty="0" err="1">
                <a:solidFill>
                  <a:srgbClr val="000000"/>
                </a:solidFill>
                <a:latin typeface="Arial" panose="020B0604020202020204" pitchFamily="34" charset="0"/>
                <a:ea typeface="Arial" panose="020B0604020202020204" pitchFamily="34" charset="0"/>
              </a:rPr>
              <a:t>and</a:t>
            </a:r>
            <a:r>
              <a:rPr lang="pt-BR" sz="2000" b="1" dirty="0">
                <a:solidFill>
                  <a:srgbClr val="000000"/>
                </a:solidFill>
                <a:latin typeface="Arial" panose="020B0604020202020204" pitchFamily="34" charset="0"/>
                <a:ea typeface="Arial" panose="020B0604020202020204" pitchFamily="34" charset="0"/>
              </a:rPr>
              <a:t> </a:t>
            </a:r>
            <a:r>
              <a:rPr lang="pt-BR" sz="2000" b="1" dirty="0" err="1">
                <a:solidFill>
                  <a:srgbClr val="000000"/>
                </a:solidFill>
                <a:latin typeface="Arial" panose="020B0604020202020204" pitchFamily="34" charset="0"/>
                <a:ea typeface="Arial" panose="020B0604020202020204" pitchFamily="34" charset="0"/>
              </a:rPr>
              <a:t>safeting</a:t>
            </a:r>
            <a:r>
              <a:rPr lang="pt-BR" sz="2000" b="1" dirty="0">
                <a:solidFill>
                  <a:srgbClr val="000000"/>
                </a:solidFill>
                <a:latin typeface="Arial" panose="020B0604020202020204" pitchFamily="34" charset="0"/>
                <a:ea typeface="Arial" panose="020B0604020202020204" pitchFamily="34" charset="0"/>
              </a:rPr>
              <a:t> </a:t>
            </a:r>
            <a:r>
              <a:rPr lang="pt-BR" sz="2000" b="1" dirty="0" err="1">
                <a:solidFill>
                  <a:srgbClr val="000000"/>
                </a:solidFill>
                <a:latin typeface="Arial" panose="020B0604020202020204" pitchFamily="34" charset="0"/>
                <a:ea typeface="Arial" panose="020B0604020202020204" pitchFamily="34" charset="0"/>
              </a:rPr>
              <a:t>devices</a:t>
            </a:r>
            <a:r>
              <a:rPr lang="pt-BR" sz="2000" i="1" dirty="0">
                <a:solidFill>
                  <a:srgbClr val="000000"/>
                </a:solidFill>
                <a:latin typeface="Arial" panose="020B0604020202020204" pitchFamily="34" charset="0"/>
                <a:ea typeface="Arial" panose="020B0604020202020204" pitchFamily="34" charset="0"/>
              </a:rPr>
              <a:t>:  </a:t>
            </a:r>
            <a:endParaRPr lang="pt-BR" dirty="0">
              <a:solidFill>
                <a:srgbClr val="000000"/>
              </a:solidFill>
              <a:latin typeface="Calibri" panose="020F0502020204030204" pitchFamily="34" charset="0"/>
              <a:ea typeface="Calibri" panose="020F0502020204030204" pitchFamily="34" charset="0"/>
            </a:endParaRPr>
          </a:p>
          <a:p>
            <a:pPr marR="1305560" indent="-6350" algn="just">
              <a:lnSpc>
                <a:spcPct val="129000"/>
              </a:lnSpc>
              <a:spcAft>
                <a:spcPts val="0"/>
              </a:spcAft>
            </a:pPr>
            <a:r>
              <a:rPr lang="pt-BR" sz="2000" i="1" dirty="0" err="1">
                <a:solidFill>
                  <a:srgbClr val="000000"/>
                </a:solidFill>
                <a:latin typeface="Arial" panose="020B0604020202020204" pitchFamily="34" charset="0"/>
                <a:ea typeface="Arial" panose="020B0604020202020204" pitchFamily="34" charset="0"/>
              </a:rPr>
              <a:t>bolts</a:t>
            </a: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nuts</a:t>
            </a: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washers</a:t>
            </a: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cotter</a:t>
            </a:r>
            <a:r>
              <a:rPr lang="pt-BR" sz="2000" i="1" dirty="0">
                <a:solidFill>
                  <a:srgbClr val="000000"/>
                </a:solidFill>
                <a:latin typeface="Arial" panose="020B0604020202020204" pitchFamily="34" charset="0"/>
                <a:ea typeface="Arial" panose="020B0604020202020204" pitchFamily="34" charset="0"/>
              </a:rPr>
              <a:t> pins, </a:t>
            </a:r>
            <a:r>
              <a:rPr lang="pt-BR" sz="2000" i="1" dirty="0" err="1">
                <a:solidFill>
                  <a:srgbClr val="000000"/>
                </a:solidFill>
                <a:latin typeface="Arial" panose="020B0604020202020204" pitchFamily="34" charset="0"/>
                <a:ea typeface="Arial" panose="020B0604020202020204" pitchFamily="34" charset="0"/>
              </a:rPr>
              <a:t>safety</a:t>
            </a: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wire</a:t>
            </a: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rivets</a:t>
            </a: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screws</a:t>
            </a:r>
            <a:r>
              <a:rPr lang="pt-BR" sz="2000" i="1" dirty="0">
                <a:solidFill>
                  <a:srgbClr val="000000"/>
                </a:solidFill>
                <a:latin typeface="Arial" panose="020B0604020202020204" pitchFamily="34" charset="0"/>
                <a:ea typeface="Arial" panose="020B0604020202020204" pitchFamily="34" charset="0"/>
              </a:rPr>
              <a:t> </a:t>
            </a:r>
          </a:p>
          <a:p>
            <a:pPr marR="1305560" indent="-6350" algn="just">
              <a:lnSpc>
                <a:spcPct val="129000"/>
              </a:lnSpc>
              <a:spcAft>
                <a:spcPts val="0"/>
              </a:spcAft>
            </a:pPr>
            <a:r>
              <a:rPr lang="pt-BR" sz="2000" b="1" dirty="0" err="1">
                <a:solidFill>
                  <a:srgbClr val="000000"/>
                </a:solidFill>
                <a:latin typeface="Arial" panose="020B0604020202020204" pitchFamily="34" charset="0"/>
                <a:ea typeface="Arial" panose="020B0604020202020204" pitchFamily="34" charset="0"/>
              </a:rPr>
              <a:t>Hoses</a:t>
            </a:r>
            <a:r>
              <a:rPr lang="pt-BR" sz="2000" b="1" dirty="0">
                <a:solidFill>
                  <a:srgbClr val="000000"/>
                </a:solidFill>
                <a:latin typeface="Arial" panose="020B0604020202020204" pitchFamily="34" charset="0"/>
                <a:ea typeface="Arial" panose="020B0604020202020204" pitchFamily="34" charset="0"/>
              </a:rPr>
              <a:t>, </a:t>
            </a:r>
            <a:r>
              <a:rPr lang="pt-BR" sz="2000" b="1" dirty="0" err="1">
                <a:solidFill>
                  <a:srgbClr val="000000"/>
                </a:solidFill>
                <a:latin typeface="Arial" panose="020B0604020202020204" pitchFamily="34" charset="0"/>
                <a:ea typeface="Arial" panose="020B0604020202020204" pitchFamily="34" charset="0"/>
              </a:rPr>
              <a:t>tubing</a:t>
            </a:r>
            <a:r>
              <a:rPr lang="pt-BR" sz="2000" b="1" dirty="0">
                <a:solidFill>
                  <a:srgbClr val="000000"/>
                </a:solidFill>
                <a:latin typeface="Arial" panose="020B0604020202020204" pitchFamily="34" charset="0"/>
                <a:ea typeface="Arial" panose="020B0604020202020204" pitchFamily="34" charset="0"/>
              </a:rPr>
              <a:t>, </a:t>
            </a:r>
            <a:r>
              <a:rPr lang="pt-BR" sz="2000" b="1" dirty="0" err="1">
                <a:solidFill>
                  <a:srgbClr val="000000"/>
                </a:solidFill>
                <a:latin typeface="Arial" panose="020B0604020202020204" pitchFamily="34" charset="0"/>
                <a:ea typeface="Arial" panose="020B0604020202020204" pitchFamily="34" charset="0"/>
              </a:rPr>
              <a:t>fitting</a:t>
            </a:r>
            <a:r>
              <a:rPr lang="pt-BR" sz="2000" b="1" dirty="0">
                <a:solidFill>
                  <a:srgbClr val="000000"/>
                </a:solidFill>
                <a:latin typeface="Arial" panose="020B0604020202020204" pitchFamily="34" charset="0"/>
                <a:ea typeface="Arial" panose="020B0604020202020204" pitchFamily="34" charset="0"/>
              </a:rPr>
              <a:t> </a:t>
            </a:r>
            <a:r>
              <a:rPr lang="pt-BR" sz="2000" b="1" dirty="0" err="1">
                <a:solidFill>
                  <a:srgbClr val="000000"/>
                </a:solidFill>
                <a:latin typeface="Arial" panose="020B0604020202020204" pitchFamily="34" charset="0"/>
                <a:ea typeface="Arial" panose="020B0604020202020204" pitchFamily="34" charset="0"/>
              </a:rPr>
              <a:t>and</a:t>
            </a:r>
            <a:r>
              <a:rPr lang="pt-BR" sz="2000" b="1" dirty="0">
                <a:solidFill>
                  <a:srgbClr val="000000"/>
                </a:solidFill>
                <a:latin typeface="Arial" panose="020B0604020202020204" pitchFamily="34" charset="0"/>
                <a:ea typeface="Arial" panose="020B0604020202020204" pitchFamily="34" charset="0"/>
              </a:rPr>
              <a:t> </a:t>
            </a:r>
            <a:r>
              <a:rPr lang="pt-BR" sz="2000" b="1" dirty="0" err="1">
                <a:solidFill>
                  <a:srgbClr val="000000"/>
                </a:solidFill>
                <a:latin typeface="Arial" panose="020B0604020202020204" pitchFamily="34" charset="0"/>
                <a:ea typeface="Arial" panose="020B0604020202020204" pitchFamily="34" charset="0"/>
              </a:rPr>
              <a:t>hand</a:t>
            </a:r>
            <a:r>
              <a:rPr lang="pt-BR" sz="2000" b="1" dirty="0">
                <a:solidFill>
                  <a:srgbClr val="000000"/>
                </a:solidFill>
                <a:latin typeface="Arial" panose="020B0604020202020204" pitchFamily="34" charset="0"/>
                <a:ea typeface="Arial" panose="020B0604020202020204" pitchFamily="34" charset="0"/>
              </a:rPr>
              <a:t> tools:</a:t>
            </a:r>
            <a:r>
              <a:rPr lang="pt-BR" sz="2000" i="1" dirty="0">
                <a:solidFill>
                  <a:srgbClr val="000000"/>
                </a:solidFill>
                <a:latin typeface="Arial" panose="020B0604020202020204" pitchFamily="34" charset="0"/>
                <a:ea typeface="Arial" panose="020B0604020202020204" pitchFamily="34" charset="0"/>
              </a:rPr>
              <a:t>  </a:t>
            </a:r>
            <a:endParaRPr lang="pt-BR" dirty="0">
              <a:solidFill>
                <a:srgbClr val="000000"/>
              </a:solidFill>
              <a:latin typeface="Calibri" panose="020F0502020204030204" pitchFamily="34" charset="0"/>
              <a:ea typeface="Calibri" panose="020F0502020204030204" pitchFamily="34" charset="0"/>
            </a:endParaRPr>
          </a:p>
          <a:p>
            <a:pPr indent="-6350" algn="just">
              <a:lnSpc>
                <a:spcPct val="129000"/>
              </a:lnSpc>
              <a:spcAft>
                <a:spcPts val="0"/>
              </a:spcAft>
            </a:pPr>
            <a:r>
              <a:rPr lang="pt-BR" sz="2000" i="1" dirty="0" err="1">
                <a:solidFill>
                  <a:srgbClr val="000000"/>
                </a:solidFill>
                <a:latin typeface="Arial" panose="020B0604020202020204" pitchFamily="34" charset="0"/>
                <a:ea typeface="Arial" panose="020B0604020202020204" pitchFamily="34" charset="0"/>
              </a:rPr>
              <a:t>hoses</a:t>
            </a: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tubing</a:t>
            </a: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fittings</a:t>
            </a: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screwdrivers</a:t>
            </a: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pliers</a:t>
            </a: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hammers</a:t>
            </a: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wrenches</a:t>
            </a:r>
            <a:r>
              <a:rPr lang="pt-BR" sz="2000" i="1" dirty="0">
                <a:solidFill>
                  <a:srgbClr val="000000"/>
                </a:solidFill>
                <a:latin typeface="Arial" panose="020B0604020202020204" pitchFamily="34" charset="0"/>
                <a:ea typeface="Arial" panose="020B0604020202020204" pitchFamily="34" charset="0"/>
              </a:rPr>
              <a:t>, metal </a:t>
            </a:r>
            <a:r>
              <a:rPr lang="pt-BR" sz="2000" i="1" dirty="0" err="1">
                <a:solidFill>
                  <a:srgbClr val="000000"/>
                </a:solidFill>
                <a:latin typeface="Arial" panose="020B0604020202020204" pitchFamily="34" charset="0"/>
                <a:ea typeface="Arial" panose="020B0604020202020204" pitchFamily="34" charset="0"/>
              </a:rPr>
              <a:t>cutting</a:t>
            </a:r>
            <a:r>
              <a:rPr lang="pt-BR" sz="2000" i="1" dirty="0">
                <a:solidFill>
                  <a:srgbClr val="000000"/>
                </a:solidFill>
                <a:latin typeface="Arial" panose="020B0604020202020204" pitchFamily="34" charset="0"/>
                <a:ea typeface="Arial" panose="020B0604020202020204" pitchFamily="34" charset="0"/>
              </a:rPr>
              <a:t> tools </a:t>
            </a:r>
          </a:p>
          <a:p>
            <a:pPr indent="-6350" algn="just">
              <a:lnSpc>
                <a:spcPct val="129000"/>
              </a:lnSpc>
              <a:spcAft>
                <a:spcPts val="0"/>
              </a:spcAft>
            </a:pPr>
            <a:r>
              <a:rPr lang="pt-BR" sz="2000" b="1" dirty="0">
                <a:solidFill>
                  <a:srgbClr val="000000"/>
                </a:solidFill>
                <a:latin typeface="Arial" panose="020B0604020202020204" pitchFamily="34" charset="0"/>
                <a:ea typeface="Arial" panose="020B0604020202020204" pitchFamily="34" charset="0"/>
              </a:rPr>
              <a:t>Power tools </a:t>
            </a:r>
            <a:r>
              <a:rPr lang="pt-BR" sz="2000" b="1" dirty="0" err="1">
                <a:solidFill>
                  <a:srgbClr val="000000"/>
                </a:solidFill>
                <a:latin typeface="Arial" panose="020B0604020202020204" pitchFamily="34" charset="0"/>
                <a:ea typeface="Arial" panose="020B0604020202020204" pitchFamily="34" charset="0"/>
              </a:rPr>
              <a:t>and</a:t>
            </a:r>
            <a:r>
              <a:rPr lang="pt-BR" sz="2000" b="1" dirty="0">
                <a:solidFill>
                  <a:srgbClr val="000000"/>
                </a:solidFill>
                <a:latin typeface="Arial" panose="020B0604020202020204" pitchFamily="34" charset="0"/>
                <a:ea typeface="Arial" panose="020B0604020202020204" pitchFamily="34" charset="0"/>
              </a:rPr>
              <a:t> </a:t>
            </a:r>
            <a:r>
              <a:rPr lang="pt-BR" sz="2000" b="1" dirty="0" err="1">
                <a:solidFill>
                  <a:srgbClr val="000000"/>
                </a:solidFill>
                <a:latin typeface="Arial" panose="020B0604020202020204" pitchFamily="34" charset="0"/>
                <a:ea typeface="Arial" panose="020B0604020202020204" pitchFamily="34" charset="0"/>
              </a:rPr>
              <a:t>hand</a:t>
            </a:r>
            <a:r>
              <a:rPr lang="pt-BR" sz="2000" b="1" dirty="0">
                <a:solidFill>
                  <a:srgbClr val="000000"/>
                </a:solidFill>
                <a:latin typeface="Arial" panose="020B0604020202020204" pitchFamily="34" charset="0"/>
                <a:ea typeface="Arial" panose="020B0604020202020204" pitchFamily="34" charset="0"/>
              </a:rPr>
              <a:t> tools: </a:t>
            </a:r>
            <a:endParaRPr lang="pt-BR" dirty="0">
              <a:solidFill>
                <a:srgbClr val="000000"/>
              </a:solidFill>
              <a:latin typeface="Calibri" panose="020F0502020204030204" pitchFamily="34" charset="0"/>
              <a:ea typeface="Calibri" panose="020F0502020204030204" pitchFamily="34" charset="0"/>
            </a:endParaRPr>
          </a:p>
          <a:p>
            <a:pPr marR="220345" indent="-6350" algn="just">
              <a:lnSpc>
                <a:spcPct val="130000"/>
              </a:lnSpc>
              <a:spcAft>
                <a:spcPts val="0"/>
              </a:spcAft>
            </a:pP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electric</a:t>
            </a: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drills</a:t>
            </a: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drill</a:t>
            </a:r>
            <a:r>
              <a:rPr lang="pt-BR" sz="2000" i="1" dirty="0">
                <a:solidFill>
                  <a:srgbClr val="000000"/>
                </a:solidFill>
                <a:latin typeface="Arial" panose="020B0604020202020204" pitchFamily="34" charset="0"/>
                <a:ea typeface="Arial" panose="020B0604020202020204" pitchFamily="34" charset="0"/>
              </a:rPr>
              <a:t> bits, </a:t>
            </a:r>
            <a:r>
              <a:rPr lang="pt-BR" sz="2000" i="1" dirty="0" err="1">
                <a:solidFill>
                  <a:srgbClr val="000000"/>
                </a:solidFill>
                <a:latin typeface="Arial" panose="020B0604020202020204" pitchFamily="34" charset="0"/>
                <a:ea typeface="Arial" panose="020B0604020202020204" pitchFamily="34" charset="0"/>
              </a:rPr>
              <a:t>grinders</a:t>
            </a: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grinder</a:t>
            </a: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stones</a:t>
            </a: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chisels</a:t>
            </a: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punches</a:t>
            </a:r>
            <a:r>
              <a:rPr lang="pt-BR" sz="2000" i="1" dirty="0">
                <a:solidFill>
                  <a:srgbClr val="000000"/>
                </a:solidFill>
                <a:latin typeface="Arial" panose="020B0604020202020204" pitchFamily="34" charset="0"/>
                <a:ea typeface="Arial" panose="020B0604020202020204" pitchFamily="34" charset="0"/>
              </a:rPr>
              <a:t>, files </a:t>
            </a:r>
          </a:p>
          <a:p>
            <a:pPr marR="220345" indent="-6350" algn="just">
              <a:lnSpc>
                <a:spcPct val="130000"/>
              </a:lnSpc>
              <a:spcAft>
                <a:spcPts val="0"/>
              </a:spcAft>
            </a:pPr>
            <a:r>
              <a:rPr lang="pt-BR" sz="2000" b="1" dirty="0" err="1">
                <a:solidFill>
                  <a:srgbClr val="000000"/>
                </a:solidFill>
                <a:latin typeface="Arial" panose="020B0604020202020204" pitchFamily="34" charset="0"/>
                <a:ea typeface="Arial" panose="020B0604020202020204" pitchFamily="34" charset="0"/>
              </a:rPr>
              <a:t>Measuring</a:t>
            </a:r>
            <a:r>
              <a:rPr lang="pt-BR" sz="2000" b="1" dirty="0">
                <a:solidFill>
                  <a:srgbClr val="000000"/>
                </a:solidFill>
                <a:latin typeface="Arial" panose="020B0604020202020204" pitchFamily="34" charset="0"/>
                <a:ea typeface="Arial" panose="020B0604020202020204" pitchFamily="34" charset="0"/>
              </a:rPr>
              <a:t> </a:t>
            </a:r>
            <a:r>
              <a:rPr lang="pt-BR" sz="2000" b="1" dirty="0" err="1">
                <a:solidFill>
                  <a:srgbClr val="000000"/>
                </a:solidFill>
                <a:latin typeface="Arial" panose="020B0604020202020204" pitchFamily="34" charset="0"/>
                <a:ea typeface="Arial" panose="020B0604020202020204" pitchFamily="34" charset="0"/>
              </a:rPr>
              <a:t>instruments</a:t>
            </a:r>
            <a:r>
              <a:rPr lang="pt-BR" sz="2000" b="1" dirty="0">
                <a:solidFill>
                  <a:srgbClr val="000000"/>
                </a:solidFill>
                <a:latin typeface="Arial" panose="020B0604020202020204" pitchFamily="34" charset="0"/>
                <a:ea typeface="Arial" panose="020B0604020202020204" pitchFamily="34" charset="0"/>
              </a:rPr>
              <a:t>:</a:t>
            </a:r>
            <a:r>
              <a:rPr lang="pt-BR" sz="2000" i="1" dirty="0">
                <a:solidFill>
                  <a:srgbClr val="000000"/>
                </a:solidFill>
                <a:latin typeface="Arial" panose="020B0604020202020204" pitchFamily="34" charset="0"/>
                <a:ea typeface="Arial" panose="020B0604020202020204" pitchFamily="34" charset="0"/>
              </a:rPr>
              <a:t>  </a:t>
            </a:r>
            <a:endParaRPr lang="pt-BR" dirty="0">
              <a:solidFill>
                <a:srgbClr val="000000"/>
              </a:solidFill>
              <a:latin typeface="Calibri" panose="020F0502020204030204" pitchFamily="34" charset="0"/>
              <a:ea typeface="Calibri" panose="020F0502020204030204" pitchFamily="34" charset="0"/>
            </a:endParaRPr>
          </a:p>
          <a:p>
            <a:pPr indent="-6350" algn="just">
              <a:lnSpc>
                <a:spcPct val="103000"/>
              </a:lnSpc>
              <a:spcAft>
                <a:spcPts val="305"/>
              </a:spcAft>
            </a:pPr>
            <a:r>
              <a:rPr lang="pt-BR" sz="2000" i="1" dirty="0" err="1">
                <a:solidFill>
                  <a:srgbClr val="000000"/>
                </a:solidFill>
                <a:latin typeface="Arial" panose="020B0604020202020204" pitchFamily="34" charset="0"/>
                <a:ea typeface="Arial" panose="020B0604020202020204" pitchFamily="34" charset="0"/>
              </a:rPr>
              <a:t>steels</a:t>
            </a: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rules</a:t>
            </a: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steel</a:t>
            </a:r>
            <a:r>
              <a:rPr lang="pt-BR" sz="2000" i="1" dirty="0">
                <a:solidFill>
                  <a:srgbClr val="000000"/>
                </a:solidFill>
                <a:latin typeface="Arial" panose="020B0604020202020204" pitchFamily="34" charset="0"/>
                <a:ea typeface="Arial" panose="020B0604020202020204" pitchFamily="34" charset="0"/>
              </a:rPr>
              <a:t> tapes, </a:t>
            </a:r>
            <a:r>
              <a:rPr lang="pt-BR" sz="2000" i="1" dirty="0" err="1">
                <a:solidFill>
                  <a:srgbClr val="000000"/>
                </a:solidFill>
                <a:latin typeface="Arial" panose="020B0604020202020204" pitchFamily="34" charset="0"/>
                <a:ea typeface="Arial" panose="020B0604020202020204" pitchFamily="34" charset="0"/>
              </a:rPr>
              <a:t>calipers</a:t>
            </a: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micrometers</a:t>
            </a: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dividers</a:t>
            </a: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scribers</a:t>
            </a: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thickness</a:t>
            </a: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gages</a:t>
            </a: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screw-pitch</a:t>
            </a: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gages</a:t>
            </a:r>
            <a:r>
              <a:rPr lang="pt-BR" sz="2000" i="1" dirty="0">
                <a:solidFill>
                  <a:srgbClr val="000000"/>
                </a:solidFill>
                <a:latin typeface="Arial" panose="020B0604020202020204" pitchFamily="34" charset="0"/>
                <a:ea typeface="Arial" panose="020B0604020202020204" pitchFamily="34" charset="0"/>
              </a:rPr>
              <a:t> </a:t>
            </a:r>
          </a:p>
          <a:p>
            <a:pPr indent="-6350" algn="just">
              <a:lnSpc>
                <a:spcPct val="103000"/>
              </a:lnSpc>
              <a:spcAft>
                <a:spcPts val="305"/>
              </a:spcAft>
            </a:pPr>
            <a:r>
              <a:rPr lang="pt-BR" sz="2000" b="1" i="1" dirty="0" err="1">
                <a:solidFill>
                  <a:srgbClr val="000000"/>
                </a:solidFill>
                <a:latin typeface="Arial" panose="020B0604020202020204" pitchFamily="34" charset="0"/>
                <a:ea typeface="Arial" panose="020B0604020202020204" pitchFamily="34" charset="0"/>
              </a:rPr>
              <a:t>Simple</a:t>
            </a:r>
            <a:r>
              <a:rPr lang="pt-BR" sz="2000" b="1" i="1" dirty="0">
                <a:solidFill>
                  <a:srgbClr val="000000"/>
                </a:solidFill>
                <a:latin typeface="Arial" panose="020B0604020202020204" pitchFamily="34" charset="0"/>
                <a:ea typeface="Arial" panose="020B0604020202020204" pitchFamily="34" charset="0"/>
              </a:rPr>
              <a:t> </a:t>
            </a:r>
            <a:r>
              <a:rPr lang="pt-BR" sz="2000" b="1" i="1" dirty="0" err="1">
                <a:solidFill>
                  <a:srgbClr val="000000"/>
                </a:solidFill>
                <a:latin typeface="Arial" panose="020B0604020202020204" pitchFamily="34" charset="0"/>
                <a:ea typeface="Arial" panose="020B0604020202020204" pitchFamily="34" charset="0"/>
              </a:rPr>
              <a:t>machines</a:t>
            </a:r>
            <a:r>
              <a:rPr lang="pt-BR" sz="2000" b="1" i="1" dirty="0">
                <a:solidFill>
                  <a:srgbClr val="000000"/>
                </a:solidFill>
                <a:latin typeface="Arial" panose="020B0604020202020204" pitchFamily="34" charset="0"/>
                <a:ea typeface="Arial" panose="020B0604020202020204" pitchFamily="34" charset="0"/>
              </a:rPr>
              <a:t>:</a:t>
            </a:r>
            <a:r>
              <a:rPr lang="pt-BR" sz="2000" i="1" dirty="0">
                <a:solidFill>
                  <a:srgbClr val="000000"/>
                </a:solidFill>
                <a:latin typeface="Arial" panose="020B0604020202020204" pitchFamily="34" charset="0"/>
                <a:ea typeface="Arial" panose="020B0604020202020204" pitchFamily="34" charset="0"/>
              </a:rPr>
              <a:t> </a:t>
            </a:r>
          </a:p>
          <a:p>
            <a:pPr indent="-6350" algn="just">
              <a:lnSpc>
                <a:spcPct val="103000"/>
              </a:lnSpc>
              <a:spcAft>
                <a:spcPts val="305"/>
              </a:spcAft>
            </a:pP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lever</a:t>
            </a: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pulley</a:t>
            </a: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wheel</a:t>
            </a: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and</a:t>
            </a: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axle</a:t>
            </a: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inclined</a:t>
            </a:r>
            <a:r>
              <a:rPr lang="pt-BR" sz="2000" i="1" dirty="0">
                <a:solidFill>
                  <a:srgbClr val="000000"/>
                </a:solidFill>
                <a:latin typeface="Arial" panose="020B0604020202020204" pitchFamily="34" charset="0"/>
                <a:ea typeface="Arial" panose="020B0604020202020204" pitchFamily="34" charset="0"/>
              </a:rPr>
              <a:t> plane, </a:t>
            </a:r>
            <a:r>
              <a:rPr lang="pt-BR" sz="2000" i="1" dirty="0" err="1">
                <a:solidFill>
                  <a:srgbClr val="000000"/>
                </a:solidFill>
                <a:latin typeface="Arial" panose="020B0604020202020204" pitchFamily="34" charset="0"/>
                <a:ea typeface="Arial" panose="020B0604020202020204" pitchFamily="34" charset="0"/>
              </a:rPr>
              <a:t>wedge</a:t>
            </a: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screw</a:t>
            </a:r>
            <a:r>
              <a:rPr lang="pt-BR" sz="2000" i="1" dirty="0">
                <a:solidFill>
                  <a:srgbClr val="000000"/>
                </a:solidFill>
                <a:latin typeface="Arial" panose="020B0604020202020204" pitchFamily="34" charset="0"/>
                <a:ea typeface="Arial" panose="020B0604020202020204" pitchFamily="34" charset="0"/>
              </a:rPr>
              <a:t> </a:t>
            </a:r>
          </a:p>
          <a:p>
            <a:pPr indent="-6350" algn="just">
              <a:lnSpc>
                <a:spcPct val="103000"/>
              </a:lnSpc>
              <a:spcAft>
                <a:spcPts val="305"/>
              </a:spcAft>
            </a:pPr>
            <a:r>
              <a:rPr lang="pt-BR" sz="2000" b="1" dirty="0" err="1">
                <a:solidFill>
                  <a:srgbClr val="000000"/>
                </a:solidFill>
                <a:latin typeface="Arial" panose="020B0604020202020204" pitchFamily="34" charset="0"/>
                <a:ea typeface="Arial" panose="020B0604020202020204" pitchFamily="34" charset="0"/>
              </a:rPr>
              <a:t>Ground</a:t>
            </a:r>
            <a:r>
              <a:rPr lang="pt-BR" sz="2000" b="1" dirty="0">
                <a:solidFill>
                  <a:srgbClr val="000000"/>
                </a:solidFill>
                <a:latin typeface="Arial" panose="020B0604020202020204" pitchFamily="34" charset="0"/>
                <a:ea typeface="Arial" panose="020B0604020202020204" pitchFamily="34" charset="0"/>
              </a:rPr>
              <a:t> </a:t>
            </a:r>
            <a:r>
              <a:rPr lang="pt-BR" sz="2000" b="1" dirty="0" err="1">
                <a:solidFill>
                  <a:srgbClr val="000000"/>
                </a:solidFill>
                <a:latin typeface="Arial" panose="020B0604020202020204" pitchFamily="34" charset="0"/>
                <a:ea typeface="Arial" panose="020B0604020202020204" pitchFamily="34" charset="0"/>
              </a:rPr>
              <a:t>safety</a:t>
            </a:r>
            <a:r>
              <a:rPr lang="pt-BR" sz="2000" b="1" dirty="0">
                <a:solidFill>
                  <a:srgbClr val="000000"/>
                </a:solidFill>
                <a:latin typeface="Arial" panose="020B0604020202020204" pitchFamily="34" charset="0"/>
                <a:ea typeface="Arial" panose="020B0604020202020204" pitchFamily="34" charset="0"/>
              </a:rPr>
              <a:t>:</a:t>
            </a:r>
            <a:r>
              <a:rPr lang="pt-BR" sz="2000" i="1" dirty="0">
                <a:solidFill>
                  <a:srgbClr val="000000"/>
                </a:solidFill>
                <a:latin typeface="Arial" panose="020B0604020202020204" pitchFamily="34" charset="0"/>
                <a:ea typeface="Arial" panose="020B0604020202020204" pitchFamily="34" charset="0"/>
              </a:rPr>
              <a:t>  </a:t>
            </a:r>
            <a:endParaRPr lang="pt-BR" dirty="0">
              <a:solidFill>
                <a:srgbClr val="000000"/>
              </a:solidFill>
              <a:latin typeface="Calibri" panose="020F0502020204030204" pitchFamily="34" charset="0"/>
              <a:ea typeface="Calibri" panose="020F0502020204030204" pitchFamily="34" charset="0"/>
            </a:endParaRPr>
          </a:p>
          <a:p>
            <a:pPr indent="-6350" algn="just">
              <a:lnSpc>
                <a:spcPct val="103000"/>
              </a:lnSpc>
              <a:spcAft>
                <a:spcPts val="0"/>
              </a:spcAft>
            </a:pPr>
            <a:r>
              <a:rPr lang="pt-BR" sz="2000" i="1" dirty="0" err="1">
                <a:solidFill>
                  <a:srgbClr val="000000"/>
                </a:solidFill>
                <a:latin typeface="Arial" panose="020B0604020202020204" pitchFamily="34" charset="0"/>
                <a:ea typeface="Arial" panose="020B0604020202020204" pitchFamily="34" charset="0"/>
              </a:rPr>
              <a:t>Inkjet</a:t>
            </a: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duct</a:t>
            </a: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areas</a:t>
            </a: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jet</a:t>
            </a: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exhaust</a:t>
            </a: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blast</a:t>
            </a: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areas</a:t>
            </a: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area</a:t>
            </a: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around</a:t>
            </a: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propeller</a:t>
            </a:r>
            <a:r>
              <a:rPr lang="pt-BR" sz="2000" i="1" dirty="0">
                <a:solidFill>
                  <a:srgbClr val="000000"/>
                </a:solidFill>
                <a:latin typeface="Arial" panose="020B0604020202020204" pitchFamily="34" charset="0"/>
                <a:ea typeface="Arial" panose="020B0604020202020204" pitchFamily="34" charset="0"/>
              </a:rPr>
              <a:t>, </a:t>
            </a:r>
            <a:r>
              <a:rPr lang="pt-BR" sz="2000" i="1" dirty="0" err="1">
                <a:solidFill>
                  <a:srgbClr val="000000"/>
                </a:solidFill>
                <a:latin typeface="Arial" panose="020B0604020202020204" pitchFamily="34" charset="0"/>
                <a:ea typeface="Arial" panose="020B0604020202020204" pitchFamily="34" charset="0"/>
              </a:rPr>
              <a:t>power</a:t>
            </a:r>
            <a:r>
              <a:rPr lang="pt-BR" sz="2000" i="1" dirty="0">
                <a:solidFill>
                  <a:srgbClr val="000000"/>
                </a:solidFill>
                <a:latin typeface="Arial" panose="020B0604020202020204" pitchFamily="34" charset="0"/>
                <a:ea typeface="Arial" panose="020B0604020202020204" pitchFamily="34" charset="0"/>
              </a:rPr>
              <a:t> tools, </a:t>
            </a:r>
            <a:r>
              <a:rPr lang="pt-BR" sz="2000" i="1" dirty="0" err="1">
                <a:solidFill>
                  <a:srgbClr val="000000"/>
                </a:solidFill>
                <a:latin typeface="Arial" panose="020B0604020202020204" pitchFamily="34" charset="0"/>
                <a:ea typeface="Arial" panose="020B0604020202020204" pitchFamily="34" charset="0"/>
              </a:rPr>
              <a:t>flammable</a:t>
            </a:r>
            <a:r>
              <a:rPr lang="pt-BR" sz="2000" i="1" dirty="0">
                <a:solidFill>
                  <a:srgbClr val="000000"/>
                </a:solidFill>
                <a:latin typeface="Arial" panose="020B0604020202020204" pitchFamily="34" charset="0"/>
                <a:ea typeface="Arial" panose="020B0604020202020204" pitchFamily="34" charset="0"/>
              </a:rPr>
              <a:t> material, </a:t>
            </a:r>
            <a:r>
              <a:rPr lang="pt-BR" sz="2000" i="1" dirty="0" err="1">
                <a:solidFill>
                  <a:srgbClr val="000000"/>
                </a:solidFill>
                <a:latin typeface="Arial" panose="020B0604020202020204" pitchFamily="34" charset="0"/>
                <a:ea typeface="Arial" panose="020B0604020202020204" pitchFamily="34" charset="0"/>
              </a:rPr>
              <a:t>noise</a:t>
            </a:r>
            <a:r>
              <a:rPr lang="pt-BR" sz="2000" i="1" dirty="0">
                <a:solidFill>
                  <a:srgbClr val="000000"/>
                </a:solidFill>
                <a:latin typeface="Arial" panose="020B0604020202020204" pitchFamily="34" charset="0"/>
                <a:ea typeface="Arial" panose="020B0604020202020204" pitchFamily="34" charset="0"/>
              </a:rPr>
              <a:t> </a:t>
            </a:r>
            <a:endParaRPr lang="pt-BR"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340427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511443" y="1661593"/>
            <a:ext cx="10616339" cy="2412968"/>
          </a:xfrm>
          <a:prstGeom prst="rect">
            <a:avLst/>
          </a:prstGeom>
        </p:spPr>
        <p:txBody>
          <a:bodyPr wrap="square">
            <a:spAutoFit/>
          </a:bodyPr>
          <a:lstStyle/>
          <a:p>
            <a:pPr marL="6350" indent="-6350">
              <a:lnSpc>
                <a:spcPct val="107000"/>
              </a:lnSpc>
              <a:spcAft>
                <a:spcPts val="600"/>
              </a:spcAft>
              <a:tabLst>
                <a:tab pos="1338580" algn="ctr"/>
              </a:tabLst>
            </a:pPr>
            <a:r>
              <a:rPr lang="pt-BR" b="1" dirty="0">
                <a:solidFill>
                  <a:srgbClr val="000000"/>
                </a:solidFill>
                <a:latin typeface="Arial" panose="020B0604020202020204" pitchFamily="34" charset="0"/>
                <a:ea typeface="Arial" panose="020B0604020202020204" pitchFamily="34" charset="0"/>
              </a:rPr>
              <a:t>2.2	POSIÇÃO DOS ADJETIVOS </a:t>
            </a:r>
          </a:p>
          <a:p>
            <a:pPr indent="449580" algn="just">
              <a:lnSpc>
                <a:spcPct val="149000"/>
              </a:lnSpc>
              <a:spcAft>
                <a:spcPts val="15"/>
              </a:spcAft>
            </a:pPr>
            <a:r>
              <a:rPr lang="pt-BR" dirty="0">
                <a:solidFill>
                  <a:srgbClr val="000000"/>
                </a:solidFill>
                <a:latin typeface="Arial" panose="020B0604020202020204" pitchFamily="34" charset="0"/>
                <a:ea typeface="Arial" panose="020B0604020202020204" pitchFamily="34" charset="0"/>
              </a:rPr>
              <a:t>Quando temos um ou mais adjetivos, eles sempre precedem o nome a que se referem, ou seja, são posicionados antes dos substantivos. Veja os exemplos: </a:t>
            </a:r>
            <a:endParaRPr lang="pt-BR" sz="1600" dirty="0">
              <a:solidFill>
                <a:srgbClr val="000000"/>
              </a:solidFill>
              <a:latin typeface="Calibri" panose="020F0502020204030204" pitchFamily="34" charset="0"/>
              <a:ea typeface="Calibri" panose="020F0502020204030204" pitchFamily="34" charset="0"/>
            </a:endParaRPr>
          </a:p>
          <a:p>
            <a:pPr indent="449580" algn="just">
              <a:lnSpc>
                <a:spcPct val="149000"/>
              </a:lnSpc>
              <a:spcAft>
                <a:spcPts val="15"/>
              </a:spcAft>
            </a:pPr>
            <a:r>
              <a:rPr lang="pt-BR" dirty="0" err="1">
                <a:solidFill>
                  <a:srgbClr val="000000"/>
                </a:solidFill>
                <a:latin typeface="Arial" panose="020B0604020202020204" pitchFamily="34" charset="0"/>
                <a:ea typeface="Arial" panose="020B0604020202020204" pitchFamily="34" charset="0"/>
              </a:rPr>
              <a:t>An</a:t>
            </a:r>
            <a:r>
              <a:rPr lang="pt-BR" dirty="0">
                <a:solidFill>
                  <a:srgbClr val="000000"/>
                </a:solidFill>
                <a:latin typeface="Arial" panose="020B0604020202020204" pitchFamily="34" charset="0"/>
                <a:ea typeface="Arial" panose="020B0604020202020204" pitchFamily="34" charset="0"/>
              </a:rPr>
              <a:t> </a:t>
            </a:r>
            <a:r>
              <a:rPr lang="pt-BR" b="1" dirty="0" err="1">
                <a:solidFill>
                  <a:srgbClr val="000000"/>
                </a:solidFill>
                <a:latin typeface="Arial" panose="020B0604020202020204" pitchFamily="34" charset="0"/>
                <a:ea typeface="Arial" panose="020B0604020202020204" pitchFamily="34" charset="0"/>
              </a:rPr>
              <a:t>aluminum</a:t>
            </a:r>
            <a:r>
              <a:rPr lang="pt-BR" dirty="0">
                <a:solidFill>
                  <a:srgbClr val="000000"/>
                </a:solidFill>
                <a:latin typeface="Arial" panose="020B0604020202020204" pitchFamily="34" charset="0"/>
                <a:ea typeface="Arial" panose="020B0604020202020204" pitchFamily="34" charset="0"/>
              </a:rPr>
              <a:t> box (Uma caixa de alumínio); a </a:t>
            </a:r>
            <a:r>
              <a:rPr lang="pt-BR" b="1" dirty="0">
                <a:solidFill>
                  <a:srgbClr val="000000"/>
                </a:solidFill>
                <a:latin typeface="Arial" panose="020B0604020202020204" pitchFamily="34" charset="0"/>
                <a:ea typeface="Arial" panose="020B0604020202020204" pitchFamily="34" charset="0"/>
              </a:rPr>
              <a:t>hard</a:t>
            </a:r>
            <a:r>
              <a:rPr lang="pt-BR" dirty="0">
                <a:solidFill>
                  <a:srgbClr val="000000"/>
                </a:solidFill>
                <a:latin typeface="Arial" panose="020B0604020202020204" pitchFamily="34" charset="0"/>
                <a:ea typeface="Arial" panose="020B0604020202020204" pitchFamily="34" charset="0"/>
              </a:rPr>
              <a:t> tool (uma ferramenta forte); </a:t>
            </a:r>
            <a:r>
              <a:rPr lang="pt-BR" b="1" dirty="0">
                <a:solidFill>
                  <a:srgbClr val="000000"/>
                </a:solidFill>
                <a:latin typeface="Arial" panose="020B0604020202020204" pitchFamily="34" charset="0"/>
                <a:ea typeface="Arial" panose="020B0604020202020204" pitchFamily="34" charset="0"/>
              </a:rPr>
              <a:t>Short</a:t>
            </a:r>
            <a:r>
              <a:rPr lang="pt-BR" dirty="0">
                <a:solidFill>
                  <a:srgbClr val="000000"/>
                </a:solidFill>
                <a:latin typeface="Arial" panose="020B0604020202020204" pitchFamily="34" charset="0"/>
                <a:ea typeface="Arial" panose="020B0604020202020204" pitchFamily="34" charset="0"/>
              </a:rPr>
              <a:t> pins (pinos curtos); </a:t>
            </a:r>
            <a:r>
              <a:rPr lang="pt-BR" b="1" dirty="0" err="1">
                <a:solidFill>
                  <a:srgbClr val="000000"/>
                </a:solidFill>
                <a:latin typeface="Arial" panose="020B0604020202020204" pitchFamily="34" charset="0"/>
                <a:ea typeface="Arial" panose="020B0604020202020204" pitchFamily="34" charset="0"/>
              </a:rPr>
              <a:t>Weak</a:t>
            </a:r>
            <a:r>
              <a:rPr lang="pt-BR" b="1" dirty="0">
                <a:solidFill>
                  <a:srgbClr val="000000"/>
                </a:solidFill>
                <a:latin typeface="Arial" panose="020B0604020202020204" pitchFamily="34" charset="0"/>
                <a:ea typeface="Arial" panose="020B0604020202020204" pitchFamily="34" charset="0"/>
              </a:rPr>
              <a:t> </a:t>
            </a:r>
            <a:r>
              <a:rPr lang="pt-BR" dirty="0">
                <a:solidFill>
                  <a:srgbClr val="000000"/>
                </a:solidFill>
                <a:latin typeface="Arial" panose="020B0604020202020204" pitchFamily="34" charset="0"/>
                <a:ea typeface="Arial" panose="020B0604020202020204" pitchFamily="34" charset="0"/>
              </a:rPr>
              <a:t>tubes (tubos fracos).  </a:t>
            </a:r>
            <a:endParaRPr lang="pt-BR" sz="1600" dirty="0">
              <a:solidFill>
                <a:srgbClr val="000000"/>
              </a:solidFill>
              <a:latin typeface="Calibri" panose="020F0502020204030204" pitchFamily="34" charset="0"/>
              <a:ea typeface="Calibri" panose="020F0502020204030204" pitchFamily="34" charset="0"/>
            </a:endParaRPr>
          </a:p>
          <a:p>
            <a:pPr marL="455930" indent="-6350" algn="just">
              <a:lnSpc>
                <a:spcPct val="107000"/>
              </a:lnSpc>
              <a:spcAft>
                <a:spcPts val="585"/>
              </a:spcAft>
            </a:pPr>
            <a:r>
              <a:rPr lang="pt-BR" dirty="0">
                <a:solidFill>
                  <a:srgbClr val="000000"/>
                </a:solidFill>
                <a:latin typeface="Arial" panose="020B0604020202020204" pitchFamily="34" charset="0"/>
                <a:ea typeface="Arial" panose="020B0604020202020204" pitchFamily="34" charset="0"/>
              </a:rPr>
              <a:t>Note que não existe a forma plural nos adjetivos em inglês</a:t>
            </a:r>
            <a:r>
              <a:rPr lang="pt-BR" i="1" dirty="0">
                <a:solidFill>
                  <a:srgbClr val="000000"/>
                </a:solidFill>
                <a:latin typeface="Arial" panose="020B0604020202020204" pitchFamily="34" charset="0"/>
                <a:ea typeface="Arial" panose="020B0604020202020204" pitchFamily="34" charset="0"/>
              </a:rPr>
              <a:t>. </a:t>
            </a:r>
            <a:endParaRPr lang="pt-BR" sz="16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793055260"/>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2501</TotalTime>
  <Words>2477</Words>
  <Application>Microsoft Office PowerPoint</Application>
  <PresentationFormat>Widescreen</PresentationFormat>
  <Paragraphs>312</Paragraphs>
  <Slides>33</Slides>
  <Notes>1</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33</vt:i4>
      </vt:variant>
    </vt:vector>
  </HeadingPairs>
  <TitlesOfParts>
    <vt:vector size="40" baseType="lpstr">
      <vt:lpstr>Arial</vt:lpstr>
      <vt:lpstr>Calibri</vt:lpstr>
      <vt:lpstr>Calibri Light</vt:lpstr>
      <vt:lpstr>Times New Roman</vt:lpstr>
      <vt:lpstr>Verdana</vt:lpstr>
      <vt:lpstr>Wingdings</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Jean Dorgan</dc:creator>
  <cp:lastModifiedBy>Silvio Cesar Viegas</cp:lastModifiedBy>
  <cp:revision>37</cp:revision>
  <dcterms:created xsi:type="dcterms:W3CDTF">2016-12-20T15:40:10Z</dcterms:created>
  <dcterms:modified xsi:type="dcterms:W3CDTF">2018-08-09T23:04:20Z</dcterms:modified>
</cp:coreProperties>
</file>