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715000" type="screen16x10"/>
  <p:notesSz cx="9144000" cy="5715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042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BF9F7-C281-4F56-AAF6-EB3B3102F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5F8EE0-4B5E-4336-B93C-F90EEC21A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CA7C4A-4282-44ED-BEDB-3871BA906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9DA6AB-E3C7-463B-A120-238F2C77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7238F1-BD34-4488-937C-929C1DB3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BE7B0-70A7-431E-B741-C3D6AF59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F09F88-4AAF-446F-AB32-4291453DA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3FF23C-1A42-4E5E-AAC6-E2B4067F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040137-9F24-47F9-B26D-97F2D4C4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799ADB-F2F8-440A-97F0-DD5FF230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38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D7DA15-F43A-47EA-B922-761388D0B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8E44F5-8019-420C-8DC1-672A1AAC5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381B45-AA32-4AA5-AFBF-42F2D977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A55621-B255-43EF-8978-E044FCAF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796439-F053-42D5-91F8-3486A524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381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453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13A14-1DD5-41A0-97AF-63706FAF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A7A769-1C7A-4D3C-8B45-042BABBFA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D88806-7392-4375-B77F-3512E109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2343F4-A5DD-409F-9D69-C19B23C7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33D2BC-FA2D-44C4-ADC9-1B74E051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92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40028-4DFA-48CD-9AE6-B7BE93C9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9D701F-973B-4D42-B2F4-6C8E68B0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EA6D0F-637D-424B-A1E8-D38C2AE4A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5EBBD4-D906-4CE7-A74A-8CD97536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C4DA98-0532-436B-BFBD-FA155725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97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CB140-C383-483A-83B0-474F4A58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F6DA11-6660-48A6-80CF-8CB23875D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C044A1-0548-420D-89D9-AB8B2359B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7F25F1-552C-452E-965A-4F57310A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6A6AFB-915B-4F28-AEDC-31FAC337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4826F0-2730-47FB-BCEE-B8FF58A0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77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5BA39-6C99-400D-BF02-78D2D2F56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C2A1EC-A707-4C68-BD2A-3D8138A90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9209A3-29C5-49FE-BA5E-9280A294B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AE7900-8E8E-448A-913D-005483B56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59FDD7-4D93-45F5-B428-4CFCB50A4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8751FAB-E6AD-4512-B77B-60441682D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5EF5D95-416D-4A4D-BF9B-AB02E003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A9AD8E-953D-49BC-A763-F09852F4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70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A0653-1A3D-4883-AFD8-C72A528C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FB163B3-AA7B-45A5-B816-E6E7D23A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B415E1-24BA-40B3-8C95-47EBFBB0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1F89FC-7E33-4D4A-BAB6-6DFCBF80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85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A8AF8A-7BE6-4EB3-A63F-A6A610865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B809296-C8A2-46A8-8295-62D922E4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ADFCF2-A577-4D02-A1BD-FE2D843C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89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66BC8-048D-48C5-B5D2-958AB7C02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0CC445-2D78-445C-95F1-2FCE492C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3110E9-B833-4CE6-A840-28BFC4750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371597-BA41-4CD6-985B-0474B310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67B390-D6DD-47C0-BCDB-5FAEED957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F86694-43A2-4CA2-B725-84850ED4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98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9DCED-602E-4BCD-9137-4D710BA0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8B3872-410E-4E67-89D1-82EA66860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2E2F4D-60A7-416E-83A9-C749F537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2002D2-B397-423A-BCE0-01436CBEE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BE439A-FD95-4B5C-85D8-791E447D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08739B-5E5B-44FE-8128-B06EB003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3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72F7D57-BDDF-45E4-A2F9-949D28E1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893510-A5E9-40E5-A751-427F2350A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36DA89-A830-45C6-8358-9373F8228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EDB5A4-7B40-4E76-85E3-FC1D35A02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DE7E02-F140-4DA9-B0A1-3C54B00D9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24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alba.lopes.@ifrn.edu.b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alba.lopes.@ifrn.edu.b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alba.lopes.@ifrn.edu.b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" TargetMode="External"/><Relationship Id="rId2" Type="http://schemas.openxmlformats.org/officeDocument/2006/relationships/hyperlink" Target="mailto:alba.lopes.@ifrn.edu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s/js_htmldom_elements.asp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lba.lopes.@ifrn.edu.b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alba.lopes.@ifrn.edu.b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alba.lopes.@ifrn.edu.b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alba.lopes.@ifrn.edu.b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alba.lopes.@ifrn.edu.b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alba.lopes.@ifrn.edu.b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alba.lopes.@ifrn.edu.b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bject 2">
            <a:extLst>
              <a:ext uri="{FF2B5EF4-FFF2-40B4-BE49-F238E27FC236}">
                <a16:creationId xmlns:a16="http://schemas.microsoft.com/office/drawing/2014/main" id="{DE42E407-D3C9-4166-AAD3-80328DBCD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6"/>
            <a:ext cx="9144000" cy="447939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pt-BR" altLang="pt-BR" sz="1500"/>
          </a:p>
        </p:txBody>
      </p:sp>
      <p:sp>
        <p:nvSpPr>
          <p:cNvPr id="3075" name="object 3">
            <a:extLst>
              <a:ext uri="{FF2B5EF4-FFF2-40B4-BE49-F238E27FC236}">
                <a16:creationId xmlns:a16="http://schemas.microsoft.com/office/drawing/2014/main" id="{09FDDCF6-169B-4BCE-8A91-B763AEA0A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95271"/>
            <a:ext cx="9144000" cy="122502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pt-BR" altLang="pt-BR" sz="150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59E73BC-3112-40A5-A211-32FE376E2F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" y="4112949"/>
            <a:ext cx="8915400" cy="1341438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pt-BR" altLang="pt-BR" sz="3600" b="1" spc="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PROGRAMAÇÃO PARA INTERNET</a:t>
            </a:r>
          </a:p>
        </p:txBody>
      </p:sp>
    </p:spTree>
    <p:extLst>
      <p:ext uri="{BB962C8B-B14F-4D97-AF65-F5344CB8AC3E}">
        <p14:creationId xmlns:p14="http://schemas.microsoft.com/office/powerpoint/2010/main" val="2977728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14233" y="5287771"/>
            <a:ext cx="9556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b="1" spc="-5" dirty="0">
                <a:solidFill>
                  <a:srgbClr val="2A500F"/>
                </a:solidFill>
                <a:latin typeface="Trebuchet MS"/>
                <a:cs typeface="Trebuchet MS"/>
              </a:rPr>
              <a:t>  </a:t>
            </a:r>
            <a:endParaRPr sz="8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146" y="530733"/>
            <a:ext cx="368005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Métodos de</a:t>
            </a:r>
            <a:r>
              <a:rPr spc="-75" dirty="0"/>
              <a:t> </a:t>
            </a:r>
            <a:r>
              <a:rPr spc="-5" dirty="0"/>
              <a:t>Objetos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7146" y="1207770"/>
            <a:ext cx="5962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adição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métodos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um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objeto é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feito no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construtor.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2989" y="2696717"/>
            <a:ext cx="5021580" cy="1134110"/>
          </a:xfrm>
          <a:prstGeom prst="rect">
            <a:avLst/>
          </a:prstGeom>
          <a:ln w="19811">
            <a:solidFill>
              <a:srgbClr val="8F1F0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330"/>
              </a:spcBef>
            </a:pPr>
            <a:r>
              <a:rPr sz="900" spc="-10" dirty="0">
                <a:latin typeface="Courier New"/>
                <a:cs typeface="Courier New"/>
              </a:rPr>
              <a:t>this.aparatar </a:t>
            </a:r>
            <a:r>
              <a:rPr sz="900" b="1" dirty="0">
                <a:latin typeface="Courier New"/>
                <a:cs typeface="Courier New"/>
              </a:rPr>
              <a:t>=</a:t>
            </a:r>
            <a:r>
              <a:rPr sz="900" b="1" spc="-10" dirty="0">
                <a:latin typeface="Courier New"/>
                <a:cs typeface="Courier New"/>
              </a:rPr>
              <a:t> </a:t>
            </a:r>
            <a:r>
              <a:rPr sz="900" b="1" spc="-10" dirty="0">
                <a:solidFill>
                  <a:srgbClr val="000080"/>
                </a:solidFill>
                <a:latin typeface="Courier New"/>
                <a:cs typeface="Courier New"/>
              </a:rPr>
              <a:t>function</a:t>
            </a:r>
            <a:r>
              <a:rPr sz="900" b="1" spc="-10" dirty="0">
                <a:latin typeface="Courier New"/>
                <a:cs typeface="Courier New"/>
              </a:rPr>
              <a:t>(</a:t>
            </a:r>
            <a:r>
              <a:rPr sz="900" spc="-10" dirty="0">
                <a:latin typeface="Courier New"/>
                <a:cs typeface="Courier New"/>
              </a:rPr>
              <a:t>novoLocal</a:t>
            </a:r>
            <a:r>
              <a:rPr sz="900" b="1" spc="-10" dirty="0">
                <a:latin typeface="Courier New"/>
                <a:cs typeface="Courier New"/>
              </a:rPr>
              <a:t>){</a:t>
            </a:r>
            <a:endParaRPr sz="900">
              <a:latin typeface="Courier New"/>
              <a:cs typeface="Courier New"/>
            </a:endParaRPr>
          </a:p>
          <a:p>
            <a:pPr marL="817244" marR="313690" indent="-350520">
              <a:lnSpc>
                <a:spcPts val="1160"/>
              </a:lnSpc>
              <a:spcBef>
                <a:spcPts val="45"/>
              </a:spcBef>
            </a:pPr>
            <a:r>
              <a:rPr sz="900" b="1" spc="-5" dirty="0">
                <a:solidFill>
                  <a:srgbClr val="000080"/>
                </a:solidFill>
                <a:latin typeface="Courier New"/>
                <a:cs typeface="Courier New"/>
              </a:rPr>
              <a:t>if </a:t>
            </a:r>
            <a:r>
              <a:rPr sz="900" b="1" spc="-10" dirty="0">
                <a:latin typeface="Courier New"/>
                <a:cs typeface="Courier New"/>
              </a:rPr>
              <a:t>(</a:t>
            </a:r>
            <a:r>
              <a:rPr sz="900" spc="-10" dirty="0">
                <a:latin typeface="Courier New"/>
                <a:cs typeface="Courier New"/>
              </a:rPr>
              <a:t>this.localAtual </a:t>
            </a:r>
            <a:r>
              <a:rPr sz="900" b="1" spc="-10" dirty="0">
                <a:latin typeface="Courier New"/>
                <a:cs typeface="Courier New"/>
              </a:rPr>
              <a:t>== </a:t>
            </a:r>
            <a:r>
              <a:rPr sz="900" spc="-10" dirty="0">
                <a:solidFill>
                  <a:srgbClr val="808080"/>
                </a:solidFill>
                <a:latin typeface="Courier New"/>
                <a:cs typeface="Courier New"/>
              </a:rPr>
              <a:t>"Hogwarts" </a:t>
            </a:r>
            <a:r>
              <a:rPr sz="900" b="1" spc="-5" dirty="0">
                <a:latin typeface="Courier New"/>
                <a:cs typeface="Courier New"/>
              </a:rPr>
              <a:t>|| </a:t>
            </a:r>
            <a:r>
              <a:rPr sz="900" spc="-10" dirty="0">
                <a:latin typeface="Courier New"/>
                <a:cs typeface="Courier New"/>
              </a:rPr>
              <a:t>novoLocal </a:t>
            </a:r>
            <a:r>
              <a:rPr sz="900" b="1" spc="-5" dirty="0">
                <a:latin typeface="Courier New"/>
                <a:cs typeface="Courier New"/>
              </a:rPr>
              <a:t>== </a:t>
            </a:r>
            <a:r>
              <a:rPr sz="900" spc="-10" dirty="0">
                <a:solidFill>
                  <a:srgbClr val="808080"/>
                </a:solidFill>
                <a:latin typeface="Courier New"/>
                <a:cs typeface="Courier New"/>
              </a:rPr>
              <a:t>"Hogwarts"</a:t>
            </a:r>
            <a:r>
              <a:rPr sz="900" b="1" spc="-10" dirty="0">
                <a:latin typeface="Courier New"/>
                <a:cs typeface="Courier New"/>
              </a:rPr>
              <a:t>){  </a:t>
            </a:r>
            <a:r>
              <a:rPr sz="900" spc="-10" dirty="0">
                <a:latin typeface="Courier New"/>
                <a:cs typeface="Courier New"/>
              </a:rPr>
              <a:t>alert</a:t>
            </a:r>
            <a:r>
              <a:rPr sz="900" b="1" spc="-10" dirty="0"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808080"/>
                </a:solidFill>
                <a:latin typeface="Courier New"/>
                <a:cs typeface="Courier New"/>
              </a:rPr>
              <a:t>"Você </a:t>
            </a:r>
            <a:r>
              <a:rPr sz="900" spc="-5" dirty="0">
                <a:solidFill>
                  <a:srgbClr val="808080"/>
                </a:solidFill>
                <a:latin typeface="Courier New"/>
                <a:cs typeface="Courier New"/>
              </a:rPr>
              <a:t>não pode </a:t>
            </a:r>
            <a:r>
              <a:rPr sz="900" spc="-10" dirty="0">
                <a:solidFill>
                  <a:srgbClr val="808080"/>
                </a:solidFill>
                <a:latin typeface="Courier New"/>
                <a:cs typeface="Courier New"/>
              </a:rPr>
              <a:t>aparatar </a:t>
            </a:r>
            <a:r>
              <a:rPr sz="900" spc="-5" dirty="0">
                <a:solidFill>
                  <a:srgbClr val="808080"/>
                </a:solidFill>
                <a:latin typeface="Courier New"/>
                <a:cs typeface="Courier New"/>
              </a:rPr>
              <a:t>em</a:t>
            </a:r>
            <a:r>
              <a:rPr sz="900" spc="-4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808080"/>
                </a:solidFill>
                <a:latin typeface="Courier New"/>
                <a:cs typeface="Courier New"/>
              </a:rPr>
              <a:t>Hogwarts."</a:t>
            </a:r>
            <a:r>
              <a:rPr sz="900" b="1" spc="-10" dirty="0">
                <a:latin typeface="Courier New"/>
                <a:cs typeface="Courier New"/>
              </a:rPr>
              <a:t>);</a:t>
            </a:r>
            <a:endParaRPr sz="900">
              <a:latin typeface="Courier New"/>
              <a:cs typeface="Courier New"/>
            </a:endParaRPr>
          </a:p>
          <a:p>
            <a:pPr marL="467359">
              <a:lnSpc>
                <a:spcPct val="100000"/>
              </a:lnSpc>
              <a:spcBef>
                <a:spcPts val="20"/>
              </a:spcBef>
            </a:pPr>
            <a:r>
              <a:rPr sz="900" b="1" spc="-5" dirty="0">
                <a:latin typeface="Courier New"/>
                <a:cs typeface="Courier New"/>
              </a:rPr>
              <a:t>}</a:t>
            </a:r>
            <a:r>
              <a:rPr sz="900" b="1" spc="-5" dirty="0">
                <a:solidFill>
                  <a:srgbClr val="000080"/>
                </a:solidFill>
                <a:latin typeface="Courier New"/>
                <a:cs typeface="Courier New"/>
              </a:rPr>
              <a:t>else</a:t>
            </a:r>
            <a:r>
              <a:rPr sz="900" b="1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817244">
              <a:lnSpc>
                <a:spcPct val="100000"/>
              </a:lnSpc>
              <a:spcBef>
                <a:spcPts val="75"/>
              </a:spcBef>
            </a:pPr>
            <a:r>
              <a:rPr sz="900" spc="-10" dirty="0">
                <a:latin typeface="Courier New"/>
                <a:cs typeface="Courier New"/>
              </a:rPr>
              <a:t>this.localAtual </a:t>
            </a:r>
            <a:r>
              <a:rPr sz="900" b="1" dirty="0">
                <a:latin typeface="Courier New"/>
                <a:cs typeface="Courier New"/>
              </a:rPr>
              <a:t>=</a:t>
            </a:r>
            <a:r>
              <a:rPr sz="900" b="1" spc="-1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novoLocal</a:t>
            </a:r>
            <a:r>
              <a:rPr sz="900" b="1" spc="-10" dirty="0"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467359">
              <a:lnSpc>
                <a:spcPct val="100000"/>
              </a:lnSpc>
              <a:spcBef>
                <a:spcPts val="70"/>
              </a:spcBef>
            </a:pPr>
            <a:r>
              <a:rPr sz="900" b="1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16839">
              <a:lnSpc>
                <a:spcPct val="100000"/>
              </a:lnSpc>
              <a:spcBef>
                <a:spcPts val="85"/>
              </a:spcBef>
            </a:pPr>
            <a:r>
              <a:rPr sz="900" b="1" spc="-5" dirty="0">
                <a:latin typeface="Courier New"/>
                <a:cs typeface="Courier New"/>
              </a:rPr>
              <a:t>};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8377" y="1669542"/>
            <a:ext cx="7615555" cy="3364191"/>
          </a:xfrm>
          <a:prstGeom prst="rect">
            <a:avLst/>
          </a:prstGeom>
          <a:ln w="28955">
            <a:solidFill>
              <a:srgbClr val="90C225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25"/>
              </a:spcBef>
            </a:pPr>
            <a:r>
              <a:rPr sz="900" b="1" spc="-10" dirty="0">
                <a:solidFill>
                  <a:srgbClr val="000080"/>
                </a:solidFill>
                <a:latin typeface="Courier New"/>
                <a:cs typeface="Courier New"/>
              </a:rPr>
              <a:t>function </a:t>
            </a:r>
            <a:r>
              <a:rPr sz="900" spc="-10" dirty="0">
                <a:latin typeface="Courier New"/>
                <a:cs typeface="Courier New"/>
              </a:rPr>
              <a:t>estudante</a:t>
            </a:r>
            <a:r>
              <a:rPr sz="900" b="1" spc="-10" dirty="0">
                <a:latin typeface="Courier New"/>
                <a:cs typeface="Courier New"/>
              </a:rPr>
              <a:t>(</a:t>
            </a:r>
            <a:r>
              <a:rPr sz="900" spc="-10" dirty="0">
                <a:latin typeface="Courier New"/>
                <a:cs typeface="Courier New"/>
              </a:rPr>
              <a:t>nome</a:t>
            </a:r>
            <a:r>
              <a:rPr sz="900" b="1" spc="-10" dirty="0">
                <a:latin typeface="Courier New"/>
                <a:cs typeface="Courier New"/>
              </a:rPr>
              <a:t>, </a:t>
            </a:r>
            <a:r>
              <a:rPr sz="900" spc="-5" dirty="0">
                <a:latin typeface="Courier New"/>
                <a:cs typeface="Courier New"/>
              </a:rPr>
              <a:t>casa</a:t>
            </a:r>
            <a:r>
              <a:rPr sz="900" b="1" spc="-5" dirty="0">
                <a:latin typeface="Courier New"/>
                <a:cs typeface="Courier New"/>
              </a:rPr>
              <a:t>, </a:t>
            </a:r>
            <a:r>
              <a:rPr sz="900" spc="-10" dirty="0">
                <a:latin typeface="Courier New"/>
                <a:cs typeface="Courier New"/>
              </a:rPr>
              <a:t>animal</a:t>
            </a:r>
            <a:r>
              <a:rPr sz="900" b="1" spc="-10" dirty="0">
                <a:latin typeface="Courier New"/>
                <a:cs typeface="Courier New"/>
              </a:rPr>
              <a:t>,</a:t>
            </a:r>
            <a:r>
              <a:rPr sz="900" b="1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local</a:t>
            </a:r>
            <a:r>
              <a:rPr sz="900" b="1" spc="-10" dirty="0">
                <a:latin typeface="Courier New"/>
                <a:cs typeface="Courier New"/>
              </a:rPr>
              <a:t>){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441325" marR="5527675">
              <a:lnSpc>
                <a:spcPct val="106700"/>
              </a:lnSpc>
            </a:pPr>
            <a:r>
              <a:rPr sz="900" spc="-10" dirty="0">
                <a:latin typeface="Courier New"/>
                <a:cs typeface="Courier New"/>
              </a:rPr>
              <a:t>this.nome </a:t>
            </a:r>
            <a:r>
              <a:rPr sz="900" b="1" dirty="0">
                <a:latin typeface="Courier New"/>
                <a:cs typeface="Courier New"/>
              </a:rPr>
              <a:t>= </a:t>
            </a:r>
            <a:r>
              <a:rPr sz="900" spc="-10" dirty="0">
                <a:latin typeface="Courier New"/>
                <a:cs typeface="Courier New"/>
              </a:rPr>
              <a:t>nome</a:t>
            </a:r>
            <a:r>
              <a:rPr sz="900" b="1" spc="-10" dirty="0">
                <a:latin typeface="Courier New"/>
                <a:cs typeface="Courier New"/>
              </a:rPr>
              <a:t>;  </a:t>
            </a:r>
            <a:r>
              <a:rPr sz="900" spc="-10" dirty="0">
                <a:latin typeface="Courier New"/>
                <a:cs typeface="Courier New"/>
              </a:rPr>
              <a:t>this.casa </a:t>
            </a:r>
            <a:r>
              <a:rPr sz="900" b="1" dirty="0">
                <a:latin typeface="Courier New"/>
                <a:cs typeface="Courier New"/>
              </a:rPr>
              <a:t>= </a:t>
            </a:r>
            <a:r>
              <a:rPr sz="900" spc="-10" dirty="0">
                <a:latin typeface="Courier New"/>
                <a:cs typeface="Courier New"/>
              </a:rPr>
              <a:t>casa</a:t>
            </a:r>
            <a:r>
              <a:rPr sz="900" b="1" spc="-10" dirty="0">
                <a:latin typeface="Courier New"/>
                <a:cs typeface="Courier New"/>
              </a:rPr>
              <a:t>;  </a:t>
            </a:r>
            <a:r>
              <a:rPr sz="900" spc="-10" dirty="0">
                <a:latin typeface="Courier New"/>
                <a:cs typeface="Courier New"/>
              </a:rPr>
              <a:t>this.animal </a:t>
            </a:r>
            <a:r>
              <a:rPr sz="900" b="1" dirty="0">
                <a:latin typeface="Courier New"/>
                <a:cs typeface="Courier New"/>
              </a:rPr>
              <a:t>= </a:t>
            </a:r>
            <a:r>
              <a:rPr sz="900" spc="-10" dirty="0">
                <a:latin typeface="Courier New"/>
                <a:cs typeface="Courier New"/>
              </a:rPr>
              <a:t>animal</a:t>
            </a:r>
            <a:r>
              <a:rPr sz="900" b="1" spc="-10" dirty="0">
                <a:latin typeface="Courier New"/>
                <a:cs typeface="Courier New"/>
              </a:rPr>
              <a:t>;  </a:t>
            </a:r>
            <a:r>
              <a:rPr sz="900" spc="-10" dirty="0">
                <a:latin typeface="Courier New"/>
                <a:cs typeface="Courier New"/>
              </a:rPr>
              <a:t>this.localAtual </a:t>
            </a:r>
            <a:r>
              <a:rPr sz="900" b="1" dirty="0">
                <a:latin typeface="Courier New"/>
                <a:cs typeface="Courier New"/>
              </a:rPr>
              <a:t>=</a:t>
            </a:r>
            <a:r>
              <a:rPr sz="900" b="1" spc="-3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local</a:t>
            </a:r>
            <a:r>
              <a:rPr sz="900" b="1" spc="-10" dirty="0">
                <a:latin typeface="Courier New"/>
                <a:cs typeface="Courier New"/>
              </a:rPr>
              <a:t>;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900" b="1" dirty="0">
                <a:latin typeface="Courier New"/>
                <a:cs typeface="Courier New"/>
              </a:rPr>
              <a:t>}</a:t>
            </a:r>
            <a:endParaRPr sz="900" dirty="0">
              <a:latin typeface="Courier New"/>
              <a:cs typeface="Courier New"/>
            </a:endParaRPr>
          </a:p>
          <a:p>
            <a:pPr marL="90170" marR="2124075">
              <a:lnSpc>
                <a:spcPct val="106700"/>
              </a:lnSpc>
              <a:spcBef>
                <a:spcPts val="15"/>
              </a:spcBef>
            </a:pPr>
            <a:r>
              <a:rPr sz="900" b="1" spc="-5" dirty="0">
                <a:solidFill>
                  <a:srgbClr val="000080"/>
                </a:solidFill>
                <a:latin typeface="Courier New"/>
                <a:cs typeface="Courier New"/>
              </a:rPr>
              <a:t>var </a:t>
            </a:r>
            <a:r>
              <a:rPr sz="900" spc="-5" dirty="0">
                <a:latin typeface="Courier New"/>
                <a:cs typeface="Courier New"/>
              </a:rPr>
              <a:t>a1 </a:t>
            </a:r>
            <a:r>
              <a:rPr sz="900" b="1" dirty="0">
                <a:latin typeface="Courier New"/>
                <a:cs typeface="Courier New"/>
              </a:rPr>
              <a:t>= </a:t>
            </a:r>
            <a:r>
              <a:rPr sz="900" b="1" spc="-10" dirty="0">
                <a:solidFill>
                  <a:srgbClr val="000080"/>
                </a:solidFill>
                <a:latin typeface="Courier New"/>
                <a:cs typeface="Courier New"/>
              </a:rPr>
              <a:t>new </a:t>
            </a:r>
            <a:r>
              <a:rPr sz="900" spc="-10" dirty="0">
                <a:latin typeface="Courier New"/>
                <a:cs typeface="Courier New"/>
              </a:rPr>
              <a:t>estudante</a:t>
            </a:r>
            <a:r>
              <a:rPr sz="900" b="1" spc="-10" dirty="0"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808080"/>
                </a:solidFill>
                <a:latin typeface="Courier New"/>
                <a:cs typeface="Courier New"/>
              </a:rPr>
              <a:t>"Harry </a:t>
            </a:r>
            <a:r>
              <a:rPr sz="900" spc="-5" dirty="0">
                <a:solidFill>
                  <a:srgbClr val="808080"/>
                </a:solidFill>
                <a:latin typeface="Courier New"/>
                <a:cs typeface="Courier New"/>
              </a:rPr>
              <a:t>Potter"</a:t>
            </a:r>
            <a:r>
              <a:rPr sz="900" b="1" spc="-5" dirty="0">
                <a:latin typeface="Courier New"/>
                <a:cs typeface="Courier New"/>
              </a:rPr>
              <a:t>, </a:t>
            </a:r>
            <a:r>
              <a:rPr sz="900" spc="-10" dirty="0">
                <a:solidFill>
                  <a:srgbClr val="808080"/>
                </a:solidFill>
                <a:latin typeface="Courier New"/>
                <a:cs typeface="Courier New"/>
              </a:rPr>
              <a:t>"Grifinória"</a:t>
            </a:r>
            <a:r>
              <a:rPr sz="900" b="1" spc="-10" dirty="0">
                <a:latin typeface="Courier New"/>
                <a:cs typeface="Courier New"/>
              </a:rPr>
              <a:t>, </a:t>
            </a:r>
            <a:r>
              <a:rPr sz="900" spc="-10" dirty="0">
                <a:solidFill>
                  <a:srgbClr val="808080"/>
                </a:solidFill>
                <a:latin typeface="Courier New"/>
                <a:cs typeface="Courier New"/>
              </a:rPr>
              <a:t>"coruja"</a:t>
            </a:r>
            <a:r>
              <a:rPr sz="900" b="1" spc="-10" dirty="0">
                <a:latin typeface="Courier New"/>
                <a:cs typeface="Courier New"/>
              </a:rPr>
              <a:t>, </a:t>
            </a:r>
            <a:r>
              <a:rPr sz="900" spc="-10" dirty="0">
                <a:solidFill>
                  <a:srgbClr val="808080"/>
                </a:solidFill>
                <a:latin typeface="Courier New"/>
                <a:cs typeface="Courier New"/>
              </a:rPr>
              <a:t>"Dursley's"</a:t>
            </a:r>
            <a:r>
              <a:rPr sz="900" b="1" spc="-10" dirty="0">
                <a:latin typeface="Courier New"/>
                <a:cs typeface="Courier New"/>
              </a:rPr>
              <a:t>);  </a:t>
            </a:r>
            <a:r>
              <a:rPr sz="900" b="1" spc="-5" dirty="0">
                <a:solidFill>
                  <a:srgbClr val="000080"/>
                </a:solidFill>
                <a:latin typeface="Courier New"/>
                <a:cs typeface="Courier New"/>
              </a:rPr>
              <a:t>var </a:t>
            </a:r>
            <a:r>
              <a:rPr sz="900" spc="-5" dirty="0">
                <a:latin typeface="Courier New"/>
                <a:cs typeface="Courier New"/>
              </a:rPr>
              <a:t>a2 </a:t>
            </a:r>
            <a:r>
              <a:rPr sz="900" b="1" dirty="0">
                <a:latin typeface="Courier New"/>
                <a:cs typeface="Courier New"/>
              </a:rPr>
              <a:t>= </a:t>
            </a:r>
            <a:r>
              <a:rPr sz="900" b="1" spc="-10" dirty="0">
                <a:solidFill>
                  <a:srgbClr val="000080"/>
                </a:solidFill>
                <a:latin typeface="Courier New"/>
                <a:cs typeface="Courier New"/>
              </a:rPr>
              <a:t>new </a:t>
            </a:r>
            <a:r>
              <a:rPr sz="900" spc="-10" dirty="0">
                <a:latin typeface="Courier New"/>
                <a:cs typeface="Courier New"/>
              </a:rPr>
              <a:t>estudante</a:t>
            </a:r>
            <a:r>
              <a:rPr sz="900" b="1" spc="-10" dirty="0"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808080"/>
                </a:solidFill>
                <a:latin typeface="Courier New"/>
                <a:cs typeface="Courier New"/>
              </a:rPr>
              <a:t>"Neville Longbottom"</a:t>
            </a:r>
            <a:r>
              <a:rPr sz="900" b="1" spc="-10" dirty="0">
                <a:latin typeface="Courier New"/>
                <a:cs typeface="Courier New"/>
              </a:rPr>
              <a:t>, </a:t>
            </a:r>
            <a:r>
              <a:rPr sz="900" spc="-10" dirty="0">
                <a:solidFill>
                  <a:srgbClr val="808080"/>
                </a:solidFill>
                <a:latin typeface="Courier New"/>
                <a:cs typeface="Courier New"/>
              </a:rPr>
              <a:t>"Grifinória"</a:t>
            </a:r>
            <a:r>
              <a:rPr sz="900" b="1" spc="-10" dirty="0">
                <a:latin typeface="Courier New"/>
                <a:cs typeface="Courier New"/>
              </a:rPr>
              <a:t>, </a:t>
            </a:r>
            <a:r>
              <a:rPr sz="900" spc="-10" dirty="0">
                <a:solidFill>
                  <a:srgbClr val="808080"/>
                </a:solidFill>
                <a:latin typeface="Courier New"/>
                <a:cs typeface="Courier New"/>
              </a:rPr>
              <a:t>"sapo"</a:t>
            </a:r>
            <a:r>
              <a:rPr sz="900" b="1" spc="-10" dirty="0">
                <a:latin typeface="Courier New"/>
                <a:cs typeface="Courier New"/>
              </a:rPr>
              <a:t>, </a:t>
            </a:r>
            <a:r>
              <a:rPr sz="900" spc="-10" dirty="0">
                <a:solidFill>
                  <a:srgbClr val="808080"/>
                </a:solidFill>
                <a:latin typeface="Courier New"/>
                <a:cs typeface="Courier New"/>
              </a:rPr>
              <a:t>"Hogwarts"</a:t>
            </a:r>
            <a:r>
              <a:rPr sz="900" b="1" spc="-10" dirty="0">
                <a:latin typeface="Courier New"/>
                <a:cs typeface="Courier New"/>
              </a:rPr>
              <a:t>);  </a:t>
            </a:r>
            <a:r>
              <a:rPr sz="900" spc="-10" dirty="0">
                <a:latin typeface="Courier New"/>
                <a:cs typeface="Courier New"/>
              </a:rPr>
              <a:t>a1.aparatar</a:t>
            </a:r>
            <a:r>
              <a:rPr sz="900" b="1" spc="-10" dirty="0"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808080"/>
                </a:solidFill>
                <a:latin typeface="Courier New"/>
                <a:cs typeface="Courier New"/>
              </a:rPr>
              <a:t>"Hogwarts"</a:t>
            </a:r>
            <a:r>
              <a:rPr sz="900" b="1" spc="-10" dirty="0">
                <a:latin typeface="Courier New"/>
                <a:cs typeface="Courier New"/>
              </a:rPr>
              <a:t>);</a:t>
            </a:r>
            <a:endParaRPr sz="900" dirty="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latin typeface="Courier New"/>
                <a:cs typeface="Courier New"/>
              </a:rPr>
              <a:t>a2.aparatar</a:t>
            </a:r>
            <a:r>
              <a:rPr sz="900" b="1" spc="-10" dirty="0"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808080"/>
                </a:solidFill>
                <a:latin typeface="Courier New"/>
                <a:cs typeface="Courier New"/>
              </a:rPr>
              <a:t>"Beco Diagonal"</a:t>
            </a:r>
            <a:r>
              <a:rPr sz="900" b="1" spc="-10" dirty="0">
                <a:latin typeface="Courier New"/>
                <a:cs typeface="Courier New"/>
              </a:rPr>
              <a:t>);</a:t>
            </a:r>
            <a:endParaRPr lang="pt-BR" sz="900" b="1" spc="-10" dirty="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70"/>
              </a:spcBef>
            </a:pPr>
            <a:endParaRPr lang="pt-BR" sz="900" b="1" spc="-10" dirty="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70"/>
              </a:spcBef>
            </a:pPr>
            <a:endParaRPr sz="9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0068" y="4381500"/>
            <a:ext cx="2066925" cy="360807"/>
          </a:xfrm>
          <a:custGeom>
            <a:avLst/>
            <a:gdLst/>
            <a:ahLst/>
            <a:cxnLst/>
            <a:rect l="l" t="t" r="r" b="b"/>
            <a:pathLst>
              <a:path w="2066925" h="281939">
                <a:moveTo>
                  <a:pt x="0" y="281940"/>
                </a:moveTo>
                <a:lnTo>
                  <a:pt x="2066544" y="281940"/>
                </a:lnTo>
                <a:lnTo>
                  <a:pt x="2066544" y="0"/>
                </a:lnTo>
                <a:lnTo>
                  <a:pt x="0" y="0"/>
                </a:lnTo>
                <a:lnTo>
                  <a:pt x="0" y="281940"/>
                </a:lnTo>
                <a:close/>
              </a:path>
            </a:pathLst>
          </a:custGeom>
          <a:ln w="19812">
            <a:solidFill>
              <a:srgbClr val="8F1F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25257" y="5431350"/>
            <a:ext cx="1143635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pt-BR" sz="800" spc="5" dirty="0">
                <a:solidFill>
                  <a:srgbClr val="7E7E7E"/>
                </a:solidFill>
                <a:latin typeface="Trebuchet MS"/>
                <a:cs typeface="Trebuchet MS"/>
                <a:hlinkClick r:id="rId2"/>
              </a:rPr>
              <a:t>  </a:t>
            </a:r>
            <a:endParaRPr sz="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46" y="530733"/>
            <a:ext cx="284185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Exemplo</a:t>
            </a:r>
            <a:r>
              <a:rPr spc="-75" dirty="0"/>
              <a:t> </a:t>
            </a:r>
            <a:r>
              <a:rPr spc="-5" dirty="0"/>
              <a:t>(3/3)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146" y="1207770"/>
            <a:ext cx="4213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Chamada ao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método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um 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objeto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9713" y="1562861"/>
            <a:ext cx="7759065" cy="4051300"/>
          </a:xfrm>
          <a:custGeom>
            <a:avLst/>
            <a:gdLst/>
            <a:ahLst/>
            <a:cxnLst/>
            <a:rect l="l" t="t" r="r" b="b"/>
            <a:pathLst>
              <a:path w="7759065" h="4051300">
                <a:moveTo>
                  <a:pt x="0" y="4050791"/>
                </a:moveTo>
                <a:lnTo>
                  <a:pt x="7758683" y="4050791"/>
                </a:lnTo>
                <a:lnTo>
                  <a:pt x="7758683" y="0"/>
                </a:lnTo>
                <a:lnTo>
                  <a:pt x="0" y="0"/>
                </a:lnTo>
                <a:lnTo>
                  <a:pt x="0" y="4050791"/>
                </a:lnTo>
                <a:close/>
              </a:path>
            </a:pathLst>
          </a:custGeom>
          <a:ln w="28956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7691" y="1613153"/>
            <a:ext cx="6499860" cy="2635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0000FF"/>
                </a:solidFill>
                <a:latin typeface="Courier New"/>
                <a:cs typeface="Courier New"/>
              </a:rPr>
              <a:t>&lt;script&gt;</a:t>
            </a:r>
            <a:r>
              <a:rPr sz="800" spc="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solidFill>
                  <a:srgbClr val="808080"/>
                </a:solidFill>
                <a:latin typeface="Courier New"/>
                <a:cs typeface="Courier New"/>
              </a:rPr>
              <a:t>/*..*/</a:t>
            </a:r>
            <a:endParaRPr sz="800">
              <a:latin typeface="Courier New"/>
              <a:cs typeface="Courier New"/>
            </a:endParaRPr>
          </a:p>
          <a:p>
            <a:pPr marL="363220">
              <a:lnSpc>
                <a:spcPct val="100000"/>
              </a:lnSpc>
              <a:spcBef>
                <a:spcPts val="695"/>
              </a:spcBef>
            </a:pPr>
            <a:r>
              <a:rPr sz="800" b="1" spc="-10" dirty="0">
                <a:solidFill>
                  <a:srgbClr val="000080"/>
                </a:solidFill>
                <a:latin typeface="Courier New"/>
                <a:cs typeface="Courier New"/>
              </a:rPr>
              <a:t>function</a:t>
            </a:r>
            <a:r>
              <a:rPr sz="800" b="1" spc="-2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listar</a:t>
            </a:r>
            <a:r>
              <a:rPr sz="800" b="1" spc="-10" dirty="0">
                <a:latin typeface="Courier New"/>
                <a:cs typeface="Courier New"/>
              </a:rPr>
              <a:t>(</a:t>
            </a:r>
            <a:r>
              <a:rPr sz="800" spc="-10" dirty="0">
                <a:latin typeface="Courier New"/>
                <a:cs typeface="Courier New"/>
              </a:rPr>
              <a:t>casa</a:t>
            </a:r>
            <a:r>
              <a:rPr sz="800" b="1" spc="-10" dirty="0">
                <a:latin typeface="Courier New"/>
                <a:cs typeface="Courier New"/>
              </a:rPr>
              <a:t>){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713740">
              <a:lnSpc>
                <a:spcPct val="100000"/>
              </a:lnSpc>
            </a:pPr>
            <a:r>
              <a:rPr sz="800" b="1" spc="-5" dirty="0">
                <a:solidFill>
                  <a:srgbClr val="000080"/>
                </a:solidFill>
                <a:latin typeface="Courier New"/>
                <a:cs typeface="Courier New"/>
              </a:rPr>
              <a:t>var</a:t>
            </a:r>
            <a:r>
              <a:rPr sz="800" b="1" spc="-2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i</a:t>
            </a:r>
            <a:r>
              <a:rPr sz="800" b="1" spc="-10" dirty="0"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713740" marR="2519045">
              <a:lnSpc>
                <a:spcPct val="106200"/>
              </a:lnSpc>
              <a:spcBef>
                <a:spcPts val="10"/>
              </a:spcBef>
            </a:pPr>
            <a:r>
              <a:rPr sz="800" b="1" spc="-5" dirty="0">
                <a:solidFill>
                  <a:srgbClr val="000080"/>
                </a:solidFill>
                <a:latin typeface="Courier New"/>
                <a:cs typeface="Courier New"/>
              </a:rPr>
              <a:t>var </a:t>
            </a:r>
            <a:r>
              <a:rPr sz="800" spc="-10" dirty="0">
                <a:latin typeface="Courier New"/>
                <a:cs typeface="Courier New"/>
              </a:rPr>
              <a:t>divcasa </a:t>
            </a:r>
            <a:r>
              <a:rPr sz="800" b="1" dirty="0">
                <a:latin typeface="Courier New"/>
                <a:cs typeface="Courier New"/>
              </a:rPr>
              <a:t>= </a:t>
            </a:r>
            <a:r>
              <a:rPr sz="800" spc="-10" dirty="0">
                <a:latin typeface="Courier New"/>
                <a:cs typeface="Courier New"/>
              </a:rPr>
              <a:t>document.getElementById</a:t>
            </a:r>
            <a:r>
              <a:rPr sz="800" b="1" spc="-10" dirty="0">
                <a:latin typeface="Courier New"/>
                <a:cs typeface="Courier New"/>
              </a:rPr>
              <a:t>(</a:t>
            </a:r>
            <a:r>
              <a:rPr sz="800" spc="-10" dirty="0">
                <a:solidFill>
                  <a:srgbClr val="808080"/>
                </a:solidFill>
                <a:latin typeface="Courier New"/>
                <a:cs typeface="Courier New"/>
              </a:rPr>
              <a:t>'listaralunos'</a:t>
            </a:r>
            <a:r>
              <a:rPr sz="800" b="1" spc="-10" dirty="0">
                <a:latin typeface="Courier New"/>
                <a:cs typeface="Courier New"/>
              </a:rPr>
              <a:t>);  </a:t>
            </a:r>
            <a:r>
              <a:rPr sz="800" b="1" spc="-5" dirty="0">
                <a:solidFill>
                  <a:srgbClr val="000080"/>
                </a:solidFill>
                <a:latin typeface="Courier New"/>
                <a:cs typeface="Courier New"/>
              </a:rPr>
              <a:t>var </a:t>
            </a:r>
            <a:r>
              <a:rPr sz="800" spc="-10" dirty="0">
                <a:latin typeface="Courier New"/>
                <a:cs typeface="Courier New"/>
              </a:rPr>
              <a:t>conteudo </a:t>
            </a:r>
            <a:r>
              <a:rPr sz="800" b="1" dirty="0">
                <a:latin typeface="Courier New"/>
                <a:cs typeface="Courier New"/>
              </a:rPr>
              <a:t>= </a:t>
            </a:r>
            <a:r>
              <a:rPr sz="800" spc="-10" dirty="0">
                <a:solidFill>
                  <a:srgbClr val="808080"/>
                </a:solidFill>
                <a:latin typeface="Courier New"/>
                <a:cs typeface="Courier New"/>
              </a:rPr>
              <a:t>"&lt;table</a:t>
            </a:r>
            <a:r>
              <a:rPr sz="800" spc="-4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solidFill>
                  <a:srgbClr val="808080"/>
                </a:solidFill>
                <a:latin typeface="Courier New"/>
                <a:cs typeface="Courier New"/>
              </a:rPr>
              <a:t>class='table'&gt;"</a:t>
            </a:r>
            <a:r>
              <a:rPr sz="800" b="1" spc="-10" dirty="0"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713740" marR="765810">
              <a:lnSpc>
                <a:spcPct val="107500"/>
              </a:lnSpc>
            </a:pPr>
            <a:r>
              <a:rPr sz="800" spc="-10" dirty="0">
                <a:latin typeface="Courier New"/>
                <a:cs typeface="Courier New"/>
              </a:rPr>
              <a:t>conteudo </a:t>
            </a:r>
            <a:r>
              <a:rPr sz="800" b="1" spc="-10" dirty="0">
                <a:latin typeface="Courier New"/>
                <a:cs typeface="Courier New"/>
              </a:rPr>
              <a:t>+= </a:t>
            </a:r>
            <a:r>
              <a:rPr sz="800" spc="-10" dirty="0">
                <a:solidFill>
                  <a:srgbClr val="808080"/>
                </a:solidFill>
                <a:latin typeface="Courier New"/>
                <a:cs typeface="Courier New"/>
              </a:rPr>
              <a:t>"&lt;tr&gt;&lt;th&gt;Nome&lt;/th&gt;&lt;th&gt;Animal&lt;/th&gt;&lt;th&gt;Local&lt;/th&gt;&lt;th&gt;Aparatar&lt;/th&gt;&lt;/tr&gt;"</a:t>
            </a:r>
            <a:r>
              <a:rPr sz="800" b="1" spc="-10" dirty="0">
                <a:latin typeface="Courier New"/>
                <a:cs typeface="Courier New"/>
              </a:rPr>
              <a:t>;  </a:t>
            </a:r>
            <a:r>
              <a:rPr sz="800" b="1" spc="-5" dirty="0">
                <a:solidFill>
                  <a:srgbClr val="000080"/>
                </a:solidFill>
                <a:latin typeface="Courier New"/>
                <a:cs typeface="Courier New"/>
              </a:rPr>
              <a:t>for </a:t>
            </a:r>
            <a:r>
              <a:rPr sz="800" b="1" spc="-10" dirty="0">
                <a:latin typeface="Courier New"/>
                <a:cs typeface="Courier New"/>
              </a:rPr>
              <a:t>(</a:t>
            </a:r>
            <a:r>
              <a:rPr sz="800" spc="-10" dirty="0">
                <a:latin typeface="Courier New"/>
                <a:cs typeface="Courier New"/>
              </a:rPr>
              <a:t>i </a:t>
            </a:r>
            <a:r>
              <a:rPr sz="800" b="1" dirty="0">
                <a:latin typeface="Courier New"/>
                <a:cs typeface="Courier New"/>
              </a:rPr>
              <a:t>= </a:t>
            </a:r>
            <a:r>
              <a:rPr sz="800" spc="-10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800" b="1" spc="-10" dirty="0">
                <a:latin typeface="Courier New"/>
                <a:cs typeface="Courier New"/>
              </a:rPr>
              <a:t>; </a:t>
            </a:r>
            <a:r>
              <a:rPr sz="800" spc="-10" dirty="0">
                <a:latin typeface="Courier New"/>
                <a:cs typeface="Courier New"/>
              </a:rPr>
              <a:t>i</a:t>
            </a:r>
            <a:r>
              <a:rPr sz="800" b="1" spc="-10" dirty="0">
                <a:latin typeface="Courier New"/>
                <a:cs typeface="Courier New"/>
              </a:rPr>
              <a:t>&lt; </a:t>
            </a:r>
            <a:r>
              <a:rPr sz="800" spc="-10" dirty="0">
                <a:latin typeface="Courier New"/>
                <a:cs typeface="Courier New"/>
              </a:rPr>
              <a:t>alunos.length</a:t>
            </a:r>
            <a:r>
              <a:rPr sz="800" b="1" spc="-10" dirty="0">
                <a:latin typeface="Courier New"/>
                <a:cs typeface="Courier New"/>
              </a:rPr>
              <a:t>;</a:t>
            </a:r>
            <a:r>
              <a:rPr sz="800" b="1" spc="-3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i</a:t>
            </a:r>
            <a:r>
              <a:rPr sz="800" b="1" spc="-10" dirty="0">
                <a:latin typeface="Courier New"/>
                <a:cs typeface="Courier New"/>
              </a:rPr>
              <a:t>++){</a:t>
            </a:r>
            <a:endParaRPr sz="800">
              <a:latin typeface="Courier New"/>
              <a:cs typeface="Courier New"/>
            </a:endParaRPr>
          </a:p>
          <a:p>
            <a:pPr marL="1064260">
              <a:lnSpc>
                <a:spcPct val="100000"/>
              </a:lnSpc>
              <a:spcBef>
                <a:spcPts val="60"/>
              </a:spcBef>
            </a:pPr>
            <a:r>
              <a:rPr sz="800" b="1" spc="-5" dirty="0">
                <a:solidFill>
                  <a:srgbClr val="000080"/>
                </a:solidFill>
                <a:latin typeface="Courier New"/>
                <a:cs typeface="Courier New"/>
              </a:rPr>
              <a:t>if </a:t>
            </a:r>
            <a:r>
              <a:rPr sz="800" b="1" spc="-10" dirty="0">
                <a:latin typeface="Courier New"/>
                <a:cs typeface="Courier New"/>
              </a:rPr>
              <a:t>(</a:t>
            </a:r>
            <a:r>
              <a:rPr sz="800" spc="-10" dirty="0">
                <a:latin typeface="Courier New"/>
                <a:cs typeface="Courier New"/>
              </a:rPr>
              <a:t>alunos</a:t>
            </a:r>
            <a:r>
              <a:rPr sz="800" b="1" spc="-10" dirty="0">
                <a:latin typeface="Courier New"/>
                <a:cs typeface="Courier New"/>
              </a:rPr>
              <a:t>[</a:t>
            </a:r>
            <a:r>
              <a:rPr sz="800" spc="-10" dirty="0">
                <a:latin typeface="Courier New"/>
                <a:cs typeface="Courier New"/>
              </a:rPr>
              <a:t>i</a:t>
            </a:r>
            <a:r>
              <a:rPr sz="800" b="1" spc="-10" dirty="0">
                <a:latin typeface="Courier New"/>
                <a:cs typeface="Courier New"/>
              </a:rPr>
              <a:t>].</a:t>
            </a:r>
            <a:r>
              <a:rPr sz="800" spc="-10" dirty="0">
                <a:latin typeface="Courier New"/>
                <a:cs typeface="Courier New"/>
              </a:rPr>
              <a:t>casa </a:t>
            </a:r>
            <a:r>
              <a:rPr sz="800" b="1" spc="-10" dirty="0">
                <a:latin typeface="Courier New"/>
                <a:cs typeface="Courier New"/>
              </a:rPr>
              <a:t>==</a:t>
            </a:r>
            <a:r>
              <a:rPr sz="800" b="1" spc="-2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casa</a:t>
            </a:r>
            <a:r>
              <a:rPr sz="800" b="1" spc="-5" dirty="0">
                <a:latin typeface="Courier New"/>
                <a:cs typeface="Courier New"/>
              </a:rPr>
              <a:t>){</a:t>
            </a:r>
            <a:endParaRPr sz="800">
              <a:latin typeface="Courier New"/>
              <a:cs typeface="Courier New"/>
            </a:endParaRPr>
          </a:p>
          <a:p>
            <a:pPr marL="1414780" marR="2178685">
              <a:lnSpc>
                <a:spcPct val="106400"/>
              </a:lnSpc>
              <a:spcBef>
                <a:spcPts val="10"/>
              </a:spcBef>
            </a:pPr>
            <a:r>
              <a:rPr sz="800" spc="-10" dirty="0">
                <a:latin typeface="Courier New"/>
                <a:cs typeface="Courier New"/>
              </a:rPr>
              <a:t>conteudo </a:t>
            </a:r>
            <a:r>
              <a:rPr sz="800" b="1" spc="-10" dirty="0">
                <a:latin typeface="Courier New"/>
                <a:cs typeface="Courier New"/>
              </a:rPr>
              <a:t>+= </a:t>
            </a:r>
            <a:r>
              <a:rPr sz="800" spc="-10" dirty="0">
                <a:solidFill>
                  <a:srgbClr val="808080"/>
                </a:solidFill>
                <a:latin typeface="Courier New"/>
                <a:cs typeface="Courier New"/>
              </a:rPr>
              <a:t>"&lt;tr&gt;&lt;td&gt;"</a:t>
            </a:r>
            <a:r>
              <a:rPr sz="800" b="1" spc="-10" dirty="0">
                <a:latin typeface="Courier New"/>
                <a:cs typeface="Courier New"/>
              </a:rPr>
              <a:t>+</a:t>
            </a:r>
            <a:r>
              <a:rPr sz="800" spc="-10" dirty="0">
                <a:latin typeface="Courier New"/>
                <a:cs typeface="Courier New"/>
              </a:rPr>
              <a:t>alunos</a:t>
            </a:r>
            <a:r>
              <a:rPr sz="800" b="1" spc="-10" dirty="0">
                <a:latin typeface="Courier New"/>
                <a:cs typeface="Courier New"/>
              </a:rPr>
              <a:t>[</a:t>
            </a:r>
            <a:r>
              <a:rPr sz="800" spc="-10" dirty="0">
                <a:latin typeface="Courier New"/>
                <a:cs typeface="Courier New"/>
              </a:rPr>
              <a:t>i</a:t>
            </a:r>
            <a:r>
              <a:rPr sz="800" b="1" spc="-10" dirty="0">
                <a:latin typeface="Courier New"/>
                <a:cs typeface="Courier New"/>
              </a:rPr>
              <a:t>].</a:t>
            </a:r>
            <a:r>
              <a:rPr sz="800" spc="-10" dirty="0">
                <a:latin typeface="Courier New"/>
                <a:cs typeface="Courier New"/>
              </a:rPr>
              <a:t>nome</a:t>
            </a:r>
            <a:r>
              <a:rPr sz="800" b="1" spc="-10" dirty="0">
                <a:latin typeface="Courier New"/>
                <a:cs typeface="Courier New"/>
              </a:rPr>
              <a:t>+</a:t>
            </a:r>
            <a:r>
              <a:rPr sz="800" spc="-10" dirty="0">
                <a:solidFill>
                  <a:srgbClr val="808080"/>
                </a:solidFill>
                <a:latin typeface="Courier New"/>
                <a:cs typeface="Courier New"/>
              </a:rPr>
              <a:t>"&lt;/td&gt;"</a:t>
            </a:r>
            <a:r>
              <a:rPr sz="800" b="1" spc="-10" dirty="0">
                <a:latin typeface="Courier New"/>
                <a:cs typeface="Courier New"/>
              </a:rPr>
              <a:t>;  </a:t>
            </a:r>
            <a:r>
              <a:rPr sz="800" spc="-5" dirty="0">
                <a:latin typeface="Courier New"/>
                <a:cs typeface="Courier New"/>
              </a:rPr>
              <a:t>conteudo </a:t>
            </a:r>
            <a:r>
              <a:rPr sz="800" b="1" spc="-10" dirty="0">
                <a:latin typeface="Courier New"/>
                <a:cs typeface="Courier New"/>
              </a:rPr>
              <a:t>+= </a:t>
            </a:r>
            <a:r>
              <a:rPr sz="800" spc="-10" dirty="0">
                <a:solidFill>
                  <a:srgbClr val="808080"/>
                </a:solidFill>
                <a:latin typeface="Courier New"/>
                <a:cs typeface="Courier New"/>
              </a:rPr>
              <a:t>"&lt;td&gt;"</a:t>
            </a:r>
            <a:r>
              <a:rPr sz="800" b="1" spc="-10" dirty="0">
                <a:latin typeface="Courier New"/>
                <a:cs typeface="Courier New"/>
              </a:rPr>
              <a:t>+</a:t>
            </a:r>
            <a:r>
              <a:rPr sz="800" spc="-10" dirty="0">
                <a:latin typeface="Courier New"/>
                <a:cs typeface="Courier New"/>
              </a:rPr>
              <a:t>alunos</a:t>
            </a:r>
            <a:r>
              <a:rPr sz="800" b="1" spc="-10" dirty="0">
                <a:latin typeface="Courier New"/>
                <a:cs typeface="Courier New"/>
              </a:rPr>
              <a:t>[</a:t>
            </a:r>
            <a:r>
              <a:rPr sz="800" spc="-10" dirty="0">
                <a:latin typeface="Courier New"/>
                <a:cs typeface="Courier New"/>
              </a:rPr>
              <a:t>i</a:t>
            </a:r>
            <a:r>
              <a:rPr sz="800" b="1" spc="-10" dirty="0">
                <a:latin typeface="Courier New"/>
                <a:cs typeface="Courier New"/>
              </a:rPr>
              <a:t>].</a:t>
            </a:r>
            <a:r>
              <a:rPr sz="800" spc="-10" dirty="0">
                <a:latin typeface="Courier New"/>
                <a:cs typeface="Courier New"/>
              </a:rPr>
              <a:t>animal</a:t>
            </a:r>
            <a:r>
              <a:rPr sz="800" b="1" spc="-10" dirty="0">
                <a:latin typeface="Courier New"/>
                <a:cs typeface="Courier New"/>
              </a:rPr>
              <a:t>+</a:t>
            </a:r>
            <a:r>
              <a:rPr sz="800" spc="-10" dirty="0">
                <a:solidFill>
                  <a:srgbClr val="808080"/>
                </a:solidFill>
                <a:latin typeface="Courier New"/>
                <a:cs typeface="Courier New"/>
              </a:rPr>
              <a:t>"&lt;/td&gt;"</a:t>
            </a:r>
            <a:r>
              <a:rPr sz="800" b="1" spc="-10" dirty="0">
                <a:latin typeface="Courier New"/>
                <a:cs typeface="Courier New"/>
              </a:rPr>
              <a:t>;  </a:t>
            </a:r>
            <a:r>
              <a:rPr sz="800" spc="-10" dirty="0">
                <a:latin typeface="Courier New"/>
                <a:cs typeface="Courier New"/>
              </a:rPr>
              <a:t>conteudo </a:t>
            </a:r>
            <a:r>
              <a:rPr sz="800" b="1" spc="-10" dirty="0">
                <a:latin typeface="Courier New"/>
                <a:cs typeface="Courier New"/>
              </a:rPr>
              <a:t>+=</a:t>
            </a:r>
            <a:r>
              <a:rPr sz="800" b="1" spc="40" dirty="0">
                <a:latin typeface="Courier New"/>
                <a:cs typeface="Courier New"/>
              </a:rPr>
              <a:t> </a:t>
            </a:r>
            <a:r>
              <a:rPr sz="800" spc="-10" dirty="0">
                <a:solidFill>
                  <a:srgbClr val="808080"/>
                </a:solidFill>
                <a:latin typeface="Courier New"/>
                <a:cs typeface="Courier New"/>
              </a:rPr>
              <a:t>"&lt;td&gt;"</a:t>
            </a:r>
            <a:r>
              <a:rPr sz="800" b="1" spc="-10" dirty="0">
                <a:latin typeface="Courier New"/>
                <a:cs typeface="Courier New"/>
              </a:rPr>
              <a:t>+</a:t>
            </a:r>
            <a:r>
              <a:rPr sz="800" spc="-10" dirty="0">
                <a:latin typeface="Courier New"/>
                <a:cs typeface="Courier New"/>
              </a:rPr>
              <a:t>alunos</a:t>
            </a:r>
            <a:r>
              <a:rPr sz="800" b="1" spc="-10" dirty="0">
                <a:latin typeface="Courier New"/>
                <a:cs typeface="Courier New"/>
              </a:rPr>
              <a:t>[</a:t>
            </a:r>
            <a:r>
              <a:rPr sz="800" spc="-10" dirty="0">
                <a:latin typeface="Courier New"/>
                <a:cs typeface="Courier New"/>
              </a:rPr>
              <a:t>i</a:t>
            </a:r>
            <a:r>
              <a:rPr sz="800" b="1" spc="-10" dirty="0">
                <a:latin typeface="Courier New"/>
                <a:cs typeface="Courier New"/>
              </a:rPr>
              <a:t>].</a:t>
            </a:r>
            <a:r>
              <a:rPr sz="800" spc="-10" dirty="0">
                <a:latin typeface="Courier New"/>
                <a:cs typeface="Courier New"/>
              </a:rPr>
              <a:t>localAtual</a:t>
            </a:r>
            <a:r>
              <a:rPr sz="800" b="1" spc="-10" dirty="0">
                <a:latin typeface="Courier New"/>
                <a:cs typeface="Courier New"/>
              </a:rPr>
              <a:t>+</a:t>
            </a:r>
            <a:r>
              <a:rPr sz="800" spc="-10" dirty="0">
                <a:solidFill>
                  <a:srgbClr val="808080"/>
                </a:solidFill>
                <a:latin typeface="Courier New"/>
                <a:cs typeface="Courier New"/>
              </a:rPr>
              <a:t>"&lt;/td&gt;"</a:t>
            </a:r>
            <a:r>
              <a:rPr sz="800" b="1" spc="-10" dirty="0"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1414780">
              <a:lnSpc>
                <a:spcPct val="100000"/>
              </a:lnSpc>
              <a:spcBef>
                <a:spcPts val="85"/>
              </a:spcBef>
            </a:pPr>
            <a:r>
              <a:rPr sz="800" spc="-10" dirty="0">
                <a:latin typeface="Courier New"/>
                <a:cs typeface="Courier New"/>
              </a:rPr>
              <a:t>conteudo </a:t>
            </a:r>
            <a:r>
              <a:rPr sz="800" b="1" spc="-10" dirty="0">
                <a:latin typeface="Courier New"/>
                <a:cs typeface="Courier New"/>
              </a:rPr>
              <a:t>+= </a:t>
            </a:r>
            <a:r>
              <a:rPr sz="800" spc="-10" dirty="0">
                <a:solidFill>
                  <a:srgbClr val="808080"/>
                </a:solidFill>
                <a:latin typeface="Courier New"/>
                <a:cs typeface="Courier New"/>
              </a:rPr>
              <a:t>"&lt;td&gt;&lt;a href='#'</a:t>
            </a:r>
            <a:r>
              <a:rPr sz="800" spc="114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solidFill>
                  <a:srgbClr val="808080"/>
                </a:solidFill>
                <a:latin typeface="Courier New"/>
                <a:cs typeface="Courier New"/>
              </a:rPr>
              <a:t>onclick='alunoaparatar("</a:t>
            </a:r>
            <a:r>
              <a:rPr sz="800" b="1" spc="-10" dirty="0">
                <a:latin typeface="Courier New"/>
                <a:cs typeface="Courier New"/>
              </a:rPr>
              <a:t>+</a:t>
            </a:r>
            <a:r>
              <a:rPr sz="800" spc="-10" dirty="0">
                <a:latin typeface="Courier New"/>
                <a:cs typeface="Courier New"/>
              </a:rPr>
              <a:t>i</a:t>
            </a:r>
            <a:r>
              <a:rPr sz="800" b="1" spc="-10" dirty="0">
                <a:latin typeface="Courier New"/>
                <a:cs typeface="Courier New"/>
              </a:rPr>
              <a:t>+</a:t>
            </a:r>
            <a:r>
              <a:rPr sz="800" spc="-10" dirty="0">
                <a:solidFill>
                  <a:srgbClr val="808080"/>
                </a:solidFill>
                <a:latin typeface="Courier New"/>
                <a:cs typeface="Courier New"/>
              </a:rPr>
              <a:t>")'&gt;aparatar&lt;/a&gt;&lt;/td&gt;&lt;/tr&gt;"</a:t>
            </a:r>
            <a:r>
              <a:rPr sz="800" b="1" spc="-10" dirty="0"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064260">
              <a:lnSpc>
                <a:spcPct val="100000"/>
              </a:lnSpc>
            </a:pPr>
            <a:r>
              <a:rPr sz="800" b="1" dirty="0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  <a:p>
            <a:pPr marL="713740">
              <a:lnSpc>
                <a:spcPct val="100000"/>
              </a:lnSpc>
              <a:spcBef>
                <a:spcPts val="75"/>
              </a:spcBef>
            </a:pPr>
            <a:r>
              <a:rPr sz="800" b="1" dirty="0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  <a:p>
            <a:pPr marL="713740" marR="4025900">
              <a:lnSpc>
                <a:spcPts val="1030"/>
              </a:lnSpc>
              <a:spcBef>
                <a:spcPts val="35"/>
              </a:spcBef>
            </a:pPr>
            <a:r>
              <a:rPr sz="800" spc="-10" dirty="0">
                <a:latin typeface="Courier New"/>
                <a:cs typeface="Courier New"/>
              </a:rPr>
              <a:t>conteudo </a:t>
            </a:r>
            <a:r>
              <a:rPr sz="800" b="1" spc="-10" dirty="0">
                <a:latin typeface="Courier New"/>
                <a:cs typeface="Courier New"/>
              </a:rPr>
              <a:t>+= </a:t>
            </a:r>
            <a:r>
              <a:rPr sz="800" spc="-10" dirty="0">
                <a:solidFill>
                  <a:srgbClr val="808080"/>
                </a:solidFill>
                <a:latin typeface="Courier New"/>
                <a:cs typeface="Courier New"/>
              </a:rPr>
              <a:t>"&lt;/table&gt;"</a:t>
            </a:r>
            <a:r>
              <a:rPr sz="800" b="1" spc="-10" dirty="0">
                <a:latin typeface="Courier New"/>
                <a:cs typeface="Courier New"/>
              </a:rPr>
              <a:t>;  </a:t>
            </a:r>
            <a:r>
              <a:rPr sz="800" spc="-10" dirty="0">
                <a:latin typeface="Courier New"/>
                <a:cs typeface="Courier New"/>
              </a:rPr>
              <a:t>divcasa.innerHTML </a:t>
            </a:r>
            <a:r>
              <a:rPr sz="800" b="1" dirty="0">
                <a:latin typeface="Courier New"/>
                <a:cs typeface="Courier New"/>
              </a:rPr>
              <a:t>=</a:t>
            </a:r>
            <a:r>
              <a:rPr sz="800" b="1" spc="-30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conteudo</a:t>
            </a:r>
            <a:r>
              <a:rPr sz="800" b="1" spc="-10" dirty="0"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363220">
              <a:lnSpc>
                <a:spcPct val="100000"/>
              </a:lnSpc>
              <a:spcBef>
                <a:spcPts val="15"/>
              </a:spcBef>
            </a:pPr>
            <a:r>
              <a:rPr sz="800" b="1" dirty="0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7958" y="4467605"/>
            <a:ext cx="4465320" cy="744220"/>
          </a:xfrm>
          <a:prstGeom prst="rect">
            <a:avLst/>
          </a:prstGeom>
          <a:ln w="19811">
            <a:solidFill>
              <a:srgbClr val="C42E1A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800" b="1" spc="-10" dirty="0">
                <a:solidFill>
                  <a:srgbClr val="000080"/>
                </a:solidFill>
                <a:latin typeface="Courier New"/>
                <a:cs typeface="Courier New"/>
              </a:rPr>
              <a:t>function</a:t>
            </a:r>
            <a:r>
              <a:rPr sz="800" b="1" spc="-2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alunoaparatar</a:t>
            </a:r>
            <a:r>
              <a:rPr sz="800" b="1" spc="-10" dirty="0">
                <a:latin typeface="Courier New"/>
                <a:cs typeface="Courier New"/>
              </a:rPr>
              <a:t>(</a:t>
            </a:r>
            <a:r>
              <a:rPr sz="800" spc="-10" dirty="0">
                <a:latin typeface="Courier New"/>
                <a:cs typeface="Courier New"/>
              </a:rPr>
              <a:t>i</a:t>
            </a:r>
            <a:r>
              <a:rPr sz="800" b="1" spc="-10" dirty="0">
                <a:latin typeface="Courier New"/>
                <a:cs typeface="Courier New"/>
              </a:rPr>
              <a:t>){</a:t>
            </a:r>
            <a:endParaRPr sz="800">
              <a:latin typeface="Courier New"/>
              <a:cs typeface="Courier New"/>
            </a:endParaRPr>
          </a:p>
          <a:p>
            <a:pPr marL="363220" marR="111760">
              <a:lnSpc>
                <a:spcPts val="1030"/>
              </a:lnSpc>
              <a:spcBef>
                <a:spcPts val="40"/>
              </a:spcBef>
            </a:pPr>
            <a:r>
              <a:rPr sz="800" b="1" spc="-5" dirty="0">
                <a:solidFill>
                  <a:srgbClr val="000080"/>
                </a:solidFill>
                <a:latin typeface="Courier New"/>
                <a:cs typeface="Courier New"/>
              </a:rPr>
              <a:t>var </a:t>
            </a:r>
            <a:r>
              <a:rPr sz="800" spc="-10" dirty="0">
                <a:latin typeface="Courier New"/>
                <a:cs typeface="Courier New"/>
              </a:rPr>
              <a:t>novoLocal </a:t>
            </a:r>
            <a:r>
              <a:rPr sz="800" b="1" dirty="0">
                <a:latin typeface="Courier New"/>
                <a:cs typeface="Courier New"/>
              </a:rPr>
              <a:t>= </a:t>
            </a:r>
            <a:r>
              <a:rPr sz="800" spc="-10" dirty="0">
                <a:latin typeface="Courier New"/>
                <a:cs typeface="Courier New"/>
              </a:rPr>
              <a:t>window.prompt</a:t>
            </a:r>
            <a:r>
              <a:rPr sz="800" b="1" spc="-10" dirty="0">
                <a:latin typeface="Courier New"/>
                <a:cs typeface="Courier New"/>
              </a:rPr>
              <a:t>(</a:t>
            </a:r>
            <a:r>
              <a:rPr sz="800" spc="-10" dirty="0">
                <a:solidFill>
                  <a:srgbClr val="808080"/>
                </a:solidFill>
                <a:latin typeface="Courier New"/>
                <a:cs typeface="Courier New"/>
              </a:rPr>
              <a:t>"Diga </a:t>
            </a:r>
            <a:r>
              <a:rPr sz="800" dirty="0">
                <a:solidFill>
                  <a:srgbClr val="808080"/>
                </a:solidFill>
                <a:latin typeface="Courier New"/>
                <a:cs typeface="Courier New"/>
              </a:rPr>
              <a:t>o </a:t>
            </a:r>
            <a:r>
              <a:rPr sz="800" spc="-10" dirty="0">
                <a:solidFill>
                  <a:srgbClr val="808080"/>
                </a:solidFill>
                <a:latin typeface="Courier New"/>
                <a:cs typeface="Courier New"/>
              </a:rPr>
              <a:t>local para </a:t>
            </a:r>
            <a:r>
              <a:rPr sz="800" spc="-5" dirty="0">
                <a:solidFill>
                  <a:srgbClr val="808080"/>
                </a:solidFill>
                <a:latin typeface="Courier New"/>
                <a:cs typeface="Courier New"/>
              </a:rPr>
              <a:t>onde </a:t>
            </a:r>
            <a:r>
              <a:rPr sz="800" spc="-10" dirty="0">
                <a:solidFill>
                  <a:srgbClr val="808080"/>
                </a:solidFill>
                <a:latin typeface="Courier New"/>
                <a:cs typeface="Courier New"/>
              </a:rPr>
              <a:t>deseja ir"</a:t>
            </a:r>
            <a:r>
              <a:rPr sz="800" b="1" spc="-10" dirty="0">
                <a:latin typeface="Courier New"/>
                <a:cs typeface="Courier New"/>
              </a:rPr>
              <a:t>);  </a:t>
            </a:r>
            <a:r>
              <a:rPr sz="800" spc="-10" dirty="0">
                <a:latin typeface="Courier New"/>
                <a:cs typeface="Courier New"/>
              </a:rPr>
              <a:t>alunos</a:t>
            </a:r>
            <a:r>
              <a:rPr sz="800" b="1" spc="-10" dirty="0">
                <a:latin typeface="Courier New"/>
                <a:cs typeface="Courier New"/>
              </a:rPr>
              <a:t>[</a:t>
            </a:r>
            <a:r>
              <a:rPr sz="800" spc="-10" dirty="0">
                <a:latin typeface="Courier New"/>
                <a:cs typeface="Courier New"/>
              </a:rPr>
              <a:t>i</a:t>
            </a:r>
            <a:r>
              <a:rPr sz="800" b="1" spc="-10" dirty="0">
                <a:latin typeface="Courier New"/>
                <a:cs typeface="Courier New"/>
              </a:rPr>
              <a:t>].</a:t>
            </a:r>
            <a:r>
              <a:rPr sz="800" spc="-10" dirty="0">
                <a:latin typeface="Courier New"/>
                <a:cs typeface="Courier New"/>
              </a:rPr>
              <a:t>aparatar</a:t>
            </a:r>
            <a:r>
              <a:rPr sz="800" b="1" spc="-10" dirty="0">
                <a:latin typeface="Courier New"/>
                <a:cs typeface="Courier New"/>
              </a:rPr>
              <a:t>(</a:t>
            </a:r>
            <a:r>
              <a:rPr sz="800" spc="-10" dirty="0">
                <a:latin typeface="Courier New"/>
                <a:cs typeface="Courier New"/>
              </a:rPr>
              <a:t>novoLocal</a:t>
            </a:r>
            <a:r>
              <a:rPr sz="800" b="1" spc="-10" dirty="0">
                <a:latin typeface="Courier New"/>
                <a:cs typeface="Courier New"/>
              </a:rPr>
              <a:t>);</a:t>
            </a:r>
            <a:endParaRPr sz="800">
              <a:latin typeface="Courier New"/>
              <a:cs typeface="Courier New"/>
            </a:endParaRPr>
          </a:p>
          <a:p>
            <a:pPr marL="363220">
              <a:lnSpc>
                <a:spcPct val="100000"/>
              </a:lnSpc>
              <a:spcBef>
                <a:spcPts val="15"/>
              </a:spcBef>
            </a:pPr>
            <a:r>
              <a:rPr sz="800" spc="-10" dirty="0">
                <a:latin typeface="Courier New"/>
                <a:cs typeface="Courier New"/>
              </a:rPr>
              <a:t>listar</a:t>
            </a:r>
            <a:r>
              <a:rPr sz="800" b="1" spc="-10" dirty="0">
                <a:latin typeface="Courier New"/>
                <a:cs typeface="Courier New"/>
              </a:rPr>
              <a:t>(</a:t>
            </a:r>
            <a:r>
              <a:rPr sz="800" spc="-10" dirty="0">
                <a:latin typeface="Courier New"/>
                <a:cs typeface="Courier New"/>
              </a:rPr>
              <a:t>alunos</a:t>
            </a:r>
            <a:r>
              <a:rPr sz="800" b="1" spc="-10" dirty="0">
                <a:latin typeface="Courier New"/>
                <a:cs typeface="Courier New"/>
              </a:rPr>
              <a:t>[</a:t>
            </a:r>
            <a:r>
              <a:rPr sz="800" spc="-10" dirty="0">
                <a:latin typeface="Courier New"/>
                <a:cs typeface="Courier New"/>
              </a:rPr>
              <a:t>i</a:t>
            </a:r>
            <a:r>
              <a:rPr sz="800" b="1" spc="-10" dirty="0">
                <a:latin typeface="Courier New"/>
                <a:cs typeface="Courier New"/>
              </a:rPr>
              <a:t>].</a:t>
            </a:r>
            <a:r>
              <a:rPr sz="800" spc="-10" dirty="0">
                <a:latin typeface="Courier New"/>
                <a:cs typeface="Courier New"/>
              </a:rPr>
              <a:t>casa</a:t>
            </a:r>
            <a:r>
              <a:rPr sz="800" b="1" spc="-10" dirty="0">
                <a:latin typeface="Courier New"/>
                <a:cs typeface="Courier New"/>
              </a:rPr>
              <a:t>);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800" b="1" dirty="0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8254" y="1562861"/>
            <a:ext cx="247015" cy="4051300"/>
          </a:xfrm>
          <a:custGeom>
            <a:avLst/>
            <a:gdLst/>
            <a:ahLst/>
            <a:cxnLst/>
            <a:rect l="l" t="t" r="r" b="b"/>
            <a:pathLst>
              <a:path w="247015" h="4051300">
                <a:moveTo>
                  <a:pt x="0" y="4050791"/>
                </a:moveTo>
                <a:lnTo>
                  <a:pt x="246888" y="4050791"/>
                </a:lnTo>
                <a:lnTo>
                  <a:pt x="246888" y="0"/>
                </a:lnTo>
                <a:lnTo>
                  <a:pt x="0" y="0"/>
                </a:lnTo>
                <a:lnTo>
                  <a:pt x="0" y="4050791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8254" y="1562861"/>
            <a:ext cx="247015" cy="4051300"/>
          </a:xfrm>
          <a:custGeom>
            <a:avLst/>
            <a:gdLst/>
            <a:ahLst/>
            <a:cxnLst/>
            <a:rect l="l" t="t" r="r" b="b"/>
            <a:pathLst>
              <a:path w="247015" h="4051300">
                <a:moveTo>
                  <a:pt x="0" y="4050791"/>
                </a:moveTo>
                <a:lnTo>
                  <a:pt x="246888" y="4050791"/>
                </a:lnTo>
                <a:lnTo>
                  <a:pt x="246888" y="0"/>
                </a:lnTo>
                <a:lnTo>
                  <a:pt x="0" y="0"/>
                </a:lnTo>
                <a:lnTo>
                  <a:pt x="0" y="4050791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1239" y="3183135"/>
            <a:ext cx="203200" cy="808990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dirty="0">
                <a:latin typeface="Trebuchet MS"/>
                <a:cs typeface="Trebuchet MS"/>
              </a:rPr>
              <a:t>J</a:t>
            </a:r>
            <a:r>
              <a:rPr sz="1200" spc="-110" dirty="0">
                <a:latin typeface="Trebuchet MS"/>
                <a:cs typeface="Trebuchet MS"/>
              </a:rPr>
              <a:t>A</a:t>
            </a:r>
            <a:r>
              <a:rPr sz="1200" spc="-120" dirty="0">
                <a:latin typeface="Trebuchet MS"/>
                <a:cs typeface="Trebuchet MS"/>
              </a:rPr>
              <a:t>V</a:t>
            </a:r>
            <a:r>
              <a:rPr sz="1200" dirty="0">
                <a:latin typeface="Trebuchet MS"/>
                <a:cs typeface="Trebuchet MS"/>
              </a:rPr>
              <a:t>A</a:t>
            </a:r>
            <a:r>
              <a:rPr sz="1200" spc="-5" dirty="0">
                <a:latin typeface="Trebuchet MS"/>
                <a:cs typeface="Trebuchet MS"/>
              </a:rPr>
              <a:t>SCRIPT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77204" y="2498598"/>
            <a:ext cx="1393573" cy="198120"/>
          </a:xfrm>
          <a:custGeom>
            <a:avLst/>
            <a:gdLst/>
            <a:ahLst/>
            <a:cxnLst/>
            <a:rect l="l" t="t" r="r" b="b"/>
            <a:pathLst>
              <a:path w="1079500" h="198119">
                <a:moveTo>
                  <a:pt x="0" y="198119"/>
                </a:moveTo>
                <a:lnTo>
                  <a:pt x="1078991" y="198119"/>
                </a:lnTo>
                <a:lnTo>
                  <a:pt x="1078991" y="0"/>
                </a:lnTo>
                <a:lnTo>
                  <a:pt x="0" y="0"/>
                </a:lnTo>
                <a:lnTo>
                  <a:pt x="0" y="198119"/>
                </a:lnTo>
                <a:close/>
              </a:path>
            </a:pathLst>
          </a:custGeom>
          <a:ln w="19812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36469" y="3315461"/>
            <a:ext cx="5101081" cy="198120"/>
          </a:xfrm>
          <a:custGeom>
            <a:avLst/>
            <a:gdLst/>
            <a:ahLst/>
            <a:cxnLst/>
            <a:rect l="l" t="t" r="r" b="b"/>
            <a:pathLst>
              <a:path w="4660900" h="143510">
                <a:moveTo>
                  <a:pt x="0" y="143256"/>
                </a:moveTo>
                <a:lnTo>
                  <a:pt x="4660391" y="143256"/>
                </a:lnTo>
                <a:lnTo>
                  <a:pt x="4660391" y="0"/>
                </a:lnTo>
                <a:lnTo>
                  <a:pt x="0" y="0"/>
                </a:lnTo>
                <a:lnTo>
                  <a:pt x="0" y="143256"/>
                </a:lnTo>
                <a:close/>
              </a:path>
            </a:pathLst>
          </a:custGeom>
          <a:ln w="19811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200" y="224027"/>
            <a:ext cx="2197607" cy="2874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37691" y="5267687"/>
            <a:ext cx="57023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30"/>
              </a:lnSpc>
            </a:pPr>
            <a:r>
              <a:rPr sz="800" spc="-10" dirty="0">
                <a:solidFill>
                  <a:srgbClr val="0000FF"/>
                </a:solidFill>
                <a:latin typeface="Courier New"/>
                <a:cs typeface="Courier New"/>
              </a:rPr>
              <a:t>&lt;/script&gt;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25257" y="5294748"/>
            <a:ext cx="1144270" cy="2673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45"/>
              </a:spcBef>
            </a:pPr>
            <a:r>
              <a:rPr lang="pt-BR" sz="900" b="1" spc="-5" dirty="0">
                <a:solidFill>
                  <a:srgbClr val="2A500F"/>
                </a:solidFill>
                <a:latin typeface="Trebuchet MS"/>
                <a:cs typeface="Trebuchet MS"/>
              </a:rPr>
              <a:t>  </a:t>
            </a:r>
            <a:endParaRPr sz="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pt-BR" sz="800" spc="5" dirty="0">
                <a:solidFill>
                  <a:srgbClr val="7E7E7E"/>
                </a:solidFill>
                <a:latin typeface="Trebuchet MS"/>
                <a:cs typeface="Trebuchet MS"/>
                <a:hlinkClick r:id="rId3"/>
              </a:rPr>
              <a:t>  </a:t>
            </a:r>
            <a:endParaRPr sz="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46" y="530733"/>
            <a:ext cx="200365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</a:t>
            </a:r>
            <a:r>
              <a:rPr spc="5" dirty="0"/>
              <a:t>x</a:t>
            </a:r>
            <a:r>
              <a:rPr spc="-5" dirty="0"/>
              <a:t>ercí</a:t>
            </a:r>
            <a:r>
              <a:rPr spc="-15" dirty="0"/>
              <a:t>c</a:t>
            </a:r>
            <a:r>
              <a:rPr spc="-5" dirty="0"/>
              <a:t>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5257" y="5294748"/>
            <a:ext cx="1144270" cy="2673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45"/>
              </a:spcBef>
            </a:pPr>
            <a:r>
              <a:rPr lang="pt-BR" sz="900" b="1" spc="-5" dirty="0">
                <a:solidFill>
                  <a:srgbClr val="2A500F"/>
                </a:solidFill>
                <a:latin typeface="Trebuchet MS"/>
                <a:cs typeface="Trebuchet MS"/>
              </a:rPr>
              <a:t>  </a:t>
            </a:r>
            <a:endParaRPr sz="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pt-BR" sz="800" spc="5" dirty="0">
                <a:solidFill>
                  <a:srgbClr val="7E7E7E"/>
                </a:solidFill>
                <a:latin typeface="Trebuchet MS"/>
                <a:cs typeface="Trebuchet MS"/>
                <a:hlinkClick r:id="rId2"/>
              </a:rPr>
              <a:t>  </a:t>
            </a:r>
            <a:endParaRPr sz="8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7146" y="1209294"/>
            <a:ext cx="8002905" cy="3440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44145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AutoNum type="arabicPeriod"/>
              <a:tabLst>
                <a:tab pos="355600" algn="l"/>
                <a:tab pos="356235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Em um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arquivo js,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crie um objeto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chamado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Livro.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Esse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objeto deve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possuir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os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atributos título, 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autor, 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totalDePaginas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paginaAtual. Crie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construtor desse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objeto de forma que receba por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parâmetro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os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atributos  título,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autor e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totalDePaginas.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atributo paginaAtual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deve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ser iniciado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com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valor 0.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Crie um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método  progressoDeLeitura que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receba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como parâmetro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página atual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que o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usuário está lendo. Esse método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deve 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modificar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valor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do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atributo paginaAtual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e em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seguida,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retornar a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porcentagem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leitura (considerando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 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valor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dos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atributos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totalDePaginas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páginaAtual).</a:t>
            </a:r>
            <a:endParaRPr sz="1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90C225"/>
              </a:buClr>
              <a:buSzPct val="79166"/>
              <a:buAutoNum type="arabicPeriod"/>
              <a:tabLst>
                <a:tab pos="355600" algn="l"/>
                <a:tab pos="356235" algn="l"/>
              </a:tabLst>
            </a:pP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Crie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um array de objetos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livros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inicialize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 array com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alguns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objetos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(estaticamente,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no próprio</a:t>
            </a:r>
            <a:r>
              <a:rPr sz="1200" spc="-2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código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js).</a:t>
            </a:r>
            <a:endParaRPr sz="12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795"/>
              </a:spcBef>
              <a:buClr>
                <a:srgbClr val="90C225"/>
              </a:buClr>
              <a:buSzPct val="79166"/>
              <a:buAutoNum type="arabicPeriod"/>
              <a:tabLst>
                <a:tab pos="355600" algn="l"/>
                <a:tab pos="356235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Em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uma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página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HTML,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exiba os dados do array em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uma tabela. Cada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linha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da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tabela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deve conter o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valor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dos 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atributos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dos objetos que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estão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no 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array.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última coluna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deve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apresentar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porcentagem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do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progresso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de 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leitura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até o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momento. Além disso,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deve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apresentar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um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link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com o texto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“Atualizar progresso”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para que o 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usuário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possa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digitar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página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do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livro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em que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parou.</a:t>
            </a:r>
            <a:r>
              <a:rPr sz="12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Ao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clicar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no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link,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deverá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ser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 aberta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janela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prompt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para  o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usuário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digitar o novo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valor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da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página. Esse valor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deve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ser passado como parâmetro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para o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método  progressoDeLeitura.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Após a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digitação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 novo 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valor,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conteúdo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da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tabela deve ser atualizado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para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exibir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 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progresso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atualizado.</a:t>
            </a:r>
            <a:endParaRPr sz="1200">
              <a:latin typeface="Trebuchet MS"/>
              <a:cs typeface="Trebuchet MS"/>
            </a:endParaRPr>
          </a:p>
          <a:p>
            <a:pPr marL="355600" marR="193040" indent="-342900" algn="just">
              <a:lnSpc>
                <a:spcPct val="100000"/>
              </a:lnSpc>
              <a:spcBef>
                <a:spcPts val="805"/>
              </a:spcBef>
              <a:buClr>
                <a:srgbClr val="90C225"/>
              </a:buClr>
              <a:buSzPct val="79166"/>
              <a:buAutoNum type="arabicPeriod"/>
              <a:tabLst>
                <a:tab pos="356235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Em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uma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página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HTML,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crie um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formulário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com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campos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para cada um dos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atributos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do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livro (menos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atributo  paginaAtual)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e um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botão 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Cadastrar.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Ao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clicar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no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botão, chame uma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função para criar um novo objeto do tipo  Livro e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adicioná-lo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ao 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array.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Após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adicionar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elemento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no 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array,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atualize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exibição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da</a:t>
            </a:r>
            <a:r>
              <a:rPr sz="1200" spc="-25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tabela.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46" y="530733"/>
            <a:ext cx="238465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REFERÊNCIAS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5257" y="5294748"/>
            <a:ext cx="1144270" cy="2673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45"/>
              </a:spcBef>
            </a:pPr>
            <a:r>
              <a:rPr lang="pt-BR" sz="900" b="1" spc="-5" dirty="0">
                <a:solidFill>
                  <a:srgbClr val="2A500F"/>
                </a:solidFill>
                <a:latin typeface="Trebuchet MS"/>
                <a:cs typeface="Trebuchet MS"/>
              </a:rPr>
              <a:t>  </a:t>
            </a:r>
            <a:endParaRPr sz="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pt-BR" sz="800" spc="5" dirty="0">
                <a:solidFill>
                  <a:srgbClr val="7E7E7E"/>
                </a:solidFill>
                <a:latin typeface="Trebuchet MS"/>
                <a:cs typeface="Trebuchet MS"/>
                <a:hlinkClick r:id="rId2"/>
              </a:rPr>
              <a:t>  </a:t>
            </a:r>
            <a:endParaRPr sz="8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7146" y="1207770"/>
            <a:ext cx="8061325" cy="2251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[1] W3C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School.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JavaScript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Tutorial.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Disponível</a:t>
            </a:r>
            <a:r>
              <a:rPr sz="18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em:</a:t>
            </a:r>
            <a:endParaRPr sz="1800">
              <a:latin typeface="Trebuchet MS"/>
              <a:cs typeface="Trebuchet MS"/>
            </a:endParaRPr>
          </a:p>
          <a:p>
            <a:pPr marL="269875">
              <a:lnSpc>
                <a:spcPct val="100000"/>
              </a:lnSpc>
            </a:pPr>
            <a:r>
              <a:rPr sz="1800" u="heavy" spc="-10" dirty="0">
                <a:solidFill>
                  <a:srgbClr val="99C93B"/>
                </a:solidFill>
                <a:uFill>
                  <a:solidFill>
                    <a:srgbClr val="99C93B"/>
                  </a:solidFill>
                </a:uFill>
                <a:latin typeface="Trebuchet MS"/>
                <a:cs typeface="Trebuchet MS"/>
                <a:hlinkClick r:id="rId3"/>
              </a:rPr>
              <a:t>http://www.w3schools.com/js/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  <a:hlinkClick r:id="rId4"/>
              </a:rPr>
              <a:t></a:t>
            </a:r>
            <a:r>
              <a:rPr sz="1450" spc="350" dirty="0">
                <a:solidFill>
                  <a:srgbClr val="90C225"/>
                </a:solidFill>
                <a:latin typeface="Arial"/>
                <a:cs typeface="Arial"/>
                <a:hlinkClick r:id="rId4"/>
              </a:rPr>
              <a:t> </a:t>
            </a:r>
            <a:r>
              <a:rPr sz="1800" u="heavy" spc="-5" dirty="0">
                <a:solidFill>
                  <a:srgbClr val="99C93B"/>
                </a:solidFill>
                <a:uFill>
                  <a:solidFill>
                    <a:srgbClr val="99C93B"/>
                  </a:solidFill>
                </a:uFill>
                <a:latin typeface="Trebuchet MS"/>
                <a:cs typeface="Trebuchet MS"/>
                <a:hlinkClick r:id="rId4"/>
              </a:rPr>
              <a:t>http://www.w3schools.com/js/js_htmldom_elements.asp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[2]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MORISSON,Michael. Java Script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–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Cabeça.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Ed.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2. Rio de</a:t>
            </a:r>
            <a:r>
              <a:rPr sz="1800" spc="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Janeiro:</a:t>
            </a:r>
            <a:endParaRPr sz="1800">
              <a:latin typeface="Trebuchet MS"/>
              <a:cs typeface="Trebuchet MS"/>
            </a:endParaRPr>
          </a:p>
          <a:p>
            <a:pPr marL="269875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Altabooks</a:t>
            </a:r>
            <a:endParaRPr sz="1800">
              <a:latin typeface="Trebuchet MS"/>
              <a:cs typeface="Trebuchet MS"/>
            </a:endParaRPr>
          </a:p>
          <a:p>
            <a:pPr marL="269875" marR="5080" indent="-257810">
              <a:lnSpc>
                <a:spcPct val="100000"/>
              </a:lnSpc>
              <a:spcBef>
                <a:spcPts val="805"/>
              </a:spcBef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[3]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Manzano, José; 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Toledo, Suely.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Guia de Orientação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Desenvolvimento </a:t>
            </a:r>
            <a:r>
              <a:rPr sz="1800" spc="-270" dirty="0">
                <a:solidFill>
                  <a:srgbClr val="404040"/>
                </a:solidFill>
                <a:latin typeface="Trebuchet MS"/>
                <a:cs typeface="Trebuchet MS"/>
              </a:rPr>
              <a:t>de 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Sites –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HTML,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XHTML,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CSS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JavaScript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/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Jscript. 2a.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Edição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Número de Slide 3">
            <a:extLst>
              <a:ext uri="{FF2B5EF4-FFF2-40B4-BE49-F238E27FC236}">
                <a16:creationId xmlns:a16="http://schemas.microsoft.com/office/drawing/2014/main" id="{E2EF7995-16C8-466D-B2C0-8CE06312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19100" indent="-23811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52462" indent="-19049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33447" indent="-19049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714431" indent="-19049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95416" indent="-1904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76401" indent="-1904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857386" indent="-1904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238370" indent="-1904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706501F-B874-49BB-A49A-0C6FEDF6CAF0}" type="slidenum">
              <a:rPr lang="pt-BR" altLang="pt-BR" smtClean="0"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pt-BR" altLang="pt-BR">
              <a:latin typeface="Arial Black" panose="020B0A04020102020204" pitchFamily="34" charset="0"/>
            </a:endParaRPr>
          </a:p>
        </p:txBody>
      </p:sp>
      <p:sp>
        <p:nvSpPr>
          <p:cNvPr id="22531" name="object 2">
            <a:extLst>
              <a:ext uri="{FF2B5EF4-FFF2-40B4-BE49-F238E27FC236}">
                <a16:creationId xmlns:a16="http://schemas.microsoft.com/office/drawing/2014/main" id="{029E7A21-AE2A-41B2-817A-6B34968FC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715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pt-BR" altLang="pt-BR" sz="15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1D3135E-A15B-4A2C-9A8A-0D267D0D1797}"/>
              </a:ext>
            </a:extLst>
          </p:cNvPr>
          <p:cNvSpPr txBox="1"/>
          <p:nvPr/>
        </p:nvSpPr>
        <p:spPr>
          <a:xfrm>
            <a:off x="6553200" y="5407223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Material Produzido por Alba Lopes IFRN</a:t>
            </a:r>
          </a:p>
          <a:p>
            <a:r>
              <a:rPr lang="pt-BR" sz="700" dirty="0"/>
              <a:t>Adaptado por Silvio </a:t>
            </a:r>
            <a:r>
              <a:rPr lang="pt-BR" sz="700" dirty="0" err="1"/>
              <a:t>ViegasQI</a:t>
            </a:r>
            <a:endParaRPr lang="pt-BR" sz="700" dirty="0"/>
          </a:p>
        </p:txBody>
      </p:sp>
    </p:spTree>
    <p:extLst>
      <p:ext uri="{BB962C8B-B14F-4D97-AF65-F5344CB8AC3E}">
        <p14:creationId xmlns:p14="http://schemas.microsoft.com/office/powerpoint/2010/main" val="252830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44118" y="2340991"/>
            <a:ext cx="3886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A6A6A6"/>
                </a:solidFill>
                <a:latin typeface="Trebuchet MS"/>
                <a:cs typeface="Trebuchet MS"/>
              </a:rPr>
              <a:t>AU</a:t>
            </a:r>
            <a:r>
              <a:rPr sz="1050" spc="5" dirty="0">
                <a:solidFill>
                  <a:srgbClr val="A6A6A6"/>
                </a:solidFill>
                <a:latin typeface="Trebuchet MS"/>
                <a:cs typeface="Trebuchet MS"/>
              </a:rPr>
              <a:t>L</a:t>
            </a:r>
            <a:r>
              <a:rPr sz="1050" dirty="0">
                <a:solidFill>
                  <a:srgbClr val="A6A6A6"/>
                </a:solidFill>
                <a:latin typeface="Trebuchet MS"/>
                <a:cs typeface="Trebuchet MS"/>
              </a:rPr>
              <a:t>A: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6978" y="2368804"/>
            <a:ext cx="5174615" cy="107950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505"/>
              </a:spcBef>
            </a:pPr>
            <a:r>
              <a:rPr sz="3300" dirty="0">
                <a:solidFill>
                  <a:srgbClr val="90C225"/>
                </a:solidFill>
                <a:latin typeface="Trebuchet MS"/>
                <a:cs typeface="Trebuchet MS"/>
              </a:rPr>
              <a:t>Objetos </a:t>
            </a:r>
            <a:r>
              <a:rPr sz="3300" spc="-5" dirty="0">
                <a:solidFill>
                  <a:srgbClr val="90C225"/>
                </a:solidFill>
                <a:latin typeface="Trebuchet MS"/>
                <a:cs typeface="Trebuchet MS"/>
              </a:rPr>
              <a:t>em </a:t>
            </a:r>
            <a:r>
              <a:rPr sz="3300" dirty="0">
                <a:solidFill>
                  <a:srgbClr val="90C225"/>
                </a:solidFill>
                <a:latin typeface="Trebuchet MS"/>
                <a:cs typeface="Trebuchet MS"/>
              </a:rPr>
              <a:t>Javascript</a:t>
            </a:r>
            <a:endParaRPr sz="33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800" spc="-5" dirty="0">
                <a:solidFill>
                  <a:srgbClr val="7E7E7E"/>
                </a:solidFill>
                <a:latin typeface="Trebuchet MS"/>
                <a:cs typeface="Trebuchet MS"/>
              </a:rPr>
              <a:t>Disciplina: </a:t>
            </a:r>
            <a:r>
              <a:rPr sz="1800" spc="-15" dirty="0" err="1">
                <a:solidFill>
                  <a:srgbClr val="7E7E7E"/>
                </a:solidFill>
                <a:latin typeface="Trebuchet MS"/>
                <a:cs typeface="Trebuchet MS"/>
              </a:rPr>
              <a:t>Programação</a:t>
            </a:r>
            <a:r>
              <a:rPr sz="1800" spc="-1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Trebuchet MS"/>
                <a:cs typeface="Trebuchet MS"/>
              </a:rPr>
              <a:t>para</a:t>
            </a:r>
            <a:r>
              <a:rPr sz="1800" spc="-3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Trebuchet MS"/>
                <a:cs typeface="Trebuchet MS"/>
              </a:rPr>
              <a:t>Internet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46" y="530733"/>
            <a:ext cx="192745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5257" y="5294748"/>
            <a:ext cx="1144270" cy="2673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45"/>
              </a:spcBef>
            </a:pPr>
            <a:r>
              <a:rPr lang="pt-BR" sz="900" b="1" spc="-5" dirty="0">
                <a:solidFill>
                  <a:srgbClr val="2A500F"/>
                </a:solidFill>
                <a:latin typeface="Trebuchet MS"/>
                <a:cs typeface="Trebuchet MS"/>
              </a:rPr>
              <a:t>  </a:t>
            </a:r>
            <a:endParaRPr sz="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pt-BR" sz="800" spc="5" dirty="0">
                <a:solidFill>
                  <a:srgbClr val="7E7E7E"/>
                </a:solidFill>
                <a:latin typeface="Trebuchet MS"/>
                <a:cs typeface="Trebuchet MS"/>
                <a:hlinkClick r:id="rId2"/>
              </a:rPr>
              <a:t>  </a:t>
            </a:r>
            <a:endParaRPr sz="8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841" y="1113565"/>
            <a:ext cx="3422650" cy="110617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Criando Objetos em 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Javascript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800"/>
              </a:spcBef>
            </a:pPr>
            <a:r>
              <a:rPr sz="1250" spc="254" dirty="0">
                <a:solidFill>
                  <a:srgbClr val="90C225"/>
                </a:solidFill>
                <a:latin typeface="Arial"/>
                <a:cs typeface="Arial"/>
              </a:rPr>
              <a:t></a:t>
            </a:r>
            <a:r>
              <a:rPr sz="1250" spc="204" dirty="0">
                <a:solidFill>
                  <a:srgbClr val="90C225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Construtor</a:t>
            </a:r>
            <a:endParaRPr sz="16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805"/>
              </a:spcBef>
            </a:pPr>
            <a:r>
              <a:rPr sz="1250" spc="254" dirty="0">
                <a:solidFill>
                  <a:srgbClr val="90C225"/>
                </a:solidFill>
                <a:latin typeface="Arial"/>
                <a:cs typeface="Arial"/>
              </a:rPr>
              <a:t></a:t>
            </a:r>
            <a:r>
              <a:rPr sz="1250" spc="204" dirty="0">
                <a:solidFill>
                  <a:srgbClr val="90C225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Métodos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46" y="530733"/>
            <a:ext cx="169885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Objetos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525257" y="5294748"/>
            <a:ext cx="1144270" cy="2673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45"/>
              </a:spcBef>
            </a:pPr>
            <a:r>
              <a:rPr lang="pt-BR" sz="900" b="1" spc="-5" dirty="0">
                <a:solidFill>
                  <a:srgbClr val="2A500F"/>
                </a:solidFill>
                <a:latin typeface="Trebuchet MS"/>
                <a:cs typeface="Trebuchet MS"/>
              </a:rPr>
              <a:t>  </a:t>
            </a:r>
            <a:endParaRPr sz="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pt-BR" sz="800" spc="5" dirty="0">
                <a:solidFill>
                  <a:srgbClr val="7E7E7E"/>
                </a:solidFill>
                <a:latin typeface="Trebuchet MS"/>
                <a:cs typeface="Trebuchet MS"/>
                <a:hlinkClick r:id="rId2"/>
              </a:rPr>
              <a:t>  </a:t>
            </a:r>
            <a:endParaRPr sz="8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7146" y="1207769"/>
            <a:ext cx="55619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254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Objetos são variáveis que podem conter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múltiplos</a:t>
            </a:r>
            <a:r>
              <a:rPr sz="16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Trebuchet MS"/>
                <a:cs typeface="Trebuchet MS"/>
              </a:rPr>
              <a:t>valores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516" y="2186412"/>
            <a:ext cx="7742555" cy="126746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250" spc="254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600" spc="-5" dirty="0">
                <a:latin typeface="Trebuchet MS"/>
                <a:cs typeface="Trebuchet MS"/>
              </a:rPr>
              <a:t>O </a:t>
            </a:r>
            <a:r>
              <a:rPr sz="1600" spc="-10" dirty="0">
                <a:latin typeface="Trebuchet MS"/>
                <a:cs typeface="Trebuchet MS"/>
              </a:rPr>
              <a:t>par </a:t>
            </a:r>
            <a:r>
              <a:rPr sz="1600" spc="-10" dirty="0">
                <a:solidFill>
                  <a:srgbClr val="C42E1A"/>
                </a:solidFill>
                <a:latin typeface="Trebuchet MS"/>
                <a:cs typeface="Trebuchet MS"/>
              </a:rPr>
              <a:t>nome: </a:t>
            </a:r>
            <a:r>
              <a:rPr sz="1600" spc="-5" dirty="0">
                <a:solidFill>
                  <a:srgbClr val="C42E1A"/>
                </a:solidFill>
                <a:latin typeface="Trebuchet MS"/>
                <a:cs typeface="Trebuchet MS"/>
              </a:rPr>
              <a:t>valor </a:t>
            </a:r>
            <a:r>
              <a:rPr sz="1600" spc="-5" dirty="0">
                <a:latin typeface="Trebuchet MS"/>
                <a:cs typeface="Trebuchet MS"/>
              </a:rPr>
              <a:t>é </a:t>
            </a:r>
            <a:r>
              <a:rPr sz="1600" spc="-10" dirty="0">
                <a:latin typeface="Trebuchet MS"/>
                <a:cs typeface="Trebuchet MS"/>
              </a:rPr>
              <a:t>chamado </a:t>
            </a:r>
            <a:r>
              <a:rPr sz="1600" spc="-5" dirty="0">
                <a:latin typeface="Trebuchet MS"/>
                <a:cs typeface="Trebuchet MS"/>
              </a:rPr>
              <a:t>de</a:t>
            </a:r>
            <a:r>
              <a:rPr sz="1600" spc="-19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propriedade.</a:t>
            </a:r>
            <a:endParaRPr sz="1600" dirty="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765"/>
              </a:spcBef>
            </a:pPr>
            <a:r>
              <a:rPr sz="850" spc="17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100" spc="-5" dirty="0">
                <a:latin typeface="Trebuchet MS"/>
                <a:cs typeface="Trebuchet MS"/>
              </a:rPr>
              <a:t>Ex: </a:t>
            </a:r>
            <a:r>
              <a:rPr sz="1000" spc="-5" dirty="0">
                <a:latin typeface="Courier New"/>
                <a:cs typeface="Courier New"/>
              </a:rPr>
              <a:t>casa</a:t>
            </a:r>
            <a:r>
              <a:rPr sz="1000" b="1" spc="-5" dirty="0">
                <a:latin typeface="Courier New"/>
                <a:cs typeface="Courier New"/>
              </a:rPr>
              <a:t>: </a:t>
            </a:r>
            <a:r>
              <a:rPr sz="1000" spc="-5" dirty="0">
                <a:solidFill>
                  <a:srgbClr val="808080"/>
                </a:solidFill>
                <a:latin typeface="Courier New"/>
                <a:cs typeface="Courier New"/>
              </a:rPr>
              <a:t>"Grifinória" </a:t>
            </a:r>
            <a:r>
              <a:rPr sz="1100" dirty="0">
                <a:latin typeface="Trebuchet MS"/>
                <a:cs typeface="Trebuchet MS"/>
              </a:rPr>
              <a:t>é </a:t>
            </a:r>
            <a:r>
              <a:rPr sz="1100" spc="-5" dirty="0">
                <a:latin typeface="Trebuchet MS"/>
                <a:cs typeface="Trebuchet MS"/>
              </a:rPr>
              <a:t>uma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propriedade</a:t>
            </a:r>
            <a:endParaRPr sz="1100" dirty="0">
              <a:latin typeface="Trebuchet MS"/>
              <a:cs typeface="Trebuchet MS"/>
            </a:endParaRPr>
          </a:p>
          <a:p>
            <a:pPr marL="269875" marR="5080" indent="-257810">
              <a:lnSpc>
                <a:spcPct val="100000"/>
              </a:lnSpc>
              <a:spcBef>
                <a:spcPts val="844"/>
              </a:spcBef>
            </a:pPr>
            <a:r>
              <a:rPr sz="1250" spc="254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600" spc="-5" dirty="0">
                <a:latin typeface="Trebuchet MS"/>
                <a:cs typeface="Trebuchet MS"/>
              </a:rPr>
              <a:t>Espaços e quebras de linha não são importantes. </a:t>
            </a:r>
            <a:r>
              <a:rPr sz="1600" spc="-10" dirty="0">
                <a:latin typeface="Trebuchet MS"/>
                <a:cs typeface="Trebuchet MS"/>
              </a:rPr>
              <a:t>Um </a:t>
            </a:r>
            <a:r>
              <a:rPr sz="1600" spc="-5" dirty="0">
                <a:latin typeface="Trebuchet MS"/>
                <a:cs typeface="Trebuchet MS"/>
              </a:rPr>
              <a:t>objeto </a:t>
            </a:r>
            <a:r>
              <a:rPr sz="1600" spc="-10" dirty="0">
                <a:latin typeface="Trebuchet MS"/>
                <a:cs typeface="Trebuchet MS"/>
              </a:rPr>
              <a:t>pode </a:t>
            </a:r>
            <a:r>
              <a:rPr sz="1600" spc="-5" dirty="0">
                <a:latin typeface="Trebuchet MS"/>
                <a:cs typeface="Trebuchet MS"/>
              </a:rPr>
              <a:t>ser definido </a:t>
            </a:r>
            <a:r>
              <a:rPr sz="1600" spc="-130" dirty="0">
                <a:latin typeface="Trebuchet MS"/>
                <a:cs typeface="Trebuchet MS"/>
              </a:rPr>
              <a:t>em  </a:t>
            </a:r>
            <a:r>
              <a:rPr sz="1600" spc="-10" dirty="0">
                <a:latin typeface="Trebuchet MS"/>
                <a:cs typeface="Trebuchet MS"/>
              </a:rPr>
              <a:t>múltiplas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linhas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0173" y="1562861"/>
            <a:ext cx="7606665" cy="698268"/>
          </a:xfrm>
          <a:prstGeom prst="rect">
            <a:avLst/>
          </a:prstGeom>
          <a:ln w="28955">
            <a:solidFill>
              <a:srgbClr val="90C225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</a:pP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var </a:t>
            </a:r>
            <a:r>
              <a:rPr sz="1400" dirty="0">
                <a:latin typeface="Courier New"/>
                <a:cs typeface="Courier New"/>
              </a:rPr>
              <a:t>estudante </a:t>
            </a:r>
            <a:r>
              <a:rPr sz="1400" b="1" dirty="0">
                <a:latin typeface="Courier New"/>
                <a:cs typeface="Courier New"/>
              </a:rPr>
              <a:t>= </a:t>
            </a:r>
            <a:r>
              <a:rPr sz="1400" b="1" spc="-5" dirty="0">
                <a:latin typeface="Courier New"/>
                <a:cs typeface="Courier New"/>
              </a:rPr>
              <a:t>{</a:t>
            </a:r>
            <a:r>
              <a:rPr sz="1400" spc="-5" dirty="0">
                <a:latin typeface="Courier New"/>
                <a:cs typeface="Courier New"/>
              </a:rPr>
              <a:t>nome</a:t>
            </a:r>
            <a:r>
              <a:rPr sz="1400" b="1" spc="-5" dirty="0"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808080"/>
                </a:solidFill>
                <a:latin typeface="Courier New"/>
                <a:cs typeface="Courier New"/>
              </a:rPr>
              <a:t>"Harry Potter"</a:t>
            </a:r>
            <a:r>
              <a:rPr sz="1400" b="1" dirty="0">
                <a:latin typeface="Courier New"/>
                <a:cs typeface="Courier New"/>
              </a:rPr>
              <a:t>, </a:t>
            </a:r>
            <a:r>
              <a:rPr sz="1400" dirty="0">
                <a:latin typeface="Courier New"/>
                <a:cs typeface="Courier New"/>
              </a:rPr>
              <a:t>casa</a:t>
            </a:r>
            <a:r>
              <a:rPr sz="1400" b="1" dirty="0"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808080"/>
                </a:solidFill>
                <a:latin typeface="Courier New"/>
                <a:cs typeface="Courier New"/>
              </a:rPr>
              <a:t>"Grifinória"</a:t>
            </a:r>
            <a:r>
              <a:rPr sz="1400" b="1" dirty="0">
                <a:latin typeface="Courier New"/>
                <a:cs typeface="Courier New"/>
              </a:rPr>
              <a:t>, </a:t>
            </a:r>
            <a:r>
              <a:rPr sz="1400" dirty="0">
                <a:latin typeface="Courier New"/>
                <a:cs typeface="Courier New"/>
              </a:rPr>
              <a:t>animal</a:t>
            </a:r>
            <a:r>
              <a:rPr sz="1400" b="1" dirty="0">
                <a:latin typeface="Courier New"/>
                <a:cs typeface="Courier New"/>
              </a:rPr>
              <a:t>: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08080"/>
                </a:solidFill>
                <a:latin typeface="Courier New"/>
                <a:cs typeface="Courier New"/>
              </a:rPr>
              <a:t>"coruja"</a:t>
            </a:r>
            <a:r>
              <a:rPr sz="1400" b="1" dirty="0">
                <a:latin typeface="Courier New"/>
                <a:cs typeface="Courier New"/>
              </a:rPr>
              <a:t>};</a:t>
            </a:r>
            <a:endParaRPr sz="1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latin typeface="Courier New"/>
                <a:cs typeface="Courier New"/>
              </a:rPr>
              <a:t>alert</a:t>
            </a:r>
            <a:r>
              <a:rPr sz="1400" b="1" dirty="0">
                <a:latin typeface="Courier New"/>
                <a:cs typeface="Courier New"/>
              </a:rPr>
              <a:t>(</a:t>
            </a:r>
            <a:r>
              <a:rPr sz="1400" dirty="0">
                <a:latin typeface="Courier New"/>
                <a:cs typeface="Courier New"/>
              </a:rPr>
              <a:t>estudante.animal</a:t>
            </a:r>
            <a:r>
              <a:rPr sz="1400" b="1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0173" y="3650741"/>
            <a:ext cx="7606665" cy="1430520"/>
          </a:xfrm>
          <a:prstGeom prst="rect">
            <a:avLst/>
          </a:prstGeom>
          <a:ln w="28955">
            <a:solidFill>
              <a:srgbClr val="90C225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var </a:t>
            </a:r>
            <a:r>
              <a:rPr sz="1600" dirty="0">
                <a:latin typeface="Courier New"/>
                <a:cs typeface="Courier New"/>
              </a:rPr>
              <a:t>estudante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4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41325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nome</a:t>
            </a:r>
            <a:r>
              <a:rPr sz="1600" b="1" spc="-5" dirty="0">
                <a:latin typeface="Courier New"/>
                <a:cs typeface="Courier New"/>
              </a:rPr>
              <a:t>: </a:t>
            </a:r>
            <a:r>
              <a:rPr sz="1600" dirty="0">
                <a:solidFill>
                  <a:srgbClr val="808080"/>
                </a:solidFill>
                <a:latin typeface="Courier New"/>
                <a:cs typeface="Courier New"/>
              </a:rPr>
              <a:t>"Neville</a:t>
            </a:r>
            <a:r>
              <a:rPr sz="1600" spc="2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808080"/>
                </a:solidFill>
                <a:latin typeface="Courier New"/>
                <a:cs typeface="Courier New"/>
              </a:rPr>
              <a:t>Longbottom"</a:t>
            </a:r>
            <a:r>
              <a:rPr sz="1600" b="1" dirty="0"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441325" marR="5408295">
              <a:lnSpc>
                <a:spcPts val="1550"/>
              </a:lnSpc>
              <a:spcBef>
                <a:spcPts val="55"/>
              </a:spcBef>
            </a:pPr>
            <a:r>
              <a:rPr sz="1600" dirty="0">
                <a:latin typeface="Courier New"/>
                <a:cs typeface="Courier New"/>
              </a:rPr>
              <a:t>casa</a:t>
            </a:r>
            <a:r>
              <a:rPr sz="1600" b="1" dirty="0">
                <a:latin typeface="Courier New"/>
                <a:cs typeface="Courier New"/>
              </a:rPr>
              <a:t>: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808080"/>
                </a:solidFill>
                <a:latin typeface="Courier New"/>
                <a:cs typeface="Courier New"/>
              </a:rPr>
              <a:t>"Grifinória"</a:t>
            </a:r>
            <a:r>
              <a:rPr sz="1600" b="1" dirty="0">
                <a:latin typeface="Courier New"/>
                <a:cs typeface="Courier New"/>
              </a:rPr>
              <a:t>,  </a:t>
            </a:r>
            <a:r>
              <a:rPr sz="1600" dirty="0">
                <a:latin typeface="Courier New"/>
                <a:cs typeface="Courier New"/>
              </a:rPr>
              <a:t>animal</a:t>
            </a:r>
            <a:r>
              <a:rPr sz="1600" b="1" dirty="0">
                <a:latin typeface="Courier New"/>
                <a:cs typeface="Courier New"/>
              </a:rPr>
              <a:t>: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808080"/>
                </a:solidFill>
                <a:latin typeface="Courier New"/>
                <a:cs typeface="Courier New"/>
              </a:rPr>
              <a:t>"sapo"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sz="1600" b="1" spc="-5" dirty="0">
                <a:latin typeface="Courier New"/>
                <a:cs typeface="Courier New"/>
              </a:rPr>
              <a:t>};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46" y="530733"/>
            <a:ext cx="398485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Construtor de</a:t>
            </a:r>
            <a:r>
              <a:rPr spc="-60" dirty="0"/>
              <a:t> </a:t>
            </a:r>
            <a:r>
              <a:rPr spc="-5" dirty="0"/>
              <a:t>Objetos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25257" y="5294748"/>
            <a:ext cx="1144270" cy="2673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45"/>
              </a:spcBef>
            </a:pPr>
            <a:r>
              <a:rPr lang="pt-BR" sz="900" b="1" spc="-5" dirty="0">
                <a:solidFill>
                  <a:srgbClr val="2A500F"/>
                </a:solidFill>
                <a:latin typeface="Trebuchet MS"/>
                <a:cs typeface="Trebuchet MS"/>
              </a:rPr>
              <a:t>  </a:t>
            </a:r>
            <a:endParaRPr sz="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pt-BR" sz="800" spc="5" dirty="0">
                <a:solidFill>
                  <a:srgbClr val="7E7E7E"/>
                </a:solidFill>
                <a:latin typeface="Trebuchet MS"/>
                <a:cs typeface="Trebuchet MS"/>
                <a:hlinkClick r:id="rId2"/>
              </a:rPr>
              <a:t>  </a:t>
            </a:r>
            <a:endParaRPr sz="8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7146" y="1207770"/>
            <a:ext cx="7766684" cy="1223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 exemplo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anterior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é limitado, pois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cria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apenas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um único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objeto.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  <a:p>
            <a:pPr marL="269875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estrutura não pode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ser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reaproveitada</a:t>
            </a:r>
            <a:endParaRPr sz="1800">
              <a:latin typeface="Trebuchet MS"/>
              <a:cs typeface="Trebuchet MS"/>
            </a:endParaRPr>
          </a:p>
          <a:p>
            <a:pPr marL="269875" marR="5080" indent="-257810">
              <a:lnSpc>
                <a:spcPct val="100000"/>
              </a:lnSpc>
              <a:spcBef>
                <a:spcPts val="790"/>
              </a:spcBef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Para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criar um tipo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 dado de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forma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poder instanciar vários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objetos </a:t>
            </a:r>
            <a:r>
              <a:rPr sz="1800" spc="-175" dirty="0">
                <a:solidFill>
                  <a:srgbClr val="404040"/>
                </a:solidFill>
                <a:latin typeface="Trebuchet MS"/>
                <a:cs typeface="Trebuchet MS"/>
              </a:rPr>
              <a:t>de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um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mesmo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tipo, deve-se usar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função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construtor.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8377" y="2588514"/>
            <a:ext cx="7931150" cy="2969787"/>
          </a:xfrm>
          <a:prstGeom prst="rect">
            <a:avLst/>
          </a:prstGeom>
          <a:ln w="28955">
            <a:solidFill>
              <a:srgbClr val="90C225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791845" marR="2820670" indent="-701675">
              <a:lnSpc>
                <a:spcPct val="106700"/>
              </a:lnSpc>
              <a:spcBef>
                <a:spcPts val="210"/>
              </a:spcBef>
            </a:pP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function </a:t>
            </a:r>
            <a:r>
              <a:rPr sz="1400" dirty="0">
                <a:latin typeface="Courier New"/>
                <a:cs typeface="Courier New"/>
              </a:rPr>
              <a:t>estudante</a:t>
            </a:r>
            <a:r>
              <a:rPr sz="1400" b="1" dirty="0">
                <a:latin typeface="Courier New"/>
                <a:cs typeface="Courier New"/>
              </a:rPr>
              <a:t>(</a:t>
            </a:r>
            <a:r>
              <a:rPr sz="1400" dirty="0">
                <a:latin typeface="Courier New"/>
                <a:cs typeface="Courier New"/>
              </a:rPr>
              <a:t>nome</a:t>
            </a:r>
            <a:r>
              <a:rPr sz="1400" b="1" dirty="0">
                <a:latin typeface="Courier New"/>
                <a:cs typeface="Courier New"/>
              </a:rPr>
              <a:t>, </a:t>
            </a:r>
            <a:r>
              <a:rPr sz="1400" dirty="0">
                <a:latin typeface="Courier New"/>
                <a:cs typeface="Courier New"/>
              </a:rPr>
              <a:t>casa</a:t>
            </a:r>
            <a:r>
              <a:rPr sz="1400" b="1" dirty="0">
                <a:latin typeface="Courier New"/>
                <a:cs typeface="Courier New"/>
              </a:rPr>
              <a:t>, </a:t>
            </a:r>
            <a:r>
              <a:rPr sz="1400" dirty="0">
                <a:latin typeface="Courier New"/>
                <a:cs typeface="Courier New"/>
              </a:rPr>
              <a:t>animal, localAtual</a:t>
            </a:r>
            <a:r>
              <a:rPr sz="1400" b="1" dirty="0">
                <a:latin typeface="Courier New"/>
                <a:cs typeface="Courier New"/>
              </a:rPr>
              <a:t>){  </a:t>
            </a:r>
            <a:r>
              <a:rPr sz="1400" dirty="0">
                <a:latin typeface="Courier New"/>
                <a:cs typeface="Courier New"/>
              </a:rPr>
              <a:t>this.nome </a:t>
            </a:r>
            <a:r>
              <a:rPr sz="1400" b="1" dirty="0">
                <a:latin typeface="Courier New"/>
                <a:cs typeface="Courier New"/>
              </a:rPr>
              <a:t>= </a:t>
            </a:r>
            <a:r>
              <a:rPr sz="1400" spc="5" dirty="0">
                <a:latin typeface="Courier New"/>
                <a:cs typeface="Courier New"/>
              </a:rPr>
              <a:t>nome</a:t>
            </a:r>
            <a:r>
              <a:rPr sz="1400" b="1" spc="5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791845" marR="4882515">
              <a:lnSpc>
                <a:spcPct val="106900"/>
              </a:lnSpc>
              <a:spcBef>
                <a:spcPts val="10"/>
              </a:spcBef>
            </a:pPr>
            <a:r>
              <a:rPr sz="1400" dirty="0">
                <a:latin typeface="Courier New"/>
                <a:cs typeface="Courier New"/>
              </a:rPr>
              <a:t>this.casa </a:t>
            </a:r>
            <a:r>
              <a:rPr sz="1400" b="1" dirty="0">
                <a:latin typeface="Courier New"/>
                <a:cs typeface="Courier New"/>
              </a:rPr>
              <a:t>= </a:t>
            </a:r>
            <a:r>
              <a:rPr sz="1400" spc="5" dirty="0">
                <a:latin typeface="Courier New"/>
                <a:cs typeface="Courier New"/>
              </a:rPr>
              <a:t>casa</a:t>
            </a:r>
            <a:r>
              <a:rPr sz="1400" b="1" spc="5" dirty="0">
                <a:latin typeface="Courier New"/>
                <a:cs typeface="Courier New"/>
              </a:rPr>
              <a:t>;  </a:t>
            </a:r>
            <a:r>
              <a:rPr sz="1400" dirty="0">
                <a:latin typeface="Courier New"/>
                <a:cs typeface="Courier New"/>
              </a:rPr>
              <a:t>this.animal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animal</a:t>
            </a:r>
            <a:r>
              <a:rPr sz="1400" b="1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791845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latin typeface="Courier New"/>
                <a:cs typeface="Courier New"/>
              </a:rPr>
              <a:t>this.localAtual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localAtual</a:t>
            </a:r>
            <a:r>
              <a:rPr sz="1400" b="1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>
              <a:latin typeface="Times New Roman"/>
              <a:cs typeface="Times New Roman"/>
            </a:endParaRPr>
          </a:p>
          <a:p>
            <a:pPr marL="90170" marR="241300">
              <a:lnSpc>
                <a:spcPct val="106000"/>
              </a:lnSpc>
            </a:pP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var </a:t>
            </a:r>
            <a:r>
              <a:rPr sz="1400" spc="-5" dirty="0">
                <a:latin typeface="Courier New"/>
                <a:cs typeface="Courier New"/>
              </a:rPr>
              <a:t>e1 </a:t>
            </a:r>
            <a:r>
              <a:rPr sz="1400" b="1" dirty="0">
                <a:latin typeface="Courier New"/>
                <a:cs typeface="Courier New"/>
              </a:rPr>
              <a:t>= </a:t>
            </a:r>
            <a:r>
              <a:rPr sz="1400" b="1" dirty="0">
                <a:solidFill>
                  <a:srgbClr val="000080"/>
                </a:solidFill>
                <a:latin typeface="Courier New"/>
                <a:cs typeface="Courier New"/>
              </a:rPr>
              <a:t>new </a:t>
            </a:r>
            <a:r>
              <a:rPr sz="1400" dirty="0">
                <a:latin typeface="Courier New"/>
                <a:cs typeface="Courier New"/>
              </a:rPr>
              <a:t>estudante</a:t>
            </a:r>
            <a:r>
              <a:rPr sz="1400" b="1" dirty="0">
                <a:latin typeface="Courier New"/>
                <a:cs typeface="Courier New"/>
              </a:rPr>
              <a:t>(</a:t>
            </a:r>
            <a:r>
              <a:rPr sz="1400" dirty="0">
                <a:solidFill>
                  <a:srgbClr val="808080"/>
                </a:solidFill>
                <a:latin typeface="Courier New"/>
                <a:cs typeface="Courier New"/>
              </a:rPr>
              <a:t>"Harry Potter"</a:t>
            </a:r>
            <a:r>
              <a:rPr sz="1400" b="1" dirty="0">
                <a:latin typeface="Courier New"/>
                <a:cs typeface="Courier New"/>
              </a:rPr>
              <a:t>, </a:t>
            </a:r>
            <a:r>
              <a:rPr sz="1400" dirty="0">
                <a:solidFill>
                  <a:srgbClr val="808080"/>
                </a:solidFill>
                <a:latin typeface="Courier New"/>
                <a:cs typeface="Courier New"/>
              </a:rPr>
              <a:t>"Grifinória"</a:t>
            </a:r>
            <a:r>
              <a:rPr sz="1400" b="1" dirty="0">
                <a:latin typeface="Courier New"/>
                <a:cs typeface="Courier New"/>
              </a:rPr>
              <a:t>, </a:t>
            </a:r>
            <a:r>
              <a:rPr sz="1400" dirty="0">
                <a:solidFill>
                  <a:srgbClr val="808080"/>
                </a:solidFill>
                <a:latin typeface="Courier New"/>
                <a:cs typeface="Courier New"/>
              </a:rPr>
              <a:t>"coruja", "Dursley’s"</a:t>
            </a:r>
            <a:r>
              <a:rPr sz="1400" b="1" dirty="0">
                <a:latin typeface="Courier New"/>
                <a:cs typeface="Courier New"/>
              </a:rPr>
              <a:t>); 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var </a:t>
            </a:r>
            <a:r>
              <a:rPr sz="1400" spc="-5" dirty="0">
                <a:latin typeface="Courier New"/>
                <a:cs typeface="Courier New"/>
              </a:rPr>
              <a:t>e2 </a:t>
            </a:r>
            <a:r>
              <a:rPr sz="1400" b="1" dirty="0">
                <a:latin typeface="Courier New"/>
                <a:cs typeface="Courier New"/>
              </a:rPr>
              <a:t>= </a:t>
            </a:r>
            <a:r>
              <a:rPr sz="1400" b="1" dirty="0">
                <a:solidFill>
                  <a:srgbClr val="000080"/>
                </a:solidFill>
                <a:latin typeface="Courier New"/>
                <a:cs typeface="Courier New"/>
              </a:rPr>
              <a:t>new </a:t>
            </a:r>
            <a:r>
              <a:rPr sz="1400" dirty="0">
                <a:latin typeface="Courier New"/>
                <a:cs typeface="Courier New"/>
              </a:rPr>
              <a:t>estudante</a:t>
            </a:r>
            <a:r>
              <a:rPr sz="1400" b="1" dirty="0">
                <a:latin typeface="Courier New"/>
                <a:cs typeface="Courier New"/>
              </a:rPr>
              <a:t>(</a:t>
            </a:r>
            <a:r>
              <a:rPr sz="1400" dirty="0">
                <a:solidFill>
                  <a:srgbClr val="808080"/>
                </a:solidFill>
                <a:latin typeface="Courier New"/>
                <a:cs typeface="Courier New"/>
              </a:rPr>
              <a:t>"Neville Longbottom"</a:t>
            </a:r>
            <a:r>
              <a:rPr sz="1400" b="1" dirty="0">
                <a:latin typeface="Courier New"/>
                <a:cs typeface="Courier New"/>
              </a:rPr>
              <a:t>, </a:t>
            </a:r>
            <a:r>
              <a:rPr sz="1400" dirty="0">
                <a:solidFill>
                  <a:srgbClr val="808080"/>
                </a:solidFill>
                <a:latin typeface="Courier New"/>
                <a:cs typeface="Courier New"/>
              </a:rPr>
              <a:t>"Grifinória"</a:t>
            </a:r>
            <a:r>
              <a:rPr sz="1400" b="1" dirty="0">
                <a:latin typeface="Courier New"/>
                <a:cs typeface="Courier New"/>
              </a:rPr>
              <a:t>, </a:t>
            </a:r>
            <a:r>
              <a:rPr sz="1400" dirty="0">
                <a:solidFill>
                  <a:srgbClr val="808080"/>
                </a:solidFill>
                <a:latin typeface="Courier New"/>
                <a:cs typeface="Courier New"/>
              </a:rPr>
              <a:t>"sapo",</a:t>
            </a:r>
            <a:r>
              <a:rPr sz="1400" spc="10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08080"/>
                </a:solidFill>
                <a:latin typeface="Courier New"/>
                <a:cs typeface="Courier New"/>
              </a:rPr>
              <a:t>"Hogwarts"</a:t>
            </a:r>
            <a:r>
              <a:rPr sz="1400" b="1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90170" marR="5949950">
              <a:lnSpc>
                <a:spcPct val="106700"/>
              </a:lnSpc>
              <a:spcBef>
                <a:spcPts val="625"/>
              </a:spcBef>
            </a:pPr>
            <a:r>
              <a:rPr sz="1400" spc="-5" dirty="0">
                <a:latin typeface="Courier New"/>
                <a:cs typeface="Courier New"/>
              </a:rPr>
              <a:t>al</a:t>
            </a:r>
            <a:r>
              <a:rPr sz="1400" spc="10" dirty="0">
                <a:latin typeface="Courier New"/>
                <a:cs typeface="Courier New"/>
              </a:rPr>
              <a:t>e</a:t>
            </a:r>
            <a:r>
              <a:rPr sz="1400" spc="-5" dirty="0">
                <a:latin typeface="Courier New"/>
                <a:cs typeface="Courier New"/>
              </a:rPr>
              <a:t>r</a:t>
            </a:r>
            <a:r>
              <a:rPr sz="1400" dirty="0">
                <a:latin typeface="Courier New"/>
                <a:cs typeface="Courier New"/>
              </a:rPr>
              <a:t>t</a:t>
            </a:r>
            <a:r>
              <a:rPr sz="1400" b="1" spc="10" dirty="0"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a</a:t>
            </a:r>
            <a:r>
              <a:rPr sz="1400" spc="10" dirty="0">
                <a:latin typeface="Courier New"/>
                <a:cs typeface="Courier New"/>
              </a:rPr>
              <a:t>1</a:t>
            </a:r>
            <a:r>
              <a:rPr sz="1400" spc="-5" dirty="0">
                <a:latin typeface="Courier New"/>
                <a:cs typeface="Courier New"/>
              </a:rPr>
              <a:t>.</a:t>
            </a:r>
            <a:r>
              <a:rPr sz="1400" spc="10" dirty="0"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ni</a:t>
            </a:r>
            <a:r>
              <a:rPr sz="1400" spc="10" dirty="0">
                <a:latin typeface="Courier New"/>
                <a:cs typeface="Courier New"/>
              </a:rPr>
              <a:t>m</a:t>
            </a:r>
            <a:r>
              <a:rPr sz="1400" spc="-5" dirty="0">
                <a:latin typeface="Courier New"/>
                <a:cs typeface="Courier New"/>
              </a:rPr>
              <a:t>a</a:t>
            </a:r>
            <a:r>
              <a:rPr sz="1400" spc="15" dirty="0">
                <a:latin typeface="Courier New"/>
                <a:cs typeface="Courier New"/>
              </a:rPr>
              <a:t>l</a:t>
            </a:r>
            <a:r>
              <a:rPr sz="1400" b="1" spc="10" dirty="0">
                <a:latin typeface="Courier New"/>
                <a:cs typeface="Courier New"/>
              </a:rPr>
              <a:t>);  </a:t>
            </a:r>
            <a:r>
              <a:rPr sz="1400" spc="-5" dirty="0">
                <a:latin typeface="Courier New"/>
                <a:cs typeface="Courier New"/>
              </a:rPr>
              <a:t>al</a:t>
            </a:r>
            <a:r>
              <a:rPr sz="1400" spc="10" dirty="0">
                <a:latin typeface="Courier New"/>
                <a:cs typeface="Courier New"/>
              </a:rPr>
              <a:t>e</a:t>
            </a:r>
            <a:r>
              <a:rPr sz="1400" spc="-5" dirty="0">
                <a:latin typeface="Courier New"/>
                <a:cs typeface="Courier New"/>
              </a:rPr>
              <a:t>r</a:t>
            </a:r>
            <a:r>
              <a:rPr sz="1400" dirty="0">
                <a:latin typeface="Courier New"/>
                <a:cs typeface="Courier New"/>
              </a:rPr>
              <a:t>t</a:t>
            </a:r>
            <a:r>
              <a:rPr sz="1400" b="1" spc="10" dirty="0"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a</a:t>
            </a:r>
            <a:r>
              <a:rPr sz="1400" spc="10" dirty="0">
                <a:latin typeface="Courier New"/>
                <a:cs typeface="Courier New"/>
              </a:rPr>
              <a:t>2</a:t>
            </a:r>
            <a:r>
              <a:rPr sz="1400" spc="-5" dirty="0">
                <a:latin typeface="Courier New"/>
                <a:cs typeface="Courier New"/>
              </a:rPr>
              <a:t>.</a:t>
            </a:r>
            <a:r>
              <a:rPr sz="1400" spc="10" dirty="0"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ni</a:t>
            </a:r>
            <a:r>
              <a:rPr sz="1400" spc="10" dirty="0">
                <a:latin typeface="Courier New"/>
                <a:cs typeface="Courier New"/>
              </a:rPr>
              <a:t>m</a:t>
            </a:r>
            <a:r>
              <a:rPr sz="1400" spc="-5" dirty="0">
                <a:latin typeface="Courier New"/>
                <a:cs typeface="Courier New"/>
              </a:rPr>
              <a:t>a</a:t>
            </a:r>
            <a:r>
              <a:rPr sz="1400" spc="15" dirty="0">
                <a:latin typeface="Courier New"/>
                <a:cs typeface="Courier New"/>
              </a:rPr>
              <a:t>l</a:t>
            </a:r>
            <a:r>
              <a:rPr sz="1400" b="1" spc="10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46" y="530733"/>
            <a:ext cx="314665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Criando</a:t>
            </a:r>
            <a:r>
              <a:rPr spc="-90" dirty="0"/>
              <a:t> </a:t>
            </a:r>
            <a:r>
              <a:rPr dirty="0"/>
              <a:t>objetos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146" y="1207770"/>
            <a:ext cx="7341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Criando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um array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inicializando com alguns objetos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tipo</a:t>
            </a:r>
            <a:r>
              <a:rPr sz="1800" spc="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definido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7773" y="1706117"/>
            <a:ext cx="7848600" cy="3478150"/>
          </a:xfrm>
          <a:custGeom>
            <a:avLst/>
            <a:gdLst/>
            <a:ahLst/>
            <a:cxnLst/>
            <a:rect l="l" t="t" r="r" b="b"/>
            <a:pathLst>
              <a:path w="7848600" h="2571115">
                <a:moveTo>
                  <a:pt x="0" y="2570987"/>
                </a:moveTo>
                <a:lnTo>
                  <a:pt x="7848600" y="2570987"/>
                </a:lnTo>
                <a:lnTo>
                  <a:pt x="7848600" y="0"/>
                </a:lnTo>
                <a:lnTo>
                  <a:pt x="0" y="0"/>
                </a:lnTo>
                <a:lnTo>
                  <a:pt x="0" y="2570987"/>
                </a:lnTo>
                <a:close/>
              </a:path>
            </a:pathLst>
          </a:custGeom>
          <a:ln w="19811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556056" y="1723161"/>
            <a:ext cx="7673544" cy="2625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3105" marR="2443480" indent="-701040">
              <a:lnSpc>
                <a:spcPct val="107000"/>
              </a:lnSpc>
              <a:spcBef>
                <a:spcPts val="100"/>
              </a:spcBef>
            </a:pPr>
            <a:r>
              <a:rPr sz="1050" b="1" spc="-5" dirty="0">
                <a:solidFill>
                  <a:srgbClr val="000080"/>
                </a:solidFill>
                <a:latin typeface="Courier New"/>
                <a:cs typeface="Courier New"/>
              </a:rPr>
              <a:t>function </a:t>
            </a:r>
            <a:r>
              <a:rPr sz="1050" spc="-5" dirty="0">
                <a:latin typeface="Courier New"/>
                <a:cs typeface="Courier New"/>
              </a:rPr>
              <a:t>estudante</a:t>
            </a:r>
            <a:r>
              <a:rPr sz="1050" b="1" spc="-5" dirty="0">
                <a:latin typeface="Courier New"/>
                <a:cs typeface="Courier New"/>
              </a:rPr>
              <a:t>(</a:t>
            </a:r>
            <a:r>
              <a:rPr sz="1050" spc="-5" dirty="0">
                <a:latin typeface="Courier New"/>
                <a:cs typeface="Courier New"/>
              </a:rPr>
              <a:t>nome</a:t>
            </a:r>
            <a:r>
              <a:rPr sz="1050" b="1" spc="-5" dirty="0">
                <a:latin typeface="Courier New"/>
                <a:cs typeface="Courier New"/>
              </a:rPr>
              <a:t>, </a:t>
            </a:r>
            <a:r>
              <a:rPr sz="1050" spc="-5" dirty="0">
                <a:latin typeface="Courier New"/>
                <a:cs typeface="Courier New"/>
              </a:rPr>
              <a:t>casa</a:t>
            </a:r>
            <a:r>
              <a:rPr sz="1050" b="1" spc="-5" dirty="0">
                <a:latin typeface="Courier New"/>
                <a:cs typeface="Courier New"/>
              </a:rPr>
              <a:t>, </a:t>
            </a:r>
            <a:r>
              <a:rPr sz="1050" spc="-5" dirty="0">
                <a:latin typeface="Courier New"/>
                <a:cs typeface="Courier New"/>
              </a:rPr>
              <a:t>animal, localAtual</a:t>
            </a:r>
            <a:r>
              <a:rPr sz="1050" b="1" spc="-5" dirty="0">
                <a:latin typeface="Courier New"/>
                <a:cs typeface="Courier New"/>
              </a:rPr>
              <a:t>){  </a:t>
            </a:r>
            <a:r>
              <a:rPr sz="1050" spc="-5" dirty="0">
                <a:latin typeface="Courier New"/>
                <a:cs typeface="Courier New"/>
              </a:rPr>
              <a:t>this.nome </a:t>
            </a:r>
            <a:r>
              <a:rPr sz="1050" b="1" spc="-5" dirty="0">
                <a:latin typeface="Courier New"/>
                <a:cs typeface="Courier New"/>
              </a:rPr>
              <a:t>=</a:t>
            </a:r>
            <a:r>
              <a:rPr sz="1050" b="1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nome</a:t>
            </a:r>
            <a:r>
              <a:rPr sz="1050" b="1" spc="-5" dirty="0">
                <a:latin typeface="Courier New"/>
                <a:cs typeface="Courier New"/>
              </a:rPr>
              <a:t>;</a:t>
            </a:r>
            <a:endParaRPr sz="1050" dirty="0">
              <a:latin typeface="Courier New"/>
              <a:cs typeface="Courier New"/>
            </a:endParaRPr>
          </a:p>
          <a:p>
            <a:pPr marL="713105" marR="4029075">
              <a:lnSpc>
                <a:spcPct val="107000"/>
              </a:lnSpc>
            </a:pPr>
            <a:r>
              <a:rPr sz="1050" spc="-5" dirty="0">
                <a:latin typeface="Courier New"/>
                <a:cs typeface="Courier New"/>
              </a:rPr>
              <a:t>this.casa </a:t>
            </a:r>
            <a:r>
              <a:rPr sz="1050" b="1" spc="-5" dirty="0">
                <a:latin typeface="Courier New"/>
                <a:cs typeface="Courier New"/>
              </a:rPr>
              <a:t>= </a:t>
            </a:r>
            <a:r>
              <a:rPr sz="1050" spc="-5" dirty="0">
                <a:latin typeface="Courier New"/>
                <a:cs typeface="Courier New"/>
              </a:rPr>
              <a:t>casa</a:t>
            </a:r>
            <a:r>
              <a:rPr sz="1050" b="1" spc="-5" dirty="0">
                <a:latin typeface="Courier New"/>
                <a:cs typeface="Courier New"/>
              </a:rPr>
              <a:t>;  </a:t>
            </a:r>
            <a:r>
              <a:rPr sz="1050" spc="-5" dirty="0">
                <a:latin typeface="Courier New"/>
                <a:cs typeface="Courier New"/>
              </a:rPr>
              <a:t>this.animal </a:t>
            </a:r>
            <a:r>
              <a:rPr sz="1050" b="1" spc="-5" dirty="0">
                <a:latin typeface="Courier New"/>
                <a:cs typeface="Courier New"/>
              </a:rPr>
              <a:t>=</a:t>
            </a:r>
            <a:r>
              <a:rPr sz="1050" b="1" spc="-4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animal</a:t>
            </a:r>
            <a:r>
              <a:rPr sz="1050" b="1" spc="-5" dirty="0">
                <a:latin typeface="Courier New"/>
                <a:cs typeface="Courier New"/>
              </a:rPr>
              <a:t>;</a:t>
            </a:r>
            <a:endParaRPr sz="1050" dirty="0">
              <a:latin typeface="Courier New"/>
              <a:cs typeface="Courier New"/>
            </a:endParaRPr>
          </a:p>
          <a:p>
            <a:pPr marL="713105">
              <a:lnSpc>
                <a:spcPct val="100000"/>
              </a:lnSpc>
              <a:spcBef>
                <a:spcPts val="85"/>
              </a:spcBef>
            </a:pPr>
            <a:r>
              <a:rPr sz="1050" spc="-5" dirty="0">
                <a:latin typeface="Courier New"/>
                <a:cs typeface="Courier New"/>
              </a:rPr>
              <a:t>this.localAtual </a:t>
            </a:r>
            <a:r>
              <a:rPr sz="1050" b="1" spc="-5" dirty="0">
                <a:latin typeface="Courier New"/>
                <a:cs typeface="Courier New"/>
              </a:rPr>
              <a:t>=</a:t>
            </a:r>
            <a:r>
              <a:rPr sz="1050" b="1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localAtual</a:t>
            </a:r>
            <a:r>
              <a:rPr sz="1050" b="1" spc="-5" dirty="0">
                <a:latin typeface="Courier New"/>
                <a:cs typeface="Courier New"/>
              </a:rPr>
              <a:t>;</a:t>
            </a:r>
            <a:endParaRPr sz="1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050" b="1" spc="-5" dirty="0">
                <a:latin typeface="Courier New"/>
                <a:cs typeface="Courier New"/>
              </a:rPr>
              <a:t>}</a:t>
            </a:r>
            <a:endParaRPr sz="1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050" b="1" spc="-5" dirty="0">
                <a:solidFill>
                  <a:srgbClr val="000080"/>
                </a:solidFill>
                <a:latin typeface="Courier New"/>
                <a:cs typeface="Courier New"/>
              </a:rPr>
              <a:t>var </a:t>
            </a:r>
            <a:r>
              <a:rPr sz="1050" spc="-5" dirty="0">
                <a:latin typeface="Courier New"/>
                <a:cs typeface="Courier New"/>
              </a:rPr>
              <a:t>alunos </a:t>
            </a:r>
            <a:r>
              <a:rPr sz="1050" b="1" spc="-5" dirty="0">
                <a:latin typeface="Courier New"/>
                <a:cs typeface="Courier New"/>
              </a:rPr>
              <a:t>=</a:t>
            </a:r>
            <a:r>
              <a:rPr sz="1050" b="1" spc="5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[];</a:t>
            </a:r>
            <a:endParaRPr sz="10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marR="157480">
              <a:lnSpc>
                <a:spcPct val="107000"/>
              </a:lnSpc>
            </a:pPr>
            <a:r>
              <a:rPr sz="1050" spc="-5" dirty="0">
                <a:latin typeface="Courier New"/>
                <a:cs typeface="Courier New"/>
              </a:rPr>
              <a:t>alunos</a:t>
            </a:r>
            <a:r>
              <a:rPr sz="1050" b="1" spc="-5" dirty="0">
                <a:latin typeface="Courier New"/>
                <a:cs typeface="Courier New"/>
              </a:rPr>
              <a:t>[</a:t>
            </a:r>
            <a:r>
              <a:rPr sz="1050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050" b="1" spc="-5" dirty="0">
                <a:latin typeface="Courier New"/>
                <a:cs typeface="Courier New"/>
              </a:rPr>
              <a:t>] = </a:t>
            </a:r>
            <a:r>
              <a:rPr sz="1050" b="1" spc="-5" dirty="0">
                <a:solidFill>
                  <a:srgbClr val="000080"/>
                </a:solidFill>
                <a:latin typeface="Courier New"/>
                <a:cs typeface="Courier New"/>
              </a:rPr>
              <a:t>new </a:t>
            </a:r>
            <a:r>
              <a:rPr sz="1050" spc="-5" dirty="0">
                <a:latin typeface="Courier New"/>
                <a:cs typeface="Courier New"/>
              </a:rPr>
              <a:t>estudante</a:t>
            </a:r>
            <a:r>
              <a:rPr sz="1050" b="1" spc="-5" dirty="0"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808080"/>
                </a:solidFill>
                <a:latin typeface="Courier New"/>
                <a:cs typeface="Courier New"/>
              </a:rPr>
              <a:t>"Harry Potter"</a:t>
            </a:r>
            <a:r>
              <a:rPr sz="1050" b="1" spc="-5" dirty="0">
                <a:latin typeface="Courier New"/>
                <a:cs typeface="Courier New"/>
              </a:rPr>
              <a:t>, </a:t>
            </a:r>
            <a:r>
              <a:rPr sz="1050" spc="-5" dirty="0">
                <a:solidFill>
                  <a:srgbClr val="808080"/>
                </a:solidFill>
                <a:latin typeface="Courier New"/>
                <a:cs typeface="Courier New"/>
              </a:rPr>
              <a:t>"Grifinória"</a:t>
            </a:r>
            <a:r>
              <a:rPr sz="1050" b="1" spc="-5" dirty="0">
                <a:latin typeface="Courier New"/>
                <a:cs typeface="Courier New"/>
              </a:rPr>
              <a:t>, </a:t>
            </a:r>
            <a:r>
              <a:rPr sz="1050" spc="-5" dirty="0">
                <a:solidFill>
                  <a:srgbClr val="808080"/>
                </a:solidFill>
                <a:latin typeface="Courier New"/>
                <a:cs typeface="Courier New"/>
              </a:rPr>
              <a:t>"coruja"</a:t>
            </a:r>
            <a:r>
              <a:rPr sz="1050" b="1" spc="-5" dirty="0">
                <a:latin typeface="Courier New"/>
                <a:cs typeface="Courier New"/>
              </a:rPr>
              <a:t>, </a:t>
            </a:r>
            <a:r>
              <a:rPr sz="1050" spc="-5" dirty="0">
                <a:solidFill>
                  <a:srgbClr val="808080"/>
                </a:solidFill>
                <a:latin typeface="Courier New"/>
                <a:cs typeface="Courier New"/>
              </a:rPr>
              <a:t>"Dursley’s"</a:t>
            </a:r>
            <a:r>
              <a:rPr sz="1050" b="1" spc="-5" dirty="0">
                <a:latin typeface="Courier New"/>
                <a:cs typeface="Courier New"/>
              </a:rPr>
              <a:t>);  </a:t>
            </a:r>
            <a:endParaRPr lang="pt-BR" sz="1050" b="1" spc="-5" dirty="0">
              <a:latin typeface="Courier New"/>
              <a:cs typeface="Courier New"/>
            </a:endParaRPr>
          </a:p>
          <a:p>
            <a:pPr marL="12700" marR="157480">
              <a:lnSpc>
                <a:spcPct val="107000"/>
              </a:lnSpc>
            </a:pPr>
            <a:r>
              <a:rPr sz="1050" spc="-5" dirty="0" err="1">
                <a:latin typeface="Courier New"/>
                <a:cs typeface="Courier New"/>
              </a:rPr>
              <a:t>alunos</a:t>
            </a:r>
            <a:r>
              <a:rPr sz="1050" b="1" spc="-5" dirty="0">
                <a:latin typeface="Courier New"/>
                <a:cs typeface="Courier New"/>
              </a:rPr>
              <a:t>[</a:t>
            </a:r>
            <a:r>
              <a:rPr sz="1050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050" b="1" spc="-5" dirty="0">
                <a:latin typeface="Courier New"/>
                <a:cs typeface="Courier New"/>
              </a:rPr>
              <a:t>] = </a:t>
            </a:r>
            <a:r>
              <a:rPr sz="1050" b="1" spc="-5" dirty="0">
                <a:solidFill>
                  <a:srgbClr val="000080"/>
                </a:solidFill>
                <a:latin typeface="Courier New"/>
                <a:cs typeface="Courier New"/>
              </a:rPr>
              <a:t>new </a:t>
            </a:r>
            <a:r>
              <a:rPr sz="1050" spc="-5" dirty="0">
                <a:latin typeface="Courier New"/>
                <a:cs typeface="Courier New"/>
              </a:rPr>
              <a:t>estudante</a:t>
            </a:r>
            <a:r>
              <a:rPr sz="1050" b="1" spc="-5" dirty="0"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808080"/>
                </a:solidFill>
                <a:latin typeface="Courier New"/>
                <a:cs typeface="Courier New"/>
              </a:rPr>
              <a:t>"Ronald Wesley"</a:t>
            </a:r>
            <a:r>
              <a:rPr sz="1050" b="1" spc="-5" dirty="0">
                <a:latin typeface="Courier New"/>
                <a:cs typeface="Courier New"/>
              </a:rPr>
              <a:t>, </a:t>
            </a:r>
            <a:r>
              <a:rPr sz="1050" spc="-5" dirty="0">
                <a:solidFill>
                  <a:srgbClr val="808080"/>
                </a:solidFill>
                <a:latin typeface="Courier New"/>
                <a:cs typeface="Courier New"/>
              </a:rPr>
              <a:t>"Grifinória"</a:t>
            </a:r>
            <a:r>
              <a:rPr sz="1050" b="1" spc="-5" dirty="0">
                <a:latin typeface="Courier New"/>
                <a:cs typeface="Courier New"/>
              </a:rPr>
              <a:t>, </a:t>
            </a:r>
            <a:r>
              <a:rPr sz="1050" spc="-5" dirty="0">
                <a:solidFill>
                  <a:srgbClr val="808080"/>
                </a:solidFill>
                <a:latin typeface="Courier New"/>
                <a:cs typeface="Courier New"/>
              </a:rPr>
              <a:t>"rato"</a:t>
            </a:r>
            <a:r>
              <a:rPr sz="1050" b="1" spc="-5" dirty="0">
                <a:latin typeface="Courier New"/>
                <a:cs typeface="Courier New"/>
              </a:rPr>
              <a:t>, </a:t>
            </a:r>
            <a:r>
              <a:rPr sz="1050" spc="-5" dirty="0">
                <a:solidFill>
                  <a:srgbClr val="808080"/>
                </a:solidFill>
                <a:latin typeface="Courier New"/>
                <a:cs typeface="Courier New"/>
              </a:rPr>
              <a:t>"Toca"</a:t>
            </a:r>
            <a:r>
              <a:rPr sz="1050" b="1" spc="-5" dirty="0">
                <a:latin typeface="Courier New"/>
                <a:cs typeface="Courier New"/>
              </a:rPr>
              <a:t>);  </a:t>
            </a:r>
            <a:endParaRPr lang="pt-BR" sz="1050" b="1" spc="-5" dirty="0">
              <a:latin typeface="Courier New"/>
              <a:cs typeface="Courier New"/>
            </a:endParaRPr>
          </a:p>
          <a:p>
            <a:pPr marL="12700" marR="157480">
              <a:lnSpc>
                <a:spcPct val="107000"/>
              </a:lnSpc>
            </a:pPr>
            <a:r>
              <a:rPr sz="1050" spc="-5" dirty="0" err="1">
                <a:latin typeface="Courier New"/>
                <a:cs typeface="Courier New"/>
              </a:rPr>
              <a:t>alunos</a:t>
            </a:r>
            <a:r>
              <a:rPr sz="1050" b="1" spc="-5" dirty="0">
                <a:latin typeface="Courier New"/>
                <a:cs typeface="Courier New"/>
              </a:rPr>
              <a:t>[</a:t>
            </a:r>
            <a:r>
              <a:rPr sz="1050" spc="-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1050" b="1" spc="-5" dirty="0">
                <a:latin typeface="Courier New"/>
                <a:cs typeface="Courier New"/>
              </a:rPr>
              <a:t>] = </a:t>
            </a:r>
            <a:r>
              <a:rPr sz="1050" b="1" spc="-5" dirty="0">
                <a:solidFill>
                  <a:srgbClr val="000080"/>
                </a:solidFill>
                <a:latin typeface="Courier New"/>
                <a:cs typeface="Courier New"/>
              </a:rPr>
              <a:t>new </a:t>
            </a:r>
            <a:r>
              <a:rPr sz="1050" spc="-5" dirty="0">
                <a:latin typeface="Courier New"/>
                <a:cs typeface="Courier New"/>
              </a:rPr>
              <a:t>estudante</a:t>
            </a:r>
            <a:r>
              <a:rPr sz="1050" b="1" spc="-5" dirty="0"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808080"/>
                </a:solidFill>
                <a:latin typeface="Courier New"/>
                <a:cs typeface="Courier New"/>
              </a:rPr>
              <a:t>"Hermione Granger"</a:t>
            </a:r>
            <a:r>
              <a:rPr sz="1050" b="1" spc="-5" dirty="0">
                <a:latin typeface="Courier New"/>
                <a:cs typeface="Courier New"/>
              </a:rPr>
              <a:t>, </a:t>
            </a:r>
            <a:r>
              <a:rPr sz="1050" spc="-5" dirty="0">
                <a:solidFill>
                  <a:srgbClr val="808080"/>
                </a:solidFill>
                <a:latin typeface="Courier New"/>
                <a:cs typeface="Courier New"/>
              </a:rPr>
              <a:t>"Grifinória"</a:t>
            </a:r>
            <a:r>
              <a:rPr sz="1050" b="1" spc="-5" dirty="0">
                <a:latin typeface="Courier New"/>
                <a:cs typeface="Courier New"/>
              </a:rPr>
              <a:t>, </a:t>
            </a:r>
            <a:r>
              <a:rPr sz="1050" spc="-5" dirty="0">
                <a:solidFill>
                  <a:srgbClr val="808080"/>
                </a:solidFill>
                <a:latin typeface="Courier New"/>
                <a:cs typeface="Courier New"/>
              </a:rPr>
              <a:t>"gato"</a:t>
            </a:r>
            <a:r>
              <a:rPr sz="1050" b="1" spc="-5" dirty="0">
                <a:latin typeface="Courier New"/>
                <a:cs typeface="Courier New"/>
              </a:rPr>
              <a:t>,</a:t>
            </a:r>
            <a:r>
              <a:rPr sz="1050" b="1" spc="130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808080"/>
                </a:solidFill>
                <a:latin typeface="Courier New"/>
                <a:cs typeface="Courier New"/>
              </a:rPr>
              <a:t>"Granger's"</a:t>
            </a:r>
            <a:r>
              <a:rPr sz="1050" b="1" spc="-5" dirty="0">
                <a:latin typeface="Courier New"/>
                <a:cs typeface="Courier New"/>
              </a:rPr>
              <a:t>);</a:t>
            </a:r>
            <a:endParaRPr sz="1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050" spc="-5" dirty="0">
                <a:latin typeface="Courier New"/>
                <a:cs typeface="Courier New"/>
              </a:rPr>
              <a:t>alunos</a:t>
            </a:r>
            <a:r>
              <a:rPr sz="1050" b="1" spc="-5" dirty="0">
                <a:latin typeface="Courier New"/>
                <a:cs typeface="Courier New"/>
              </a:rPr>
              <a:t>[</a:t>
            </a:r>
            <a:r>
              <a:rPr sz="1050" spc="-5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sz="1050" b="1" spc="-5" dirty="0">
                <a:latin typeface="Courier New"/>
                <a:cs typeface="Courier New"/>
              </a:rPr>
              <a:t>] = </a:t>
            </a:r>
            <a:r>
              <a:rPr sz="1050" b="1" spc="-5" dirty="0">
                <a:solidFill>
                  <a:srgbClr val="000080"/>
                </a:solidFill>
                <a:latin typeface="Courier New"/>
                <a:cs typeface="Courier New"/>
              </a:rPr>
              <a:t>new </a:t>
            </a:r>
            <a:r>
              <a:rPr sz="1050" spc="-5" dirty="0">
                <a:latin typeface="Courier New"/>
                <a:cs typeface="Courier New"/>
              </a:rPr>
              <a:t>estudante</a:t>
            </a:r>
            <a:r>
              <a:rPr sz="1050" b="1" spc="-5" dirty="0"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808080"/>
                </a:solidFill>
                <a:latin typeface="Courier New"/>
                <a:cs typeface="Courier New"/>
              </a:rPr>
              <a:t>"Neville Longbottom"</a:t>
            </a:r>
            <a:r>
              <a:rPr sz="1050" b="1" spc="-5" dirty="0">
                <a:latin typeface="Courier New"/>
                <a:cs typeface="Courier New"/>
              </a:rPr>
              <a:t>, </a:t>
            </a:r>
            <a:r>
              <a:rPr sz="1050" spc="-5" dirty="0">
                <a:solidFill>
                  <a:srgbClr val="808080"/>
                </a:solidFill>
                <a:latin typeface="Courier New"/>
                <a:cs typeface="Courier New"/>
              </a:rPr>
              <a:t>"Grifinória"</a:t>
            </a:r>
            <a:r>
              <a:rPr sz="1050" b="1" spc="-5" dirty="0">
                <a:latin typeface="Courier New"/>
                <a:cs typeface="Courier New"/>
              </a:rPr>
              <a:t>, </a:t>
            </a:r>
            <a:r>
              <a:rPr sz="1050" spc="-5" dirty="0">
                <a:solidFill>
                  <a:srgbClr val="808080"/>
                </a:solidFill>
                <a:latin typeface="Courier New"/>
                <a:cs typeface="Courier New"/>
              </a:rPr>
              <a:t>"sapo"</a:t>
            </a:r>
            <a:r>
              <a:rPr sz="1050" b="1" spc="-5" dirty="0">
                <a:latin typeface="Courier New"/>
                <a:cs typeface="Courier New"/>
              </a:rPr>
              <a:t>, </a:t>
            </a:r>
            <a:r>
              <a:rPr sz="1050" spc="-5" dirty="0">
                <a:solidFill>
                  <a:srgbClr val="808080"/>
                </a:solidFill>
                <a:latin typeface="Courier New"/>
                <a:cs typeface="Courier New"/>
              </a:rPr>
              <a:t>"St</a:t>
            </a:r>
            <a:r>
              <a:rPr sz="1050" spc="229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808080"/>
                </a:solidFill>
                <a:latin typeface="Courier New"/>
                <a:cs typeface="Courier New"/>
              </a:rPr>
              <a:t>Mungus"</a:t>
            </a:r>
            <a:r>
              <a:rPr sz="1050" b="1" spc="-5" dirty="0">
                <a:latin typeface="Courier New"/>
                <a:cs typeface="Courier New"/>
              </a:rPr>
              <a:t>);</a:t>
            </a:r>
            <a:endParaRPr sz="1050" dirty="0">
              <a:latin typeface="Courier New"/>
              <a:cs typeface="Courier New"/>
            </a:endParaRPr>
          </a:p>
          <a:p>
            <a:pPr marL="12700" marR="81280">
              <a:lnSpc>
                <a:spcPct val="107000"/>
              </a:lnSpc>
              <a:spcBef>
                <a:spcPts val="5"/>
              </a:spcBef>
            </a:pPr>
            <a:r>
              <a:rPr sz="1050" spc="-5" dirty="0">
                <a:latin typeface="Courier New"/>
                <a:cs typeface="Courier New"/>
              </a:rPr>
              <a:t>alunos</a:t>
            </a:r>
            <a:r>
              <a:rPr sz="1050" b="1" spc="-5" dirty="0">
                <a:latin typeface="Courier New"/>
                <a:cs typeface="Courier New"/>
              </a:rPr>
              <a:t>[</a:t>
            </a:r>
            <a:r>
              <a:rPr sz="1050" spc="-5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sz="1050" b="1" spc="-5" dirty="0">
                <a:latin typeface="Courier New"/>
                <a:cs typeface="Courier New"/>
              </a:rPr>
              <a:t>] = </a:t>
            </a:r>
            <a:r>
              <a:rPr sz="1050" b="1" spc="-5" dirty="0">
                <a:solidFill>
                  <a:srgbClr val="000080"/>
                </a:solidFill>
                <a:latin typeface="Courier New"/>
                <a:cs typeface="Courier New"/>
              </a:rPr>
              <a:t>new </a:t>
            </a:r>
            <a:r>
              <a:rPr sz="1050" spc="-5" dirty="0">
                <a:latin typeface="Courier New"/>
                <a:cs typeface="Courier New"/>
              </a:rPr>
              <a:t>estudante</a:t>
            </a:r>
            <a:r>
              <a:rPr sz="1050" b="1" spc="-5" dirty="0"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808080"/>
                </a:solidFill>
                <a:latin typeface="Courier New"/>
                <a:cs typeface="Courier New"/>
              </a:rPr>
              <a:t>"Draco Malfoy"</a:t>
            </a:r>
            <a:r>
              <a:rPr sz="1050" b="1" spc="-5" dirty="0">
                <a:latin typeface="Courier New"/>
                <a:cs typeface="Courier New"/>
              </a:rPr>
              <a:t>, </a:t>
            </a:r>
            <a:r>
              <a:rPr sz="1050" spc="-5" dirty="0">
                <a:solidFill>
                  <a:srgbClr val="808080"/>
                </a:solidFill>
                <a:latin typeface="Courier New"/>
                <a:cs typeface="Courier New"/>
              </a:rPr>
              <a:t>"Sonserina"</a:t>
            </a:r>
            <a:r>
              <a:rPr sz="1050" b="1" spc="-5" dirty="0">
                <a:latin typeface="Courier New"/>
                <a:cs typeface="Courier New"/>
              </a:rPr>
              <a:t>, </a:t>
            </a:r>
            <a:r>
              <a:rPr sz="1050" spc="-5" dirty="0">
                <a:solidFill>
                  <a:srgbClr val="808080"/>
                </a:solidFill>
                <a:latin typeface="Courier New"/>
                <a:cs typeface="Courier New"/>
              </a:rPr>
              <a:t>"coruja"</a:t>
            </a:r>
            <a:r>
              <a:rPr sz="1050" b="1" spc="-5" dirty="0">
                <a:latin typeface="Courier New"/>
                <a:cs typeface="Courier New"/>
              </a:rPr>
              <a:t>, </a:t>
            </a:r>
            <a:r>
              <a:rPr sz="1050" spc="-5" dirty="0">
                <a:solidFill>
                  <a:srgbClr val="808080"/>
                </a:solidFill>
                <a:latin typeface="Courier New"/>
                <a:cs typeface="Courier New"/>
              </a:rPr>
              <a:t>"Beco Diagonal"</a:t>
            </a:r>
            <a:r>
              <a:rPr sz="1050" b="1" spc="-5" dirty="0">
                <a:latin typeface="Courier New"/>
                <a:cs typeface="Courier New"/>
              </a:rPr>
              <a:t>);  </a:t>
            </a:r>
            <a:endParaRPr lang="pt-BR" sz="1050" b="1" spc="-5" dirty="0">
              <a:latin typeface="Courier New"/>
              <a:cs typeface="Courier New"/>
            </a:endParaRPr>
          </a:p>
          <a:p>
            <a:pPr marL="12700" marR="81280">
              <a:lnSpc>
                <a:spcPct val="107000"/>
              </a:lnSpc>
              <a:spcBef>
                <a:spcPts val="5"/>
              </a:spcBef>
            </a:pPr>
            <a:r>
              <a:rPr sz="1050" spc="-5" dirty="0" err="1">
                <a:latin typeface="Courier New"/>
                <a:cs typeface="Courier New"/>
              </a:rPr>
              <a:t>alunos</a:t>
            </a:r>
            <a:r>
              <a:rPr sz="1050" b="1" spc="-5" dirty="0">
                <a:latin typeface="Courier New"/>
                <a:cs typeface="Courier New"/>
              </a:rPr>
              <a:t>[</a:t>
            </a:r>
            <a:r>
              <a:rPr sz="1050" spc="-5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1050" b="1" spc="-5" dirty="0">
                <a:latin typeface="Courier New"/>
                <a:cs typeface="Courier New"/>
              </a:rPr>
              <a:t>] = </a:t>
            </a:r>
            <a:r>
              <a:rPr sz="1050" b="1" spc="-5" dirty="0">
                <a:solidFill>
                  <a:srgbClr val="000080"/>
                </a:solidFill>
                <a:latin typeface="Courier New"/>
                <a:cs typeface="Courier New"/>
              </a:rPr>
              <a:t>new </a:t>
            </a:r>
            <a:r>
              <a:rPr sz="1050" spc="-5" dirty="0">
                <a:latin typeface="Courier New"/>
                <a:cs typeface="Courier New"/>
              </a:rPr>
              <a:t>estudante</a:t>
            </a:r>
            <a:r>
              <a:rPr sz="1050" b="1" spc="-5" dirty="0"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808080"/>
                </a:solidFill>
                <a:latin typeface="Courier New"/>
                <a:cs typeface="Courier New"/>
              </a:rPr>
              <a:t>"Cho Chang"</a:t>
            </a:r>
            <a:r>
              <a:rPr sz="1050" b="1" spc="-5" dirty="0">
                <a:latin typeface="Courier New"/>
                <a:cs typeface="Courier New"/>
              </a:rPr>
              <a:t>, </a:t>
            </a:r>
            <a:r>
              <a:rPr sz="1050" spc="-5" dirty="0">
                <a:solidFill>
                  <a:srgbClr val="808080"/>
                </a:solidFill>
                <a:latin typeface="Courier New"/>
                <a:cs typeface="Courier New"/>
              </a:rPr>
              <a:t>"Corvinal"</a:t>
            </a:r>
            <a:r>
              <a:rPr sz="1050" b="1" spc="-5" dirty="0">
                <a:latin typeface="Courier New"/>
                <a:cs typeface="Courier New"/>
              </a:rPr>
              <a:t>, </a:t>
            </a:r>
            <a:r>
              <a:rPr sz="1050" spc="-5" dirty="0">
                <a:solidFill>
                  <a:srgbClr val="808080"/>
                </a:solidFill>
                <a:latin typeface="Courier New"/>
                <a:cs typeface="Courier New"/>
              </a:rPr>
              <a:t>"sapo"</a:t>
            </a:r>
            <a:r>
              <a:rPr sz="1050" b="1" spc="-5" dirty="0">
                <a:latin typeface="Courier New"/>
                <a:cs typeface="Courier New"/>
              </a:rPr>
              <a:t>,</a:t>
            </a:r>
            <a:r>
              <a:rPr sz="1050" b="1" spc="55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808080"/>
                </a:solidFill>
                <a:latin typeface="Courier New"/>
                <a:cs typeface="Courier New"/>
              </a:rPr>
              <a:t>"Hogwarts"</a:t>
            </a:r>
            <a:r>
              <a:rPr sz="1050" b="1" spc="-5" dirty="0">
                <a:latin typeface="Courier New"/>
                <a:cs typeface="Courier New"/>
              </a:rPr>
              <a:t>);</a:t>
            </a:r>
            <a:endParaRPr sz="1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050" spc="-5" dirty="0">
                <a:latin typeface="Courier New"/>
                <a:cs typeface="Courier New"/>
              </a:rPr>
              <a:t>alunos</a:t>
            </a:r>
            <a:r>
              <a:rPr sz="1050" b="1" spc="-5" dirty="0">
                <a:latin typeface="Courier New"/>
                <a:cs typeface="Courier New"/>
              </a:rPr>
              <a:t>[</a:t>
            </a:r>
            <a:r>
              <a:rPr sz="1050" spc="-5" dirty="0">
                <a:solidFill>
                  <a:srgbClr val="FF0000"/>
                </a:solidFill>
                <a:latin typeface="Courier New"/>
                <a:cs typeface="Courier New"/>
              </a:rPr>
              <a:t>6</a:t>
            </a:r>
            <a:r>
              <a:rPr sz="1050" b="1" spc="-5" dirty="0">
                <a:latin typeface="Courier New"/>
                <a:cs typeface="Courier New"/>
              </a:rPr>
              <a:t>] = </a:t>
            </a:r>
            <a:r>
              <a:rPr sz="1050" b="1" spc="-5" dirty="0">
                <a:solidFill>
                  <a:srgbClr val="000080"/>
                </a:solidFill>
                <a:latin typeface="Courier New"/>
                <a:cs typeface="Courier New"/>
              </a:rPr>
              <a:t>new </a:t>
            </a:r>
            <a:r>
              <a:rPr sz="1050" spc="-5" dirty="0">
                <a:latin typeface="Courier New"/>
                <a:cs typeface="Courier New"/>
              </a:rPr>
              <a:t>estudante</a:t>
            </a:r>
            <a:r>
              <a:rPr sz="1050" b="1" spc="-5" dirty="0"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808080"/>
                </a:solidFill>
                <a:latin typeface="Courier New"/>
                <a:cs typeface="Courier New"/>
              </a:rPr>
              <a:t>"Cedrigo Diggory"</a:t>
            </a:r>
            <a:r>
              <a:rPr sz="1050" b="1" spc="-5" dirty="0">
                <a:latin typeface="Courier New"/>
                <a:cs typeface="Courier New"/>
              </a:rPr>
              <a:t>, </a:t>
            </a:r>
            <a:r>
              <a:rPr sz="1050" spc="-5" dirty="0">
                <a:solidFill>
                  <a:srgbClr val="808080"/>
                </a:solidFill>
                <a:latin typeface="Courier New"/>
                <a:cs typeface="Courier New"/>
              </a:rPr>
              <a:t>"Lufa-Lufa"</a:t>
            </a:r>
            <a:r>
              <a:rPr sz="1050" b="1" spc="-5" dirty="0">
                <a:latin typeface="Courier New"/>
                <a:cs typeface="Courier New"/>
              </a:rPr>
              <a:t>, </a:t>
            </a:r>
            <a:r>
              <a:rPr sz="1050" spc="-5" dirty="0">
                <a:solidFill>
                  <a:srgbClr val="808080"/>
                </a:solidFill>
                <a:latin typeface="Courier New"/>
                <a:cs typeface="Courier New"/>
              </a:rPr>
              <a:t>"sapo"</a:t>
            </a:r>
            <a:r>
              <a:rPr sz="1050" b="1" spc="-5" dirty="0">
                <a:latin typeface="Courier New"/>
                <a:cs typeface="Courier New"/>
              </a:rPr>
              <a:t>,</a:t>
            </a:r>
            <a:r>
              <a:rPr sz="1050" b="1" spc="80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808080"/>
                </a:solidFill>
                <a:latin typeface="Courier New"/>
                <a:cs typeface="Courier New"/>
              </a:rPr>
              <a:t>"Hogwarts"</a:t>
            </a:r>
            <a:r>
              <a:rPr sz="1050" b="1" spc="-5" dirty="0">
                <a:latin typeface="Courier New"/>
                <a:cs typeface="Courier New"/>
              </a:rPr>
              <a:t>);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25257" y="5294748"/>
            <a:ext cx="1144270" cy="2673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45"/>
              </a:spcBef>
            </a:pPr>
            <a:r>
              <a:rPr lang="pt-BR" sz="900" b="1" spc="-5" dirty="0">
                <a:solidFill>
                  <a:srgbClr val="2A500F"/>
                </a:solidFill>
                <a:latin typeface="Trebuchet MS"/>
                <a:cs typeface="Trebuchet MS"/>
              </a:rPr>
              <a:t>  </a:t>
            </a:r>
            <a:endParaRPr sz="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pt-BR" sz="800" spc="5" dirty="0">
                <a:solidFill>
                  <a:srgbClr val="7E7E7E"/>
                </a:solidFill>
                <a:latin typeface="Trebuchet MS"/>
                <a:cs typeface="Trebuchet MS"/>
                <a:hlinkClick r:id="rId2"/>
              </a:rPr>
              <a:t>  </a:t>
            </a:r>
            <a:endParaRPr sz="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9339" y="5449943"/>
            <a:ext cx="111887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595">
              <a:lnSpc>
                <a:spcPts val="1025"/>
              </a:lnSpc>
            </a:pPr>
            <a:r>
              <a:rPr lang="pt-BR" sz="900" b="1" spc="-5" dirty="0">
                <a:solidFill>
                  <a:srgbClr val="2A500F"/>
                </a:solidFill>
                <a:latin typeface="Trebuchet MS"/>
                <a:cs typeface="Trebuchet MS"/>
              </a:rPr>
              <a:t>  </a:t>
            </a:r>
            <a:endParaRPr sz="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pt-BR" sz="800" spc="5" dirty="0">
                <a:solidFill>
                  <a:srgbClr val="7E7E7E"/>
                </a:solidFill>
                <a:latin typeface="Trebuchet MS"/>
                <a:cs typeface="Trebuchet MS"/>
                <a:hlinkClick r:id="rId2"/>
              </a:rPr>
              <a:t>  </a:t>
            </a:r>
            <a:endParaRPr sz="8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146" y="530733"/>
            <a:ext cx="2739492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Exemplo</a:t>
            </a:r>
            <a:r>
              <a:rPr spc="-75" dirty="0"/>
              <a:t> </a:t>
            </a:r>
            <a:r>
              <a:rPr spc="-5" dirty="0"/>
              <a:t>(1/3)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004379" y="1615305"/>
            <a:ext cx="6686550" cy="3489031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254"/>
              </a:spcBef>
              <a:buNone/>
            </a:pP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&lt;script&gt; </a:t>
            </a:r>
          </a:p>
          <a:p>
            <a:pPr marL="0" indent="0">
              <a:spcBef>
                <a:spcPts val="254"/>
              </a:spcBef>
              <a:buNone/>
            </a:pP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/*  …</a:t>
            </a:r>
            <a:r>
              <a:rPr lang="pt-BR" sz="1200" b="1" spc="-10" dirty="0" err="1">
                <a:solidFill>
                  <a:srgbClr val="000000"/>
                </a:solidFill>
                <a:latin typeface="Courier New"/>
                <a:cs typeface="Courier New"/>
              </a:rPr>
              <a:t>function</a:t>
            </a: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 estudante()…*/ </a:t>
            </a:r>
          </a:p>
          <a:p>
            <a:pPr marL="0" indent="0">
              <a:spcBef>
                <a:spcPts val="254"/>
              </a:spcBef>
              <a:buNone/>
            </a:pP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/*  </a:t>
            </a:r>
            <a:r>
              <a:rPr lang="pt-BR" sz="1200" b="1" spc="-10" dirty="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 com dados inicializados…*/</a:t>
            </a:r>
          </a:p>
          <a:p>
            <a:pPr marL="0" indent="0">
              <a:lnSpc>
                <a:spcPct val="100000"/>
              </a:lnSpc>
              <a:spcBef>
                <a:spcPts val="254"/>
              </a:spcBef>
              <a:buNone/>
            </a:pPr>
            <a:r>
              <a:rPr lang="pt-BR" sz="1200" b="1" spc="-10" dirty="0" err="1">
                <a:solidFill>
                  <a:srgbClr val="000000"/>
                </a:solidFill>
                <a:latin typeface="Courier New"/>
                <a:cs typeface="Courier New"/>
              </a:rPr>
              <a:t>function</a:t>
            </a: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 listar(casa){</a:t>
            </a:r>
          </a:p>
          <a:p>
            <a:pPr marL="0" indent="0">
              <a:lnSpc>
                <a:spcPct val="100000"/>
              </a:lnSpc>
              <a:spcBef>
                <a:spcPts val="254"/>
              </a:spcBef>
              <a:buNone/>
            </a:pP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var i; var </a:t>
            </a:r>
            <a:r>
              <a:rPr lang="pt-BR" sz="1200" b="1" spc="-10" dirty="0" err="1">
                <a:solidFill>
                  <a:srgbClr val="000000"/>
                </a:solidFill>
                <a:latin typeface="Courier New"/>
                <a:cs typeface="Courier New"/>
              </a:rPr>
              <a:t>divcasa</a:t>
            </a: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pt-BR" sz="1200" b="1" spc="-10" dirty="0" err="1">
                <a:solidFill>
                  <a:srgbClr val="000000"/>
                </a:solidFill>
                <a:latin typeface="Courier New"/>
                <a:cs typeface="Courier New"/>
              </a:rPr>
              <a:t>document.getElementById</a:t>
            </a: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pt-BR" sz="1200" b="1" spc="-10" dirty="0" err="1">
                <a:solidFill>
                  <a:srgbClr val="000000"/>
                </a:solidFill>
                <a:latin typeface="Courier New"/>
                <a:cs typeface="Courier New"/>
              </a:rPr>
              <a:t>listaralunos</a:t>
            </a: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’); </a:t>
            </a:r>
          </a:p>
          <a:p>
            <a:pPr marL="0" indent="0">
              <a:lnSpc>
                <a:spcPct val="100000"/>
              </a:lnSpc>
              <a:spcBef>
                <a:spcPts val="254"/>
              </a:spcBef>
              <a:buNone/>
            </a:pP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var </a:t>
            </a:r>
            <a:r>
              <a:rPr lang="pt-BR" sz="1200" b="1" spc="-10" dirty="0" err="1">
                <a:solidFill>
                  <a:srgbClr val="000000"/>
                </a:solidFill>
                <a:latin typeface="Courier New"/>
                <a:cs typeface="Courier New"/>
              </a:rPr>
              <a:t>conteudo</a:t>
            </a: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 = "&lt;</a:t>
            </a:r>
            <a:r>
              <a:rPr lang="pt-BR" sz="1200" b="1" spc="-10" dirty="0" err="1">
                <a:solidFill>
                  <a:srgbClr val="000000"/>
                </a:solidFill>
                <a:latin typeface="Courier New"/>
                <a:cs typeface="Courier New"/>
              </a:rPr>
              <a:t>table</a:t>
            </a: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t-BR" sz="1200" b="1" spc="-10" dirty="0" err="1">
                <a:solidFill>
                  <a:srgbClr val="000000"/>
                </a:solidFill>
                <a:latin typeface="Courier New"/>
                <a:cs typeface="Courier New"/>
              </a:rPr>
              <a:t>class</a:t>
            </a: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='</a:t>
            </a:r>
            <a:r>
              <a:rPr lang="pt-BR" sz="1200" b="1" spc="-10" dirty="0" err="1">
                <a:solidFill>
                  <a:srgbClr val="000000"/>
                </a:solidFill>
                <a:latin typeface="Courier New"/>
                <a:cs typeface="Courier New"/>
              </a:rPr>
              <a:t>table</a:t>
            </a: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'&gt;"; </a:t>
            </a:r>
          </a:p>
          <a:p>
            <a:pPr marL="0" indent="0">
              <a:lnSpc>
                <a:spcPct val="100000"/>
              </a:lnSpc>
              <a:spcBef>
                <a:spcPts val="254"/>
              </a:spcBef>
              <a:buNone/>
            </a:pPr>
            <a:r>
              <a:rPr lang="pt-BR" sz="1200" b="1" spc="-10" dirty="0" err="1">
                <a:solidFill>
                  <a:srgbClr val="000000"/>
                </a:solidFill>
                <a:latin typeface="Courier New"/>
                <a:cs typeface="Courier New"/>
              </a:rPr>
              <a:t>conteudo</a:t>
            </a: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 +="&lt;</a:t>
            </a:r>
            <a:r>
              <a:rPr lang="pt-BR" sz="1200" b="1" spc="-10" dirty="0" err="1">
                <a:solidFill>
                  <a:srgbClr val="000000"/>
                </a:solidFill>
                <a:latin typeface="Courier New"/>
                <a:cs typeface="Courier New"/>
              </a:rPr>
              <a:t>tr</a:t>
            </a: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&gt;&lt;</a:t>
            </a:r>
            <a:r>
              <a:rPr lang="pt-BR" sz="1200" b="1" spc="-10" dirty="0" err="1">
                <a:solidFill>
                  <a:srgbClr val="000000"/>
                </a:solidFill>
                <a:latin typeface="Courier New"/>
                <a:cs typeface="Courier New"/>
              </a:rPr>
              <a:t>th</a:t>
            </a: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&gt;Nome&lt;/</a:t>
            </a:r>
            <a:r>
              <a:rPr lang="pt-BR" sz="1200" b="1" spc="-10" dirty="0" err="1">
                <a:solidFill>
                  <a:srgbClr val="000000"/>
                </a:solidFill>
                <a:latin typeface="Courier New"/>
                <a:cs typeface="Courier New"/>
              </a:rPr>
              <a:t>th</a:t>
            </a: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&gt;&lt;</a:t>
            </a:r>
            <a:r>
              <a:rPr lang="pt-BR" sz="1200" b="1" spc="-10" dirty="0" err="1">
                <a:solidFill>
                  <a:srgbClr val="000000"/>
                </a:solidFill>
                <a:latin typeface="Courier New"/>
                <a:cs typeface="Courier New"/>
              </a:rPr>
              <a:t>th</a:t>
            </a: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&gt;Animal&lt;/</a:t>
            </a:r>
            <a:r>
              <a:rPr lang="pt-BR" sz="1200" b="1" spc="-10" dirty="0" err="1">
                <a:solidFill>
                  <a:srgbClr val="000000"/>
                </a:solidFill>
                <a:latin typeface="Courier New"/>
                <a:cs typeface="Courier New"/>
              </a:rPr>
              <a:t>th</a:t>
            </a: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&gt;&lt;</a:t>
            </a:r>
            <a:r>
              <a:rPr lang="pt-BR" sz="1200" b="1" spc="-10" dirty="0" err="1">
                <a:solidFill>
                  <a:srgbClr val="000000"/>
                </a:solidFill>
                <a:latin typeface="Courier New"/>
                <a:cs typeface="Courier New"/>
              </a:rPr>
              <a:t>th</a:t>
            </a: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&gt;Local&lt;/</a:t>
            </a:r>
            <a:r>
              <a:rPr lang="pt-BR" sz="1200" b="1" spc="-10" dirty="0" err="1">
                <a:solidFill>
                  <a:srgbClr val="000000"/>
                </a:solidFill>
                <a:latin typeface="Courier New"/>
                <a:cs typeface="Courier New"/>
              </a:rPr>
              <a:t>th</a:t>
            </a: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&gt;&lt;/</a:t>
            </a:r>
            <a:r>
              <a:rPr lang="pt-BR" sz="1200" b="1" spc="-10" dirty="0" err="1">
                <a:solidFill>
                  <a:srgbClr val="000000"/>
                </a:solidFill>
                <a:latin typeface="Courier New"/>
                <a:cs typeface="Courier New"/>
              </a:rPr>
              <a:t>tr</a:t>
            </a: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&gt;";</a:t>
            </a:r>
          </a:p>
          <a:p>
            <a:pPr marL="0" indent="0">
              <a:lnSpc>
                <a:spcPct val="100000"/>
              </a:lnSpc>
              <a:spcBef>
                <a:spcPts val="254"/>
              </a:spcBef>
              <a:buNone/>
            </a:pP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 for (i = 0; i&lt; </a:t>
            </a:r>
            <a:r>
              <a:rPr lang="pt-BR" sz="1200" b="1" spc="-10" dirty="0" err="1">
                <a:solidFill>
                  <a:srgbClr val="000000"/>
                </a:solidFill>
                <a:latin typeface="Courier New"/>
                <a:cs typeface="Courier New"/>
              </a:rPr>
              <a:t>alunos.length</a:t>
            </a: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; i++){ </a:t>
            </a:r>
            <a:r>
              <a:rPr lang="pt-BR" sz="1200" b="1" spc="-10" dirty="0" err="1">
                <a:solidFill>
                  <a:srgbClr val="000000"/>
                </a:solidFill>
                <a:latin typeface="Courier New"/>
                <a:cs typeface="Courier New"/>
              </a:rPr>
              <a:t>if</a:t>
            </a: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 (alunos[i].casa == casa){ </a:t>
            </a:r>
            <a:r>
              <a:rPr lang="pt-BR" sz="1200" b="1" spc="-10" dirty="0" err="1">
                <a:solidFill>
                  <a:srgbClr val="000000"/>
                </a:solidFill>
                <a:latin typeface="Courier New"/>
                <a:cs typeface="Courier New"/>
              </a:rPr>
              <a:t>conteudo</a:t>
            </a: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 += "&lt;</a:t>
            </a:r>
            <a:r>
              <a:rPr lang="pt-BR" sz="1200" b="1" spc="-10" dirty="0" err="1">
                <a:solidFill>
                  <a:srgbClr val="000000"/>
                </a:solidFill>
                <a:latin typeface="Courier New"/>
                <a:cs typeface="Courier New"/>
              </a:rPr>
              <a:t>tr</a:t>
            </a: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&gt;&lt;</a:t>
            </a:r>
            <a:r>
              <a:rPr lang="pt-BR" sz="1200" b="1" spc="-10" dirty="0" err="1">
                <a:solidFill>
                  <a:srgbClr val="000000"/>
                </a:solidFill>
                <a:latin typeface="Courier New"/>
                <a:cs typeface="Courier New"/>
              </a:rPr>
              <a:t>td</a:t>
            </a: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&gt;"+alunos[i].nome+"&lt;/</a:t>
            </a:r>
            <a:r>
              <a:rPr lang="pt-BR" sz="1200" b="1" spc="-10" dirty="0" err="1">
                <a:solidFill>
                  <a:srgbClr val="000000"/>
                </a:solidFill>
                <a:latin typeface="Courier New"/>
                <a:cs typeface="Courier New"/>
              </a:rPr>
              <a:t>td</a:t>
            </a: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&gt;"; </a:t>
            </a:r>
          </a:p>
          <a:p>
            <a:pPr marL="0" indent="0">
              <a:lnSpc>
                <a:spcPct val="100000"/>
              </a:lnSpc>
              <a:spcBef>
                <a:spcPts val="254"/>
              </a:spcBef>
              <a:buNone/>
            </a:pPr>
            <a:r>
              <a:rPr lang="pt-BR" sz="1200" b="1" spc="-10" dirty="0" err="1">
                <a:solidFill>
                  <a:srgbClr val="000000"/>
                </a:solidFill>
                <a:latin typeface="Courier New"/>
                <a:cs typeface="Courier New"/>
              </a:rPr>
              <a:t>conteudo</a:t>
            </a: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 += "&lt;</a:t>
            </a:r>
            <a:r>
              <a:rPr lang="pt-BR" sz="1200" b="1" spc="-10" dirty="0" err="1">
                <a:solidFill>
                  <a:srgbClr val="000000"/>
                </a:solidFill>
                <a:latin typeface="Courier New"/>
                <a:cs typeface="Courier New"/>
              </a:rPr>
              <a:t>td</a:t>
            </a: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&gt;"+alunos[i].animal+"&lt;/</a:t>
            </a:r>
            <a:r>
              <a:rPr lang="pt-BR" sz="1200" b="1" spc="-10" dirty="0" err="1">
                <a:solidFill>
                  <a:srgbClr val="000000"/>
                </a:solidFill>
                <a:latin typeface="Courier New"/>
                <a:cs typeface="Courier New"/>
              </a:rPr>
              <a:t>td</a:t>
            </a: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&gt;"; </a:t>
            </a:r>
          </a:p>
          <a:p>
            <a:pPr marL="0" indent="0">
              <a:lnSpc>
                <a:spcPct val="100000"/>
              </a:lnSpc>
              <a:spcBef>
                <a:spcPts val="254"/>
              </a:spcBef>
              <a:buNone/>
            </a:pPr>
            <a:r>
              <a:rPr lang="pt-BR" sz="1200" b="1" spc="-10" dirty="0" err="1">
                <a:solidFill>
                  <a:srgbClr val="000000"/>
                </a:solidFill>
                <a:latin typeface="Courier New"/>
                <a:cs typeface="Courier New"/>
              </a:rPr>
              <a:t>conteudo</a:t>
            </a: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 += "&lt;</a:t>
            </a:r>
            <a:r>
              <a:rPr lang="pt-BR" sz="1200" b="1" spc="-10" dirty="0" err="1">
                <a:solidFill>
                  <a:srgbClr val="000000"/>
                </a:solidFill>
                <a:latin typeface="Courier New"/>
                <a:cs typeface="Courier New"/>
              </a:rPr>
              <a:t>td</a:t>
            </a: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&gt;"+alunos[i].</a:t>
            </a:r>
            <a:r>
              <a:rPr lang="pt-BR" sz="1200" b="1" spc="-10" dirty="0" err="1">
                <a:solidFill>
                  <a:srgbClr val="000000"/>
                </a:solidFill>
                <a:latin typeface="Courier New"/>
                <a:cs typeface="Courier New"/>
              </a:rPr>
              <a:t>localAtual</a:t>
            </a: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+"&lt;/</a:t>
            </a:r>
            <a:r>
              <a:rPr lang="pt-BR" sz="1200" b="1" spc="-10" dirty="0" err="1">
                <a:solidFill>
                  <a:srgbClr val="000000"/>
                </a:solidFill>
                <a:latin typeface="Courier New"/>
                <a:cs typeface="Courier New"/>
              </a:rPr>
              <a:t>td</a:t>
            </a: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&gt;&lt;/</a:t>
            </a:r>
            <a:r>
              <a:rPr lang="pt-BR" sz="1200" b="1" spc="-10" dirty="0" err="1">
                <a:solidFill>
                  <a:srgbClr val="000000"/>
                </a:solidFill>
                <a:latin typeface="Courier New"/>
                <a:cs typeface="Courier New"/>
              </a:rPr>
              <a:t>tr</a:t>
            </a: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&gt;"; } } </a:t>
            </a:r>
          </a:p>
          <a:p>
            <a:pPr marL="0" indent="0">
              <a:lnSpc>
                <a:spcPct val="100000"/>
              </a:lnSpc>
              <a:spcBef>
                <a:spcPts val="254"/>
              </a:spcBef>
              <a:buNone/>
            </a:pPr>
            <a:r>
              <a:rPr lang="pt-BR" sz="1200" b="1" spc="-10" dirty="0" err="1">
                <a:solidFill>
                  <a:srgbClr val="000000"/>
                </a:solidFill>
                <a:latin typeface="Courier New"/>
                <a:cs typeface="Courier New"/>
              </a:rPr>
              <a:t>conteudo</a:t>
            </a: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 += "&lt;/</a:t>
            </a:r>
            <a:r>
              <a:rPr lang="pt-BR" sz="1200" b="1" spc="-10" dirty="0" err="1">
                <a:solidFill>
                  <a:srgbClr val="000000"/>
                </a:solidFill>
                <a:latin typeface="Courier New"/>
                <a:cs typeface="Courier New"/>
              </a:rPr>
              <a:t>table</a:t>
            </a: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&gt;"; </a:t>
            </a:r>
          </a:p>
          <a:p>
            <a:pPr marL="0" indent="0">
              <a:lnSpc>
                <a:spcPct val="100000"/>
              </a:lnSpc>
              <a:spcBef>
                <a:spcPts val="254"/>
              </a:spcBef>
              <a:buNone/>
            </a:pPr>
            <a:r>
              <a:rPr lang="pt-BR" sz="1200" b="1" spc="-10" dirty="0" err="1">
                <a:solidFill>
                  <a:srgbClr val="000000"/>
                </a:solidFill>
                <a:latin typeface="Courier New"/>
                <a:cs typeface="Courier New"/>
              </a:rPr>
              <a:t>divcasa.innerHTML</a:t>
            </a: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pt-BR" sz="1200" b="1" spc="-10" dirty="0" err="1">
                <a:solidFill>
                  <a:srgbClr val="000000"/>
                </a:solidFill>
                <a:latin typeface="Courier New"/>
                <a:cs typeface="Courier New"/>
              </a:rPr>
              <a:t>conteudo</a:t>
            </a: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254"/>
              </a:spcBef>
              <a:buNone/>
            </a:pP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254"/>
              </a:spcBef>
              <a:buNone/>
            </a:pPr>
            <a:r>
              <a:rPr lang="pt-BR" sz="1200" b="1" spc="-10" dirty="0">
                <a:solidFill>
                  <a:srgbClr val="000000"/>
                </a:solidFill>
                <a:latin typeface="Courier New"/>
                <a:cs typeface="Courier New"/>
              </a:rPr>
              <a:t>&lt;/script&gt;</a:t>
            </a:r>
          </a:p>
          <a:p>
            <a:pPr marL="0" indent="0">
              <a:lnSpc>
                <a:spcPct val="100000"/>
              </a:lnSpc>
              <a:spcBef>
                <a:spcPts val="254"/>
              </a:spcBef>
              <a:buNone/>
            </a:pPr>
            <a:endParaRPr sz="1200" b="1" spc="-1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7146" y="1207770"/>
            <a:ext cx="5698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Exiba os dados dos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estudantes filtrando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por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um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valor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9713" y="1562861"/>
            <a:ext cx="7759065" cy="4037839"/>
          </a:xfrm>
          <a:custGeom>
            <a:avLst/>
            <a:gdLst/>
            <a:ahLst/>
            <a:cxnLst/>
            <a:rect l="l" t="t" r="r" b="b"/>
            <a:pathLst>
              <a:path w="7759065" h="2943225">
                <a:moveTo>
                  <a:pt x="0" y="2942844"/>
                </a:moveTo>
                <a:lnTo>
                  <a:pt x="7758683" y="2942844"/>
                </a:lnTo>
                <a:lnTo>
                  <a:pt x="7758683" y="0"/>
                </a:lnTo>
                <a:lnTo>
                  <a:pt x="0" y="0"/>
                </a:lnTo>
                <a:lnTo>
                  <a:pt x="0" y="2942844"/>
                </a:lnTo>
                <a:close/>
              </a:path>
            </a:pathLst>
          </a:custGeom>
          <a:ln w="28955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0" name="object 10"/>
          <p:cNvSpPr/>
          <p:nvPr/>
        </p:nvSpPr>
        <p:spPr>
          <a:xfrm>
            <a:off x="4211891" y="4000500"/>
            <a:ext cx="219710" cy="1710055"/>
          </a:xfrm>
          <a:custGeom>
            <a:avLst/>
            <a:gdLst/>
            <a:ahLst/>
            <a:cxnLst/>
            <a:rect l="l" t="t" r="r" b="b"/>
            <a:pathLst>
              <a:path w="219710" h="1710054">
                <a:moveTo>
                  <a:pt x="0" y="1709928"/>
                </a:moveTo>
                <a:lnTo>
                  <a:pt x="219455" y="1709928"/>
                </a:lnTo>
                <a:lnTo>
                  <a:pt x="219455" y="0"/>
                </a:lnTo>
                <a:lnTo>
                  <a:pt x="0" y="0"/>
                </a:lnTo>
                <a:lnTo>
                  <a:pt x="0" y="1709928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11891" y="4000500"/>
            <a:ext cx="248920" cy="1710055"/>
          </a:xfrm>
          <a:custGeom>
            <a:avLst/>
            <a:gdLst/>
            <a:ahLst/>
            <a:cxnLst/>
            <a:rect l="l" t="t" r="r" b="b"/>
            <a:pathLst>
              <a:path w="248920" h="1710054">
                <a:moveTo>
                  <a:pt x="0" y="1709928"/>
                </a:moveTo>
                <a:lnTo>
                  <a:pt x="248412" y="1709928"/>
                </a:lnTo>
                <a:lnTo>
                  <a:pt x="248412" y="0"/>
                </a:lnTo>
                <a:lnTo>
                  <a:pt x="0" y="0"/>
                </a:lnTo>
                <a:lnTo>
                  <a:pt x="0" y="1709928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58746" y="4702730"/>
            <a:ext cx="158115" cy="306070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5" dirty="0">
                <a:latin typeface="Trebuchet MS"/>
                <a:cs typeface="Trebuchet MS"/>
              </a:rPr>
              <a:t>H</a:t>
            </a:r>
            <a:r>
              <a:rPr sz="900" dirty="0">
                <a:latin typeface="Trebuchet MS"/>
                <a:cs typeface="Trebuchet MS"/>
              </a:rPr>
              <a:t>T</a:t>
            </a:r>
            <a:r>
              <a:rPr sz="900" spc="-5" dirty="0">
                <a:latin typeface="Trebuchet MS"/>
                <a:cs typeface="Trebuchet MS"/>
              </a:rPr>
              <a:t>ML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8254" y="1562861"/>
            <a:ext cx="247015" cy="2943225"/>
          </a:xfrm>
          <a:custGeom>
            <a:avLst/>
            <a:gdLst/>
            <a:ahLst/>
            <a:cxnLst/>
            <a:rect l="l" t="t" r="r" b="b"/>
            <a:pathLst>
              <a:path w="247015" h="2943225">
                <a:moveTo>
                  <a:pt x="0" y="2942844"/>
                </a:moveTo>
                <a:lnTo>
                  <a:pt x="246888" y="2942844"/>
                </a:lnTo>
                <a:lnTo>
                  <a:pt x="246888" y="0"/>
                </a:lnTo>
                <a:lnTo>
                  <a:pt x="0" y="0"/>
                </a:lnTo>
                <a:lnTo>
                  <a:pt x="0" y="2942844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8254" y="1562861"/>
            <a:ext cx="247015" cy="2943225"/>
          </a:xfrm>
          <a:custGeom>
            <a:avLst/>
            <a:gdLst/>
            <a:ahLst/>
            <a:cxnLst/>
            <a:rect l="l" t="t" r="r" b="b"/>
            <a:pathLst>
              <a:path w="247015" h="2943225">
                <a:moveTo>
                  <a:pt x="0" y="2942844"/>
                </a:moveTo>
                <a:lnTo>
                  <a:pt x="246888" y="2942844"/>
                </a:lnTo>
                <a:lnTo>
                  <a:pt x="246888" y="0"/>
                </a:lnTo>
                <a:lnTo>
                  <a:pt x="0" y="0"/>
                </a:lnTo>
                <a:lnTo>
                  <a:pt x="0" y="2942844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1239" y="2630939"/>
            <a:ext cx="203200" cy="808990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dirty="0">
                <a:latin typeface="Trebuchet MS"/>
                <a:cs typeface="Trebuchet MS"/>
              </a:rPr>
              <a:t>J</a:t>
            </a:r>
            <a:r>
              <a:rPr sz="1200" spc="-110" dirty="0">
                <a:latin typeface="Trebuchet MS"/>
                <a:cs typeface="Trebuchet MS"/>
              </a:rPr>
              <a:t>A</a:t>
            </a:r>
            <a:r>
              <a:rPr sz="1200" spc="-120" dirty="0">
                <a:latin typeface="Trebuchet MS"/>
                <a:cs typeface="Trebuchet MS"/>
              </a:rPr>
              <a:t>V</a:t>
            </a:r>
            <a:r>
              <a:rPr sz="1200" dirty="0">
                <a:latin typeface="Trebuchet MS"/>
                <a:cs typeface="Trebuchet MS"/>
              </a:rPr>
              <a:t>A</a:t>
            </a:r>
            <a:r>
              <a:rPr sz="1200" spc="-5" dirty="0">
                <a:latin typeface="Trebuchet MS"/>
                <a:cs typeface="Trebuchet MS"/>
              </a:rPr>
              <a:t>SCRIPT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31347" y="4000500"/>
            <a:ext cx="4619625" cy="1710055"/>
          </a:xfrm>
          <a:custGeom>
            <a:avLst/>
            <a:gdLst/>
            <a:ahLst/>
            <a:cxnLst/>
            <a:rect l="l" t="t" r="r" b="b"/>
            <a:pathLst>
              <a:path w="4619625" h="1710054">
                <a:moveTo>
                  <a:pt x="0" y="1709928"/>
                </a:moveTo>
                <a:lnTo>
                  <a:pt x="4619244" y="1709928"/>
                </a:lnTo>
                <a:lnTo>
                  <a:pt x="4619244" y="0"/>
                </a:lnTo>
                <a:lnTo>
                  <a:pt x="0" y="0"/>
                </a:lnTo>
                <a:lnTo>
                  <a:pt x="0" y="17099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31347" y="4000500"/>
            <a:ext cx="4619625" cy="1710055"/>
          </a:xfrm>
          <a:custGeom>
            <a:avLst/>
            <a:gdLst/>
            <a:ahLst/>
            <a:cxnLst/>
            <a:rect l="l" t="t" r="r" b="b"/>
            <a:pathLst>
              <a:path w="4619625" h="1710054">
                <a:moveTo>
                  <a:pt x="0" y="1709928"/>
                </a:moveTo>
                <a:lnTo>
                  <a:pt x="4619244" y="1709928"/>
                </a:lnTo>
                <a:lnTo>
                  <a:pt x="4619244" y="0"/>
                </a:lnTo>
                <a:lnTo>
                  <a:pt x="0" y="0"/>
                </a:lnTo>
                <a:lnTo>
                  <a:pt x="0" y="1709928"/>
                </a:lnTo>
                <a:close/>
              </a:path>
            </a:pathLst>
          </a:custGeom>
          <a:ln w="28956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1898" y="4044823"/>
            <a:ext cx="756285" cy="129539"/>
          </a:xfrm>
          <a:custGeom>
            <a:avLst/>
            <a:gdLst/>
            <a:ahLst/>
            <a:cxnLst/>
            <a:rect l="l" t="t" r="r" b="b"/>
            <a:pathLst>
              <a:path w="756285" h="129539">
                <a:moveTo>
                  <a:pt x="0" y="129540"/>
                </a:moveTo>
                <a:lnTo>
                  <a:pt x="755903" y="129540"/>
                </a:lnTo>
                <a:lnTo>
                  <a:pt x="755903" y="0"/>
                </a:lnTo>
                <a:lnTo>
                  <a:pt x="0" y="0"/>
                </a:lnTo>
                <a:lnTo>
                  <a:pt x="0" y="1295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07521" y="4044823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540"/>
                </a:lnTo>
              </a:path>
            </a:pathLst>
          </a:custGeom>
          <a:ln w="594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7239" y="4044823"/>
            <a:ext cx="304800" cy="129539"/>
          </a:xfrm>
          <a:custGeom>
            <a:avLst/>
            <a:gdLst/>
            <a:ahLst/>
            <a:cxnLst/>
            <a:rect l="l" t="t" r="r" b="b"/>
            <a:pathLst>
              <a:path w="304800" h="129539">
                <a:moveTo>
                  <a:pt x="0" y="129540"/>
                </a:moveTo>
                <a:lnTo>
                  <a:pt x="304800" y="129540"/>
                </a:lnTo>
                <a:lnTo>
                  <a:pt x="304800" y="0"/>
                </a:lnTo>
                <a:lnTo>
                  <a:pt x="0" y="0"/>
                </a:lnTo>
                <a:lnTo>
                  <a:pt x="0" y="1295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70995" y="4044823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540"/>
                </a:lnTo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99951" y="4044823"/>
            <a:ext cx="243840" cy="129539"/>
          </a:xfrm>
          <a:custGeom>
            <a:avLst/>
            <a:gdLst/>
            <a:ahLst/>
            <a:cxnLst/>
            <a:rect l="l" t="t" r="r" b="b"/>
            <a:pathLst>
              <a:path w="243839" h="129539">
                <a:moveTo>
                  <a:pt x="0" y="129540"/>
                </a:moveTo>
                <a:lnTo>
                  <a:pt x="243839" y="129540"/>
                </a:lnTo>
                <a:lnTo>
                  <a:pt x="243839" y="0"/>
                </a:lnTo>
                <a:lnTo>
                  <a:pt x="0" y="0"/>
                </a:lnTo>
                <a:lnTo>
                  <a:pt x="0" y="1295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43791" y="4044823"/>
            <a:ext cx="60960" cy="129539"/>
          </a:xfrm>
          <a:custGeom>
            <a:avLst/>
            <a:gdLst/>
            <a:ahLst/>
            <a:cxnLst/>
            <a:rect l="l" t="t" r="r" b="b"/>
            <a:pathLst>
              <a:path w="60960" h="129539">
                <a:moveTo>
                  <a:pt x="0" y="129540"/>
                </a:moveTo>
                <a:lnTo>
                  <a:pt x="60959" y="129540"/>
                </a:lnTo>
                <a:lnTo>
                  <a:pt x="60959" y="0"/>
                </a:lnTo>
                <a:lnTo>
                  <a:pt x="0" y="0"/>
                </a:lnTo>
                <a:lnTo>
                  <a:pt x="0" y="1295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04751" y="4044823"/>
            <a:ext cx="60960" cy="129539"/>
          </a:xfrm>
          <a:custGeom>
            <a:avLst/>
            <a:gdLst/>
            <a:ahLst/>
            <a:cxnLst/>
            <a:rect l="l" t="t" r="r" b="b"/>
            <a:pathLst>
              <a:path w="60960" h="129539">
                <a:moveTo>
                  <a:pt x="0" y="129540"/>
                </a:moveTo>
                <a:lnTo>
                  <a:pt x="60959" y="129540"/>
                </a:lnTo>
                <a:lnTo>
                  <a:pt x="60959" y="0"/>
                </a:lnTo>
                <a:lnTo>
                  <a:pt x="0" y="0"/>
                </a:lnTo>
                <a:lnTo>
                  <a:pt x="0" y="1295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65710" y="4044823"/>
            <a:ext cx="181610" cy="129539"/>
          </a:xfrm>
          <a:custGeom>
            <a:avLst/>
            <a:gdLst/>
            <a:ahLst/>
            <a:cxnLst/>
            <a:rect l="l" t="t" r="r" b="b"/>
            <a:pathLst>
              <a:path w="181610" h="129539">
                <a:moveTo>
                  <a:pt x="0" y="129540"/>
                </a:moveTo>
                <a:lnTo>
                  <a:pt x="181355" y="129540"/>
                </a:lnTo>
                <a:lnTo>
                  <a:pt x="181355" y="0"/>
                </a:lnTo>
                <a:lnTo>
                  <a:pt x="0" y="0"/>
                </a:lnTo>
                <a:lnTo>
                  <a:pt x="0" y="1295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47066" y="4044823"/>
            <a:ext cx="1146175" cy="129539"/>
          </a:xfrm>
          <a:custGeom>
            <a:avLst/>
            <a:gdLst/>
            <a:ahLst/>
            <a:cxnLst/>
            <a:rect l="l" t="t" r="r" b="b"/>
            <a:pathLst>
              <a:path w="1146175" h="129539">
                <a:moveTo>
                  <a:pt x="0" y="129540"/>
                </a:moveTo>
                <a:lnTo>
                  <a:pt x="1146047" y="129540"/>
                </a:lnTo>
                <a:lnTo>
                  <a:pt x="1146047" y="0"/>
                </a:lnTo>
                <a:lnTo>
                  <a:pt x="0" y="0"/>
                </a:lnTo>
                <a:lnTo>
                  <a:pt x="0" y="1295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21309" y="4044823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540"/>
                </a:lnTo>
              </a:path>
            </a:pathLst>
          </a:custGeom>
          <a:ln w="563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49502" y="4044823"/>
            <a:ext cx="182880" cy="129539"/>
          </a:xfrm>
          <a:custGeom>
            <a:avLst/>
            <a:gdLst/>
            <a:ahLst/>
            <a:cxnLst/>
            <a:rect l="l" t="t" r="r" b="b"/>
            <a:pathLst>
              <a:path w="182879" h="129539">
                <a:moveTo>
                  <a:pt x="0" y="129540"/>
                </a:moveTo>
                <a:lnTo>
                  <a:pt x="182879" y="129540"/>
                </a:lnTo>
                <a:lnTo>
                  <a:pt x="182879" y="0"/>
                </a:lnTo>
                <a:lnTo>
                  <a:pt x="0" y="0"/>
                </a:lnTo>
                <a:lnTo>
                  <a:pt x="0" y="1295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62863" y="4044823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540"/>
                </a:lnTo>
              </a:path>
            </a:pathLst>
          </a:custGeom>
          <a:ln w="609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93342" y="4044823"/>
            <a:ext cx="725805" cy="129539"/>
          </a:xfrm>
          <a:custGeom>
            <a:avLst/>
            <a:gdLst/>
            <a:ahLst/>
            <a:cxnLst/>
            <a:rect l="l" t="t" r="r" b="b"/>
            <a:pathLst>
              <a:path w="725804" h="129539">
                <a:moveTo>
                  <a:pt x="0" y="129540"/>
                </a:moveTo>
                <a:lnTo>
                  <a:pt x="725424" y="129540"/>
                </a:lnTo>
                <a:lnTo>
                  <a:pt x="725424" y="0"/>
                </a:lnTo>
                <a:lnTo>
                  <a:pt x="0" y="0"/>
                </a:lnTo>
                <a:lnTo>
                  <a:pt x="0" y="1295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418766" y="4044823"/>
            <a:ext cx="60960" cy="129539"/>
          </a:xfrm>
          <a:custGeom>
            <a:avLst/>
            <a:gdLst/>
            <a:ahLst/>
            <a:cxnLst/>
            <a:rect l="l" t="t" r="r" b="b"/>
            <a:pathLst>
              <a:path w="60959" h="129539">
                <a:moveTo>
                  <a:pt x="0" y="129540"/>
                </a:moveTo>
                <a:lnTo>
                  <a:pt x="60959" y="129540"/>
                </a:lnTo>
                <a:lnTo>
                  <a:pt x="60959" y="0"/>
                </a:lnTo>
                <a:lnTo>
                  <a:pt x="0" y="0"/>
                </a:lnTo>
                <a:lnTo>
                  <a:pt x="0" y="1295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479726" y="4044823"/>
            <a:ext cx="17145" cy="129539"/>
          </a:xfrm>
          <a:custGeom>
            <a:avLst/>
            <a:gdLst/>
            <a:ahLst/>
            <a:cxnLst/>
            <a:rect l="l" t="t" r="r" b="b"/>
            <a:pathLst>
              <a:path w="17145" h="129539">
                <a:moveTo>
                  <a:pt x="0" y="129540"/>
                </a:moveTo>
                <a:lnTo>
                  <a:pt x="16764" y="129540"/>
                </a:lnTo>
                <a:lnTo>
                  <a:pt x="16764" y="0"/>
                </a:lnTo>
                <a:lnTo>
                  <a:pt x="0" y="0"/>
                </a:lnTo>
                <a:lnTo>
                  <a:pt x="0" y="1295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96490" y="4044823"/>
            <a:ext cx="373380" cy="129539"/>
          </a:xfrm>
          <a:custGeom>
            <a:avLst/>
            <a:gdLst/>
            <a:ahLst/>
            <a:cxnLst/>
            <a:rect l="l" t="t" r="r" b="b"/>
            <a:pathLst>
              <a:path w="373379" h="129539">
                <a:moveTo>
                  <a:pt x="0" y="129540"/>
                </a:moveTo>
                <a:lnTo>
                  <a:pt x="373379" y="129540"/>
                </a:lnTo>
                <a:lnTo>
                  <a:pt x="373379" y="0"/>
                </a:lnTo>
                <a:lnTo>
                  <a:pt x="0" y="0"/>
                </a:lnTo>
                <a:lnTo>
                  <a:pt x="0" y="1295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509960" y="4028822"/>
            <a:ext cx="437451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solidFill>
                  <a:srgbClr val="0000FF"/>
                </a:solidFill>
                <a:latin typeface="Courier New"/>
                <a:cs typeface="Courier New"/>
              </a:rPr>
              <a:t>&lt;html&gt; &lt;head&gt; </a:t>
            </a:r>
            <a:r>
              <a:rPr sz="800" spc="-5" dirty="0">
                <a:solidFill>
                  <a:srgbClr val="0000FF"/>
                </a:solidFill>
                <a:latin typeface="Courier New"/>
                <a:cs typeface="Courier New"/>
              </a:rPr>
              <a:t>&lt;link </a:t>
            </a:r>
            <a:r>
              <a:rPr sz="800" spc="-10" dirty="0">
                <a:solidFill>
                  <a:srgbClr val="FF0000"/>
                </a:solidFill>
                <a:latin typeface="Courier New"/>
                <a:cs typeface="Courier New"/>
              </a:rPr>
              <a:t>href</a:t>
            </a:r>
            <a:r>
              <a:rPr sz="800" spc="-10" dirty="0">
                <a:latin typeface="Courier New"/>
                <a:cs typeface="Courier New"/>
              </a:rPr>
              <a:t>=</a:t>
            </a:r>
            <a:r>
              <a:rPr sz="800" b="1" spc="-10" dirty="0">
                <a:solidFill>
                  <a:srgbClr val="8000FF"/>
                </a:solidFill>
                <a:latin typeface="Courier New"/>
                <a:cs typeface="Courier New"/>
              </a:rPr>
              <a:t>"css/bootstrap.min.css" </a:t>
            </a:r>
            <a:r>
              <a:rPr sz="800" spc="-10" dirty="0">
                <a:solidFill>
                  <a:srgbClr val="FF0000"/>
                </a:solidFill>
                <a:latin typeface="Courier New"/>
                <a:cs typeface="Courier New"/>
              </a:rPr>
              <a:t>rel</a:t>
            </a:r>
            <a:r>
              <a:rPr sz="800" spc="-10" dirty="0">
                <a:latin typeface="Courier New"/>
                <a:cs typeface="Courier New"/>
              </a:rPr>
              <a:t>=</a:t>
            </a:r>
            <a:r>
              <a:rPr sz="800" b="1" spc="-10" dirty="0">
                <a:solidFill>
                  <a:srgbClr val="8000FF"/>
                </a:solidFill>
                <a:latin typeface="Courier New"/>
                <a:cs typeface="Courier New"/>
              </a:rPr>
              <a:t>"stylesheet"</a:t>
            </a:r>
            <a:r>
              <a:rPr sz="8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80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700" spc="-5" dirty="0">
                <a:solidFill>
                  <a:srgbClr val="0000FF"/>
                </a:solidFill>
                <a:latin typeface="Courier New"/>
                <a:cs typeface="Courier New"/>
              </a:rPr>
              <a:t>&lt;/head&gt;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896540" y="4044823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540"/>
                </a:lnTo>
              </a:path>
            </a:pathLst>
          </a:custGeom>
          <a:ln w="533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21898" y="4186555"/>
            <a:ext cx="323215" cy="102235"/>
          </a:xfrm>
          <a:custGeom>
            <a:avLst/>
            <a:gdLst/>
            <a:ahLst/>
            <a:cxnLst/>
            <a:rect l="l" t="t" r="r" b="b"/>
            <a:pathLst>
              <a:path w="323214" h="102235">
                <a:moveTo>
                  <a:pt x="0" y="102107"/>
                </a:moveTo>
                <a:lnTo>
                  <a:pt x="323088" y="102107"/>
                </a:lnTo>
                <a:lnTo>
                  <a:pt x="323088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71657" y="4186555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5">
                <a:moveTo>
                  <a:pt x="0" y="0"/>
                </a:moveTo>
                <a:lnTo>
                  <a:pt x="0" y="102107"/>
                </a:lnTo>
              </a:path>
            </a:pathLst>
          </a:custGeom>
          <a:ln w="533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48568" y="4288664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533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75239" y="4288664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5" h="114300">
                <a:moveTo>
                  <a:pt x="0" y="114299"/>
                </a:moveTo>
                <a:lnTo>
                  <a:pt x="108203" y="114299"/>
                </a:lnTo>
                <a:lnTo>
                  <a:pt x="108203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0112" y="4288664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533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36783" y="4288664"/>
            <a:ext cx="269875" cy="114300"/>
          </a:xfrm>
          <a:custGeom>
            <a:avLst/>
            <a:gdLst/>
            <a:ahLst/>
            <a:cxnLst/>
            <a:rect l="l" t="t" r="r" b="b"/>
            <a:pathLst>
              <a:path w="269875" h="114300">
                <a:moveTo>
                  <a:pt x="0" y="114299"/>
                </a:moveTo>
                <a:lnTo>
                  <a:pt x="269748" y="114299"/>
                </a:lnTo>
                <a:lnTo>
                  <a:pt x="269748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06530" y="4288664"/>
            <a:ext cx="55244" cy="114300"/>
          </a:xfrm>
          <a:custGeom>
            <a:avLst/>
            <a:gdLst/>
            <a:ahLst/>
            <a:cxnLst/>
            <a:rect l="l" t="t" r="r" b="b"/>
            <a:pathLst>
              <a:path w="55245" h="114300">
                <a:moveTo>
                  <a:pt x="0" y="114299"/>
                </a:moveTo>
                <a:lnTo>
                  <a:pt x="54863" y="114299"/>
                </a:lnTo>
                <a:lnTo>
                  <a:pt x="54863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61395" y="4288664"/>
            <a:ext cx="53340" cy="114300"/>
          </a:xfrm>
          <a:custGeom>
            <a:avLst/>
            <a:gdLst/>
            <a:ahLst/>
            <a:cxnLst/>
            <a:rect l="l" t="t" r="r" b="b"/>
            <a:pathLst>
              <a:path w="53339" h="114300">
                <a:moveTo>
                  <a:pt x="0" y="114299"/>
                </a:moveTo>
                <a:lnTo>
                  <a:pt x="53340" y="114299"/>
                </a:lnTo>
                <a:lnTo>
                  <a:pt x="53340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14735" y="4288664"/>
            <a:ext cx="161925" cy="114300"/>
          </a:xfrm>
          <a:custGeom>
            <a:avLst/>
            <a:gdLst/>
            <a:ahLst/>
            <a:cxnLst/>
            <a:rect l="l" t="t" r="r" b="b"/>
            <a:pathLst>
              <a:path w="161925" h="114300">
                <a:moveTo>
                  <a:pt x="0" y="114299"/>
                </a:moveTo>
                <a:lnTo>
                  <a:pt x="161544" y="114299"/>
                </a:lnTo>
                <a:lnTo>
                  <a:pt x="161544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03710" y="4288664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548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31142" y="4288664"/>
            <a:ext cx="161925" cy="114300"/>
          </a:xfrm>
          <a:custGeom>
            <a:avLst/>
            <a:gdLst/>
            <a:ahLst/>
            <a:cxnLst/>
            <a:rect l="l" t="t" r="r" b="b"/>
            <a:pathLst>
              <a:path w="161925" h="114300">
                <a:moveTo>
                  <a:pt x="0" y="114299"/>
                </a:moveTo>
                <a:lnTo>
                  <a:pt x="161544" y="114299"/>
                </a:lnTo>
                <a:lnTo>
                  <a:pt x="161544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19357" y="4288664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533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46027" y="4288664"/>
            <a:ext cx="269875" cy="114300"/>
          </a:xfrm>
          <a:custGeom>
            <a:avLst/>
            <a:gdLst/>
            <a:ahLst/>
            <a:cxnLst/>
            <a:rect l="l" t="t" r="r" b="b"/>
            <a:pathLst>
              <a:path w="269875" h="114300">
                <a:moveTo>
                  <a:pt x="0" y="114299"/>
                </a:moveTo>
                <a:lnTo>
                  <a:pt x="269748" y="114299"/>
                </a:lnTo>
                <a:lnTo>
                  <a:pt x="269748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43207" y="4288664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548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21898" y="4402964"/>
            <a:ext cx="106680" cy="114300"/>
          </a:xfrm>
          <a:custGeom>
            <a:avLst/>
            <a:gdLst/>
            <a:ahLst/>
            <a:cxnLst/>
            <a:rect l="l" t="t" r="r" b="b"/>
            <a:pathLst>
              <a:path w="106679" h="114300">
                <a:moveTo>
                  <a:pt x="0" y="114299"/>
                </a:moveTo>
                <a:lnTo>
                  <a:pt x="106679" y="114299"/>
                </a:lnTo>
                <a:lnTo>
                  <a:pt x="106679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628578" y="4402964"/>
            <a:ext cx="325120" cy="114300"/>
          </a:xfrm>
          <a:custGeom>
            <a:avLst/>
            <a:gdLst/>
            <a:ahLst/>
            <a:cxnLst/>
            <a:rect l="l" t="t" r="r" b="b"/>
            <a:pathLst>
              <a:path w="325120" h="114300">
                <a:moveTo>
                  <a:pt x="0" y="114299"/>
                </a:moveTo>
                <a:lnTo>
                  <a:pt x="324612" y="114299"/>
                </a:lnTo>
                <a:lnTo>
                  <a:pt x="324612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79860" y="4402964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533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06530" y="4402964"/>
            <a:ext cx="216535" cy="114300"/>
          </a:xfrm>
          <a:custGeom>
            <a:avLst/>
            <a:gdLst/>
            <a:ahLst/>
            <a:cxnLst/>
            <a:rect l="l" t="t" r="r" b="b"/>
            <a:pathLst>
              <a:path w="216535" h="114300">
                <a:moveTo>
                  <a:pt x="0" y="114299"/>
                </a:moveTo>
                <a:lnTo>
                  <a:pt x="216408" y="114299"/>
                </a:lnTo>
                <a:lnTo>
                  <a:pt x="216408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49609" y="4402964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533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76278" y="4402964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5" h="114300">
                <a:moveTo>
                  <a:pt x="0" y="114299"/>
                </a:moveTo>
                <a:lnTo>
                  <a:pt x="108203" y="114299"/>
                </a:lnTo>
                <a:lnTo>
                  <a:pt x="108203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84483" y="4402964"/>
            <a:ext cx="431800" cy="114300"/>
          </a:xfrm>
          <a:custGeom>
            <a:avLst/>
            <a:gdLst/>
            <a:ahLst/>
            <a:cxnLst/>
            <a:rect l="l" t="t" r="r" b="b"/>
            <a:pathLst>
              <a:path w="431800" h="114300">
                <a:moveTo>
                  <a:pt x="0" y="114299"/>
                </a:moveTo>
                <a:lnTo>
                  <a:pt x="431291" y="114299"/>
                </a:lnTo>
                <a:lnTo>
                  <a:pt x="431291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815774" y="4402964"/>
            <a:ext cx="55244" cy="114300"/>
          </a:xfrm>
          <a:custGeom>
            <a:avLst/>
            <a:gdLst/>
            <a:ahLst/>
            <a:cxnLst/>
            <a:rect l="l" t="t" r="r" b="b"/>
            <a:pathLst>
              <a:path w="55245" h="114300">
                <a:moveTo>
                  <a:pt x="0" y="114299"/>
                </a:moveTo>
                <a:lnTo>
                  <a:pt x="54863" y="114299"/>
                </a:lnTo>
                <a:lnTo>
                  <a:pt x="54863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870639" y="4402964"/>
            <a:ext cx="53340" cy="114300"/>
          </a:xfrm>
          <a:custGeom>
            <a:avLst/>
            <a:gdLst/>
            <a:ahLst/>
            <a:cxnLst/>
            <a:rect l="l" t="t" r="r" b="b"/>
            <a:pathLst>
              <a:path w="53339" h="114300">
                <a:moveTo>
                  <a:pt x="0" y="114299"/>
                </a:moveTo>
                <a:lnTo>
                  <a:pt x="53340" y="114299"/>
                </a:lnTo>
                <a:lnTo>
                  <a:pt x="53340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23978" y="4402964"/>
            <a:ext cx="378460" cy="114300"/>
          </a:xfrm>
          <a:custGeom>
            <a:avLst/>
            <a:gdLst/>
            <a:ahLst/>
            <a:cxnLst/>
            <a:rect l="l" t="t" r="r" b="b"/>
            <a:pathLst>
              <a:path w="378460" h="114300">
                <a:moveTo>
                  <a:pt x="0" y="114299"/>
                </a:moveTo>
                <a:lnTo>
                  <a:pt x="377951" y="114299"/>
                </a:lnTo>
                <a:lnTo>
                  <a:pt x="377951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01930" y="4402964"/>
            <a:ext cx="55244" cy="114300"/>
          </a:xfrm>
          <a:custGeom>
            <a:avLst/>
            <a:gdLst/>
            <a:ahLst/>
            <a:cxnLst/>
            <a:rect l="l" t="t" r="r" b="b"/>
            <a:pathLst>
              <a:path w="55245" h="114300">
                <a:moveTo>
                  <a:pt x="0" y="114299"/>
                </a:moveTo>
                <a:lnTo>
                  <a:pt x="54863" y="114299"/>
                </a:lnTo>
                <a:lnTo>
                  <a:pt x="54863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356795" y="4402964"/>
            <a:ext cx="53340" cy="114300"/>
          </a:xfrm>
          <a:custGeom>
            <a:avLst/>
            <a:gdLst/>
            <a:ahLst/>
            <a:cxnLst/>
            <a:rect l="l" t="t" r="r" b="b"/>
            <a:pathLst>
              <a:path w="53339" h="114300">
                <a:moveTo>
                  <a:pt x="0" y="114299"/>
                </a:moveTo>
                <a:lnTo>
                  <a:pt x="53340" y="114299"/>
                </a:lnTo>
                <a:lnTo>
                  <a:pt x="53340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410135" y="4402964"/>
            <a:ext cx="325120" cy="114300"/>
          </a:xfrm>
          <a:custGeom>
            <a:avLst/>
            <a:gdLst/>
            <a:ahLst/>
            <a:cxnLst/>
            <a:rect l="l" t="t" r="r" b="b"/>
            <a:pathLst>
              <a:path w="325120" h="114300">
                <a:moveTo>
                  <a:pt x="0" y="114299"/>
                </a:moveTo>
                <a:lnTo>
                  <a:pt x="324611" y="114299"/>
                </a:lnTo>
                <a:lnTo>
                  <a:pt x="324611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761416" y="4402964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533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88087" y="4402964"/>
            <a:ext cx="757555" cy="114300"/>
          </a:xfrm>
          <a:custGeom>
            <a:avLst/>
            <a:gdLst/>
            <a:ahLst/>
            <a:cxnLst/>
            <a:rect l="l" t="t" r="r" b="b"/>
            <a:pathLst>
              <a:path w="757554" h="114300">
                <a:moveTo>
                  <a:pt x="0" y="114299"/>
                </a:moveTo>
                <a:lnTo>
                  <a:pt x="757427" y="114299"/>
                </a:lnTo>
                <a:lnTo>
                  <a:pt x="757427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545514" y="4402964"/>
            <a:ext cx="106680" cy="114300"/>
          </a:xfrm>
          <a:custGeom>
            <a:avLst/>
            <a:gdLst/>
            <a:ahLst/>
            <a:cxnLst/>
            <a:rect l="l" t="t" r="r" b="b"/>
            <a:pathLst>
              <a:path w="106679" h="114300">
                <a:moveTo>
                  <a:pt x="0" y="114299"/>
                </a:moveTo>
                <a:lnTo>
                  <a:pt x="106679" y="114299"/>
                </a:lnTo>
                <a:lnTo>
                  <a:pt x="106679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679626" y="4402964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5486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707059" y="4402964"/>
            <a:ext cx="431800" cy="114300"/>
          </a:xfrm>
          <a:custGeom>
            <a:avLst/>
            <a:gdLst/>
            <a:ahLst/>
            <a:cxnLst/>
            <a:rect l="l" t="t" r="r" b="b"/>
            <a:pathLst>
              <a:path w="431800" h="114300">
                <a:moveTo>
                  <a:pt x="0" y="114299"/>
                </a:moveTo>
                <a:lnTo>
                  <a:pt x="431292" y="114299"/>
                </a:lnTo>
                <a:lnTo>
                  <a:pt x="431292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138350" y="4402964"/>
            <a:ext cx="486409" cy="114300"/>
          </a:xfrm>
          <a:custGeom>
            <a:avLst/>
            <a:gdLst/>
            <a:ahLst/>
            <a:cxnLst/>
            <a:rect l="l" t="t" r="r" b="b"/>
            <a:pathLst>
              <a:path w="486409" h="114300">
                <a:moveTo>
                  <a:pt x="0" y="114299"/>
                </a:moveTo>
                <a:lnTo>
                  <a:pt x="486155" y="114299"/>
                </a:lnTo>
                <a:lnTo>
                  <a:pt x="486155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509960" y="4151656"/>
            <a:ext cx="4126229" cy="3683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700" spc="-5" dirty="0">
                <a:solidFill>
                  <a:srgbClr val="0000FF"/>
                </a:solidFill>
                <a:latin typeface="Courier New"/>
                <a:cs typeface="Courier New"/>
              </a:rPr>
              <a:t>&lt;body&gt;</a:t>
            </a:r>
            <a:endParaRPr sz="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700" spc="-5" dirty="0">
                <a:solidFill>
                  <a:srgbClr val="0000FF"/>
                </a:solidFill>
                <a:latin typeface="Courier New"/>
                <a:cs typeface="Courier New"/>
              </a:rPr>
              <a:t>&lt;ul </a:t>
            </a:r>
            <a:r>
              <a:rPr sz="70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700" dirty="0">
                <a:latin typeface="Courier New"/>
                <a:cs typeface="Courier New"/>
              </a:rPr>
              <a:t>=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"nav</a:t>
            </a:r>
            <a:r>
              <a:rPr sz="700" b="1" spc="2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nav-tabs"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700" dirty="0">
              <a:latin typeface="Courier New"/>
              <a:cs typeface="Courier New"/>
            </a:endParaRPr>
          </a:p>
          <a:p>
            <a:pPr marL="119380">
              <a:lnSpc>
                <a:spcPct val="100000"/>
              </a:lnSpc>
              <a:spcBef>
                <a:spcPts val="60"/>
              </a:spcBef>
            </a:pP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&lt;li&gt;&lt;a </a:t>
            </a:r>
            <a:r>
              <a:rPr sz="700" dirty="0">
                <a:solidFill>
                  <a:srgbClr val="FF0000"/>
                </a:solidFill>
                <a:latin typeface="Courier New"/>
                <a:cs typeface="Courier New"/>
              </a:rPr>
              <a:t>href</a:t>
            </a:r>
            <a:r>
              <a:rPr sz="700" dirty="0">
                <a:latin typeface="Courier New"/>
                <a:cs typeface="Courier New"/>
              </a:rPr>
              <a:t>=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"#corvinal"</a:t>
            </a:r>
            <a:r>
              <a:rPr sz="700" b="1" spc="6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FF0000"/>
                </a:solidFill>
                <a:latin typeface="Courier New"/>
                <a:cs typeface="Courier New"/>
              </a:rPr>
              <a:t>onclick</a:t>
            </a:r>
            <a:r>
              <a:rPr sz="700" dirty="0">
                <a:latin typeface="Courier New"/>
                <a:cs typeface="Courier New"/>
              </a:rPr>
              <a:t>=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"listar(this.innerHTML)"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700" b="1" dirty="0">
                <a:latin typeface="Courier New"/>
                <a:cs typeface="Courier New"/>
              </a:rPr>
              <a:t>Corvinal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&lt;/a&gt;&lt;/li&gt;</a:t>
            </a:r>
            <a:endParaRPr sz="700" dirty="0">
              <a:latin typeface="Courier New"/>
              <a:cs typeface="Courier New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521898" y="4517276"/>
            <a:ext cx="106680" cy="114300"/>
          </a:xfrm>
          <a:custGeom>
            <a:avLst/>
            <a:gdLst/>
            <a:ahLst/>
            <a:cxnLst/>
            <a:rect l="l" t="t" r="r" b="b"/>
            <a:pathLst>
              <a:path w="106679" h="114300">
                <a:moveTo>
                  <a:pt x="0" y="114300"/>
                </a:moveTo>
                <a:lnTo>
                  <a:pt x="106679" y="114300"/>
                </a:lnTo>
                <a:lnTo>
                  <a:pt x="106679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628578" y="4517276"/>
            <a:ext cx="325120" cy="114300"/>
          </a:xfrm>
          <a:custGeom>
            <a:avLst/>
            <a:gdLst/>
            <a:ahLst/>
            <a:cxnLst/>
            <a:rect l="l" t="t" r="r" b="b"/>
            <a:pathLst>
              <a:path w="325120" h="114300">
                <a:moveTo>
                  <a:pt x="0" y="114300"/>
                </a:moveTo>
                <a:lnTo>
                  <a:pt x="324612" y="114300"/>
                </a:lnTo>
                <a:lnTo>
                  <a:pt x="324612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979860" y="451727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533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06530" y="4517276"/>
            <a:ext cx="216535" cy="114300"/>
          </a:xfrm>
          <a:custGeom>
            <a:avLst/>
            <a:gdLst/>
            <a:ahLst/>
            <a:cxnLst/>
            <a:rect l="l" t="t" r="r" b="b"/>
            <a:pathLst>
              <a:path w="216535" h="114300">
                <a:moveTo>
                  <a:pt x="0" y="114300"/>
                </a:moveTo>
                <a:lnTo>
                  <a:pt x="216408" y="114300"/>
                </a:lnTo>
                <a:lnTo>
                  <a:pt x="216408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49609" y="451727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533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276278" y="4517276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5" h="114300">
                <a:moveTo>
                  <a:pt x="0" y="114300"/>
                </a:moveTo>
                <a:lnTo>
                  <a:pt x="108203" y="114300"/>
                </a:lnTo>
                <a:lnTo>
                  <a:pt x="108203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384483" y="4517276"/>
            <a:ext cx="539750" cy="114300"/>
          </a:xfrm>
          <a:custGeom>
            <a:avLst/>
            <a:gdLst/>
            <a:ahLst/>
            <a:cxnLst/>
            <a:rect l="l" t="t" r="r" b="b"/>
            <a:pathLst>
              <a:path w="539750" h="114300">
                <a:moveTo>
                  <a:pt x="0" y="114300"/>
                </a:moveTo>
                <a:lnTo>
                  <a:pt x="539496" y="114300"/>
                </a:lnTo>
                <a:lnTo>
                  <a:pt x="539496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923978" y="4517276"/>
            <a:ext cx="55244" cy="114300"/>
          </a:xfrm>
          <a:custGeom>
            <a:avLst/>
            <a:gdLst/>
            <a:ahLst/>
            <a:cxnLst/>
            <a:rect l="l" t="t" r="r" b="b"/>
            <a:pathLst>
              <a:path w="55245" h="114300">
                <a:moveTo>
                  <a:pt x="0" y="114300"/>
                </a:moveTo>
                <a:lnTo>
                  <a:pt x="54863" y="114300"/>
                </a:lnTo>
                <a:lnTo>
                  <a:pt x="54863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978842" y="4517276"/>
            <a:ext cx="55244" cy="114300"/>
          </a:xfrm>
          <a:custGeom>
            <a:avLst/>
            <a:gdLst/>
            <a:ahLst/>
            <a:cxnLst/>
            <a:rect l="l" t="t" r="r" b="b"/>
            <a:pathLst>
              <a:path w="55245" h="114300">
                <a:moveTo>
                  <a:pt x="0" y="114300"/>
                </a:moveTo>
                <a:lnTo>
                  <a:pt x="54863" y="114300"/>
                </a:lnTo>
                <a:lnTo>
                  <a:pt x="54863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033707" y="4517276"/>
            <a:ext cx="376555" cy="114300"/>
          </a:xfrm>
          <a:custGeom>
            <a:avLst/>
            <a:gdLst/>
            <a:ahLst/>
            <a:cxnLst/>
            <a:rect l="l" t="t" r="r" b="b"/>
            <a:pathLst>
              <a:path w="376554" h="114300">
                <a:moveTo>
                  <a:pt x="0" y="114300"/>
                </a:moveTo>
                <a:lnTo>
                  <a:pt x="376427" y="114300"/>
                </a:lnTo>
                <a:lnTo>
                  <a:pt x="376427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410135" y="4517276"/>
            <a:ext cx="55244" cy="114300"/>
          </a:xfrm>
          <a:custGeom>
            <a:avLst/>
            <a:gdLst/>
            <a:ahLst/>
            <a:cxnLst/>
            <a:rect l="l" t="t" r="r" b="b"/>
            <a:pathLst>
              <a:path w="55245" h="114300">
                <a:moveTo>
                  <a:pt x="0" y="114300"/>
                </a:moveTo>
                <a:lnTo>
                  <a:pt x="54863" y="114300"/>
                </a:lnTo>
                <a:lnTo>
                  <a:pt x="54863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64998" y="4517276"/>
            <a:ext cx="53340" cy="114300"/>
          </a:xfrm>
          <a:custGeom>
            <a:avLst/>
            <a:gdLst/>
            <a:ahLst/>
            <a:cxnLst/>
            <a:rect l="l" t="t" r="r" b="b"/>
            <a:pathLst>
              <a:path w="53339" h="114300">
                <a:moveTo>
                  <a:pt x="0" y="114300"/>
                </a:moveTo>
                <a:lnTo>
                  <a:pt x="53340" y="114300"/>
                </a:lnTo>
                <a:lnTo>
                  <a:pt x="5334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518339" y="4517276"/>
            <a:ext cx="325120" cy="114300"/>
          </a:xfrm>
          <a:custGeom>
            <a:avLst/>
            <a:gdLst/>
            <a:ahLst/>
            <a:cxnLst/>
            <a:rect l="l" t="t" r="r" b="b"/>
            <a:pathLst>
              <a:path w="325120" h="114300">
                <a:moveTo>
                  <a:pt x="0" y="114300"/>
                </a:moveTo>
                <a:lnTo>
                  <a:pt x="324612" y="114300"/>
                </a:lnTo>
                <a:lnTo>
                  <a:pt x="324612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869621" y="451727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533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896290" y="4517276"/>
            <a:ext cx="756285" cy="114300"/>
          </a:xfrm>
          <a:custGeom>
            <a:avLst/>
            <a:gdLst/>
            <a:ahLst/>
            <a:cxnLst/>
            <a:rect l="l" t="t" r="r" b="b"/>
            <a:pathLst>
              <a:path w="756284" h="114300">
                <a:moveTo>
                  <a:pt x="0" y="114300"/>
                </a:moveTo>
                <a:lnTo>
                  <a:pt x="755903" y="114300"/>
                </a:lnTo>
                <a:lnTo>
                  <a:pt x="755903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652195" y="4517276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0" y="114300"/>
                </a:moveTo>
                <a:lnTo>
                  <a:pt x="108203" y="114300"/>
                </a:lnTo>
                <a:lnTo>
                  <a:pt x="108203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787068" y="451727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533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813738" y="4517276"/>
            <a:ext cx="541020" cy="114300"/>
          </a:xfrm>
          <a:custGeom>
            <a:avLst/>
            <a:gdLst/>
            <a:ahLst/>
            <a:cxnLst/>
            <a:rect l="l" t="t" r="r" b="b"/>
            <a:pathLst>
              <a:path w="541020" h="114300">
                <a:moveTo>
                  <a:pt x="0" y="114300"/>
                </a:moveTo>
                <a:lnTo>
                  <a:pt x="541020" y="114300"/>
                </a:lnTo>
                <a:lnTo>
                  <a:pt x="54102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354759" y="4517276"/>
            <a:ext cx="486409" cy="114300"/>
          </a:xfrm>
          <a:custGeom>
            <a:avLst/>
            <a:gdLst/>
            <a:ahLst/>
            <a:cxnLst/>
            <a:rect l="l" t="t" r="r" b="b"/>
            <a:pathLst>
              <a:path w="486409" h="114300">
                <a:moveTo>
                  <a:pt x="0" y="114300"/>
                </a:moveTo>
                <a:lnTo>
                  <a:pt x="486155" y="114300"/>
                </a:lnTo>
                <a:lnTo>
                  <a:pt x="486155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521898" y="4631576"/>
            <a:ext cx="106680" cy="114300"/>
          </a:xfrm>
          <a:custGeom>
            <a:avLst/>
            <a:gdLst/>
            <a:ahLst/>
            <a:cxnLst/>
            <a:rect l="l" t="t" r="r" b="b"/>
            <a:pathLst>
              <a:path w="106679" h="114300">
                <a:moveTo>
                  <a:pt x="0" y="114300"/>
                </a:moveTo>
                <a:lnTo>
                  <a:pt x="106679" y="114300"/>
                </a:lnTo>
                <a:lnTo>
                  <a:pt x="106679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628578" y="4631576"/>
            <a:ext cx="325120" cy="114300"/>
          </a:xfrm>
          <a:custGeom>
            <a:avLst/>
            <a:gdLst/>
            <a:ahLst/>
            <a:cxnLst/>
            <a:rect l="l" t="t" r="r" b="b"/>
            <a:pathLst>
              <a:path w="325120" h="114300">
                <a:moveTo>
                  <a:pt x="0" y="114300"/>
                </a:moveTo>
                <a:lnTo>
                  <a:pt x="324612" y="114300"/>
                </a:lnTo>
                <a:lnTo>
                  <a:pt x="324612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979860" y="463157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533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006530" y="4631576"/>
            <a:ext cx="216535" cy="114300"/>
          </a:xfrm>
          <a:custGeom>
            <a:avLst/>
            <a:gdLst/>
            <a:ahLst/>
            <a:cxnLst/>
            <a:rect l="l" t="t" r="r" b="b"/>
            <a:pathLst>
              <a:path w="216535" h="114300">
                <a:moveTo>
                  <a:pt x="0" y="114300"/>
                </a:moveTo>
                <a:lnTo>
                  <a:pt x="216408" y="114300"/>
                </a:lnTo>
                <a:lnTo>
                  <a:pt x="216408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249609" y="463157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533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276278" y="4631576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5" h="114300">
                <a:moveTo>
                  <a:pt x="0" y="114300"/>
                </a:moveTo>
                <a:lnTo>
                  <a:pt x="108203" y="114300"/>
                </a:lnTo>
                <a:lnTo>
                  <a:pt x="108203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384483" y="4631576"/>
            <a:ext cx="431800" cy="114300"/>
          </a:xfrm>
          <a:custGeom>
            <a:avLst/>
            <a:gdLst/>
            <a:ahLst/>
            <a:cxnLst/>
            <a:rect l="l" t="t" r="r" b="b"/>
            <a:pathLst>
              <a:path w="431800" h="114300">
                <a:moveTo>
                  <a:pt x="0" y="114300"/>
                </a:moveTo>
                <a:lnTo>
                  <a:pt x="431291" y="114300"/>
                </a:lnTo>
                <a:lnTo>
                  <a:pt x="431291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815774" y="4631576"/>
            <a:ext cx="55244" cy="114300"/>
          </a:xfrm>
          <a:custGeom>
            <a:avLst/>
            <a:gdLst/>
            <a:ahLst/>
            <a:cxnLst/>
            <a:rect l="l" t="t" r="r" b="b"/>
            <a:pathLst>
              <a:path w="55245" h="114300">
                <a:moveTo>
                  <a:pt x="0" y="114300"/>
                </a:moveTo>
                <a:lnTo>
                  <a:pt x="54863" y="114300"/>
                </a:lnTo>
                <a:lnTo>
                  <a:pt x="54863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870639" y="4631576"/>
            <a:ext cx="53340" cy="114300"/>
          </a:xfrm>
          <a:custGeom>
            <a:avLst/>
            <a:gdLst/>
            <a:ahLst/>
            <a:cxnLst/>
            <a:rect l="l" t="t" r="r" b="b"/>
            <a:pathLst>
              <a:path w="53339" h="114300">
                <a:moveTo>
                  <a:pt x="0" y="114300"/>
                </a:moveTo>
                <a:lnTo>
                  <a:pt x="53340" y="114300"/>
                </a:lnTo>
                <a:lnTo>
                  <a:pt x="5334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923978" y="4631576"/>
            <a:ext cx="378460" cy="114300"/>
          </a:xfrm>
          <a:custGeom>
            <a:avLst/>
            <a:gdLst/>
            <a:ahLst/>
            <a:cxnLst/>
            <a:rect l="l" t="t" r="r" b="b"/>
            <a:pathLst>
              <a:path w="378460" h="114300">
                <a:moveTo>
                  <a:pt x="0" y="114300"/>
                </a:moveTo>
                <a:lnTo>
                  <a:pt x="377951" y="114300"/>
                </a:lnTo>
                <a:lnTo>
                  <a:pt x="377951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301930" y="4631576"/>
            <a:ext cx="55244" cy="114300"/>
          </a:xfrm>
          <a:custGeom>
            <a:avLst/>
            <a:gdLst/>
            <a:ahLst/>
            <a:cxnLst/>
            <a:rect l="l" t="t" r="r" b="b"/>
            <a:pathLst>
              <a:path w="55245" h="114300">
                <a:moveTo>
                  <a:pt x="0" y="114300"/>
                </a:moveTo>
                <a:lnTo>
                  <a:pt x="54863" y="114300"/>
                </a:lnTo>
                <a:lnTo>
                  <a:pt x="54863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356795" y="4631576"/>
            <a:ext cx="53340" cy="114300"/>
          </a:xfrm>
          <a:custGeom>
            <a:avLst/>
            <a:gdLst/>
            <a:ahLst/>
            <a:cxnLst/>
            <a:rect l="l" t="t" r="r" b="b"/>
            <a:pathLst>
              <a:path w="53339" h="114300">
                <a:moveTo>
                  <a:pt x="0" y="114300"/>
                </a:moveTo>
                <a:lnTo>
                  <a:pt x="53340" y="114300"/>
                </a:lnTo>
                <a:lnTo>
                  <a:pt x="5334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410135" y="4631576"/>
            <a:ext cx="325120" cy="114300"/>
          </a:xfrm>
          <a:custGeom>
            <a:avLst/>
            <a:gdLst/>
            <a:ahLst/>
            <a:cxnLst/>
            <a:rect l="l" t="t" r="r" b="b"/>
            <a:pathLst>
              <a:path w="325120" h="114300">
                <a:moveTo>
                  <a:pt x="0" y="114300"/>
                </a:moveTo>
                <a:lnTo>
                  <a:pt x="324611" y="114300"/>
                </a:lnTo>
                <a:lnTo>
                  <a:pt x="324611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761416" y="463157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533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788087" y="4631576"/>
            <a:ext cx="757555" cy="114300"/>
          </a:xfrm>
          <a:custGeom>
            <a:avLst/>
            <a:gdLst/>
            <a:ahLst/>
            <a:cxnLst/>
            <a:rect l="l" t="t" r="r" b="b"/>
            <a:pathLst>
              <a:path w="757554" h="114300">
                <a:moveTo>
                  <a:pt x="0" y="114300"/>
                </a:moveTo>
                <a:lnTo>
                  <a:pt x="757427" y="114300"/>
                </a:lnTo>
                <a:lnTo>
                  <a:pt x="757427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545514" y="4631576"/>
            <a:ext cx="106680" cy="114300"/>
          </a:xfrm>
          <a:custGeom>
            <a:avLst/>
            <a:gdLst/>
            <a:ahLst/>
            <a:cxnLst/>
            <a:rect l="l" t="t" r="r" b="b"/>
            <a:pathLst>
              <a:path w="106679" h="114300">
                <a:moveTo>
                  <a:pt x="0" y="114300"/>
                </a:moveTo>
                <a:lnTo>
                  <a:pt x="106679" y="114300"/>
                </a:lnTo>
                <a:lnTo>
                  <a:pt x="106679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679626" y="463157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5486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707059" y="4631576"/>
            <a:ext cx="215265" cy="114300"/>
          </a:xfrm>
          <a:custGeom>
            <a:avLst/>
            <a:gdLst/>
            <a:ahLst/>
            <a:cxnLst/>
            <a:rect l="l" t="t" r="r" b="b"/>
            <a:pathLst>
              <a:path w="215265" h="114300">
                <a:moveTo>
                  <a:pt x="0" y="114300"/>
                </a:moveTo>
                <a:lnTo>
                  <a:pt x="214883" y="114300"/>
                </a:lnTo>
                <a:lnTo>
                  <a:pt x="214883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949375" y="463157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5486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976807" y="4631576"/>
            <a:ext cx="215265" cy="114300"/>
          </a:xfrm>
          <a:custGeom>
            <a:avLst/>
            <a:gdLst/>
            <a:ahLst/>
            <a:cxnLst/>
            <a:rect l="l" t="t" r="r" b="b"/>
            <a:pathLst>
              <a:path w="215265" h="114300">
                <a:moveTo>
                  <a:pt x="0" y="114300"/>
                </a:moveTo>
                <a:lnTo>
                  <a:pt x="214883" y="114300"/>
                </a:lnTo>
                <a:lnTo>
                  <a:pt x="214883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191690" y="4631576"/>
            <a:ext cx="487680" cy="114300"/>
          </a:xfrm>
          <a:custGeom>
            <a:avLst/>
            <a:gdLst/>
            <a:ahLst/>
            <a:cxnLst/>
            <a:rect l="l" t="t" r="r" b="b"/>
            <a:pathLst>
              <a:path w="487679" h="114300">
                <a:moveTo>
                  <a:pt x="0" y="114300"/>
                </a:moveTo>
                <a:lnTo>
                  <a:pt x="487679" y="114300"/>
                </a:lnTo>
                <a:lnTo>
                  <a:pt x="487679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4616641" y="4494530"/>
            <a:ext cx="4236085" cy="2540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&lt;li&gt;&lt;a </a:t>
            </a:r>
            <a:r>
              <a:rPr sz="700" dirty="0">
                <a:solidFill>
                  <a:srgbClr val="FF0000"/>
                </a:solidFill>
                <a:latin typeface="Courier New"/>
                <a:cs typeface="Courier New"/>
              </a:rPr>
              <a:t>href</a:t>
            </a:r>
            <a:r>
              <a:rPr sz="700" dirty="0">
                <a:latin typeface="Courier New"/>
                <a:cs typeface="Courier New"/>
              </a:rPr>
              <a:t>=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"#grifinoria"</a:t>
            </a:r>
            <a:r>
              <a:rPr sz="700" b="1" spc="8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FF0000"/>
                </a:solidFill>
                <a:latin typeface="Courier New"/>
                <a:cs typeface="Courier New"/>
              </a:rPr>
              <a:t>onclick</a:t>
            </a:r>
            <a:r>
              <a:rPr sz="700" dirty="0">
                <a:latin typeface="Courier New"/>
                <a:cs typeface="Courier New"/>
              </a:rPr>
              <a:t>=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"listar(this.innerHTML)"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700" b="1" dirty="0">
                <a:latin typeface="Courier New"/>
                <a:cs typeface="Courier New"/>
              </a:rPr>
              <a:t>Grifinória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&lt;/a&gt;&lt;/li&gt;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&lt;li&gt;&lt;a </a:t>
            </a:r>
            <a:r>
              <a:rPr sz="700" dirty="0">
                <a:solidFill>
                  <a:srgbClr val="FF0000"/>
                </a:solidFill>
                <a:latin typeface="Courier New"/>
                <a:cs typeface="Courier New"/>
              </a:rPr>
              <a:t>href</a:t>
            </a:r>
            <a:r>
              <a:rPr sz="700" dirty="0">
                <a:latin typeface="Courier New"/>
                <a:cs typeface="Courier New"/>
              </a:rPr>
              <a:t>=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"#lufalufa"</a:t>
            </a:r>
            <a:r>
              <a:rPr sz="700" b="1" spc="4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FF0000"/>
                </a:solidFill>
                <a:latin typeface="Courier New"/>
                <a:cs typeface="Courier New"/>
              </a:rPr>
              <a:t>onclick</a:t>
            </a:r>
            <a:r>
              <a:rPr sz="700" dirty="0">
                <a:latin typeface="Courier New"/>
                <a:cs typeface="Courier New"/>
              </a:rPr>
              <a:t>=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"listar(this.innerHTML)"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700" b="1" dirty="0">
                <a:latin typeface="Courier New"/>
                <a:cs typeface="Courier New"/>
              </a:rPr>
              <a:t>Lufa-Lufa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&lt;/a&gt;&lt;/li&gt;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4521898" y="4745876"/>
            <a:ext cx="106680" cy="114300"/>
          </a:xfrm>
          <a:custGeom>
            <a:avLst/>
            <a:gdLst/>
            <a:ahLst/>
            <a:cxnLst/>
            <a:rect l="l" t="t" r="r" b="b"/>
            <a:pathLst>
              <a:path w="106679" h="114300">
                <a:moveTo>
                  <a:pt x="0" y="114300"/>
                </a:moveTo>
                <a:lnTo>
                  <a:pt x="106679" y="114300"/>
                </a:lnTo>
                <a:lnTo>
                  <a:pt x="106679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628578" y="4745876"/>
            <a:ext cx="325120" cy="114300"/>
          </a:xfrm>
          <a:custGeom>
            <a:avLst/>
            <a:gdLst/>
            <a:ahLst/>
            <a:cxnLst/>
            <a:rect l="l" t="t" r="r" b="b"/>
            <a:pathLst>
              <a:path w="325120" h="114300">
                <a:moveTo>
                  <a:pt x="0" y="114300"/>
                </a:moveTo>
                <a:lnTo>
                  <a:pt x="324612" y="114300"/>
                </a:lnTo>
                <a:lnTo>
                  <a:pt x="324612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979860" y="474587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533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006530" y="4745876"/>
            <a:ext cx="216535" cy="114300"/>
          </a:xfrm>
          <a:custGeom>
            <a:avLst/>
            <a:gdLst/>
            <a:ahLst/>
            <a:cxnLst/>
            <a:rect l="l" t="t" r="r" b="b"/>
            <a:pathLst>
              <a:path w="216535" h="114300">
                <a:moveTo>
                  <a:pt x="0" y="114300"/>
                </a:moveTo>
                <a:lnTo>
                  <a:pt x="216408" y="114300"/>
                </a:lnTo>
                <a:lnTo>
                  <a:pt x="216408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249609" y="474587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533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276278" y="4745876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5" h="114300">
                <a:moveTo>
                  <a:pt x="0" y="114300"/>
                </a:moveTo>
                <a:lnTo>
                  <a:pt x="108203" y="114300"/>
                </a:lnTo>
                <a:lnTo>
                  <a:pt x="108203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384483" y="4745876"/>
            <a:ext cx="486409" cy="114300"/>
          </a:xfrm>
          <a:custGeom>
            <a:avLst/>
            <a:gdLst/>
            <a:ahLst/>
            <a:cxnLst/>
            <a:rect l="l" t="t" r="r" b="b"/>
            <a:pathLst>
              <a:path w="486410" h="114300">
                <a:moveTo>
                  <a:pt x="0" y="114300"/>
                </a:moveTo>
                <a:lnTo>
                  <a:pt x="486155" y="114300"/>
                </a:lnTo>
                <a:lnTo>
                  <a:pt x="486155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870639" y="4745876"/>
            <a:ext cx="53340" cy="114300"/>
          </a:xfrm>
          <a:custGeom>
            <a:avLst/>
            <a:gdLst/>
            <a:ahLst/>
            <a:cxnLst/>
            <a:rect l="l" t="t" r="r" b="b"/>
            <a:pathLst>
              <a:path w="53339" h="114300">
                <a:moveTo>
                  <a:pt x="0" y="114300"/>
                </a:moveTo>
                <a:lnTo>
                  <a:pt x="53340" y="114300"/>
                </a:lnTo>
                <a:lnTo>
                  <a:pt x="5334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923978" y="4745876"/>
            <a:ext cx="55244" cy="114300"/>
          </a:xfrm>
          <a:custGeom>
            <a:avLst/>
            <a:gdLst/>
            <a:ahLst/>
            <a:cxnLst/>
            <a:rect l="l" t="t" r="r" b="b"/>
            <a:pathLst>
              <a:path w="55245" h="114300">
                <a:moveTo>
                  <a:pt x="0" y="114300"/>
                </a:moveTo>
                <a:lnTo>
                  <a:pt x="54863" y="114300"/>
                </a:lnTo>
                <a:lnTo>
                  <a:pt x="54863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978842" y="4745876"/>
            <a:ext cx="378460" cy="114300"/>
          </a:xfrm>
          <a:custGeom>
            <a:avLst/>
            <a:gdLst/>
            <a:ahLst/>
            <a:cxnLst/>
            <a:rect l="l" t="t" r="r" b="b"/>
            <a:pathLst>
              <a:path w="378460" h="114300">
                <a:moveTo>
                  <a:pt x="0" y="114300"/>
                </a:moveTo>
                <a:lnTo>
                  <a:pt x="377951" y="114300"/>
                </a:lnTo>
                <a:lnTo>
                  <a:pt x="377951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356795" y="4745876"/>
            <a:ext cx="53340" cy="114300"/>
          </a:xfrm>
          <a:custGeom>
            <a:avLst/>
            <a:gdLst/>
            <a:ahLst/>
            <a:cxnLst/>
            <a:rect l="l" t="t" r="r" b="b"/>
            <a:pathLst>
              <a:path w="53339" h="114300">
                <a:moveTo>
                  <a:pt x="0" y="114300"/>
                </a:moveTo>
                <a:lnTo>
                  <a:pt x="53340" y="114300"/>
                </a:lnTo>
                <a:lnTo>
                  <a:pt x="5334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410135" y="4745876"/>
            <a:ext cx="55244" cy="114300"/>
          </a:xfrm>
          <a:custGeom>
            <a:avLst/>
            <a:gdLst/>
            <a:ahLst/>
            <a:cxnLst/>
            <a:rect l="l" t="t" r="r" b="b"/>
            <a:pathLst>
              <a:path w="55245" h="114300">
                <a:moveTo>
                  <a:pt x="0" y="114300"/>
                </a:moveTo>
                <a:lnTo>
                  <a:pt x="54863" y="114300"/>
                </a:lnTo>
                <a:lnTo>
                  <a:pt x="54863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464998" y="4745876"/>
            <a:ext cx="323215" cy="114300"/>
          </a:xfrm>
          <a:custGeom>
            <a:avLst/>
            <a:gdLst/>
            <a:ahLst/>
            <a:cxnLst/>
            <a:rect l="l" t="t" r="r" b="b"/>
            <a:pathLst>
              <a:path w="323215" h="114300">
                <a:moveTo>
                  <a:pt x="0" y="114300"/>
                </a:moveTo>
                <a:lnTo>
                  <a:pt x="323088" y="114300"/>
                </a:lnTo>
                <a:lnTo>
                  <a:pt x="323088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815518" y="474587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5486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842950" y="4745876"/>
            <a:ext cx="756285" cy="114300"/>
          </a:xfrm>
          <a:custGeom>
            <a:avLst/>
            <a:gdLst/>
            <a:ahLst/>
            <a:cxnLst/>
            <a:rect l="l" t="t" r="r" b="b"/>
            <a:pathLst>
              <a:path w="756284" h="114300">
                <a:moveTo>
                  <a:pt x="0" y="114300"/>
                </a:moveTo>
                <a:lnTo>
                  <a:pt x="755903" y="114300"/>
                </a:lnTo>
                <a:lnTo>
                  <a:pt x="755903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598854" y="4745876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4" h="114300">
                <a:moveTo>
                  <a:pt x="0" y="114300"/>
                </a:moveTo>
                <a:lnTo>
                  <a:pt x="108203" y="114300"/>
                </a:lnTo>
                <a:lnTo>
                  <a:pt x="108203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733728" y="474587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533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760399" y="4745876"/>
            <a:ext cx="486409" cy="114300"/>
          </a:xfrm>
          <a:custGeom>
            <a:avLst/>
            <a:gdLst/>
            <a:ahLst/>
            <a:cxnLst/>
            <a:rect l="l" t="t" r="r" b="b"/>
            <a:pathLst>
              <a:path w="486409" h="114300">
                <a:moveTo>
                  <a:pt x="0" y="114300"/>
                </a:moveTo>
                <a:lnTo>
                  <a:pt x="486155" y="114300"/>
                </a:lnTo>
                <a:lnTo>
                  <a:pt x="486155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246554" y="4745876"/>
            <a:ext cx="486409" cy="114300"/>
          </a:xfrm>
          <a:custGeom>
            <a:avLst/>
            <a:gdLst/>
            <a:ahLst/>
            <a:cxnLst/>
            <a:rect l="l" t="t" r="r" b="b"/>
            <a:pathLst>
              <a:path w="486409" h="114300">
                <a:moveTo>
                  <a:pt x="0" y="114300"/>
                </a:moveTo>
                <a:lnTo>
                  <a:pt x="486155" y="114300"/>
                </a:lnTo>
                <a:lnTo>
                  <a:pt x="486155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521898" y="4860176"/>
            <a:ext cx="106680" cy="114300"/>
          </a:xfrm>
          <a:custGeom>
            <a:avLst/>
            <a:gdLst/>
            <a:ahLst/>
            <a:cxnLst/>
            <a:rect l="l" t="t" r="r" b="b"/>
            <a:pathLst>
              <a:path w="106679" h="114300">
                <a:moveTo>
                  <a:pt x="0" y="114300"/>
                </a:moveTo>
                <a:lnTo>
                  <a:pt x="106679" y="114300"/>
                </a:lnTo>
                <a:lnTo>
                  <a:pt x="106679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628578" y="4860176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5" h="114300">
                <a:moveTo>
                  <a:pt x="0" y="114300"/>
                </a:moveTo>
                <a:lnTo>
                  <a:pt x="108203" y="114300"/>
                </a:lnTo>
                <a:lnTo>
                  <a:pt x="108203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764215" y="486017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548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548568" y="497447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533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521898" y="5088776"/>
            <a:ext cx="215265" cy="114300"/>
          </a:xfrm>
          <a:custGeom>
            <a:avLst/>
            <a:gdLst/>
            <a:ahLst/>
            <a:cxnLst/>
            <a:rect l="l" t="t" r="r" b="b"/>
            <a:pathLst>
              <a:path w="215264" h="114300">
                <a:moveTo>
                  <a:pt x="0" y="114299"/>
                </a:moveTo>
                <a:lnTo>
                  <a:pt x="214884" y="114299"/>
                </a:lnTo>
                <a:lnTo>
                  <a:pt x="214884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763453" y="508877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533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790122" y="5088776"/>
            <a:ext cx="271780" cy="114300"/>
          </a:xfrm>
          <a:custGeom>
            <a:avLst/>
            <a:gdLst/>
            <a:ahLst/>
            <a:cxnLst/>
            <a:rect l="l" t="t" r="r" b="b"/>
            <a:pathLst>
              <a:path w="271779" h="114300">
                <a:moveTo>
                  <a:pt x="0" y="114299"/>
                </a:moveTo>
                <a:lnTo>
                  <a:pt x="271272" y="114299"/>
                </a:lnTo>
                <a:lnTo>
                  <a:pt x="271272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088065" y="508877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533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114735" y="5088776"/>
            <a:ext cx="216535" cy="114300"/>
          </a:xfrm>
          <a:custGeom>
            <a:avLst/>
            <a:gdLst/>
            <a:ahLst/>
            <a:cxnLst/>
            <a:rect l="l" t="t" r="r" b="b"/>
            <a:pathLst>
              <a:path w="216535" h="114300">
                <a:moveTo>
                  <a:pt x="0" y="114299"/>
                </a:moveTo>
                <a:lnTo>
                  <a:pt x="216408" y="114299"/>
                </a:lnTo>
                <a:lnTo>
                  <a:pt x="216408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357812" y="508877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533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384483" y="5088776"/>
            <a:ext cx="431800" cy="114300"/>
          </a:xfrm>
          <a:custGeom>
            <a:avLst/>
            <a:gdLst/>
            <a:ahLst/>
            <a:cxnLst/>
            <a:rect l="l" t="t" r="r" b="b"/>
            <a:pathLst>
              <a:path w="431800" h="114300">
                <a:moveTo>
                  <a:pt x="0" y="114299"/>
                </a:moveTo>
                <a:lnTo>
                  <a:pt x="431291" y="114299"/>
                </a:lnTo>
                <a:lnTo>
                  <a:pt x="431291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843207" y="508877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548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521898" y="5203076"/>
            <a:ext cx="106680" cy="114300"/>
          </a:xfrm>
          <a:custGeom>
            <a:avLst/>
            <a:gdLst/>
            <a:ahLst/>
            <a:cxnLst/>
            <a:rect l="l" t="t" r="r" b="b"/>
            <a:pathLst>
              <a:path w="106679" h="114300">
                <a:moveTo>
                  <a:pt x="0" y="114299"/>
                </a:moveTo>
                <a:lnTo>
                  <a:pt x="106679" y="114299"/>
                </a:lnTo>
                <a:lnTo>
                  <a:pt x="106679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628578" y="5203076"/>
            <a:ext cx="216535" cy="114300"/>
          </a:xfrm>
          <a:custGeom>
            <a:avLst/>
            <a:gdLst/>
            <a:ahLst/>
            <a:cxnLst/>
            <a:rect l="l" t="t" r="r" b="b"/>
            <a:pathLst>
              <a:path w="216535" h="114300">
                <a:moveTo>
                  <a:pt x="0" y="114299"/>
                </a:moveTo>
                <a:lnTo>
                  <a:pt x="216408" y="114299"/>
                </a:lnTo>
                <a:lnTo>
                  <a:pt x="216408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871657" y="520307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533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898327" y="5203076"/>
            <a:ext cx="108585" cy="114300"/>
          </a:xfrm>
          <a:custGeom>
            <a:avLst/>
            <a:gdLst/>
            <a:ahLst/>
            <a:cxnLst/>
            <a:rect l="l" t="t" r="r" b="b"/>
            <a:pathLst>
              <a:path w="108585" h="114300">
                <a:moveTo>
                  <a:pt x="0" y="114299"/>
                </a:moveTo>
                <a:lnTo>
                  <a:pt x="108203" y="114299"/>
                </a:lnTo>
                <a:lnTo>
                  <a:pt x="108203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006530" y="5203076"/>
            <a:ext cx="55244" cy="114300"/>
          </a:xfrm>
          <a:custGeom>
            <a:avLst/>
            <a:gdLst/>
            <a:ahLst/>
            <a:cxnLst/>
            <a:rect l="l" t="t" r="r" b="b"/>
            <a:pathLst>
              <a:path w="55245" h="114300">
                <a:moveTo>
                  <a:pt x="0" y="114299"/>
                </a:moveTo>
                <a:lnTo>
                  <a:pt x="54863" y="114299"/>
                </a:lnTo>
                <a:lnTo>
                  <a:pt x="54863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061395" y="5203076"/>
            <a:ext cx="53340" cy="114300"/>
          </a:xfrm>
          <a:custGeom>
            <a:avLst/>
            <a:gdLst/>
            <a:ahLst/>
            <a:cxnLst/>
            <a:rect l="l" t="t" r="r" b="b"/>
            <a:pathLst>
              <a:path w="53339" h="114300">
                <a:moveTo>
                  <a:pt x="0" y="114299"/>
                </a:moveTo>
                <a:lnTo>
                  <a:pt x="53340" y="114299"/>
                </a:lnTo>
                <a:lnTo>
                  <a:pt x="53340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114735" y="5203076"/>
            <a:ext cx="647700" cy="114300"/>
          </a:xfrm>
          <a:custGeom>
            <a:avLst/>
            <a:gdLst/>
            <a:ahLst/>
            <a:cxnLst/>
            <a:rect l="l" t="t" r="r" b="b"/>
            <a:pathLst>
              <a:path w="647700" h="114300">
                <a:moveTo>
                  <a:pt x="0" y="114299"/>
                </a:moveTo>
                <a:lnTo>
                  <a:pt x="647700" y="114299"/>
                </a:lnTo>
                <a:lnTo>
                  <a:pt x="647700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762435" y="5203076"/>
            <a:ext cx="53340" cy="114300"/>
          </a:xfrm>
          <a:custGeom>
            <a:avLst/>
            <a:gdLst/>
            <a:ahLst/>
            <a:cxnLst/>
            <a:rect l="l" t="t" r="r" b="b"/>
            <a:pathLst>
              <a:path w="53339" h="114300">
                <a:moveTo>
                  <a:pt x="0" y="114299"/>
                </a:moveTo>
                <a:lnTo>
                  <a:pt x="53340" y="114299"/>
                </a:lnTo>
                <a:lnTo>
                  <a:pt x="53340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815774" y="5203076"/>
            <a:ext cx="55244" cy="114300"/>
          </a:xfrm>
          <a:custGeom>
            <a:avLst/>
            <a:gdLst/>
            <a:ahLst/>
            <a:cxnLst/>
            <a:rect l="l" t="t" r="r" b="b"/>
            <a:pathLst>
              <a:path w="55245" h="114300">
                <a:moveTo>
                  <a:pt x="0" y="114299"/>
                </a:moveTo>
                <a:lnTo>
                  <a:pt x="54863" y="114299"/>
                </a:lnTo>
                <a:lnTo>
                  <a:pt x="54863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870639" y="5203076"/>
            <a:ext cx="269875" cy="114300"/>
          </a:xfrm>
          <a:custGeom>
            <a:avLst/>
            <a:gdLst/>
            <a:ahLst/>
            <a:cxnLst/>
            <a:rect l="l" t="t" r="r" b="b"/>
            <a:pathLst>
              <a:path w="269875" h="114300">
                <a:moveTo>
                  <a:pt x="0" y="114299"/>
                </a:moveTo>
                <a:lnTo>
                  <a:pt x="269748" y="114299"/>
                </a:lnTo>
                <a:lnTo>
                  <a:pt x="269748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167818" y="520307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548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195251" y="5203076"/>
            <a:ext cx="215265" cy="114300"/>
          </a:xfrm>
          <a:custGeom>
            <a:avLst/>
            <a:gdLst/>
            <a:ahLst/>
            <a:cxnLst/>
            <a:rect l="l" t="t" r="r" b="b"/>
            <a:pathLst>
              <a:path w="215264" h="114300">
                <a:moveTo>
                  <a:pt x="0" y="114299"/>
                </a:moveTo>
                <a:lnTo>
                  <a:pt x="214884" y="114299"/>
                </a:lnTo>
                <a:lnTo>
                  <a:pt x="214884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437566" y="520307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548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464998" y="5203076"/>
            <a:ext cx="647700" cy="114300"/>
          </a:xfrm>
          <a:custGeom>
            <a:avLst/>
            <a:gdLst/>
            <a:ahLst/>
            <a:cxnLst/>
            <a:rect l="l" t="t" r="r" b="b"/>
            <a:pathLst>
              <a:path w="647700" h="114300">
                <a:moveTo>
                  <a:pt x="0" y="114299"/>
                </a:moveTo>
                <a:lnTo>
                  <a:pt x="647700" y="114299"/>
                </a:lnTo>
                <a:lnTo>
                  <a:pt x="647700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140130" y="520307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5486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521898" y="5328044"/>
            <a:ext cx="106680" cy="102235"/>
          </a:xfrm>
          <a:custGeom>
            <a:avLst/>
            <a:gdLst/>
            <a:ahLst/>
            <a:cxnLst/>
            <a:rect l="l" t="t" r="r" b="b"/>
            <a:pathLst>
              <a:path w="106679" h="102235">
                <a:moveTo>
                  <a:pt x="0" y="102108"/>
                </a:moveTo>
                <a:lnTo>
                  <a:pt x="106679" y="102108"/>
                </a:lnTo>
                <a:lnTo>
                  <a:pt x="106679" y="0"/>
                </a:lnTo>
                <a:lnTo>
                  <a:pt x="0" y="0"/>
                </a:lnTo>
                <a:lnTo>
                  <a:pt x="0" y="1021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628578" y="5328044"/>
            <a:ext cx="161925" cy="102235"/>
          </a:xfrm>
          <a:custGeom>
            <a:avLst/>
            <a:gdLst/>
            <a:ahLst/>
            <a:cxnLst/>
            <a:rect l="l" t="t" r="r" b="b"/>
            <a:pathLst>
              <a:path w="161925" h="102235">
                <a:moveTo>
                  <a:pt x="0" y="102108"/>
                </a:moveTo>
                <a:lnTo>
                  <a:pt x="161544" y="102108"/>
                </a:lnTo>
                <a:lnTo>
                  <a:pt x="161544" y="0"/>
                </a:lnTo>
                <a:lnTo>
                  <a:pt x="0" y="0"/>
                </a:lnTo>
                <a:lnTo>
                  <a:pt x="0" y="1021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790122" y="5328044"/>
            <a:ext cx="163195" cy="102235"/>
          </a:xfrm>
          <a:custGeom>
            <a:avLst/>
            <a:gdLst/>
            <a:ahLst/>
            <a:cxnLst/>
            <a:rect l="l" t="t" r="r" b="b"/>
            <a:pathLst>
              <a:path w="163195" h="102235">
                <a:moveTo>
                  <a:pt x="0" y="102108"/>
                </a:moveTo>
                <a:lnTo>
                  <a:pt x="163067" y="102108"/>
                </a:lnTo>
                <a:lnTo>
                  <a:pt x="163067" y="0"/>
                </a:lnTo>
                <a:lnTo>
                  <a:pt x="0" y="0"/>
                </a:lnTo>
                <a:lnTo>
                  <a:pt x="0" y="1021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953191" y="5328044"/>
            <a:ext cx="161925" cy="102235"/>
          </a:xfrm>
          <a:custGeom>
            <a:avLst/>
            <a:gdLst/>
            <a:ahLst/>
            <a:cxnLst/>
            <a:rect l="l" t="t" r="r" b="b"/>
            <a:pathLst>
              <a:path w="161925" h="102235">
                <a:moveTo>
                  <a:pt x="0" y="102108"/>
                </a:moveTo>
                <a:lnTo>
                  <a:pt x="161544" y="102108"/>
                </a:lnTo>
                <a:lnTo>
                  <a:pt x="161544" y="0"/>
                </a:lnTo>
                <a:lnTo>
                  <a:pt x="0" y="0"/>
                </a:lnTo>
                <a:lnTo>
                  <a:pt x="0" y="1021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114735" y="5328044"/>
            <a:ext cx="55244" cy="102235"/>
          </a:xfrm>
          <a:custGeom>
            <a:avLst/>
            <a:gdLst/>
            <a:ahLst/>
            <a:cxnLst/>
            <a:rect l="l" t="t" r="r" b="b"/>
            <a:pathLst>
              <a:path w="55245" h="102235">
                <a:moveTo>
                  <a:pt x="0" y="102108"/>
                </a:moveTo>
                <a:lnTo>
                  <a:pt x="54863" y="102108"/>
                </a:lnTo>
                <a:lnTo>
                  <a:pt x="54863" y="0"/>
                </a:lnTo>
                <a:lnTo>
                  <a:pt x="0" y="0"/>
                </a:lnTo>
                <a:lnTo>
                  <a:pt x="0" y="1021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169598" y="5328044"/>
            <a:ext cx="53340" cy="102235"/>
          </a:xfrm>
          <a:custGeom>
            <a:avLst/>
            <a:gdLst/>
            <a:ahLst/>
            <a:cxnLst/>
            <a:rect l="l" t="t" r="r" b="b"/>
            <a:pathLst>
              <a:path w="53339" h="102235">
                <a:moveTo>
                  <a:pt x="0" y="102108"/>
                </a:moveTo>
                <a:lnTo>
                  <a:pt x="53340" y="102108"/>
                </a:lnTo>
                <a:lnTo>
                  <a:pt x="53340" y="0"/>
                </a:lnTo>
                <a:lnTo>
                  <a:pt x="0" y="0"/>
                </a:lnTo>
                <a:lnTo>
                  <a:pt x="0" y="1021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521898" y="5532260"/>
            <a:ext cx="106680" cy="114300"/>
          </a:xfrm>
          <a:custGeom>
            <a:avLst/>
            <a:gdLst/>
            <a:ahLst/>
            <a:cxnLst/>
            <a:rect l="l" t="t" r="r" b="b"/>
            <a:pathLst>
              <a:path w="106679" h="114300">
                <a:moveTo>
                  <a:pt x="0" y="114299"/>
                </a:moveTo>
                <a:lnTo>
                  <a:pt x="106679" y="114299"/>
                </a:lnTo>
                <a:lnTo>
                  <a:pt x="106679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628578" y="5532260"/>
            <a:ext cx="216535" cy="114300"/>
          </a:xfrm>
          <a:custGeom>
            <a:avLst/>
            <a:gdLst/>
            <a:ahLst/>
            <a:cxnLst/>
            <a:rect l="l" t="t" r="r" b="b"/>
            <a:pathLst>
              <a:path w="216535" h="114300">
                <a:moveTo>
                  <a:pt x="0" y="114299"/>
                </a:moveTo>
                <a:lnTo>
                  <a:pt x="216408" y="114299"/>
                </a:lnTo>
                <a:lnTo>
                  <a:pt x="216408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844986" y="5532260"/>
            <a:ext cx="161925" cy="114300"/>
          </a:xfrm>
          <a:custGeom>
            <a:avLst/>
            <a:gdLst/>
            <a:ahLst/>
            <a:cxnLst/>
            <a:rect l="l" t="t" r="r" b="b"/>
            <a:pathLst>
              <a:path w="161925" h="114300">
                <a:moveTo>
                  <a:pt x="0" y="114299"/>
                </a:moveTo>
                <a:lnTo>
                  <a:pt x="161544" y="114299"/>
                </a:lnTo>
                <a:lnTo>
                  <a:pt x="161544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006530" y="5532260"/>
            <a:ext cx="216535" cy="114300"/>
          </a:xfrm>
          <a:custGeom>
            <a:avLst/>
            <a:gdLst/>
            <a:ahLst/>
            <a:cxnLst/>
            <a:rect l="l" t="t" r="r" b="b"/>
            <a:pathLst>
              <a:path w="216535" h="114300">
                <a:moveTo>
                  <a:pt x="0" y="114299"/>
                </a:moveTo>
                <a:lnTo>
                  <a:pt x="216408" y="114299"/>
                </a:lnTo>
                <a:lnTo>
                  <a:pt x="216408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250371" y="553226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548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 txBox="1"/>
          <p:nvPr/>
        </p:nvSpPr>
        <p:spPr>
          <a:xfrm>
            <a:off x="4509960" y="4723130"/>
            <a:ext cx="4234815" cy="92646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160"/>
              </a:spcBef>
            </a:pP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&lt;li&gt;&lt;a </a:t>
            </a:r>
            <a:r>
              <a:rPr sz="700" dirty="0">
                <a:solidFill>
                  <a:srgbClr val="FF0000"/>
                </a:solidFill>
                <a:latin typeface="Courier New"/>
                <a:cs typeface="Courier New"/>
              </a:rPr>
              <a:t>href</a:t>
            </a:r>
            <a:r>
              <a:rPr sz="700" dirty="0">
                <a:latin typeface="Courier New"/>
                <a:cs typeface="Courier New"/>
              </a:rPr>
              <a:t>=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"#sonserina"</a:t>
            </a:r>
            <a:r>
              <a:rPr sz="700" b="1" spc="7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FF0000"/>
                </a:solidFill>
                <a:latin typeface="Courier New"/>
                <a:cs typeface="Courier New"/>
              </a:rPr>
              <a:t>onclick</a:t>
            </a:r>
            <a:r>
              <a:rPr sz="700" dirty="0">
                <a:latin typeface="Courier New"/>
                <a:cs typeface="Courier New"/>
              </a:rPr>
              <a:t>=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"listar(this.innerHTML)"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700" b="1" dirty="0">
                <a:latin typeface="Courier New"/>
                <a:cs typeface="Courier New"/>
              </a:rPr>
              <a:t>Sonserina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&lt;/a&gt;&lt;/li&gt;</a:t>
            </a:r>
            <a:endParaRPr sz="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700" spc="-5" dirty="0">
                <a:solidFill>
                  <a:srgbClr val="0000FF"/>
                </a:solidFill>
                <a:latin typeface="Courier New"/>
                <a:cs typeface="Courier New"/>
              </a:rPr>
              <a:t>&lt;/ul&gt;</a:t>
            </a:r>
            <a:endParaRPr sz="7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&lt;div</a:t>
            </a:r>
            <a:r>
              <a:rPr sz="7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700" dirty="0">
                <a:latin typeface="Courier New"/>
                <a:cs typeface="Courier New"/>
              </a:rPr>
              <a:t>=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"tab-content"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700" dirty="0">
              <a:latin typeface="Courier New"/>
              <a:cs typeface="Courier New"/>
            </a:endParaRPr>
          </a:p>
          <a:p>
            <a:pPr marL="119380">
              <a:lnSpc>
                <a:spcPct val="100000"/>
              </a:lnSpc>
              <a:spcBef>
                <a:spcPts val="60"/>
              </a:spcBef>
            </a:pP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&lt;div </a:t>
            </a:r>
            <a:r>
              <a:rPr sz="70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sz="700" dirty="0">
                <a:latin typeface="Courier New"/>
                <a:cs typeface="Courier New"/>
              </a:rPr>
              <a:t>=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"listaralunos" </a:t>
            </a:r>
            <a:r>
              <a:rPr sz="70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700" dirty="0">
                <a:latin typeface="Courier New"/>
                <a:cs typeface="Courier New"/>
              </a:rPr>
              <a:t>=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"tab-pane</a:t>
            </a:r>
            <a:r>
              <a:rPr sz="700" b="1" spc="30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active"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&lt;/div&gt;&lt;/div&gt;</a:t>
            </a:r>
            <a:endParaRPr sz="7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&lt;/body&gt;&lt;/html&gt;</a:t>
            </a:r>
            <a:endParaRPr sz="700" dirty="0">
              <a:latin typeface="Courier New"/>
              <a:cs typeface="Courier New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6285636" y="490726"/>
            <a:ext cx="2739492" cy="1985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14233" y="5287771"/>
            <a:ext cx="9556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b="1" spc="-5" dirty="0">
                <a:solidFill>
                  <a:srgbClr val="2A500F"/>
                </a:solidFill>
                <a:latin typeface="Trebuchet MS"/>
                <a:cs typeface="Trebuchet MS"/>
              </a:rPr>
              <a:t>  </a:t>
            </a:r>
            <a:endParaRPr sz="8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25257" y="5424932"/>
            <a:ext cx="114363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z="800" spc="5" dirty="0">
                <a:solidFill>
                  <a:srgbClr val="7E7E7E"/>
                </a:solidFill>
                <a:latin typeface="Trebuchet MS"/>
                <a:cs typeface="Trebuchet MS"/>
                <a:hlinkClick r:id="rId2"/>
              </a:rPr>
              <a:t>  </a:t>
            </a:r>
            <a:endParaRPr sz="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168079"/>
            <a:ext cx="345145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Exemplo</a:t>
            </a:r>
            <a:r>
              <a:rPr spc="-75" dirty="0"/>
              <a:t> </a:t>
            </a:r>
            <a:r>
              <a:rPr spc="-5" dirty="0"/>
              <a:t>(2/3)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2400" y="742120"/>
            <a:ext cx="8839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marR="5080" indent="-257810">
              <a:lnSpc>
                <a:spcPct val="100000"/>
              </a:lnSpc>
              <a:spcBef>
                <a:spcPts val="100"/>
              </a:spcBef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Crie um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formulário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para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cadastrar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os dados dos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estudantes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adicioná-los 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array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estudantes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4869" y="1562100"/>
            <a:ext cx="6659880" cy="4009390"/>
          </a:xfrm>
          <a:custGeom>
            <a:avLst/>
            <a:gdLst/>
            <a:ahLst/>
            <a:cxnLst/>
            <a:rect l="l" t="t" r="r" b="b"/>
            <a:pathLst>
              <a:path w="6659880" h="4009390">
                <a:moveTo>
                  <a:pt x="6659880" y="4008880"/>
                </a:moveTo>
                <a:lnTo>
                  <a:pt x="6659880" y="0"/>
                </a:lnTo>
                <a:lnTo>
                  <a:pt x="0" y="0"/>
                </a:lnTo>
                <a:lnTo>
                  <a:pt x="0" y="4008880"/>
                </a:lnTo>
              </a:path>
            </a:pathLst>
          </a:custGeom>
          <a:ln w="28956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43888" y="1654175"/>
            <a:ext cx="4883150" cy="356552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&lt;div</a:t>
            </a:r>
            <a:r>
              <a:rPr sz="7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700" dirty="0">
                <a:latin typeface="Courier New"/>
                <a:cs typeface="Courier New"/>
              </a:rPr>
              <a:t>=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"modal-dialog"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&lt;div</a:t>
            </a:r>
            <a:r>
              <a:rPr sz="7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700" dirty="0">
                <a:latin typeface="Courier New"/>
                <a:cs typeface="Courier New"/>
              </a:rPr>
              <a:t>=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"modal-content"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&lt;div</a:t>
            </a:r>
            <a:r>
              <a:rPr sz="7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700" dirty="0">
                <a:latin typeface="Courier New"/>
                <a:cs typeface="Courier New"/>
              </a:rPr>
              <a:t>=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"modal-header"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70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60"/>
              </a:spcBef>
            </a:pP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&lt;h1&gt; </a:t>
            </a:r>
            <a:r>
              <a:rPr sz="700" b="1" dirty="0">
                <a:latin typeface="Courier New"/>
                <a:cs typeface="Courier New"/>
              </a:rPr>
              <a:t>Novo</a:t>
            </a:r>
            <a:r>
              <a:rPr sz="700" b="1" spc="5" dirty="0">
                <a:latin typeface="Courier New"/>
                <a:cs typeface="Courier New"/>
              </a:rPr>
              <a:t> </a:t>
            </a:r>
            <a:r>
              <a:rPr sz="700" b="1" dirty="0">
                <a:latin typeface="Courier New"/>
                <a:cs typeface="Courier New"/>
              </a:rPr>
              <a:t>estudante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&lt;/h1&gt;</a:t>
            </a:r>
            <a:endParaRPr sz="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700" spc="-5" dirty="0">
                <a:solidFill>
                  <a:srgbClr val="0000FF"/>
                </a:solidFill>
                <a:latin typeface="Courier New"/>
                <a:cs typeface="Courier New"/>
              </a:rPr>
              <a:t>&lt;/div&gt;</a:t>
            </a:r>
            <a:endParaRPr sz="7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&lt;div</a:t>
            </a:r>
            <a:r>
              <a:rPr sz="7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700" dirty="0">
                <a:latin typeface="Courier New"/>
                <a:cs typeface="Courier New"/>
              </a:rPr>
              <a:t>=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"modal-body"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700" spc="-5" dirty="0">
                <a:solidFill>
                  <a:srgbClr val="0000FF"/>
                </a:solidFill>
                <a:latin typeface="Courier New"/>
                <a:cs typeface="Courier New"/>
              </a:rPr>
              <a:t>&lt;form&gt;</a:t>
            </a:r>
            <a:endParaRPr sz="700" dirty="0">
              <a:latin typeface="Courier New"/>
              <a:cs typeface="Courier New"/>
            </a:endParaRPr>
          </a:p>
          <a:p>
            <a:pPr marL="119380">
              <a:lnSpc>
                <a:spcPct val="100000"/>
              </a:lnSpc>
              <a:spcBef>
                <a:spcPts val="60"/>
              </a:spcBef>
            </a:pP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&lt;div</a:t>
            </a:r>
            <a:r>
              <a:rPr sz="700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700" dirty="0">
                <a:latin typeface="Courier New"/>
                <a:cs typeface="Courier New"/>
              </a:rPr>
              <a:t>=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"form-group"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70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60"/>
              </a:spcBef>
            </a:pPr>
            <a:r>
              <a:rPr sz="700" spc="-5" dirty="0">
                <a:solidFill>
                  <a:srgbClr val="0000FF"/>
                </a:solidFill>
                <a:latin typeface="Courier New"/>
                <a:cs typeface="Courier New"/>
              </a:rPr>
              <a:t>&lt;label</a:t>
            </a:r>
            <a:r>
              <a:rPr sz="700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FF0000"/>
                </a:solidFill>
                <a:latin typeface="Courier New"/>
                <a:cs typeface="Courier New"/>
              </a:rPr>
              <a:t>for</a:t>
            </a:r>
            <a:r>
              <a:rPr sz="700" dirty="0">
                <a:latin typeface="Courier New"/>
                <a:cs typeface="Courier New"/>
              </a:rPr>
              <a:t>=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"nome"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700" b="1" dirty="0">
                <a:latin typeface="Courier New"/>
                <a:cs typeface="Courier New"/>
              </a:rPr>
              <a:t>Nome: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&lt;/label&gt;</a:t>
            </a:r>
            <a:endParaRPr sz="70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60"/>
              </a:spcBef>
            </a:pPr>
            <a:r>
              <a:rPr sz="700" spc="-5" dirty="0">
                <a:solidFill>
                  <a:srgbClr val="0000FF"/>
                </a:solidFill>
                <a:latin typeface="Courier New"/>
                <a:cs typeface="Courier New"/>
              </a:rPr>
              <a:t>&lt;input </a:t>
            </a:r>
            <a:r>
              <a:rPr sz="700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sz="700" dirty="0">
                <a:latin typeface="Courier New"/>
                <a:cs typeface="Courier New"/>
              </a:rPr>
              <a:t>=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"text" </a:t>
            </a:r>
            <a:r>
              <a:rPr sz="70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700" dirty="0">
                <a:latin typeface="Courier New"/>
                <a:cs typeface="Courier New"/>
              </a:rPr>
              <a:t>=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"form-control"</a:t>
            </a:r>
            <a:r>
              <a:rPr sz="700" b="1" spc="30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sz="700" dirty="0">
                <a:latin typeface="Courier New"/>
                <a:cs typeface="Courier New"/>
              </a:rPr>
              <a:t>=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"nome"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70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60"/>
              </a:spcBef>
            </a:pPr>
            <a:r>
              <a:rPr sz="700" spc="-5" dirty="0">
                <a:solidFill>
                  <a:srgbClr val="0000FF"/>
                </a:solidFill>
                <a:latin typeface="Courier New"/>
                <a:cs typeface="Courier New"/>
              </a:rPr>
              <a:t>&lt;/div&gt;</a:t>
            </a:r>
            <a:endParaRPr sz="700" dirty="0">
              <a:latin typeface="Courier New"/>
              <a:cs typeface="Courier New"/>
            </a:endParaRPr>
          </a:p>
          <a:p>
            <a:pPr marL="416559">
              <a:lnSpc>
                <a:spcPct val="100000"/>
              </a:lnSpc>
              <a:spcBef>
                <a:spcPts val="60"/>
              </a:spcBef>
            </a:pP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&lt;div</a:t>
            </a:r>
            <a:r>
              <a:rPr sz="700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700" dirty="0">
                <a:latin typeface="Courier New"/>
                <a:cs typeface="Courier New"/>
              </a:rPr>
              <a:t>=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"form-group"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70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60"/>
              </a:spcBef>
            </a:pPr>
            <a:r>
              <a:rPr sz="700" spc="-5" dirty="0">
                <a:solidFill>
                  <a:srgbClr val="0000FF"/>
                </a:solidFill>
                <a:latin typeface="Courier New"/>
                <a:cs typeface="Courier New"/>
              </a:rPr>
              <a:t>&lt;label</a:t>
            </a:r>
            <a:r>
              <a:rPr sz="700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FF0000"/>
                </a:solidFill>
                <a:latin typeface="Courier New"/>
                <a:cs typeface="Courier New"/>
              </a:rPr>
              <a:t>for</a:t>
            </a:r>
            <a:r>
              <a:rPr sz="700" dirty="0">
                <a:latin typeface="Courier New"/>
                <a:cs typeface="Courier New"/>
              </a:rPr>
              <a:t>=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"nome"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700" b="1" dirty="0">
                <a:latin typeface="Courier New"/>
                <a:cs typeface="Courier New"/>
              </a:rPr>
              <a:t>Casa: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&lt;/label&gt;</a:t>
            </a:r>
            <a:endParaRPr sz="70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60"/>
              </a:spcBef>
            </a:pP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&lt;select </a:t>
            </a:r>
            <a:r>
              <a:rPr sz="70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sz="700" dirty="0">
                <a:latin typeface="Courier New"/>
                <a:cs typeface="Courier New"/>
              </a:rPr>
              <a:t>=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"casa"</a:t>
            </a:r>
            <a:r>
              <a:rPr sz="700" b="1" spc="2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700" dirty="0">
                <a:latin typeface="Courier New"/>
                <a:cs typeface="Courier New"/>
              </a:rPr>
              <a:t>=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"form-control"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700" dirty="0">
              <a:latin typeface="Courier New"/>
              <a:cs typeface="Courier New"/>
            </a:endParaRPr>
          </a:p>
          <a:p>
            <a:pPr marL="713105">
              <a:lnSpc>
                <a:spcPct val="100000"/>
              </a:lnSpc>
              <a:spcBef>
                <a:spcPts val="60"/>
              </a:spcBef>
            </a:pP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&lt;option </a:t>
            </a:r>
            <a:r>
              <a:rPr sz="700" dirty="0">
                <a:solidFill>
                  <a:srgbClr val="FF0000"/>
                </a:solidFill>
                <a:latin typeface="Courier New"/>
                <a:cs typeface="Courier New"/>
              </a:rPr>
              <a:t>value</a:t>
            </a:r>
            <a:r>
              <a:rPr sz="700" dirty="0">
                <a:latin typeface="Courier New"/>
                <a:cs typeface="Courier New"/>
              </a:rPr>
              <a:t>=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""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700" b="1" dirty="0">
                <a:latin typeface="Courier New"/>
                <a:cs typeface="Courier New"/>
              </a:rPr>
              <a:t>--Escolha </a:t>
            </a:r>
            <a:r>
              <a:rPr sz="700" b="1" spc="-5" dirty="0">
                <a:latin typeface="Courier New"/>
                <a:cs typeface="Courier New"/>
              </a:rPr>
              <a:t>a</a:t>
            </a:r>
            <a:r>
              <a:rPr sz="700" b="1" spc="30" dirty="0">
                <a:latin typeface="Courier New"/>
                <a:cs typeface="Courier New"/>
              </a:rPr>
              <a:t> </a:t>
            </a:r>
            <a:r>
              <a:rPr sz="700" b="1" dirty="0">
                <a:latin typeface="Courier New"/>
                <a:cs typeface="Courier New"/>
              </a:rPr>
              <a:t>casa--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&lt;/option&gt;</a:t>
            </a:r>
            <a:endParaRPr sz="700" dirty="0">
              <a:latin typeface="Courier New"/>
              <a:cs typeface="Courier New"/>
            </a:endParaRPr>
          </a:p>
          <a:p>
            <a:pPr marL="713105">
              <a:lnSpc>
                <a:spcPct val="100000"/>
              </a:lnSpc>
              <a:spcBef>
                <a:spcPts val="60"/>
              </a:spcBef>
            </a:pPr>
            <a:r>
              <a:rPr sz="700" spc="-5" dirty="0">
                <a:solidFill>
                  <a:srgbClr val="0000FF"/>
                </a:solidFill>
                <a:latin typeface="Courier New"/>
                <a:cs typeface="Courier New"/>
              </a:rPr>
              <a:t>&lt;option</a:t>
            </a:r>
            <a:r>
              <a:rPr sz="700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FF0000"/>
                </a:solidFill>
                <a:latin typeface="Courier New"/>
                <a:cs typeface="Courier New"/>
              </a:rPr>
              <a:t>value</a:t>
            </a:r>
            <a:r>
              <a:rPr sz="700" dirty="0">
                <a:latin typeface="Courier New"/>
                <a:cs typeface="Courier New"/>
              </a:rPr>
              <a:t>=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"Corvinal"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700" b="1" dirty="0">
                <a:latin typeface="Courier New"/>
                <a:cs typeface="Courier New"/>
              </a:rPr>
              <a:t>Corvinal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&lt;/option&gt;</a:t>
            </a:r>
            <a:endParaRPr sz="700" dirty="0">
              <a:latin typeface="Courier New"/>
              <a:cs typeface="Courier New"/>
            </a:endParaRPr>
          </a:p>
          <a:p>
            <a:pPr marL="713105">
              <a:lnSpc>
                <a:spcPct val="100000"/>
              </a:lnSpc>
              <a:spcBef>
                <a:spcPts val="60"/>
              </a:spcBef>
            </a:pP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&lt;option</a:t>
            </a:r>
            <a:r>
              <a:rPr sz="700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FF0000"/>
                </a:solidFill>
                <a:latin typeface="Courier New"/>
                <a:cs typeface="Courier New"/>
              </a:rPr>
              <a:t>value</a:t>
            </a:r>
            <a:r>
              <a:rPr sz="700" dirty="0">
                <a:latin typeface="Courier New"/>
                <a:cs typeface="Courier New"/>
              </a:rPr>
              <a:t>=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"Grifinória"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700" b="1" dirty="0">
                <a:latin typeface="Courier New"/>
                <a:cs typeface="Courier New"/>
              </a:rPr>
              <a:t>Grifinória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&lt;/option&gt;</a:t>
            </a:r>
            <a:endParaRPr sz="700" dirty="0">
              <a:latin typeface="Courier New"/>
              <a:cs typeface="Courier New"/>
            </a:endParaRPr>
          </a:p>
          <a:p>
            <a:pPr marL="713105">
              <a:lnSpc>
                <a:spcPct val="100000"/>
              </a:lnSpc>
              <a:spcBef>
                <a:spcPts val="50"/>
              </a:spcBef>
            </a:pP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&lt;option </a:t>
            </a:r>
            <a:r>
              <a:rPr sz="700" dirty="0">
                <a:solidFill>
                  <a:srgbClr val="FF0000"/>
                </a:solidFill>
                <a:latin typeface="Courier New"/>
                <a:cs typeface="Courier New"/>
              </a:rPr>
              <a:t>value</a:t>
            </a:r>
            <a:r>
              <a:rPr sz="700" dirty="0">
                <a:latin typeface="Courier New"/>
                <a:cs typeface="Courier New"/>
              </a:rPr>
              <a:t>=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"Lufa-Lufa"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700" b="1" dirty="0">
                <a:latin typeface="Courier New"/>
                <a:cs typeface="Courier New"/>
              </a:rPr>
              <a:t>Lufa-Lufa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&lt;/option&gt;</a:t>
            </a:r>
            <a:endParaRPr sz="700" dirty="0">
              <a:latin typeface="Courier New"/>
              <a:cs typeface="Courier New"/>
            </a:endParaRPr>
          </a:p>
          <a:p>
            <a:pPr marL="713105">
              <a:lnSpc>
                <a:spcPct val="100000"/>
              </a:lnSpc>
              <a:spcBef>
                <a:spcPts val="60"/>
              </a:spcBef>
            </a:pP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&lt;option</a:t>
            </a:r>
            <a:r>
              <a:rPr sz="700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FF0000"/>
                </a:solidFill>
                <a:latin typeface="Courier New"/>
                <a:cs typeface="Courier New"/>
              </a:rPr>
              <a:t>value</a:t>
            </a:r>
            <a:r>
              <a:rPr sz="700" dirty="0">
                <a:latin typeface="Courier New"/>
                <a:cs typeface="Courier New"/>
              </a:rPr>
              <a:t>=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"Sonserina"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700" b="1" dirty="0">
                <a:latin typeface="Courier New"/>
                <a:cs typeface="Courier New"/>
              </a:rPr>
              <a:t>Sonserina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&lt;/option&gt;</a:t>
            </a:r>
            <a:endParaRPr sz="70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60"/>
              </a:spcBef>
            </a:pP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&lt;/select&gt;</a:t>
            </a:r>
            <a:endParaRPr sz="70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60"/>
              </a:spcBef>
            </a:pPr>
            <a:r>
              <a:rPr sz="700" spc="-5" dirty="0">
                <a:solidFill>
                  <a:srgbClr val="0000FF"/>
                </a:solidFill>
                <a:latin typeface="Courier New"/>
                <a:cs typeface="Courier New"/>
              </a:rPr>
              <a:t>&lt;/div&gt;</a:t>
            </a:r>
            <a:endParaRPr sz="700" dirty="0">
              <a:latin typeface="Courier New"/>
              <a:cs typeface="Courier New"/>
            </a:endParaRPr>
          </a:p>
          <a:p>
            <a:pPr marL="119380">
              <a:lnSpc>
                <a:spcPct val="100000"/>
              </a:lnSpc>
              <a:spcBef>
                <a:spcPts val="60"/>
              </a:spcBef>
            </a:pP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&lt;div</a:t>
            </a:r>
            <a:r>
              <a:rPr sz="700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700" dirty="0">
                <a:latin typeface="Courier New"/>
                <a:cs typeface="Courier New"/>
              </a:rPr>
              <a:t>=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"form-group"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70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60"/>
              </a:spcBef>
            </a:pPr>
            <a:r>
              <a:rPr sz="700" spc="-5" dirty="0">
                <a:solidFill>
                  <a:srgbClr val="0000FF"/>
                </a:solidFill>
                <a:latin typeface="Courier New"/>
                <a:cs typeface="Courier New"/>
              </a:rPr>
              <a:t>&lt;label</a:t>
            </a:r>
            <a:r>
              <a:rPr sz="700" spc="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FF0000"/>
                </a:solidFill>
                <a:latin typeface="Courier New"/>
                <a:cs typeface="Courier New"/>
              </a:rPr>
              <a:t>for</a:t>
            </a:r>
            <a:r>
              <a:rPr sz="700" dirty="0">
                <a:latin typeface="Courier New"/>
                <a:cs typeface="Courier New"/>
              </a:rPr>
              <a:t>=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"animal"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700" b="1" dirty="0">
                <a:latin typeface="Courier New"/>
                <a:cs typeface="Courier New"/>
              </a:rPr>
              <a:t>Animal: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&lt;/label&gt;</a:t>
            </a:r>
            <a:endParaRPr sz="70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60"/>
              </a:spcBef>
            </a:pPr>
            <a:r>
              <a:rPr sz="700" spc="-5" dirty="0">
                <a:solidFill>
                  <a:srgbClr val="0000FF"/>
                </a:solidFill>
                <a:latin typeface="Courier New"/>
                <a:cs typeface="Courier New"/>
              </a:rPr>
              <a:t>&lt;input </a:t>
            </a:r>
            <a:r>
              <a:rPr sz="700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sz="700" dirty="0">
                <a:latin typeface="Courier New"/>
                <a:cs typeface="Courier New"/>
              </a:rPr>
              <a:t>=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"text" </a:t>
            </a:r>
            <a:r>
              <a:rPr sz="70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700" dirty="0">
                <a:latin typeface="Courier New"/>
                <a:cs typeface="Courier New"/>
              </a:rPr>
              <a:t>=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"form-control"</a:t>
            </a:r>
            <a:r>
              <a:rPr sz="700" b="1" spc="30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sz="700" dirty="0">
                <a:latin typeface="Courier New"/>
                <a:cs typeface="Courier New"/>
              </a:rPr>
              <a:t>=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"animal"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700" dirty="0">
              <a:latin typeface="Courier New"/>
              <a:cs typeface="Courier New"/>
            </a:endParaRPr>
          </a:p>
          <a:p>
            <a:pPr marL="119380">
              <a:lnSpc>
                <a:spcPct val="100000"/>
              </a:lnSpc>
              <a:spcBef>
                <a:spcPts val="60"/>
              </a:spcBef>
            </a:pP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&lt;/div&gt;</a:t>
            </a:r>
            <a:endParaRPr sz="700" dirty="0">
              <a:latin typeface="Courier New"/>
              <a:cs typeface="Courier New"/>
            </a:endParaRPr>
          </a:p>
          <a:p>
            <a:pPr marL="65405">
              <a:lnSpc>
                <a:spcPct val="100000"/>
              </a:lnSpc>
              <a:spcBef>
                <a:spcPts val="60"/>
              </a:spcBef>
            </a:pP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&lt;div</a:t>
            </a:r>
            <a:r>
              <a:rPr sz="700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700" dirty="0">
                <a:latin typeface="Courier New"/>
                <a:cs typeface="Courier New"/>
              </a:rPr>
              <a:t>=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"form-group"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70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60"/>
              </a:spcBef>
            </a:pPr>
            <a:r>
              <a:rPr sz="700" spc="-5" dirty="0">
                <a:solidFill>
                  <a:srgbClr val="0000FF"/>
                </a:solidFill>
                <a:latin typeface="Courier New"/>
                <a:cs typeface="Courier New"/>
              </a:rPr>
              <a:t>&lt;label</a:t>
            </a:r>
            <a:r>
              <a:rPr sz="700" spc="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FF0000"/>
                </a:solidFill>
                <a:latin typeface="Courier New"/>
                <a:cs typeface="Courier New"/>
              </a:rPr>
              <a:t>for</a:t>
            </a:r>
            <a:r>
              <a:rPr sz="700" dirty="0">
                <a:latin typeface="Courier New"/>
                <a:cs typeface="Courier New"/>
              </a:rPr>
              <a:t>=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"local"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700" b="1" dirty="0">
                <a:latin typeface="Courier New"/>
                <a:cs typeface="Courier New"/>
              </a:rPr>
              <a:t>Local: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&lt;/label&gt;</a:t>
            </a:r>
            <a:endParaRPr sz="70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60"/>
              </a:spcBef>
            </a:pPr>
            <a:r>
              <a:rPr sz="700" spc="-5" dirty="0">
                <a:solidFill>
                  <a:srgbClr val="0000FF"/>
                </a:solidFill>
                <a:latin typeface="Courier New"/>
                <a:cs typeface="Courier New"/>
              </a:rPr>
              <a:t>&lt;input </a:t>
            </a:r>
            <a:r>
              <a:rPr sz="700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sz="700" dirty="0">
                <a:latin typeface="Courier New"/>
                <a:cs typeface="Courier New"/>
              </a:rPr>
              <a:t>=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"text" </a:t>
            </a:r>
            <a:r>
              <a:rPr sz="70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700" dirty="0">
                <a:latin typeface="Courier New"/>
                <a:cs typeface="Courier New"/>
              </a:rPr>
              <a:t>=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"form-control"</a:t>
            </a:r>
            <a:r>
              <a:rPr sz="700" b="1" spc="30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sz="700" dirty="0">
                <a:latin typeface="Courier New"/>
                <a:cs typeface="Courier New"/>
              </a:rPr>
              <a:t>=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"local"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700" dirty="0">
              <a:latin typeface="Courier New"/>
              <a:cs typeface="Courier New"/>
            </a:endParaRPr>
          </a:p>
          <a:p>
            <a:pPr marL="119380">
              <a:lnSpc>
                <a:spcPct val="100000"/>
              </a:lnSpc>
              <a:spcBef>
                <a:spcPts val="60"/>
              </a:spcBef>
            </a:pP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&lt;/div&gt;</a:t>
            </a:r>
            <a:endParaRPr sz="700" dirty="0">
              <a:latin typeface="Courier New"/>
              <a:cs typeface="Courier New"/>
            </a:endParaRPr>
          </a:p>
          <a:p>
            <a:pPr marL="119380">
              <a:lnSpc>
                <a:spcPct val="100000"/>
              </a:lnSpc>
              <a:spcBef>
                <a:spcPts val="50"/>
              </a:spcBef>
            </a:pP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&lt;button </a:t>
            </a:r>
            <a:r>
              <a:rPr sz="700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sz="700" dirty="0">
                <a:latin typeface="Courier New"/>
                <a:cs typeface="Courier New"/>
              </a:rPr>
              <a:t>=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"button" </a:t>
            </a:r>
            <a:r>
              <a:rPr sz="70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700" dirty="0">
                <a:latin typeface="Courier New"/>
                <a:cs typeface="Courier New"/>
              </a:rPr>
              <a:t>=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"btn btn-default"</a:t>
            </a:r>
            <a:r>
              <a:rPr sz="700" b="1" spc="110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FF0000"/>
                </a:solidFill>
                <a:latin typeface="Courier New"/>
                <a:cs typeface="Courier New"/>
              </a:rPr>
              <a:t>onclick</a:t>
            </a:r>
            <a:r>
              <a:rPr sz="700" dirty="0">
                <a:latin typeface="Courier New"/>
                <a:cs typeface="Courier New"/>
              </a:rPr>
              <a:t>=</a:t>
            </a:r>
            <a:r>
              <a:rPr sz="700" b="1" dirty="0">
                <a:solidFill>
                  <a:srgbClr val="8000FF"/>
                </a:solidFill>
                <a:latin typeface="Courier New"/>
                <a:cs typeface="Courier New"/>
              </a:rPr>
              <a:t>"matricular()"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700" b="1" dirty="0">
                <a:latin typeface="Courier New"/>
                <a:cs typeface="Courier New"/>
              </a:rPr>
              <a:t>Matricular</a:t>
            </a: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&lt;/button&gt;</a:t>
            </a:r>
            <a:endParaRPr sz="7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3888" y="5389879"/>
            <a:ext cx="139827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dirty="0">
                <a:solidFill>
                  <a:srgbClr val="0000FF"/>
                </a:solidFill>
                <a:latin typeface="Courier New"/>
                <a:cs typeface="Courier New"/>
              </a:rPr>
              <a:t>&lt;/form&gt;&lt;/div&gt;&lt;/div&gt;</a:t>
            </a:r>
            <a:r>
              <a:rPr sz="700" spc="-22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700" spc="-5" dirty="0">
                <a:solidFill>
                  <a:srgbClr val="0000FF"/>
                </a:solidFill>
                <a:latin typeface="Courier New"/>
                <a:cs typeface="Courier New"/>
              </a:rPr>
              <a:t>&lt;/div&gt;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1886" y="1706117"/>
            <a:ext cx="248920" cy="4009390"/>
          </a:xfrm>
          <a:custGeom>
            <a:avLst/>
            <a:gdLst/>
            <a:ahLst/>
            <a:cxnLst/>
            <a:rect l="l" t="t" r="r" b="b"/>
            <a:pathLst>
              <a:path w="248919" h="4009390">
                <a:moveTo>
                  <a:pt x="248411" y="4008882"/>
                </a:moveTo>
                <a:lnTo>
                  <a:pt x="248411" y="0"/>
                </a:lnTo>
                <a:lnTo>
                  <a:pt x="0" y="0"/>
                </a:lnTo>
                <a:lnTo>
                  <a:pt x="0" y="4008882"/>
                </a:lnTo>
                <a:lnTo>
                  <a:pt x="248411" y="4008882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1886" y="1706117"/>
            <a:ext cx="248920" cy="4009390"/>
          </a:xfrm>
          <a:custGeom>
            <a:avLst/>
            <a:gdLst/>
            <a:ahLst/>
            <a:cxnLst/>
            <a:rect l="l" t="t" r="r" b="b"/>
            <a:pathLst>
              <a:path w="248919" h="4009390">
                <a:moveTo>
                  <a:pt x="248411" y="4008882"/>
                </a:moveTo>
                <a:lnTo>
                  <a:pt x="248411" y="0"/>
                </a:lnTo>
                <a:lnTo>
                  <a:pt x="0" y="0"/>
                </a:lnTo>
                <a:lnTo>
                  <a:pt x="0" y="4008882"/>
                </a:lnTo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6376" y="3512918"/>
            <a:ext cx="202565" cy="39878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200" spc="-10" dirty="0">
                <a:latin typeface="Trebuchet MS"/>
                <a:cs typeface="Trebuchet MS"/>
              </a:rPr>
              <a:t>H</a:t>
            </a:r>
            <a:r>
              <a:rPr sz="1200" dirty="0">
                <a:latin typeface="Trebuchet MS"/>
                <a:cs typeface="Trebuchet MS"/>
              </a:rPr>
              <a:t>TML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6933" y="5307448"/>
            <a:ext cx="803910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5"/>
              </a:lnSpc>
            </a:pPr>
            <a:r>
              <a:rPr sz="900" b="1" spc="-5" dirty="0">
                <a:solidFill>
                  <a:srgbClr val="2A500F"/>
                </a:solidFill>
                <a:latin typeface="Trebuchet MS"/>
                <a:cs typeface="Trebuchet MS"/>
              </a:rPr>
              <a:t>Alba Lopes</a:t>
            </a:r>
            <a:r>
              <a:rPr sz="900" spc="-5" dirty="0">
                <a:solidFill>
                  <a:srgbClr val="2A500F"/>
                </a:solidFill>
                <a:latin typeface="Trebuchet MS"/>
                <a:cs typeface="Trebuchet MS"/>
              </a:rPr>
              <a:t>,</a:t>
            </a:r>
            <a:r>
              <a:rPr sz="900" spc="-60" dirty="0">
                <a:solidFill>
                  <a:srgbClr val="2A500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solidFill>
                  <a:srgbClr val="2A500F"/>
                </a:solidFill>
                <a:latin typeface="Trebuchet MS"/>
                <a:cs typeface="Trebuchet MS"/>
              </a:rPr>
              <a:t>Pro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1341" y="5071109"/>
            <a:ext cx="7687309" cy="431800"/>
          </a:xfrm>
          <a:custGeom>
            <a:avLst/>
            <a:gdLst/>
            <a:ahLst/>
            <a:cxnLst/>
            <a:rect l="l" t="t" r="r" b="b"/>
            <a:pathLst>
              <a:path w="7687309" h="431800">
                <a:moveTo>
                  <a:pt x="0" y="431291"/>
                </a:moveTo>
                <a:lnTo>
                  <a:pt x="7687056" y="431291"/>
                </a:lnTo>
                <a:lnTo>
                  <a:pt x="7687056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1341" y="5071109"/>
            <a:ext cx="7687309" cy="431800"/>
          </a:xfrm>
          <a:custGeom>
            <a:avLst/>
            <a:gdLst/>
            <a:ahLst/>
            <a:cxnLst/>
            <a:rect l="l" t="t" r="r" b="b"/>
            <a:pathLst>
              <a:path w="7687309" h="431800">
                <a:moveTo>
                  <a:pt x="0" y="431291"/>
                </a:moveTo>
                <a:lnTo>
                  <a:pt x="7687056" y="431291"/>
                </a:lnTo>
                <a:lnTo>
                  <a:pt x="7687056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ln w="28956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2312" y="5124196"/>
            <a:ext cx="30480" cy="58419"/>
          </a:xfrm>
          <a:custGeom>
            <a:avLst/>
            <a:gdLst/>
            <a:ahLst/>
            <a:cxnLst/>
            <a:rect l="l" t="t" r="r" b="b"/>
            <a:pathLst>
              <a:path w="30480" h="58420">
                <a:moveTo>
                  <a:pt x="0" y="57911"/>
                </a:moveTo>
                <a:lnTo>
                  <a:pt x="30480" y="57911"/>
                </a:lnTo>
                <a:lnTo>
                  <a:pt x="30480" y="0"/>
                </a:lnTo>
                <a:lnTo>
                  <a:pt x="0" y="0"/>
                </a:lnTo>
                <a:lnTo>
                  <a:pt x="0" y="579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2312" y="5300979"/>
            <a:ext cx="556260" cy="151130"/>
          </a:xfrm>
          <a:custGeom>
            <a:avLst/>
            <a:gdLst/>
            <a:ahLst/>
            <a:cxnLst/>
            <a:rect l="l" t="t" r="r" b="b"/>
            <a:pathLst>
              <a:path w="556260" h="151129">
                <a:moveTo>
                  <a:pt x="0" y="150876"/>
                </a:moveTo>
                <a:lnTo>
                  <a:pt x="556260" y="150876"/>
                </a:lnTo>
                <a:lnTo>
                  <a:pt x="556260" y="0"/>
                </a:lnTo>
                <a:lnTo>
                  <a:pt x="0" y="0"/>
                </a:lnTo>
                <a:lnTo>
                  <a:pt x="0" y="1508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18158" y="5300979"/>
            <a:ext cx="0" cy="151130"/>
          </a:xfrm>
          <a:custGeom>
            <a:avLst/>
            <a:gdLst/>
            <a:ahLst/>
            <a:cxnLst/>
            <a:rect l="l" t="t" r="r" b="b"/>
            <a:pathLst>
              <a:path h="151129">
                <a:moveTo>
                  <a:pt x="0" y="0"/>
                </a:moveTo>
                <a:lnTo>
                  <a:pt x="0" y="150876"/>
                </a:lnTo>
              </a:path>
            </a:pathLst>
          </a:custGeom>
          <a:ln w="7924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57782" y="5300979"/>
            <a:ext cx="317500" cy="151130"/>
          </a:xfrm>
          <a:custGeom>
            <a:avLst/>
            <a:gdLst/>
            <a:ahLst/>
            <a:cxnLst/>
            <a:rect l="l" t="t" r="r" b="b"/>
            <a:pathLst>
              <a:path w="317500" h="151129">
                <a:moveTo>
                  <a:pt x="0" y="150876"/>
                </a:moveTo>
                <a:lnTo>
                  <a:pt x="316992" y="150876"/>
                </a:lnTo>
                <a:lnTo>
                  <a:pt x="316992" y="0"/>
                </a:lnTo>
                <a:lnTo>
                  <a:pt x="0" y="0"/>
                </a:lnTo>
                <a:lnTo>
                  <a:pt x="0" y="1508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14398" y="5300979"/>
            <a:ext cx="0" cy="151130"/>
          </a:xfrm>
          <a:custGeom>
            <a:avLst/>
            <a:gdLst/>
            <a:ahLst/>
            <a:cxnLst/>
            <a:rect l="l" t="t" r="r" b="b"/>
            <a:pathLst>
              <a:path h="151129">
                <a:moveTo>
                  <a:pt x="0" y="0"/>
                </a:moveTo>
                <a:lnTo>
                  <a:pt x="0" y="150876"/>
                </a:lnTo>
              </a:path>
            </a:pathLst>
          </a:custGeom>
          <a:ln w="792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4022" y="5300979"/>
            <a:ext cx="635635" cy="151130"/>
          </a:xfrm>
          <a:custGeom>
            <a:avLst/>
            <a:gdLst/>
            <a:ahLst/>
            <a:cxnLst/>
            <a:rect l="l" t="t" r="r" b="b"/>
            <a:pathLst>
              <a:path w="635635" h="151129">
                <a:moveTo>
                  <a:pt x="0" y="150876"/>
                </a:moveTo>
                <a:lnTo>
                  <a:pt x="635507" y="150876"/>
                </a:lnTo>
                <a:lnTo>
                  <a:pt x="635507" y="0"/>
                </a:lnTo>
                <a:lnTo>
                  <a:pt x="0" y="0"/>
                </a:lnTo>
                <a:lnTo>
                  <a:pt x="0" y="1508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29154" y="5300979"/>
            <a:ext cx="0" cy="151130"/>
          </a:xfrm>
          <a:custGeom>
            <a:avLst/>
            <a:gdLst/>
            <a:ahLst/>
            <a:cxnLst/>
            <a:rect l="l" t="t" r="r" b="b"/>
            <a:pathLst>
              <a:path h="151129">
                <a:moveTo>
                  <a:pt x="0" y="0"/>
                </a:moveTo>
                <a:lnTo>
                  <a:pt x="0" y="150876"/>
                </a:lnTo>
              </a:path>
            </a:pathLst>
          </a:custGeom>
          <a:ln w="792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68777" y="5300979"/>
            <a:ext cx="398145" cy="151130"/>
          </a:xfrm>
          <a:custGeom>
            <a:avLst/>
            <a:gdLst/>
            <a:ahLst/>
            <a:cxnLst/>
            <a:rect l="l" t="t" r="r" b="b"/>
            <a:pathLst>
              <a:path w="398144" h="151129">
                <a:moveTo>
                  <a:pt x="0" y="150876"/>
                </a:moveTo>
                <a:lnTo>
                  <a:pt x="397763" y="150876"/>
                </a:lnTo>
                <a:lnTo>
                  <a:pt x="397763" y="0"/>
                </a:lnTo>
                <a:lnTo>
                  <a:pt x="0" y="0"/>
                </a:lnTo>
                <a:lnTo>
                  <a:pt x="0" y="1508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66542" y="5300979"/>
            <a:ext cx="79375" cy="151130"/>
          </a:xfrm>
          <a:custGeom>
            <a:avLst/>
            <a:gdLst/>
            <a:ahLst/>
            <a:cxnLst/>
            <a:rect l="l" t="t" r="r" b="b"/>
            <a:pathLst>
              <a:path w="79375" h="151129">
                <a:moveTo>
                  <a:pt x="0" y="150876"/>
                </a:moveTo>
                <a:lnTo>
                  <a:pt x="79248" y="150876"/>
                </a:lnTo>
                <a:lnTo>
                  <a:pt x="79248" y="0"/>
                </a:lnTo>
                <a:lnTo>
                  <a:pt x="0" y="0"/>
                </a:lnTo>
                <a:lnTo>
                  <a:pt x="0" y="1508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45789" y="5300979"/>
            <a:ext cx="79375" cy="151130"/>
          </a:xfrm>
          <a:custGeom>
            <a:avLst/>
            <a:gdLst/>
            <a:ahLst/>
            <a:cxnLst/>
            <a:rect l="l" t="t" r="r" b="b"/>
            <a:pathLst>
              <a:path w="79375" h="151129">
                <a:moveTo>
                  <a:pt x="0" y="150876"/>
                </a:moveTo>
                <a:lnTo>
                  <a:pt x="79248" y="150876"/>
                </a:lnTo>
                <a:lnTo>
                  <a:pt x="79248" y="0"/>
                </a:lnTo>
                <a:lnTo>
                  <a:pt x="0" y="0"/>
                </a:lnTo>
                <a:lnTo>
                  <a:pt x="0" y="1508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25038" y="5300979"/>
            <a:ext cx="238125" cy="151130"/>
          </a:xfrm>
          <a:custGeom>
            <a:avLst/>
            <a:gdLst/>
            <a:ahLst/>
            <a:cxnLst/>
            <a:rect l="l" t="t" r="r" b="b"/>
            <a:pathLst>
              <a:path w="238125" h="151129">
                <a:moveTo>
                  <a:pt x="0" y="150876"/>
                </a:moveTo>
                <a:lnTo>
                  <a:pt x="237743" y="150876"/>
                </a:lnTo>
                <a:lnTo>
                  <a:pt x="237743" y="0"/>
                </a:lnTo>
                <a:lnTo>
                  <a:pt x="0" y="0"/>
                </a:lnTo>
                <a:lnTo>
                  <a:pt x="0" y="1508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02405" y="5300979"/>
            <a:ext cx="0" cy="151130"/>
          </a:xfrm>
          <a:custGeom>
            <a:avLst/>
            <a:gdLst/>
            <a:ahLst/>
            <a:cxnLst/>
            <a:rect l="l" t="t" r="r" b="b"/>
            <a:pathLst>
              <a:path h="151129">
                <a:moveTo>
                  <a:pt x="0" y="0"/>
                </a:moveTo>
                <a:lnTo>
                  <a:pt x="0" y="150876"/>
                </a:lnTo>
              </a:path>
            </a:pathLst>
          </a:custGeom>
          <a:ln w="792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42029" y="5300979"/>
            <a:ext cx="238125" cy="151130"/>
          </a:xfrm>
          <a:custGeom>
            <a:avLst/>
            <a:gdLst/>
            <a:ahLst/>
            <a:cxnLst/>
            <a:rect l="l" t="t" r="r" b="b"/>
            <a:pathLst>
              <a:path w="238125" h="151129">
                <a:moveTo>
                  <a:pt x="0" y="150876"/>
                </a:moveTo>
                <a:lnTo>
                  <a:pt x="237744" y="150876"/>
                </a:lnTo>
                <a:lnTo>
                  <a:pt x="237744" y="0"/>
                </a:lnTo>
                <a:lnTo>
                  <a:pt x="0" y="0"/>
                </a:lnTo>
                <a:lnTo>
                  <a:pt x="0" y="1508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20159" y="5300979"/>
            <a:ext cx="0" cy="151130"/>
          </a:xfrm>
          <a:custGeom>
            <a:avLst/>
            <a:gdLst/>
            <a:ahLst/>
            <a:cxnLst/>
            <a:rect l="l" t="t" r="r" b="b"/>
            <a:pathLst>
              <a:path h="151129">
                <a:moveTo>
                  <a:pt x="0" y="0"/>
                </a:moveTo>
                <a:lnTo>
                  <a:pt x="0" y="150876"/>
                </a:lnTo>
              </a:path>
            </a:pathLst>
          </a:custGeom>
          <a:ln w="8077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60546" y="5300979"/>
            <a:ext cx="635635" cy="151130"/>
          </a:xfrm>
          <a:custGeom>
            <a:avLst/>
            <a:gdLst/>
            <a:ahLst/>
            <a:cxnLst/>
            <a:rect l="l" t="t" r="r" b="b"/>
            <a:pathLst>
              <a:path w="635635" h="151129">
                <a:moveTo>
                  <a:pt x="0" y="150876"/>
                </a:moveTo>
                <a:lnTo>
                  <a:pt x="635508" y="150876"/>
                </a:lnTo>
                <a:lnTo>
                  <a:pt x="635508" y="0"/>
                </a:lnTo>
                <a:lnTo>
                  <a:pt x="0" y="0"/>
                </a:lnTo>
                <a:lnTo>
                  <a:pt x="0" y="1508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35678" y="5300979"/>
            <a:ext cx="0" cy="151130"/>
          </a:xfrm>
          <a:custGeom>
            <a:avLst/>
            <a:gdLst/>
            <a:ahLst/>
            <a:cxnLst/>
            <a:rect l="l" t="t" r="r" b="b"/>
            <a:pathLst>
              <a:path h="151129">
                <a:moveTo>
                  <a:pt x="0" y="0"/>
                </a:moveTo>
                <a:lnTo>
                  <a:pt x="0" y="150876"/>
                </a:lnTo>
              </a:path>
            </a:pathLst>
          </a:custGeom>
          <a:ln w="792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5302" y="5300979"/>
            <a:ext cx="554990" cy="151130"/>
          </a:xfrm>
          <a:custGeom>
            <a:avLst/>
            <a:gdLst/>
            <a:ahLst/>
            <a:cxnLst/>
            <a:rect l="l" t="t" r="r" b="b"/>
            <a:pathLst>
              <a:path w="554989" h="151129">
                <a:moveTo>
                  <a:pt x="0" y="150876"/>
                </a:moveTo>
                <a:lnTo>
                  <a:pt x="554736" y="150876"/>
                </a:lnTo>
                <a:lnTo>
                  <a:pt x="554736" y="0"/>
                </a:lnTo>
                <a:lnTo>
                  <a:pt x="0" y="0"/>
                </a:lnTo>
                <a:lnTo>
                  <a:pt x="0" y="1508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30038" y="5300979"/>
            <a:ext cx="79375" cy="151130"/>
          </a:xfrm>
          <a:custGeom>
            <a:avLst/>
            <a:gdLst/>
            <a:ahLst/>
            <a:cxnLst/>
            <a:rect l="l" t="t" r="r" b="b"/>
            <a:pathLst>
              <a:path w="79375" h="151129">
                <a:moveTo>
                  <a:pt x="0" y="150876"/>
                </a:moveTo>
                <a:lnTo>
                  <a:pt x="79248" y="150876"/>
                </a:lnTo>
                <a:lnTo>
                  <a:pt x="79248" y="0"/>
                </a:lnTo>
                <a:lnTo>
                  <a:pt x="0" y="0"/>
                </a:lnTo>
                <a:lnTo>
                  <a:pt x="0" y="1508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09285" y="5300979"/>
            <a:ext cx="79375" cy="151130"/>
          </a:xfrm>
          <a:custGeom>
            <a:avLst/>
            <a:gdLst/>
            <a:ahLst/>
            <a:cxnLst/>
            <a:rect l="l" t="t" r="r" b="b"/>
            <a:pathLst>
              <a:path w="79375" h="151129">
                <a:moveTo>
                  <a:pt x="0" y="150876"/>
                </a:moveTo>
                <a:lnTo>
                  <a:pt x="79248" y="150876"/>
                </a:lnTo>
                <a:lnTo>
                  <a:pt x="79248" y="0"/>
                </a:lnTo>
                <a:lnTo>
                  <a:pt x="0" y="0"/>
                </a:lnTo>
                <a:lnTo>
                  <a:pt x="0" y="1508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88534" y="5300979"/>
            <a:ext cx="795655" cy="151130"/>
          </a:xfrm>
          <a:custGeom>
            <a:avLst/>
            <a:gdLst/>
            <a:ahLst/>
            <a:cxnLst/>
            <a:rect l="l" t="t" r="r" b="b"/>
            <a:pathLst>
              <a:path w="795654" h="151129">
                <a:moveTo>
                  <a:pt x="0" y="150876"/>
                </a:moveTo>
                <a:lnTo>
                  <a:pt x="795527" y="150876"/>
                </a:lnTo>
                <a:lnTo>
                  <a:pt x="795527" y="0"/>
                </a:lnTo>
                <a:lnTo>
                  <a:pt x="0" y="0"/>
                </a:lnTo>
                <a:lnTo>
                  <a:pt x="0" y="1508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84061" y="5300979"/>
            <a:ext cx="238125" cy="151130"/>
          </a:xfrm>
          <a:custGeom>
            <a:avLst/>
            <a:gdLst/>
            <a:ahLst/>
            <a:cxnLst/>
            <a:rect l="l" t="t" r="r" b="b"/>
            <a:pathLst>
              <a:path w="238125" h="151129">
                <a:moveTo>
                  <a:pt x="0" y="150876"/>
                </a:moveTo>
                <a:lnTo>
                  <a:pt x="237743" y="150876"/>
                </a:lnTo>
                <a:lnTo>
                  <a:pt x="237743" y="0"/>
                </a:lnTo>
                <a:lnTo>
                  <a:pt x="0" y="0"/>
                </a:lnTo>
                <a:lnTo>
                  <a:pt x="0" y="1508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61429" y="5300979"/>
            <a:ext cx="0" cy="151130"/>
          </a:xfrm>
          <a:custGeom>
            <a:avLst/>
            <a:gdLst/>
            <a:ahLst/>
            <a:cxnLst/>
            <a:rect l="l" t="t" r="r" b="b"/>
            <a:pathLst>
              <a:path h="151129">
                <a:moveTo>
                  <a:pt x="0" y="0"/>
                </a:moveTo>
                <a:lnTo>
                  <a:pt x="0" y="150876"/>
                </a:lnTo>
              </a:path>
            </a:pathLst>
          </a:custGeom>
          <a:ln w="792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01053" y="5300979"/>
            <a:ext cx="794385" cy="151130"/>
          </a:xfrm>
          <a:custGeom>
            <a:avLst/>
            <a:gdLst/>
            <a:ahLst/>
            <a:cxnLst/>
            <a:rect l="l" t="t" r="r" b="b"/>
            <a:pathLst>
              <a:path w="794384" h="151129">
                <a:moveTo>
                  <a:pt x="0" y="150876"/>
                </a:moveTo>
                <a:lnTo>
                  <a:pt x="794003" y="150876"/>
                </a:lnTo>
                <a:lnTo>
                  <a:pt x="794003" y="0"/>
                </a:lnTo>
                <a:lnTo>
                  <a:pt x="0" y="0"/>
                </a:lnTo>
                <a:lnTo>
                  <a:pt x="0" y="1508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95057" y="5300979"/>
            <a:ext cx="715010" cy="151130"/>
          </a:xfrm>
          <a:custGeom>
            <a:avLst/>
            <a:gdLst/>
            <a:ahLst/>
            <a:cxnLst/>
            <a:rect l="l" t="t" r="r" b="b"/>
            <a:pathLst>
              <a:path w="715009" h="151129">
                <a:moveTo>
                  <a:pt x="0" y="150876"/>
                </a:moveTo>
                <a:lnTo>
                  <a:pt x="714755" y="150876"/>
                </a:lnTo>
                <a:lnTo>
                  <a:pt x="714755" y="0"/>
                </a:lnTo>
                <a:lnTo>
                  <a:pt x="0" y="0"/>
                </a:lnTo>
                <a:lnTo>
                  <a:pt x="0" y="1508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70203" y="5263997"/>
            <a:ext cx="763397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0000FF"/>
                </a:solidFill>
                <a:latin typeface="Courier New"/>
                <a:cs typeface="Courier New"/>
              </a:rPr>
              <a:t>&lt;button </a:t>
            </a:r>
            <a:r>
              <a:rPr sz="1050" spc="-10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sz="1050" spc="-10" dirty="0">
                <a:latin typeface="Courier New"/>
                <a:cs typeface="Courier New"/>
              </a:rPr>
              <a:t>=</a:t>
            </a:r>
            <a:r>
              <a:rPr sz="1050" b="1" spc="-10" dirty="0">
                <a:solidFill>
                  <a:srgbClr val="8000FF"/>
                </a:solidFill>
                <a:latin typeface="Courier New"/>
                <a:cs typeface="Courier New"/>
              </a:rPr>
              <a:t>"button" </a:t>
            </a:r>
            <a:r>
              <a:rPr sz="105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050" spc="-5" dirty="0">
                <a:latin typeface="Courier New"/>
                <a:cs typeface="Courier New"/>
              </a:rPr>
              <a:t>=</a:t>
            </a:r>
            <a:r>
              <a:rPr sz="1050" b="1" spc="-5" dirty="0">
                <a:solidFill>
                  <a:srgbClr val="8000FF"/>
                </a:solidFill>
                <a:latin typeface="Courier New"/>
                <a:cs typeface="Courier New"/>
              </a:rPr>
              <a:t>"btn btn-default"</a:t>
            </a:r>
            <a:r>
              <a:rPr sz="1050" b="1" spc="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FF0000"/>
                </a:solidFill>
                <a:latin typeface="Courier New"/>
                <a:cs typeface="Courier New"/>
              </a:rPr>
              <a:t>onclick</a:t>
            </a:r>
            <a:r>
              <a:rPr sz="1050" spc="-10" dirty="0">
                <a:latin typeface="Courier New"/>
                <a:cs typeface="Courier New"/>
              </a:rPr>
              <a:t>=</a:t>
            </a:r>
            <a:r>
              <a:rPr sz="1050" b="1" spc="-10" dirty="0">
                <a:solidFill>
                  <a:srgbClr val="8000FF"/>
                </a:solidFill>
                <a:latin typeface="Courier New"/>
                <a:cs typeface="Courier New"/>
              </a:rPr>
              <a:t>"matricular()"</a:t>
            </a:r>
            <a:r>
              <a:rPr sz="105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050" b="1" spc="-10" dirty="0">
                <a:latin typeface="Courier New"/>
                <a:cs typeface="Courier New"/>
              </a:rPr>
              <a:t>Matricular</a:t>
            </a:r>
            <a:r>
              <a:rPr sz="1050" spc="-10" dirty="0">
                <a:solidFill>
                  <a:srgbClr val="0000FF"/>
                </a:solidFill>
                <a:latin typeface="Courier New"/>
                <a:cs typeface="Courier New"/>
              </a:rPr>
              <a:t>&lt;/button&gt;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950200" y="5300979"/>
            <a:ext cx="0" cy="151130"/>
          </a:xfrm>
          <a:custGeom>
            <a:avLst/>
            <a:gdLst/>
            <a:ahLst/>
            <a:cxnLst/>
            <a:rect l="l" t="t" r="r" b="b"/>
            <a:pathLst>
              <a:path h="151129">
                <a:moveTo>
                  <a:pt x="0" y="0"/>
                </a:moveTo>
                <a:lnTo>
                  <a:pt x="0" y="150876"/>
                </a:lnTo>
              </a:path>
            </a:pathLst>
          </a:custGeom>
          <a:ln w="8077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587146" y="530733"/>
            <a:ext cx="276565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Exemplo</a:t>
            </a:r>
            <a:r>
              <a:rPr spc="-75" dirty="0"/>
              <a:t> </a:t>
            </a:r>
            <a:r>
              <a:rPr spc="-5" dirty="0"/>
              <a:t>(2/3)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87146" y="1207770"/>
            <a:ext cx="52971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Crie um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formulário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para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cadastrar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os dados</a:t>
            </a:r>
            <a:r>
              <a:rPr sz="18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dos</a:t>
            </a:r>
            <a:endParaRPr sz="1800">
              <a:latin typeface="Trebuchet MS"/>
              <a:cs typeface="Trebuchet MS"/>
            </a:endParaRPr>
          </a:p>
          <a:p>
            <a:pPr marL="269875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estudantes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adicioná-los ao array de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estudantes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64869" y="1850898"/>
            <a:ext cx="7759065" cy="3080385"/>
          </a:xfrm>
          <a:custGeom>
            <a:avLst/>
            <a:gdLst/>
            <a:ahLst/>
            <a:cxnLst/>
            <a:rect l="l" t="t" r="r" b="b"/>
            <a:pathLst>
              <a:path w="7759065" h="3080385">
                <a:moveTo>
                  <a:pt x="0" y="3080004"/>
                </a:moveTo>
                <a:lnTo>
                  <a:pt x="7758683" y="3080004"/>
                </a:lnTo>
                <a:lnTo>
                  <a:pt x="7758683" y="0"/>
                </a:lnTo>
                <a:lnTo>
                  <a:pt x="0" y="0"/>
                </a:lnTo>
                <a:lnTo>
                  <a:pt x="0" y="3080004"/>
                </a:lnTo>
                <a:close/>
              </a:path>
            </a:pathLst>
          </a:custGeom>
          <a:ln w="28956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64869" y="1850898"/>
            <a:ext cx="7759065" cy="3080385"/>
          </a:xfrm>
          <a:prstGeom prst="rect">
            <a:avLst/>
          </a:prstGeom>
          <a:ln w="28955">
            <a:solidFill>
              <a:srgbClr val="90C225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15"/>
              </a:spcBef>
            </a:pPr>
            <a:r>
              <a:rPr sz="900" spc="-10" dirty="0">
                <a:solidFill>
                  <a:srgbClr val="0000FF"/>
                </a:solidFill>
                <a:latin typeface="Courier New"/>
                <a:cs typeface="Courier New"/>
              </a:rPr>
              <a:t>&lt;script&gt;</a:t>
            </a:r>
            <a:endParaRPr sz="900">
              <a:latin typeface="Courier New"/>
              <a:cs typeface="Courier New"/>
            </a:endParaRPr>
          </a:p>
          <a:p>
            <a:pPr marL="447040">
              <a:lnSpc>
                <a:spcPct val="100000"/>
              </a:lnSpc>
              <a:spcBef>
                <a:spcPts val="75"/>
              </a:spcBef>
            </a:pPr>
            <a:r>
              <a:rPr sz="900" b="1" spc="-5" dirty="0">
                <a:solidFill>
                  <a:srgbClr val="000080"/>
                </a:solidFill>
                <a:latin typeface="Courier New"/>
                <a:cs typeface="Courier New"/>
              </a:rPr>
              <a:t>var </a:t>
            </a:r>
            <a:r>
              <a:rPr sz="900" spc="-10" dirty="0">
                <a:latin typeface="Courier New"/>
                <a:cs typeface="Courier New"/>
              </a:rPr>
              <a:t>alunos </a:t>
            </a:r>
            <a:r>
              <a:rPr sz="900" b="1" dirty="0">
                <a:latin typeface="Courier New"/>
                <a:cs typeface="Courier New"/>
              </a:rPr>
              <a:t>=</a:t>
            </a:r>
            <a:r>
              <a:rPr sz="900" b="1" spc="-15" dirty="0">
                <a:latin typeface="Courier New"/>
                <a:cs typeface="Courier New"/>
              </a:rPr>
              <a:t> </a:t>
            </a:r>
            <a:r>
              <a:rPr sz="900" b="1" spc="-5" dirty="0">
                <a:latin typeface="Courier New"/>
                <a:cs typeface="Courier New"/>
              </a:rPr>
              <a:t>[];</a:t>
            </a:r>
            <a:endParaRPr sz="900">
              <a:latin typeface="Courier New"/>
              <a:cs typeface="Courier New"/>
            </a:endParaRPr>
          </a:p>
          <a:p>
            <a:pPr marL="669290" marR="4163695" indent="-222885">
              <a:lnSpc>
                <a:spcPct val="106700"/>
              </a:lnSpc>
              <a:spcBef>
                <a:spcPts val="10"/>
              </a:spcBef>
            </a:pPr>
            <a:r>
              <a:rPr sz="900" b="1" spc="-10" dirty="0">
                <a:solidFill>
                  <a:srgbClr val="000080"/>
                </a:solidFill>
                <a:latin typeface="Courier New"/>
                <a:cs typeface="Courier New"/>
              </a:rPr>
              <a:t>function </a:t>
            </a:r>
            <a:r>
              <a:rPr sz="900" spc="-10" dirty="0">
                <a:latin typeface="Courier New"/>
                <a:cs typeface="Courier New"/>
              </a:rPr>
              <a:t>estudante</a:t>
            </a:r>
            <a:r>
              <a:rPr sz="900" b="1" spc="-10" dirty="0">
                <a:latin typeface="Courier New"/>
                <a:cs typeface="Courier New"/>
              </a:rPr>
              <a:t>(</a:t>
            </a:r>
            <a:r>
              <a:rPr sz="900" spc="-10" dirty="0">
                <a:latin typeface="Courier New"/>
                <a:cs typeface="Courier New"/>
              </a:rPr>
              <a:t>nome</a:t>
            </a:r>
            <a:r>
              <a:rPr sz="900" b="1" spc="-10" dirty="0">
                <a:latin typeface="Courier New"/>
                <a:cs typeface="Courier New"/>
              </a:rPr>
              <a:t>, </a:t>
            </a:r>
            <a:r>
              <a:rPr sz="900" spc="-10" dirty="0">
                <a:latin typeface="Courier New"/>
                <a:cs typeface="Courier New"/>
              </a:rPr>
              <a:t>casa</a:t>
            </a:r>
            <a:r>
              <a:rPr sz="900" b="1" spc="-10" dirty="0">
                <a:latin typeface="Courier New"/>
                <a:cs typeface="Courier New"/>
              </a:rPr>
              <a:t>, </a:t>
            </a:r>
            <a:r>
              <a:rPr sz="900" spc="-10" dirty="0">
                <a:latin typeface="Courier New"/>
                <a:cs typeface="Courier New"/>
              </a:rPr>
              <a:t>animal</a:t>
            </a:r>
            <a:r>
              <a:rPr sz="900" b="1" spc="-10" dirty="0">
                <a:latin typeface="Courier New"/>
                <a:cs typeface="Courier New"/>
              </a:rPr>
              <a:t>, </a:t>
            </a:r>
            <a:r>
              <a:rPr sz="900" spc="-10" dirty="0">
                <a:latin typeface="Courier New"/>
                <a:cs typeface="Courier New"/>
              </a:rPr>
              <a:t>local</a:t>
            </a:r>
            <a:r>
              <a:rPr sz="900" b="1" spc="-10" dirty="0">
                <a:latin typeface="Courier New"/>
                <a:cs typeface="Courier New"/>
              </a:rPr>
              <a:t>){  </a:t>
            </a:r>
            <a:r>
              <a:rPr sz="900" spc="-10" dirty="0">
                <a:latin typeface="Courier New"/>
                <a:cs typeface="Courier New"/>
              </a:rPr>
              <a:t>this.nome </a:t>
            </a:r>
            <a:r>
              <a:rPr sz="900" b="1" dirty="0">
                <a:latin typeface="Courier New"/>
                <a:cs typeface="Courier New"/>
              </a:rPr>
              <a:t>=</a:t>
            </a:r>
            <a:r>
              <a:rPr sz="900" b="1" spc="-1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nome</a:t>
            </a:r>
            <a:r>
              <a:rPr sz="900" b="1" spc="-10" dirty="0"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669290" marR="5645150">
              <a:lnSpc>
                <a:spcPct val="106700"/>
              </a:lnSpc>
            </a:pPr>
            <a:r>
              <a:rPr sz="900" spc="-10" dirty="0">
                <a:latin typeface="Courier New"/>
                <a:cs typeface="Courier New"/>
              </a:rPr>
              <a:t>this.casa </a:t>
            </a:r>
            <a:r>
              <a:rPr sz="900" b="1" dirty="0">
                <a:latin typeface="Courier New"/>
                <a:cs typeface="Courier New"/>
              </a:rPr>
              <a:t>= </a:t>
            </a:r>
            <a:r>
              <a:rPr sz="900" spc="-10" dirty="0">
                <a:latin typeface="Courier New"/>
                <a:cs typeface="Courier New"/>
              </a:rPr>
              <a:t>casa</a:t>
            </a:r>
            <a:r>
              <a:rPr sz="900" b="1" spc="-10" dirty="0">
                <a:latin typeface="Courier New"/>
                <a:cs typeface="Courier New"/>
              </a:rPr>
              <a:t>;  </a:t>
            </a:r>
            <a:r>
              <a:rPr sz="900" spc="-10" dirty="0">
                <a:latin typeface="Courier New"/>
                <a:cs typeface="Courier New"/>
              </a:rPr>
              <a:t>this.animal </a:t>
            </a:r>
            <a:r>
              <a:rPr sz="900" b="1" dirty="0">
                <a:latin typeface="Courier New"/>
                <a:cs typeface="Courier New"/>
              </a:rPr>
              <a:t>=</a:t>
            </a:r>
            <a:r>
              <a:rPr sz="900" b="1" spc="-3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animal</a:t>
            </a:r>
            <a:r>
              <a:rPr sz="900" b="1" spc="-10" dirty="0"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669290">
              <a:lnSpc>
                <a:spcPct val="100000"/>
              </a:lnSpc>
              <a:spcBef>
                <a:spcPts val="85"/>
              </a:spcBef>
            </a:pPr>
            <a:r>
              <a:rPr sz="900" spc="-10" dirty="0">
                <a:latin typeface="Courier New"/>
                <a:cs typeface="Courier New"/>
              </a:rPr>
              <a:t>this.localAtual </a:t>
            </a:r>
            <a:r>
              <a:rPr sz="900" b="1" dirty="0">
                <a:latin typeface="Courier New"/>
                <a:cs typeface="Courier New"/>
              </a:rPr>
              <a:t>=</a:t>
            </a:r>
            <a:r>
              <a:rPr sz="900" b="1" spc="-1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local</a:t>
            </a:r>
            <a:r>
              <a:rPr sz="900" b="1" spc="-10" dirty="0"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447040">
              <a:lnSpc>
                <a:spcPct val="100000"/>
              </a:lnSpc>
              <a:spcBef>
                <a:spcPts val="70"/>
              </a:spcBef>
            </a:pPr>
            <a:r>
              <a:rPr sz="900" b="1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447040">
              <a:lnSpc>
                <a:spcPct val="100000"/>
              </a:lnSpc>
              <a:spcBef>
                <a:spcPts val="75"/>
              </a:spcBef>
              <a:tabLst>
                <a:tab pos="720725" algn="l"/>
              </a:tabLst>
            </a:pPr>
            <a:r>
              <a:rPr sz="900" spc="-5" dirty="0">
                <a:solidFill>
                  <a:srgbClr val="808080"/>
                </a:solidFill>
                <a:latin typeface="Courier New"/>
                <a:cs typeface="Courier New"/>
              </a:rPr>
              <a:t>/*	</a:t>
            </a:r>
            <a:r>
              <a:rPr sz="900" spc="-10" dirty="0">
                <a:solidFill>
                  <a:srgbClr val="808080"/>
                </a:solidFill>
                <a:latin typeface="Courier New"/>
                <a:cs typeface="Courier New"/>
              </a:rPr>
              <a:t>…function listar()…*/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447040">
              <a:lnSpc>
                <a:spcPct val="100000"/>
              </a:lnSpc>
              <a:spcBef>
                <a:spcPts val="5"/>
              </a:spcBef>
            </a:pPr>
            <a:r>
              <a:rPr sz="900" b="1" spc="-10" dirty="0">
                <a:solidFill>
                  <a:srgbClr val="000080"/>
                </a:solidFill>
                <a:latin typeface="Courier New"/>
                <a:cs typeface="Courier New"/>
              </a:rPr>
              <a:t>function</a:t>
            </a:r>
            <a:r>
              <a:rPr sz="900" b="1" spc="-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matricular</a:t>
            </a:r>
            <a:r>
              <a:rPr sz="900" b="1" spc="-10" dirty="0">
                <a:latin typeface="Courier New"/>
                <a:cs typeface="Courier New"/>
              </a:rPr>
              <a:t>(){</a:t>
            </a:r>
            <a:endParaRPr sz="900">
              <a:latin typeface="Courier New"/>
              <a:cs typeface="Courier New"/>
            </a:endParaRPr>
          </a:p>
          <a:p>
            <a:pPr marL="669290" marR="2096770">
              <a:lnSpc>
                <a:spcPct val="106700"/>
              </a:lnSpc>
            </a:pPr>
            <a:r>
              <a:rPr sz="900" b="1" spc="-5" dirty="0">
                <a:solidFill>
                  <a:srgbClr val="000080"/>
                </a:solidFill>
                <a:latin typeface="Courier New"/>
                <a:cs typeface="Courier New"/>
              </a:rPr>
              <a:t>var </a:t>
            </a:r>
            <a:r>
              <a:rPr sz="900" dirty="0">
                <a:latin typeface="Courier New"/>
                <a:cs typeface="Courier New"/>
              </a:rPr>
              <a:t>e </a:t>
            </a:r>
            <a:r>
              <a:rPr sz="900" b="1" dirty="0">
                <a:latin typeface="Courier New"/>
                <a:cs typeface="Courier New"/>
              </a:rPr>
              <a:t>= </a:t>
            </a:r>
            <a:r>
              <a:rPr sz="900" b="1" spc="-5" dirty="0">
                <a:solidFill>
                  <a:srgbClr val="000080"/>
                </a:solidFill>
                <a:latin typeface="Courier New"/>
                <a:cs typeface="Courier New"/>
              </a:rPr>
              <a:t>new </a:t>
            </a:r>
            <a:r>
              <a:rPr sz="900" spc="-10" dirty="0">
                <a:latin typeface="Courier New"/>
                <a:cs typeface="Courier New"/>
              </a:rPr>
              <a:t>estudante</a:t>
            </a:r>
            <a:r>
              <a:rPr sz="900" b="1" spc="-10" dirty="0">
                <a:latin typeface="Courier New"/>
                <a:cs typeface="Courier New"/>
              </a:rPr>
              <a:t>(</a:t>
            </a:r>
            <a:r>
              <a:rPr sz="900" spc="-10" dirty="0">
                <a:latin typeface="Courier New"/>
                <a:cs typeface="Courier New"/>
              </a:rPr>
              <a:t>nome.value</a:t>
            </a:r>
            <a:r>
              <a:rPr sz="900" b="1" spc="-10" dirty="0">
                <a:latin typeface="Courier New"/>
                <a:cs typeface="Courier New"/>
              </a:rPr>
              <a:t>, </a:t>
            </a:r>
            <a:r>
              <a:rPr sz="900" spc="-10" dirty="0">
                <a:latin typeface="Courier New"/>
                <a:cs typeface="Courier New"/>
              </a:rPr>
              <a:t>casa.value</a:t>
            </a:r>
            <a:r>
              <a:rPr sz="900" b="1" spc="-10" dirty="0">
                <a:latin typeface="Courier New"/>
                <a:cs typeface="Courier New"/>
              </a:rPr>
              <a:t>, </a:t>
            </a:r>
            <a:r>
              <a:rPr sz="900" spc="-10" dirty="0">
                <a:latin typeface="Courier New"/>
                <a:cs typeface="Courier New"/>
              </a:rPr>
              <a:t>animal.value</a:t>
            </a:r>
            <a:r>
              <a:rPr sz="900" b="1" spc="-10" dirty="0">
                <a:latin typeface="Courier New"/>
                <a:cs typeface="Courier New"/>
              </a:rPr>
              <a:t>, </a:t>
            </a:r>
            <a:r>
              <a:rPr sz="900" spc="-10" dirty="0">
                <a:latin typeface="Courier New"/>
                <a:cs typeface="Courier New"/>
              </a:rPr>
              <a:t>local.value</a:t>
            </a:r>
            <a:r>
              <a:rPr sz="900" b="1" spc="-10" dirty="0">
                <a:latin typeface="Courier New"/>
                <a:cs typeface="Courier New"/>
              </a:rPr>
              <a:t>);  </a:t>
            </a:r>
            <a:r>
              <a:rPr sz="900" spc="-10" dirty="0">
                <a:latin typeface="Courier New"/>
                <a:cs typeface="Courier New"/>
              </a:rPr>
              <a:t>alunos.push</a:t>
            </a:r>
            <a:r>
              <a:rPr sz="900" b="1" spc="-10" dirty="0">
                <a:latin typeface="Courier New"/>
                <a:cs typeface="Courier New"/>
              </a:rPr>
              <a:t>(</a:t>
            </a:r>
            <a:r>
              <a:rPr sz="900" spc="-10" dirty="0">
                <a:latin typeface="Courier New"/>
                <a:cs typeface="Courier New"/>
              </a:rPr>
              <a:t>e</a:t>
            </a:r>
            <a:r>
              <a:rPr sz="900" b="1" spc="-10" dirty="0">
                <a:latin typeface="Courier New"/>
                <a:cs typeface="Courier New"/>
              </a:rPr>
              <a:t>);</a:t>
            </a:r>
            <a:endParaRPr sz="900">
              <a:latin typeface="Courier New"/>
              <a:cs typeface="Courier New"/>
            </a:endParaRPr>
          </a:p>
          <a:p>
            <a:pPr marL="669290" marR="4895215">
              <a:lnSpc>
                <a:spcPct val="106700"/>
              </a:lnSpc>
              <a:spcBef>
                <a:spcPts val="10"/>
              </a:spcBef>
            </a:pPr>
            <a:r>
              <a:rPr sz="900" spc="-5" dirty="0">
                <a:latin typeface="Courier New"/>
                <a:cs typeface="Courier New"/>
              </a:rPr>
              <a:t>alert</a:t>
            </a:r>
            <a:r>
              <a:rPr sz="900" b="1" spc="-5" dirty="0">
                <a:latin typeface="Courier New"/>
                <a:cs typeface="Courier New"/>
              </a:rPr>
              <a:t>(</a:t>
            </a:r>
            <a:r>
              <a:rPr sz="900" spc="-5" dirty="0">
                <a:solidFill>
                  <a:srgbClr val="808080"/>
                </a:solidFill>
                <a:latin typeface="Courier New"/>
                <a:cs typeface="Courier New"/>
              </a:rPr>
              <a:t>"Novo </a:t>
            </a:r>
            <a:r>
              <a:rPr sz="900" spc="-10" dirty="0">
                <a:solidFill>
                  <a:srgbClr val="808080"/>
                </a:solidFill>
                <a:latin typeface="Courier New"/>
                <a:cs typeface="Courier New"/>
              </a:rPr>
              <a:t>aluno adicionado!"</a:t>
            </a:r>
            <a:r>
              <a:rPr sz="900" b="1" spc="-10" dirty="0">
                <a:latin typeface="Courier New"/>
                <a:cs typeface="Courier New"/>
              </a:rPr>
              <a:t>);  </a:t>
            </a:r>
            <a:r>
              <a:rPr sz="900" spc="-10" dirty="0">
                <a:latin typeface="Courier New"/>
                <a:cs typeface="Courier New"/>
              </a:rPr>
              <a:t>nome.value </a:t>
            </a:r>
            <a:r>
              <a:rPr sz="900" b="1" dirty="0">
                <a:latin typeface="Courier New"/>
                <a:cs typeface="Courier New"/>
              </a:rPr>
              <a:t>=</a:t>
            </a:r>
            <a:r>
              <a:rPr sz="900" b="1" spc="-20" dirty="0"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808080"/>
                </a:solidFill>
                <a:latin typeface="Courier New"/>
                <a:cs typeface="Courier New"/>
              </a:rPr>
              <a:t>""</a:t>
            </a:r>
            <a:r>
              <a:rPr sz="900" b="1" spc="-5" dirty="0"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669290">
              <a:lnSpc>
                <a:spcPct val="100000"/>
              </a:lnSpc>
              <a:spcBef>
                <a:spcPts val="70"/>
              </a:spcBef>
            </a:pPr>
            <a:r>
              <a:rPr sz="900" spc="-5" dirty="0">
                <a:latin typeface="Courier New"/>
                <a:cs typeface="Courier New"/>
              </a:rPr>
              <a:t>casa.value </a:t>
            </a:r>
            <a:r>
              <a:rPr sz="900" b="1" dirty="0">
                <a:latin typeface="Courier New"/>
                <a:cs typeface="Courier New"/>
              </a:rPr>
              <a:t>=</a:t>
            </a:r>
            <a:r>
              <a:rPr sz="900" b="1" spc="-95" dirty="0"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808080"/>
                </a:solidFill>
                <a:latin typeface="Courier New"/>
                <a:cs typeface="Courier New"/>
              </a:rPr>
              <a:t>""</a:t>
            </a:r>
            <a:r>
              <a:rPr sz="900" b="1" spc="-5" dirty="0"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669290" marR="5850890">
              <a:lnSpc>
                <a:spcPct val="106600"/>
              </a:lnSpc>
              <a:spcBef>
                <a:spcPts val="15"/>
              </a:spcBef>
            </a:pPr>
            <a:r>
              <a:rPr sz="900" spc="-10" dirty="0">
                <a:latin typeface="Courier New"/>
                <a:cs typeface="Courier New"/>
              </a:rPr>
              <a:t>animal.value </a:t>
            </a:r>
            <a:r>
              <a:rPr sz="900" b="1" dirty="0">
                <a:latin typeface="Courier New"/>
                <a:cs typeface="Courier New"/>
              </a:rPr>
              <a:t>= </a:t>
            </a:r>
            <a:r>
              <a:rPr sz="900" spc="-10" dirty="0">
                <a:solidFill>
                  <a:srgbClr val="808080"/>
                </a:solidFill>
                <a:latin typeface="Courier New"/>
                <a:cs typeface="Courier New"/>
              </a:rPr>
              <a:t>""</a:t>
            </a:r>
            <a:r>
              <a:rPr sz="900" b="1" spc="-10" dirty="0">
                <a:latin typeface="Courier New"/>
                <a:cs typeface="Courier New"/>
              </a:rPr>
              <a:t>;  </a:t>
            </a:r>
            <a:r>
              <a:rPr sz="900" spc="-10" dirty="0">
                <a:latin typeface="Courier New"/>
                <a:cs typeface="Courier New"/>
              </a:rPr>
              <a:t>local.value </a:t>
            </a:r>
            <a:r>
              <a:rPr sz="900" b="1" dirty="0">
                <a:latin typeface="Courier New"/>
                <a:cs typeface="Courier New"/>
              </a:rPr>
              <a:t>=</a:t>
            </a:r>
            <a:r>
              <a:rPr sz="900" b="1" spc="-40" dirty="0"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808080"/>
                </a:solidFill>
                <a:latin typeface="Courier New"/>
                <a:cs typeface="Courier New"/>
              </a:rPr>
              <a:t>""</a:t>
            </a:r>
            <a:r>
              <a:rPr sz="900" b="1" spc="-10" dirty="0"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447040">
              <a:lnSpc>
                <a:spcPct val="100000"/>
              </a:lnSpc>
              <a:spcBef>
                <a:spcPts val="75"/>
              </a:spcBef>
            </a:pPr>
            <a:r>
              <a:rPr sz="900" b="1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85"/>
              </a:spcBef>
            </a:pPr>
            <a:r>
              <a:rPr sz="900" spc="-10" dirty="0">
                <a:solidFill>
                  <a:srgbClr val="0000FF"/>
                </a:solidFill>
                <a:latin typeface="Courier New"/>
                <a:cs typeface="Courier New"/>
              </a:rPr>
              <a:t>&lt;/script&gt;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3618" y="5166247"/>
            <a:ext cx="128270" cy="242570"/>
          </a:xfrm>
          <a:prstGeom prst="rect">
            <a:avLst/>
          </a:prstGeom>
        </p:spPr>
        <p:txBody>
          <a:bodyPr vert="vert270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700" spc="-5" dirty="0">
                <a:latin typeface="Trebuchet MS"/>
                <a:cs typeface="Trebuchet MS"/>
              </a:rPr>
              <a:t>H</a:t>
            </a:r>
            <a:r>
              <a:rPr sz="700" dirty="0">
                <a:latin typeface="Trebuchet MS"/>
                <a:cs typeface="Trebuchet MS"/>
              </a:rPr>
              <a:t>T</a:t>
            </a:r>
            <a:r>
              <a:rPr sz="700" spc="-5" dirty="0">
                <a:latin typeface="Trebuchet MS"/>
                <a:cs typeface="Trebuchet MS"/>
              </a:rPr>
              <a:t>ML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36376" y="2987060"/>
            <a:ext cx="202565" cy="80899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200" dirty="0">
                <a:latin typeface="Trebuchet MS"/>
                <a:cs typeface="Trebuchet MS"/>
              </a:rPr>
              <a:t>J</a:t>
            </a:r>
            <a:r>
              <a:rPr sz="1200" spc="-105" dirty="0">
                <a:latin typeface="Trebuchet MS"/>
                <a:cs typeface="Trebuchet MS"/>
              </a:rPr>
              <a:t>A</a:t>
            </a:r>
            <a:r>
              <a:rPr sz="1200" spc="-120" dirty="0">
                <a:latin typeface="Trebuchet MS"/>
                <a:cs typeface="Trebuchet MS"/>
              </a:rPr>
              <a:t>V</a:t>
            </a:r>
            <a:r>
              <a:rPr sz="1200" dirty="0">
                <a:latin typeface="Trebuchet MS"/>
                <a:cs typeface="Trebuchet MS"/>
              </a:rPr>
              <a:t>ASCRIPT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629400" y="265175"/>
            <a:ext cx="2225040" cy="3386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526066" y="5600559"/>
            <a:ext cx="1143635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pt-BR" sz="800" spc="5" dirty="0">
                <a:solidFill>
                  <a:srgbClr val="7E7E7E"/>
                </a:solidFill>
                <a:latin typeface="Trebuchet MS"/>
                <a:cs typeface="Trebuchet MS"/>
                <a:hlinkClick r:id="rId3"/>
              </a:rPr>
              <a:t>  </a:t>
            </a:r>
            <a:endParaRPr sz="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1924</Words>
  <Application>Microsoft Office PowerPoint</Application>
  <PresentationFormat>Apresentação na tela (16:10)</PresentationFormat>
  <Paragraphs>215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Courier New</vt:lpstr>
      <vt:lpstr>Times New Roman</vt:lpstr>
      <vt:lpstr>Trebuchet MS</vt:lpstr>
      <vt:lpstr>Tema do Office</vt:lpstr>
      <vt:lpstr>PROGRAMAÇÃO PARA INTERNET</vt:lpstr>
      <vt:lpstr>Apresentação do PowerPoint</vt:lpstr>
      <vt:lpstr>Agenda</vt:lpstr>
      <vt:lpstr>Objetos</vt:lpstr>
      <vt:lpstr>Construtor de Objetos</vt:lpstr>
      <vt:lpstr>Criando objetos</vt:lpstr>
      <vt:lpstr>Exemplo (1/3)</vt:lpstr>
      <vt:lpstr>Exemplo (2/3)</vt:lpstr>
      <vt:lpstr>Exemplo (2/3)</vt:lpstr>
      <vt:lpstr>Métodos de Objetos</vt:lpstr>
      <vt:lpstr>Exemplo (3/3)</vt:lpstr>
      <vt:lpstr>Exercício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Administração de Bancos de Dados Centralizados</dc:title>
  <dc:creator>X</dc:creator>
  <cp:lastModifiedBy>Silvio Cesar Viegas</cp:lastModifiedBy>
  <cp:revision>4</cp:revision>
  <dcterms:created xsi:type="dcterms:W3CDTF">2018-03-15T13:51:37Z</dcterms:created>
  <dcterms:modified xsi:type="dcterms:W3CDTF">2019-08-13T23:22:48Z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2018-03-15T00:00:00Z</vt:filetime>
  </property>
</Properties>
</file>