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069781"/>
            <a:ext cx="447040" cy="2788285"/>
          </a:xfrm>
          <a:custGeom>
            <a:avLst/>
            <a:gdLst/>
            <a:ahLst/>
            <a:cxnLst/>
            <a:rect l="l" t="t" r="r" b="b"/>
            <a:pathLst>
              <a:path w="447040" h="2788284">
                <a:moveTo>
                  <a:pt x="0" y="0"/>
                </a:moveTo>
                <a:lnTo>
                  <a:pt x="0" y="2788216"/>
                </a:lnTo>
                <a:lnTo>
                  <a:pt x="446591" y="278821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31544" y="4182281"/>
            <a:ext cx="4012565" cy="2675890"/>
          </a:xfrm>
          <a:custGeom>
            <a:avLst/>
            <a:gdLst/>
            <a:ahLst/>
            <a:cxnLst/>
            <a:rect l="l" t="t" r="r" b="b"/>
            <a:pathLst>
              <a:path w="4012565" h="2675890">
                <a:moveTo>
                  <a:pt x="0" y="2675717"/>
                </a:moveTo>
                <a:lnTo>
                  <a:pt x="40124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042404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91728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163" y="0"/>
                </a:moveTo>
                <a:lnTo>
                  <a:pt x="0" y="6857998"/>
                </a:lnTo>
                <a:lnTo>
                  <a:pt x="2252271" y="6857998"/>
                </a:lnTo>
                <a:lnTo>
                  <a:pt x="2252271" y="8226"/>
                </a:lnTo>
                <a:lnTo>
                  <a:pt x="202316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07072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6927" y="0"/>
                </a:moveTo>
                <a:lnTo>
                  <a:pt x="0" y="0"/>
                </a:lnTo>
                <a:lnTo>
                  <a:pt x="1200327" y="6857996"/>
                </a:lnTo>
                <a:lnTo>
                  <a:pt x="1936927" y="6857996"/>
                </a:lnTo>
                <a:lnTo>
                  <a:pt x="193692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638545" y="3921068"/>
            <a:ext cx="2505710" cy="2937510"/>
          </a:xfrm>
          <a:custGeom>
            <a:avLst/>
            <a:gdLst/>
            <a:ahLst/>
            <a:cxnLst/>
            <a:rect l="l" t="t" r="r" b="b"/>
            <a:pathLst>
              <a:path w="2505709" h="2937509">
                <a:moveTo>
                  <a:pt x="2505454" y="0"/>
                </a:moveTo>
                <a:lnTo>
                  <a:pt x="0" y="2936929"/>
                </a:lnTo>
                <a:lnTo>
                  <a:pt x="2505454" y="2936929"/>
                </a:lnTo>
                <a:lnTo>
                  <a:pt x="2505454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1287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127" y="0"/>
                </a:moveTo>
                <a:lnTo>
                  <a:pt x="0" y="0"/>
                </a:lnTo>
                <a:lnTo>
                  <a:pt x="1854140" y="6857996"/>
                </a:lnTo>
                <a:lnTo>
                  <a:pt x="2131127" y="6849802"/>
                </a:lnTo>
                <a:lnTo>
                  <a:pt x="2131127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295132" y="0"/>
            <a:ext cx="848994" cy="6858000"/>
          </a:xfrm>
          <a:custGeom>
            <a:avLst/>
            <a:gdLst/>
            <a:ahLst/>
            <a:cxnLst/>
            <a:rect l="l" t="t" r="r" b="b"/>
            <a:pathLst>
              <a:path w="848995" h="6858000">
                <a:moveTo>
                  <a:pt x="848867" y="0"/>
                </a:moveTo>
                <a:lnTo>
                  <a:pt x="676515" y="0"/>
                </a:lnTo>
                <a:lnTo>
                  <a:pt x="0" y="6857996"/>
                </a:lnTo>
                <a:lnTo>
                  <a:pt x="848867" y="6857996"/>
                </a:lnTo>
                <a:lnTo>
                  <a:pt x="84886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78449" y="0"/>
            <a:ext cx="1065530" cy="6858000"/>
          </a:xfrm>
          <a:custGeom>
            <a:avLst/>
            <a:gdLst/>
            <a:ahLst/>
            <a:cxnLst/>
            <a:rect l="l" t="t" r="r" b="b"/>
            <a:pathLst>
              <a:path w="1065529" h="6858000">
                <a:moveTo>
                  <a:pt x="1051063" y="0"/>
                </a:moveTo>
                <a:lnTo>
                  <a:pt x="0" y="0"/>
                </a:lnTo>
                <a:lnTo>
                  <a:pt x="937406" y="6857996"/>
                </a:lnTo>
                <a:lnTo>
                  <a:pt x="1065296" y="6857996"/>
                </a:lnTo>
                <a:lnTo>
                  <a:pt x="1065455" y="6654301"/>
                </a:lnTo>
                <a:lnTo>
                  <a:pt x="1065405" y="6145233"/>
                </a:lnTo>
                <a:lnTo>
                  <a:pt x="1065165" y="5890784"/>
                </a:lnTo>
                <a:lnTo>
                  <a:pt x="1064711" y="5585509"/>
                </a:lnTo>
                <a:lnTo>
                  <a:pt x="1063982" y="5229434"/>
                </a:lnTo>
                <a:lnTo>
                  <a:pt x="1062782" y="4771726"/>
                </a:lnTo>
                <a:lnTo>
                  <a:pt x="1060321" y="4009060"/>
                </a:lnTo>
                <a:lnTo>
                  <a:pt x="1054930" y="2483906"/>
                </a:lnTo>
                <a:lnTo>
                  <a:pt x="1053375" y="1975424"/>
                </a:lnTo>
                <a:lnTo>
                  <a:pt x="1052337" y="1568557"/>
                </a:lnTo>
                <a:lnTo>
                  <a:pt x="1051624" y="1212471"/>
                </a:lnTo>
                <a:lnTo>
                  <a:pt x="1051188" y="907185"/>
                </a:lnTo>
                <a:lnTo>
                  <a:pt x="1050963" y="652725"/>
                </a:lnTo>
                <a:lnTo>
                  <a:pt x="1050923" y="194553"/>
                </a:lnTo>
                <a:lnTo>
                  <a:pt x="105106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060436" y="4903643"/>
            <a:ext cx="1083945" cy="195453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6"/>
                </a:lnTo>
                <a:lnTo>
                  <a:pt x="1083562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303" y="1002030"/>
            <a:ext cx="805139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745488"/>
            <a:ext cx="8073390" cy="2580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14.jp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1544" y="4182281"/>
            <a:ext cx="4012565" cy="2675890"/>
          </a:xfrm>
          <a:custGeom>
            <a:avLst/>
            <a:gdLst/>
            <a:ahLst/>
            <a:cxnLst/>
            <a:rect l="l" t="t" r="r" b="b"/>
            <a:pathLst>
              <a:path w="4012565" h="2675890">
                <a:moveTo>
                  <a:pt x="0" y="2675717"/>
                </a:moveTo>
                <a:lnTo>
                  <a:pt x="40124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2404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91728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163" y="0"/>
                </a:moveTo>
                <a:lnTo>
                  <a:pt x="0" y="6857998"/>
                </a:lnTo>
                <a:lnTo>
                  <a:pt x="2252271" y="6857998"/>
                </a:lnTo>
                <a:lnTo>
                  <a:pt x="2252271" y="8226"/>
                </a:lnTo>
                <a:lnTo>
                  <a:pt x="202316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7072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6927" y="0"/>
                </a:moveTo>
                <a:lnTo>
                  <a:pt x="0" y="0"/>
                </a:lnTo>
                <a:lnTo>
                  <a:pt x="1200327" y="6857996"/>
                </a:lnTo>
                <a:lnTo>
                  <a:pt x="1936927" y="6857996"/>
                </a:lnTo>
                <a:lnTo>
                  <a:pt x="193692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8545" y="3921068"/>
            <a:ext cx="2505710" cy="2937510"/>
          </a:xfrm>
          <a:custGeom>
            <a:avLst/>
            <a:gdLst/>
            <a:ahLst/>
            <a:cxnLst/>
            <a:rect l="l" t="t" r="r" b="b"/>
            <a:pathLst>
              <a:path w="2505709" h="2937509">
                <a:moveTo>
                  <a:pt x="2505454" y="0"/>
                </a:moveTo>
                <a:lnTo>
                  <a:pt x="0" y="2936929"/>
                </a:lnTo>
                <a:lnTo>
                  <a:pt x="2505454" y="2936929"/>
                </a:lnTo>
                <a:lnTo>
                  <a:pt x="2505454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287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127" y="0"/>
                </a:moveTo>
                <a:lnTo>
                  <a:pt x="0" y="0"/>
                </a:lnTo>
                <a:lnTo>
                  <a:pt x="1854140" y="6857996"/>
                </a:lnTo>
                <a:lnTo>
                  <a:pt x="2131127" y="6849802"/>
                </a:lnTo>
                <a:lnTo>
                  <a:pt x="2131127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95132" y="0"/>
            <a:ext cx="848994" cy="6858000"/>
          </a:xfrm>
          <a:custGeom>
            <a:avLst/>
            <a:gdLst/>
            <a:ahLst/>
            <a:cxnLst/>
            <a:rect l="l" t="t" r="r" b="b"/>
            <a:pathLst>
              <a:path w="848995" h="6858000">
                <a:moveTo>
                  <a:pt x="848867" y="0"/>
                </a:moveTo>
                <a:lnTo>
                  <a:pt x="676515" y="0"/>
                </a:lnTo>
                <a:lnTo>
                  <a:pt x="0" y="6857996"/>
                </a:lnTo>
                <a:lnTo>
                  <a:pt x="848867" y="6857996"/>
                </a:lnTo>
                <a:lnTo>
                  <a:pt x="84886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8449" y="0"/>
            <a:ext cx="1065530" cy="6858000"/>
          </a:xfrm>
          <a:custGeom>
            <a:avLst/>
            <a:gdLst/>
            <a:ahLst/>
            <a:cxnLst/>
            <a:rect l="l" t="t" r="r" b="b"/>
            <a:pathLst>
              <a:path w="1065529" h="6858000">
                <a:moveTo>
                  <a:pt x="1051063" y="0"/>
                </a:moveTo>
                <a:lnTo>
                  <a:pt x="0" y="0"/>
                </a:lnTo>
                <a:lnTo>
                  <a:pt x="937406" y="6857996"/>
                </a:lnTo>
                <a:lnTo>
                  <a:pt x="1065296" y="6857996"/>
                </a:lnTo>
                <a:lnTo>
                  <a:pt x="1065455" y="6654301"/>
                </a:lnTo>
                <a:lnTo>
                  <a:pt x="1065405" y="6145233"/>
                </a:lnTo>
                <a:lnTo>
                  <a:pt x="1065165" y="5890784"/>
                </a:lnTo>
                <a:lnTo>
                  <a:pt x="1064711" y="5585509"/>
                </a:lnTo>
                <a:lnTo>
                  <a:pt x="1063982" y="5229434"/>
                </a:lnTo>
                <a:lnTo>
                  <a:pt x="1062782" y="4771726"/>
                </a:lnTo>
                <a:lnTo>
                  <a:pt x="1060321" y="4009060"/>
                </a:lnTo>
                <a:lnTo>
                  <a:pt x="1054930" y="2483906"/>
                </a:lnTo>
                <a:lnTo>
                  <a:pt x="1053375" y="1975424"/>
                </a:lnTo>
                <a:lnTo>
                  <a:pt x="1052337" y="1568557"/>
                </a:lnTo>
                <a:lnTo>
                  <a:pt x="1051624" y="1212471"/>
                </a:lnTo>
                <a:lnTo>
                  <a:pt x="1051188" y="907185"/>
                </a:lnTo>
                <a:lnTo>
                  <a:pt x="1050963" y="652725"/>
                </a:lnTo>
                <a:lnTo>
                  <a:pt x="1050923" y="194553"/>
                </a:lnTo>
                <a:lnTo>
                  <a:pt x="105106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0436" y="4903643"/>
            <a:ext cx="1083945" cy="195453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6"/>
                </a:lnTo>
                <a:lnTo>
                  <a:pt x="1083562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855344" cy="5629275"/>
          </a:xfrm>
          <a:custGeom>
            <a:avLst/>
            <a:gdLst/>
            <a:ahLst/>
            <a:cxnLst/>
            <a:rect l="l" t="t" r="r" b="b"/>
            <a:pathLst>
              <a:path w="855344" h="5629275">
                <a:moveTo>
                  <a:pt x="854963" y="0"/>
                </a:moveTo>
                <a:lnTo>
                  <a:pt x="0" y="0"/>
                </a:lnTo>
                <a:lnTo>
                  <a:pt x="0" y="5628971"/>
                </a:lnTo>
                <a:lnTo>
                  <a:pt x="854963" y="7747"/>
                </a:lnTo>
                <a:lnTo>
                  <a:pt x="854963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15644" y="1571371"/>
            <a:ext cx="5663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 Definição </a:t>
            </a:r>
            <a:r>
              <a:rPr sz="3600" spc="-5" dirty="0"/>
              <a:t>do </a:t>
            </a:r>
            <a:r>
              <a:rPr sz="3600" spc="-25" dirty="0"/>
              <a:t>Problema</a:t>
            </a:r>
            <a:r>
              <a:rPr sz="3600" spc="-290" dirty="0"/>
              <a:t> </a:t>
            </a:r>
            <a:r>
              <a:rPr sz="3600" spc="-5" dirty="0"/>
              <a:t>de</a:t>
            </a:r>
            <a:endParaRPr sz="3600"/>
          </a:p>
          <a:p>
            <a:pPr marR="6350" algn="r">
              <a:lnSpc>
                <a:spcPct val="100000"/>
              </a:lnSpc>
            </a:pPr>
            <a:r>
              <a:rPr sz="3600" spc="-175" dirty="0"/>
              <a:t>P</a:t>
            </a:r>
            <a:r>
              <a:rPr sz="3600" spc="-5" dirty="0"/>
              <a:t>esquisa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322324" y="3222117"/>
            <a:ext cx="555752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90C225"/>
                </a:solidFill>
                <a:latin typeface="Trebuchet MS"/>
                <a:cs typeface="Trebuchet MS"/>
              </a:rPr>
              <a:t>“A </a:t>
            </a:r>
            <a:r>
              <a:rPr sz="2500" spc="-10" dirty="0">
                <a:solidFill>
                  <a:srgbClr val="90C225"/>
                </a:solidFill>
                <a:latin typeface="Trebuchet MS"/>
                <a:cs typeface="Trebuchet MS"/>
              </a:rPr>
              <a:t>chave para </a:t>
            </a:r>
            <a:r>
              <a:rPr sz="2500" spc="-5" dirty="0">
                <a:solidFill>
                  <a:srgbClr val="90C225"/>
                </a:solidFill>
                <a:latin typeface="Trebuchet MS"/>
                <a:cs typeface="Trebuchet MS"/>
              </a:rPr>
              <a:t>o sucesso de </a:t>
            </a:r>
            <a:r>
              <a:rPr sz="2500" spc="-10" dirty="0">
                <a:solidFill>
                  <a:srgbClr val="90C225"/>
                </a:solidFill>
                <a:latin typeface="Trebuchet MS"/>
                <a:cs typeface="Trebuchet MS"/>
              </a:rPr>
              <a:t>um</a:t>
            </a:r>
            <a:r>
              <a:rPr sz="2500" spc="-14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90C225"/>
                </a:solidFill>
                <a:latin typeface="Trebuchet MS"/>
                <a:cs typeface="Trebuchet MS"/>
              </a:rPr>
              <a:t>projeto</a:t>
            </a:r>
            <a:endParaRPr sz="25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2500" spc="-5" dirty="0">
                <a:solidFill>
                  <a:srgbClr val="90C225"/>
                </a:solidFill>
                <a:latin typeface="Trebuchet MS"/>
                <a:cs typeface="Trebuchet MS"/>
              </a:rPr>
              <a:t>de</a:t>
            </a:r>
            <a:r>
              <a:rPr sz="2500" spc="-8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90C225"/>
                </a:solidFill>
                <a:latin typeface="Trebuchet MS"/>
                <a:cs typeface="Trebuchet MS"/>
              </a:rPr>
              <a:t>pesquisa”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44" y="209245"/>
            <a:ext cx="30670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Outros</a:t>
            </a:r>
            <a:r>
              <a:rPr spc="-60" dirty="0"/>
              <a:t> </a:t>
            </a:r>
            <a:r>
              <a:rPr dirty="0"/>
              <a:t>exemplos 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dirty="0"/>
              <a:t>problemas</a:t>
            </a:r>
          </a:p>
        </p:txBody>
      </p:sp>
      <p:sp>
        <p:nvSpPr>
          <p:cNvPr id="3" name="object 3"/>
          <p:cNvSpPr/>
          <p:nvPr/>
        </p:nvSpPr>
        <p:spPr>
          <a:xfrm>
            <a:off x="315468" y="1950720"/>
            <a:ext cx="706373" cy="427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048" y="1950720"/>
            <a:ext cx="6028182" cy="427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468" y="2284476"/>
            <a:ext cx="1056894" cy="4274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5567" y="2284476"/>
            <a:ext cx="7055358" cy="4274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468" y="2490216"/>
            <a:ext cx="4869942" cy="4274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468" y="3154679"/>
            <a:ext cx="706373" cy="427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5048" y="3154679"/>
            <a:ext cx="6599682" cy="4274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468" y="3488435"/>
            <a:ext cx="1056894" cy="4274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5567" y="3488435"/>
            <a:ext cx="7155942" cy="4274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468" y="4152900"/>
            <a:ext cx="706373" cy="427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048" y="4152900"/>
            <a:ext cx="7294626" cy="4274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468" y="4358640"/>
            <a:ext cx="1264158" cy="4274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468" y="4692396"/>
            <a:ext cx="1056894" cy="4274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5567" y="4692396"/>
            <a:ext cx="7472933" cy="4274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5468" y="4898135"/>
            <a:ext cx="1108710" cy="4274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468" y="5562600"/>
            <a:ext cx="706373" cy="427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5048" y="5562600"/>
            <a:ext cx="3797046" cy="4274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5300" y="5562600"/>
            <a:ext cx="326898" cy="4274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5403" y="5562600"/>
            <a:ext cx="2064257" cy="4274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5468" y="5896355"/>
            <a:ext cx="1056894" cy="4274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15567" y="5896355"/>
            <a:ext cx="6988302" cy="4274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5468" y="6102096"/>
            <a:ext cx="791718" cy="42748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0391" y="6102096"/>
            <a:ext cx="326897" cy="4274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0496" y="6102096"/>
            <a:ext cx="2065781" cy="4274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2859" y="1890522"/>
            <a:ext cx="7979409" cy="45116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Tema</a:t>
            </a:r>
            <a:r>
              <a:rPr sz="1500" spc="-40" dirty="0">
                <a:solidFill>
                  <a:srgbClr val="006FC0"/>
                </a:solidFill>
                <a:latin typeface="Trebuchet MS"/>
                <a:cs typeface="Trebuchet MS"/>
              </a:rPr>
              <a:t>: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necessidade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da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informação ocupacional na escolha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da</a:t>
            </a:r>
            <a:r>
              <a:rPr sz="1500" spc="-2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profissão.</a:t>
            </a:r>
            <a:endParaRPr sz="1500">
              <a:latin typeface="Trebuchet MS"/>
              <a:cs typeface="Trebuchet MS"/>
            </a:endParaRPr>
          </a:p>
          <a:p>
            <a:pPr marL="12700" marR="421640">
              <a:lnSpc>
                <a:spcPts val="1620"/>
              </a:lnSpc>
              <a:spcBef>
                <a:spcPts val="1035"/>
              </a:spcBef>
            </a:pP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Problema</a:t>
            </a:r>
            <a:r>
              <a:rPr sz="1500" spc="-10" dirty="0">
                <a:solidFill>
                  <a:srgbClr val="006FC0"/>
                </a:solidFill>
                <a:latin typeface="Trebuchet MS"/>
                <a:cs typeface="Trebuchet MS"/>
              </a:rPr>
              <a:t>: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Orientação </a:t>
            </a:r>
            <a:r>
              <a:rPr sz="1500" spc="-10" dirty="0">
                <a:solidFill>
                  <a:srgbClr val="006FC0"/>
                </a:solidFill>
                <a:latin typeface="Trebuchet MS"/>
                <a:cs typeface="Trebuchet MS"/>
              </a:rPr>
              <a:t>Profissional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dada,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no curso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de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segundo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grau,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influi na segurança  (certeza) em relação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à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escolha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do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curso</a:t>
            </a:r>
            <a:r>
              <a:rPr sz="1500" spc="-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universitário?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Tema</a:t>
            </a:r>
            <a:r>
              <a:rPr sz="1500" spc="-40" dirty="0">
                <a:solidFill>
                  <a:srgbClr val="006FC0"/>
                </a:solidFill>
                <a:latin typeface="Trebuchet MS"/>
                <a:cs typeface="Trebuchet MS"/>
              </a:rPr>
              <a:t>: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participação da comunidade na implantação de políticas de</a:t>
            </a:r>
            <a:r>
              <a:rPr sz="1500" spc="-229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mudanças.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Problema</a:t>
            </a:r>
            <a:r>
              <a:rPr sz="1500" spc="-10" dirty="0">
                <a:solidFill>
                  <a:srgbClr val="006FC0"/>
                </a:solidFill>
                <a:latin typeface="Trebuchet MS"/>
                <a:cs typeface="Trebuchet MS"/>
              </a:rPr>
              <a:t>: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Na história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da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comunidade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X,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quais formas de participação têm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sido</a:t>
            </a:r>
            <a:r>
              <a:rPr sz="1500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utilizadas?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710"/>
              </a:lnSpc>
              <a:spcBef>
                <a:spcPts val="1480"/>
              </a:spcBef>
            </a:pP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Tema</a:t>
            </a:r>
            <a:r>
              <a:rPr sz="1500" spc="-40" dirty="0">
                <a:solidFill>
                  <a:srgbClr val="006FC0"/>
                </a:solidFill>
                <a:latin typeface="Trebuchet MS"/>
                <a:cs typeface="Trebuchet MS"/>
              </a:rPr>
              <a:t>: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É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possível detectar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formas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de participação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e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relacionar cada uma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com</a:t>
            </a:r>
            <a:r>
              <a:rPr sz="1500" spc="-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objetivos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ts val="1710"/>
              </a:lnSpc>
            </a:pP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alcançados?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ts val="1620"/>
              </a:lnSpc>
              <a:spcBef>
                <a:spcPts val="1035"/>
              </a:spcBef>
            </a:pP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Problema</a:t>
            </a:r>
            <a:r>
              <a:rPr sz="1500" spc="-10" dirty="0">
                <a:solidFill>
                  <a:srgbClr val="006FC0"/>
                </a:solidFill>
                <a:latin typeface="Trebuchet MS"/>
                <a:cs typeface="Trebuchet MS"/>
              </a:rPr>
              <a:t>: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Houve alguma mudança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social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nesta comunidade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sem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participação efetiva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de seus 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membros?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Tema</a:t>
            </a:r>
            <a:r>
              <a:rPr sz="1500" spc="-40" dirty="0">
                <a:solidFill>
                  <a:srgbClr val="006FC0"/>
                </a:solidFill>
                <a:latin typeface="Trebuchet MS"/>
                <a:cs typeface="Trebuchet MS"/>
              </a:rPr>
              <a:t>: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O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perfil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da mãe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que deixa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o filho recém-nascido para</a:t>
            </a:r>
            <a:r>
              <a:rPr sz="1500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adoção.</a:t>
            </a:r>
            <a:endParaRPr sz="1500">
              <a:latin typeface="Trebuchet MS"/>
              <a:cs typeface="Trebuchet MS"/>
            </a:endParaRPr>
          </a:p>
          <a:p>
            <a:pPr marL="12700" marR="486409">
              <a:lnSpc>
                <a:spcPts val="1620"/>
              </a:lnSpc>
              <a:spcBef>
                <a:spcPts val="1035"/>
              </a:spcBef>
            </a:pP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Problema</a:t>
            </a:r>
            <a:r>
              <a:rPr sz="1500" spc="-10" dirty="0">
                <a:solidFill>
                  <a:srgbClr val="006FC0"/>
                </a:solidFill>
                <a:latin typeface="Trebuchet MS"/>
                <a:cs typeface="Trebuchet MS"/>
              </a:rPr>
              <a:t>: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Quais condições exercem mais influência na decisão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das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mães em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dar o filho  </a:t>
            </a:r>
            <a:r>
              <a:rPr sz="1500" spc="-5" dirty="0">
                <a:solidFill>
                  <a:srgbClr val="006FC0"/>
                </a:solidFill>
                <a:latin typeface="Trebuchet MS"/>
                <a:cs typeface="Trebuchet MS"/>
              </a:rPr>
              <a:t>recém-nascido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para</a:t>
            </a:r>
            <a:r>
              <a:rPr sz="1500" spc="-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006FC0"/>
                </a:solidFill>
                <a:latin typeface="Trebuchet MS"/>
                <a:cs typeface="Trebuchet MS"/>
              </a:rPr>
              <a:t>adoção?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64479" y="188976"/>
            <a:ext cx="1624583" cy="16291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3291" y="146304"/>
            <a:ext cx="1667256" cy="1670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1002030"/>
            <a:ext cx="2258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Justificativa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45488"/>
            <a:ext cx="7688580" cy="25806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Nesta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etapa você irá refletir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sobre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“o porquê”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 realização da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pesquisa.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24180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Pergunte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você mesmo: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tema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relevante e,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é, por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quê?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24180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Quais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os pontos positivos que você percebe na abordagem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proposta?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24180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vantagens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benefícios você pressupõe que sua pesquisa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irá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proporcionar?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410209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justificativa deverá convencer quem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ler 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projeto, com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relação à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importância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à relevância da pesquisa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proposta.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3291" y="21335"/>
            <a:ext cx="1914143" cy="1918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1002030"/>
            <a:ext cx="16821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2159965"/>
            <a:ext cx="7954645" cy="325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 base no tema definido por vocês em aulas anteriores ...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(foi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definido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certo??)</a:t>
            </a:r>
            <a:endParaRPr sz="1800">
              <a:latin typeface="Trebuchet MS"/>
              <a:cs typeface="Trebuchet MS"/>
            </a:endParaRPr>
          </a:p>
          <a:p>
            <a:pPr marL="355600" marR="17970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Defina um problema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ser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solucionado, através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método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científico,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na  sequencia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nossa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disciplina.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Utilizem os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questionamentos do slide anterior para avaliar a pertinência</a:t>
            </a:r>
            <a:r>
              <a:rPr sz="1600" spc="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pesquisa.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Apresente a resposta a cada um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dos</a:t>
            </a:r>
            <a:r>
              <a:rPr sz="16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questionamentos.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Resumo: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que deve estar presente no documento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ser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entregue.</a:t>
            </a:r>
            <a:endParaRPr sz="1800">
              <a:latin typeface="Trebuchet MS"/>
              <a:cs typeface="Trebuchet MS"/>
            </a:endParaRPr>
          </a:p>
          <a:p>
            <a:pPr marL="756285" marR="133985" indent="-287020">
              <a:lnSpc>
                <a:spcPct val="100000"/>
              </a:lnSpc>
              <a:spcBef>
                <a:spcPts val="1010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Tema,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problema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 ser investigado, resposta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aos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questionamentos de validade  do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problema.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1002030"/>
            <a:ext cx="6702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</a:t>
            </a:r>
            <a:r>
              <a:rPr spc="-5" dirty="0"/>
              <a:t>Definição do </a:t>
            </a:r>
            <a:r>
              <a:rPr spc="-15" dirty="0"/>
              <a:t>Problema </a:t>
            </a:r>
            <a:r>
              <a:rPr spc="-5" dirty="0"/>
              <a:t>de</a:t>
            </a:r>
            <a:r>
              <a:rPr spc="-225" dirty="0"/>
              <a:t> </a:t>
            </a:r>
            <a:r>
              <a:rPr spc="-20" dirty="0"/>
              <a:t>Pesquisa</a:t>
            </a:r>
          </a:p>
        </p:txBody>
      </p:sp>
      <p:sp>
        <p:nvSpPr>
          <p:cNvPr id="3" name="object 3"/>
          <p:cNvSpPr/>
          <p:nvPr/>
        </p:nvSpPr>
        <p:spPr>
          <a:xfrm>
            <a:off x="591312" y="2200643"/>
            <a:ext cx="398538" cy="393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683" y="2130564"/>
            <a:ext cx="3466338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9180" y="2601467"/>
            <a:ext cx="357390" cy="3543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6736" y="2542032"/>
            <a:ext cx="4327398" cy="4549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9180" y="2971800"/>
            <a:ext cx="357390" cy="3543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6736" y="2912364"/>
            <a:ext cx="1120902" cy="4549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9180" y="3342132"/>
            <a:ext cx="357390" cy="3543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736" y="3282696"/>
            <a:ext cx="1069086" cy="454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8340" y="2042861"/>
            <a:ext cx="4823460" cy="155702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355600" algn="l"/>
              </a:tabLst>
            </a:pPr>
            <a:r>
              <a:rPr sz="1450" spc="24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006FC0"/>
                </a:solidFill>
                <a:latin typeface="Trebuchet MS"/>
                <a:cs typeface="Trebuchet MS"/>
              </a:rPr>
              <a:t>Resumo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do que veremos</a:t>
            </a: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hoje..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600" spc="-15" dirty="0">
                <a:solidFill>
                  <a:srgbClr val="006FC0"/>
                </a:solidFill>
                <a:latin typeface="Trebuchet MS"/>
                <a:cs typeface="Trebuchet MS"/>
              </a:rPr>
              <a:t>Revisão </a:t>
            </a:r>
            <a:r>
              <a:rPr sz="1600" spc="-5" dirty="0">
                <a:solidFill>
                  <a:srgbClr val="006FC0"/>
                </a:solidFill>
                <a:latin typeface="Trebuchet MS"/>
                <a:cs typeface="Trebuchet MS"/>
              </a:rPr>
              <a:t>sobre </a:t>
            </a:r>
            <a:r>
              <a:rPr sz="1600" spc="-10" dirty="0">
                <a:solidFill>
                  <a:srgbClr val="006FC0"/>
                </a:solidFill>
                <a:latin typeface="Trebuchet MS"/>
                <a:cs typeface="Trebuchet MS"/>
              </a:rPr>
              <a:t>Metodologia </a:t>
            </a:r>
            <a:r>
              <a:rPr sz="1600" spc="-5" dirty="0">
                <a:solidFill>
                  <a:srgbClr val="006FC0"/>
                </a:solidFill>
                <a:latin typeface="Trebuchet MS"/>
                <a:cs typeface="Trebuchet MS"/>
              </a:rPr>
              <a:t>Científica e</a:t>
            </a:r>
            <a:r>
              <a:rPr sz="1600" spc="1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006FC0"/>
                </a:solidFill>
                <a:latin typeface="Trebuchet MS"/>
                <a:cs typeface="Trebuchet MS"/>
              </a:rPr>
              <a:t>Tema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600" spc="-15" dirty="0">
                <a:solidFill>
                  <a:srgbClr val="006FC0"/>
                </a:solidFill>
                <a:latin typeface="Trebuchet MS"/>
                <a:cs typeface="Trebuchet MS"/>
              </a:rPr>
              <a:t>Problema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006FC0"/>
                </a:solidFill>
                <a:latin typeface="Trebuchet MS"/>
                <a:cs typeface="Trebuchet MS"/>
              </a:rPr>
              <a:t>Hipótese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1002030"/>
            <a:ext cx="198056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334" y="1797177"/>
            <a:ext cx="806069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254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importância do conhecimento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da pesquisa científica 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um ponto fundamental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e sem</a:t>
            </a:r>
            <a:r>
              <a:rPr sz="24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questionamentos!</a:t>
            </a:r>
            <a:endParaRPr sz="2400">
              <a:latin typeface="Trebuchet MS"/>
              <a:cs typeface="Trebuchet MS"/>
            </a:endParaRPr>
          </a:p>
          <a:p>
            <a:pPr marL="354965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Porém,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temos que considerar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dificuldade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iniciar  no caminho da pesquisa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científica.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Conhecer os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passos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Entender os quesitos válidos e aqueles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são</a:t>
            </a:r>
            <a:r>
              <a:rPr sz="1600" spc="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necessários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“Desviar”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das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armadilhas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aparecem no</a:t>
            </a:r>
            <a:r>
              <a:rPr sz="16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caminho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8171" y="4724399"/>
            <a:ext cx="3195828" cy="2133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5445" y="277368"/>
            <a:ext cx="1659110" cy="140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1002030"/>
            <a:ext cx="4114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Metodologia</a:t>
            </a:r>
            <a:r>
              <a:rPr spc="-45" dirty="0"/>
              <a:t> </a:t>
            </a:r>
            <a:r>
              <a:rPr spc="-5" dirty="0"/>
              <a:t>Científica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837181"/>
            <a:ext cx="7661909" cy="1392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 objetivo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mais perseguido pelo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ser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humano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conhecer</a:t>
            </a:r>
            <a:r>
              <a:rPr sz="2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2200">
              <a:latin typeface="Trebuchet MS"/>
              <a:cs typeface="Trebuchet MS"/>
            </a:endParaRPr>
          </a:p>
          <a:p>
            <a:pPr marL="355600">
              <a:lnSpc>
                <a:spcPts val="2510"/>
              </a:lnSpc>
            </a:pP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realidade,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conhecer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VERDADE.</a:t>
            </a:r>
            <a:endParaRPr sz="2200">
              <a:latin typeface="Trebuchet MS"/>
              <a:cs typeface="Trebuchet MS"/>
            </a:endParaRPr>
          </a:p>
          <a:p>
            <a:pPr marL="355600" marR="5080" indent="-342900">
              <a:lnSpc>
                <a:spcPts val="238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Entre tantos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mecanismos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200" spc="-20" dirty="0">
                <a:solidFill>
                  <a:srgbClr val="404040"/>
                </a:solidFill>
                <a:latin typeface="Trebuchet MS"/>
                <a:cs typeface="Trebuchet MS"/>
              </a:rPr>
              <a:t>Pesquisa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Científica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surge como 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uma das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opções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para conhecer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realidade.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0453" y="3727450"/>
            <a:ext cx="4190365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46685" marR="5080" indent="-134620">
              <a:lnSpc>
                <a:spcPts val="2380"/>
              </a:lnSpc>
              <a:spcBef>
                <a:spcPts val="390"/>
              </a:spcBef>
              <a:tabLst>
                <a:tab pos="358140" algn="l"/>
                <a:tab pos="1018540" algn="l"/>
                <a:tab pos="1388745" algn="l"/>
                <a:tab pos="1480185" algn="l"/>
                <a:tab pos="2001520" algn="l"/>
                <a:tab pos="3169285" algn="l"/>
                <a:tab pos="3260725" algn="l"/>
                <a:tab pos="3759200" algn="l"/>
                <a:tab pos="379222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	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r>
              <a:rPr sz="2200" spc="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ud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é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odos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		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dos  par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		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elabora</a:t>
            </a:r>
            <a:r>
              <a:rPr sz="2200" spc="-20" dirty="0">
                <a:solidFill>
                  <a:srgbClr val="404040"/>
                </a:solidFill>
                <a:latin typeface="Trebuchet MS"/>
                <a:cs typeface="Trebuchet MS"/>
              </a:rPr>
              <a:t>ç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ã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	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3727450"/>
            <a:ext cx="3725545" cy="9639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 algn="just">
              <a:lnSpc>
                <a:spcPts val="2380"/>
              </a:lnSpc>
              <a:spcBef>
                <a:spcPts val="390"/>
              </a:spcBef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Metodologia </a:t>
            </a:r>
            <a:r>
              <a:rPr sz="2200" b="1" dirty="0">
                <a:solidFill>
                  <a:srgbClr val="404040"/>
                </a:solidFill>
                <a:latin typeface="Trebuchet MS"/>
                <a:cs typeface="Trebuchet MS"/>
              </a:rPr>
              <a:t>científica </a:t>
            </a:r>
            <a:r>
              <a:rPr sz="2200" spc="-415" dirty="0">
                <a:solidFill>
                  <a:srgbClr val="404040"/>
                </a:solidFill>
                <a:latin typeface="Trebuchet MS"/>
                <a:cs typeface="Trebuchet MS"/>
              </a:rPr>
              <a:t>é 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instrumentos necessários  trabalho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dirty="0">
                <a:solidFill>
                  <a:srgbClr val="404040"/>
                </a:solidFill>
                <a:latin typeface="Trebuchet MS"/>
                <a:cs typeface="Trebuchet MS"/>
              </a:rPr>
              <a:t>científico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4759578"/>
            <a:ext cx="8074025" cy="12655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 algn="just">
              <a:lnSpc>
                <a:spcPts val="2380"/>
              </a:lnSpc>
              <a:spcBef>
                <a:spcPts val="390"/>
              </a:spcBef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É o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conjunto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de técnicas e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processos empregados para </a:t>
            </a:r>
            <a:r>
              <a:rPr sz="2200" spc="-420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pesquisa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e a formulação de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uma produção </a:t>
            </a:r>
            <a:r>
              <a:rPr sz="2200" b="1" dirty="0">
                <a:solidFill>
                  <a:srgbClr val="404040"/>
                </a:solidFill>
                <a:latin typeface="Trebuchet MS"/>
                <a:cs typeface="Trebuchet MS"/>
              </a:rPr>
              <a:t>científica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. 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metodologia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é o estudo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dos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métodos, especialmente dos  métodos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das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ciências.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8701" y="391668"/>
            <a:ext cx="1659110" cy="140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1002030"/>
            <a:ext cx="4114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Metodologia</a:t>
            </a:r>
            <a:r>
              <a:rPr spc="-45" dirty="0"/>
              <a:t> </a:t>
            </a:r>
            <a:r>
              <a:rPr spc="-5" dirty="0"/>
              <a:t>Científica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42439"/>
            <a:ext cx="7750809" cy="19183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Método: Caminho para chegar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24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fim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Ciência: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Conhecimento.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</a:pPr>
            <a:r>
              <a:rPr sz="3200" b="1" dirty="0">
                <a:solidFill>
                  <a:srgbClr val="2C3B43"/>
                </a:solidFill>
                <a:latin typeface="Trebuchet MS"/>
                <a:cs typeface="Trebuchet MS"/>
              </a:rPr>
              <a:t>Caminho </a:t>
            </a:r>
            <a:r>
              <a:rPr sz="3200" b="1" spc="-25" dirty="0">
                <a:solidFill>
                  <a:srgbClr val="2C3B43"/>
                </a:solidFill>
                <a:latin typeface="Trebuchet MS"/>
                <a:cs typeface="Trebuchet MS"/>
              </a:rPr>
              <a:t>para </a:t>
            </a:r>
            <a:r>
              <a:rPr sz="3200" b="1" dirty="0">
                <a:solidFill>
                  <a:srgbClr val="2C3B43"/>
                </a:solidFill>
                <a:latin typeface="Trebuchet MS"/>
                <a:cs typeface="Trebuchet MS"/>
              </a:rPr>
              <a:t>chegar </a:t>
            </a:r>
            <a:r>
              <a:rPr sz="3200" b="1" spc="-5" dirty="0">
                <a:solidFill>
                  <a:srgbClr val="2C3B43"/>
                </a:solidFill>
                <a:latin typeface="Trebuchet MS"/>
                <a:cs typeface="Trebuchet MS"/>
              </a:rPr>
              <a:t>ao</a:t>
            </a:r>
            <a:r>
              <a:rPr sz="3200" b="1" spc="-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2C3B43"/>
                </a:solidFill>
                <a:latin typeface="Trebuchet MS"/>
                <a:cs typeface="Trebuchet MS"/>
              </a:rPr>
              <a:t>conhecimento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868" y="3683507"/>
            <a:ext cx="6987540" cy="3174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929462"/>
            <a:ext cx="4117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Metodologia</a:t>
            </a:r>
            <a:r>
              <a:rPr spc="-30" dirty="0"/>
              <a:t> </a:t>
            </a:r>
            <a:r>
              <a:rPr spc="-5" dirty="0"/>
              <a:t>Científica</a:t>
            </a:r>
          </a:p>
        </p:txBody>
      </p:sp>
      <p:sp>
        <p:nvSpPr>
          <p:cNvPr id="3" name="object 3"/>
          <p:cNvSpPr/>
          <p:nvPr/>
        </p:nvSpPr>
        <p:spPr>
          <a:xfrm>
            <a:off x="6095" y="2069592"/>
            <a:ext cx="7146035" cy="453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1002030"/>
            <a:ext cx="17329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P</a:t>
            </a:r>
            <a:r>
              <a:rPr dirty="0"/>
              <a:t>roble</a:t>
            </a:r>
            <a:r>
              <a:rPr spc="10" dirty="0"/>
              <a:t>m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2663189"/>
            <a:ext cx="8072755" cy="275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 definição do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Problema de </a:t>
            </a:r>
            <a:r>
              <a:rPr sz="2200" b="1" spc="-15" dirty="0">
                <a:solidFill>
                  <a:srgbClr val="404040"/>
                </a:solidFill>
                <a:latin typeface="Trebuchet MS"/>
                <a:cs typeface="Trebuchet MS"/>
              </a:rPr>
              <a:t>Pesquisa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é um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passo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sz="2200" spc="-475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primeira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vista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pode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parecer simples,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mas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no decorrer do 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caminho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se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apresenta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cheio de mistérios e</a:t>
            </a:r>
            <a:r>
              <a:rPr sz="22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complexidades.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770"/>
              </a:spcBef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200" spc="-45" dirty="0">
                <a:solidFill>
                  <a:srgbClr val="404040"/>
                </a:solidFill>
                <a:latin typeface="Trebuchet MS"/>
                <a:cs typeface="Trebuchet MS"/>
              </a:rPr>
              <a:t>Vamos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então entender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a importância </a:t>
            </a:r>
            <a:r>
              <a:rPr sz="2200" b="1" dirty="0">
                <a:solidFill>
                  <a:srgbClr val="404040"/>
                </a:solidFill>
                <a:latin typeface="Trebuchet MS"/>
                <a:cs typeface="Trebuchet MS"/>
              </a:rPr>
              <a:t>da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definição </a:t>
            </a:r>
            <a:r>
              <a:rPr sz="2200" b="1" spc="-445" dirty="0">
                <a:solidFill>
                  <a:srgbClr val="404040"/>
                </a:solidFill>
                <a:latin typeface="Trebuchet MS"/>
                <a:cs typeface="Trebuchet MS"/>
              </a:rPr>
              <a:t>do 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Problema de</a:t>
            </a:r>
            <a:r>
              <a:rPr sz="2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Trebuchet MS"/>
                <a:cs typeface="Trebuchet MS"/>
              </a:rPr>
              <a:t>Pesquisa.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750" spc="32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Chave do sucesso </a:t>
            </a:r>
            <a:r>
              <a:rPr sz="2200" b="1" spc="-25" dirty="0">
                <a:solidFill>
                  <a:srgbClr val="006FC0"/>
                </a:solidFill>
                <a:latin typeface="Trebuchet MS"/>
                <a:cs typeface="Trebuchet MS"/>
              </a:rPr>
              <a:t>para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o nosso Projeto de</a:t>
            </a:r>
            <a:r>
              <a:rPr sz="2200" b="1" spc="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20" dirty="0">
                <a:solidFill>
                  <a:srgbClr val="006FC0"/>
                </a:solidFill>
                <a:latin typeface="Trebuchet MS"/>
                <a:cs typeface="Trebuchet MS"/>
              </a:rPr>
              <a:t>Pesquisa!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5255" y="405384"/>
            <a:ext cx="1944624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1002030"/>
            <a:ext cx="17329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P</a:t>
            </a:r>
            <a:r>
              <a:rPr dirty="0"/>
              <a:t>roble</a:t>
            </a:r>
            <a:r>
              <a:rPr spc="10" dirty="0"/>
              <a:t>m</a:t>
            </a:r>
            <a:r>
              <a:rPr dirty="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5558028" y="3968508"/>
            <a:ext cx="1645157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66204" y="3968508"/>
            <a:ext cx="1125474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pc="-35" dirty="0"/>
              <a:t>Por </a:t>
            </a:r>
            <a:r>
              <a:rPr dirty="0"/>
              <a:t>que </a:t>
            </a:r>
            <a:r>
              <a:rPr spc="-5" dirty="0"/>
              <a:t>formular um</a:t>
            </a:r>
            <a:r>
              <a:rPr spc="35" dirty="0"/>
              <a:t> </a:t>
            </a:r>
            <a:r>
              <a:rPr spc="-15" dirty="0"/>
              <a:t>Problema?</a:t>
            </a:r>
            <a:endParaRPr sz="14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pc="-5" dirty="0"/>
              <a:t>Como formular um</a:t>
            </a:r>
            <a:r>
              <a:rPr dirty="0"/>
              <a:t> </a:t>
            </a:r>
            <a:r>
              <a:rPr spc="-15" dirty="0"/>
              <a:t>Problema?</a:t>
            </a:r>
            <a:endParaRPr sz="1450">
              <a:latin typeface="Arial"/>
              <a:cs typeface="Arial"/>
            </a:endParaRPr>
          </a:p>
          <a:p>
            <a:pPr marL="635"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1750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pc="-5" dirty="0"/>
              <a:t>Formulamos </a:t>
            </a:r>
            <a:r>
              <a:rPr spc="5" dirty="0"/>
              <a:t>um </a:t>
            </a:r>
            <a:r>
              <a:rPr b="1" spc="-5" dirty="0">
                <a:latin typeface="Trebuchet MS"/>
                <a:cs typeface="Trebuchet MS"/>
              </a:rPr>
              <a:t>problema </a:t>
            </a:r>
            <a:r>
              <a:rPr b="1" spc="5" dirty="0">
                <a:latin typeface="Trebuchet MS"/>
                <a:cs typeface="Trebuchet MS"/>
              </a:rPr>
              <a:t>de </a:t>
            </a:r>
            <a:r>
              <a:rPr b="1" dirty="0">
                <a:latin typeface="Trebuchet MS"/>
                <a:cs typeface="Trebuchet MS"/>
              </a:rPr>
              <a:t>pesquisa </a:t>
            </a:r>
            <a:r>
              <a:rPr spc="-5" dirty="0"/>
              <a:t>para individualizado. </a:t>
            </a:r>
            <a:r>
              <a:rPr spc="-25" dirty="0"/>
              <a:t>Para</a:t>
            </a:r>
            <a:r>
              <a:rPr spc="380" dirty="0"/>
              <a:t> </a:t>
            </a:r>
            <a:r>
              <a:rPr spc="-5" dirty="0"/>
              <a:t>torna-lo</a:t>
            </a:r>
            <a:endParaRPr sz="1450">
              <a:latin typeface="Trebuchet MS"/>
              <a:cs typeface="Trebuchet MS"/>
            </a:endParaRPr>
          </a:p>
          <a:p>
            <a:pPr marL="356235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específico</a:t>
            </a:r>
          </a:p>
          <a:p>
            <a:pPr marL="356235" marR="5715" indent="-3429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/>
              <a:t>O </a:t>
            </a:r>
            <a:r>
              <a:rPr spc="-5" dirty="0"/>
              <a:t>problema deve dizer </a:t>
            </a:r>
            <a:r>
              <a:rPr dirty="0"/>
              <a:t>de </a:t>
            </a:r>
            <a:r>
              <a:rPr spc="-10" dirty="0"/>
              <a:t>forma </a:t>
            </a:r>
            <a:r>
              <a:rPr spc="-5" dirty="0"/>
              <a:t>explícita, clara </a:t>
            </a:r>
            <a:r>
              <a:rPr dirty="0"/>
              <a:t>e </a:t>
            </a:r>
            <a:r>
              <a:rPr spc="-5" dirty="0"/>
              <a:t>compreensível qual </a:t>
            </a:r>
            <a:r>
              <a:rPr dirty="0"/>
              <a:t>a  </a:t>
            </a:r>
            <a:r>
              <a:rPr spc="-5" dirty="0"/>
              <a:t>dificuldade com </a:t>
            </a:r>
            <a:r>
              <a:rPr dirty="0"/>
              <a:t>a qual </a:t>
            </a:r>
            <a:r>
              <a:rPr spc="-5" dirty="0"/>
              <a:t>nos defrontamos </a:t>
            </a:r>
            <a:r>
              <a:rPr dirty="0"/>
              <a:t>e </a:t>
            </a:r>
            <a:r>
              <a:rPr spc="-5" dirty="0"/>
              <a:t>que </a:t>
            </a:r>
            <a:r>
              <a:rPr spc="-5" dirty="0">
                <a:solidFill>
                  <a:srgbClr val="006FC0"/>
                </a:solidFill>
              </a:rPr>
              <a:t>pretendemos</a:t>
            </a:r>
            <a:r>
              <a:rPr spc="-15" dirty="0">
                <a:solidFill>
                  <a:srgbClr val="006FC0"/>
                </a:solidFill>
              </a:rPr>
              <a:t> </a:t>
            </a:r>
            <a:r>
              <a:rPr spc="-5" dirty="0">
                <a:solidFill>
                  <a:srgbClr val="006FC0"/>
                </a:solidFill>
              </a:rPr>
              <a:t>resolver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5255" y="670559"/>
            <a:ext cx="1914144" cy="1917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569721"/>
            <a:ext cx="5273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Como </a:t>
            </a:r>
            <a:r>
              <a:rPr dirty="0"/>
              <a:t>formular </a:t>
            </a:r>
            <a:r>
              <a:rPr spc="5" dirty="0"/>
              <a:t>um</a:t>
            </a:r>
            <a:r>
              <a:rPr spc="-65" dirty="0"/>
              <a:t> </a:t>
            </a:r>
            <a:r>
              <a:rPr spc="-5" dirty="0"/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2281646"/>
            <a:ext cx="7566025" cy="320484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precisa ser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claro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preciso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problema deve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empírico</a:t>
            </a:r>
            <a:endParaRPr sz="1800">
              <a:latin typeface="Trebuchet MS"/>
              <a:cs typeface="Trebuchet MS"/>
            </a:endParaRPr>
          </a:p>
          <a:p>
            <a:pPr marR="2497455" algn="ctr">
              <a:lnSpc>
                <a:spcPct val="100000"/>
              </a:lnSpc>
              <a:spcBef>
                <a:spcPts val="1010"/>
              </a:spcBef>
              <a:tabLst>
                <a:tab pos="286385" algn="l"/>
              </a:tabLst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Eu posso observar e descrever o</a:t>
            </a:r>
            <a:r>
              <a:rPr sz="16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problema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precisa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ter uma possível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solução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ts val="3160"/>
              </a:lnSpc>
              <a:spcBef>
                <a:spcPts val="26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precisa ser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delimitado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uma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dimensão viável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pesquisa  Exemplo:</a:t>
            </a:r>
            <a:endParaRPr sz="1800">
              <a:latin typeface="Trebuchet MS"/>
              <a:cs typeface="Trebuchet MS"/>
            </a:endParaRPr>
          </a:p>
          <a:p>
            <a:pPr marL="280670">
              <a:lnSpc>
                <a:spcPct val="100000"/>
              </a:lnSpc>
              <a:spcBef>
                <a:spcPts val="735"/>
              </a:spcBef>
            </a:pPr>
            <a:r>
              <a:rPr sz="1800" u="heavy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Tema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inter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está jogando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mal.</a:t>
            </a:r>
            <a:endParaRPr sz="180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  <a:spcBef>
                <a:spcPts val="994"/>
              </a:spcBef>
            </a:pPr>
            <a:r>
              <a:rPr sz="18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Problema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Que fatores fazem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time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inter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não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render: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1328" y="1421891"/>
            <a:ext cx="1914144" cy="1917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296</Words>
  <Application>Microsoft Office PowerPoint</Application>
  <PresentationFormat>Apresentação na tela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A Definição do Problema de Pesquisa</vt:lpstr>
      <vt:lpstr>A Definição do Problema de Pesquisa</vt:lpstr>
      <vt:lpstr>Introdução</vt:lpstr>
      <vt:lpstr>Metodologia Científica</vt:lpstr>
      <vt:lpstr>Metodologia Científica</vt:lpstr>
      <vt:lpstr>Metodologia Científica</vt:lpstr>
      <vt:lpstr>Problema</vt:lpstr>
      <vt:lpstr>Problema</vt:lpstr>
      <vt:lpstr>Como formular um problema</vt:lpstr>
      <vt:lpstr>Outros exemplos  de problemas</vt:lpstr>
      <vt:lpstr>Justificativa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HTML e CSS</dc:title>
  <dc:creator>Cleo Lisboa</dc:creator>
  <cp:lastModifiedBy>Silvio Cesar Viegas</cp:lastModifiedBy>
  <cp:revision>1</cp:revision>
  <dcterms:created xsi:type="dcterms:W3CDTF">2018-08-30T19:36:13Z</dcterms:created>
  <dcterms:modified xsi:type="dcterms:W3CDTF">2018-08-30T19:37:42Z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2018-08-30T00:00:00Z</vt:filetime>
  </property>
</Properties>
</file>