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5313" y="69722"/>
            <a:ext cx="9013408" cy="6692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5313" y="69722"/>
            <a:ext cx="9013825" cy="6692265"/>
          </a:xfrm>
          <a:custGeom>
            <a:avLst/>
            <a:gdLst/>
            <a:ahLst/>
            <a:cxnLst/>
            <a:rect l="l" t="t" r="r" b="b"/>
            <a:pathLst>
              <a:path w="9013825" h="6692265">
                <a:moveTo>
                  <a:pt x="0" y="329946"/>
                </a:moveTo>
                <a:lnTo>
                  <a:pt x="3576" y="281184"/>
                </a:lnTo>
                <a:lnTo>
                  <a:pt x="13965" y="234645"/>
                </a:lnTo>
                <a:lnTo>
                  <a:pt x="30657" y="190840"/>
                </a:lnTo>
                <a:lnTo>
                  <a:pt x="53141" y="150277"/>
                </a:lnTo>
                <a:lnTo>
                  <a:pt x="80907" y="113468"/>
                </a:lnTo>
                <a:lnTo>
                  <a:pt x="113445" y="80923"/>
                </a:lnTo>
                <a:lnTo>
                  <a:pt x="150245" y="53151"/>
                </a:lnTo>
                <a:lnTo>
                  <a:pt x="190796" y="30662"/>
                </a:lnTo>
                <a:lnTo>
                  <a:pt x="234589" y="13967"/>
                </a:lnTo>
                <a:lnTo>
                  <a:pt x="281114" y="3576"/>
                </a:lnTo>
                <a:lnTo>
                  <a:pt x="329859" y="0"/>
                </a:lnTo>
                <a:lnTo>
                  <a:pt x="8683462" y="0"/>
                </a:lnTo>
                <a:lnTo>
                  <a:pt x="8732224" y="3576"/>
                </a:lnTo>
                <a:lnTo>
                  <a:pt x="8778762" y="13967"/>
                </a:lnTo>
                <a:lnTo>
                  <a:pt x="8822568" y="30662"/>
                </a:lnTo>
                <a:lnTo>
                  <a:pt x="8863130" y="53151"/>
                </a:lnTo>
                <a:lnTo>
                  <a:pt x="8899939" y="80923"/>
                </a:lnTo>
                <a:lnTo>
                  <a:pt x="8932485" y="113468"/>
                </a:lnTo>
                <a:lnTo>
                  <a:pt x="8960257" y="150277"/>
                </a:lnTo>
                <a:lnTo>
                  <a:pt x="8982745" y="190840"/>
                </a:lnTo>
                <a:lnTo>
                  <a:pt x="8999440" y="234645"/>
                </a:lnTo>
                <a:lnTo>
                  <a:pt x="9009831" y="281184"/>
                </a:lnTo>
                <a:lnTo>
                  <a:pt x="9013408" y="329946"/>
                </a:lnTo>
                <a:lnTo>
                  <a:pt x="9013408" y="6362369"/>
                </a:lnTo>
                <a:lnTo>
                  <a:pt x="9009831" y="6411115"/>
                </a:lnTo>
                <a:lnTo>
                  <a:pt x="8999440" y="6457639"/>
                </a:lnTo>
                <a:lnTo>
                  <a:pt x="8982745" y="6501432"/>
                </a:lnTo>
                <a:lnTo>
                  <a:pt x="8960257" y="6541984"/>
                </a:lnTo>
                <a:lnTo>
                  <a:pt x="8932485" y="6578785"/>
                </a:lnTo>
                <a:lnTo>
                  <a:pt x="8899939" y="6611323"/>
                </a:lnTo>
                <a:lnTo>
                  <a:pt x="8863130" y="6639090"/>
                </a:lnTo>
                <a:lnTo>
                  <a:pt x="8822568" y="6661574"/>
                </a:lnTo>
                <a:lnTo>
                  <a:pt x="8778762" y="6678266"/>
                </a:lnTo>
                <a:lnTo>
                  <a:pt x="8732224" y="6688655"/>
                </a:lnTo>
                <a:lnTo>
                  <a:pt x="8683462" y="6692231"/>
                </a:lnTo>
                <a:lnTo>
                  <a:pt x="329859" y="6692231"/>
                </a:lnTo>
                <a:lnTo>
                  <a:pt x="281114" y="6688655"/>
                </a:lnTo>
                <a:lnTo>
                  <a:pt x="234589" y="6678266"/>
                </a:lnTo>
                <a:lnTo>
                  <a:pt x="190796" y="6661574"/>
                </a:lnTo>
                <a:lnTo>
                  <a:pt x="150245" y="6639090"/>
                </a:lnTo>
                <a:lnTo>
                  <a:pt x="113445" y="6611323"/>
                </a:lnTo>
                <a:lnTo>
                  <a:pt x="80907" y="6578785"/>
                </a:lnTo>
                <a:lnTo>
                  <a:pt x="53141" y="6541984"/>
                </a:lnTo>
                <a:lnTo>
                  <a:pt x="30657" y="6501432"/>
                </a:lnTo>
                <a:lnTo>
                  <a:pt x="13965" y="6457639"/>
                </a:lnTo>
                <a:lnTo>
                  <a:pt x="3576" y="6411115"/>
                </a:lnTo>
                <a:lnTo>
                  <a:pt x="0" y="6362369"/>
                </a:lnTo>
                <a:lnTo>
                  <a:pt x="0" y="3299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2931" y="1396688"/>
            <a:ext cx="9022080" cy="120650"/>
          </a:xfrm>
          <a:custGeom>
            <a:avLst/>
            <a:gdLst/>
            <a:ahLst/>
            <a:cxnLst/>
            <a:rect l="l" t="t" r="r" b="b"/>
            <a:pathLst>
              <a:path w="9022080" h="120650">
                <a:moveTo>
                  <a:pt x="0" y="120580"/>
                </a:moveTo>
                <a:lnTo>
                  <a:pt x="9021572" y="120580"/>
                </a:lnTo>
                <a:lnTo>
                  <a:pt x="9021572" y="0"/>
                </a:lnTo>
                <a:lnTo>
                  <a:pt x="0" y="0"/>
                </a:lnTo>
                <a:lnTo>
                  <a:pt x="0" y="12058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2931" y="2976711"/>
            <a:ext cx="9022080" cy="111125"/>
          </a:xfrm>
          <a:custGeom>
            <a:avLst/>
            <a:gdLst/>
            <a:ahLst/>
            <a:cxnLst/>
            <a:rect l="l" t="t" r="r" b="b"/>
            <a:pathLst>
              <a:path w="9022080" h="111125">
                <a:moveTo>
                  <a:pt x="0" y="110531"/>
                </a:moveTo>
                <a:lnTo>
                  <a:pt x="9021572" y="110531"/>
                </a:lnTo>
                <a:lnTo>
                  <a:pt x="9021572" y="0"/>
                </a:lnTo>
                <a:lnTo>
                  <a:pt x="0" y="0"/>
                </a:lnTo>
                <a:lnTo>
                  <a:pt x="0" y="110531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988" y="1517269"/>
            <a:ext cx="9026022" cy="1459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9636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9636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9636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7" y="69722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3498" y="0"/>
                </a:lnTo>
                <a:lnTo>
                  <a:pt x="8732228" y="3576"/>
                </a:lnTo>
                <a:lnTo>
                  <a:pt x="8778740" y="13967"/>
                </a:lnTo>
                <a:lnTo>
                  <a:pt x="8822525" y="30662"/>
                </a:lnTo>
                <a:lnTo>
                  <a:pt x="8863071" y="53151"/>
                </a:lnTo>
                <a:lnTo>
                  <a:pt x="8899868" y="80923"/>
                </a:lnTo>
                <a:lnTo>
                  <a:pt x="8932405" y="113468"/>
                </a:lnTo>
                <a:lnTo>
                  <a:pt x="8960172" y="150277"/>
                </a:lnTo>
                <a:lnTo>
                  <a:pt x="8982656" y="190840"/>
                </a:lnTo>
                <a:lnTo>
                  <a:pt x="8999349" y="234645"/>
                </a:lnTo>
                <a:lnTo>
                  <a:pt x="9009740" y="281184"/>
                </a:lnTo>
                <a:lnTo>
                  <a:pt x="9013317" y="329946"/>
                </a:lnTo>
                <a:lnTo>
                  <a:pt x="9013317" y="6363525"/>
                </a:lnTo>
                <a:lnTo>
                  <a:pt x="9009740" y="6412277"/>
                </a:lnTo>
                <a:lnTo>
                  <a:pt x="8999349" y="6458809"/>
                </a:lnTo>
                <a:lnTo>
                  <a:pt x="8982656" y="6502608"/>
                </a:lnTo>
                <a:lnTo>
                  <a:pt x="8960172" y="6543167"/>
                </a:lnTo>
                <a:lnTo>
                  <a:pt x="8932405" y="6579973"/>
                </a:lnTo>
                <a:lnTo>
                  <a:pt x="8899868" y="6612516"/>
                </a:lnTo>
                <a:lnTo>
                  <a:pt x="8863071" y="6640287"/>
                </a:lnTo>
                <a:lnTo>
                  <a:pt x="8822525" y="6662775"/>
                </a:lnTo>
                <a:lnTo>
                  <a:pt x="8778740" y="6679470"/>
                </a:lnTo>
                <a:lnTo>
                  <a:pt x="8732228" y="6689861"/>
                </a:lnTo>
                <a:lnTo>
                  <a:pt x="8683498" y="6693438"/>
                </a:lnTo>
                <a:lnTo>
                  <a:pt x="329920" y="6693439"/>
                </a:lnTo>
                <a:lnTo>
                  <a:pt x="281168" y="6689861"/>
                </a:lnTo>
                <a:lnTo>
                  <a:pt x="234636" y="6679470"/>
                </a:lnTo>
                <a:lnTo>
                  <a:pt x="190835" y="6662775"/>
                </a:lnTo>
                <a:lnTo>
                  <a:pt x="150276" y="6640287"/>
                </a:lnTo>
                <a:lnTo>
                  <a:pt x="113469" y="6612516"/>
                </a:lnTo>
                <a:lnTo>
                  <a:pt x="80925" y="6579973"/>
                </a:lnTo>
                <a:lnTo>
                  <a:pt x="53153" y="6543167"/>
                </a:lnTo>
                <a:lnTo>
                  <a:pt x="30664" y="6502608"/>
                </a:lnTo>
                <a:lnTo>
                  <a:pt x="13968" y="6458809"/>
                </a:lnTo>
                <a:lnTo>
                  <a:pt x="3577" y="6412277"/>
                </a:lnTo>
                <a:lnTo>
                  <a:pt x="0" y="6363525"/>
                </a:lnTo>
                <a:lnTo>
                  <a:pt x="0" y="3299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444" y="202438"/>
            <a:ext cx="7157110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69636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444" y="1409446"/>
            <a:ext cx="6733540" cy="193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931" y="1517269"/>
            <a:ext cx="9022080" cy="145986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9525" rIns="0" bIns="0" rtlCol="0">
            <a:spAutoFit/>
          </a:bodyPr>
          <a:lstStyle/>
          <a:p>
            <a:pPr marL="2040889" marR="2120900" indent="1209675">
              <a:lnSpc>
                <a:spcPts val="4800"/>
              </a:lnSpc>
              <a:spcBef>
                <a:spcPts val="75"/>
              </a:spcBef>
            </a:pPr>
            <a:r>
              <a:rPr sz="4000" spc="-114" dirty="0">
                <a:solidFill>
                  <a:srgbClr val="FFFFFF"/>
                </a:solidFill>
                <a:latin typeface="Trebuchet MS"/>
                <a:cs typeface="Trebuchet MS"/>
              </a:rPr>
              <a:t>Problema </a:t>
            </a:r>
            <a:r>
              <a:rPr sz="4000" spc="-10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4000" spc="-70" dirty="0">
                <a:solidFill>
                  <a:srgbClr val="FFFFFF"/>
                </a:solidFill>
                <a:latin typeface="Trebuchet MS"/>
                <a:cs typeface="Trebuchet MS"/>
              </a:rPr>
              <a:t>Hipóteses </a:t>
            </a:r>
            <a:r>
              <a:rPr sz="4000" spc="-9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40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Trebuchet MS"/>
                <a:cs typeface="Trebuchet MS"/>
              </a:rPr>
              <a:t>Pesquisa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957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95" dirty="0"/>
              <a:t>O </a:t>
            </a:r>
            <a:r>
              <a:rPr sz="4000" spc="-229" dirty="0"/>
              <a:t>QUE </a:t>
            </a:r>
            <a:r>
              <a:rPr sz="4000" spc="-150" dirty="0"/>
              <a:t>SÃO</a:t>
            </a:r>
            <a:r>
              <a:rPr sz="4000" spc="-175" dirty="0"/>
              <a:t> </a:t>
            </a:r>
            <a:r>
              <a:rPr sz="4000" spc="-100" dirty="0"/>
              <a:t>HIPÓTESES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93014" y="1375917"/>
            <a:ext cx="8324850" cy="35375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6385" marR="297815" indent="-274320">
              <a:lnSpc>
                <a:spcPct val="90000"/>
              </a:lnSpc>
              <a:spcBef>
                <a:spcPts val="530"/>
              </a:spcBef>
            </a:pPr>
            <a:r>
              <a:rPr sz="3050" spc="-790" dirty="0">
                <a:solidFill>
                  <a:srgbClr val="D24717"/>
                </a:solidFill>
                <a:latin typeface="Arial"/>
                <a:cs typeface="Arial"/>
              </a:rPr>
              <a:t> </a:t>
            </a:r>
            <a:r>
              <a:rPr sz="3600" spc="-165" dirty="0">
                <a:latin typeface="Times New Roman"/>
                <a:cs typeface="Times New Roman"/>
              </a:rPr>
              <a:t>Hipóteses </a:t>
            </a:r>
            <a:r>
              <a:rPr sz="3600" spc="-240" dirty="0">
                <a:latin typeface="Times New Roman"/>
                <a:cs typeface="Times New Roman"/>
              </a:rPr>
              <a:t>são </a:t>
            </a:r>
            <a:r>
              <a:rPr sz="3600" spc="-200" dirty="0">
                <a:latin typeface="Times New Roman"/>
                <a:cs typeface="Times New Roman"/>
              </a:rPr>
              <a:t>suposições </a:t>
            </a:r>
            <a:r>
              <a:rPr sz="3600" spc="-210" dirty="0">
                <a:latin typeface="Times New Roman"/>
                <a:cs typeface="Times New Roman"/>
              </a:rPr>
              <a:t>colocadas </a:t>
            </a:r>
            <a:r>
              <a:rPr sz="3600" spc="-185" dirty="0">
                <a:latin typeface="Times New Roman"/>
                <a:cs typeface="Times New Roman"/>
              </a:rPr>
              <a:t>como  </a:t>
            </a:r>
            <a:r>
              <a:rPr sz="3600" spc="-170" dirty="0">
                <a:latin typeface="Times New Roman"/>
                <a:cs typeface="Times New Roman"/>
              </a:rPr>
              <a:t>respostas </a:t>
            </a:r>
            <a:r>
              <a:rPr sz="3600" spc="-215" dirty="0">
                <a:latin typeface="Times New Roman"/>
                <a:cs typeface="Times New Roman"/>
              </a:rPr>
              <a:t>plausíveis </a:t>
            </a:r>
            <a:r>
              <a:rPr sz="3600" spc="-140" dirty="0">
                <a:latin typeface="Times New Roman"/>
                <a:cs typeface="Times New Roman"/>
              </a:rPr>
              <a:t>e </a:t>
            </a:r>
            <a:r>
              <a:rPr sz="3600" spc="-180" dirty="0">
                <a:latin typeface="Times New Roman"/>
                <a:cs typeface="Times New Roman"/>
              </a:rPr>
              <a:t>provisórias </a:t>
            </a:r>
            <a:r>
              <a:rPr sz="3600" spc="-175" dirty="0">
                <a:latin typeface="Times New Roman"/>
                <a:cs typeface="Times New Roman"/>
              </a:rPr>
              <a:t>para </a:t>
            </a:r>
            <a:r>
              <a:rPr sz="3600" spc="-155" dirty="0">
                <a:latin typeface="Times New Roman"/>
                <a:cs typeface="Times New Roman"/>
              </a:rPr>
              <a:t>o  </a:t>
            </a:r>
            <a:r>
              <a:rPr sz="3600" spc="-170" dirty="0">
                <a:latin typeface="Times New Roman"/>
                <a:cs typeface="Times New Roman"/>
              </a:rPr>
              <a:t>problema </a:t>
            </a:r>
            <a:r>
              <a:rPr sz="3600" spc="-150" dirty="0">
                <a:latin typeface="Times New Roman"/>
                <a:cs typeface="Times New Roman"/>
              </a:rPr>
              <a:t>de </a:t>
            </a:r>
            <a:r>
              <a:rPr sz="3600" spc="-165" dirty="0">
                <a:latin typeface="Times New Roman"/>
                <a:cs typeface="Times New Roman"/>
              </a:rPr>
              <a:t>pesquisa. </a:t>
            </a:r>
            <a:r>
              <a:rPr sz="3600" spc="-370" dirty="0">
                <a:latin typeface="Times New Roman"/>
                <a:cs typeface="Times New Roman"/>
              </a:rPr>
              <a:t>As </a:t>
            </a:r>
            <a:r>
              <a:rPr sz="3600" spc="-165" dirty="0">
                <a:latin typeface="Times New Roman"/>
                <a:cs typeface="Times New Roman"/>
              </a:rPr>
              <a:t>hipóteses </a:t>
            </a:r>
            <a:r>
              <a:rPr sz="3600" spc="-240" dirty="0">
                <a:latin typeface="Times New Roman"/>
                <a:cs typeface="Times New Roman"/>
              </a:rPr>
              <a:t>são  </a:t>
            </a:r>
            <a:r>
              <a:rPr sz="3600" spc="-180" dirty="0">
                <a:latin typeface="Times New Roman"/>
                <a:cs typeface="Times New Roman"/>
              </a:rPr>
              <a:t>provisórias </a:t>
            </a:r>
            <a:r>
              <a:rPr sz="3600" spc="-130" dirty="0">
                <a:latin typeface="Times New Roman"/>
                <a:cs typeface="Times New Roman"/>
              </a:rPr>
              <a:t>porque </a:t>
            </a:r>
            <a:r>
              <a:rPr sz="3600" spc="-145" dirty="0">
                <a:latin typeface="Times New Roman"/>
                <a:cs typeface="Times New Roman"/>
              </a:rPr>
              <a:t>poderão </a:t>
            </a:r>
            <a:r>
              <a:rPr sz="3600" spc="-125" dirty="0">
                <a:latin typeface="Times New Roman"/>
                <a:cs typeface="Times New Roman"/>
              </a:rPr>
              <a:t>ser </a:t>
            </a:r>
            <a:r>
              <a:rPr sz="3600" spc="-190" dirty="0">
                <a:latin typeface="Times New Roman"/>
                <a:cs typeface="Times New Roman"/>
              </a:rPr>
              <a:t>confirmadas </a:t>
            </a:r>
            <a:r>
              <a:rPr sz="3600" spc="-160" dirty="0">
                <a:latin typeface="Times New Roman"/>
                <a:cs typeface="Times New Roman"/>
              </a:rPr>
              <a:t>ou  </a:t>
            </a:r>
            <a:r>
              <a:rPr sz="3600" spc="-170" dirty="0">
                <a:latin typeface="Times New Roman"/>
                <a:cs typeface="Times New Roman"/>
              </a:rPr>
              <a:t>refutadas </a:t>
            </a:r>
            <a:r>
              <a:rPr sz="3600" spc="-200" dirty="0">
                <a:latin typeface="Times New Roman"/>
                <a:cs typeface="Times New Roman"/>
              </a:rPr>
              <a:t>com </a:t>
            </a:r>
            <a:r>
              <a:rPr sz="3600" spc="-155" dirty="0">
                <a:latin typeface="Times New Roman"/>
                <a:cs typeface="Times New Roman"/>
              </a:rPr>
              <a:t>o </a:t>
            </a:r>
            <a:r>
              <a:rPr sz="3600" spc="-180" dirty="0">
                <a:latin typeface="Times New Roman"/>
                <a:cs typeface="Times New Roman"/>
              </a:rPr>
              <a:t>desenvolvimento </a:t>
            </a:r>
            <a:r>
              <a:rPr sz="3600" spc="-220" dirty="0">
                <a:latin typeface="Times New Roman"/>
                <a:cs typeface="Times New Roman"/>
              </a:rPr>
              <a:t>da</a:t>
            </a:r>
            <a:r>
              <a:rPr sz="3600" spc="245" dirty="0">
                <a:latin typeface="Times New Roman"/>
                <a:cs typeface="Times New Roman"/>
              </a:rPr>
              <a:t> </a:t>
            </a:r>
            <a:r>
              <a:rPr sz="3600" spc="-170" dirty="0">
                <a:latin typeface="Times New Roman"/>
                <a:cs typeface="Times New Roman"/>
              </a:rPr>
              <a:t>pesquisa.</a:t>
            </a:r>
            <a:endParaRPr sz="3600">
              <a:latin typeface="Times New Roman"/>
              <a:cs typeface="Times New Roman"/>
            </a:endParaRPr>
          </a:p>
          <a:p>
            <a:pPr marL="286385" marR="5080">
              <a:lnSpc>
                <a:spcPts val="3890"/>
              </a:lnSpc>
              <a:spcBef>
                <a:spcPts val="55"/>
              </a:spcBef>
            </a:pPr>
            <a:r>
              <a:rPr sz="3600" spc="-204" dirty="0">
                <a:latin typeface="Times New Roman"/>
                <a:cs typeface="Times New Roman"/>
              </a:rPr>
              <a:t>Um mesmo </a:t>
            </a:r>
            <a:r>
              <a:rPr sz="3600" spc="-170" dirty="0">
                <a:latin typeface="Times New Roman"/>
                <a:cs typeface="Times New Roman"/>
              </a:rPr>
              <a:t>problema </a:t>
            </a:r>
            <a:r>
              <a:rPr sz="3600" spc="-155" dirty="0">
                <a:latin typeface="Times New Roman"/>
                <a:cs typeface="Times New Roman"/>
              </a:rPr>
              <a:t>pode </a:t>
            </a:r>
            <a:r>
              <a:rPr sz="3600" spc="-20" dirty="0">
                <a:latin typeface="Times New Roman"/>
                <a:cs typeface="Times New Roman"/>
              </a:rPr>
              <a:t>ter </a:t>
            </a:r>
            <a:r>
              <a:rPr sz="3600" spc="-185" dirty="0">
                <a:latin typeface="Times New Roman"/>
                <a:cs typeface="Times New Roman"/>
              </a:rPr>
              <a:t>muitas </a:t>
            </a:r>
            <a:r>
              <a:rPr sz="3600" spc="-135" dirty="0">
                <a:latin typeface="Times New Roman"/>
                <a:cs typeface="Times New Roman"/>
              </a:rPr>
              <a:t>hipóteses,  </a:t>
            </a:r>
            <a:r>
              <a:rPr sz="3600" spc="-160" dirty="0">
                <a:latin typeface="Times New Roman"/>
                <a:cs typeface="Times New Roman"/>
              </a:rPr>
              <a:t>que </a:t>
            </a:r>
            <a:r>
              <a:rPr sz="3600" spc="-240" dirty="0">
                <a:latin typeface="Times New Roman"/>
                <a:cs typeface="Times New Roman"/>
              </a:rPr>
              <a:t>são </a:t>
            </a:r>
            <a:r>
              <a:rPr sz="3600" spc="-190" dirty="0">
                <a:latin typeface="Times New Roman"/>
                <a:cs typeface="Times New Roman"/>
              </a:rPr>
              <a:t>soluções </a:t>
            </a:r>
            <a:r>
              <a:rPr sz="3600" spc="-225" dirty="0">
                <a:latin typeface="Times New Roman"/>
                <a:cs typeface="Times New Roman"/>
              </a:rPr>
              <a:t>possíveis </a:t>
            </a:r>
            <a:r>
              <a:rPr sz="3600" spc="-175" dirty="0">
                <a:latin typeface="Times New Roman"/>
                <a:cs typeface="Times New Roman"/>
              </a:rPr>
              <a:t>para </a:t>
            </a:r>
            <a:r>
              <a:rPr sz="3600" spc="-285" dirty="0">
                <a:latin typeface="Times New Roman"/>
                <a:cs typeface="Times New Roman"/>
              </a:rPr>
              <a:t>a </a:t>
            </a:r>
            <a:r>
              <a:rPr sz="3600" spc="-240" dirty="0">
                <a:latin typeface="Times New Roman"/>
                <a:cs typeface="Times New Roman"/>
              </a:rPr>
              <a:t>sua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155" dirty="0">
                <a:latin typeface="Times New Roman"/>
                <a:cs typeface="Times New Roman"/>
              </a:rPr>
              <a:t>resolução.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688974"/>
            <a:ext cx="4957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95" dirty="0">
                <a:solidFill>
                  <a:srgbClr val="696363"/>
                </a:solidFill>
                <a:latin typeface="Trebuchet MS"/>
                <a:cs typeface="Trebuchet MS"/>
              </a:rPr>
              <a:t>O </a:t>
            </a:r>
            <a:r>
              <a:rPr sz="4000" b="1" spc="-229" dirty="0">
                <a:solidFill>
                  <a:srgbClr val="696363"/>
                </a:solidFill>
                <a:latin typeface="Trebuchet MS"/>
                <a:cs typeface="Trebuchet MS"/>
              </a:rPr>
              <a:t>QUE </a:t>
            </a:r>
            <a:r>
              <a:rPr sz="4000" b="1" spc="-150" dirty="0">
                <a:solidFill>
                  <a:srgbClr val="696363"/>
                </a:solidFill>
                <a:latin typeface="Trebuchet MS"/>
                <a:cs typeface="Trebuchet MS"/>
              </a:rPr>
              <a:t>SÃO</a:t>
            </a:r>
            <a:r>
              <a:rPr sz="4000" b="1" spc="-175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4000" b="1" spc="-100" dirty="0">
                <a:solidFill>
                  <a:srgbClr val="696363"/>
                </a:solidFill>
                <a:latin typeface="Trebuchet MS"/>
                <a:cs typeface="Trebuchet MS"/>
              </a:rPr>
              <a:t>HIPÓTESES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1645" y="1372565"/>
            <a:ext cx="39700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0" spc="-610" dirty="0">
                <a:solidFill>
                  <a:srgbClr val="D24717"/>
                </a:solidFill>
                <a:latin typeface="Arial"/>
                <a:cs typeface="Arial"/>
              </a:rPr>
              <a:t></a:t>
            </a:r>
            <a:r>
              <a:rPr sz="6000" b="0" spc="-610" dirty="0">
                <a:solidFill>
                  <a:srgbClr val="000000"/>
                </a:solidFill>
                <a:latin typeface="Times New Roman"/>
                <a:cs typeface="Times New Roman"/>
              </a:rPr>
              <a:t>ATENÇÃO</a:t>
            </a:r>
            <a:r>
              <a:rPr sz="6000" b="0" spc="-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000" b="0" spc="-1135" dirty="0">
                <a:solidFill>
                  <a:srgbClr val="000000"/>
                </a:solidFill>
                <a:latin typeface="Times New Roman"/>
                <a:cs typeface="Times New Roman"/>
              </a:rPr>
              <a:t>!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374" y="3741801"/>
            <a:ext cx="7468870" cy="148082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106930">
              <a:lnSpc>
                <a:spcPct val="100000"/>
              </a:lnSpc>
              <a:spcBef>
                <a:spcPts val="495"/>
              </a:spcBef>
            </a:pPr>
            <a:r>
              <a:rPr sz="5400" spc="-320" dirty="0">
                <a:latin typeface="Times New Roman"/>
                <a:cs typeface="Times New Roman"/>
              </a:rPr>
              <a:t>Não</a:t>
            </a:r>
            <a:r>
              <a:rPr sz="5400" spc="-145" dirty="0">
                <a:latin typeface="Times New Roman"/>
                <a:cs typeface="Times New Roman"/>
              </a:rPr>
              <a:t> </a:t>
            </a:r>
            <a:r>
              <a:rPr sz="5400" spc="-285" dirty="0">
                <a:latin typeface="Times New Roman"/>
                <a:cs typeface="Times New Roman"/>
              </a:rPr>
              <a:t>confunda</a:t>
            </a:r>
            <a:endParaRPr sz="5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60" dirty="0">
                <a:latin typeface="Times New Roman"/>
                <a:cs typeface="Times New Roman"/>
              </a:rPr>
              <a:t>HIPÓTESE </a:t>
            </a:r>
            <a:r>
              <a:rPr sz="3600" spc="-200" dirty="0">
                <a:latin typeface="Times New Roman"/>
                <a:cs typeface="Times New Roman"/>
              </a:rPr>
              <a:t>com </a:t>
            </a:r>
            <a:r>
              <a:rPr sz="3600" spc="-275" dirty="0">
                <a:latin typeface="Times New Roman"/>
                <a:cs typeface="Times New Roman"/>
              </a:rPr>
              <a:t>PRESSUPOSTO</a:t>
            </a:r>
            <a:r>
              <a:rPr sz="3600" spc="-229" dirty="0">
                <a:latin typeface="Times New Roman"/>
                <a:cs typeface="Times New Roman"/>
              </a:rPr>
              <a:t> </a:t>
            </a:r>
            <a:r>
              <a:rPr sz="3600" spc="-175" dirty="0">
                <a:latin typeface="Times New Roman"/>
                <a:cs typeface="Times New Roman"/>
              </a:rPr>
              <a:t>TEÓRICO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957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95" dirty="0"/>
              <a:t>O </a:t>
            </a:r>
            <a:r>
              <a:rPr sz="4000" spc="-229" dirty="0"/>
              <a:t>QUE </a:t>
            </a:r>
            <a:r>
              <a:rPr sz="4000" spc="-150" dirty="0"/>
              <a:t>SÃO</a:t>
            </a:r>
            <a:r>
              <a:rPr sz="4000" spc="-175" dirty="0"/>
              <a:t> </a:t>
            </a:r>
            <a:r>
              <a:rPr sz="4000" spc="-100" dirty="0"/>
              <a:t>HIPÓTESES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93014" y="1386586"/>
            <a:ext cx="8274050" cy="44653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86385" marR="5080" indent="-274320">
              <a:lnSpc>
                <a:spcPct val="90000"/>
              </a:lnSpc>
              <a:spcBef>
                <a:spcPts val="484"/>
              </a:spcBef>
            </a:pPr>
            <a:r>
              <a:rPr sz="2700" spc="-690" dirty="0">
                <a:solidFill>
                  <a:srgbClr val="D24717"/>
                </a:solidFill>
                <a:latin typeface="Arial"/>
                <a:cs typeface="Arial"/>
              </a:rPr>
              <a:t> </a:t>
            </a:r>
            <a:r>
              <a:rPr sz="3200" spc="-195" dirty="0">
                <a:latin typeface="Times New Roman"/>
                <a:cs typeface="Times New Roman"/>
              </a:rPr>
              <a:t>A(s) </a:t>
            </a:r>
            <a:r>
              <a:rPr sz="3200" spc="-135" dirty="0">
                <a:latin typeface="Times New Roman"/>
                <a:cs typeface="Times New Roman"/>
              </a:rPr>
              <a:t>hipótese(s) </a:t>
            </a:r>
            <a:r>
              <a:rPr sz="3200" spc="-130" dirty="0">
                <a:latin typeface="Times New Roman"/>
                <a:cs typeface="Times New Roman"/>
              </a:rPr>
              <a:t>irá(ão) </a:t>
            </a:r>
            <a:r>
              <a:rPr sz="3200" spc="-80" dirty="0">
                <a:latin typeface="Times New Roman"/>
                <a:cs typeface="Times New Roman"/>
              </a:rPr>
              <a:t>orientar </a:t>
            </a:r>
            <a:r>
              <a:rPr sz="3200" spc="-135" dirty="0">
                <a:latin typeface="Times New Roman"/>
                <a:cs typeface="Times New Roman"/>
              </a:rPr>
              <a:t>o </a:t>
            </a:r>
            <a:r>
              <a:rPr sz="3200" spc="-145" dirty="0">
                <a:latin typeface="Times New Roman"/>
                <a:cs typeface="Times New Roman"/>
              </a:rPr>
              <a:t>planejamento </a:t>
            </a:r>
            <a:r>
              <a:rPr sz="3200" spc="-175" dirty="0">
                <a:latin typeface="Times New Roman"/>
                <a:cs typeface="Times New Roman"/>
              </a:rPr>
              <a:t>dos  </a:t>
            </a:r>
            <a:r>
              <a:rPr sz="3200" spc="-130" dirty="0">
                <a:latin typeface="Times New Roman"/>
                <a:cs typeface="Times New Roman"/>
              </a:rPr>
              <a:t>procedimentos </a:t>
            </a:r>
            <a:r>
              <a:rPr sz="3200" spc="-145" dirty="0">
                <a:latin typeface="Times New Roman"/>
                <a:cs typeface="Times New Roman"/>
              </a:rPr>
              <a:t>metodológicos </a:t>
            </a:r>
            <a:r>
              <a:rPr sz="3200" spc="-160" dirty="0">
                <a:latin typeface="Times New Roman"/>
                <a:cs typeface="Times New Roman"/>
              </a:rPr>
              <a:t>necessários </a:t>
            </a:r>
            <a:r>
              <a:rPr sz="3200" spc="-250" dirty="0">
                <a:latin typeface="Times New Roman"/>
                <a:cs typeface="Times New Roman"/>
              </a:rPr>
              <a:t>à </a:t>
            </a:r>
            <a:r>
              <a:rPr sz="3200" spc="-165" dirty="0">
                <a:latin typeface="Times New Roman"/>
                <a:cs typeface="Times New Roman"/>
              </a:rPr>
              <a:t>execução  </a:t>
            </a:r>
            <a:r>
              <a:rPr sz="3200" spc="-195" dirty="0">
                <a:latin typeface="Times New Roman"/>
                <a:cs typeface="Times New Roman"/>
              </a:rPr>
              <a:t>da </a:t>
            </a:r>
            <a:r>
              <a:rPr sz="3200" spc="-210" dirty="0">
                <a:latin typeface="Times New Roman"/>
                <a:cs typeface="Times New Roman"/>
              </a:rPr>
              <a:t>sua </a:t>
            </a:r>
            <a:r>
              <a:rPr sz="3200" spc="-145" dirty="0">
                <a:latin typeface="Times New Roman"/>
                <a:cs typeface="Times New Roman"/>
              </a:rPr>
              <a:t>pesquisa. </a:t>
            </a:r>
            <a:r>
              <a:rPr sz="3200" spc="20" dirty="0">
                <a:latin typeface="Times New Roman"/>
                <a:cs typeface="Times New Roman"/>
              </a:rPr>
              <a:t>O </a:t>
            </a:r>
            <a:r>
              <a:rPr sz="3200" spc="-155" dirty="0">
                <a:latin typeface="Times New Roman"/>
                <a:cs typeface="Times New Roman"/>
              </a:rPr>
              <a:t>processo </a:t>
            </a:r>
            <a:r>
              <a:rPr sz="3200" spc="-130" dirty="0">
                <a:latin typeface="Times New Roman"/>
                <a:cs typeface="Times New Roman"/>
              </a:rPr>
              <a:t>de </a:t>
            </a:r>
            <a:r>
              <a:rPr sz="3200" spc="-185" dirty="0">
                <a:latin typeface="Times New Roman"/>
                <a:cs typeface="Times New Roman"/>
              </a:rPr>
              <a:t>pesquisa </a:t>
            </a:r>
            <a:r>
              <a:rPr sz="3200" spc="-130" dirty="0">
                <a:latin typeface="Times New Roman"/>
                <a:cs typeface="Times New Roman"/>
              </a:rPr>
              <a:t>estará </a:t>
            </a:r>
            <a:r>
              <a:rPr sz="3200" spc="-155" dirty="0">
                <a:latin typeface="Times New Roman"/>
                <a:cs typeface="Times New Roman"/>
              </a:rPr>
              <a:t>voltado  </a:t>
            </a:r>
            <a:r>
              <a:rPr sz="3200" spc="-150" dirty="0">
                <a:latin typeface="Times New Roman"/>
                <a:cs typeface="Times New Roman"/>
              </a:rPr>
              <a:t>para </a:t>
            </a:r>
            <a:r>
              <a:rPr sz="3200" spc="-254" dirty="0">
                <a:latin typeface="Times New Roman"/>
                <a:cs typeface="Times New Roman"/>
              </a:rPr>
              <a:t>a </a:t>
            </a:r>
            <a:r>
              <a:rPr sz="3200" spc="-120" dirty="0">
                <a:latin typeface="Times New Roman"/>
                <a:cs typeface="Times New Roman"/>
              </a:rPr>
              <a:t>procura </a:t>
            </a:r>
            <a:r>
              <a:rPr sz="3200" spc="-130" dirty="0">
                <a:latin typeface="Times New Roman"/>
                <a:cs typeface="Times New Roman"/>
              </a:rPr>
              <a:t>de </a:t>
            </a:r>
            <a:r>
              <a:rPr sz="3200" spc="-185" dirty="0">
                <a:latin typeface="Times New Roman"/>
                <a:cs typeface="Times New Roman"/>
              </a:rPr>
              <a:t>evidências </a:t>
            </a:r>
            <a:r>
              <a:rPr sz="3200" spc="-140" dirty="0">
                <a:latin typeface="Times New Roman"/>
                <a:cs typeface="Times New Roman"/>
              </a:rPr>
              <a:t>que comprovem,  </a:t>
            </a:r>
            <a:r>
              <a:rPr sz="3200" spc="-125" dirty="0">
                <a:latin typeface="Times New Roman"/>
                <a:cs typeface="Times New Roman"/>
              </a:rPr>
              <a:t>sustentem </a:t>
            </a:r>
            <a:r>
              <a:rPr sz="3200" spc="-135" dirty="0">
                <a:latin typeface="Times New Roman"/>
                <a:cs typeface="Times New Roman"/>
              </a:rPr>
              <a:t>ou </a:t>
            </a:r>
            <a:r>
              <a:rPr sz="3200" spc="-110" dirty="0">
                <a:latin typeface="Times New Roman"/>
                <a:cs typeface="Times New Roman"/>
              </a:rPr>
              <a:t>refutem </a:t>
            </a:r>
            <a:r>
              <a:rPr sz="3200" spc="-254" dirty="0">
                <a:latin typeface="Times New Roman"/>
                <a:cs typeface="Times New Roman"/>
              </a:rPr>
              <a:t>a </a:t>
            </a:r>
            <a:r>
              <a:rPr sz="3200" spc="-170" dirty="0">
                <a:latin typeface="Times New Roman"/>
                <a:cs typeface="Times New Roman"/>
              </a:rPr>
              <a:t>afirmativa </a:t>
            </a:r>
            <a:r>
              <a:rPr sz="3200" spc="-145" dirty="0">
                <a:latin typeface="Times New Roman"/>
                <a:cs typeface="Times New Roman"/>
              </a:rPr>
              <a:t>feita </a:t>
            </a:r>
            <a:r>
              <a:rPr sz="3200" spc="-195" dirty="0">
                <a:latin typeface="Times New Roman"/>
                <a:cs typeface="Times New Roman"/>
              </a:rPr>
              <a:t>na </a:t>
            </a:r>
            <a:r>
              <a:rPr sz="3200" spc="-114" dirty="0">
                <a:latin typeface="Times New Roman"/>
                <a:cs typeface="Times New Roman"/>
              </a:rPr>
              <a:t>hipótese. </a:t>
            </a:r>
            <a:r>
              <a:rPr sz="3200" spc="-409" dirty="0">
                <a:latin typeface="Times New Roman"/>
                <a:cs typeface="Times New Roman"/>
              </a:rPr>
              <a:t>A  </a:t>
            </a:r>
            <a:r>
              <a:rPr sz="3200" spc="-135" dirty="0">
                <a:latin typeface="Times New Roman"/>
                <a:cs typeface="Times New Roman"/>
              </a:rPr>
              <a:t>hipótese </a:t>
            </a:r>
            <a:r>
              <a:rPr sz="3200" spc="-155" dirty="0">
                <a:latin typeface="Times New Roman"/>
                <a:cs typeface="Times New Roman"/>
              </a:rPr>
              <a:t>define </a:t>
            </a:r>
            <a:r>
              <a:rPr sz="3200" spc="-120" dirty="0">
                <a:latin typeface="Times New Roman"/>
                <a:cs typeface="Times New Roman"/>
              </a:rPr>
              <a:t>até </a:t>
            </a:r>
            <a:r>
              <a:rPr sz="3200" spc="-155" dirty="0">
                <a:latin typeface="Times New Roman"/>
                <a:cs typeface="Times New Roman"/>
              </a:rPr>
              <a:t>aonde </a:t>
            </a:r>
            <a:r>
              <a:rPr sz="3200" spc="-200" dirty="0">
                <a:latin typeface="Times New Roman"/>
                <a:cs typeface="Times New Roman"/>
              </a:rPr>
              <a:t>você </a:t>
            </a:r>
            <a:r>
              <a:rPr sz="3200" spc="-95" dirty="0">
                <a:latin typeface="Times New Roman"/>
                <a:cs typeface="Times New Roman"/>
              </a:rPr>
              <a:t>quer </a:t>
            </a:r>
            <a:r>
              <a:rPr sz="3200" spc="-160" dirty="0">
                <a:latin typeface="Times New Roman"/>
                <a:cs typeface="Times New Roman"/>
              </a:rPr>
              <a:t>chegar </a:t>
            </a:r>
            <a:r>
              <a:rPr sz="3200" spc="-30" dirty="0">
                <a:latin typeface="Times New Roman"/>
                <a:cs typeface="Times New Roman"/>
              </a:rPr>
              <a:t>e, </a:t>
            </a:r>
            <a:r>
              <a:rPr sz="3200" spc="-80" dirty="0">
                <a:latin typeface="Times New Roman"/>
                <a:cs typeface="Times New Roman"/>
              </a:rPr>
              <a:t>por </a:t>
            </a:r>
            <a:r>
              <a:rPr sz="3200" spc="-145" dirty="0">
                <a:latin typeface="Times New Roman"/>
                <a:cs typeface="Times New Roman"/>
              </a:rPr>
              <a:t>isso,  será </a:t>
            </a:r>
            <a:r>
              <a:rPr sz="3200" spc="-254" dirty="0">
                <a:latin typeface="Times New Roman"/>
                <a:cs typeface="Times New Roman"/>
              </a:rPr>
              <a:t>a </a:t>
            </a:r>
            <a:r>
              <a:rPr sz="3200" spc="-85" dirty="0">
                <a:latin typeface="Times New Roman"/>
                <a:cs typeface="Times New Roman"/>
              </a:rPr>
              <a:t>diretriz </a:t>
            </a:r>
            <a:r>
              <a:rPr sz="3200" spc="-130" dirty="0">
                <a:latin typeface="Times New Roman"/>
                <a:cs typeface="Times New Roman"/>
              </a:rPr>
              <a:t>de </a:t>
            </a:r>
            <a:r>
              <a:rPr sz="3200" spc="-95" dirty="0">
                <a:latin typeface="Times New Roman"/>
                <a:cs typeface="Times New Roman"/>
              </a:rPr>
              <a:t>todo </a:t>
            </a:r>
            <a:r>
              <a:rPr sz="3200" spc="-135" dirty="0">
                <a:latin typeface="Times New Roman"/>
                <a:cs typeface="Times New Roman"/>
              </a:rPr>
              <a:t>o </a:t>
            </a:r>
            <a:r>
              <a:rPr sz="3200" spc="-155" dirty="0">
                <a:latin typeface="Times New Roman"/>
                <a:cs typeface="Times New Roman"/>
              </a:rPr>
              <a:t>processo </a:t>
            </a:r>
            <a:r>
              <a:rPr sz="3200" spc="-130" dirty="0">
                <a:latin typeface="Times New Roman"/>
                <a:cs typeface="Times New Roman"/>
              </a:rPr>
              <a:t>de </a:t>
            </a:r>
            <a:r>
              <a:rPr sz="3200" spc="-175" dirty="0">
                <a:latin typeface="Times New Roman"/>
                <a:cs typeface="Times New Roman"/>
              </a:rPr>
              <a:t>investigação. </a:t>
            </a:r>
            <a:r>
              <a:rPr sz="3200" spc="-409" dirty="0">
                <a:latin typeface="Times New Roman"/>
                <a:cs typeface="Times New Roman"/>
              </a:rPr>
              <a:t>A  </a:t>
            </a:r>
            <a:r>
              <a:rPr sz="3200" spc="-135" dirty="0">
                <a:latin typeface="Times New Roman"/>
                <a:cs typeface="Times New Roman"/>
              </a:rPr>
              <a:t>hipótese </a:t>
            </a:r>
            <a:r>
              <a:rPr sz="3200" spc="-125" dirty="0">
                <a:latin typeface="Times New Roman"/>
                <a:cs typeface="Times New Roman"/>
              </a:rPr>
              <a:t>é </a:t>
            </a:r>
            <a:r>
              <a:rPr sz="3200" spc="-135" dirty="0">
                <a:latin typeface="Times New Roman"/>
                <a:cs typeface="Times New Roman"/>
              </a:rPr>
              <a:t>sempre </a:t>
            </a:r>
            <a:r>
              <a:rPr sz="3200" spc="-195" dirty="0">
                <a:latin typeface="Times New Roman"/>
                <a:cs typeface="Times New Roman"/>
              </a:rPr>
              <a:t>uma </a:t>
            </a:r>
            <a:r>
              <a:rPr sz="3200" spc="-150" dirty="0">
                <a:latin typeface="Times New Roman"/>
                <a:cs typeface="Times New Roman"/>
              </a:rPr>
              <a:t>afirmação, </a:t>
            </a:r>
            <a:r>
              <a:rPr sz="3200" spc="-195" dirty="0">
                <a:latin typeface="Times New Roman"/>
                <a:cs typeface="Times New Roman"/>
              </a:rPr>
              <a:t>uma </a:t>
            </a:r>
            <a:r>
              <a:rPr sz="3200" spc="-135" dirty="0">
                <a:latin typeface="Times New Roman"/>
                <a:cs typeface="Times New Roman"/>
              </a:rPr>
              <a:t>resposta  </a:t>
            </a:r>
            <a:r>
              <a:rPr sz="3200" spc="-185" dirty="0">
                <a:latin typeface="Times New Roman"/>
                <a:cs typeface="Times New Roman"/>
              </a:rPr>
              <a:t>possível </a:t>
            </a:r>
            <a:r>
              <a:rPr sz="3200" spc="-195" dirty="0">
                <a:latin typeface="Times New Roman"/>
                <a:cs typeface="Times New Roman"/>
              </a:rPr>
              <a:t>ao </a:t>
            </a:r>
            <a:r>
              <a:rPr sz="3200" spc="-150" dirty="0">
                <a:latin typeface="Times New Roman"/>
                <a:cs typeface="Times New Roman"/>
              </a:rPr>
              <a:t>problema </a:t>
            </a:r>
            <a:r>
              <a:rPr sz="3200" spc="-100" dirty="0">
                <a:latin typeface="Times New Roman"/>
                <a:cs typeface="Times New Roman"/>
              </a:rPr>
              <a:t>proposto. </a:t>
            </a:r>
            <a:r>
              <a:rPr sz="3200" spc="-330" dirty="0">
                <a:latin typeface="Times New Roman"/>
                <a:cs typeface="Times New Roman"/>
              </a:rPr>
              <a:t>As </a:t>
            </a:r>
            <a:r>
              <a:rPr sz="3200" spc="-145" dirty="0">
                <a:latin typeface="Times New Roman"/>
                <a:cs typeface="Times New Roman"/>
              </a:rPr>
              <a:t>hipóteses podem  </a:t>
            </a:r>
            <a:r>
              <a:rPr sz="3200" spc="-110" dirty="0">
                <a:latin typeface="Times New Roman"/>
                <a:cs typeface="Times New Roman"/>
              </a:rPr>
              <a:t>estar </a:t>
            </a:r>
            <a:r>
              <a:rPr sz="3200" spc="-150" dirty="0">
                <a:latin typeface="Times New Roman"/>
                <a:cs typeface="Times New Roman"/>
              </a:rPr>
              <a:t>explícitas </a:t>
            </a:r>
            <a:r>
              <a:rPr sz="3200" spc="-135" dirty="0">
                <a:latin typeface="Times New Roman"/>
                <a:cs typeface="Times New Roman"/>
              </a:rPr>
              <a:t>ou </a:t>
            </a:r>
            <a:r>
              <a:rPr sz="3200" spc="-160" dirty="0">
                <a:latin typeface="Times New Roman"/>
                <a:cs typeface="Times New Roman"/>
              </a:rPr>
              <a:t>implícitas </a:t>
            </a:r>
            <a:r>
              <a:rPr sz="3200" spc="-195" dirty="0">
                <a:latin typeface="Times New Roman"/>
                <a:cs typeface="Times New Roman"/>
              </a:rPr>
              <a:t>na</a:t>
            </a:r>
            <a:r>
              <a:rPr sz="3200" spc="18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pesquisa.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957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95" dirty="0"/>
              <a:t>O </a:t>
            </a:r>
            <a:r>
              <a:rPr sz="4000" spc="-229" dirty="0"/>
              <a:t>QUE </a:t>
            </a:r>
            <a:r>
              <a:rPr sz="4000" spc="-150" dirty="0"/>
              <a:t>SÃO</a:t>
            </a:r>
            <a:r>
              <a:rPr sz="4000" spc="-175" dirty="0"/>
              <a:t> </a:t>
            </a:r>
            <a:r>
              <a:rPr sz="4000" spc="-100" dirty="0"/>
              <a:t>HIPÓTESES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93014" y="1392682"/>
            <a:ext cx="8230870" cy="46748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87020" marR="5080" indent="-274320">
              <a:lnSpc>
                <a:spcPct val="90000"/>
              </a:lnSpc>
              <a:spcBef>
                <a:spcPts val="459"/>
              </a:spcBef>
              <a:buClr>
                <a:srgbClr val="D24717"/>
              </a:buClr>
              <a:buSzPct val="85000"/>
              <a:buFont typeface="Arial"/>
              <a:buChar char=""/>
              <a:tabLst>
                <a:tab pos="287020" algn="l"/>
              </a:tabLst>
            </a:pPr>
            <a:r>
              <a:rPr sz="3000" spc="-130" dirty="0">
                <a:latin typeface="Times New Roman"/>
                <a:cs typeface="Times New Roman"/>
              </a:rPr>
              <a:t>Quando </a:t>
            </a:r>
            <a:r>
              <a:rPr sz="3000" spc="-185" dirty="0">
                <a:latin typeface="Times New Roman"/>
                <a:cs typeface="Times New Roman"/>
              </a:rPr>
              <a:t>analisados </a:t>
            </a:r>
            <a:r>
              <a:rPr sz="3000" spc="-180" dirty="0">
                <a:latin typeface="Times New Roman"/>
                <a:cs typeface="Times New Roman"/>
              </a:rPr>
              <a:t>os </a:t>
            </a:r>
            <a:r>
              <a:rPr sz="3000" spc="-105" dirty="0">
                <a:latin typeface="Times New Roman"/>
                <a:cs typeface="Times New Roman"/>
              </a:rPr>
              <a:t>instrumentos </a:t>
            </a:r>
            <a:r>
              <a:rPr sz="3000" spc="-150" dirty="0">
                <a:latin typeface="Times New Roman"/>
                <a:cs typeface="Times New Roman"/>
              </a:rPr>
              <a:t>adotados </a:t>
            </a:r>
            <a:r>
              <a:rPr sz="3000" spc="-145" dirty="0">
                <a:latin typeface="Times New Roman"/>
                <a:cs typeface="Times New Roman"/>
              </a:rPr>
              <a:t>para </a:t>
            </a:r>
            <a:r>
              <a:rPr sz="3000" spc="-240" dirty="0">
                <a:latin typeface="Times New Roman"/>
                <a:cs typeface="Times New Roman"/>
              </a:rPr>
              <a:t>a </a:t>
            </a:r>
            <a:r>
              <a:rPr sz="3000" spc="-545" dirty="0">
                <a:latin typeface="Times New Roman"/>
                <a:cs typeface="Times New Roman"/>
              </a:rPr>
              <a:t>coleta  </a:t>
            </a:r>
            <a:r>
              <a:rPr sz="3000" spc="-120" dirty="0">
                <a:latin typeface="Times New Roman"/>
                <a:cs typeface="Times New Roman"/>
              </a:rPr>
              <a:t>de dados, </a:t>
            </a:r>
            <a:r>
              <a:rPr sz="3000" spc="-114" dirty="0">
                <a:latin typeface="Times New Roman"/>
                <a:cs typeface="Times New Roman"/>
              </a:rPr>
              <a:t>é </a:t>
            </a:r>
            <a:r>
              <a:rPr sz="3000" spc="-175" dirty="0">
                <a:latin typeface="Times New Roman"/>
                <a:cs typeface="Times New Roman"/>
              </a:rPr>
              <a:t>possível </a:t>
            </a:r>
            <a:r>
              <a:rPr sz="3000" spc="-114" dirty="0">
                <a:latin typeface="Times New Roman"/>
                <a:cs typeface="Times New Roman"/>
              </a:rPr>
              <a:t>reconhecer </a:t>
            </a:r>
            <a:r>
              <a:rPr sz="3000" spc="-235" dirty="0">
                <a:latin typeface="Times New Roman"/>
                <a:cs typeface="Times New Roman"/>
              </a:rPr>
              <a:t>as </a:t>
            </a:r>
            <a:r>
              <a:rPr sz="3000" spc="-140" dirty="0">
                <a:latin typeface="Times New Roman"/>
                <a:cs typeface="Times New Roman"/>
              </a:rPr>
              <a:t>hipóteses </a:t>
            </a:r>
            <a:r>
              <a:rPr sz="3000" spc="-150" dirty="0">
                <a:latin typeface="Times New Roman"/>
                <a:cs typeface="Times New Roman"/>
              </a:rPr>
              <a:t>subjacentes  </a:t>
            </a:r>
            <a:r>
              <a:rPr sz="3000" spc="-135" dirty="0">
                <a:latin typeface="Times New Roman"/>
                <a:cs typeface="Times New Roman"/>
              </a:rPr>
              <a:t>(implícitas) que </a:t>
            </a:r>
            <a:r>
              <a:rPr sz="3000" spc="-150" dirty="0">
                <a:latin typeface="Times New Roman"/>
                <a:cs typeface="Times New Roman"/>
              </a:rPr>
              <a:t>conduziram </a:t>
            </a:r>
            <a:r>
              <a:rPr sz="3000" spc="-240" dirty="0">
                <a:latin typeface="Times New Roman"/>
                <a:cs typeface="Times New Roman"/>
              </a:rPr>
              <a:t>a </a:t>
            </a:r>
            <a:r>
              <a:rPr sz="3000" spc="-175" dirty="0">
                <a:latin typeface="Times New Roman"/>
                <a:cs typeface="Times New Roman"/>
              </a:rPr>
              <a:t>pesquisa </a:t>
            </a:r>
            <a:r>
              <a:rPr sz="3000" spc="-140" dirty="0">
                <a:latin typeface="Times New Roman"/>
                <a:cs typeface="Times New Roman"/>
              </a:rPr>
              <a:t>(GIL,</a:t>
            </a:r>
            <a:r>
              <a:rPr sz="3000" spc="-245" dirty="0">
                <a:latin typeface="Times New Roman"/>
                <a:cs typeface="Times New Roman"/>
              </a:rPr>
              <a:t> </a:t>
            </a:r>
            <a:r>
              <a:rPr sz="3000" spc="-75" dirty="0">
                <a:latin typeface="Times New Roman"/>
                <a:cs typeface="Times New Roman"/>
              </a:rPr>
              <a:t>1991).</a:t>
            </a:r>
            <a:endParaRPr sz="3000">
              <a:latin typeface="Times New Roman"/>
              <a:cs typeface="Times New Roman"/>
            </a:endParaRPr>
          </a:p>
          <a:p>
            <a:pPr marL="287020" marR="304165" indent="-274320">
              <a:lnSpc>
                <a:spcPct val="9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Arial"/>
              <a:buChar char=""/>
              <a:tabLst>
                <a:tab pos="287020" algn="l"/>
              </a:tabLst>
            </a:pPr>
            <a:r>
              <a:rPr sz="3000" spc="-175" dirty="0">
                <a:latin typeface="Times New Roman"/>
                <a:cs typeface="Times New Roman"/>
              </a:rPr>
              <a:t>Para </a:t>
            </a:r>
            <a:r>
              <a:rPr sz="3000" spc="-204" dirty="0">
                <a:latin typeface="Times New Roman"/>
                <a:cs typeface="Times New Roman"/>
              </a:rPr>
              <a:t>Luna </a:t>
            </a:r>
            <a:r>
              <a:rPr sz="3000" spc="-70" dirty="0">
                <a:latin typeface="Times New Roman"/>
                <a:cs typeface="Times New Roman"/>
              </a:rPr>
              <a:t>(1997), </a:t>
            </a:r>
            <a:r>
              <a:rPr sz="3000" spc="-240" dirty="0">
                <a:latin typeface="Times New Roman"/>
                <a:cs typeface="Times New Roman"/>
              </a:rPr>
              <a:t>a </a:t>
            </a:r>
            <a:r>
              <a:rPr sz="3000" spc="-145" dirty="0">
                <a:latin typeface="Times New Roman"/>
                <a:cs typeface="Times New Roman"/>
              </a:rPr>
              <a:t>formulação </a:t>
            </a:r>
            <a:r>
              <a:rPr sz="3000" spc="-125" dirty="0">
                <a:latin typeface="Times New Roman"/>
                <a:cs typeface="Times New Roman"/>
              </a:rPr>
              <a:t>de </a:t>
            </a:r>
            <a:r>
              <a:rPr sz="3000" spc="-140" dirty="0">
                <a:latin typeface="Times New Roman"/>
                <a:cs typeface="Times New Roman"/>
              </a:rPr>
              <a:t>hipóteses </a:t>
            </a:r>
            <a:r>
              <a:rPr sz="3000" spc="-114" dirty="0">
                <a:latin typeface="Times New Roman"/>
                <a:cs typeface="Times New Roman"/>
              </a:rPr>
              <a:t>é </a:t>
            </a:r>
            <a:r>
              <a:rPr sz="3000" spc="-175" dirty="0">
                <a:latin typeface="Times New Roman"/>
                <a:cs typeface="Times New Roman"/>
              </a:rPr>
              <a:t>quase  </a:t>
            </a:r>
            <a:r>
              <a:rPr sz="3000" spc="-135" dirty="0">
                <a:latin typeface="Times New Roman"/>
                <a:cs typeface="Times New Roman"/>
              </a:rPr>
              <a:t>inevitável, </a:t>
            </a:r>
            <a:r>
              <a:rPr sz="3000" spc="-145" dirty="0">
                <a:latin typeface="Times New Roman"/>
                <a:cs typeface="Times New Roman"/>
              </a:rPr>
              <a:t>para quem </a:t>
            </a:r>
            <a:r>
              <a:rPr sz="3000" spc="-114" dirty="0">
                <a:latin typeface="Times New Roman"/>
                <a:cs typeface="Times New Roman"/>
              </a:rPr>
              <a:t>é </a:t>
            </a:r>
            <a:r>
              <a:rPr sz="3000" spc="-135" dirty="0">
                <a:latin typeface="Times New Roman"/>
                <a:cs typeface="Times New Roman"/>
              </a:rPr>
              <a:t>estudioso </a:t>
            </a:r>
            <a:r>
              <a:rPr sz="3000" spc="-180" dirty="0">
                <a:latin typeface="Times New Roman"/>
                <a:cs typeface="Times New Roman"/>
              </a:rPr>
              <a:t>da </a:t>
            </a:r>
            <a:r>
              <a:rPr sz="3000" spc="-150" dirty="0">
                <a:latin typeface="Times New Roman"/>
                <a:cs typeface="Times New Roman"/>
              </a:rPr>
              <a:t>área </a:t>
            </a:r>
            <a:r>
              <a:rPr sz="3000" spc="-135" dirty="0">
                <a:latin typeface="Times New Roman"/>
                <a:cs typeface="Times New Roman"/>
              </a:rPr>
              <a:t>que </a:t>
            </a:r>
            <a:r>
              <a:rPr sz="3000" spc="-140" dirty="0">
                <a:latin typeface="Times New Roman"/>
                <a:cs typeface="Times New Roman"/>
              </a:rPr>
              <a:t>pesquisa.  </a:t>
            </a:r>
            <a:r>
              <a:rPr sz="3000" spc="-100" dirty="0">
                <a:latin typeface="Times New Roman"/>
                <a:cs typeface="Times New Roman"/>
              </a:rPr>
              <a:t>Geralmente, </a:t>
            </a:r>
            <a:r>
              <a:rPr sz="3000" spc="-160" dirty="0">
                <a:latin typeface="Times New Roman"/>
                <a:cs typeface="Times New Roman"/>
              </a:rPr>
              <a:t>com </a:t>
            </a:r>
            <a:r>
              <a:rPr sz="3000" spc="-190" dirty="0">
                <a:latin typeface="Times New Roman"/>
                <a:cs typeface="Times New Roman"/>
              </a:rPr>
              <a:t>base </a:t>
            </a:r>
            <a:r>
              <a:rPr sz="3000" spc="-145" dirty="0">
                <a:latin typeface="Times New Roman"/>
                <a:cs typeface="Times New Roman"/>
              </a:rPr>
              <a:t>em </a:t>
            </a:r>
            <a:r>
              <a:rPr sz="3000" spc="-185" dirty="0">
                <a:latin typeface="Times New Roman"/>
                <a:cs typeface="Times New Roman"/>
              </a:rPr>
              <a:t>análises </a:t>
            </a:r>
            <a:r>
              <a:rPr sz="3000" spc="-125" dirty="0">
                <a:latin typeface="Times New Roman"/>
                <a:cs typeface="Times New Roman"/>
              </a:rPr>
              <a:t>do </a:t>
            </a:r>
            <a:r>
              <a:rPr sz="3000" spc="-135" dirty="0">
                <a:latin typeface="Times New Roman"/>
                <a:cs typeface="Times New Roman"/>
              </a:rPr>
              <a:t>conhecimento  </a:t>
            </a:r>
            <a:r>
              <a:rPr sz="3000" spc="-130" dirty="0">
                <a:latin typeface="Times New Roman"/>
                <a:cs typeface="Times New Roman"/>
              </a:rPr>
              <a:t>disponível, o </a:t>
            </a:r>
            <a:r>
              <a:rPr sz="3000" spc="-145" dirty="0">
                <a:latin typeface="Times New Roman"/>
                <a:cs typeface="Times New Roman"/>
              </a:rPr>
              <a:t>pesquisador </a:t>
            </a:r>
            <a:r>
              <a:rPr sz="3000" spc="-215" dirty="0">
                <a:latin typeface="Times New Roman"/>
                <a:cs typeface="Times New Roman"/>
              </a:rPr>
              <a:t>acaba </a:t>
            </a:r>
            <a:r>
              <a:rPr sz="3000" spc="-190" dirty="0">
                <a:latin typeface="Times New Roman"/>
                <a:cs typeface="Times New Roman"/>
              </a:rPr>
              <a:t>“apostando” </a:t>
            </a:r>
            <a:r>
              <a:rPr sz="3000" spc="-150" dirty="0">
                <a:latin typeface="Times New Roman"/>
                <a:cs typeface="Times New Roman"/>
              </a:rPr>
              <a:t>naquilo </a:t>
            </a:r>
            <a:r>
              <a:rPr sz="3000" spc="-135" dirty="0">
                <a:latin typeface="Times New Roman"/>
                <a:cs typeface="Times New Roman"/>
              </a:rPr>
              <a:t>que  </a:t>
            </a:r>
            <a:r>
              <a:rPr sz="3000" spc="-125" dirty="0">
                <a:latin typeface="Times New Roman"/>
                <a:cs typeface="Times New Roman"/>
              </a:rPr>
              <a:t>pode </a:t>
            </a:r>
            <a:r>
              <a:rPr sz="3000" spc="-105" dirty="0">
                <a:latin typeface="Times New Roman"/>
                <a:cs typeface="Times New Roman"/>
              </a:rPr>
              <a:t>surgir </a:t>
            </a:r>
            <a:r>
              <a:rPr sz="3000" spc="-155" dirty="0">
                <a:latin typeface="Times New Roman"/>
                <a:cs typeface="Times New Roman"/>
              </a:rPr>
              <a:t>como </a:t>
            </a:r>
            <a:r>
              <a:rPr sz="3000" spc="-114" dirty="0">
                <a:latin typeface="Times New Roman"/>
                <a:cs typeface="Times New Roman"/>
              </a:rPr>
              <a:t>resultado </a:t>
            </a:r>
            <a:r>
              <a:rPr sz="3000" spc="-120" dirty="0">
                <a:latin typeface="Times New Roman"/>
                <a:cs typeface="Times New Roman"/>
              </a:rPr>
              <a:t>de </a:t>
            </a:r>
            <a:r>
              <a:rPr sz="3000" spc="-200" dirty="0">
                <a:latin typeface="Times New Roman"/>
                <a:cs typeface="Times New Roman"/>
              </a:rPr>
              <a:t>sua </a:t>
            </a:r>
            <a:r>
              <a:rPr sz="3000" spc="-140" dirty="0">
                <a:latin typeface="Times New Roman"/>
                <a:cs typeface="Times New Roman"/>
              </a:rPr>
              <a:t>pesquisa. </a:t>
            </a:r>
            <a:r>
              <a:rPr sz="3000" spc="-195" dirty="0">
                <a:latin typeface="Times New Roman"/>
                <a:cs typeface="Times New Roman"/>
              </a:rPr>
              <a:t>Uma </a:t>
            </a:r>
            <a:r>
              <a:rPr sz="3000" spc="-225" dirty="0">
                <a:latin typeface="Times New Roman"/>
                <a:cs typeface="Times New Roman"/>
              </a:rPr>
              <a:t>vez  </a:t>
            </a:r>
            <a:r>
              <a:rPr sz="3000" spc="-130" dirty="0">
                <a:latin typeface="Times New Roman"/>
                <a:cs typeface="Times New Roman"/>
              </a:rPr>
              <a:t>formulado o </a:t>
            </a:r>
            <a:r>
              <a:rPr sz="3000" spc="-110" dirty="0">
                <a:latin typeface="Times New Roman"/>
                <a:cs typeface="Times New Roman"/>
              </a:rPr>
              <a:t>problema, </a:t>
            </a:r>
            <a:r>
              <a:rPr sz="3000" spc="-114" dirty="0">
                <a:latin typeface="Times New Roman"/>
                <a:cs typeface="Times New Roman"/>
              </a:rPr>
              <a:t>é proposta </a:t>
            </a:r>
            <a:r>
              <a:rPr sz="3000" spc="-180" dirty="0">
                <a:latin typeface="Times New Roman"/>
                <a:cs typeface="Times New Roman"/>
              </a:rPr>
              <a:t>uma </a:t>
            </a:r>
            <a:r>
              <a:rPr sz="3000" i="1" spc="-335" dirty="0">
                <a:latin typeface="Times New Roman"/>
                <a:cs typeface="Times New Roman"/>
              </a:rPr>
              <a:t>resposta </a:t>
            </a:r>
            <a:r>
              <a:rPr sz="3000" i="1" spc="-270" dirty="0">
                <a:latin typeface="Times New Roman"/>
                <a:cs typeface="Times New Roman"/>
              </a:rPr>
              <a:t>suposta,  </a:t>
            </a:r>
            <a:r>
              <a:rPr sz="3000" i="1" spc="-325" dirty="0">
                <a:latin typeface="Times New Roman"/>
                <a:cs typeface="Times New Roman"/>
              </a:rPr>
              <a:t>provável </a:t>
            </a:r>
            <a:r>
              <a:rPr sz="3000" i="1" spc="-395" dirty="0">
                <a:latin typeface="Times New Roman"/>
                <a:cs typeface="Times New Roman"/>
              </a:rPr>
              <a:t>e </a:t>
            </a:r>
            <a:r>
              <a:rPr sz="3000" i="1" spc="-305" dirty="0">
                <a:latin typeface="Times New Roman"/>
                <a:cs typeface="Times New Roman"/>
              </a:rPr>
              <a:t>provisória </a:t>
            </a:r>
            <a:r>
              <a:rPr sz="3000" spc="-95" dirty="0">
                <a:latin typeface="Times New Roman"/>
                <a:cs typeface="Times New Roman"/>
              </a:rPr>
              <a:t>(hipótese), </a:t>
            </a:r>
            <a:r>
              <a:rPr sz="3000" spc="-135" dirty="0">
                <a:latin typeface="Times New Roman"/>
                <a:cs typeface="Times New Roman"/>
              </a:rPr>
              <a:t>que seria </a:t>
            </a:r>
            <a:r>
              <a:rPr sz="3000" spc="-130" dirty="0">
                <a:latin typeface="Times New Roman"/>
                <a:cs typeface="Times New Roman"/>
              </a:rPr>
              <a:t>o </a:t>
            </a:r>
            <a:r>
              <a:rPr sz="3000" spc="-140" dirty="0">
                <a:latin typeface="Times New Roman"/>
                <a:cs typeface="Times New Roman"/>
              </a:rPr>
              <a:t>que </a:t>
            </a:r>
            <a:r>
              <a:rPr sz="3000" spc="-114" dirty="0">
                <a:latin typeface="Times New Roman"/>
                <a:cs typeface="Times New Roman"/>
              </a:rPr>
              <a:t>ele </a:t>
            </a:r>
            <a:r>
              <a:rPr sz="3000" spc="-200" dirty="0">
                <a:latin typeface="Times New Roman"/>
                <a:cs typeface="Times New Roman"/>
              </a:rPr>
              <a:t>acha  </a:t>
            </a:r>
            <a:r>
              <a:rPr sz="3000" spc="-170" dirty="0">
                <a:latin typeface="Times New Roman"/>
                <a:cs typeface="Times New Roman"/>
              </a:rPr>
              <a:t>plausível </a:t>
            </a:r>
            <a:r>
              <a:rPr sz="3000" spc="-150" dirty="0">
                <a:latin typeface="Times New Roman"/>
                <a:cs typeface="Times New Roman"/>
              </a:rPr>
              <a:t>como </a:t>
            </a:r>
            <a:r>
              <a:rPr sz="3000" spc="-165" dirty="0">
                <a:latin typeface="Times New Roman"/>
                <a:cs typeface="Times New Roman"/>
              </a:rPr>
              <a:t>solução </a:t>
            </a:r>
            <a:r>
              <a:rPr sz="3000" spc="-130" dirty="0">
                <a:latin typeface="Times New Roman"/>
                <a:cs typeface="Times New Roman"/>
              </a:rPr>
              <a:t>do</a:t>
            </a:r>
            <a:r>
              <a:rPr sz="3000" spc="165" dirty="0">
                <a:latin typeface="Times New Roman"/>
                <a:cs typeface="Times New Roman"/>
              </a:rPr>
              <a:t> </a:t>
            </a:r>
            <a:r>
              <a:rPr sz="3000" spc="-110" dirty="0">
                <a:latin typeface="Times New Roman"/>
                <a:cs typeface="Times New Roman"/>
              </a:rPr>
              <a:t>problema.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7501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5" dirty="0"/>
              <a:t>CARACTERÍSTICAS </a:t>
            </a:r>
            <a:r>
              <a:rPr sz="4000" spc="-80" dirty="0"/>
              <a:t>DAS</a:t>
            </a:r>
            <a:r>
              <a:rPr sz="4000" spc="-330" dirty="0"/>
              <a:t> </a:t>
            </a:r>
            <a:r>
              <a:rPr sz="4000" spc="-100" dirty="0"/>
              <a:t>HIPÓTESES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93014" y="1350009"/>
            <a:ext cx="8449310" cy="511111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87020" marR="490855" indent="-274320">
              <a:lnSpc>
                <a:spcPts val="3070"/>
              </a:lnSpc>
              <a:spcBef>
                <a:spcPts val="844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170" dirty="0">
                <a:latin typeface="Times New Roman"/>
                <a:cs typeface="Times New Roman"/>
              </a:rPr>
              <a:t>Muitos </a:t>
            </a:r>
            <a:r>
              <a:rPr sz="3200" spc="-125" dirty="0">
                <a:latin typeface="Times New Roman"/>
                <a:cs typeface="Times New Roman"/>
              </a:rPr>
              <a:t>autores </a:t>
            </a:r>
            <a:r>
              <a:rPr sz="3200" spc="-204" dirty="0">
                <a:latin typeface="Times New Roman"/>
                <a:cs typeface="Times New Roman"/>
              </a:rPr>
              <a:t>já </a:t>
            </a:r>
            <a:r>
              <a:rPr sz="3200" spc="-114" dirty="0">
                <a:latin typeface="Times New Roman"/>
                <a:cs typeface="Times New Roman"/>
              </a:rPr>
              <a:t>determinaram </a:t>
            </a:r>
            <a:r>
              <a:rPr sz="3200" spc="-250" dirty="0">
                <a:latin typeface="Times New Roman"/>
                <a:cs typeface="Times New Roman"/>
              </a:rPr>
              <a:t>as </a:t>
            </a:r>
            <a:r>
              <a:rPr sz="3200" spc="-140" dirty="0">
                <a:latin typeface="Times New Roman"/>
                <a:cs typeface="Times New Roman"/>
              </a:rPr>
              <a:t>características </a:t>
            </a:r>
            <a:r>
              <a:rPr sz="3200" spc="-570" dirty="0">
                <a:latin typeface="Times New Roman"/>
                <a:cs typeface="Times New Roman"/>
              </a:rPr>
              <a:t>ou  </a:t>
            </a:r>
            <a:r>
              <a:rPr sz="3200" spc="-85" dirty="0">
                <a:latin typeface="Times New Roman"/>
                <a:cs typeface="Times New Roman"/>
              </a:rPr>
              <a:t>critérios </a:t>
            </a:r>
            <a:r>
              <a:rPr sz="3200" spc="-160" dirty="0">
                <a:latin typeface="Times New Roman"/>
                <a:cs typeface="Times New Roman"/>
              </a:rPr>
              <a:t>necessários </a:t>
            </a:r>
            <a:r>
              <a:rPr sz="3200" spc="-155" dirty="0">
                <a:latin typeface="Times New Roman"/>
                <a:cs typeface="Times New Roman"/>
              </a:rPr>
              <a:t>para </a:t>
            </a:r>
            <a:r>
              <a:rPr sz="3200" spc="-250" dirty="0">
                <a:latin typeface="Times New Roman"/>
                <a:cs typeface="Times New Roman"/>
              </a:rPr>
              <a:t>a </a:t>
            </a:r>
            <a:r>
              <a:rPr sz="3200" spc="-190" dirty="0">
                <a:latin typeface="Times New Roman"/>
                <a:cs typeface="Times New Roman"/>
              </a:rPr>
              <a:t>validade </a:t>
            </a:r>
            <a:r>
              <a:rPr sz="3200" spc="-215" dirty="0">
                <a:latin typeface="Times New Roman"/>
                <a:cs typeface="Times New Roman"/>
              </a:rPr>
              <a:t>das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Times New Roman"/>
                <a:cs typeface="Times New Roman"/>
              </a:rPr>
              <a:t>hipóteses.</a:t>
            </a:r>
            <a:endParaRPr sz="3200">
              <a:latin typeface="Times New Roman"/>
              <a:cs typeface="Times New Roman"/>
            </a:endParaRPr>
          </a:p>
          <a:p>
            <a:pPr marL="286385" marR="1036955">
              <a:lnSpc>
                <a:spcPts val="3070"/>
              </a:lnSpc>
              <a:spcBef>
                <a:spcPts val="10"/>
              </a:spcBef>
            </a:pPr>
            <a:r>
              <a:rPr sz="3200" spc="-204" dirty="0">
                <a:latin typeface="Times New Roman"/>
                <a:cs typeface="Times New Roman"/>
              </a:rPr>
              <a:t>Lakatos </a:t>
            </a:r>
            <a:r>
              <a:rPr sz="3200" spc="-125" dirty="0">
                <a:latin typeface="Times New Roman"/>
                <a:cs typeface="Times New Roman"/>
              </a:rPr>
              <a:t>e </a:t>
            </a:r>
            <a:r>
              <a:rPr sz="3200" spc="-175" dirty="0">
                <a:latin typeface="Times New Roman"/>
                <a:cs typeface="Times New Roman"/>
              </a:rPr>
              <a:t>Marconi </a:t>
            </a:r>
            <a:r>
              <a:rPr sz="3200" spc="-110" dirty="0">
                <a:latin typeface="Times New Roman"/>
                <a:cs typeface="Times New Roman"/>
              </a:rPr>
              <a:t>(1991) </a:t>
            </a:r>
            <a:r>
              <a:rPr sz="3200" spc="-145" dirty="0">
                <a:latin typeface="Times New Roman"/>
                <a:cs typeface="Times New Roman"/>
              </a:rPr>
              <a:t>listaram </a:t>
            </a:r>
            <a:r>
              <a:rPr sz="3200" spc="-165" dirty="0">
                <a:latin typeface="Times New Roman"/>
                <a:cs typeface="Times New Roman"/>
              </a:rPr>
              <a:t>onze </a:t>
            </a:r>
            <a:r>
              <a:rPr sz="3200" spc="-100" dirty="0">
                <a:latin typeface="Times New Roman"/>
                <a:cs typeface="Times New Roman"/>
              </a:rPr>
              <a:t>(11)  </a:t>
            </a:r>
            <a:r>
              <a:rPr sz="3200" spc="-140" dirty="0">
                <a:latin typeface="Times New Roman"/>
                <a:cs typeface="Times New Roman"/>
              </a:rPr>
              <a:t>características </a:t>
            </a:r>
            <a:r>
              <a:rPr sz="3200" spc="-204" dirty="0">
                <a:latin typeface="Times New Roman"/>
                <a:cs typeface="Times New Roman"/>
              </a:rPr>
              <a:t>já </a:t>
            </a:r>
            <a:r>
              <a:rPr sz="3200" spc="-185" dirty="0">
                <a:latin typeface="Times New Roman"/>
                <a:cs typeface="Times New Roman"/>
              </a:rPr>
              <a:t>indicadas </a:t>
            </a:r>
            <a:r>
              <a:rPr sz="3200" spc="-195" dirty="0">
                <a:latin typeface="Times New Roman"/>
                <a:cs typeface="Times New Roman"/>
              </a:rPr>
              <a:t>na </a:t>
            </a:r>
            <a:r>
              <a:rPr sz="3200" spc="-75" dirty="0">
                <a:latin typeface="Times New Roman"/>
                <a:cs typeface="Times New Roman"/>
              </a:rPr>
              <a:t>literatura. </a:t>
            </a:r>
            <a:r>
              <a:rPr sz="3200" spc="-280" dirty="0">
                <a:latin typeface="Times New Roman"/>
                <a:cs typeface="Times New Roman"/>
              </a:rPr>
              <a:t>São</a:t>
            </a:r>
            <a:r>
              <a:rPr sz="3200" spc="-270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elas:</a:t>
            </a:r>
            <a:endParaRPr sz="320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80000"/>
              </a:lnSpc>
              <a:spcBef>
                <a:spcPts val="625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65" dirty="0">
                <a:latin typeface="Times New Roman"/>
                <a:cs typeface="Times New Roman"/>
              </a:rPr>
              <a:t>- </a:t>
            </a:r>
            <a:r>
              <a:rPr sz="3200" b="1" spc="15" dirty="0">
                <a:latin typeface="Times New Roman"/>
                <a:cs typeface="Times New Roman"/>
              </a:rPr>
              <a:t>consistência </a:t>
            </a:r>
            <a:r>
              <a:rPr sz="3200" b="1" spc="5" dirty="0">
                <a:latin typeface="Times New Roman"/>
                <a:cs typeface="Times New Roman"/>
              </a:rPr>
              <a:t>lógica: </a:t>
            </a:r>
            <a:r>
              <a:rPr sz="3200" spc="-135" dirty="0">
                <a:latin typeface="Times New Roman"/>
                <a:cs typeface="Times New Roman"/>
              </a:rPr>
              <a:t>o </a:t>
            </a:r>
            <a:r>
              <a:rPr sz="3200" spc="-160" dirty="0">
                <a:latin typeface="Times New Roman"/>
                <a:cs typeface="Times New Roman"/>
              </a:rPr>
              <a:t>enunciado </a:t>
            </a:r>
            <a:r>
              <a:rPr sz="3200" spc="-210" dirty="0">
                <a:latin typeface="Times New Roman"/>
                <a:cs typeface="Times New Roman"/>
              </a:rPr>
              <a:t>das </a:t>
            </a:r>
            <a:r>
              <a:rPr sz="3200" spc="-150" dirty="0">
                <a:latin typeface="Times New Roman"/>
                <a:cs typeface="Times New Roman"/>
              </a:rPr>
              <a:t>hipóteses </a:t>
            </a:r>
            <a:r>
              <a:rPr sz="3200" spc="-180" dirty="0">
                <a:latin typeface="Times New Roman"/>
                <a:cs typeface="Times New Roman"/>
              </a:rPr>
              <a:t>não  </a:t>
            </a:r>
            <a:r>
              <a:rPr sz="3200" spc="-135" dirty="0">
                <a:latin typeface="Times New Roman"/>
                <a:cs typeface="Times New Roman"/>
              </a:rPr>
              <a:t>pode </a:t>
            </a:r>
            <a:r>
              <a:rPr sz="3200" spc="-15" dirty="0">
                <a:latin typeface="Times New Roman"/>
                <a:cs typeface="Times New Roman"/>
              </a:rPr>
              <a:t>ter </a:t>
            </a:r>
            <a:r>
              <a:rPr sz="3200" spc="-135" dirty="0">
                <a:latin typeface="Times New Roman"/>
                <a:cs typeface="Times New Roman"/>
              </a:rPr>
              <a:t>contradições </a:t>
            </a:r>
            <a:r>
              <a:rPr sz="3200" spc="-120" dirty="0">
                <a:latin typeface="Times New Roman"/>
                <a:cs typeface="Times New Roman"/>
              </a:rPr>
              <a:t>e </a:t>
            </a:r>
            <a:r>
              <a:rPr sz="3200" spc="-190" dirty="0">
                <a:latin typeface="Times New Roman"/>
                <a:cs typeface="Times New Roman"/>
              </a:rPr>
              <a:t>deve </a:t>
            </a:r>
            <a:r>
              <a:rPr sz="3200" spc="-15" dirty="0">
                <a:latin typeface="Times New Roman"/>
                <a:cs typeface="Times New Roman"/>
              </a:rPr>
              <a:t>ter </a:t>
            </a:r>
            <a:r>
              <a:rPr sz="3200" spc="-155" dirty="0">
                <a:latin typeface="Times New Roman"/>
                <a:cs typeface="Times New Roman"/>
              </a:rPr>
              <a:t>compatibilidade </a:t>
            </a:r>
            <a:r>
              <a:rPr sz="3200" spc="-170" dirty="0">
                <a:latin typeface="Times New Roman"/>
                <a:cs typeface="Times New Roman"/>
              </a:rPr>
              <a:t>com </a:t>
            </a:r>
            <a:r>
              <a:rPr sz="3200" spc="-135" dirty="0">
                <a:latin typeface="Times New Roman"/>
                <a:cs typeface="Times New Roman"/>
              </a:rPr>
              <a:t>o  </a:t>
            </a:r>
            <a:r>
              <a:rPr sz="3200" spc="-100" dirty="0">
                <a:latin typeface="Times New Roman"/>
                <a:cs typeface="Times New Roman"/>
              </a:rPr>
              <a:t>corpo </a:t>
            </a:r>
            <a:r>
              <a:rPr sz="3200" spc="-130" dirty="0">
                <a:latin typeface="Times New Roman"/>
                <a:cs typeface="Times New Roman"/>
              </a:rPr>
              <a:t>de </a:t>
            </a:r>
            <a:r>
              <a:rPr sz="3200" spc="-150" dirty="0">
                <a:latin typeface="Times New Roman"/>
                <a:cs typeface="Times New Roman"/>
              </a:rPr>
              <a:t>conhecimentos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científicos;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ts val="3590"/>
              </a:lnSpc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65" dirty="0">
                <a:latin typeface="Times New Roman"/>
                <a:cs typeface="Times New Roman"/>
              </a:rPr>
              <a:t>- </a:t>
            </a:r>
            <a:r>
              <a:rPr sz="3200" b="1" spc="-10" dirty="0">
                <a:latin typeface="Times New Roman"/>
                <a:cs typeface="Times New Roman"/>
              </a:rPr>
              <a:t>verificabilidade: </a:t>
            </a:r>
            <a:r>
              <a:rPr sz="3200" spc="-190" dirty="0">
                <a:latin typeface="Times New Roman"/>
                <a:cs typeface="Times New Roman"/>
              </a:rPr>
              <a:t>devem </a:t>
            </a:r>
            <a:r>
              <a:rPr sz="3200" spc="-110" dirty="0">
                <a:latin typeface="Times New Roman"/>
                <a:cs typeface="Times New Roman"/>
              </a:rPr>
              <a:t>ser </a:t>
            </a:r>
            <a:r>
              <a:rPr sz="3200" spc="-210" dirty="0">
                <a:latin typeface="Times New Roman"/>
                <a:cs typeface="Times New Roman"/>
              </a:rPr>
              <a:t>passíveis </a:t>
            </a:r>
            <a:r>
              <a:rPr sz="3200" spc="-130" dirty="0">
                <a:latin typeface="Times New Roman"/>
                <a:cs typeface="Times New Roman"/>
              </a:rPr>
              <a:t>de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65" dirty="0">
                <a:latin typeface="Times New Roman"/>
                <a:cs typeface="Times New Roman"/>
              </a:rPr>
              <a:t>verificação;</a:t>
            </a:r>
            <a:endParaRPr sz="3200">
              <a:latin typeface="Times New Roman"/>
              <a:cs typeface="Times New Roman"/>
            </a:endParaRPr>
          </a:p>
          <a:p>
            <a:pPr marL="287020" marR="544195" indent="-274320">
              <a:lnSpc>
                <a:spcPts val="3080"/>
              </a:lnSpc>
              <a:spcBef>
                <a:spcPts val="655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65" dirty="0">
                <a:latin typeface="Times New Roman"/>
                <a:cs typeface="Times New Roman"/>
              </a:rPr>
              <a:t>- </a:t>
            </a:r>
            <a:r>
              <a:rPr sz="3200" b="1" spc="-10" dirty="0">
                <a:latin typeface="Times New Roman"/>
                <a:cs typeface="Times New Roman"/>
              </a:rPr>
              <a:t>simplicidade: </a:t>
            </a:r>
            <a:r>
              <a:rPr sz="3200" spc="-190" dirty="0">
                <a:latin typeface="Times New Roman"/>
                <a:cs typeface="Times New Roman"/>
              </a:rPr>
              <a:t>devem </a:t>
            </a:r>
            <a:r>
              <a:rPr sz="3200" spc="-110" dirty="0">
                <a:latin typeface="Times New Roman"/>
                <a:cs typeface="Times New Roman"/>
              </a:rPr>
              <a:t>ser </a:t>
            </a:r>
            <a:r>
              <a:rPr sz="3200" spc="-170" dirty="0">
                <a:latin typeface="Times New Roman"/>
                <a:cs typeface="Times New Roman"/>
              </a:rPr>
              <a:t>parcimoniosas evitando  </a:t>
            </a:r>
            <a:r>
              <a:rPr sz="3200" spc="-165" dirty="0">
                <a:latin typeface="Times New Roman"/>
                <a:cs typeface="Times New Roman"/>
              </a:rPr>
              <a:t>enunciados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complexos;</a:t>
            </a:r>
            <a:endParaRPr sz="3200">
              <a:latin typeface="Times New Roman"/>
              <a:cs typeface="Times New Roman"/>
            </a:endParaRPr>
          </a:p>
          <a:p>
            <a:pPr marL="287020" marR="1294765" indent="-274320">
              <a:lnSpc>
                <a:spcPts val="3070"/>
              </a:lnSpc>
              <a:spcBef>
                <a:spcPts val="595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65" dirty="0">
                <a:latin typeface="Times New Roman"/>
                <a:cs typeface="Times New Roman"/>
              </a:rPr>
              <a:t>- </a:t>
            </a:r>
            <a:r>
              <a:rPr sz="3200" b="1" spc="-30" dirty="0">
                <a:latin typeface="Times New Roman"/>
                <a:cs typeface="Times New Roman"/>
              </a:rPr>
              <a:t>relevância: </a:t>
            </a:r>
            <a:r>
              <a:rPr sz="3200" spc="-190" dirty="0">
                <a:latin typeface="Times New Roman"/>
                <a:cs typeface="Times New Roman"/>
              </a:rPr>
              <a:t>devem </a:t>
            </a:r>
            <a:r>
              <a:rPr sz="3200" spc="-15" dirty="0">
                <a:latin typeface="Times New Roman"/>
                <a:cs typeface="Times New Roman"/>
              </a:rPr>
              <a:t>ter </a:t>
            </a:r>
            <a:r>
              <a:rPr sz="3200" spc="-100" dirty="0">
                <a:latin typeface="Times New Roman"/>
                <a:cs typeface="Times New Roman"/>
              </a:rPr>
              <a:t>poder </a:t>
            </a:r>
            <a:r>
              <a:rPr sz="3200" spc="-130" dirty="0">
                <a:latin typeface="Times New Roman"/>
                <a:cs typeface="Times New Roman"/>
              </a:rPr>
              <a:t>preditivo </a:t>
            </a:r>
            <a:r>
              <a:rPr sz="3200" spc="-425" dirty="0">
                <a:latin typeface="Times New Roman"/>
                <a:cs typeface="Times New Roman"/>
              </a:rPr>
              <a:t>e/ou  </a:t>
            </a:r>
            <a:r>
              <a:rPr sz="3200" spc="-145" dirty="0">
                <a:latin typeface="Times New Roman"/>
                <a:cs typeface="Times New Roman"/>
              </a:rPr>
              <a:t>explicativo;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7501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5" dirty="0"/>
              <a:t>CARACTERÍSTICAS </a:t>
            </a:r>
            <a:r>
              <a:rPr sz="4000" spc="-80" dirty="0"/>
              <a:t>DAS</a:t>
            </a:r>
            <a:r>
              <a:rPr sz="4000" spc="-330" dirty="0"/>
              <a:t> </a:t>
            </a:r>
            <a:r>
              <a:rPr sz="4000" spc="-100" dirty="0"/>
              <a:t>HIPÓTESES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93014" y="1350009"/>
            <a:ext cx="8462645" cy="542544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87020" marR="415290" indent="-274320">
              <a:lnSpc>
                <a:spcPct val="80000"/>
              </a:lnSpc>
              <a:spcBef>
                <a:spcPts val="869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65" dirty="0">
                <a:latin typeface="Times New Roman"/>
                <a:cs typeface="Times New Roman"/>
              </a:rPr>
              <a:t>- </a:t>
            </a:r>
            <a:r>
              <a:rPr sz="3200" b="1" spc="35" dirty="0">
                <a:latin typeface="Times New Roman"/>
                <a:cs typeface="Times New Roman"/>
              </a:rPr>
              <a:t>apoio </a:t>
            </a:r>
            <a:r>
              <a:rPr sz="3200" b="1" spc="25" dirty="0">
                <a:latin typeface="Times New Roman"/>
                <a:cs typeface="Times New Roman"/>
              </a:rPr>
              <a:t>teórico: </a:t>
            </a:r>
            <a:r>
              <a:rPr sz="3200" spc="-190" dirty="0">
                <a:latin typeface="Times New Roman"/>
                <a:cs typeface="Times New Roman"/>
              </a:rPr>
              <a:t>devem </a:t>
            </a:r>
            <a:r>
              <a:rPr sz="3200" spc="-110" dirty="0">
                <a:latin typeface="Times New Roman"/>
                <a:cs typeface="Times New Roman"/>
              </a:rPr>
              <a:t>ser </a:t>
            </a:r>
            <a:r>
              <a:rPr sz="3200" spc="-210" dirty="0">
                <a:latin typeface="Times New Roman"/>
                <a:cs typeface="Times New Roman"/>
              </a:rPr>
              <a:t>baseadas </a:t>
            </a:r>
            <a:r>
              <a:rPr sz="3200" spc="-155" dirty="0">
                <a:latin typeface="Times New Roman"/>
                <a:cs typeface="Times New Roman"/>
              </a:rPr>
              <a:t>em </a:t>
            </a:r>
            <a:r>
              <a:rPr sz="3200" spc="-90" dirty="0">
                <a:latin typeface="Times New Roman"/>
                <a:cs typeface="Times New Roman"/>
              </a:rPr>
              <a:t>teoria </a:t>
            </a:r>
            <a:r>
              <a:rPr sz="3200" spc="-625" dirty="0">
                <a:latin typeface="Times New Roman"/>
                <a:cs typeface="Times New Roman"/>
              </a:rPr>
              <a:t>para  </a:t>
            </a:r>
            <a:r>
              <a:rPr sz="3200" spc="-15" dirty="0">
                <a:latin typeface="Times New Roman"/>
                <a:cs typeface="Times New Roman"/>
              </a:rPr>
              <a:t>ter </a:t>
            </a:r>
            <a:r>
              <a:rPr sz="3200" spc="-140" dirty="0">
                <a:latin typeface="Times New Roman"/>
                <a:cs typeface="Times New Roman"/>
              </a:rPr>
              <a:t>maior </a:t>
            </a:r>
            <a:r>
              <a:rPr sz="3200" spc="-155" dirty="0">
                <a:latin typeface="Times New Roman"/>
                <a:cs typeface="Times New Roman"/>
              </a:rPr>
              <a:t>probabilidade </a:t>
            </a:r>
            <a:r>
              <a:rPr sz="3200" spc="-130" dirty="0">
                <a:latin typeface="Times New Roman"/>
                <a:cs typeface="Times New Roman"/>
              </a:rPr>
              <a:t>de </a:t>
            </a:r>
            <a:r>
              <a:rPr sz="3200" spc="-120" dirty="0">
                <a:latin typeface="Times New Roman"/>
                <a:cs typeface="Times New Roman"/>
              </a:rPr>
              <a:t>apresentar </a:t>
            </a:r>
            <a:r>
              <a:rPr sz="3200" spc="-175" dirty="0">
                <a:latin typeface="Times New Roman"/>
                <a:cs typeface="Times New Roman"/>
              </a:rPr>
              <a:t>genuína  </a:t>
            </a:r>
            <a:r>
              <a:rPr sz="3200" spc="-130" dirty="0">
                <a:latin typeface="Times New Roman"/>
                <a:cs typeface="Times New Roman"/>
              </a:rPr>
              <a:t>contribuição </a:t>
            </a:r>
            <a:r>
              <a:rPr sz="3200" spc="-195" dirty="0">
                <a:latin typeface="Times New Roman"/>
                <a:cs typeface="Times New Roman"/>
              </a:rPr>
              <a:t>ao </a:t>
            </a:r>
            <a:r>
              <a:rPr sz="3200" spc="-140" dirty="0">
                <a:latin typeface="Times New Roman"/>
                <a:cs typeface="Times New Roman"/>
              </a:rPr>
              <a:t>conhecimento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científico;</a:t>
            </a:r>
            <a:endParaRPr sz="3200">
              <a:latin typeface="Times New Roman"/>
              <a:cs typeface="Times New Roman"/>
            </a:endParaRPr>
          </a:p>
          <a:p>
            <a:pPr marL="287020" marR="1057910" indent="-274320">
              <a:lnSpc>
                <a:spcPts val="3070"/>
              </a:lnSpc>
              <a:spcBef>
                <a:spcPts val="575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65" dirty="0">
                <a:latin typeface="Times New Roman"/>
                <a:cs typeface="Times New Roman"/>
              </a:rPr>
              <a:t>- </a:t>
            </a:r>
            <a:r>
              <a:rPr sz="3200" b="1" spc="5" dirty="0">
                <a:latin typeface="Times New Roman"/>
                <a:cs typeface="Times New Roman"/>
              </a:rPr>
              <a:t>especificidade: </a:t>
            </a:r>
            <a:r>
              <a:rPr sz="3200" spc="-190" dirty="0">
                <a:latin typeface="Times New Roman"/>
                <a:cs typeface="Times New Roman"/>
              </a:rPr>
              <a:t>devem </a:t>
            </a:r>
            <a:r>
              <a:rPr sz="3200" spc="-140" dirty="0">
                <a:latin typeface="Times New Roman"/>
                <a:cs typeface="Times New Roman"/>
              </a:rPr>
              <a:t>indicar </a:t>
            </a:r>
            <a:r>
              <a:rPr sz="3200" spc="-250" dirty="0">
                <a:latin typeface="Times New Roman"/>
                <a:cs typeface="Times New Roman"/>
              </a:rPr>
              <a:t>as </a:t>
            </a:r>
            <a:r>
              <a:rPr sz="3200" spc="-150" dirty="0">
                <a:latin typeface="Times New Roman"/>
                <a:cs typeface="Times New Roman"/>
              </a:rPr>
              <a:t>operações </a:t>
            </a:r>
            <a:r>
              <a:rPr sz="3200" spc="-565" dirty="0">
                <a:latin typeface="Times New Roman"/>
                <a:cs typeface="Times New Roman"/>
              </a:rPr>
              <a:t>e  </a:t>
            </a:r>
            <a:r>
              <a:rPr sz="3200" spc="-165" dirty="0">
                <a:latin typeface="Times New Roman"/>
                <a:cs typeface="Times New Roman"/>
              </a:rPr>
              <a:t>previsões </a:t>
            </a:r>
            <a:r>
              <a:rPr sz="3200" spc="-254" dirty="0">
                <a:latin typeface="Times New Roman"/>
                <a:cs typeface="Times New Roman"/>
              </a:rPr>
              <a:t>a </a:t>
            </a:r>
            <a:r>
              <a:rPr sz="3200" spc="-140" dirty="0">
                <a:latin typeface="Times New Roman"/>
                <a:cs typeface="Times New Roman"/>
              </a:rPr>
              <a:t>que </a:t>
            </a:r>
            <a:r>
              <a:rPr sz="3200" spc="-190" dirty="0">
                <a:latin typeface="Times New Roman"/>
                <a:cs typeface="Times New Roman"/>
              </a:rPr>
              <a:t>elas devem </a:t>
            </a:r>
            <a:r>
              <a:rPr sz="3200" spc="-110" dirty="0">
                <a:latin typeface="Times New Roman"/>
                <a:cs typeface="Times New Roman"/>
              </a:rPr>
              <a:t>ser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expostas;</a:t>
            </a:r>
            <a:endParaRPr sz="3200">
              <a:latin typeface="Times New Roman"/>
              <a:cs typeface="Times New Roman"/>
            </a:endParaRPr>
          </a:p>
          <a:p>
            <a:pPr marL="287020" marR="941705" indent="-274320">
              <a:lnSpc>
                <a:spcPct val="80000"/>
              </a:lnSpc>
              <a:spcBef>
                <a:spcPts val="630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65" dirty="0">
                <a:latin typeface="Times New Roman"/>
                <a:cs typeface="Times New Roman"/>
              </a:rPr>
              <a:t>- </a:t>
            </a:r>
            <a:r>
              <a:rPr sz="3200" b="1" spc="5" dirty="0">
                <a:latin typeface="Times New Roman"/>
                <a:cs typeface="Times New Roman"/>
              </a:rPr>
              <a:t>plausibilidade </a:t>
            </a:r>
            <a:r>
              <a:rPr sz="3200" b="1" spc="80" dirty="0">
                <a:latin typeface="Times New Roman"/>
                <a:cs typeface="Times New Roman"/>
              </a:rPr>
              <a:t>e </a:t>
            </a:r>
            <a:r>
              <a:rPr sz="3200" b="1" spc="-50" dirty="0">
                <a:latin typeface="Times New Roman"/>
                <a:cs typeface="Times New Roman"/>
              </a:rPr>
              <a:t>clareza: </a:t>
            </a:r>
            <a:r>
              <a:rPr sz="3200" spc="-190" dirty="0">
                <a:latin typeface="Times New Roman"/>
                <a:cs typeface="Times New Roman"/>
              </a:rPr>
              <a:t>devem </a:t>
            </a:r>
            <a:r>
              <a:rPr sz="3200" spc="-90" dirty="0">
                <a:latin typeface="Times New Roman"/>
                <a:cs typeface="Times New Roman"/>
              </a:rPr>
              <a:t>propor </a:t>
            </a:r>
            <a:r>
              <a:rPr sz="3200" spc="-625" dirty="0">
                <a:latin typeface="Times New Roman"/>
                <a:cs typeface="Times New Roman"/>
              </a:rPr>
              <a:t>algo  </a:t>
            </a:r>
            <a:r>
              <a:rPr sz="3200" spc="-200" dirty="0">
                <a:latin typeface="Times New Roman"/>
                <a:cs typeface="Times New Roman"/>
              </a:rPr>
              <a:t>admissível </a:t>
            </a:r>
            <a:r>
              <a:rPr sz="3200" spc="-125" dirty="0">
                <a:latin typeface="Times New Roman"/>
                <a:cs typeface="Times New Roman"/>
              </a:rPr>
              <a:t>e </a:t>
            </a:r>
            <a:r>
              <a:rPr sz="3200" spc="-140" dirty="0">
                <a:latin typeface="Times New Roman"/>
                <a:cs typeface="Times New Roman"/>
              </a:rPr>
              <a:t>que </a:t>
            </a:r>
            <a:r>
              <a:rPr sz="3200" spc="-135" dirty="0">
                <a:latin typeface="Times New Roman"/>
                <a:cs typeface="Times New Roman"/>
              </a:rPr>
              <a:t>o </a:t>
            </a:r>
            <a:r>
              <a:rPr sz="3200" spc="-155" dirty="0">
                <a:latin typeface="Times New Roman"/>
                <a:cs typeface="Times New Roman"/>
              </a:rPr>
              <a:t>enunciado </a:t>
            </a:r>
            <a:r>
              <a:rPr sz="3200" spc="-150" dirty="0">
                <a:latin typeface="Times New Roman"/>
                <a:cs typeface="Times New Roman"/>
              </a:rPr>
              <a:t>possibilite </a:t>
            </a:r>
            <a:r>
              <a:rPr sz="3200" spc="-135" dirty="0">
                <a:latin typeface="Times New Roman"/>
                <a:cs typeface="Times New Roman"/>
              </a:rPr>
              <a:t>o </a:t>
            </a:r>
            <a:r>
              <a:rPr sz="3200" spc="-170" dirty="0">
                <a:latin typeface="Times New Roman"/>
                <a:cs typeface="Times New Roman"/>
              </a:rPr>
              <a:t>seu  </a:t>
            </a:r>
            <a:r>
              <a:rPr sz="3200" spc="-100" dirty="0">
                <a:latin typeface="Times New Roman"/>
                <a:cs typeface="Times New Roman"/>
              </a:rPr>
              <a:t>entendimento;</a:t>
            </a:r>
            <a:endParaRPr sz="32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8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65" dirty="0">
                <a:latin typeface="Times New Roman"/>
                <a:cs typeface="Times New Roman"/>
              </a:rPr>
              <a:t>- </a:t>
            </a:r>
            <a:r>
              <a:rPr sz="3200" b="1" spc="15" dirty="0">
                <a:latin typeface="Times New Roman"/>
                <a:cs typeface="Times New Roman"/>
              </a:rPr>
              <a:t>profundidade, fertilidade </a:t>
            </a:r>
            <a:r>
              <a:rPr sz="3200" b="1" spc="80" dirty="0">
                <a:latin typeface="Times New Roman"/>
                <a:cs typeface="Times New Roman"/>
              </a:rPr>
              <a:t>e </a:t>
            </a:r>
            <a:r>
              <a:rPr sz="3200" b="1" dirty="0">
                <a:latin typeface="Times New Roman"/>
                <a:cs typeface="Times New Roman"/>
              </a:rPr>
              <a:t>originalidade:  </a:t>
            </a:r>
            <a:r>
              <a:rPr sz="3200" spc="-190" dirty="0">
                <a:latin typeface="Times New Roman"/>
                <a:cs typeface="Times New Roman"/>
              </a:rPr>
              <a:t>devem </a:t>
            </a:r>
            <a:r>
              <a:rPr sz="3200" spc="-165" dirty="0">
                <a:latin typeface="Times New Roman"/>
                <a:cs typeface="Times New Roman"/>
              </a:rPr>
              <a:t>especificar </a:t>
            </a:r>
            <a:r>
              <a:rPr sz="3200" spc="-190" dirty="0">
                <a:latin typeface="Times New Roman"/>
                <a:cs typeface="Times New Roman"/>
              </a:rPr>
              <a:t>os mecanismos </a:t>
            </a:r>
            <a:r>
              <a:rPr sz="3200" spc="-215" dirty="0">
                <a:latin typeface="Times New Roman"/>
                <a:cs typeface="Times New Roman"/>
              </a:rPr>
              <a:t>aos </a:t>
            </a:r>
            <a:r>
              <a:rPr sz="3200" spc="-190" dirty="0">
                <a:latin typeface="Times New Roman"/>
                <a:cs typeface="Times New Roman"/>
              </a:rPr>
              <a:t>quais </a:t>
            </a:r>
            <a:r>
              <a:rPr sz="3200" spc="-150" dirty="0">
                <a:latin typeface="Times New Roman"/>
                <a:cs typeface="Times New Roman"/>
              </a:rPr>
              <a:t>obedecem  para </a:t>
            </a:r>
            <a:r>
              <a:rPr sz="3200" spc="-170" dirty="0">
                <a:latin typeface="Times New Roman"/>
                <a:cs typeface="Times New Roman"/>
              </a:rPr>
              <a:t>alcançar </a:t>
            </a:r>
            <a:r>
              <a:rPr sz="3200" spc="-190" dirty="0">
                <a:latin typeface="Times New Roman"/>
                <a:cs typeface="Times New Roman"/>
              </a:rPr>
              <a:t>níveis </a:t>
            </a:r>
            <a:r>
              <a:rPr sz="3200" spc="-215" dirty="0">
                <a:latin typeface="Times New Roman"/>
                <a:cs typeface="Times New Roman"/>
              </a:rPr>
              <a:t>mais </a:t>
            </a:r>
            <a:r>
              <a:rPr sz="3200" spc="-145" dirty="0">
                <a:latin typeface="Times New Roman"/>
                <a:cs typeface="Times New Roman"/>
              </a:rPr>
              <a:t>profundos </a:t>
            </a:r>
            <a:r>
              <a:rPr sz="3200" spc="-195" dirty="0">
                <a:latin typeface="Times New Roman"/>
                <a:cs typeface="Times New Roman"/>
              </a:rPr>
              <a:t>da </a:t>
            </a:r>
            <a:r>
              <a:rPr sz="3200" spc="-125" dirty="0">
                <a:latin typeface="Times New Roman"/>
                <a:cs typeface="Times New Roman"/>
              </a:rPr>
              <a:t>realidade,  </a:t>
            </a:r>
            <a:r>
              <a:rPr sz="3200" spc="-165" dirty="0">
                <a:latin typeface="Times New Roman"/>
                <a:cs typeface="Times New Roman"/>
              </a:rPr>
              <a:t>favorecer </a:t>
            </a:r>
            <a:r>
              <a:rPr sz="3200" spc="-135" dirty="0">
                <a:latin typeface="Times New Roman"/>
                <a:cs typeface="Times New Roman"/>
              </a:rPr>
              <a:t>o </a:t>
            </a:r>
            <a:r>
              <a:rPr sz="3200" spc="-145" dirty="0">
                <a:latin typeface="Times New Roman"/>
                <a:cs typeface="Times New Roman"/>
              </a:rPr>
              <a:t>maior </a:t>
            </a:r>
            <a:r>
              <a:rPr sz="3200" spc="-120" dirty="0">
                <a:latin typeface="Times New Roman"/>
                <a:cs typeface="Times New Roman"/>
              </a:rPr>
              <a:t>número </a:t>
            </a:r>
            <a:r>
              <a:rPr sz="3200" spc="-130" dirty="0">
                <a:latin typeface="Times New Roman"/>
                <a:cs typeface="Times New Roman"/>
              </a:rPr>
              <a:t>de </a:t>
            </a:r>
            <a:r>
              <a:rPr sz="3200" spc="-155" dirty="0">
                <a:latin typeface="Times New Roman"/>
                <a:cs typeface="Times New Roman"/>
              </a:rPr>
              <a:t>deduções </a:t>
            </a:r>
            <a:r>
              <a:rPr sz="3200" spc="-125" dirty="0">
                <a:latin typeface="Times New Roman"/>
                <a:cs typeface="Times New Roman"/>
              </a:rPr>
              <a:t>e </a:t>
            </a:r>
            <a:r>
              <a:rPr sz="3200" spc="-135" dirty="0">
                <a:latin typeface="Times New Roman"/>
                <a:cs typeface="Times New Roman"/>
              </a:rPr>
              <a:t>expressar </a:t>
            </a:r>
            <a:r>
              <a:rPr sz="3200" spc="-195" dirty="0">
                <a:latin typeface="Times New Roman"/>
                <a:cs typeface="Times New Roman"/>
              </a:rPr>
              <a:t>uma  </a:t>
            </a:r>
            <a:r>
              <a:rPr sz="3200" spc="-175" dirty="0">
                <a:latin typeface="Times New Roman"/>
                <a:cs typeface="Times New Roman"/>
              </a:rPr>
              <a:t>solução </a:t>
            </a:r>
            <a:r>
              <a:rPr sz="3200" spc="-235" dirty="0">
                <a:latin typeface="Times New Roman"/>
                <a:cs typeface="Times New Roman"/>
              </a:rPr>
              <a:t>nova </a:t>
            </a:r>
            <a:r>
              <a:rPr sz="3200" spc="-150" dirty="0">
                <a:latin typeface="Times New Roman"/>
                <a:cs typeface="Times New Roman"/>
              </a:rPr>
              <a:t>para </a:t>
            </a:r>
            <a:r>
              <a:rPr sz="3200" spc="-135" dirty="0">
                <a:latin typeface="Times New Roman"/>
                <a:cs typeface="Times New Roman"/>
              </a:rPr>
              <a:t>o</a:t>
            </a:r>
            <a:r>
              <a:rPr sz="3200" spc="-330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Times New Roman"/>
                <a:cs typeface="Times New Roman"/>
              </a:rPr>
              <a:t>problema.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6959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0" dirty="0"/>
              <a:t>CLASSIFICAÇÃO </a:t>
            </a:r>
            <a:r>
              <a:rPr sz="4000" spc="-80" dirty="0"/>
              <a:t>DAS</a:t>
            </a:r>
            <a:r>
              <a:rPr sz="4000" spc="-295" dirty="0"/>
              <a:t> </a:t>
            </a:r>
            <a:r>
              <a:rPr sz="4000" spc="-100" dirty="0"/>
              <a:t>HIPÓTESES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64642" y="1375917"/>
            <a:ext cx="8034020" cy="35375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6385" marR="631190" indent="-274320">
              <a:lnSpc>
                <a:spcPts val="3890"/>
              </a:lnSpc>
              <a:spcBef>
                <a:spcPts val="585"/>
              </a:spcBef>
            </a:pPr>
            <a:r>
              <a:rPr sz="3050" spc="-790" dirty="0">
                <a:solidFill>
                  <a:srgbClr val="D24717"/>
                </a:solidFill>
                <a:latin typeface="Arial"/>
                <a:cs typeface="Arial"/>
              </a:rPr>
              <a:t> </a:t>
            </a:r>
            <a:r>
              <a:rPr sz="3600" spc="20" dirty="0">
                <a:latin typeface="Times New Roman"/>
                <a:cs typeface="Times New Roman"/>
              </a:rPr>
              <a:t>O </a:t>
            </a:r>
            <a:r>
              <a:rPr sz="3600" spc="-135" dirty="0">
                <a:latin typeface="Times New Roman"/>
                <a:cs typeface="Times New Roman"/>
              </a:rPr>
              <a:t>problema, </a:t>
            </a:r>
            <a:r>
              <a:rPr sz="3600" spc="-175" dirty="0">
                <a:latin typeface="Times New Roman"/>
                <a:cs typeface="Times New Roman"/>
              </a:rPr>
              <a:t>sendo </a:t>
            </a:r>
            <a:r>
              <a:rPr sz="3600" spc="-185" dirty="0">
                <a:latin typeface="Times New Roman"/>
                <a:cs typeface="Times New Roman"/>
              </a:rPr>
              <a:t>um </a:t>
            </a:r>
            <a:r>
              <a:rPr sz="3600" spc="-190" dirty="0">
                <a:latin typeface="Times New Roman"/>
                <a:cs typeface="Times New Roman"/>
              </a:rPr>
              <a:t>dificuldade </a:t>
            </a:r>
            <a:r>
              <a:rPr sz="3600" spc="-640" dirty="0">
                <a:latin typeface="Times New Roman"/>
                <a:cs typeface="Times New Roman"/>
              </a:rPr>
              <a:t>sentida,  </a:t>
            </a:r>
            <a:r>
              <a:rPr sz="3600" spc="-165" dirty="0">
                <a:latin typeface="Times New Roman"/>
                <a:cs typeface="Times New Roman"/>
              </a:rPr>
              <a:t>compreendida </a:t>
            </a:r>
            <a:r>
              <a:rPr sz="3600" spc="-140" dirty="0">
                <a:latin typeface="Times New Roman"/>
                <a:cs typeface="Times New Roman"/>
              </a:rPr>
              <a:t>e </a:t>
            </a:r>
            <a:r>
              <a:rPr sz="3600" spc="-150" dirty="0">
                <a:latin typeface="Times New Roman"/>
                <a:cs typeface="Times New Roman"/>
              </a:rPr>
              <a:t>definida, </a:t>
            </a:r>
            <a:r>
              <a:rPr sz="3600" spc="-185" dirty="0">
                <a:latin typeface="Times New Roman"/>
                <a:cs typeface="Times New Roman"/>
              </a:rPr>
              <a:t>necessita </a:t>
            </a:r>
            <a:r>
              <a:rPr sz="3600" spc="-155" dirty="0">
                <a:latin typeface="Times New Roman"/>
                <a:cs typeface="Times New Roman"/>
              </a:rPr>
              <a:t>de</a:t>
            </a:r>
            <a:r>
              <a:rPr sz="3600" spc="75" dirty="0">
                <a:latin typeface="Times New Roman"/>
                <a:cs typeface="Times New Roman"/>
              </a:rPr>
              <a:t> </a:t>
            </a:r>
            <a:r>
              <a:rPr sz="3600" spc="-220" dirty="0">
                <a:latin typeface="Times New Roman"/>
                <a:cs typeface="Times New Roman"/>
              </a:rPr>
              <a:t>uma</a:t>
            </a:r>
            <a:endParaRPr sz="3600">
              <a:latin typeface="Times New Roman"/>
              <a:cs typeface="Times New Roman"/>
            </a:endParaRPr>
          </a:p>
          <a:p>
            <a:pPr marL="286385" marR="56515">
              <a:lnSpc>
                <a:spcPts val="3890"/>
              </a:lnSpc>
            </a:pPr>
            <a:r>
              <a:rPr sz="3600" spc="-155" dirty="0">
                <a:latin typeface="Times New Roman"/>
                <a:cs typeface="Times New Roman"/>
              </a:rPr>
              <a:t>resposta </a:t>
            </a:r>
            <a:r>
              <a:rPr sz="3600" spc="-200" dirty="0">
                <a:latin typeface="Times New Roman"/>
                <a:cs typeface="Times New Roman"/>
              </a:rPr>
              <a:t>“provável, </a:t>
            </a:r>
            <a:r>
              <a:rPr sz="3600" spc="-180" dirty="0">
                <a:latin typeface="Times New Roman"/>
                <a:cs typeface="Times New Roman"/>
              </a:rPr>
              <a:t>suposta </a:t>
            </a:r>
            <a:r>
              <a:rPr sz="3600" spc="-140" dirty="0">
                <a:latin typeface="Times New Roman"/>
                <a:cs typeface="Times New Roman"/>
              </a:rPr>
              <a:t>e </a:t>
            </a:r>
            <a:r>
              <a:rPr sz="3600" spc="-170" dirty="0">
                <a:latin typeface="Times New Roman"/>
                <a:cs typeface="Times New Roman"/>
              </a:rPr>
              <a:t>provisória”, </a:t>
            </a:r>
            <a:r>
              <a:rPr sz="3600" spc="-165" dirty="0">
                <a:latin typeface="Times New Roman"/>
                <a:cs typeface="Times New Roman"/>
              </a:rPr>
              <a:t>que </a:t>
            </a:r>
            <a:r>
              <a:rPr sz="3600" spc="-140" dirty="0">
                <a:latin typeface="Times New Roman"/>
                <a:cs typeface="Times New Roman"/>
              </a:rPr>
              <a:t>é  </a:t>
            </a:r>
            <a:r>
              <a:rPr sz="3600" spc="-285" dirty="0">
                <a:latin typeface="Times New Roman"/>
                <a:cs typeface="Times New Roman"/>
              </a:rPr>
              <a:t>a </a:t>
            </a:r>
            <a:r>
              <a:rPr sz="3600" spc="-125" dirty="0">
                <a:latin typeface="Times New Roman"/>
                <a:cs typeface="Times New Roman"/>
              </a:rPr>
              <a:t>hipótese. </a:t>
            </a:r>
            <a:r>
              <a:rPr sz="3600" spc="-210" dirty="0">
                <a:latin typeface="Times New Roman"/>
                <a:cs typeface="Times New Roman"/>
              </a:rPr>
              <a:t>Para </a:t>
            </a:r>
            <a:r>
              <a:rPr sz="3600" spc="-229" dirty="0">
                <a:latin typeface="Times New Roman"/>
                <a:cs typeface="Times New Roman"/>
              </a:rPr>
              <a:t>Lakatos </a:t>
            </a:r>
            <a:r>
              <a:rPr sz="3600" spc="-140" dirty="0">
                <a:latin typeface="Times New Roman"/>
                <a:cs typeface="Times New Roman"/>
              </a:rPr>
              <a:t>e </a:t>
            </a:r>
            <a:r>
              <a:rPr sz="3600" spc="-200" dirty="0">
                <a:latin typeface="Times New Roman"/>
                <a:cs typeface="Times New Roman"/>
              </a:rPr>
              <a:t>Marconi </a:t>
            </a:r>
            <a:r>
              <a:rPr sz="3600" spc="-90" dirty="0">
                <a:latin typeface="Times New Roman"/>
                <a:cs typeface="Times New Roman"/>
              </a:rPr>
              <a:t>(1991,  </a:t>
            </a:r>
            <a:r>
              <a:rPr sz="3600" spc="-125" dirty="0">
                <a:latin typeface="Times New Roman"/>
                <a:cs typeface="Times New Roman"/>
              </a:rPr>
              <a:t>p.104) </a:t>
            </a:r>
            <a:r>
              <a:rPr sz="3600" spc="-285" dirty="0">
                <a:latin typeface="Times New Roman"/>
                <a:cs typeface="Times New Roman"/>
              </a:rPr>
              <a:t>a </a:t>
            </a:r>
            <a:r>
              <a:rPr sz="3600" spc="-155" dirty="0">
                <a:latin typeface="Times New Roman"/>
                <a:cs typeface="Times New Roman"/>
              </a:rPr>
              <a:t>principal resposta </a:t>
            </a:r>
            <a:r>
              <a:rPr sz="3600" spc="-140" dirty="0">
                <a:latin typeface="Times New Roman"/>
                <a:cs typeface="Times New Roman"/>
              </a:rPr>
              <a:t>é </a:t>
            </a:r>
            <a:r>
              <a:rPr sz="3600" spc="-190" dirty="0">
                <a:latin typeface="Times New Roman"/>
                <a:cs typeface="Times New Roman"/>
              </a:rPr>
              <a:t>denominada</a:t>
            </a:r>
            <a:r>
              <a:rPr sz="3600" spc="-275" dirty="0">
                <a:latin typeface="Times New Roman"/>
                <a:cs typeface="Times New Roman"/>
              </a:rPr>
              <a:t> </a:t>
            </a:r>
            <a:r>
              <a:rPr sz="3600" spc="-150" dirty="0">
                <a:latin typeface="Times New Roman"/>
                <a:cs typeface="Times New Roman"/>
              </a:rPr>
              <a:t>de</a:t>
            </a:r>
            <a:endParaRPr sz="3600">
              <a:latin typeface="Times New Roman"/>
              <a:cs typeface="Times New Roman"/>
            </a:endParaRPr>
          </a:p>
          <a:p>
            <a:pPr marL="286385">
              <a:lnSpc>
                <a:spcPts val="3610"/>
              </a:lnSpc>
            </a:pPr>
            <a:r>
              <a:rPr sz="3600" i="1" spc="-355" dirty="0">
                <a:latin typeface="Times New Roman"/>
                <a:cs typeface="Times New Roman"/>
              </a:rPr>
              <a:t>hipótese </a:t>
            </a:r>
            <a:r>
              <a:rPr sz="3600" i="1" spc="-400" dirty="0">
                <a:latin typeface="Times New Roman"/>
                <a:cs typeface="Times New Roman"/>
              </a:rPr>
              <a:t>básica </a:t>
            </a:r>
            <a:r>
              <a:rPr sz="3600" spc="-140" dirty="0">
                <a:latin typeface="Times New Roman"/>
                <a:cs typeface="Times New Roman"/>
              </a:rPr>
              <a:t>e </a:t>
            </a:r>
            <a:r>
              <a:rPr sz="3600" spc="-160" dirty="0">
                <a:latin typeface="Times New Roman"/>
                <a:cs typeface="Times New Roman"/>
              </a:rPr>
              <a:t>esta </a:t>
            </a:r>
            <a:r>
              <a:rPr sz="3600" spc="-155" dirty="0">
                <a:latin typeface="Times New Roman"/>
                <a:cs typeface="Times New Roman"/>
              </a:rPr>
              <a:t>pode </a:t>
            </a:r>
            <a:r>
              <a:rPr sz="3600" spc="-125" dirty="0">
                <a:latin typeface="Times New Roman"/>
                <a:cs typeface="Times New Roman"/>
              </a:rPr>
              <a:t>ser</a:t>
            </a:r>
            <a:r>
              <a:rPr sz="3600" spc="-405" dirty="0">
                <a:latin typeface="Times New Roman"/>
                <a:cs typeface="Times New Roman"/>
              </a:rPr>
              <a:t> </a:t>
            </a:r>
            <a:r>
              <a:rPr sz="3600" spc="-170" dirty="0">
                <a:latin typeface="Times New Roman"/>
                <a:cs typeface="Times New Roman"/>
              </a:rPr>
              <a:t>complementada</a:t>
            </a:r>
            <a:endParaRPr sz="3600">
              <a:latin typeface="Times New Roman"/>
              <a:cs typeface="Times New Roman"/>
            </a:endParaRPr>
          </a:p>
          <a:p>
            <a:pPr marL="286385">
              <a:lnSpc>
                <a:spcPts val="4105"/>
              </a:lnSpc>
            </a:pPr>
            <a:r>
              <a:rPr sz="3600" spc="-90" dirty="0">
                <a:latin typeface="Times New Roman"/>
                <a:cs typeface="Times New Roman"/>
              </a:rPr>
              <a:t>por </a:t>
            </a:r>
            <a:r>
              <a:rPr sz="3600" spc="-135" dirty="0">
                <a:latin typeface="Times New Roman"/>
                <a:cs typeface="Times New Roman"/>
              </a:rPr>
              <a:t>outras </a:t>
            </a:r>
            <a:r>
              <a:rPr sz="3600" spc="-200" dirty="0">
                <a:latin typeface="Times New Roman"/>
                <a:cs typeface="Times New Roman"/>
              </a:rPr>
              <a:t>denominadas </a:t>
            </a:r>
            <a:r>
              <a:rPr sz="3600" spc="-150" dirty="0">
                <a:latin typeface="Times New Roman"/>
                <a:cs typeface="Times New Roman"/>
              </a:rPr>
              <a:t>de </a:t>
            </a:r>
            <a:r>
              <a:rPr sz="3600" i="1" spc="-370" dirty="0">
                <a:latin typeface="Times New Roman"/>
                <a:cs typeface="Times New Roman"/>
              </a:rPr>
              <a:t>hipóteses</a:t>
            </a:r>
            <a:r>
              <a:rPr sz="3600" i="1" spc="145" dirty="0">
                <a:latin typeface="Times New Roman"/>
                <a:cs typeface="Times New Roman"/>
              </a:rPr>
              <a:t> </a:t>
            </a:r>
            <a:r>
              <a:rPr sz="3600" i="1" spc="-345" dirty="0">
                <a:latin typeface="Times New Roman"/>
                <a:cs typeface="Times New Roman"/>
              </a:rPr>
              <a:t>secundárias</a:t>
            </a:r>
            <a:r>
              <a:rPr sz="3600" b="1" spc="-345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6959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0" dirty="0"/>
              <a:t>CLASSIFICAÇÃO </a:t>
            </a:r>
            <a:r>
              <a:rPr sz="4000" spc="-80" dirty="0"/>
              <a:t>DAS</a:t>
            </a:r>
            <a:r>
              <a:rPr sz="4000" spc="-295" dirty="0"/>
              <a:t> </a:t>
            </a:r>
            <a:r>
              <a:rPr sz="4000" spc="-100" dirty="0"/>
              <a:t>HIPÓTESES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359153"/>
            <a:ext cx="874966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ts val="3540"/>
              </a:lnSpc>
              <a:spcBef>
                <a:spcPts val="100"/>
              </a:spcBef>
              <a:buClr>
                <a:srgbClr val="D24717"/>
              </a:buClr>
              <a:buSzPct val="85000"/>
              <a:buFont typeface="Arial"/>
              <a:buChar char=""/>
              <a:tabLst>
                <a:tab pos="287020" algn="l"/>
              </a:tabLst>
            </a:pPr>
            <a:r>
              <a:rPr sz="3000" b="1" spc="35" dirty="0">
                <a:latin typeface="Times New Roman"/>
                <a:cs typeface="Times New Roman"/>
              </a:rPr>
              <a:t>Hipótese</a:t>
            </a:r>
            <a:r>
              <a:rPr sz="3000" b="1" spc="-70" dirty="0">
                <a:latin typeface="Times New Roman"/>
                <a:cs typeface="Times New Roman"/>
              </a:rPr>
              <a:t> </a:t>
            </a:r>
            <a:r>
              <a:rPr sz="3000" b="1" spc="-65" dirty="0">
                <a:latin typeface="Times New Roman"/>
                <a:cs typeface="Times New Roman"/>
              </a:rPr>
              <a:t>Básica</a:t>
            </a:r>
            <a:endParaRPr sz="3000">
              <a:latin typeface="Times New Roman"/>
              <a:cs typeface="Times New Roman"/>
            </a:endParaRPr>
          </a:p>
          <a:p>
            <a:pPr marL="287020" marR="5080" indent="-274320">
              <a:lnSpc>
                <a:spcPts val="2880"/>
              </a:lnSpc>
              <a:spcBef>
                <a:spcPts val="635"/>
              </a:spcBef>
              <a:buClr>
                <a:srgbClr val="D24717"/>
              </a:buClr>
              <a:buSzPct val="85000"/>
              <a:buFont typeface="Arial"/>
              <a:buChar char=""/>
              <a:tabLst>
                <a:tab pos="287020" algn="l"/>
              </a:tabLst>
            </a:pPr>
            <a:r>
              <a:rPr sz="3000" spc="-305" dirty="0">
                <a:latin typeface="Times New Roman"/>
                <a:cs typeface="Times New Roman"/>
              </a:rPr>
              <a:t>É </a:t>
            </a:r>
            <a:r>
              <a:rPr sz="3000" spc="-235" dirty="0">
                <a:latin typeface="Times New Roman"/>
                <a:cs typeface="Times New Roman"/>
              </a:rPr>
              <a:t>a </a:t>
            </a:r>
            <a:r>
              <a:rPr sz="3000" spc="-165" dirty="0">
                <a:latin typeface="Times New Roman"/>
                <a:cs typeface="Times New Roman"/>
              </a:rPr>
              <a:t>afirmação escolhida </a:t>
            </a:r>
            <a:r>
              <a:rPr sz="3000" spc="-75" dirty="0">
                <a:latin typeface="Times New Roman"/>
                <a:cs typeface="Times New Roman"/>
              </a:rPr>
              <a:t>por </a:t>
            </a:r>
            <a:r>
              <a:rPr sz="3000" spc="-185" dirty="0">
                <a:latin typeface="Times New Roman"/>
                <a:cs typeface="Times New Roman"/>
              </a:rPr>
              <a:t>você </a:t>
            </a:r>
            <a:r>
              <a:rPr sz="3000" spc="-150" dirty="0">
                <a:latin typeface="Times New Roman"/>
                <a:cs typeface="Times New Roman"/>
              </a:rPr>
              <a:t>como </a:t>
            </a:r>
            <a:r>
              <a:rPr sz="3000" spc="-235" dirty="0">
                <a:latin typeface="Times New Roman"/>
                <a:cs typeface="Times New Roman"/>
              </a:rPr>
              <a:t>a </a:t>
            </a:r>
            <a:r>
              <a:rPr sz="3000" spc="-125" dirty="0">
                <a:latin typeface="Times New Roman"/>
                <a:cs typeface="Times New Roman"/>
              </a:rPr>
              <a:t>principal </a:t>
            </a:r>
            <a:r>
              <a:rPr sz="3000" spc="-130" dirty="0">
                <a:latin typeface="Times New Roman"/>
                <a:cs typeface="Times New Roman"/>
              </a:rPr>
              <a:t>resposta </a:t>
            </a:r>
            <a:r>
              <a:rPr sz="3000" spc="-605" dirty="0">
                <a:latin typeface="Times New Roman"/>
                <a:cs typeface="Times New Roman"/>
              </a:rPr>
              <a:t>ao  </a:t>
            </a:r>
            <a:r>
              <a:rPr sz="3000" spc="-140" dirty="0">
                <a:latin typeface="Times New Roman"/>
                <a:cs typeface="Times New Roman"/>
              </a:rPr>
              <a:t>problema</a:t>
            </a:r>
            <a:r>
              <a:rPr sz="3000" spc="-105" dirty="0">
                <a:latin typeface="Times New Roman"/>
                <a:cs typeface="Times New Roman"/>
              </a:rPr>
              <a:t> </a:t>
            </a:r>
            <a:r>
              <a:rPr sz="3000" spc="-90" dirty="0">
                <a:latin typeface="Times New Roman"/>
                <a:cs typeface="Times New Roman"/>
              </a:rPr>
              <a:t>proposto.</a:t>
            </a:r>
            <a:endParaRPr sz="3000">
              <a:latin typeface="Times New Roman"/>
              <a:cs typeface="Times New Roman"/>
            </a:endParaRPr>
          </a:p>
          <a:p>
            <a:pPr marL="287020" indent="-274320">
              <a:lnSpc>
                <a:spcPts val="3445"/>
              </a:lnSpc>
              <a:buClr>
                <a:srgbClr val="D24717"/>
              </a:buClr>
              <a:buSzPct val="85000"/>
              <a:buFont typeface="Arial"/>
              <a:buChar char=""/>
              <a:tabLst>
                <a:tab pos="287020" algn="l"/>
              </a:tabLst>
            </a:pPr>
            <a:r>
              <a:rPr sz="3000" spc="-385" dirty="0">
                <a:latin typeface="Times New Roman"/>
                <a:cs typeface="Times New Roman"/>
              </a:rPr>
              <a:t>A </a:t>
            </a:r>
            <a:r>
              <a:rPr sz="3000" spc="-130" dirty="0">
                <a:latin typeface="Times New Roman"/>
                <a:cs typeface="Times New Roman"/>
              </a:rPr>
              <a:t>hipótese </a:t>
            </a:r>
            <a:r>
              <a:rPr sz="3000" spc="-200" dirty="0">
                <a:latin typeface="Times New Roman"/>
                <a:cs typeface="Times New Roman"/>
              </a:rPr>
              <a:t>básica </a:t>
            </a:r>
            <a:r>
              <a:rPr sz="3000" spc="-125" dirty="0">
                <a:latin typeface="Times New Roman"/>
                <a:cs typeface="Times New Roman"/>
              </a:rPr>
              <a:t>pode </a:t>
            </a:r>
            <a:r>
              <a:rPr sz="3000" spc="-105" dirty="0">
                <a:latin typeface="Times New Roman"/>
                <a:cs typeface="Times New Roman"/>
              </a:rPr>
              <a:t>adquirir </a:t>
            </a:r>
            <a:r>
              <a:rPr sz="3000" spc="-114" dirty="0">
                <a:latin typeface="Times New Roman"/>
                <a:cs typeface="Times New Roman"/>
              </a:rPr>
              <a:t>diferentes </a:t>
            </a:r>
            <a:r>
              <a:rPr sz="3000" spc="-110" dirty="0">
                <a:latin typeface="Times New Roman"/>
                <a:cs typeface="Times New Roman"/>
              </a:rPr>
              <a:t>formas, </a:t>
            </a:r>
            <a:r>
              <a:rPr sz="3000" spc="-145" dirty="0">
                <a:latin typeface="Times New Roman"/>
                <a:cs typeface="Times New Roman"/>
              </a:rPr>
              <a:t>tais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spc="-114" dirty="0">
                <a:latin typeface="Times New Roman"/>
                <a:cs typeface="Times New Roman"/>
              </a:rPr>
              <a:t>como:</a:t>
            </a:r>
            <a:endParaRPr sz="3000">
              <a:latin typeface="Times New Roman"/>
              <a:cs typeface="Times New Roman"/>
            </a:endParaRPr>
          </a:p>
          <a:p>
            <a:pPr marL="287020" marR="169545" indent="-274320">
              <a:lnSpc>
                <a:spcPts val="2880"/>
              </a:lnSpc>
              <a:spcBef>
                <a:spcPts val="635"/>
              </a:spcBef>
              <a:buClr>
                <a:srgbClr val="D24717"/>
              </a:buClr>
              <a:buSzPct val="85000"/>
              <a:buFont typeface="Arial"/>
              <a:buChar char=""/>
              <a:tabLst>
                <a:tab pos="287020" algn="l"/>
              </a:tabLst>
            </a:pPr>
            <a:r>
              <a:rPr sz="3000" spc="-65" dirty="0">
                <a:latin typeface="Times New Roman"/>
                <a:cs typeface="Times New Roman"/>
              </a:rPr>
              <a:t>- </a:t>
            </a:r>
            <a:r>
              <a:rPr sz="3000" spc="-150" dirty="0">
                <a:latin typeface="Times New Roman"/>
                <a:cs typeface="Times New Roman"/>
              </a:rPr>
              <a:t>“afirma, </a:t>
            </a:r>
            <a:r>
              <a:rPr sz="3000" spc="-145" dirty="0">
                <a:latin typeface="Times New Roman"/>
                <a:cs typeface="Times New Roman"/>
              </a:rPr>
              <a:t>em </a:t>
            </a:r>
            <a:r>
              <a:rPr sz="3000" spc="-185" dirty="0">
                <a:latin typeface="Times New Roman"/>
                <a:cs typeface="Times New Roman"/>
              </a:rPr>
              <a:t>dada </a:t>
            </a:r>
            <a:r>
              <a:rPr sz="3000" spc="-135" dirty="0">
                <a:latin typeface="Times New Roman"/>
                <a:cs typeface="Times New Roman"/>
              </a:rPr>
              <a:t>situação, </a:t>
            </a:r>
            <a:r>
              <a:rPr sz="3000" spc="-240" dirty="0">
                <a:latin typeface="Times New Roman"/>
                <a:cs typeface="Times New Roman"/>
              </a:rPr>
              <a:t>a </a:t>
            </a:r>
            <a:r>
              <a:rPr sz="3000" spc="-140" dirty="0">
                <a:latin typeface="Times New Roman"/>
                <a:cs typeface="Times New Roman"/>
              </a:rPr>
              <a:t>presença </a:t>
            </a:r>
            <a:r>
              <a:rPr sz="3000" spc="-130" dirty="0">
                <a:latin typeface="Times New Roman"/>
                <a:cs typeface="Times New Roman"/>
              </a:rPr>
              <a:t>ou </a:t>
            </a:r>
            <a:r>
              <a:rPr sz="3000" spc="-180" dirty="0">
                <a:latin typeface="Times New Roman"/>
                <a:cs typeface="Times New Roman"/>
              </a:rPr>
              <a:t>ausência </a:t>
            </a:r>
            <a:r>
              <a:rPr sz="3000" spc="-120" dirty="0">
                <a:latin typeface="Times New Roman"/>
                <a:cs typeface="Times New Roman"/>
              </a:rPr>
              <a:t>de </a:t>
            </a:r>
            <a:r>
              <a:rPr sz="3000" spc="-114" dirty="0">
                <a:latin typeface="Times New Roman"/>
                <a:cs typeface="Times New Roman"/>
              </a:rPr>
              <a:t>certos  </a:t>
            </a:r>
            <a:r>
              <a:rPr sz="3000" spc="-135" dirty="0">
                <a:latin typeface="Times New Roman"/>
                <a:cs typeface="Times New Roman"/>
              </a:rPr>
              <a:t>fenômenos;</a:t>
            </a:r>
            <a:endParaRPr sz="3000">
              <a:latin typeface="Times New Roman"/>
              <a:cs typeface="Times New Roman"/>
            </a:endParaRPr>
          </a:p>
          <a:p>
            <a:pPr marL="287020" marR="199390" indent="-274320">
              <a:lnSpc>
                <a:spcPts val="288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Arial"/>
              <a:buChar char=""/>
              <a:tabLst>
                <a:tab pos="287020" algn="l"/>
              </a:tabLst>
            </a:pPr>
            <a:r>
              <a:rPr sz="3000" spc="-65" dirty="0">
                <a:latin typeface="Times New Roman"/>
                <a:cs typeface="Times New Roman"/>
              </a:rPr>
              <a:t>- </a:t>
            </a:r>
            <a:r>
              <a:rPr sz="3000" spc="-175" dirty="0">
                <a:latin typeface="Times New Roman"/>
                <a:cs typeface="Times New Roman"/>
              </a:rPr>
              <a:t>se </a:t>
            </a:r>
            <a:r>
              <a:rPr sz="3000" spc="-95" dirty="0">
                <a:latin typeface="Times New Roman"/>
                <a:cs typeface="Times New Roman"/>
              </a:rPr>
              <a:t>refere </a:t>
            </a:r>
            <a:r>
              <a:rPr sz="3000" spc="-240" dirty="0">
                <a:latin typeface="Times New Roman"/>
                <a:cs typeface="Times New Roman"/>
              </a:rPr>
              <a:t>à </a:t>
            </a:r>
            <a:r>
              <a:rPr sz="3000" spc="-135" dirty="0">
                <a:latin typeface="Times New Roman"/>
                <a:cs typeface="Times New Roman"/>
              </a:rPr>
              <a:t>natureza </a:t>
            </a:r>
            <a:r>
              <a:rPr sz="3000" spc="-125" dirty="0">
                <a:latin typeface="Times New Roman"/>
                <a:cs typeface="Times New Roman"/>
              </a:rPr>
              <a:t>ou </a:t>
            </a:r>
            <a:r>
              <a:rPr sz="3000" spc="-140" dirty="0">
                <a:latin typeface="Times New Roman"/>
                <a:cs typeface="Times New Roman"/>
              </a:rPr>
              <a:t>características </a:t>
            </a:r>
            <a:r>
              <a:rPr sz="3000" spc="-125" dirty="0">
                <a:latin typeface="Times New Roman"/>
                <a:cs typeface="Times New Roman"/>
              </a:rPr>
              <a:t>de </a:t>
            </a:r>
            <a:r>
              <a:rPr sz="3000" spc="-170" dirty="0">
                <a:latin typeface="Times New Roman"/>
                <a:cs typeface="Times New Roman"/>
              </a:rPr>
              <a:t>dados </a:t>
            </a:r>
            <a:r>
              <a:rPr sz="3000" spc="-165" dirty="0">
                <a:latin typeface="Times New Roman"/>
                <a:cs typeface="Times New Roman"/>
              </a:rPr>
              <a:t>fenômenos,  </a:t>
            </a:r>
            <a:r>
              <a:rPr sz="3000" spc="-145" dirty="0">
                <a:latin typeface="Times New Roman"/>
                <a:cs typeface="Times New Roman"/>
              </a:rPr>
              <a:t>em </a:t>
            </a:r>
            <a:r>
              <a:rPr sz="3000" spc="-180" dirty="0">
                <a:latin typeface="Times New Roman"/>
                <a:cs typeface="Times New Roman"/>
              </a:rPr>
              <a:t>uma </a:t>
            </a:r>
            <a:r>
              <a:rPr sz="3000" spc="-155" dirty="0">
                <a:latin typeface="Times New Roman"/>
                <a:cs typeface="Times New Roman"/>
              </a:rPr>
              <a:t>situação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spc="-155" dirty="0">
                <a:latin typeface="Times New Roman"/>
                <a:cs typeface="Times New Roman"/>
              </a:rPr>
              <a:t>específica;</a:t>
            </a:r>
            <a:endParaRPr sz="3000">
              <a:latin typeface="Times New Roman"/>
              <a:cs typeface="Times New Roman"/>
            </a:endParaRPr>
          </a:p>
          <a:p>
            <a:pPr marL="287020" marR="320675" indent="-274320">
              <a:lnSpc>
                <a:spcPts val="2880"/>
              </a:lnSpc>
              <a:spcBef>
                <a:spcPts val="605"/>
              </a:spcBef>
              <a:buClr>
                <a:srgbClr val="D24717"/>
              </a:buClr>
              <a:buSzPct val="85000"/>
              <a:buFont typeface="Arial"/>
              <a:buChar char=""/>
              <a:tabLst>
                <a:tab pos="287020" algn="l"/>
              </a:tabLst>
            </a:pPr>
            <a:r>
              <a:rPr sz="3000" spc="-65" dirty="0">
                <a:latin typeface="Times New Roman"/>
                <a:cs typeface="Times New Roman"/>
              </a:rPr>
              <a:t>- </a:t>
            </a:r>
            <a:r>
              <a:rPr sz="3000" spc="-140" dirty="0">
                <a:latin typeface="Times New Roman"/>
                <a:cs typeface="Times New Roman"/>
              </a:rPr>
              <a:t>aponta </a:t>
            </a:r>
            <a:r>
              <a:rPr sz="3000" spc="-240" dirty="0">
                <a:latin typeface="Times New Roman"/>
                <a:cs typeface="Times New Roman"/>
              </a:rPr>
              <a:t>a </a:t>
            </a:r>
            <a:r>
              <a:rPr sz="3000" spc="-140" dirty="0">
                <a:latin typeface="Times New Roman"/>
                <a:cs typeface="Times New Roman"/>
              </a:rPr>
              <a:t>existência </a:t>
            </a:r>
            <a:r>
              <a:rPr sz="3000" spc="-130" dirty="0">
                <a:latin typeface="Times New Roman"/>
                <a:cs typeface="Times New Roman"/>
              </a:rPr>
              <a:t>ou </a:t>
            </a:r>
            <a:r>
              <a:rPr sz="3000" spc="-165" dirty="0">
                <a:latin typeface="Times New Roman"/>
                <a:cs typeface="Times New Roman"/>
              </a:rPr>
              <a:t>não </a:t>
            </a:r>
            <a:r>
              <a:rPr sz="3000" spc="-125" dirty="0">
                <a:latin typeface="Times New Roman"/>
                <a:cs typeface="Times New Roman"/>
              </a:rPr>
              <a:t>de determinadas </a:t>
            </a:r>
            <a:r>
              <a:rPr sz="3000" spc="-140" dirty="0">
                <a:latin typeface="Times New Roman"/>
                <a:cs typeface="Times New Roman"/>
              </a:rPr>
              <a:t>relações </a:t>
            </a:r>
            <a:r>
              <a:rPr sz="3000" spc="-150" dirty="0">
                <a:latin typeface="Times New Roman"/>
                <a:cs typeface="Times New Roman"/>
              </a:rPr>
              <a:t>entre  </a:t>
            </a:r>
            <a:r>
              <a:rPr sz="3000" spc="-135" dirty="0">
                <a:latin typeface="Times New Roman"/>
                <a:cs typeface="Times New Roman"/>
              </a:rPr>
              <a:t>fenômenos;</a:t>
            </a:r>
            <a:endParaRPr sz="3000">
              <a:latin typeface="Times New Roman"/>
              <a:cs typeface="Times New Roman"/>
            </a:endParaRPr>
          </a:p>
          <a:p>
            <a:pPr marL="287020" marR="977265" indent="-274320">
              <a:lnSpc>
                <a:spcPct val="80000"/>
              </a:lnSpc>
              <a:spcBef>
                <a:spcPts val="625"/>
              </a:spcBef>
              <a:buClr>
                <a:srgbClr val="D24717"/>
              </a:buClr>
              <a:buSzPct val="85000"/>
              <a:buFont typeface="Arial"/>
              <a:buChar char=""/>
              <a:tabLst>
                <a:tab pos="287020" algn="l"/>
              </a:tabLst>
            </a:pPr>
            <a:r>
              <a:rPr sz="3000" spc="-65" dirty="0">
                <a:latin typeface="Times New Roman"/>
                <a:cs typeface="Times New Roman"/>
              </a:rPr>
              <a:t>- </a:t>
            </a:r>
            <a:r>
              <a:rPr sz="3000" spc="-130" dirty="0">
                <a:latin typeface="Times New Roman"/>
                <a:cs typeface="Times New Roman"/>
              </a:rPr>
              <a:t>prevê </a:t>
            </a:r>
            <a:r>
              <a:rPr sz="3000" spc="-175" dirty="0">
                <a:latin typeface="Times New Roman"/>
                <a:cs typeface="Times New Roman"/>
              </a:rPr>
              <a:t>variação </a:t>
            </a:r>
            <a:r>
              <a:rPr sz="3000" spc="-110" dirty="0">
                <a:latin typeface="Times New Roman"/>
                <a:cs typeface="Times New Roman"/>
              </a:rPr>
              <a:t>concomitante, </a:t>
            </a:r>
            <a:r>
              <a:rPr sz="3000" spc="-100" dirty="0">
                <a:latin typeface="Times New Roman"/>
                <a:cs typeface="Times New Roman"/>
              </a:rPr>
              <a:t>direta </a:t>
            </a:r>
            <a:r>
              <a:rPr sz="3000" spc="-130" dirty="0">
                <a:latin typeface="Times New Roman"/>
                <a:cs typeface="Times New Roman"/>
              </a:rPr>
              <a:t>ou inversa, </a:t>
            </a:r>
            <a:r>
              <a:rPr sz="3000" spc="-160" dirty="0">
                <a:latin typeface="Times New Roman"/>
                <a:cs typeface="Times New Roman"/>
              </a:rPr>
              <a:t>entre  </a:t>
            </a:r>
            <a:r>
              <a:rPr sz="3000" spc="-125" dirty="0">
                <a:latin typeface="Times New Roman"/>
                <a:cs typeface="Times New Roman"/>
              </a:rPr>
              <a:t>fenômenos,</a:t>
            </a:r>
            <a:r>
              <a:rPr sz="3000" spc="-225" dirty="0">
                <a:latin typeface="Times New Roman"/>
                <a:cs typeface="Times New Roman"/>
              </a:rPr>
              <a:t> </a:t>
            </a:r>
            <a:r>
              <a:rPr sz="3000" spc="-110" dirty="0">
                <a:latin typeface="Times New Roman"/>
                <a:cs typeface="Times New Roman"/>
              </a:rPr>
              <a:t>etc”.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6959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0" dirty="0"/>
              <a:t>CLASSIFICAÇÃO </a:t>
            </a:r>
            <a:r>
              <a:rPr sz="4000" spc="-80" dirty="0"/>
              <a:t>DAS</a:t>
            </a:r>
            <a:r>
              <a:rPr sz="4000" spc="-295" dirty="0"/>
              <a:t> </a:t>
            </a:r>
            <a:r>
              <a:rPr sz="4000" spc="-100" dirty="0"/>
              <a:t>HIPÓTESES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93014" y="1359707"/>
            <a:ext cx="8426450" cy="49491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b="1" spc="30" dirty="0">
                <a:latin typeface="Times New Roman"/>
                <a:cs typeface="Times New Roman"/>
              </a:rPr>
              <a:t>Hipóteses</a:t>
            </a:r>
            <a:r>
              <a:rPr sz="3200" b="1" spc="-110" dirty="0">
                <a:latin typeface="Times New Roman"/>
                <a:cs typeface="Times New Roman"/>
              </a:rPr>
              <a:t> </a:t>
            </a:r>
            <a:r>
              <a:rPr sz="3200" b="1" spc="-40" dirty="0">
                <a:latin typeface="Times New Roman"/>
                <a:cs typeface="Times New Roman"/>
              </a:rPr>
              <a:t>Secundárias</a:t>
            </a:r>
            <a:endParaRPr sz="3200">
              <a:latin typeface="Times New Roman"/>
              <a:cs typeface="Times New Roman"/>
            </a:endParaRPr>
          </a:p>
          <a:p>
            <a:pPr marL="287020" marR="598170" indent="-274320">
              <a:lnSpc>
                <a:spcPts val="3460"/>
              </a:lnSpc>
              <a:spcBef>
                <a:spcPts val="650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275" dirty="0">
                <a:latin typeface="Times New Roman"/>
                <a:cs typeface="Times New Roman"/>
              </a:rPr>
              <a:t>São </a:t>
            </a:r>
            <a:r>
              <a:rPr sz="3200" spc="-170" dirty="0">
                <a:latin typeface="Times New Roman"/>
                <a:cs typeface="Times New Roman"/>
              </a:rPr>
              <a:t>afirmações </a:t>
            </a:r>
            <a:r>
              <a:rPr sz="3200" spc="-140" dirty="0">
                <a:latin typeface="Times New Roman"/>
                <a:cs typeface="Times New Roman"/>
              </a:rPr>
              <a:t>complementares </a:t>
            </a:r>
            <a:r>
              <a:rPr sz="3200" spc="-120" dirty="0">
                <a:latin typeface="Times New Roman"/>
                <a:cs typeface="Times New Roman"/>
              </a:rPr>
              <a:t>e </a:t>
            </a:r>
            <a:r>
              <a:rPr sz="3200" spc="-200" dirty="0">
                <a:latin typeface="Times New Roman"/>
                <a:cs typeface="Times New Roman"/>
              </a:rPr>
              <a:t>significam </a:t>
            </a:r>
            <a:r>
              <a:rPr sz="3200" spc="-325" dirty="0">
                <a:latin typeface="Times New Roman"/>
                <a:cs typeface="Times New Roman"/>
              </a:rPr>
              <a:t>outras  </a:t>
            </a:r>
            <a:r>
              <a:rPr sz="3200" spc="-175" dirty="0">
                <a:latin typeface="Times New Roman"/>
                <a:cs typeface="Times New Roman"/>
              </a:rPr>
              <a:t>possibilidades </a:t>
            </a:r>
            <a:r>
              <a:rPr sz="3200" spc="-130" dirty="0">
                <a:latin typeface="Times New Roman"/>
                <a:cs typeface="Times New Roman"/>
              </a:rPr>
              <a:t>de </a:t>
            </a:r>
            <a:r>
              <a:rPr sz="3200" spc="-135" dirty="0">
                <a:latin typeface="Times New Roman"/>
                <a:cs typeface="Times New Roman"/>
              </a:rPr>
              <a:t>resposta </a:t>
            </a:r>
            <a:r>
              <a:rPr sz="3200" spc="-155" dirty="0">
                <a:latin typeface="Times New Roman"/>
                <a:cs typeface="Times New Roman"/>
              </a:rPr>
              <a:t>para </a:t>
            </a:r>
            <a:r>
              <a:rPr sz="3200" spc="-135" dirty="0">
                <a:latin typeface="Times New Roman"/>
                <a:cs typeface="Times New Roman"/>
              </a:rPr>
              <a:t>o </a:t>
            </a:r>
            <a:r>
              <a:rPr sz="3200" spc="-120" dirty="0">
                <a:latin typeface="Times New Roman"/>
                <a:cs typeface="Times New Roman"/>
              </a:rPr>
              <a:t>problema.</a:t>
            </a:r>
            <a:r>
              <a:rPr sz="3200" spc="10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Podem:</a:t>
            </a:r>
            <a:endParaRPr sz="3200">
              <a:latin typeface="Times New Roman"/>
              <a:cs typeface="Times New Roman"/>
            </a:endParaRPr>
          </a:p>
          <a:p>
            <a:pPr marL="287020" marR="120650" indent="-274320">
              <a:lnSpc>
                <a:spcPts val="3460"/>
              </a:lnSpc>
              <a:spcBef>
                <a:spcPts val="590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185" dirty="0">
                <a:latin typeface="Times New Roman"/>
                <a:cs typeface="Times New Roman"/>
              </a:rPr>
              <a:t>“abarcar </a:t>
            </a:r>
            <a:r>
              <a:rPr sz="3200" spc="-155" dirty="0">
                <a:latin typeface="Times New Roman"/>
                <a:cs typeface="Times New Roman"/>
              </a:rPr>
              <a:t>em </a:t>
            </a:r>
            <a:r>
              <a:rPr sz="3200" spc="-145" dirty="0">
                <a:latin typeface="Times New Roman"/>
                <a:cs typeface="Times New Roman"/>
              </a:rPr>
              <a:t>detalhes </a:t>
            </a:r>
            <a:r>
              <a:rPr sz="3200" spc="-135" dirty="0">
                <a:latin typeface="Times New Roman"/>
                <a:cs typeface="Times New Roman"/>
              </a:rPr>
              <a:t>o </a:t>
            </a:r>
            <a:r>
              <a:rPr sz="3200" spc="-140" dirty="0">
                <a:latin typeface="Times New Roman"/>
                <a:cs typeface="Times New Roman"/>
              </a:rPr>
              <a:t>que </a:t>
            </a:r>
            <a:r>
              <a:rPr sz="3200" spc="-254" dirty="0">
                <a:latin typeface="Times New Roman"/>
                <a:cs typeface="Times New Roman"/>
              </a:rPr>
              <a:t>a </a:t>
            </a:r>
            <a:r>
              <a:rPr sz="3200" spc="-135" dirty="0">
                <a:latin typeface="Times New Roman"/>
                <a:cs typeface="Times New Roman"/>
              </a:rPr>
              <a:t>hipótese </a:t>
            </a:r>
            <a:r>
              <a:rPr sz="3200" spc="-210" dirty="0">
                <a:latin typeface="Times New Roman"/>
                <a:cs typeface="Times New Roman"/>
              </a:rPr>
              <a:t>básica </a:t>
            </a:r>
            <a:r>
              <a:rPr sz="3200" spc="-160" dirty="0">
                <a:latin typeface="Times New Roman"/>
                <a:cs typeface="Times New Roman"/>
              </a:rPr>
              <a:t>afirma </a:t>
            </a:r>
            <a:r>
              <a:rPr sz="3200" spc="-635" dirty="0">
                <a:latin typeface="Times New Roman"/>
                <a:cs typeface="Times New Roman"/>
              </a:rPr>
              <a:t>em  </a:t>
            </a:r>
            <a:r>
              <a:rPr sz="3200" spc="-120" dirty="0">
                <a:latin typeface="Times New Roman"/>
                <a:cs typeface="Times New Roman"/>
              </a:rPr>
              <a:t>geral;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65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150" dirty="0">
                <a:latin typeface="Times New Roman"/>
                <a:cs typeface="Times New Roman"/>
              </a:rPr>
              <a:t>englobar </a:t>
            </a:r>
            <a:r>
              <a:rPr sz="3200" spc="-160" dirty="0">
                <a:latin typeface="Times New Roman"/>
                <a:cs typeface="Times New Roman"/>
              </a:rPr>
              <a:t>aspectos </a:t>
            </a:r>
            <a:r>
              <a:rPr sz="3200" spc="-170" dirty="0">
                <a:latin typeface="Times New Roman"/>
                <a:cs typeface="Times New Roman"/>
              </a:rPr>
              <a:t>não-especificados </a:t>
            </a:r>
            <a:r>
              <a:rPr sz="3200" spc="-195" dirty="0">
                <a:latin typeface="Times New Roman"/>
                <a:cs typeface="Times New Roman"/>
              </a:rPr>
              <a:t>na </a:t>
            </a:r>
            <a:r>
              <a:rPr sz="3200" spc="-135" dirty="0">
                <a:latin typeface="Times New Roman"/>
                <a:cs typeface="Times New Roman"/>
              </a:rPr>
              <a:t>hipótese</a:t>
            </a:r>
            <a:r>
              <a:rPr sz="3200" spc="275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básica;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15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145" dirty="0">
                <a:latin typeface="Times New Roman"/>
                <a:cs typeface="Times New Roman"/>
              </a:rPr>
              <a:t>indicar </a:t>
            </a:r>
            <a:r>
              <a:rPr sz="3200" spc="-150" dirty="0">
                <a:latin typeface="Times New Roman"/>
                <a:cs typeface="Times New Roman"/>
              </a:rPr>
              <a:t>relações </a:t>
            </a:r>
            <a:r>
              <a:rPr sz="3200" spc="-175" dirty="0">
                <a:latin typeface="Times New Roman"/>
                <a:cs typeface="Times New Roman"/>
              </a:rPr>
              <a:t>deduzidas </a:t>
            </a:r>
            <a:r>
              <a:rPr sz="3200" spc="-195" dirty="0">
                <a:latin typeface="Times New Roman"/>
                <a:cs typeface="Times New Roman"/>
              </a:rPr>
              <a:t>da</a:t>
            </a:r>
            <a:r>
              <a:rPr sz="3200" spc="16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primeira;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15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130" dirty="0">
                <a:latin typeface="Times New Roman"/>
                <a:cs typeface="Times New Roman"/>
              </a:rPr>
              <a:t>decompor </a:t>
            </a:r>
            <a:r>
              <a:rPr sz="3200" spc="-155" dirty="0">
                <a:latin typeface="Times New Roman"/>
                <a:cs typeface="Times New Roman"/>
              </a:rPr>
              <a:t>em </a:t>
            </a:r>
            <a:r>
              <a:rPr sz="3200" spc="-114" dirty="0">
                <a:latin typeface="Times New Roman"/>
                <a:cs typeface="Times New Roman"/>
              </a:rPr>
              <a:t>pormenores </a:t>
            </a:r>
            <a:r>
              <a:rPr sz="3200" spc="-254" dirty="0">
                <a:latin typeface="Times New Roman"/>
                <a:cs typeface="Times New Roman"/>
              </a:rPr>
              <a:t>a </a:t>
            </a:r>
            <a:r>
              <a:rPr sz="3200" spc="-175" dirty="0">
                <a:latin typeface="Times New Roman"/>
                <a:cs typeface="Times New Roman"/>
              </a:rPr>
              <a:t>afirmação</a:t>
            </a:r>
            <a:r>
              <a:rPr sz="3200" spc="-30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Times New Roman"/>
                <a:cs typeface="Times New Roman"/>
              </a:rPr>
              <a:t>geral;</a:t>
            </a:r>
            <a:endParaRPr sz="3200">
              <a:latin typeface="Times New Roman"/>
              <a:cs typeface="Times New Roman"/>
            </a:endParaRPr>
          </a:p>
          <a:p>
            <a:pPr marL="287020" marR="5080" indent="-274320">
              <a:lnSpc>
                <a:spcPts val="3460"/>
              </a:lnSpc>
              <a:spcBef>
                <a:spcPts val="650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125" dirty="0">
                <a:latin typeface="Times New Roman"/>
                <a:cs typeface="Times New Roman"/>
              </a:rPr>
              <a:t>apontar </a:t>
            </a:r>
            <a:r>
              <a:rPr sz="3200" spc="-114" dirty="0">
                <a:latin typeface="Times New Roman"/>
                <a:cs typeface="Times New Roman"/>
              </a:rPr>
              <a:t>outras </a:t>
            </a:r>
            <a:r>
              <a:rPr sz="3200" spc="-150" dirty="0">
                <a:latin typeface="Times New Roman"/>
                <a:cs typeface="Times New Roman"/>
              </a:rPr>
              <a:t>relações </a:t>
            </a:r>
            <a:r>
              <a:rPr sz="3200" spc="-195" dirty="0">
                <a:latin typeface="Times New Roman"/>
                <a:cs typeface="Times New Roman"/>
              </a:rPr>
              <a:t>possíveis </a:t>
            </a:r>
            <a:r>
              <a:rPr sz="3200" spc="-130" dirty="0">
                <a:latin typeface="Times New Roman"/>
                <a:cs typeface="Times New Roman"/>
              </a:rPr>
              <a:t>de </a:t>
            </a:r>
            <a:r>
              <a:rPr sz="3200" spc="-135" dirty="0">
                <a:latin typeface="Times New Roman"/>
                <a:cs typeface="Times New Roman"/>
              </a:rPr>
              <a:t>serem </a:t>
            </a:r>
            <a:r>
              <a:rPr sz="3200" spc="-125" dirty="0">
                <a:latin typeface="Times New Roman"/>
                <a:cs typeface="Times New Roman"/>
              </a:rPr>
              <a:t>encontradas,  </a:t>
            </a:r>
            <a:r>
              <a:rPr sz="3200" spc="-110" dirty="0">
                <a:latin typeface="Times New Roman"/>
                <a:cs typeface="Times New Roman"/>
              </a:rPr>
              <a:t>etc”.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6499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0" dirty="0"/>
              <a:t>COMO </a:t>
            </a:r>
            <a:r>
              <a:rPr sz="4000" spc="-165" dirty="0"/>
              <a:t>FORMULAR</a:t>
            </a:r>
            <a:r>
              <a:rPr sz="4000" spc="-405" dirty="0"/>
              <a:t> </a:t>
            </a:r>
            <a:r>
              <a:rPr sz="4000" spc="-100" dirty="0"/>
              <a:t>HIPÓTESES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64642" y="1334770"/>
            <a:ext cx="7872095" cy="490664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87020" marR="5080" indent="-274320">
              <a:lnSpc>
                <a:spcPct val="80000"/>
              </a:lnSpc>
              <a:spcBef>
                <a:spcPts val="960"/>
              </a:spcBef>
              <a:buClr>
                <a:srgbClr val="D24717"/>
              </a:buClr>
              <a:buSzPct val="84722"/>
              <a:buFont typeface="Arial"/>
              <a:buChar char=""/>
              <a:tabLst>
                <a:tab pos="287020" algn="l"/>
              </a:tabLst>
            </a:pPr>
            <a:r>
              <a:rPr sz="3600" spc="20" dirty="0">
                <a:latin typeface="Times New Roman"/>
                <a:cs typeface="Times New Roman"/>
              </a:rPr>
              <a:t>O </a:t>
            </a:r>
            <a:r>
              <a:rPr sz="3600" spc="-170" dirty="0">
                <a:latin typeface="Times New Roman"/>
                <a:cs typeface="Times New Roman"/>
              </a:rPr>
              <a:t>processo </a:t>
            </a:r>
            <a:r>
              <a:rPr sz="3600" spc="-150" dirty="0">
                <a:latin typeface="Times New Roman"/>
                <a:cs typeface="Times New Roman"/>
              </a:rPr>
              <a:t>de </a:t>
            </a:r>
            <a:r>
              <a:rPr sz="3600" spc="-180" dirty="0">
                <a:latin typeface="Times New Roman"/>
                <a:cs typeface="Times New Roman"/>
              </a:rPr>
              <a:t>formulação </a:t>
            </a:r>
            <a:r>
              <a:rPr sz="3600" spc="-150" dirty="0">
                <a:latin typeface="Times New Roman"/>
                <a:cs typeface="Times New Roman"/>
              </a:rPr>
              <a:t>de </a:t>
            </a:r>
            <a:r>
              <a:rPr sz="3600" spc="-165" dirty="0">
                <a:latin typeface="Times New Roman"/>
                <a:cs typeface="Times New Roman"/>
              </a:rPr>
              <a:t>hipóteses </a:t>
            </a:r>
            <a:r>
              <a:rPr sz="3600" spc="-140" dirty="0">
                <a:latin typeface="Times New Roman"/>
                <a:cs typeface="Times New Roman"/>
              </a:rPr>
              <a:t>é </a:t>
            </a:r>
            <a:r>
              <a:rPr sz="3600" spc="-150" dirty="0">
                <a:latin typeface="Times New Roman"/>
                <a:cs typeface="Times New Roman"/>
              </a:rPr>
              <a:t>de  </a:t>
            </a:r>
            <a:r>
              <a:rPr sz="3600" spc="-160" dirty="0">
                <a:latin typeface="Times New Roman"/>
                <a:cs typeface="Times New Roman"/>
              </a:rPr>
              <a:t>natureza </a:t>
            </a:r>
            <a:r>
              <a:rPr sz="3600" spc="-175" dirty="0">
                <a:latin typeface="Times New Roman"/>
                <a:cs typeface="Times New Roman"/>
              </a:rPr>
              <a:t>criativa </a:t>
            </a:r>
            <a:r>
              <a:rPr sz="3600" spc="-140" dirty="0">
                <a:latin typeface="Times New Roman"/>
                <a:cs typeface="Times New Roman"/>
              </a:rPr>
              <a:t>e </a:t>
            </a:r>
            <a:r>
              <a:rPr sz="3600" spc="-95" dirty="0">
                <a:latin typeface="Times New Roman"/>
                <a:cs typeface="Times New Roman"/>
              </a:rPr>
              <a:t>requer </a:t>
            </a:r>
            <a:r>
              <a:rPr sz="3600" spc="-150" dirty="0">
                <a:latin typeface="Times New Roman"/>
                <a:cs typeface="Times New Roman"/>
              </a:rPr>
              <a:t>experiência </a:t>
            </a:r>
            <a:r>
              <a:rPr sz="3600" spc="-220" dirty="0">
                <a:latin typeface="Times New Roman"/>
                <a:cs typeface="Times New Roman"/>
              </a:rPr>
              <a:t>na</a:t>
            </a:r>
            <a:r>
              <a:rPr sz="3600" spc="165" dirty="0">
                <a:latin typeface="Times New Roman"/>
                <a:cs typeface="Times New Roman"/>
              </a:rPr>
              <a:t> </a:t>
            </a:r>
            <a:r>
              <a:rPr sz="3600" spc="-110" dirty="0">
                <a:latin typeface="Times New Roman"/>
                <a:cs typeface="Times New Roman"/>
              </a:rPr>
              <a:t>área.</a:t>
            </a:r>
            <a:endParaRPr sz="3600">
              <a:latin typeface="Times New Roman"/>
              <a:cs typeface="Times New Roman"/>
            </a:endParaRPr>
          </a:p>
          <a:p>
            <a:pPr marL="287020" marR="638175" indent="-274320">
              <a:lnSpc>
                <a:spcPct val="80000"/>
              </a:lnSpc>
              <a:spcBef>
                <a:spcPts val="605"/>
              </a:spcBef>
              <a:buClr>
                <a:srgbClr val="D24717"/>
              </a:buClr>
              <a:buSzPct val="84722"/>
              <a:buFont typeface="Arial"/>
              <a:buChar char=""/>
              <a:tabLst>
                <a:tab pos="287020" algn="l"/>
              </a:tabLst>
            </a:pPr>
            <a:r>
              <a:rPr sz="3600" spc="-185" dirty="0">
                <a:latin typeface="Times New Roman"/>
                <a:cs typeface="Times New Roman"/>
              </a:rPr>
              <a:t>Gil </a:t>
            </a:r>
            <a:r>
              <a:rPr sz="3600" spc="-130" dirty="0">
                <a:latin typeface="Times New Roman"/>
                <a:cs typeface="Times New Roman"/>
              </a:rPr>
              <a:t>(1991) </a:t>
            </a:r>
            <a:r>
              <a:rPr sz="3600" spc="-204" dirty="0">
                <a:latin typeface="Times New Roman"/>
                <a:cs typeface="Times New Roman"/>
              </a:rPr>
              <a:t>analisou </a:t>
            </a:r>
            <a:r>
              <a:rPr sz="3600" spc="-285" dirty="0">
                <a:latin typeface="Times New Roman"/>
                <a:cs typeface="Times New Roman"/>
              </a:rPr>
              <a:t>a </a:t>
            </a:r>
            <a:r>
              <a:rPr sz="3600" spc="-105" dirty="0">
                <a:latin typeface="Times New Roman"/>
                <a:cs typeface="Times New Roman"/>
              </a:rPr>
              <a:t>literatura referente </a:t>
            </a:r>
            <a:r>
              <a:rPr sz="3600" spc="-805" dirty="0">
                <a:latin typeface="Times New Roman"/>
                <a:cs typeface="Times New Roman"/>
              </a:rPr>
              <a:t>à  </a:t>
            </a:r>
            <a:r>
              <a:rPr sz="3600" spc="-135" dirty="0">
                <a:latin typeface="Times New Roman"/>
                <a:cs typeface="Times New Roman"/>
              </a:rPr>
              <a:t>descoberta </a:t>
            </a:r>
            <a:r>
              <a:rPr sz="3600" spc="-175" dirty="0">
                <a:latin typeface="Times New Roman"/>
                <a:cs typeface="Times New Roman"/>
              </a:rPr>
              <a:t>científica </a:t>
            </a:r>
            <a:r>
              <a:rPr sz="3600" spc="-140" dirty="0">
                <a:latin typeface="Times New Roman"/>
                <a:cs typeface="Times New Roman"/>
              </a:rPr>
              <a:t>e </a:t>
            </a:r>
            <a:r>
              <a:rPr sz="3600" spc="-170" dirty="0">
                <a:latin typeface="Times New Roman"/>
                <a:cs typeface="Times New Roman"/>
              </a:rPr>
              <a:t>concluiu </a:t>
            </a:r>
            <a:r>
              <a:rPr sz="3600" spc="-160" dirty="0">
                <a:latin typeface="Times New Roman"/>
                <a:cs typeface="Times New Roman"/>
              </a:rPr>
              <a:t>que </a:t>
            </a:r>
            <a:r>
              <a:rPr sz="3600" spc="-225" dirty="0">
                <a:latin typeface="Times New Roman"/>
                <a:cs typeface="Times New Roman"/>
              </a:rPr>
              <a:t>na  </a:t>
            </a:r>
            <a:r>
              <a:rPr sz="3600" spc="-180" dirty="0">
                <a:latin typeface="Times New Roman"/>
                <a:cs typeface="Times New Roman"/>
              </a:rPr>
              <a:t>formulação </a:t>
            </a:r>
            <a:r>
              <a:rPr sz="3600" spc="-155" dirty="0">
                <a:latin typeface="Times New Roman"/>
                <a:cs typeface="Times New Roman"/>
              </a:rPr>
              <a:t>de </a:t>
            </a:r>
            <a:r>
              <a:rPr sz="3600" spc="-165" dirty="0">
                <a:latin typeface="Times New Roman"/>
                <a:cs typeface="Times New Roman"/>
              </a:rPr>
              <a:t>hipóteses podem-se </a:t>
            </a:r>
            <a:r>
              <a:rPr sz="3600" spc="-170" dirty="0">
                <a:latin typeface="Times New Roman"/>
                <a:cs typeface="Times New Roman"/>
              </a:rPr>
              <a:t>usar </a:t>
            </a:r>
            <a:r>
              <a:rPr sz="3600" spc="-285" dirty="0">
                <a:latin typeface="Times New Roman"/>
                <a:cs typeface="Times New Roman"/>
              </a:rPr>
              <a:t>as  </a:t>
            </a:r>
            <a:r>
              <a:rPr sz="3600" spc="-175" dirty="0">
                <a:latin typeface="Times New Roman"/>
                <a:cs typeface="Times New Roman"/>
              </a:rPr>
              <a:t>seguintes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spc="-130" dirty="0">
                <a:latin typeface="Times New Roman"/>
                <a:cs typeface="Times New Roman"/>
              </a:rPr>
              <a:t>fontes:</a:t>
            </a:r>
            <a:endParaRPr sz="3600">
              <a:latin typeface="Times New Roman"/>
              <a:cs typeface="Times New Roman"/>
            </a:endParaRPr>
          </a:p>
          <a:p>
            <a:pPr marL="287020" indent="-274320">
              <a:lnSpc>
                <a:spcPts val="3925"/>
              </a:lnSpc>
              <a:buClr>
                <a:srgbClr val="D24717"/>
              </a:buClr>
              <a:buSzPct val="84722"/>
              <a:buFont typeface="Arial"/>
              <a:buChar char=""/>
              <a:tabLst>
                <a:tab pos="287020" algn="l"/>
              </a:tabLst>
            </a:pPr>
            <a:r>
              <a:rPr sz="3600" spc="-75" dirty="0">
                <a:latin typeface="Times New Roman"/>
                <a:cs typeface="Times New Roman"/>
              </a:rPr>
              <a:t>-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spc="-170" dirty="0">
                <a:latin typeface="Times New Roman"/>
                <a:cs typeface="Times New Roman"/>
              </a:rPr>
              <a:t>observação;</a:t>
            </a:r>
            <a:endParaRPr sz="3600">
              <a:latin typeface="Times New Roman"/>
              <a:cs typeface="Times New Roman"/>
            </a:endParaRPr>
          </a:p>
          <a:p>
            <a:pPr marL="287020" indent="-274320">
              <a:lnSpc>
                <a:spcPts val="4054"/>
              </a:lnSpc>
              <a:buClr>
                <a:srgbClr val="D24717"/>
              </a:buClr>
              <a:buSzPct val="84722"/>
              <a:buFont typeface="Arial"/>
              <a:buChar char=""/>
              <a:tabLst>
                <a:tab pos="287020" algn="l"/>
              </a:tabLst>
            </a:pPr>
            <a:r>
              <a:rPr sz="3600" spc="-75" dirty="0">
                <a:latin typeface="Times New Roman"/>
                <a:cs typeface="Times New Roman"/>
              </a:rPr>
              <a:t>- </a:t>
            </a:r>
            <a:r>
              <a:rPr sz="3600" spc="-155" dirty="0">
                <a:latin typeface="Times New Roman"/>
                <a:cs typeface="Times New Roman"/>
              </a:rPr>
              <a:t>resultados </a:t>
            </a:r>
            <a:r>
              <a:rPr sz="3600" spc="-150" dirty="0">
                <a:latin typeface="Times New Roman"/>
                <a:cs typeface="Times New Roman"/>
              </a:rPr>
              <a:t>de </a:t>
            </a:r>
            <a:r>
              <a:rPr sz="3600" spc="-135" dirty="0">
                <a:latin typeface="Times New Roman"/>
                <a:cs typeface="Times New Roman"/>
              </a:rPr>
              <a:t>outras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90" dirty="0">
                <a:latin typeface="Times New Roman"/>
                <a:cs typeface="Times New Roman"/>
              </a:rPr>
              <a:t>pesquisas;</a:t>
            </a:r>
            <a:endParaRPr sz="3600">
              <a:latin typeface="Times New Roman"/>
              <a:cs typeface="Times New Roman"/>
            </a:endParaRPr>
          </a:p>
          <a:p>
            <a:pPr marL="287020" indent="-274320">
              <a:lnSpc>
                <a:spcPts val="4054"/>
              </a:lnSpc>
              <a:buClr>
                <a:srgbClr val="D24717"/>
              </a:buClr>
              <a:buSzPct val="84722"/>
              <a:buFont typeface="Arial"/>
              <a:buChar char=""/>
              <a:tabLst>
                <a:tab pos="287020" algn="l"/>
              </a:tabLst>
            </a:pPr>
            <a:r>
              <a:rPr sz="3600" spc="-75" dirty="0">
                <a:latin typeface="Times New Roman"/>
                <a:cs typeface="Times New Roman"/>
              </a:rPr>
              <a:t>-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spc="-105" dirty="0">
                <a:latin typeface="Times New Roman"/>
                <a:cs typeface="Times New Roman"/>
              </a:rPr>
              <a:t>teorias;</a:t>
            </a:r>
            <a:endParaRPr sz="3600">
              <a:latin typeface="Times New Roman"/>
              <a:cs typeface="Times New Roman"/>
            </a:endParaRPr>
          </a:p>
          <a:p>
            <a:pPr marL="287020" indent="-274320">
              <a:lnSpc>
                <a:spcPts val="4190"/>
              </a:lnSpc>
              <a:buClr>
                <a:srgbClr val="D24717"/>
              </a:buClr>
              <a:buSzPct val="84722"/>
              <a:buFont typeface="Arial"/>
              <a:buChar char=""/>
              <a:tabLst>
                <a:tab pos="287020" algn="l"/>
              </a:tabLst>
            </a:pPr>
            <a:r>
              <a:rPr sz="3600" spc="-75" dirty="0">
                <a:latin typeface="Times New Roman"/>
                <a:cs typeface="Times New Roman"/>
              </a:rPr>
              <a:t>-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spc="-145" dirty="0">
                <a:latin typeface="Times New Roman"/>
                <a:cs typeface="Times New Roman"/>
              </a:rPr>
              <a:t>intuição.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O </a:t>
            </a:r>
            <a:r>
              <a:rPr spc="-204" dirty="0"/>
              <a:t>QUE </a:t>
            </a:r>
            <a:r>
              <a:rPr spc="-80" dirty="0"/>
              <a:t>É </a:t>
            </a:r>
            <a:r>
              <a:rPr spc="-5" dirty="0"/>
              <a:t>UM </a:t>
            </a:r>
            <a:r>
              <a:rPr spc="-95" dirty="0"/>
              <a:t>PROBLEMA</a:t>
            </a:r>
            <a:r>
              <a:rPr spc="-540" dirty="0"/>
              <a:t> </a:t>
            </a:r>
            <a:r>
              <a:rPr spc="-30" dirty="0"/>
              <a:t>DE  </a:t>
            </a:r>
            <a:r>
              <a:rPr spc="-55" dirty="0"/>
              <a:t>PESQUISA?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50009"/>
            <a:ext cx="7407909" cy="417893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86385" marR="133350" indent="-273685">
              <a:lnSpc>
                <a:spcPct val="80000"/>
              </a:lnSpc>
              <a:spcBef>
                <a:spcPts val="869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215" dirty="0">
                <a:latin typeface="Times New Roman"/>
                <a:cs typeface="Times New Roman"/>
              </a:rPr>
              <a:t>Na </a:t>
            </a:r>
            <a:r>
              <a:rPr sz="3200" spc="-185" dirty="0">
                <a:latin typeface="Times New Roman"/>
                <a:cs typeface="Times New Roman"/>
              </a:rPr>
              <a:t>acepção </a:t>
            </a:r>
            <a:r>
              <a:rPr sz="3200" spc="-130" dirty="0">
                <a:latin typeface="Times New Roman"/>
                <a:cs typeface="Times New Roman"/>
              </a:rPr>
              <a:t>científica, </a:t>
            </a:r>
            <a:r>
              <a:rPr sz="3200" spc="-180" dirty="0">
                <a:latin typeface="Times New Roman"/>
                <a:cs typeface="Times New Roman"/>
              </a:rPr>
              <a:t>“problema </a:t>
            </a:r>
            <a:r>
              <a:rPr sz="3200" spc="-125" dirty="0">
                <a:latin typeface="Times New Roman"/>
                <a:cs typeface="Times New Roman"/>
              </a:rPr>
              <a:t>é </a:t>
            </a:r>
            <a:r>
              <a:rPr sz="3200" spc="-135" dirty="0">
                <a:latin typeface="Times New Roman"/>
                <a:cs typeface="Times New Roman"/>
              </a:rPr>
              <a:t>qualquer  </a:t>
            </a:r>
            <a:r>
              <a:rPr sz="3200" spc="-145" dirty="0">
                <a:latin typeface="Times New Roman"/>
                <a:cs typeface="Times New Roman"/>
              </a:rPr>
              <a:t>questão </a:t>
            </a:r>
            <a:r>
              <a:rPr sz="3200" spc="-175" dirty="0">
                <a:latin typeface="Times New Roman"/>
                <a:cs typeface="Times New Roman"/>
              </a:rPr>
              <a:t>não </a:t>
            </a:r>
            <a:r>
              <a:rPr sz="3200" spc="-190" dirty="0">
                <a:latin typeface="Times New Roman"/>
                <a:cs typeface="Times New Roman"/>
              </a:rPr>
              <a:t>solvida </a:t>
            </a:r>
            <a:r>
              <a:rPr sz="3200" spc="-120" dirty="0">
                <a:latin typeface="Times New Roman"/>
                <a:cs typeface="Times New Roman"/>
              </a:rPr>
              <a:t>e </a:t>
            </a:r>
            <a:r>
              <a:rPr sz="3200" spc="-140" dirty="0">
                <a:latin typeface="Times New Roman"/>
                <a:cs typeface="Times New Roman"/>
              </a:rPr>
              <a:t>que </a:t>
            </a:r>
            <a:r>
              <a:rPr sz="3200" spc="-120" dirty="0">
                <a:latin typeface="Times New Roman"/>
                <a:cs typeface="Times New Roman"/>
              </a:rPr>
              <a:t>é </a:t>
            </a:r>
            <a:r>
              <a:rPr sz="3200" spc="-110" dirty="0">
                <a:latin typeface="Times New Roman"/>
                <a:cs typeface="Times New Roman"/>
              </a:rPr>
              <a:t>objeto </a:t>
            </a:r>
            <a:r>
              <a:rPr sz="3200" spc="-130" dirty="0">
                <a:latin typeface="Times New Roman"/>
                <a:cs typeface="Times New Roman"/>
              </a:rPr>
              <a:t>de </a:t>
            </a:r>
            <a:r>
              <a:rPr sz="3200" spc="-165" dirty="0">
                <a:latin typeface="Times New Roman"/>
                <a:cs typeface="Times New Roman"/>
              </a:rPr>
              <a:t>discussão,  </a:t>
            </a:r>
            <a:r>
              <a:rPr sz="3200" spc="-155" dirty="0">
                <a:latin typeface="Times New Roman"/>
                <a:cs typeface="Times New Roman"/>
              </a:rPr>
              <a:t>em </a:t>
            </a:r>
            <a:r>
              <a:rPr sz="3200" spc="-135" dirty="0">
                <a:latin typeface="Times New Roman"/>
                <a:cs typeface="Times New Roman"/>
              </a:rPr>
              <a:t>qualquer </a:t>
            </a:r>
            <a:r>
              <a:rPr sz="3200" spc="-150" dirty="0">
                <a:latin typeface="Times New Roman"/>
                <a:cs typeface="Times New Roman"/>
              </a:rPr>
              <a:t>domínio </a:t>
            </a:r>
            <a:r>
              <a:rPr sz="3200" spc="-135" dirty="0">
                <a:latin typeface="Times New Roman"/>
                <a:cs typeface="Times New Roman"/>
              </a:rPr>
              <a:t>do </a:t>
            </a:r>
            <a:r>
              <a:rPr sz="3200" spc="-160" dirty="0">
                <a:latin typeface="Times New Roman"/>
                <a:cs typeface="Times New Roman"/>
              </a:rPr>
              <a:t>conhecimento” </a:t>
            </a:r>
            <a:r>
              <a:rPr sz="3200" spc="-145" dirty="0">
                <a:latin typeface="Times New Roman"/>
                <a:cs typeface="Times New Roman"/>
              </a:rPr>
              <a:t>(GIL,  </a:t>
            </a:r>
            <a:r>
              <a:rPr sz="3200" spc="-85" dirty="0">
                <a:latin typeface="Times New Roman"/>
                <a:cs typeface="Times New Roman"/>
              </a:rPr>
              <a:t>1999,</a:t>
            </a:r>
            <a:r>
              <a:rPr sz="3200" spc="-23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p.49).</a:t>
            </a:r>
            <a:endParaRPr sz="3200">
              <a:latin typeface="Times New Roman"/>
              <a:cs typeface="Times New Roman"/>
            </a:endParaRPr>
          </a:p>
          <a:p>
            <a:pPr marL="286385" marR="130175" indent="-273685">
              <a:lnSpc>
                <a:spcPct val="8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120" dirty="0">
                <a:latin typeface="Times New Roman"/>
                <a:cs typeface="Times New Roman"/>
              </a:rPr>
              <a:t>Problema, </a:t>
            </a:r>
            <a:r>
              <a:rPr sz="3200" spc="-150" dirty="0">
                <a:latin typeface="Times New Roman"/>
                <a:cs typeface="Times New Roman"/>
              </a:rPr>
              <a:t>para </a:t>
            </a:r>
            <a:r>
              <a:rPr sz="3200" spc="-145" dirty="0">
                <a:latin typeface="Times New Roman"/>
                <a:cs typeface="Times New Roman"/>
              </a:rPr>
              <a:t>Kerlinger </a:t>
            </a:r>
            <a:r>
              <a:rPr sz="3200" spc="-80" dirty="0">
                <a:latin typeface="Times New Roman"/>
                <a:cs typeface="Times New Roman"/>
              </a:rPr>
              <a:t>(1980, </a:t>
            </a:r>
            <a:r>
              <a:rPr sz="3200" spc="-60" dirty="0">
                <a:latin typeface="Times New Roman"/>
                <a:cs typeface="Times New Roman"/>
              </a:rPr>
              <a:t>p.35), </a:t>
            </a:r>
            <a:r>
              <a:rPr sz="3200" spc="-270" dirty="0">
                <a:latin typeface="Times New Roman"/>
                <a:cs typeface="Times New Roman"/>
              </a:rPr>
              <a:t>“é </a:t>
            </a:r>
            <a:r>
              <a:rPr sz="3200" spc="-195" dirty="0">
                <a:latin typeface="Times New Roman"/>
                <a:cs typeface="Times New Roman"/>
              </a:rPr>
              <a:t>uma  </a:t>
            </a:r>
            <a:r>
              <a:rPr sz="3200" spc="-145" dirty="0">
                <a:latin typeface="Times New Roman"/>
                <a:cs typeface="Times New Roman"/>
              </a:rPr>
              <a:t>questão </a:t>
            </a:r>
            <a:r>
              <a:rPr sz="3200" spc="-140" dirty="0">
                <a:latin typeface="Times New Roman"/>
                <a:cs typeface="Times New Roman"/>
              </a:rPr>
              <a:t>que </a:t>
            </a:r>
            <a:r>
              <a:rPr sz="3200" spc="-130" dirty="0">
                <a:latin typeface="Times New Roman"/>
                <a:cs typeface="Times New Roman"/>
              </a:rPr>
              <a:t>mostra </a:t>
            </a:r>
            <a:r>
              <a:rPr sz="3200" spc="-195" dirty="0">
                <a:latin typeface="Times New Roman"/>
                <a:cs typeface="Times New Roman"/>
              </a:rPr>
              <a:t>uma </a:t>
            </a:r>
            <a:r>
              <a:rPr sz="3200" spc="-165" dirty="0">
                <a:latin typeface="Times New Roman"/>
                <a:cs typeface="Times New Roman"/>
              </a:rPr>
              <a:t>situação necessitada </a:t>
            </a:r>
            <a:r>
              <a:rPr sz="3200" spc="-130" dirty="0">
                <a:latin typeface="Times New Roman"/>
                <a:cs typeface="Times New Roman"/>
              </a:rPr>
              <a:t>de  </a:t>
            </a:r>
            <a:r>
              <a:rPr sz="3200" spc="-165" dirty="0">
                <a:latin typeface="Times New Roman"/>
                <a:cs typeface="Times New Roman"/>
              </a:rPr>
              <a:t>discussão, </a:t>
            </a:r>
            <a:r>
              <a:rPr sz="3200" spc="-170" dirty="0">
                <a:latin typeface="Times New Roman"/>
                <a:cs typeface="Times New Roman"/>
              </a:rPr>
              <a:t>investigação, </a:t>
            </a:r>
            <a:r>
              <a:rPr sz="3200" spc="-180" dirty="0">
                <a:latin typeface="Times New Roman"/>
                <a:cs typeface="Times New Roman"/>
              </a:rPr>
              <a:t>decisão </a:t>
            </a:r>
            <a:r>
              <a:rPr sz="3200" spc="-135" dirty="0">
                <a:latin typeface="Times New Roman"/>
                <a:cs typeface="Times New Roman"/>
              </a:rPr>
              <a:t>ou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165" dirty="0">
                <a:latin typeface="Times New Roman"/>
                <a:cs typeface="Times New Roman"/>
              </a:rPr>
              <a:t>solução”.</a:t>
            </a:r>
            <a:endParaRPr sz="3200">
              <a:latin typeface="Times New Roman"/>
              <a:cs typeface="Times New Roman"/>
            </a:endParaRPr>
          </a:p>
          <a:p>
            <a:pPr marL="286385" marR="5080" indent="-273685">
              <a:lnSpc>
                <a:spcPct val="8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170" dirty="0">
                <a:latin typeface="Times New Roman"/>
                <a:cs typeface="Times New Roman"/>
              </a:rPr>
              <a:t>Simplificando, </a:t>
            </a:r>
            <a:r>
              <a:rPr sz="3200" spc="-150" dirty="0">
                <a:latin typeface="Times New Roman"/>
                <a:cs typeface="Times New Roman"/>
              </a:rPr>
              <a:t>problema </a:t>
            </a:r>
            <a:r>
              <a:rPr sz="3200" spc="-125" dirty="0">
                <a:latin typeface="Times New Roman"/>
                <a:cs typeface="Times New Roman"/>
              </a:rPr>
              <a:t>é </a:t>
            </a:r>
            <a:r>
              <a:rPr sz="3200" spc="-190" dirty="0">
                <a:latin typeface="Times New Roman"/>
                <a:cs typeface="Times New Roman"/>
              </a:rPr>
              <a:t>uma </a:t>
            </a:r>
            <a:r>
              <a:rPr sz="3200" spc="-145" dirty="0">
                <a:latin typeface="Times New Roman"/>
                <a:cs typeface="Times New Roman"/>
              </a:rPr>
              <a:t>questão </a:t>
            </a:r>
            <a:r>
              <a:rPr sz="3200" spc="-140" dirty="0">
                <a:latin typeface="Times New Roman"/>
                <a:cs typeface="Times New Roman"/>
              </a:rPr>
              <a:t>que </a:t>
            </a:r>
            <a:r>
              <a:rPr sz="3200" spc="-254" dirty="0">
                <a:latin typeface="Times New Roman"/>
                <a:cs typeface="Times New Roman"/>
              </a:rPr>
              <a:t>a  </a:t>
            </a:r>
            <a:r>
              <a:rPr sz="3200" spc="-185" dirty="0">
                <a:latin typeface="Times New Roman"/>
                <a:cs typeface="Times New Roman"/>
              </a:rPr>
              <a:t>pesquisa </a:t>
            </a:r>
            <a:r>
              <a:rPr sz="3200" spc="-95" dirty="0">
                <a:latin typeface="Times New Roman"/>
                <a:cs typeface="Times New Roman"/>
              </a:rPr>
              <a:t>pretende </a:t>
            </a:r>
            <a:r>
              <a:rPr sz="3200" spc="-140" dirty="0">
                <a:latin typeface="Times New Roman"/>
                <a:cs typeface="Times New Roman"/>
              </a:rPr>
              <a:t>responder.Todo </a:t>
            </a:r>
            <a:r>
              <a:rPr sz="3200" spc="-135" dirty="0">
                <a:latin typeface="Times New Roman"/>
                <a:cs typeface="Times New Roman"/>
              </a:rPr>
              <a:t>o </a:t>
            </a:r>
            <a:r>
              <a:rPr sz="3200" spc="-155" dirty="0">
                <a:latin typeface="Times New Roman"/>
                <a:cs typeface="Times New Roman"/>
              </a:rPr>
              <a:t>processo </a:t>
            </a:r>
            <a:r>
              <a:rPr sz="3200" spc="-135" dirty="0">
                <a:latin typeface="Times New Roman"/>
                <a:cs typeface="Times New Roman"/>
              </a:rPr>
              <a:t>de  </a:t>
            </a:r>
            <a:r>
              <a:rPr sz="3200" spc="-185" dirty="0">
                <a:latin typeface="Times New Roman"/>
                <a:cs typeface="Times New Roman"/>
              </a:rPr>
              <a:t>pesquisa </a:t>
            </a:r>
            <a:r>
              <a:rPr sz="3200" spc="-125" dirty="0">
                <a:latin typeface="Times New Roman"/>
                <a:cs typeface="Times New Roman"/>
              </a:rPr>
              <a:t>irá </a:t>
            </a:r>
            <a:r>
              <a:rPr sz="3200" spc="-110" dirty="0">
                <a:latin typeface="Times New Roman"/>
                <a:cs typeface="Times New Roman"/>
              </a:rPr>
              <a:t>girar </a:t>
            </a:r>
            <a:r>
              <a:rPr sz="3200" spc="-155" dirty="0">
                <a:latin typeface="Times New Roman"/>
                <a:cs typeface="Times New Roman"/>
              </a:rPr>
              <a:t>em </a:t>
            </a:r>
            <a:r>
              <a:rPr sz="3200" spc="-50" dirty="0">
                <a:latin typeface="Times New Roman"/>
                <a:cs typeface="Times New Roman"/>
              </a:rPr>
              <a:t>torno </a:t>
            </a:r>
            <a:r>
              <a:rPr sz="3200" spc="-130" dirty="0">
                <a:latin typeface="Times New Roman"/>
                <a:cs typeface="Times New Roman"/>
              </a:rPr>
              <a:t>de </a:t>
            </a:r>
            <a:r>
              <a:rPr sz="3200" spc="-210" dirty="0">
                <a:latin typeface="Times New Roman"/>
                <a:cs typeface="Times New Roman"/>
              </a:rPr>
              <a:t>sua</a:t>
            </a:r>
            <a:r>
              <a:rPr sz="3200" spc="180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solução.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5295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CONSIDERAÇÕES</a:t>
            </a:r>
            <a:r>
              <a:rPr sz="4000" spc="-300" dirty="0"/>
              <a:t> </a:t>
            </a:r>
            <a:r>
              <a:rPr sz="4000" spc="-120" dirty="0"/>
              <a:t>FINAIS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64642" y="1375917"/>
            <a:ext cx="7673340" cy="37661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7020" marR="5080" indent="-274320">
              <a:lnSpc>
                <a:spcPct val="90000"/>
              </a:lnSpc>
              <a:spcBef>
                <a:spcPts val="530"/>
              </a:spcBef>
              <a:buClr>
                <a:srgbClr val="D24717"/>
              </a:buClr>
              <a:buSzPct val="84722"/>
              <a:buFont typeface="Arial"/>
              <a:buChar char=""/>
              <a:tabLst>
                <a:tab pos="287020" algn="l"/>
              </a:tabLst>
            </a:pPr>
            <a:r>
              <a:rPr sz="3600" spc="-210" dirty="0">
                <a:latin typeface="Times New Roman"/>
                <a:cs typeface="Times New Roman"/>
              </a:rPr>
              <a:t>Para </a:t>
            </a:r>
            <a:r>
              <a:rPr sz="3600" spc="-95" dirty="0">
                <a:latin typeface="Times New Roman"/>
                <a:cs typeface="Times New Roman"/>
              </a:rPr>
              <a:t>encerrar </a:t>
            </a:r>
            <a:r>
              <a:rPr sz="3600" spc="-285" dirty="0">
                <a:latin typeface="Times New Roman"/>
                <a:cs typeface="Times New Roman"/>
              </a:rPr>
              <a:t>a </a:t>
            </a:r>
            <a:r>
              <a:rPr sz="3600" spc="-190" dirty="0">
                <a:latin typeface="Times New Roman"/>
                <a:cs typeface="Times New Roman"/>
              </a:rPr>
              <a:t>abordagem </a:t>
            </a:r>
            <a:r>
              <a:rPr sz="3600" spc="-155" dirty="0">
                <a:latin typeface="Times New Roman"/>
                <a:cs typeface="Times New Roman"/>
              </a:rPr>
              <a:t>sobre </a:t>
            </a:r>
            <a:r>
              <a:rPr sz="3600" spc="-175" dirty="0">
                <a:latin typeface="Times New Roman"/>
                <a:cs typeface="Times New Roman"/>
              </a:rPr>
              <a:t>Problema </a:t>
            </a:r>
            <a:r>
              <a:rPr sz="3600" spc="-665" dirty="0">
                <a:latin typeface="Times New Roman"/>
                <a:cs typeface="Times New Roman"/>
              </a:rPr>
              <a:t>e  </a:t>
            </a:r>
            <a:r>
              <a:rPr sz="3600" spc="-165" dirty="0">
                <a:latin typeface="Times New Roman"/>
                <a:cs typeface="Times New Roman"/>
              </a:rPr>
              <a:t>Hipóteses </a:t>
            </a:r>
            <a:r>
              <a:rPr sz="3600" spc="-155" dirty="0">
                <a:latin typeface="Times New Roman"/>
                <a:cs typeface="Times New Roman"/>
              </a:rPr>
              <a:t>de </a:t>
            </a:r>
            <a:r>
              <a:rPr sz="3600" spc="-190" dirty="0">
                <a:latin typeface="Times New Roman"/>
                <a:cs typeface="Times New Roman"/>
              </a:rPr>
              <a:t>Pesquisa, </a:t>
            </a:r>
            <a:r>
              <a:rPr sz="3600" spc="-155" dirty="0">
                <a:latin typeface="Times New Roman"/>
                <a:cs typeface="Times New Roman"/>
              </a:rPr>
              <a:t>apresenta-se </a:t>
            </a:r>
            <a:r>
              <a:rPr sz="3600" spc="-185" dirty="0">
                <a:latin typeface="Times New Roman"/>
                <a:cs typeface="Times New Roman"/>
              </a:rPr>
              <a:t>um  </a:t>
            </a:r>
            <a:r>
              <a:rPr sz="3600" spc="-150" dirty="0">
                <a:latin typeface="Times New Roman"/>
                <a:cs typeface="Times New Roman"/>
              </a:rPr>
              <a:t>delineamento de </a:t>
            </a:r>
            <a:r>
              <a:rPr sz="3600" spc="-220" dirty="0">
                <a:latin typeface="Times New Roman"/>
                <a:cs typeface="Times New Roman"/>
              </a:rPr>
              <a:t>uma </a:t>
            </a:r>
            <a:r>
              <a:rPr sz="3600" spc="-210" dirty="0">
                <a:latin typeface="Times New Roman"/>
                <a:cs typeface="Times New Roman"/>
              </a:rPr>
              <a:t>pesquisa</a:t>
            </a:r>
            <a:r>
              <a:rPr sz="3600" spc="140" dirty="0">
                <a:latin typeface="Times New Roman"/>
                <a:cs typeface="Times New Roman"/>
              </a:rPr>
              <a:t> </a:t>
            </a:r>
            <a:r>
              <a:rPr sz="3600" spc="-130" dirty="0">
                <a:latin typeface="Times New Roman"/>
                <a:cs typeface="Times New Roman"/>
              </a:rPr>
              <a:t>mostrando:</a:t>
            </a:r>
            <a:endParaRPr sz="3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70"/>
              </a:spcBef>
              <a:buClr>
                <a:srgbClr val="D24717"/>
              </a:buClr>
              <a:buSzPct val="84722"/>
              <a:buFont typeface="Arial"/>
              <a:buChar char=""/>
              <a:tabLst>
                <a:tab pos="287020" algn="l"/>
              </a:tabLst>
            </a:pPr>
            <a:r>
              <a:rPr sz="3600" spc="-75" dirty="0">
                <a:latin typeface="Times New Roman"/>
                <a:cs typeface="Times New Roman"/>
              </a:rPr>
              <a:t>- </a:t>
            </a:r>
            <a:r>
              <a:rPr sz="3600" spc="-285" dirty="0">
                <a:latin typeface="Times New Roman"/>
                <a:cs typeface="Times New Roman"/>
              </a:rPr>
              <a:t>a </a:t>
            </a:r>
            <a:r>
              <a:rPr sz="3600" spc="-195" dirty="0">
                <a:latin typeface="Times New Roman"/>
                <a:cs typeface="Times New Roman"/>
              </a:rPr>
              <a:t>definição </a:t>
            </a:r>
            <a:r>
              <a:rPr sz="3600" spc="-155" dirty="0">
                <a:latin typeface="Times New Roman"/>
                <a:cs typeface="Times New Roman"/>
              </a:rPr>
              <a:t>do </a:t>
            </a:r>
            <a:r>
              <a:rPr sz="3600" spc="-170" dirty="0">
                <a:latin typeface="Times New Roman"/>
                <a:cs typeface="Times New Roman"/>
              </a:rPr>
              <a:t>problema </a:t>
            </a:r>
            <a:r>
              <a:rPr sz="3600" spc="-150" dirty="0">
                <a:latin typeface="Times New Roman"/>
                <a:cs typeface="Times New Roman"/>
              </a:rPr>
              <a:t>de </a:t>
            </a:r>
            <a:r>
              <a:rPr sz="3600" spc="-180" dirty="0">
                <a:latin typeface="Times New Roman"/>
                <a:cs typeface="Times New Roman"/>
              </a:rPr>
              <a:t>pesquisa;</a:t>
            </a:r>
            <a:r>
              <a:rPr sz="3600" spc="-365" dirty="0">
                <a:latin typeface="Times New Roman"/>
                <a:cs typeface="Times New Roman"/>
              </a:rPr>
              <a:t> </a:t>
            </a:r>
            <a:r>
              <a:rPr sz="3600" spc="-140" dirty="0"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  <a:p>
            <a:pPr marL="287020" marR="1835150" indent="-274320">
              <a:lnSpc>
                <a:spcPts val="3890"/>
              </a:lnSpc>
              <a:spcBef>
                <a:spcPts val="655"/>
              </a:spcBef>
              <a:buClr>
                <a:srgbClr val="D24717"/>
              </a:buClr>
              <a:buSzPct val="84722"/>
              <a:buFont typeface="Arial"/>
              <a:buChar char=""/>
              <a:tabLst>
                <a:tab pos="287020" algn="l"/>
              </a:tabLst>
            </a:pPr>
            <a:r>
              <a:rPr sz="3600" spc="-75" dirty="0">
                <a:latin typeface="Times New Roman"/>
                <a:cs typeface="Times New Roman"/>
              </a:rPr>
              <a:t>- </a:t>
            </a:r>
            <a:r>
              <a:rPr sz="3600" spc="-285" dirty="0">
                <a:latin typeface="Times New Roman"/>
                <a:cs typeface="Times New Roman"/>
              </a:rPr>
              <a:t>as </a:t>
            </a:r>
            <a:r>
              <a:rPr sz="3600" spc="-165" dirty="0">
                <a:latin typeface="Times New Roman"/>
                <a:cs typeface="Times New Roman"/>
              </a:rPr>
              <a:t>hipóteses que </a:t>
            </a:r>
            <a:r>
              <a:rPr sz="3600" spc="-100" dirty="0">
                <a:latin typeface="Times New Roman"/>
                <a:cs typeface="Times New Roman"/>
              </a:rPr>
              <a:t>nortearão </a:t>
            </a:r>
            <a:r>
              <a:rPr sz="3600" spc="-155" dirty="0">
                <a:latin typeface="Times New Roman"/>
                <a:cs typeface="Times New Roman"/>
              </a:rPr>
              <a:t>o </a:t>
            </a:r>
            <a:r>
              <a:rPr sz="3600" spc="-760" dirty="0">
                <a:latin typeface="Times New Roman"/>
                <a:cs typeface="Times New Roman"/>
              </a:rPr>
              <a:t>seu  </a:t>
            </a:r>
            <a:r>
              <a:rPr sz="3600" spc="-170" dirty="0">
                <a:latin typeface="Times New Roman"/>
                <a:cs typeface="Times New Roman"/>
              </a:rPr>
              <a:t>desenvolvimento.</a:t>
            </a:r>
            <a:endParaRPr sz="3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10"/>
              </a:spcBef>
              <a:buClr>
                <a:srgbClr val="D24717"/>
              </a:buClr>
              <a:buSzPct val="84722"/>
              <a:buFont typeface="Arial"/>
              <a:buChar char=""/>
              <a:tabLst>
                <a:tab pos="287020" algn="l"/>
              </a:tabLst>
            </a:pPr>
            <a:r>
              <a:rPr sz="3600" spc="-140" dirty="0">
                <a:latin typeface="Times New Roman"/>
                <a:cs typeface="Times New Roman"/>
              </a:rPr>
              <a:t>Então,</a:t>
            </a:r>
            <a:r>
              <a:rPr sz="3600" spc="-254" dirty="0">
                <a:latin typeface="Times New Roman"/>
                <a:cs typeface="Times New Roman"/>
              </a:rPr>
              <a:t> </a:t>
            </a:r>
            <a:r>
              <a:rPr sz="3600" spc="-130" dirty="0">
                <a:latin typeface="Times New Roman"/>
                <a:cs typeface="Times New Roman"/>
              </a:rPr>
              <a:t>observe: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5295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CONSIDERAÇÕES</a:t>
            </a:r>
            <a:r>
              <a:rPr sz="4000" spc="-300" dirty="0"/>
              <a:t> </a:t>
            </a:r>
            <a:r>
              <a:rPr sz="4000" spc="-120" dirty="0"/>
              <a:t>FINAIS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93014" y="1359707"/>
            <a:ext cx="8139430" cy="43580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b="1" spc="-45" dirty="0">
                <a:latin typeface="Times New Roman"/>
                <a:cs typeface="Times New Roman"/>
              </a:rPr>
              <a:t>Assunto: </a:t>
            </a:r>
            <a:r>
              <a:rPr sz="3200" b="1" spc="-10" dirty="0">
                <a:latin typeface="Times New Roman"/>
                <a:cs typeface="Times New Roman"/>
              </a:rPr>
              <a:t>Aprendizagem</a:t>
            </a:r>
            <a:r>
              <a:rPr sz="3200" b="1" spc="-39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Motora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19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b="1" spc="-100" dirty="0">
                <a:latin typeface="Times New Roman"/>
                <a:cs typeface="Times New Roman"/>
              </a:rPr>
              <a:t>Tema:Transferência </a:t>
            </a:r>
            <a:r>
              <a:rPr sz="3200" b="1" spc="70" dirty="0">
                <a:latin typeface="Times New Roman"/>
                <a:cs typeface="Times New Roman"/>
              </a:rPr>
              <a:t>de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aprendizagem</a:t>
            </a:r>
            <a:endParaRPr sz="3200">
              <a:latin typeface="Times New Roman"/>
              <a:cs typeface="Times New Roman"/>
            </a:endParaRPr>
          </a:p>
          <a:p>
            <a:pPr marL="287020" marR="5080" indent="-274320">
              <a:lnSpc>
                <a:spcPts val="3460"/>
              </a:lnSpc>
              <a:spcBef>
                <a:spcPts val="645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b="1" spc="-70" dirty="0">
                <a:latin typeface="Times New Roman"/>
                <a:cs typeface="Times New Roman"/>
              </a:rPr>
              <a:t>Problema: </a:t>
            </a:r>
            <a:r>
              <a:rPr sz="3200" spc="-135" dirty="0">
                <a:latin typeface="Times New Roman"/>
                <a:cs typeface="Times New Roman"/>
              </a:rPr>
              <a:t>Qual </a:t>
            </a:r>
            <a:r>
              <a:rPr sz="3200" spc="-125" dirty="0">
                <a:latin typeface="Times New Roman"/>
                <a:cs typeface="Times New Roman"/>
              </a:rPr>
              <a:t>é </a:t>
            </a:r>
            <a:r>
              <a:rPr sz="3200" spc="-254" dirty="0">
                <a:latin typeface="Times New Roman"/>
                <a:cs typeface="Times New Roman"/>
              </a:rPr>
              <a:t>a </a:t>
            </a:r>
            <a:r>
              <a:rPr sz="3200" spc="-150" dirty="0">
                <a:latin typeface="Times New Roman"/>
                <a:cs typeface="Times New Roman"/>
              </a:rPr>
              <a:t>taxa </a:t>
            </a:r>
            <a:r>
              <a:rPr sz="3200" spc="-130" dirty="0">
                <a:latin typeface="Times New Roman"/>
                <a:cs typeface="Times New Roman"/>
              </a:rPr>
              <a:t>de </a:t>
            </a:r>
            <a:r>
              <a:rPr sz="3200" spc="-135" dirty="0">
                <a:latin typeface="Times New Roman"/>
                <a:cs typeface="Times New Roman"/>
              </a:rPr>
              <a:t>transferência de  </a:t>
            </a:r>
            <a:r>
              <a:rPr sz="3200" spc="-170" dirty="0">
                <a:latin typeface="Times New Roman"/>
                <a:cs typeface="Times New Roman"/>
              </a:rPr>
              <a:t>aprendizagem </a:t>
            </a:r>
            <a:r>
              <a:rPr sz="3200" spc="-70" dirty="0">
                <a:latin typeface="Times New Roman"/>
                <a:cs typeface="Times New Roman"/>
              </a:rPr>
              <a:t>entre </a:t>
            </a:r>
            <a:r>
              <a:rPr sz="3200" spc="-155" dirty="0">
                <a:latin typeface="Times New Roman"/>
                <a:cs typeface="Times New Roman"/>
              </a:rPr>
              <a:t>tarefas </a:t>
            </a:r>
            <a:r>
              <a:rPr sz="3200" spc="-215" dirty="0">
                <a:latin typeface="Times New Roman"/>
                <a:cs typeface="Times New Roman"/>
              </a:rPr>
              <a:t>básicas </a:t>
            </a:r>
            <a:r>
              <a:rPr sz="3200" spc="-155" dirty="0">
                <a:latin typeface="Times New Roman"/>
                <a:cs typeface="Times New Roman"/>
              </a:rPr>
              <a:t>para </a:t>
            </a:r>
            <a:r>
              <a:rPr sz="3200" spc="-170" dirty="0">
                <a:latin typeface="Times New Roman"/>
                <a:cs typeface="Times New Roman"/>
              </a:rPr>
              <a:t>aprendizagem  </a:t>
            </a:r>
            <a:r>
              <a:rPr sz="3200" spc="-135" dirty="0">
                <a:latin typeface="Times New Roman"/>
                <a:cs typeface="Times New Roman"/>
              </a:rPr>
              <a:t>do </a:t>
            </a:r>
            <a:r>
              <a:rPr sz="3200" spc="-165" dirty="0">
                <a:latin typeface="Times New Roman"/>
                <a:cs typeface="Times New Roman"/>
              </a:rPr>
              <a:t>basquetebol?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b="1" spc="30" dirty="0">
                <a:latin typeface="Times New Roman"/>
                <a:cs typeface="Times New Roman"/>
              </a:rPr>
              <a:t>Hipóteses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60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b="1" spc="40" dirty="0">
                <a:latin typeface="Times New Roman"/>
                <a:cs typeface="Times New Roman"/>
              </a:rPr>
              <a:t>Hipótese</a:t>
            </a:r>
            <a:r>
              <a:rPr sz="3200" b="1" spc="-114" dirty="0">
                <a:latin typeface="Times New Roman"/>
                <a:cs typeface="Times New Roman"/>
              </a:rPr>
              <a:t> </a:t>
            </a:r>
            <a:r>
              <a:rPr sz="3200" b="1" spc="-70" dirty="0">
                <a:latin typeface="Times New Roman"/>
                <a:cs typeface="Times New Roman"/>
              </a:rPr>
              <a:t>Básica</a:t>
            </a:r>
            <a:endParaRPr sz="3200">
              <a:latin typeface="Times New Roman"/>
              <a:cs typeface="Times New Roman"/>
            </a:endParaRPr>
          </a:p>
          <a:p>
            <a:pPr marL="287020" marR="85725" indent="-274320">
              <a:lnSpc>
                <a:spcPct val="9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65" dirty="0">
                <a:latin typeface="Times New Roman"/>
                <a:cs typeface="Times New Roman"/>
              </a:rPr>
              <a:t>- </a:t>
            </a:r>
            <a:r>
              <a:rPr sz="3200" spc="-165" dirty="0">
                <a:latin typeface="Times New Roman"/>
                <a:cs typeface="Times New Roman"/>
              </a:rPr>
              <a:t>Com </a:t>
            </a:r>
            <a:r>
              <a:rPr sz="3200" spc="-135" dirty="0">
                <a:latin typeface="Times New Roman"/>
                <a:cs typeface="Times New Roman"/>
              </a:rPr>
              <a:t>o </a:t>
            </a:r>
            <a:r>
              <a:rPr sz="3200" spc="-165" dirty="0">
                <a:latin typeface="Times New Roman"/>
                <a:cs typeface="Times New Roman"/>
              </a:rPr>
              <a:t>cálculo </a:t>
            </a:r>
            <a:r>
              <a:rPr sz="3200" spc="-195" dirty="0">
                <a:latin typeface="Times New Roman"/>
                <a:cs typeface="Times New Roman"/>
              </a:rPr>
              <a:t>da </a:t>
            </a:r>
            <a:r>
              <a:rPr sz="3200" spc="-150" dirty="0">
                <a:latin typeface="Times New Roman"/>
                <a:cs typeface="Times New Roman"/>
              </a:rPr>
              <a:t>taxa </a:t>
            </a:r>
            <a:r>
              <a:rPr sz="3200" spc="-130" dirty="0">
                <a:latin typeface="Times New Roman"/>
                <a:cs typeface="Times New Roman"/>
              </a:rPr>
              <a:t>de </a:t>
            </a:r>
            <a:r>
              <a:rPr sz="3200" spc="-135" dirty="0">
                <a:latin typeface="Times New Roman"/>
                <a:cs typeface="Times New Roman"/>
              </a:rPr>
              <a:t>transferência de  </a:t>
            </a:r>
            <a:r>
              <a:rPr sz="3200" spc="-145" dirty="0">
                <a:latin typeface="Times New Roman"/>
                <a:cs typeface="Times New Roman"/>
              </a:rPr>
              <a:t>aprendizagem, </a:t>
            </a:r>
            <a:r>
              <a:rPr sz="3200" spc="-125" dirty="0">
                <a:latin typeface="Times New Roman"/>
                <a:cs typeface="Times New Roman"/>
              </a:rPr>
              <a:t>é </a:t>
            </a:r>
            <a:r>
              <a:rPr sz="3200" spc="-190" dirty="0">
                <a:latin typeface="Times New Roman"/>
                <a:cs typeface="Times New Roman"/>
              </a:rPr>
              <a:t>possível </a:t>
            </a:r>
            <a:r>
              <a:rPr sz="3200" spc="-130" dirty="0">
                <a:latin typeface="Times New Roman"/>
                <a:cs typeface="Times New Roman"/>
              </a:rPr>
              <a:t>otimizar </a:t>
            </a:r>
            <a:r>
              <a:rPr sz="3200" spc="-254" dirty="0">
                <a:latin typeface="Times New Roman"/>
                <a:cs typeface="Times New Roman"/>
              </a:rPr>
              <a:t>a </a:t>
            </a:r>
            <a:r>
              <a:rPr sz="3200" spc="-170" dirty="0">
                <a:latin typeface="Times New Roman"/>
                <a:cs typeface="Times New Roman"/>
              </a:rPr>
              <a:t>aprendizagem </a:t>
            </a:r>
            <a:r>
              <a:rPr sz="3200" spc="-140" dirty="0">
                <a:latin typeface="Times New Roman"/>
                <a:cs typeface="Times New Roman"/>
              </a:rPr>
              <a:t>do  </a:t>
            </a:r>
            <a:r>
              <a:rPr sz="3200" spc="-120" dirty="0">
                <a:latin typeface="Times New Roman"/>
                <a:cs typeface="Times New Roman"/>
              </a:rPr>
              <a:t>basquetebol.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5295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CONSIDERAÇÕES</a:t>
            </a:r>
            <a:r>
              <a:rPr sz="4000" spc="-300" dirty="0"/>
              <a:t> </a:t>
            </a:r>
            <a:r>
              <a:rPr sz="4000" spc="-120" dirty="0"/>
              <a:t>FINAIS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64642" y="1340840"/>
            <a:ext cx="8399145" cy="35471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722"/>
              <a:buFont typeface="Arial"/>
              <a:buChar char=""/>
              <a:tabLst>
                <a:tab pos="287020" algn="l"/>
              </a:tabLst>
            </a:pPr>
            <a:r>
              <a:rPr sz="3600" b="1" spc="30" dirty="0">
                <a:latin typeface="Times New Roman"/>
                <a:cs typeface="Times New Roman"/>
              </a:rPr>
              <a:t>Hipóteses</a:t>
            </a:r>
            <a:r>
              <a:rPr sz="3600" b="1" spc="-130" dirty="0">
                <a:latin typeface="Times New Roman"/>
                <a:cs typeface="Times New Roman"/>
              </a:rPr>
              <a:t> </a:t>
            </a:r>
            <a:r>
              <a:rPr sz="3600" b="1" spc="-45" dirty="0">
                <a:latin typeface="Times New Roman"/>
                <a:cs typeface="Times New Roman"/>
              </a:rPr>
              <a:t>Secundárias</a:t>
            </a:r>
            <a:endParaRPr sz="36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722"/>
              <a:buFont typeface="Arial"/>
              <a:buChar char=""/>
              <a:tabLst>
                <a:tab pos="287020" algn="l"/>
              </a:tabLst>
            </a:pPr>
            <a:r>
              <a:rPr sz="3600" spc="-75" dirty="0">
                <a:latin typeface="Times New Roman"/>
                <a:cs typeface="Times New Roman"/>
              </a:rPr>
              <a:t>- </a:t>
            </a:r>
            <a:r>
              <a:rPr sz="3600" spc="25" dirty="0">
                <a:latin typeface="Times New Roman"/>
                <a:cs typeface="Times New Roman"/>
              </a:rPr>
              <a:t>O </a:t>
            </a:r>
            <a:r>
              <a:rPr sz="3600" spc="-160" dirty="0">
                <a:latin typeface="Times New Roman"/>
                <a:cs typeface="Times New Roman"/>
              </a:rPr>
              <a:t>modelo </a:t>
            </a:r>
            <a:r>
              <a:rPr sz="3600" spc="-150" dirty="0">
                <a:latin typeface="Times New Roman"/>
                <a:cs typeface="Times New Roman"/>
              </a:rPr>
              <a:t>de </a:t>
            </a:r>
            <a:r>
              <a:rPr sz="3600" spc="-185" dirty="0">
                <a:latin typeface="Times New Roman"/>
                <a:cs typeface="Times New Roman"/>
              </a:rPr>
              <a:t>cálculo </a:t>
            </a:r>
            <a:r>
              <a:rPr sz="3600" spc="-150" dirty="0">
                <a:latin typeface="Times New Roman"/>
                <a:cs typeface="Times New Roman"/>
              </a:rPr>
              <a:t>de transferência de  </a:t>
            </a:r>
            <a:r>
              <a:rPr sz="3600" spc="-190" dirty="0">
                <a:latin typeface="Times New Roman"/>
                <a:cs typeface="Times New Roman"/>
              </a:rPr>
              <a:t>aprendizagem </a:t>
            </a:r>
            <a:r>
              <a:rPr sz="3600" spc="-200" dirty="0">
                <a:latin typeface="Times New Roman"/>
                <a:cs typeface="Times New Roman"/>
              </a:rPr>
              <a:t>possui </a:t>
            </a:r>
            <a:r>
              <a:rPr sz="3600" spc="-165" dirty="0">
                <a:latin typeface="Times New Roman"/>
                <a:cs typeface="Times New Roman"/>
              </a:rPr>
              <a:t>alta </a:t>
            </a:r>
            <a:r>
              <a:rPr sz="3600" spc="-220" dirty="0">
                <a:latin typeface="Times New Roman"/>
                <a:cs typeface="Times New Roman"/>
              </a:rPr>
              <a:t>significância </a:t>
            </a:r>
            <a:r>
              <a:rPr sz="3600" spc="-175" dirty="0">
                <a:latin typeface="Times New Roman"/>
                <a:cs typeface="Times New Roman"/>
              </a:rPr>
              <a:t>para </a:t>
            </a:r>
            <a:r>
              <a:rPr sz="3600" spc="-155" dirty="0">
                <a:latin typeface="Times New Roman"/>
                <a:cs typeface="Times New Roman"/>
              </a:rPr>
              <a:t>atletas  </a:t>
            </a:r>
            <a:r>
              <a:rPr sz="3600" spc="-170" dirty="0">
                <a:latin typeface="Times New Roman"/>
                <a:cs typeface="Times New Roman"/>
              </a:rPr>
              <a:t>iniciantes </a:t>
            </a:r>
            <a:r>
              <a:rPr sz="3600" spc="-225" dirty="0">
                <a:latin typeface="Times New Roman"/>
                <a:cs typeface="Times New Roman"/>
              </a:rPr>
              <a:t>na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165" dirty="0">
                <a:latin typeface="Times New Roman"/>
                <a:cs typeface="Times New Roman"/>
              </a:rPr>
              <a:t>modalidade.</a:t>
            </a:r>
            <a:endParaRPr sz="3600">
              <a:latin typeface="Times New Roman"/>
              <a:cs typeface="Times New Roman"/>
            </a:endParaRPr>
          </a:p>
          <a:p>
            <a:pPr marL="287020" marR="120269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722"/>
              <a:buFont typeface="Arial"/>
              <a:buChar char=""/>
              <a:tabLst>
                <a:tab pos="287020" algn="l"/>
              </a:tabLst>
            </a:pPr>
            <a:r>
              <a:rPr sz="3600" spc="-75" dirty="0">
                <a:latin typeface="Times New Roman"/>
                <a:cs typeface="Times New Roman"/>
              </a:rPr>
              <a:t>- </a:t>
            </a:r>
            <a:r>
              <a:rPr sz="3600" spc="-165" dirty="0">
                <a:latin typeface="Times New Roman"/>
                <a:cs typeface="Times New Roman"/>
              </a:rPr>
              <a:t>Treinar arremessos </a:t>
            </a:r>
            <a:r>
              <a:rPr sz="3600" spc="-150" dirty="0">
                <a:latin typeface="Times New Roman"/>
                <a:cs typeface="Times New Roman"/>
              </a:rPr>
              <a:t>de </a:t>
            </a:r>
            <a:r>
              <a:rPr sz="3600" spc="-185" dirty="0">
                <a:latin typeface="Times New Roman"/>
                <a:cs typeface="Times New Roman"/>
              </a:rPr>
              <a:t>3m </a:t>
            </a:r>
            <a:r>
              <a:rPr sz="3600" spc="-155" dirty="0">
                <a:latin typeface="Times New Roman"/>
                <a:cs typeface="Times New Roman"/>
              </a:rPr>
              <a:t>no </a:t>
            </a:r>
            <a:r>
              <a:rPr sz="3600" spc="-665" dirty="0">
                <a:latin typeface="Times New Roman"/>
                <a:cs typeface="Times New Roman"/>
              </a:rPr>
              <a:t>baquetebol  </a:t>
            </a:r>
            <a:r>
              <a:rPr sz="3600" spc="-165" dirty="0">
                <a:latin typeface="Times New Roman"/>
                <a:cs typeface="Times New Roman"/>
              </a:rPr>
              <a:t>melhora </a:t>
            </a:r>
            <a:r>
              <a:rPr sz="3600" spc="-285" dirty="0">
                <a:latin typeface="Times New Roman"/>
                <a:cs typeface="Times New Roman"/>
              </a:rPr>
              <a:t>a </a:t>
            </a:r>
            <a:r>
              <a:rPr sz="3600" spc="-145" dirty="0">
                <a:latin typeface="Times New Roman"/>
                <a:cs typeface="Times New Roman"/>
              </a:rPr>
              <a:t>performance </a:t>
            </a:r>
            <a:r>
              <a:rPr sz="3600" spc="-200" dirty="0">
                <a:latin typeface="Times New Roman"/>
                <a:cs typeface="Times New Roman"/>
              </a:rPr>
              <a:t>nos </a:t>
            </a:r>
            <a:r>
              <a:rPr sz="3600" spc="-204" dirty="0">
                <a:latin typeface="Times New Roman"/>
                <a:cs typeface="Times New Roman"/>
              </a:rPr>
              <a:t>lances</a:t>
            </a:r>
            <a:r>
              <a:rPr sz="3600" spc="-280" dirty="0">
                <a:latin typeface="Times New Roman"/>
                <a:cs typeface="Times New Roman"/>
              </a:rPr>
              <a:t> </a:t>
            </a:r>
            <a:r>
              <a:rPr sz="3600" spc="-140" dirty="0">
                <a:latin typeface="Times New Roman"/>
                <a:cs typeface="Times New Roman"/>
              </a:rPr>
              <a:t>livres.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O </a:t>
            </a:r>
            <a:r>
              <a:rPr spc="-204" dirty="0"/>
              <a:t>QUE </a:t>
            </a:r>
            <a:r>
              <a:rPr spc="-80" dirty="0"/>
              <a:t>É </a:t>
            </a:r>
            <a:r>
              <a:rPr spc="-5" dirty="0"/>
              <a:t>UM </a:t>
            </a:r>
            <a:r>
              <a:rPr spc="-95" dirty="0"/>
              <a:t>PROBLEMA</a:t>
            </a:r>
            <a:r>
              <a:rPr spc="-540" dirty="0"/>
              <a:t> </a:t>
            </a:r>
            <a:r>
              <a:rPr spc="-30" dirty="0"/>
              <a:t>DE  </a:t>
            </a:r>
            <a:r>
              <a:rPr spc="-55" dirty="0"/>
              <a:t>PESQUISA?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50009"/>
            <a:ext cx="7371080" cy="524573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86385" marR="5080" indent="-273685">
              <a:lnSpc>
                <a:spcPct val="80000"/>
              </a:lnSpc>
              <a:spcBef>
                <a:spcPts val="869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160" dirty="0">
                <a:latin typeface="Times New Roman"/>
                <a:cs typeface="Times New Roman"/>
              </a:rPr>
              <a:t>Como exemplos </a:t>
            </a:r>
            <a:r>
              <a:rPr sz="3200" spc="-130" dirty="0">
                <a:latin typeface="Times New Roman"/>
                <a:cs typeface="Times New Roman"/>
              </a:rPr>
              <a:t>de </a:t>
            </a:r>
            <a:r>
              <a:rPr sz="3200" spc="-160" dirty="0">
                <a:latin typeface="Times New Roman"/>
                <a:cs typeface="Times New Roman"/>
              </a:rPr>
              <a:t>problemas </a:t>
            </a:r>
            <a:r>
              <a:rPr sz="3200" spc="-130" dirty="0">
                <a:latin typeface="Times New Roman"/>
                <a:cs typeface="Times New Roman"/>
              </a:rPr>
              <a:t>de </a:t>
            </a:r>
            <a:r>
              <a:rPr sz="3200" spc="-145" dirty="0">
                <a:latin typeface="Times New Roman"/>
                <a:cs typeface="Times New Roman"/>
              </a:rPr>
              <a:t>pesquisa, </a:t>
            </a:r>
            <a:r>
              <a:rPr sz="3200" spc="-165" dirty="0">
                <a:latin typeface="Times New Roman"/>
                <a:cs typeface="Times New Roman"/>
              </a:rPr>
              <a:t>Gil  </a:t>
            </a:r>
            <a:r>
              <a:rPr sz="3200" spc="-114" dirty="0">
                <a:latin typeface="Times New Roman"/>
                <a:cs typeface="Times New Roman"/>
              </a:rPr>
              <a:t>(1999) arrola </a:t>
            </a:r>
            <a:r>
              <a:rPr sz="3200" spc="-145" dirty="0">
                <a:latin typeface="Times New Roman"/>
                <a:cs typeface="Times New Roman"/>
              </a:rPr>
              <a:t>questões </a:t>
            </a:r>
            <a:r>
              <a:rPr sz="3200" spc="-150" dirty="0">
                <a:latin typeface="Times New Roman"/>
                <a:cs typeface="Times New Roman"/>
              </a:rPr>
              <a:t>para </a:t>
            </a:r>
            <a:r>
              <a:rPr sz="3200" spc="-250" dirty="0">
                <a:latin typeface="Times New Roman"/>
                <a:cs typeface="Times New Roman"/>
              </a:rPr>
              <a:t>as </a:t>
            </a:r>
            <a:r>
              <a:rPr sz="3200" spc="-190" dirty="0">
                <a:latin typeface="Times New Roman"/>
                <a:cs typeface="Times New Roman"/>
              </a:rPr>
              <a:t>quais ainda </a:t>
            </a:r>
            <a:r>
              <a:rPr sz="3200" spc="-175" dirty="0">
                <a:latin typeface="Times New Roman"/>
                <a:cs typeface="Times New Roman"/>
              </a:rPr>
              <a:t>não </a:t>
            </a:r>
            <a:r>
              <a:rPr sz="3200" spc="-180" dirty="0">
                <a:latin typeface="Times New Roman"/>
                <a:cs typeface="Times New Roman"/>
              </a:rPr>
              <a:t>se  </a:t>
            </a:r>
            <a:r>
              <a:rPr sz="3200" spc="-90" dirty="0">
                <a:latin typeface="Times New Roman"/>
                <a:cs typeface="Times New Roman"/>
              </a:rPr>
              <a:t>tem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Times New Roman"/>
                <a:cs typeface="Times New Roman"/>
              </a:rPr>
              <a:t>respostas.</a:t>
            </a:r>
            <a:endParaRPr sz="3200">
              <a:latin typeface="Times New Roman"/>
              <a:cs typeface="Times New Roman"/>
            </a:endParaRPr>
          </a:p>
          <a:p>
            <a:pPr marL="286385" indent="-273685">
              <a:lnSpc>
                <a:spcPts val="3279"/>
              </a:lnSpc>
              <a:buClr>
                <a:srgbClr val="D24717"/>
              </a:buClr>
              <a:buSzPct val="83928"/>
              <a:buFont typeface="Arial"/>
              <a:buChar char=""/>
              <a:tabLst>
                <a:tab pos="287020" algn="l"/>
              </a:tabLst>
            </a:pPr>
            <a:r>
              <a:rPr sz="2800" spc="-60" dirty="0">
                <a:latin typeface="Times New Roman"/>
                <a:cs typeface="Times New Roman"/>
              </a:rPr>
              <a:t>- </a:t>
            </a:r>
            <a:r>
              <a:rPr sz="2800" spc="-120" dirty="0">
                <a:latin typeface="Times New Roman"/>
                <a:cs typeface="Times New Roman"/>
              </a:rPr>
              <a:t>Qual </a:t>
            </a:r>
            <a:r>
              <a:rPr sz="2800" spc="-225" dirty="0">
                <a:latin typeface="Times New Roman"/>
                <a:cs typeface="Times New Roman"/>
              </a:rPr>
              <a:t>a </a:t>
            </a:r>
            <a:r>
              <a:rPr sz="2800" spc="-160" dirty="0">
                <a:latin typeface="Times New Roman"/>
                <a:cs typeface="Times New Roman"/>
              </a:rPr>
              <a:t>composição </a:t>
            </a:r>
            <a:r>
              <a:rPr sz="2800" spc="-175" dirty="0">
                <a:latin typeface="Times New Roman"/>
                <a:cs typeface="Times New Roman"/>
              </a:rPr>
              <a:t>da </a:t>
            </a:r>
            <a:r>
              <a:rPr sz="2800" spc="-135" dirty="0">
                <a:latin typeface="Times New Roman"/>
                <a:cs typeface="Times New Roman"/>
              </a:rPr>
              <a:t>atmosfera </a:t>
            </a:r>
            <a:r>
              <a:rPr sz="2800" spc="-114" dirty="0">
                <a:latin typeface="Times New Roman"/>
                <a:cs typeface="Times New Roman"/>
              </a:rPr>
              <a:t>de</a:t>
            </a:r>
            <a:r>
              <a:rPr sz="2800" spc="-484" dirty="0">
                <a:latin typeface="Times New Roman"/>
                <a:cs typeface="Times New Roman"/>
              </a:rPr>
              <a:t> </a:t>
            </a:r>
            <a:r>
              <a:rPr sz="2800" spc="-220" dirty="0">
                <a:latin typeface="Times New Roman"/>
                <a:cs typeface="Times New Roman"/>
              </a:rPr>
              <a:t>Vênus?</a:t>
            </a:r>
            <a:endParaRPr sz="2800">
              <a:latin typeface="Times New Roman"/>
              <a:cs typeface="Times New Roman"/>
            </a:endParaRPr>
          </a:p>
          <a:p>
            <a:pPr marL="286385" indent="-273685">
              <a:lnSpc>
                <a:spcPts val="3290"/>
              </a:lnSpc>
              <a:buClr>
                <a:srgbClr val="D24717"/>
              </a:buClr>
              <a:buSzPct val="83928"/>
              <a:buFont typeface="Arial"/>
              <a:buChar char=""/>
              <a:tabLst>
                <a:tab pos="287020" algn="l"/>
              </a:tabLst>
            </a:pPr>
            <a:r>
              <a:rPr sz="2800" spc="-60" dirty="0">
                <a:latin typeface="Times New Roman"/>
                <a:cs typeface="Times New Roman"/>
              </a:rPr>
              <a:t>- </a:t>
            </a:r>
            <a:r>
              <a:rPr sz="2800" spc="-120" dirty="0">
                <a:latin typeface="Times New Roman"/>
                <a:cs typeface="Times New Roman"/>
              </a:rPr>
              <a:t>Qual </a:t>
            </a:r>
            <a:r>
              <a:rPr sz="2800" spc="-225" dirty="0">
                <a:latin typeface="Times New Roman"/>
                <a:cs typeface="Times New Roman"/>
              </a:rPr>
              <a:t>a </a:t>
            </a:r>
            <a:r>
              <a:rPr sz="2800" spc="-190" dirty="0">
                <a:latin typeface="Times New Roman"/>
                <a:cs typeface="Times New Roman"/>
              </a:rPr>
              <a:t>causa </a:t>
            </a:r>
            <a:r>
              <a:rPr sz="2800" spc="-170" dirty="0">
                <a:latin typeface="Times New Roman"/>
                <a:cs typeface="Times New Roman"/>
              </a:rPr>
              <a:t>da</a:t>
            </a:r>
            <a:r>
              <a:rPr sz="2800" spc="-28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enxaqueca?</a:t>
            </a:r>
            <a:endParaRPr sz="2800">
              <a:latin typeface="Times New Roman"/>
              <a:cs typeface="Times New Roman"/>
            </a:endParaRPr>
          </a:p>
          <a:p>
            <a:pPr marL="286385" indent="-273685">
              <a:lnSpc>
                <a:spcPts val="3290"/>
              </a:lnSpc>
              <a:buClr>
                <a:srgbClr val="D24717"/>
              </a:buClr>
              <a:buSzPct val="83928"/>
              <a:buFont typeface="Arial"/>
              <a:buChar char=""/>
              <a:tabLst>
                <a:tab pos="287020" algn="l"/>
              </a:tabLst>
            </a:pPr>
            <a:r>
              <a:rPr sz="2800" spc="-60" dirty="0">
                <a:latin typeface="Times New Roman"/>
                <a:cs typeface="Times New Roman"/>
              </a:rPr>
              <a:t>- </a:t>
            </a:r>
            <a:r>
              <a:rPr sz="2800" spc="-120" dirty="0">
                <a:latin typeface="Times New Roman"/>
                <a:cs typeface="Times New Roman"/>
              </a:rPr>
              <a:t>Qual </a:t>
            </a:r>
            <a:r>
              <a:rPr sz="2800" spc="-225" dirty="0">
                <a:latin typeface="Times New Roman"/>
                <a:cs typeface="Times New Roman"/>
              </a:rPr>
              <a:t>a </a:t>
            </a:r>
            <a:r>
              <a:rPr sz="2800" spc="-114" dirty="0">
                <a:latin typeface="Times New Roman"/>
                <a:cs typeface="Times New Roman"/>
              </a:rPr>
              <a:t>origem </a:t>
            </a:r>
            <a:r>
              <a:rPr sz="2800" spc="-120" dirty="0">
                <a:latin typeface="Times New Roman"/>
                <a:cs typeface="Times New Roman"/>
              </a:rPr>
              <a:t>do </a:t>
            </a:r>
            <a:r>
              <a:rPr sz="2800" spc="-150" dirty="0">
                <a:latin typeface="Times New Roman"/>
                <a:cs typeface="Times New Roman"/>
              </a:rPr>
              <a:t>homem</a:t>
            </a:r>
            <a:r>
              <a:rPr sz="2800" spc="-31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americano?</a:t>
            </a:r>
            <a:endParaRPr sz="2800">
              <a:latin typeface="Times New Roman"/>
              <a:cs typeface="Times New Roman"/>
            </a:endParaRPr>
          </a:p>
          <a:p>
            <a:pPr marL="286385" marR="457200" indent="-273685">
              <a:lnSpc>
                <a:spcPts val="2690"/>
              </a:lnSpc>
              <a:spcBef>
                <a:spcPts val="610"/>
              </a:spcBef>
              <a:buClr>
                <a:srgbClr val="D24717"/>
              </a:buClr>
              <a:buSzPct val="83928"/>
              <a:buFont typeface="Arial"/>
              <a:buChar char=""/>
              <a:tabLst>
                <a:tab pos="287020" algn="l"/>
              </a:tabLst>
            </a:pPr>
            <a:r>
              <a:rPr sz="2800" spc="-60" dirty="0">
                <a:latin typeface="Times New Roman"/>
                <a:cs typeface="Times New Roman"/>
              </a:rPr>
              <a:t>- </a:t>
            </a:r>
            <a:r>
              <a:rPr sz="2800" spc="-175" dirty="0">
                <a:latin typeface="Times New Roman"/>
                <a:cs typeface="Times New Roman"/>
              </a:rPr>
              <a:t>Será </a:t>
            </a:r>
            <a:r>
              <a:rPr sz="2800" spc="-130" dirty="0">
                <a:latin typeface="Times New Roman"/>
                <a:cs typeface="Times New Roman"/>
              </a:rPr>
              <a:t>que </a:t>
            </a:r>
            <a:r>
              <a:rPr sz="2800" spc="-225" dirty="0">
                <a:latin typeface="Times New Roman"/>
                <a:cs typeface="Times New Roman"/>
              </a:rPr>
              <a:t>a </a:t>
            </a:r>
            <a:r>
              <a:rPr sz="2800" spc="-150" dirty="0">
                <a:latin typeface="Times New Roman"/>
                <a:cs typeface="Times New Roman"/>
              </a:rPr>
              <a:t>propaganda </a:t>
            </a:r>
            <a:r>
              <a:rPr sz="2800" spc="-114" dirty="0">
                <a:latin typeface="Times New Roman"/>
                <a:cs typeface="Times New Roman"/>
              </a:rPr>
              <a:t>de cigarro </a:t>
            </a:r>
            <a:r>
              <a:rPr sz="2800" spc="-140" dirty="0">
                <a:latin typeface="Times New Roman"/>
                <a:cs typeface="Times New Roman"/>
              </a:rPr>
              <a:t>pela </a:t>
            </a:r>
            <a:r>
              <a:rPr sz="2800" spc="-250" dirty="0">
                <a:latin typeface="Times New Roman"/>
                <a:cs typeface="Times New Roman"/>
              </a:rPr>
              <a:t>TV </a:t>
            </a:r>
            <a:r>
              <a:rPr sz="2800" spc="-145" dirty="0">
                <a:latin typeface="Times New Roman"/>
                <a:cs typeface="Times New Roman"/>
              </a:rPr>
              <a:t>induz </a:t>
            </a:r>
            <a:r>
              <a:rPr sz="2800" spc="-595" dirty="0">
                <a:latin typeface="Times New Roman"/>
                <a:cs typeface="Times New Roman"/>
              </a:rPr>
              <a:t>ao  </a:t>
            </a:r>
            <a:r>
              <a:rPr sz="2800" spc="-130" dirty="0">
                <a:latin typeface="Times New Roman"/>
                <a:cs typeface="Times New Roman"/>
              </a:rPr>
              <a:t>hábito </a:t>
            </a:r>
            <a:r>
              <a:rPr sz="2800" spc="-114" dirty="0">
                <a:latin typeface="Times New Roman"/>
                <a:cs typeface="Times New Roman"/>
              </a:rPr>
              <a:t>de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fumar?</a:t>
            </a:r>
            <a:endParaRPr sz="2800">
              <a:latin typeface="Times New Roman"/>
              <a:cs typeface="Times New Roman"/>
            </a:endParaRPr>
          </a:p>
          <a:p>
            <a:pPr marL="286385" marR="1397000" indent="-273685">
              <a:lnSpc>
                <a:spcPts val="269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Arial"/>
              <a:buChar char=""/>
              <a:tabLst>
                <a:tab pos="287020" algn="l"/>
              </a:tabLst>
            </a:pPr>
            <a:r>
              <a:rPr sz="2800" spc="-60" dirty="0">
                <a:latin typeface="Times New Roman"/>
                <a:cs typeface="Times New Roman"/>
              </a:rPr>
              <a:t>- </a:t>
            </a:r>
            <a:r>
              <a:rPr sz="2800" spc="-120" dirty="0">
                <a:latin typeface="Times New Roman"/>
                <a:cs typeface="Times New Roman"/>
              </a:rPr>
              <a:t>Qual </a:t>
            </a:r>
            <a:r>
              <a:rPr sz="2800" spc="-225" dirty="0">
                <a:latin typeface="Times New Roman"/>
                <a:cs typeface="Times New Roman"/>
              </a:rPr>
              <a:t>a </a:t>
            </a:r>
            <a:r>
              <a:rPr sz="2800" spc="-135" dirty="0">
                <a:latin typeface="Times New Roman"/>
                <a:cs typeface="Times New Roman"/>
              </a:rPr>
              <a:t>relação </a:t>
            </a:r>
            <a:r>
              <a:rPr sz="2800" spc="-60" dirty="0">
                <a:latin typeface="Times New Roman"/>
                <a:cs typeface="Times New Roman"/>
              </a:rPr>
              <a:t>entre </a:t>
            </a:r>
            <a:r>
              <a:rPr sz="2800" spc="-145" dirty="0">
                <a:latin typeface="Times New Roman"/>
                <a:cs typeface="Times New Roman"/>
              </a:rPr>
              <a:t>subdesenvolvimento </a:t>
            </a:r>
            <a:r>
              <a:rPr sz="2800" spc="-530" dirty="0">
                <a:latin typeface="Times New Roman"/>
                <a:cs typeface="Times New Roman"/>
              </a:rPr>
              <a:t>e  </a:t>
            </a:r>
            <a:r>
              <a:rPr sz="2800" spc="-130" dirty="0">
                <a:latin typeface="Times New Roman"/>
                <a:cs typeface="Times New Roman"/>
              </a:rPr>
              <a:t>dependência</a:t>
            </a:r>
            <a:endParaRPr sz="2800">
              <a:latin typeface="Times New Roman"/>
              <a:cs typeface="Times New Roman"/>
            </a:endParaRPr>
          </a:p>
          <a:p>
            <a:pPr marL="286385" indent="-273685">
              <a:lnSpc>
                <a:spcPts val="3275"/>
              </a:lnSpc>
              <a:buClr>
                <a:srgbClr val="D24717"/>
              </a:buClr>
              <a:buSzPct val="83928"/>
              <a:buFont typeface="Arial"/>
              <a:buChar char=""/>
              <a:tabLst>
                <a:tab pos="287020" algn="l"/>
              </a:tabLst>
            </a:pPr>
            <a:r>
              <a:rPr sz="2800" spc="-170" dirty="0">
                <a:latin typeface="Times New Roman"/>
                <a:cs typeface="Times New Roman"/>
              </a:rPr>
              <a:t>econômica?</a:t>
            </a:r>
            <a:endParaRPr sz="2800">
              <a:latin typeface="Times New Roman"/>
              <a:cs typeface="Times New Roman"/>
            </a:endParaRPr>
          </a:p>
          <a:p>
            <a:pPr marL="286385" marR="216535" indent="-273685">
              <a:lnSpc>
                <a:spcPts val="2690"/>
              </a:lnSpc>
              <a:spcBef>
                <a:spcPts val="610"/>
              </a:spcBef>
              <a:buClr>
                <a:srgbClr val="D24717"/>
              </a:buClr>
              <a:buSzPct val="83928"/>
              <a:buFont typeface="Arial"/>
              <a:buChar char=""/>
              <a:tabLst>
                <a:tab pos="287020" algn="l"/>
              </a:tabLst>
            </a:pPr>
            <a:r>
              <a:rPr sz="2800" spc="-60" dirty="0">
                <a:latin typeface="Times New Roman"/>
                <a:cs typeface="Times New Roman"/>
              </a:rPr>
              <a:t>- </a:t>
            </a:r>
            <a:r>
              <a:rPr sz="2800" spc="-85" dirty="0">
                <a:latin typeface="Times New Roman"/>
                <a:cs typeface="Times New Roman"/>
              </a:rPr>
              <a:t>Que </a:t>
            </a:r>
            <a:r>
              <a:rPr sz="2800" spc="-125" dirty="0">
                <a:latin typeface="Times New Roman"/>
                <a:cs typeface="Times New Roman"/>
              </a:rPr>
              <a:t>fatores </a:t>
            </a:r>
            <a:r>
              <a:rPr sz="2800" spc="-105" dirty="0">
                <a:latin typeface="Times New Roman"/>
                <a:cs typeface="Times New Roman"/>
              </a:rPr>
              <a:t>determinam </a:t>
            </a:r>
            <a:r>
              <a:rPr sz="2800" spc="-225" dirty="0">
                <a:latin typeface="Times New Roman"/>
                <a:cs typeface="Times New Roman"/>
              </a:rPr>
              <a:t>a </a:t>
            </a:r>
            <a:r>
              <a:rPr sz="2800" spc="-100" dirty="0">
                <a:latin typeface="Times New Roman"/>
                <a:cs typeface="Times New Roman"/>
              </a:rPr>
              <a:t>deterioração </a:t>
            </a:r>
            <a:r>
              <a:rPr sz="2800" spc="-114" dirty="0">
                <a:latin typeface="Times New Roman"/>
                <a:cs typeface="Times New Roman"/>
              </a:rPr>
              <a:t>de </a:t>
            </a:r>
            <a:r>
              <a:rPr sz="2800" spc="-170" dirty="0">
                <a:latin typeface="Times New Roman"/>
                <a:cs typeface="Times New Roman"/>
              </a:rPr>
              <a:t>uma </a:t>
            </a:r>
            <a:r>
              <a:rPr sz="2800" spc="-220" dirty="0">
                <a:latin typeface="Times New Roman"/>
                <a:cs typeface="Times New Roman"/>
              </a:rPr>
              <a:t>área  </a:t>
            </a:r>
            <a:r>
              <a:rPr sz="2800" spc="-170" dirty="0">
                <a:latin typeface="Times New Roman"/>
                <a:cs typeface="Times New Roman"/>
              </a:rPr>
              <a:t>urbana?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02438"/>
            <a:ext cx="53295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265" dirty="0">
                <a:solidFill>
                  <a:srgbClr val="696363"/>
                </a:solidFill>
                <a:latin typeface="Trebuchet MS"/>
                <a:cs typeface="Trebuchet MS"/>
              </a:rPr>
              <a:t>O </a:t>
            </a:r>
            <a:r>
              <a:rPr sz="3600" b="1" spc="-204" dirty="0">
                <a:solidFill>
                  <a:srgbClr val="696363"/>
                </a:solidFill>
                <a:latin typeface="Trebuchet MS"/>
                <a:cs typeface="Trebuchet MS"/>
              </a:rPr>
              <a:t>QUE </a:t>
            </a:r>
            <a:r>
              <a:rPr sz="3600" b="1" spc="-80" dirty="0">
                <a:solidFill>
                  <a:srgbClr val="696363"/>
                </a:solidFill>
                <a:latin typeface="Trebuchet MS"/>
                <a:cs typeface="Trebuchet MS"/>
              </a:rPr>
              <a:t>É </a:t>
            </a:r>
            <a:r>
              <a:rPr sz="3600" b="1" spc="-5" dirty="0">
                <a:solidFill>
                  <a:srgbClr val="696363"/>
                </a:solidFill>
                <a:latin typeface="Trebuchet MS"/>
                <a:cs typeface="Trebuchet MS"/>
              </a:rPr>
              <a:t>UM </a:t>
            </a:r>
            <a:r>
              <a:rPr sz="3600" b="1" spc="-95" dirty="0">
                <a:solidFill>
                  <a:srgbClr val="696363"/>
                </a:solidFill>
                <a:latin typeface="Trebuchet MS"/>
                <a:cs typeface="Trebuchet MS"/>
              </a:rPr>
              <a:t>PROBLEMA</a:t>
            </a:r>
            <a:r>
              <a:rPr sz="3600" b="1" spc="-540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3600" b="1" spc="-30" dirty="0">
                <a:solidFill>
                  <a:srgbClr val="696363"/>
                </a:solidFill>
                <a:latin typeface="Trebuchet MS"/>
                <a:cs typeface="Trebuchet MS"/>
              </a:rPr>
              <a:t>DE  </a:t>
            </a:r>
            <a:r>
              <a:rPr sz="3600" b="1" spc="-55" dirty="0">
                <a:solidFill>
                  <a:srgbClr val="696363"/>
                </a:solidFill>
                <a:latin typeface="Trebuchet MS"/>
                <a:cs typeface="Trebuchet MS"/>
              </a:rPr>
              <a:t>PESQUISA?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</a:pPr>
            <a:r>
              <a:rPr sz="3400" spc="-565" dirty="0">
                <a:solidFill>
                  <a:srgbClr val="D24717"/>
                </a:solidFill>
                <a:latin typeface="Arial"/>
                <a:cs typeface="Arial"/>
              </a:rPr>
              <a:t></a:t>
            </a:r>
            <a:r>
              <a:rPr spc="-565" dirty="0"/>
              <a:t>A </a:t>
            </a:r>
            <a:r>
              <a:rPr spc="-195" dirty="0"/>
              <a:t>formulação </a:t>
            </a:r>
            <a:r>
              <a:rPr spc="-165" dirty="0"/>
              <a:t>de </a:t>
            </a:r>
            <a:r>
              <a:rPr spc="-204" dirty="0"/>
              <a:t>um </a:t>
            </a:r>
            <a:r>
              <a:rPr spc="-185" dirty="0"/>
              <a:t>problema </a:t>
            </a:r>
            <a:r>
              <a:rPr spc="-735" dirty="0"/>
              <a:t>tem  </a:t>
            </a:r>
            <a:r>
              <a:rPr spc="-190" dirty="0"/>
              <a:t>relação </a:t>
            </a:r>
            <a:r>
              <a:rPr spc="-215" dirty="0"/>
              <a:t>com </a:t>
            </a:r>
            <a:r>
              <a:rPr spc="-315" dirty="0"/>
              <a:t>as</a:t>
            </a:r>
            <a:r>
              <a:rPr spc="85" dirty="0"/>
              <a:t> </a:t>
            </a:r>
            <a:r>
              <a:rPr spc="-210" dirty="0"/>
              <a:t>indagações: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400" spc="-350" dirty="0">
                <a:solidFill>
                  <a:srgbClr val="D24717"/>
                </a:solidFill>
                <a:latin typeface="Arial"/>
                <a:cs typeface="Arial"/>
              </a:rPr>
              <a:t></a:t>
            </a:r>
            <a:r>
              <a:rPr spc="-350" dirty="0"/>
              <a:t>- </a:t>
            </a:r>
            <a:r>
              <a:rPr spc="-204" dirty="0"/>
              <a:t>como </a:t>
            </a:r>
            <a:r>
              <a:rPr spc="-265" dirty="0"/>
              <a:t>são </a:t>
            </a:r>
            <a:r>
              <a:rPr spc="-310" dirty="0"/>
              <a:t>as</a:t>
            </a:r>
            <a:r>
              <a:rPr spc="-254" dirty="0"/>
              <a:t> coisas?;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3314181"/>
            <a:ext cx="5654675" cy="1397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400" spc="-350" dirty="0">
                <a:solidFill>
                  <a:srgbClr val="D24717"/>
                </a:solidFill>
                <a:latin typeface="Arial"/>
                <a:cs typeface="Arial"/>
              </a:rPr>
              <a:t></a:t>
            </a:r>
            <a:r>
              <a:rPr sz="4000" spc="-350" dirty="0">
                <a:latin typeface="Times New Roman"/>
                <a:cs typeface="Times New Roman"/>
              </a:rPr>
              <a:t>- </a:t>
            </a:r>
            <a:r>
              <a:rPr sz="4000" spc="-240" dirty="0">
                <a:latin typeface="Times New Roman"/>
                <a:cs typeface="Times New Roman"/>
              </a:rPr>
              <a:t>quais </a:t>
            </a:r>
            <a:r>
              <a:rPr sz="4000" spc="-315" dirty="0">
                <a:latin typeface="Times New Roman"/>
                <a:cs typeface="Times New Roman"/>
              </a:rPr>
              <a:t>as </a:t>
            </a:r>
            <a:r>
              <a:rPr sz="4000" spc="-275" dirty="0">
                <a:latin typeface="Times New Roman"/>
                <a:cs typeface="Times New Roman"/>
              </a:rPr>
              <a:t>suas </a:t>
            </a:r>
            <a:r>
              <a:rPr sz="4000" spc="-265" dirty="0">
                <a:latin typeface="Times New Roman"/>
                <a:cs typeface="Times New Roman"/>
              </a:rPr>
              <a:t>causas?;</a:t>
            </a:r>
            <a:r>
              <a:rPr sz="4000" spc="-175" dirty="0">
                <a:latin typeface="Times New Roman"/>
                <a:cs typeface="Times New Roman"/>
              </a:rPr>
              <a:t> </a:t>
            </a:r>
            <a:r>
              <a:rPr sz="4000" spc="-155" dirty="0"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400" spc="-350" dirty="0">
                <a:solidFill>
                  <a:srgbClr val="D24717"/>
                </a:solidFill>
                <a:latin typeface="Arial"/>
                <a:cs typeface="Arial"/>
              </a:rPr>
              <a:t></a:t>
            </a:r>
            <a:r>
              <a:rPr sz="4000" spc="-350" dirty="0">
                <a:latin typeface="Times New Roman"/>
                <a:cs typeface="Times New Roman"/>
              </a:rPr>
              <a:t>- </a:t>
            </a:r>
            <a:r>
              <a:rPr sz="4000" spc="-240" dirty="0">
                <a:latin typeface="Times New Roman"/>
                <a:cs typeface="Times New Roman"/>
              </a:rPr>
              <a:t>quais </a:t>
            </a:r>
            <a:r>
              <a:rPr sz="4000" spc="-315" dirty="0">
                <a:latin typeface="Times New Roman"/>
                <a:cs typeface="Times New Roman"/>
              </a:rPr>
              <a:t>as </a:t>
            </a:r>
            <a:r>
              <a:rPr sz="4000" spc="-275" dirty="0">
                <a:latin typeface="Times New Roman"/>
                <a:cs typeface="Times New Roman"/>
              </a:rPr>
              <a:t>suas  </a:t>
            </a:r>
            <a:r>
              <a:rPr sz="4000" spc="-250" dirty="0">
                <a:latin typeface="Times New Roman"/>
                <a:cs typeface="Times New Roman"/>
              </a:rPr>
              <a:t>conseqüências?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A </a:t>
            </a:r>
            <a:r>
              <a:rPr spc="-135" dirty="0"/>
              <a:t>ESCOLHA </a:t>
            </a:r>
            <a:r>
              <a:rPr spc="-125" dirty="0"/>
              <a:t>DO </a:t>
            </a:r>
            <a:r>
              <a:rPr spc="-95" dirty="0"/>
              <a:t>PROBLEMA</a:t>
            </a:r>
            <a:r>
              <a:rPr spc="-340" dirty="0"/>
              <a:t> </a:t>
            </a:r>
            <a:r>
              <a:rPr spc="-30" dirty="0"/>
              <a:t>DE  </a:t>
            </a:r>
            <a:r>
              <a:rPr spc="-95" dirty="0"/>
              <a:t>PESQUISA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965" y="1350009"/>
            <a:ext cx="8174355" cy="448373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87020" marR="5080" indent="-274320">
              <a:lnSpc>
                <a:spcPct val="80000"/>
              </a:lnSpc>
              <a:spcBef>
                <a:spcPts val="869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170" dirty="0">
                <a:latin typeface="Times New Roman"/>
                <a:cs typeface="Times New Roman"/>
              </a:rPr>
              <a:t>Muitos </a:t>
            </a:r>
            <a:r>
              <a:rPr sz="3200" spc="-145" dirty="0">
                <a:latin typeface="Times New Roman"/>
                <a:cs typeface="Times New Roman"/>
              </a:rPr>
              <a:t>fatores </a:t>
            </a:r>
            <a:r>
              <a:rPr sz="3200" spc="-114" dirty="0">
                <a:latin typeface="Times New Roman"/>
                <a:cs typeface="Times New Roman"/>
              </a:rPr>
              <a:t>determinam </a:t>
            </a:r>
            <a:r>
              <a:rPr sz="3200" spc="-254" dirty="0">
                <a:latin typeface="Times New Roman"/>
                <a:cs typeface="Times New Roman"/>
              </a:rPr>
              <a:t>a </a:t>
            </a:r>
            <a:r>
              <a:rPr sz="3200" spc="-180" dirty="0">
                <a:latin typeface="Times New Roman"/>
                <a:cs typeface="Times New Roman"/>
              </a:rPr>
              <a:t>escolha </a:t>
            </a:r>
            <a:r>
              <a:rPr sz="3200" spc="-130" dirty="0">
                <a:latin typeface="Times New Roman"/>
                <a:cs typeface="Times New Roman"/>
              </a:rPr>
              <a:t>de </a:t>
            </a:r>
            <a:r>
              <a:rPr sz="3200" spc="-165" dirty="0">
                <a:latin typeface="Times New Roman"/>
                <a:cs typeface="Times New Roman"/>
              </a:rPr>
              <a:t>um </a:t>
            </a:r>
            <a:r>
              <a:rPr sz="3200" spc="-185" dirty="0">
                <a:latin typeface="Times New Roman"/>
                <a:cs typeface="Times New Roman"/>
              </a:rPr>
              <a:t>problema  </a:t>
            </a:r>
            <a:r>
              <a:rPr sz="3200" spc="-130" dirty="0">
                <a:latin typeface="Times New Roman"/>
                <a:cs typeface="Times New Roman"/>
              </a:rPr>
              <a:t>de </a:t>
            </a:r>
            <a:r>
              <a:rPr sz="3200" spc="-150" dirty="0">
                <a:latin typeface="Times New Roman"/>
                <a:cs typeface="Times New Roman"/>
              </a:rPr>
              <a:t>pesquisa. </a:t>
            </a:r>
            <a:r>
              <a:rPr sz="3200" spc="-185" dirty="0">
                <a:latin typeface="Times New Roman"/>
                <a:cs typeface="Times New Roman"/>
              </a:rPr>
              <a:t>Para </a:t>
            </a:r>
            <a:r>
              <a:rPr sz="3200" spc="-160" dirty="0">
                <a:latin typeface="Times New Roman"/>
                <a:cs typeface="Times New Roman"/>
              </a:rPr>
              <a:t>Rudio </a:t>
            </a:r>
            <a:r>
              <a:rPr sz="3200" spc="-75" dirty="0">
                <a:latin typeface="Times New Roman"/>
                <a:cs typeface="Times New Roman"/>
              </a:rPr>
              <a:t>(2000), </a:t>
            </a:r>
            <a:r>
              <a:rPr sz="3200" spc="-135" dirty="0">
                <a:latin typeface="Times New Roman"/>
                <a:cs typeface="Times New Roman"/>
              </a:rPr>
              <a:t>o </a:t>
            </a:r>
            <a:r>
              <a:rPr sz="3200" spc="-155" dirty="0">
                <a:latin typeface="Times New Roman"/>
                <a:cs typeface="Times New Roman"/>
              </a:rPr>
              <a:t>pesquisador, </a:t>
            </a:r>
            <a:r>
              <a:rPr sz="3200" spc="-114" dirty="0">
                <a:latin typeface="Times New Roman"/>
                <a:cs typeface="Times New Roman"/>
              </a:rPr>
              <a:t>neste  </a:t>
            </a:r>
            <a:r>
              <a:rPr sz="3200" spc="-105" dirty="0">
                <a:latin typeface="Times New Roman"/>
                <a:cs typeface="Times New Roman"/>
              </a:rPr>
              <a:t>momento, </a:t>
            </a:r>
            <a:r>
              <a:rPr sz="3200" spc="-195" dirty="0">
                <a:latin typeface="Times New Roman"/>
                <a:cs typeface="Times New Roman"/>
              </a:rPr>
              <a:t>deve </a:t>
            </a:r>
            <a:r>
              <a:rPr sz="3200" spc="-170" dirty="0">
                <a:latin typeface="Times New Roman"/>
                <a:cs typeface="Times New Roman"/>
              </a:rPr>
              <a:t>fazer </a:t>
            </a:r>
            <a:r>
              <a:rPr sz="3200" spc="-245" dirty="0">
                <a:latin typeface="Times New Roman"/>
                <a:cs typeface="Times New Roman"/>
              </a:rPr>
              <a:t>as </a:t>
            </a:r>
            <a:r>
              <a:rPr sz="3200" spc="-155" dirty="0">
                <a:latin typeface="Times New Roman"/>
                <a:cs typeface="Times New Roman"/>
              </a:rPr>
              <a:t>seguintes</a:t>
            </a:r>
            <a:r>
              <a:rPr sz="3200" spc="-370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Times New Roman"/>
                <a:cs typeface="Times New Roman"/>
              </a:rPr>
              <a:t>perguntas: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ts val="3590"/>
              </a:lnSpc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65" dirty="0">
                <a:latin typeface="Times New Roman"/>
                <a:cs typeface="Times New Roman"/>
              </a:rPr>
              <a:t>- </a:t>
            </a:r>
            <a:r>
              <a:rPr sz="3200" spc="-135" dirty="0">
                <a:latin typeface="Times New Roman"/>
                <a:cs typeface="Times New Roman"/>
              </a:rPr>
              <a:t>o </a:t>
            </a:r>
            <a:r>
              <a:rPr sz="3200" spc="-150" dirty="0">
                <a:latin typeface="Times New Roman"/>
                <a:cs typeface="Times New Roman"/>
              </a:rPr>
              <a:t>problema </a:t>
            </a:r>
            <a:r>
              <a:rPr sz="3200" spc="-125" dirty="0">
                <a:latin typeface="Times New Roman"/>
                <a:cs typeface="Times New Roman"/>
              </a:rPr>
              <a:t>é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170" dirty="0">
                <a:latin typeface="Times New Roman"/>
                <a:cs typeface="Times New Roman"/>
              </a:rPr>
              <a:t>original?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ts val="3675"/>
              </a:lnSpc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65" dirty="0">
                <a:latin typeface="Times New Roman"/>
                <a:cs typeface="Times New Roman"/>
              </a:rPr>
              <a:t>- </a:t>
            </a:r>
            <a:r>
              <a:rPr sz="3200" spc="-135" dirty="0">
                <a:latin typeface="Times New Roman"/>
                <a:cs typeface="Times New Roman"/>
              </a:rPr>
              <a:t>o </a:t>
            </a:r>
            <a:r>
              <a:rPr sz="3200" spc="-150" dirty="0">
                <a:latin typeface="Times New Roman"/>
                <a:cs typeface="Times New Roman"/>
              </a:rPr>
              <a:t>problema </a:t>
            </a:r>
            <a:r>
              <a:rPr sz="3200" spc="-125" dirty="0">
                <a:latin typeface="Times New Roman"/>
                <a:cs typeface="Times New Roman"/>
              </a:rPr>
              <a:t>é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165" dirty="0">
                <a:latin typeface="Times New Roman"/>
                <a:cs typeface="Times New Roman"/>
              </a:rPr>
              <a:t>relevante?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ts val="3675"/>
              </a:lnSpc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65" dirty="0">
                <a:latin typeface="Times New Roman"/>
                <a:cs typeface="Times New Roman"/>
              </a:rPr>
              <a:t>- </a:t>
            </a:r>
            <a:r>
              <a:rPr sz="3200" spc="-190" dirty="0">
                <a:latin typeface="Times New Roman"/>
                <a:cs typeface="Times New Roman"/>
              </a:rPr>
              <a:t>ainda </a:t>
            </a:r>
            <a:r>
              <a:rPr sz="3200" spc="-140" dirty="0">
                <a:latin typeface="Times New Roman"/>
                <a:cs typeface="Times New Roman"/>
              </a:rPr>
              <a:t>que </a:t>
            </a:r>
            <a:r>
              <a:rPr sz="3200" spc="-195" dirty="0">
                <a:latin typeface="Times New Roman"/>
                <a:cs typeface="Times New Roman"/>
              </a:rPr>
              <a:t>seja </a:t>
            </a:r>
            <a:r>
              <a:rPr sz="3200" spc="-145" dirty="0">
                <a:latin typeface="Times New Roman"/>
                <a:cs typeface="Times New Roman"/>
              </a:rPr>
              <a:t>“interessante”, </a:t>
            </a:r>
            <a:r>
              <a:rPr sz="3200" spc="-120" dirty="0">
                <a:latin typeface="Times New Roman"/>
                <a:cs typeface="Times New Roman"/>
              </a:rPr>
              <a:t>é </a:t>
            </a:r>
            <a:r>
              <a:rPr sz="3200" spc="-170" dirty="0">
                <a:latin typeface="Times New Roman"/>
                <a:cs typeface="Times New Roman"/>
              </a:rPr>
              <a:t>adequado </a:t>
            </a:r>
            <a:r>
              <a:rPr sz="3200" spc="-155" dirty="0">
                <a:latin typeface="Times New Roman"/>
                <a:cs typeface="Times New Roman"/>
              </a:rPr>
              <a:t>para</a:t>
            </a:r>
            <a:r>
              <a:rPr sz="3200" spc="110" dirty="0">
                <a:latin typeface="Times New Roman"/>
                <a:cs typeface="Times New Roman"/>
              </a:rPr>
              <a:t> </a:t>
            </a:r>
            <a:r>
              <a:rPr sz="3200" spc="-240" dirty="0">
                <a:latin typeface="Times New Roman"/>
                <a:cs typeface="Times New Roman"/>
              </a:rPr>
              <a:t>mim?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ts val="3670"/>
              </a:lnSpc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65" dirty="0">
                <a:latin typeface="Times New Roman"/>
                <a:cs typeface="Times New Roman"/>
              </a:rPr>
              <a:t>- </a:t>
            </a:r>
            <a:r>
              <a:rPr sz="3200" spc="-110" dirty="0">
                <a:latin typeface="Times New Roman"/>
                <a:cs typeface="Times New Roman"/>
              </a:rPr>
              <a:t>tenho </a:t>
            </a:r>
            <a:r>
              <a:rPr sz="3200" spc="-175" dirty="0">
                <a:latin typeface="Times New Roman"/>
                <a:cs typeface="Times New Roman"/>
              </a:rPr>
              <a:t>possibilidades </a:t>
            </a:r>
            <a:r>
              <a:rPr sz="3200" spc="-155" dirty="0">
                <a:latin typeface="Times New Roman"/>
                <a:cs typeface="Times New Roman"/>
              </a:rPr>
              <a:t>reais </a:t>
            </a:r>
            <a:r>
              <a:rPr sz="3200" spc="-150" dirty="0">
                <a:latin typeface="Times New Roman"/>
                <a:cs typeface="Times New Roman"/>
              </a:rPr>
              <a:t>para </a:t>
            </a:r>
            <a:r>
              <a:rPr sz="3200" spc="-114" dirty="0">
                <a:latin typeface="Times New Roman"/>
                <a:cs typeface="Times New Roman"/>
              </a:rPr>
              <a:t>executar </a:t>
            </a:r>
            <a:r>
              <a:rPr sz="3200" spc="-110" dirty="0">
                <a:latin typeface="Times New Roman"/>
                <a:cs typeface="Times New Roman"/>
              </a:rPr>
              <a:t>tal</a:t>
            </a:r>
            <a:r>
              <a:rPr sz="3200" spc="200" dirty="0">
                <a:latin typeface="Times New Roman"/>
                <a:cs typeface="Times New Roman"/>
              </a:rPr>
              <a:t> </a:t>
            </a:r>
            <a:r>
              <a:rPr sz="3200" spc="-530" dirty="0">
                <a:latin typeface="Times New Roman"/>
                <a:cs typeface="Times New Roman"/>
              </a:rPr>
              <a:t>pesquisa?</a:t>
            </a:r>
            <a:endParaRPr sz="3200">
              <a:latin typeface="Times New Roman"/>
              <a:cs typeface="Times New Roman"/>
            </a:endParaRPr>
          </a:p>
          <a:p>
            <a:pPr marL="287020" marR="902335" indent="-274320">
              <a:lnSpc>
                <a:spcPts val="3070"/>
              </a:lnSpc>
              <a:spcBef>
                <a:spcPts val="660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65" dirty="0">
                <a:latin typeface="Times New Roman"/>
                <a:cs typeface="Times New Roman"/>
              </a:rPr>
              <a:t>- </a:t>
            </a:r>
            <a:r>
              <a:rPr sz="3200" spc="-135" dirty="0">
                <a:latin typeface="Times New Roman"/>
                <a:cs typeface="Times New Roman"/>
              </a:rPr>
              <a:t>existem </a:t>
            </a:r>
            <a:r>
              <a:rPr sz="3200" spc="-125" dirty="0">
                <a:latin typeface="Times New Roman"/>
                <a:cs typeface="Times New Roman"/>
              </a:rPr>
              <a:t>recursos </a:t>
            </a:r>
            <a:r>
              <a:rPr sz="3200" spc="-160" dirty="0">
                <a:latin typeface="Times New Roman"/>
                <a:cs typeface="Times New Roman"/>
              </a:rPr>
              <a:t>financeiros </a:t>
            </a:r>
            <a:r>
              <a:rPr sz="3200" spc="-140" dirty="0">
                <a:latin typeface="Times New Roman"/>
                <a:cs typeface="Times New Roman"/>
              </a:rPr>
              <a:t>que </a:t>
            </a:r>
            <a:r>
              <a:rPr sz="3200" spc="-180" dirty="0">
                <a:latin typeface="Times New Roman"/>
                <a:cs typeface="Times New Roman"/>
              </a:rPr>
              <a:t>viabilizarão </a:t>
            </a:r>
            <a:r>
              <a:rPr sz="3200" spc="-745" dirty="0">
                <a:latin typeface="Times New Roman"/>
                <a:cs typeface="Times New Roman"/>
              </a:rPr>
              <a:t>a  </a:t>
            </a:r>
            <a:r>
              <a:rPr sz="3200" spc="-165" dirty="0">
                <a:latin typeface="Times New Roman"/>
                <a:cs typeface="Times New Roman"/>
              </a:rPr>
              <a:t>execução </a:t>
            </a:r>
            <a:r>
              <a:rPr sz="3200" spc="-140" dirty="0">
                <a:latin typeface="Times New Roman"/>
                <a:cs typeface="Times New Roman"/>
              </a:rPr>
              <a:t>do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projeto?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ts val="3704"/>
              </a:lnSpc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65" dirty="0">
                <a:latin typeface="Times New Roman"/>
                <a:cs typeface="Times New Roman"/>
              </a:rPr>
              <a:t>- </a:t>
            </a:r>
            <a:r>
              <a:rPr sz="3200" spc="-75" dirty="0">
                <a:latin typeface="Times New Roman"/>
                <a:cs typeface="Times New Roman"/>
              </a:rPr>
              <a:t>terei </a:t>
            </a:r>
            <a:r>
              <a:rPr sz="3200" spc="-105" dirty="0">
                <a:latin typeface="Times New Roman"/>
                <a:cs typeface="Times New Roman"/>
              </a:rPr>
              <a:t>tempo </a:t>
            </a:r>
            <a:r>
              <a:rPr sz="3200" spc="-145" dirty="0">
                <a:latin typeface="Times New Roman"/>
                <a:cs typeface="Times New Roman"/>
              </a:rPr>
              <a:t>suficiente </a:t>
            </a:r>
            <a:r>
              <a:rPr sz="3200" spc="-150" dirty="0">
                <a:latin typeface="Times New Roman"/>
                <a:cs typeface="Times New Roman"/>
              </a:rPr>
              <a:t>para </a:t>
            </a:r>
            <a:r>
              <a:rPr sz="3200" spc="-165" dirty="0">
                <a:latin typeface="Times New Roman"/>
                <a:cs typeface="Times New Roman"/>
              </a:rPr>
              <a:t>investigar </a:t>
            </a:r>
            <a:r>
              <a:rPr sz="3200" spc="-110" dirty="0">
                <a:latin typeface="Times New Roman"/>
                <a:cs typeface="Times New Roman"/>
              </a:rPr>
              <a:t>tal</a:t>
            </a:r>
            <a:r>
              <a:rPr sz="3200" spc="165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Times New Roman"/>
                <a:cs typeface="Times New Roman"/>
              </a:rPr>
              <a:t>questão?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A </a:t>
            </a:r>
            <a:r>
              <a:rPr spc="-135" dirty="0"/>
              <a:t>ESCOLHA </a:t>
            </a:r>
            <a:r>
              <a:rPr spc="-125" dirty="0"/>
              <a:t>DO </a:t>
            </a:r>
            <a:r>
              <a:rPr spc="-95" dirty="0"/>
              <a:t>PROBLEMA</a:t>
            </a:r>
            <a:r>
              <a:rPr spc="-340" dirty="0"/>
              <a:t> </a:t>
            </a:r>
            <a:r>
              <a:rPr spc="-30" dirty="0"/>
              <a:t>DE  </a:t>
            </a:r>
            <a:r>
              <a:rPr spc="-95" dirty="0"/>
              <a:t>PESQUISA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4" y="1386586"/>
            <a:ext cx="8345170" cy="505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ts val="3650"/>
              </a:lnSpc>
              <a:spcBef>
                <a:spcPts val="105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20" dirty="0">
                <a:latin typeface="Times New Roman"/>
                <a:cs typeface="Times New Roman"/>
              </a:rPr>
              <a:t>O </a:t>
            </a:r>
            <a:r>
              <a:rPr sz="3200" spc="-150" dirty="0">
                <a:latin typeface="Times New Roman"/>
                <a:cs typeface="Times New Roman"/>
              </a:rPr>
              <a:t>problema </a:t>
            </a:r>
            <a:r>
              <a:rPr sz="3200" spc="-195" dirty="0">
                <a:latin typeface="Times New Roman"/>
                <a:cs typeface="Times New Roman"/>
              </a:rPr>
              <a:t>sinaliza </a:t>
            </a:r>
            <a:r>
              <a:rPr sz="3200" spc="-135" dirty="0">
                <a:latin typeface="Times New Roman"/>
                <a:cs typeface="Times New Roman"/>
              </a:rPr>
              <a:t>o </a:t>
            </a:r>
            <a:r>
              <a:rPr sz="3200" spc="-180" dirty="0">
                <a:latin typeface="Times New Roman"/>
                <a:cs typeface="Times New Roman"/>
              </a:rPr>
              <a:t>foco </a:t>
            </a:r>
            <a:r>
              <a:rPr sz="3200" spc="-140" dirty="0">
                <a:latin typeface="Times New Roman"/>
                <a:cs typeface="Times New Roman"/>
              </a:rPr>
              <a:t>que </a:t>
            </a:r>
            <a:r>
              <a:rPr sz="3200" spc="-200" dirty="0">
                <a:latin typeface="Times New Roman"/>
                <a:cs typeface="Times New Roman"/>
              </a:rPr>
              <a:t>você </a:t>
            </a:r>
            <a:r>
              <a:rPr sz="3200" spc="-150" dirty="0">
                <a:latin typeface="Times New Roman"/>
                <a:cs typeface="Times New Roman"/>
              </a:rPr>
              <a:t>dará </a:t>
            </a:r>
            <a:r>
              <a:rPr sz="3200" spc="-254" dirty="0">
                <a:latin typeface="Times New Roman"/>
                <a:cs typeface="Times New Roman"/>
              </a:rPr>
              <a:t>à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Times New Roman"/>
                <a:cs typeface="Times New Roman"/>
              </a:rPr>
              <a:t>pesquisa.</a:t>
            </a:r>
            <a:endParaRPr sz="3200">
              <a:latin typeface="Times New Roman"/>
              <a:cs typeface="Times New Roman"/>
            </a:endParaRPr>
          </a:p>
          <a:p>
            <a:pPr marL="286385">
              <a:lnSpc>
                <a:spcPts val="3650"/>
              </a:lnSpc>
            </a:pPr>
            <a:r>
              <a:rPr sz="3200" spc="-120" dirty="0">
                <a:latin typeface="Times New Roman"/>
                <a:cs typeface="Times New Roman"/>
              </a:rPr>
              <a:t>Geralmente </a:t>
            </a:r>
            <a:r>
              <a:rPr sz="3200" spc="-200" dirty="0">
                <a:latin typeface="Times New Roman"/>
                <a:cs typeface="Times New Roman"/>
              </a:rPr>
              <a:t>você </a:t>
            </a:r>
            <a:r>
              <a:rPr sz="3200" spc="-150" dirty="0">
                <a:latin typeface="Times New Roman"/>
                <a:cs typeface="Times New Roman"/>
              </a:rPr>
              <a:t>considera </a:t>
            </a:r>
            <a:r>
              <a:rPr sz="3200" spc="-195" dirty="0">
                <a:latin typeface="Times New Roman"/>
                <a:cs typeface="Times New Roman"/>
              </a:rPr>
              <a:t>na </a:t>
            </a:r>
            <a:r>
              <a:rPr sz="3200" spc="-180" dirty="0">
                <a:latin typeface="Times New Roman"/>
                <a:cs typeface="Times New Roman"/>
              </a:rPr>
              <a:t>escolha </a:t>
            </a:r>
            <a:r>
              <a:rPr sz="3200" spc="-120" dirty="0">
                <a:latin typeface="Times New Roman"/>
                <a:cs typeface="Times New Roman"/>
              </a:rPr>
              <a:t>deste</a:t>
            </a:r>
            <a:r>
              <a:rPr sz="3200" spc="35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foco:</a:t>
            </a:r>
            <a:endParaRPr sz="3200">
              <a:latin typeface="Times New Roman"/>
              <a:cs typeface="Times New Roman"/>
            </a:endParaRPr>
          </a:p>
          <a:p>
            <a:pPr marL="287020" marR="321310" indent="-274320">
              <a:lnSpc>
                <a:spcPct val="9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65" dirty="0">
                <a:latin typeface="Times New Roman"/>
                <a:cs typeface="Times New Roman"/>
              </a:rPr>
              <a:t>- </a:t>
            </a:r>
            <a:r>
              <a:rPr sz="3200" b="1" spc="-135" dirty="0">
                <a:latin typeface="Times New Roman"/>
                <a:cs typeface="Times New Roman"/>
              </a:rPr>
              <a:t>a </a:t>
            </a:r>
            <a:r>
              <a:rPr sz="3200" b="1" spc="-10" dirty="0">
                <a:latin typeface="Times New Roman"/>
                <a:cs typeface="Times New Roman"/>
              </a:rPr>
              <a:t>relevância </a:t>
            </a:r>
            <a:r>
              <a:rPr sz="3200" b="1" spc="95" dirty="0">
                <a:latin typeface="Times New Roman"/>
                <a:cs typeface="Times New Roman"/>
              </a:rPr>
              <a:t>do </a:t>
            </a:r>
            <a:r>
              <a:rPr sz="3200" b="1" spc="-40" dirty="0">
                <a:latin typeface="Times New Roman"/>
                <a:cs typeface="Times New Roman"/>
              </a:rPr>
              <a:t>problema: </a:t>
            </a:r>
            <a:r>
              <a:rPr sz="3200" spc="-135" dirty="0">
                <a:latin typeface="Times New Roman"/>
                <a:cs typeface="Times New Roman"/>
              </a:rPr>
              <a:t>o </a:t>
            </a:r>
            <a:r>
              <a:rPr sz="3200" spc="-150" dirty="0">
                <a:latin typeface="Times New Roman"/>
                <a:cs typeface="Times New Roman"/>
              </a:rPr>
              <a:t>problema </a:t>
            </a:r>
            <a:r>
              <a:rPr sz="3200" spc="-145" dirty="0">
                <a:latin typeface="Times New Roman"/>
                <a:cs typeface="Times New Roman"/>
              </a:rPr>
              <a:t>será  </a:t>
            </a:r>
            <a:r>
              <a:rPr sz="3200" spc="-135" dirty="0">
                <a:latin typeface="Times New Roman"/>
                <a:cs typeface="Times New Roman"/>
              </a:rPr>
              <a:t>relevante </a:t>
            </a:r>
            <a:r>
              <a:rPr sz="3200" spc="-155" dirty="0">
                <a:latin typeface="Times New Roman"/>
                <a:cs typeface="Times New Roman"/>
              </a:rPr>
              <a:t>em </a:t>
            </a:r>
            <a:r>
              <a:rPr sz="3200" spc="-90" dirty="0">
                <a:latin typeface="Times New Roman"/>
                <a:cs typeface="Times New Roman"/>
              </a:rPr>
              <a:t>termos </a:t>
            </a:r>
            <a:r>
              <a:rPr sz="3200" spc="-155" dirty="0">
                <a:latin typeface="Times New Roman"/>
                <a:cs typeface="Times New Roman"/>
              </a:rPr>
              <a:t>científicos </a:t>
            </a:r>
            <a:r>
              <a:rPr sz="3200" spc="-160" dirty="0">
                <a:latin typeface="Times New Roman"/>
                <a:cs typeface="Times New Roman"/>
              </a:rPr>
              <a:t>quando </a:t>
            </a:r>
            <a:r>
              <a:rPr sz="3200" spc="-130" dirty="0">
                <a:latin typeface="Times New Roman"/>
                <a:cs typeface="Times New Roman"/>
              </a:rPr>
              <a:t>propiciar  </a:t>
            </a:r>
            <a:r>
              <a:rPr sz="3200" spc="-150" dirty="0">
                <a:latin typeface="Times New Roman"/>
                <a:cs typeface="Times New Roman"/>
              </a:rPr>
              <a:t>conhecimentos </a:t>
            </a:r>
            <a:r>
              <a:rPr sz="3200" spc="-220" dirty="0">
                <a:latin typeface="Times New Roman"/>
                <a:cs typeface="Times New Roman"/>
              </a:rPr>
              <a:t>novos </a:t>
            </a:r>
            <a:r>
              <a:rPr sz="3200" spc="-254" dirty="0">
                <a:latin typeface="Times New Roman"/>
                <a:cs typeface="Times New Roman"/>
              </a:rPr>
              <a:t>à </a:t>
            </a:r>
            <a:r>
              <a:rPr sz="3200" spc="-155" dirty="0">
                <a:latin typeface="Times New Roman"/>
                <a:cs typeface="Times New Roman"/>
              </a:rPr>
              <a:t>área </a:t>
            </a:r>
            <a:r>
              <a:rPr sz="3200" spc="-130" dirty="0">
                <a:latin typeface="Times New Roman"/>
                <a:cs typeface="Times New Roman"/>
              </a:rPr>
              <a:t>de </a:t>
            </a:r>
            <a:r>
              <a:rPr sz="3200" spc="-125" dirty="0">
                <a:latin typeface="Times New Roman"/>
                <a:cs typeface="Times New Roman"/>
              </a:rPr>
              <a:t>estudo </a:t>
            </a:r>
            <a:r>
              <a:rPr sz="3200" spc="-30" dirty="0">
                <a:latin typeface="Times New Roman"/>
                <a:cs typeface="Times New Roman"/>
              </a:rPr>
              <a:t>e, </a:t>
            </a:r>
            <a:r>
              <a:rPr sz="3200" spc="-155" dirty="0">
                <a:latin typeface="Times New Roman"/>
                <a:cs typeface="Times New Roman"/>
              </a:rPr>
              <a:t>em </a:t>
            </a:r>
            <a:r>
              <a:rPr sz="3200" spc="-90" dirty="0">
                <a:latin typeface="Times New Roman"/>
                <a:cs typeface="Times New Roman"/>
              </a:rPr>
              <a:t>termos  </a:t>
            </a:r>
            <a:r>
              <a:rPr sz="3200" spc="-100" dirty="0">
                <a:latin typeface="Times New Roman"/>
                <a:cs typeface="Times New Roman"/>
              </a:rPr>
              <a:t>práticos, </a:t>
            </a:r>
            <a:r>
              <a:rPr sz="3200" spc="-254" dirty="0">
                <a:latin typeface="Times New Roman"/>
                <a:cs typeface="Times New Roman"/>
              </a:rPr>
              <a:t>a </a:t>
            </a:r>
            <a:r>
              <a:rPr sz="3200" spc="-170" dirty="0">
                <a:latin typeface="Times New Roman"/>
                <a:cs typeface="Times New Roman"/>
              </a:rPr>
              <a:t>relevância </a:t>
            </a:r>
            <a:r>
              <a:rPr sz="3200" spc="-114" dirty="0">
                <a:latin typeface="Times New Roman"/>
                <a:cs typeface="Times New Roman"/>
              </a:rPr>
              <a:t>refere-se </a:t>
            </a:r>
            <a:r>
              <a:rPr sz="3200" spc="-215" dirty="0">
                <a:latin typeface="Times New Roman"/>
                <a:cs typeface="Times New Roman"/>
              </a:rPr>
              <a:t>aos </a:t>
            </a:r>
            <a:r>
              <a:rPr sz="3200" spc="-165" dirty="0">
                <a:latin typeface="Times New Roman"/>
                <a:cs typeface="Times New Roman"/>
              </a:rPr>
              <a:t>benefícios </a:t>
            </a:r>
            <a:r>
              <a:rPr sz="3200" spc="-140" dirty="0">
                <a:latin typeface="Times New Roman"/>
                <a:cs typeface="Times New Roman"/>
              </a:rPr>
              <a:t>que </a:t>
            </a:r>
            <a:r>
              <a:rPr sz="3200" spc="-210" dirty="0">
                <a:latin typeface="Times New Roman"/>
                <a:cs typeface="Times New Roman"/>
              </a:rPr>
              <a:t>sua  </a:t>
            </a:r>
            <a:r>
              <a:rPr sz="3200" spc="-175" dirty="0">
                <a:latin typeface="Times New Roman"/>
                <a:cs typeface="Times New Roman"/>
              </a:rPr>
              <a:t>solução </a:t>
            </a:r>
            <a:r>
              <a:rPr sz="3200" spc="-75" dirty="0">
                <a:latin typeface="Times New Roman"/>
                <a:cs typeface="Times New Roman"/>
              </a:rPr>
              <a:t>trará </a:t>
            </a:r>
            <a:r>
              <a:rPr sz="3200" spc="-150" dirty="0">
                <a:latin typeface="Times New Roman"/>
                <a:cs typeface="Times New Roman"/>
              </a:rPr>
              <a:t>para </a:t>
            </a:r>
            <a:r>
              <a:rPr sz="3200" spc="-254" dirty="0">
                <a:latin typeface="Times New Roman"/>
                <a:cs typeface="Times New Roman"/>
              </a:rPr>
              <a:t>a </a:t>
            </a:r>
            <a:r>
              <a:rPr sz="3200" spc="-150" dirty="0">
                <a:latin typeface="Times New Roman"/>
                <a:cs typeface="Times New Roman"/>
              </a:rPr>
              <a:t>humanidade, </a:t>
            </a:r>
            <a:r>
              <a:rPr sz="3200" spc="-130" dirty="0">
                <a:latin typeface="Times New Roman"/>
                <a:cs typeface="Times New Roman"/>
              </a:rPr>
              <a:t>país, </a:t>
            </a:r>
            <a:r>
              <a:rPr sz="3200" spc="-155" dirty="0">
                <a:latin typeface="Times New Roman"/>
                <a:cs typeface="Times New Roman"/>
              </a:rPr>
              <a:t>área </a:t>
            </a:r>
            <a:r>
              <a:rPr sz="3200" spc="-135" dirty="0">
                <a:latin typeface="Times New Roman"/>
                <a:cs typeface="Times New Roman"/>
              </a:rPr>
              <a:t>de  </a:t>
            </a:r>
            <a:r>
              <a:rPr sz="3200" spc="-125" dirty="0">
                <a:latin typeface="Times New Roman"/>
                <a:cs typeface="Times New Roman"/>
              </a:rPr>
              <a:t>conhecimento,</a:t>
            </a:r>
            <a:r>
              <a:rPr sz="3200" spc="-22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etc.;</a:t>
            </a:r>
            <a:endParaRPr sz="3200">
              <a:latin typeface="Times New Roman"/>
              <a:cs typeface="Times New Roman"/>
            </a:endParaRPr>
          </a:p>
          <a:p>
            <a:pPr marL="287020" marR="5080" indent="-274320">
              <a:lnSpc>
                <a:spcPts val="3460"/>
              </a:lnSpc>
              <a:spcBef>
                <a:spcPts val="650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65" dirty="0">
                <a:latin typeface="Times New Roman"/>
                <a:cs typeface="Times New Roman"/>
              </a:rPr>
              <a:t>- </a:t>
            </a:r>
            <a:r>
              <a:rPr sz="3200" b="1" spc="-135" dirty="0">
                <a:latin typeface="Times New Roman"/>
                <a:cs typeface="Times New Roman"/>
              </a:rPr>
              <a:t>a </a:t>
            </a:r>
            <a:r>
              <a:rPr sz="3200" b="1" spc="40" dirty="0">
                <a:latin typeface="Times New Roman"/>
                <a:cs typeface="Times New Roman"/>
              </a:rPr>
              <a:t>oportunidade </a:t>
            </a:r>
            <a:r>
              <a:rPr sz="3200" b="1" spc="70" dirty="0">
                <a:latin typeface="Times New Roman"/>
                <a:cs typeface="Times New Roman"/>
              </a:rPr>
              <a:t>de </a:t>
            </a:r>
            <a:r>
              <a:rPr sz="3200" b="1" spc="-35" dirty="0">
                <a:latin typeface="Times New Roman"/>
                <a:cs typeface="Times New Roman"/>
              </a:rPr>
              <a:t>pesquisa: </a:t>
            </a:r>
            <a:r>
              <a:rPr sz="3200" spc="-195" dirty="0">
                <a:latin typeface="Times New Roman"/>
                <a:cs typeface="Times New Roman"/>
              </a:rPr>
              <a:t>você </a:t>
            </a:r>
            <a:r>
              <a:rPr sz="3200" spc="-160" dirty="0">
                <a:latin typeface="Times New Roman"/>
                <a:cs typeface="Times New Roman"/>
              </a:rPr>
              <a:t>escolhe  </a:t>
            </a:r>
            <a:r>
              <a:rPr sz="3200" spc="-114" dirty="0">
                <a:latin typeface="Times New Roman"/>
                <a:cs typeface="Times New Roman"/>
              </a:rPr>
              <a:t>determinado </a:t>
            </a:r>
            <a:r>
              <a:rPr sz="3200" spc="-150" dirty="0">
                <a:latin typeface="Times New Roman"/>
                <a:cs typeface="Times New Roman"/>
              </a:rPr>
              <a:t>problema </a:t>
            </a:r>
            <a:r>
              <a:rPr sz="3200" spc="-145" dirty="0">
                <a:latin typeface="Times New Roman"/>
                <a:cs typeface="Times New Roman"/>
              </a:rPr>
              <a:t>considerando </a:t>
            </a:r>
            <a:r>
              <a:rPr sz="3200" spc="-254" dirty="0">
                <a:latin typeface="Times New Roman"/>
                <a:cs typeface="Times New Roman"/>
              </a:rPr>
              <a:t>a </a:t>
            </a:r>
            <a:r>
              <a:rPr sz="3200" spc="-170" dirty="0">
                <a:latin typeface="Times New Roman"/>
                <a:cs typeface="Times New Roman"/>
              </a:rPr>
              <a:t>possibilidade </a:t>
            </a:r>
            <a:r>
              <a:rPr sz="3200" spc="-130" dirty="0">
                <a:latin typeface="Times New Roman"/>
                <a:cs typeface="Times New Roman"/>
              </a:rPr>
              <a:t>de  </a:t>
            </a:r>
            <a:r>
              <a:rPr sz="3200" spc="-75" dirty="0">
                <a:latin typeface="Times New Roman"/>
                <a:cs typeface="Times New Roman"/>
              </a:rPr>
              <a:t>obter </a:t>
            </a:r>
            <a:r>
              <a:rPr sz="3200" spc="-125" dirty="0">
                <a:latin typeface="Times New Roman"/>
                <a:cs typeface="Times New Roman"/>
              </a:rPr>
              <a:t>prestígio </a:t>
            </a:r>
            <a:r>
              <a:rPr sz="3200" spc="-135" dirty="0">
                <a:latin typeface="Times New Roman"/>
                <a:cs typeface="Times New Roman"/>
              </a:rPr>
              <a:t>ou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Times New Roman"/>
                <a:cs typeface="Times New Roman"/>
              </a:rPr>
              <a:t>financiamento.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202438"/>
            <a:ext cx="8072120" cy="520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0" marR="1059180">
              <a:lnSpc>
                <a:spcPct val="100000"/>
              </a:lnSpc>
              <a:spcBef>
                <a:spcPts val="100"/>
              </a:spcBef>
            </a:pPr>
            <a:r>
              <a:rPr sz="3600" b="1" spc="-190" dirty="0">
                <a:solidFill>
                  <a:srgbClr val="696363"/>
                </a:solidFill>
                <a:latin typeface="Trebuchet MS"/>
                <a:cs typeface="Trebuchet MS"/>
              </a:rPr>
              <a:t>FORMULAÇÃO </a:t>
            </a:r>
            <a:r>
              <a:rPr sz="3600" b="1" spc="-125" dirty="0">
                <a:solidFill>
                  <a:srgbClr val="696363"/>
                </a:solidFill>
                <a:latin typeface="Trebuchet MS"/>
                <a:cs typeface="Trebuchet MS"/>
              </a:rPr>
              <a:t>DO </a:t>
            </a:r>
            <a:r>
              <a:rPr sz="3600" b="1" spc="-95" dirty="0">
                <a:solidFill>
                  <a:srgbClr val="696363"/>
                </a:solidFill>
                <a:latin typeface="Trebuchet MS"/>
                <a:cs typeface="Trebuchet MS"/>
              </a:rPr>
              <a:t>PROBLEMA</a:t>
            </a:r>
            <a:r>
              <a:rPr sz="3600" b="1" spc="-430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3600" b="1" spc="-30" dirty="0">
                <a:solidFill>
                  <a:srgbClr val="696363"/>
                </a:solidFill>
                <a:latin typeface="Trebuchet MS"/>
                <a:cs typeface="Trebuchet MS"/>
              </a:rPr>
              <a:t>DE  </a:t>
            </a:r>
            <a:r>
              <a:rPr sz="3600" b="1" spc="-95" dirty="0">
                <a:solidFill>
                  <a:srgbClr val="696363"/>
                </a:solidFill>
                <a:latin typeface="Trebuchet MS"/>
                <a:cs typeface="Trebuchet MS"/>
              </a:rPr>
              <a:t>PESQUISA</a:t>
            </a:r>
            <a:endParaRPr sz="3600">
              <a:latin typeface="Trebuchet MS"/>
              <a:cs typeface="Trebuchet MS"/>
            </a:endParaRPr>
          </a:p>
          <a:p>
            <a:pPr marL="286385" marR="5080" indent="-274320">
              <a:lnSpc>
                <a:spcPct val="90000"/>
              </a:lnSpc>
              <a:spcBef>
                <a:spcPts val="1030"/>
              </a:spcBef>
            </a:pPr>
            <a:r>
              <a:rPr sz="3050" spc="-790" dirty="0">
                <a:solidFill>
                  <a:srgbClr val="D24717"/>
                </a:solidFill>
                <a:latin typeface="Arial"/>
                <a:cs typeface="Arial"/>
              </a:rPr>
              <a:t> </a:t>
            </a:r>
            <a:r>
              <a:rPr sz="3600" spc="-245" dirty="0">
                <a:latin typeface="Times New Roman"/>
                <a:cs typeface="Times New Roman"/>
              </a:rPr>
              <a:t>Na </a:t>
            </a:r>
            <a:r>
              <a:rPr sz="3600" spc="-105" dirty="0">
                <a:latin typeface="Times New Roman"/>
                <a:cs typeface="Times New Roman"/>
              </a:rPr>
              <a:t>literatura </a:t>
            </a:r>
            <a:r>
              <a:rPr sz="3600" spc="-220" dirty="0">
                <a:latin typeface="Times New Roman"/>
                <a:cs typeface="Times New Roman"/>
              </a:rPr>
              <a:t>da </a:t>
            </a:r>
            <a:r>
              <a:rPr sz="3600" spc="-180" dirty="0">
                <a:latin typeface="Times New Roman"/>
                <a:cs typeface="Times New Roman"/>
              </a:rPr>
              <a:t>área </a:t>
            </a:r>
            <a:r>
              <a:rPr sz="3600" spc="-150" dirty="0">
                <a:latin typeface="Times New Roman"/>
                <a:cs typeface="Times New Roman"/>
              </a:rPr>
              <a:t>de </a:t>
            </a:r>
            <a:r>
              <a:rPr sz="3600" spc="-160" dirty="0">
                <a:latin typeface="Times New Roman"/>
                <a:cs typeface="Times New Roman"/>
              </a:rPr>
              <a:t>metodologia </a:t>
            </a:r>
            <a:r>
              <a:rPr sz="3600" spc="-175" dirty="0">
                <a:latin typeface="Times New Roman"/>
                <a:cs typeface="Times New Roman"/>
              </a:rPr>
              <a:t>científica  </a:t>
            </a:r>
            <a:r>
              <a:rPr sz="3600" spc="-165" dirty="0">
                <a:latin typeface="Times New Roman"/>
                <a:cs typeface="Times New Roman"/>
              </a:rPr>
              <a:t>podem-se </a:t>
            </a:r>
            <a:r>
              <a:rPr sz="3600" spc="-110" dirty="0">
                <a:latin typeface="Times New Roman"/>
                <a:cs typeface="Times New Roman"/>
              </a:rPr>
              <a:t>encontrar </a:t>
            </a:r>
            <a:r>
              <a:rPr sz="3600" spc="-185" dirty="0">
                <a:latin typeface="Times New Roman"/>
                <a:cs typeface="Times New Roman"/>
              </a:rPr>
              <a:t>muitas </a:t>
            </a:r>
            <a:r>
              <a:rPr sz="3600" spc="-175" dirty="0">
                <a:latin typeface="Times New Roman"/>
                <a:cs typeface="Times New Roman"/>
              </a:rPr>
              <a:t>recomendações </a:t>
            </a:r>
            <a:r>
              <a:rPr sz="3600" spc="-285" dirty="0">
                <a:latin typeface="Times New Roman"/>
                <a:cs typeface="Times New Roman"/>
              </a:rPr>
              <a:t>a  </a:t>
            </a:r>
            <a:r>
              <a:rPr sz="3600" spc="-125" dirty="0">
                <a:latin typeface="Times New Roman"/>
                <a:cs typeface="Times New Roman"/>
              </a:rPr>
              <a:t>respeito </a:t>
            </a:r>
            <a:r>
              <a:rPr sz="3600" spc="-220" dirty="0">
                <a:latin typeface="Times New Roman"/>
                <a:cs typeface="Times New Roman"/>
              </a:rPr>
              <a:t>da </a:t>
            </a:r>
            <a:r>
              <a:rPr sz="3600" spc="-180" dirty="0">
                <a:latin typeface="Times New Roman"/>
                <a:cs typeface="Times New Roman"/>
              </a:rPr>
              <a:t>formulação </a:t>
            </a:r>
            <a:r>
              <a:rPr sz="3600" spc="-155" dirty="0">
                <a:latin typeface="Times New Roman"/>
                <a:cs typeface="Times New Roman"/>
              </a:rPr>
              <a:t>do </a:t>
            </a:r>
            <a:r>
              <a:rPr sz="3600" spc="-170" dirty="0">
                <a:latin typeface="Times New Roman"/>
                <a:cs typeface="Times New Roman"/>
              </a:rPr>
              <a:t>problema </a:t>
            </a:r>
            <a:r>
              <a:rPr sz="3600" spc="-150" dirty="0">
                <a:latin typeface="Times New Roman"/>
                <a:cs typeface="Times New Roman"/>
              </a:rPr>
              <a:t>de  </a:t>
            </a:r>
            <a:r>
              <a:rPr sz="3600" spc="-170" dirty="0">
                <a:latin typeface="Times New Roman"/>
                <a:cs typeface="Times New Roman"/>
              </a:rPr>
              <a:t>pesquisa. </a:t>
            </a:r>
            <a:r>
              <a:rPr sz="3600" spc="-185" dirty="0">
                <a:latin typeface="Times New Roman"/>
                <a:cs typeface="Times New Roman"/>
              </a:rPr>
              <a:t>Gil </a:t>
            </a:r>
            <a:r>
              <a:rPr sz="3600" spc="-130" dirty="0">
                <a:latin typeface="Times New Roman"/>
                <a:cs typeface="Times New Roman"/>
              </a:rPr>
              <a:t>(1999) </a:t>
            </a:r>
            <a:r>
              <a:rPr sz="3600" spc="-170" dirty="0">
                <a:latin typeface="Times New Roman"/>
                <a:cs typeface="Times New Roman"/>
              </a:rPr>
              <a:t>considera </a:t>
            </a:r>
            <a:r>
              <a:rPr sz="3600" spc="-160" dirty="0">
                <a:latin typeface="Times New Roman"/>
                <a:cs typeface="Times New Roman"/>
              </a:rPr>
              <a:t>que </a:t>
            </a:r>
            <a:r>
              <a:rPr sz="3600" spc="-285" dirty="0">
                <a:latin typeface="Times New Roman"/>
                <a:cs typeface="Times New Roman"/>
              </a:rPr>
              <a:t>as  </a:t>
            </a:r>
            <a:r>
              <a:rPr sz="3600" spc="-175" dirty="0">
                <a:latin typeface="Times New Roman"/>
                <a:cs typeface="Times New Roman"/>
              </a:rPr>
              <a:t>recomendações </a:t>
            </a:r>
            <a:r>
              <a:rPr sz="3600" spc="-200" dirty="0">
                <a:latin typeface="Times New Roman"/>
                <a:cs typeface="Times New Roman"/>
              </a:rPr>
              <a:t>não </a:t>
            </a:r>
            <a:r>
              <a:rPr sz="3600" spc="-215" dirty="0">
                <a:latin typeface="Times New Roman"/>
                <a:cs typeface="Times New Roman"/>
              </a:rPr>
              <a:t>devem </a:t>
            </a:r>
            <a:r>
              <a:rPr sz="3600" spc="-125" dirty="0">
                <a:latin typeface="Times New Roman"/>
                <a:cs typeface="Times New Roman"/>
              </a:rPr>
              <a:t>ser </a:t>
            </a:r>
            <a:r>
              <a:rPr sz="3600" spc="-180" dirty="0">
                <a:latin typeface="Times New Roman"/>
                <a:cs typeface="Times New Roman"/>
              </a:rPr>
              <a:t>rígidas </a:t>
            </a:r>
            <a:r>
              <a:rPr sz="3600" spc="-140" dirty="0">
                <a:latin typeface="Times New Roman"/>
                <a:cs typeface="Times New Roman"/>
              </a:rPr>
              <a:t>e </a:t>
            </a:r>
            <a:r>
              <a:rPr sz="3600" spc="-215" dirty="0">
                <a:latin typeface="Times New Roman"/>
                <a:cs typeface="Times New Roman"/>
              </a:rPr>
              <a:t>devem  </a:t>
            </a:r>
            <a:r>
              <a:rPr sz="3600" spc="-125" dirty="0">
                <a:latin typeface="Times New Roman"/>
                <a:cs typeface="Times New Roman"/>
              </a:rPr>
              <a:t>ser </a:t>
            </a:r>
            <a:r>
              <a:rPr sz="3600" spc="-195" dirty="0">
                <a:latin typeface="Times New Roman"/>
                <a:cs typeface="Times New Roman"/>
              </a:rPr>
              <a:t>observadas </a:t>
            </a:r>
            <a:r>
              <a:rPr sz="3600" spc="-185" dirty="0">
                <a:latin typeface="Times New Roman"/>
                <a:cs typeface="Times New Roman"/>
              </a:rPr>
              <a:t>como </a:t>
            </a:r>
            <a:r>
              <a:rPr sz="3600" spc="-140" dirty="0">
                <a:latin typeface="Times New Roman"/>
                <a:cs typeface="Times New Roman"/>
              </a:rPr>
              <a:t>parâmetros </a:t>
            </a:r>
            <a:r>
              <a:rPr sz="3600" spc="-180" dirty="0">
                <a:latin typeface="Times New Roman"/>
                <a:cs typeface="Times New Roman"/>
              </a:rPr>
              <a:t>para </a:t>
            </a:r>
            <a:r>
              <a:rPr sz="3600" spc="-160" dirty="0">
                <a:latin typeface="Times New Roman"/>
                <a:cs typeface="Times New Roman"/>
              </a:rPr>
              <a:t>facilitar </a:t>
            </a:r>
            <a:r>
              <a:rPr sz="3600" spc="-285" dirty="0">
                <a:latin typeface="Times New Roman"/>
                <a:cs typeface="Times New Roman"/>
              </a:rPr>
              <a:t>a  </a:t>
            </a:r>
            <a:r>
              <a:rPr sz="3600" spc="-180" dirty="0">
                <a:latin typeface="Times New Roman"/>
                <a:cs typeface="Times New Roman"/>
              </a:rPr>
              <a:t>formulação </a:t>
            </a:r>
            <a:r>
              <a:rPr sz="3600" spc="-155" dirty="0">
                <a:latin typeface="Times New Roman"/>
                <a:cs typeface="Times New Roman"/>
              </a:rPr>
              <a:t>de </a:t>
            </a:r>
            <a:r>
              <a:rPr sz="3600" spc="-200" dirty="0">
                <a:latin typeface="Times New Roman"/>
                <a:cs typeface="Times New Roman"/>
              </a:rPr>
              <a:t>problemas.Veja </a:t>
            </a:r>
            <a:r>
              <a:rPr sz="3600" spc="-240" dirty="0">
                <a:latin typeface="Times New Roman"/>
                <a:cs typeface="Times New Roman"/>
              </a:rPr>
              <a:t>algumas dessas  </a:t>
            </a:r>
            <a:r>
              <a:rPr sz="3600" spc="-160" dirty="0">
                <a:latin typeface="Times New Roman"/>
                <a:cs typeface="Times New Roman"/>
              </a:rPr>
              <a:t>recomendações: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FORMULAÇÃO </a:t>
            </a:r>
            <a:r>
              <a:rPr spc="-125" dirty="0"/>
              <a:t>DO </a:t>
            </a:r>
            <a:r>
              <a:rPr spc="-95" dirty="0"/>
              <a:t>PROBLEMA</a:t>
            </a:r>
            <a:r>
              <a:rPr spc="-430" dirty="0"/>
              <a:t> </a:t>
            </a:r>
            <a:r>
              <a:rPr spc="-30" dirty="0"/>
              <a:t>DE  </a:t>
            </a:r>
            <a:r>
              <a:rPr spc="-95" dirty="0"/>
              <a:t>PESQUISA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4" y="1350009"/>
            <a:ext cx="8437245" cy="464502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87020" marR="219075" indent="-274320">
              <a:lnSpc>
                <a:spcPts val="3070"/>
              </a:lnSpc>
              <a:spcBef>
                <a:spcPts val="844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65" dirty="0">
                <a:latin typeface="Times New Roman"/>
                <a:cs typeface="Times New Roman"/>
              </a:rPr>
              <a:t>- </a:t>
            </a:r>
            <a:r>
              <a:rPr sz="3200" spc="-135" dirty="0">
                <a:latin typeface="Times New Roman"/>
                <a:cs typeface="Times New Roman"/>
              </a:rPr>
              <a:t>o </a:t>
            </a:r>
            <a:r>
              <a:rPr sz="3200" spc="-150" dirty="0">
                <a:latin typeface="Times New Roman"/>
                <a:cs typeface="Times New Roman"/>
              </a:rPr>
              <a:t>problema </a:t>
            </a:r>
            <a:r>
              <a:rPr sz="3200" spc="-195" dirty="0">
                <a:latin typeface="Times New Roman"/>
                <a:cs typeface="Times New Roman"/>
              </a:rPr>
              <a:t>deve </a:t>
            </a:r>
            <a:r>
              <a:rPr sz="3200" spc="-110" dirty="0">
                <a:latin typeface="Times New Roman"/>
                <a:cs typeface="Times New Roman"/>
              </a:rPr>
              <a:t>ser </a:t>
            </a:r>
            <a:r>
              <a:rPr sz="3200" spc="-140" dirty="0">
                <a:latin typeface="Times New Roman"/>
                <a:cs typeface="Times New Roman"/>
              </a:rPr>
              <a:t>formulado </a:t>
            </a:r>
            <a:r>
              <a:rPr sz="3200" spc="-160" dirty="0">
                <a:latin typeface="Times New Roman"/>
                <a:cs typeface="Times New Roman"/>
              </a:rPr>
              <a:t>como </a:t>
            </a:r>
            <a:r>
              <a:rPr sz="3200" spc="-95" dirty="0">
                <a:latin typeface="Times New Roman"/>
                <a:cs typeface="Times New Roman"/>
              </a:rPr>
              <a:t>pergunta, </a:t>
            </a:r>
            <a:r>
              <a:rPr sz="3200" spc="-610" dirty="0">
                <a:latin typeface="Times New Roman"/>
                <a:cs typeface="Times New Roman"/>
              </a:rPr>
              <a:t>para  </a:t>
            </a:r>
            <a:r>
              <a:rPr sz="3200" spc="-150" dirty="0">
                <a:latin typeface="Times New Roman"/>
                <a:cs typeface="Times New Roman"/>
              </a:rPr>
              <a:t>facilitar </a:t>
            </a:r>
            <a:r>
              <a:rPr sz="3200" spc="-250" dirty="0">
                <a:latin typeface="Times New Roman"/>
                <a:cs typeface="Times New Roman"/>
              </a:rPr>
              <a:t>a </a:t>
            </a:r>
            <a:r>
              <a:rPr sz="3200" spc="-160" dirty="0">
                <a:latin typeface="Times New Roman"/>
                <a:cs typeface="Times New Roman"/>
              </a:rPr>
              <a:t>identificação </a:t>
            </a:r>
            <a:r>
              <a:rPr sz="3200" spc="-135" dirty="0">
                <a:latin typeface="Times New Roman"/>
                <a:cs typeface="Times New Roman"/>
              </a:rPr>
              <a:t>do </a:t>
            </a:r>
            <a:r>
              <a:rPr sz="3200" spc="-140" dirty="0">
                <a:latin typeface="Times New Roman"/>
                <a:cs typeface="Times New Roman"/>
              </a:rPr>
              <a:t>que </a:t>
            </a:r>
            <a:r>
              <a:rPr sz="3200" spc="-185" dirty="0">
                <a:latin typeface="Times New Roman"/>
                <a:cs typeface="Times New Roman"/>
              </a:rPr>
              <a:t>se </a:t>
            </a:r>
            <a:r>
              <a:rPr sz="3200" spc="-175" dirty="0">
                <a:latin typeface="Times New Roman"/>
                <a:cs typeface="Times New Roman"/>
              </a:rPr>
              <a:t>deseja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pesquisar;</a:t>
            </a:r>
            <a:endParaRPr sz="3200">
              <a:latin typeface="Times New Roman"/>
              <a:cs typeface="Times New Roman"/>
            </a:endParaRPr>
          </a:p>
          <a:p>
            <a:pPr marL="287020" marR="584835" indent="-274320" algn="just">
              <a:lnSpc>
                <a:spcPts val="3070"/>
              </a:lnSpc>
              <a:spcBef>
                <a:spcPts val="610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65" dirty="0">
                <a:latin typeface="Times New Roman"/>
                <a:cs typeface="Times New Roman"/>
              </a:rPr>
              <a:t>- </a:t>
            </a:r>
            <a:r>
              <a:rPr sz="3200" spc="-135" dirty="0">
                <a:latin typeface="Times New Roman"/>
                <a:cs typeface="Times New Roman"/>
              </a:rPr>
              <a:t>o </a:t>
            </a:r>
            <a:r>
              <a:rPr sz="3200" spc="-150" dirty="0">
                <a:latin typeface="Times New Roman"/>
                <a:cs typeface="Times New Roman"/>
              </a:rPr>
              <a:t>problema </a:t>
            </a:r>
            <a:r>
              <a:rPr sz="3200" spc="-90" dirty="0">
                <a:latin typeface="Times New Roman"/>
                <a:cs typeface="Times New Roman"/>
              </a:rPr>
              <a:t>tem </a:t>
            </a:r>
            <a:r>
              <a:rPr sz="3200" spc="-140" dirty="0">
                <a:latin typeface="Times New Roman"/>
                <a:cs typeface="Times New Roman"/>
              </a:rPr>
              <a:t>que </a:t>
            </a:r>
            <a:r>
              <a:rPr sz="3200" spc="-20" dirty="0">
                <a:latin typeface="Times New Roman"/>
                <a:cs typeface="Times New Roman"/>
              </a:rPr>
              <a:t>ter </a:t>
            </a:r>
            <a:r>
              <a:rPr sz="3200" spc="-175" dirty="0">
                <a:latin typeface="Times New Roman"/>
                <a:cs typeface="Times New Roman"/>
              </a:rPr>
              <a:t>dimensão viável: </a:t>
            </a:r>
            <a:r>
              <a:rPr sz="3200" spc="-195" dirty="0">
                <a:latin typeface="Times New Roman"/>
                <a:cs typeface="Times New Roman"/>
              </a:rPr>
              <a:t>deve </a:t>
            </a:r>
            <a:r>
              <a:rPr sz="3200" spc="-110" dirty="0">
                <a:latin typeface="Times New Roman"/>
                <a:cs typeface="Times New Roman"/>
              </a:rPr>
              <a:t>ser  </a:t>
            </a:r>
            <a:r>
              <a:rPr sz="3200" spc="-60" dirty="0">
                <a:latin typeface="Times New Roman"/>
                <a:cs typeface="Times New Roman"/>
              </a:rPr>
              <a:t>restrito </a:t>
            </a:r>
            <a:r>
              <a:rPr sz="3200" spc="-155" dirty="0">
                <a:latin typeface="Times New Roman"/>
                <a:cs typeface="Times New Roman"/>
              </a:rPr>
              <a:t>para </a:t>
            </a:r>
            <a:r>
              <a:rPr sz="3200" spc="-70" dirty="0">
                <a:latin typeface="Times New Roman"/>
                <a:cs typeface="Times New Roman"/>
              </a:rPr>
              <a:t>permitir </a:t>
            </a:r>
            <a:r>
              <a:rPr sz="3200" spc="-254" dirty="0">
                <a:latin typeface="Times New Roman"/>
                <a:cs typeface="Times New Roman"/>
              </a:rPr>
              <a:t>a </a:t>
            </a:r>
            <a:r>
              <a:rPr sz="3200" spc="-210" dirty="0">
                <a:latin typeface="Times New Roman"/>
                <a:cs typeface="Times New Roman"/>
              </a:rPr>
              <a:t>sua </a:t>
            </a:r>
            <a:r>
              <a:rPr sz="3200" spc="-155" dirty="0">
                <a:latin typeface="Times New Roman"/>
                <a:cs typeface="Times New Roman"/>
              </a:rPr>
              <a:t>viabilidade. </a:t>
            </a:r>
            <a:r>
              <a:rPr sz="3200" spc="20" dirty="0">
                <a:latin typeface="Times New Roman"/>
                <a:cs typeface="Times New Roman"/>
              </a:rPr>
              <a:t>O </a:t>
            </a:r>
            <a:r>
              <a:rPr sz="3200" spc="-150" dirty="0">
                <a:latin typeface="Times New Roman"/>
                <a:cs typeface="Times New Roman"/>
              </a:rPr>
              <a:t>problema  </a:t>
            </a:r>
            <a:r>
              <a:rPr sz="3200" spc="-140" dirty="0">
                <a:latin typeface="Times New Roman"/>
                <a:cs typeface="Times New Roman"/>
              </a:rPr>
              <a:t>formulado </a:t>
            </a:r>
            <a:r>
              <a:rPr sz="3200" spc="-130" dirty="0">
                <a:latin typeface="Times New Roman"/>
                <a:cs typeface="Times New Roman"/>
              </a:rPr>
              <a:t>de </a:t>
            </a:r>
            <a:r>
              <a:rPr sz="3200" spc="-140" dirty="0">
                <a:latin typeface="Times New Roman"/>
                <a:cs typeface="Times New Roman"/>
              </a:rPr>
              <a:t>forma </a:t>
            </a:r>
            <a:r>
              <a:rPr sz="3200" spc="-190" dirty="0">
                <a:latin typeface="Times New Roman"/>
                <a:cs typeface="Times New Roman"/>
              </a:rPr>
              <a:t>ampla </a:t>
            </a:r>
            <a:r>
              <a:rPr sz="3200" spc="-130" dirty="0">
                <a:latin typeface="Times New Roman"/>
                <a:cs typeface="Times New Roman"/>
              </a:rPr>
              <a:t>poderá </a:t>
            </a:r>
            <a:r>
              <a:rPr sz="3200" spc="-55" dirty="0">
                <a:latin typeface="Times New Roman"/>
                <a:cs typeface="Times New Roman"/>
              </a:rPr>
              <a:t>tornar </a:t>
            </a:r>
            <a:r>
              <a:rPr sz="3200" spc="-200" dirty="0">
                <a:latin typeface="Times New Roman"/>
                <a:cs typeface="Times New Roman"/>
              </a:rPr>
              <a:t>inviável </a:t>
            </a:r>
            <a:r>
              <a:rPr sz="3200" spc="-254" dirty="0">
                <a:latin typeface="Times New Roman"/>
                <a:cs typeface="Times New Roman"/>
              </a:rPr>
              <a:t>a  </a:t>
            </a:r>
            <a:r>
              <a:rPr sz="3200" spc="-170" dirty="0">
                <a:latin typeface="Times New Roman"/>
                <a:cs typeface="Times New Roman"/>
              </a:rPr>
              <a:t>realização </a:t>
            </a:r>
            <a:r>
              <a:rPr sz="3200" spc="-200" dirty="0">
                <a:latin typeface="Times New Roman"/>
                <a:cs typeface="Times New Roman"/>
              </a:rPr>
              <a:t>da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pesquisa;</a:t>
            </a:r>
            <a:endParaRPr sz="3200">
              <a:latin typeface="Times New Roman"/>
              <a:cs typeface="Times New Roman"/>
            </a:endParaRPr>
          </a:p>
          <a:p>
            <a:pPr marL="287020" marR="65405" indent="-274320">
              <a:lnSpc>
                <a:spcPct val="80000"/>
              </a:lnSpc>
              <a:spcBef>
                <a:spcPts val="635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65" dirty="0">
                <a:latin typeface="Times New Roman"/>
                <a:cs typeface="Times New Roman"/>
              </a:rPr>
              <a:t>- </a:t>
            </a:r>
            <a:r>
              <a:rPr sz="3200" spc="-135" dirty="0">
                <a:latin typeface="Times New Roman"/>
                <a:cs typeface="Times New Roman"/>
              </a:rPr>
              <a:t>o </a:t>
            </a:r>
            <a:r>
              <a:rPr sz="3200" spc="-150" dirty="0">
                <a:latin typeface="Times New Roman"/>
                <a:cs typeface="Times New Roman"/>
              </a:rPr>
              <a:t>problema </a:t>
            </a:r>
            <a:r>
              <a:rPr sz="3200" spc="-195" dirty="0">
                <a:latin typeface="Times New Roman"/>
                <a:cs typeface="Times New Roman"/>
              </a:rPr>
              <a:t>deve </a:t>
            </a:r>
            <a:r>
              <a:rPr sz="3200" spc="-15" dirty="0">
                <a:latin typeface="Times New Roman"/>
                <a:cs typeface="Times New Roman"/>
              </a:rPr>
              <a:t>ter </a:t>
            </a:r>
            <a:r>
              <a:rPr sz="3200" spc="-145" dirty="0">
                <a:latin typeface="Times New Roman"/>
                <a:cs typeface="Times New Roman"/>
              </a:rPr>
              <a:t>clareza: </a:t>
            </a:r>
            <a:r>
              <a:rPr sz="3200" spc="-190" dirty="0">
                <a:latin typeface="Times New Roman"/>
                <a:cs typeface="Times New Roman"/>
              </a:rPr>
              <a:t>os </a:t>
            </a:r>
            <a:r>
              <a:rPr sz="3200" spc="-90" dirty="0">
                <a:latin typeface="Times New Roman"/>
                <a:cs typeface="Times New Roman"/>
              </a:rPr>
              <a:t>termos </a:t>
            </a:r>
            <a:r>
              <a:rPr sz="3200" spc="-160" dirty="0">
                <a:latin typeface="Times New Roman"/>
                <a:cs typeface="Times New Roman"/>
              </a:rPr>
              <a:t>adotados  </a:t>
            </a:r>
            <a:r>
              <a:rPr sz="3200" spc="-190" dirty="0">
                <a:latin typeface="Times New Roman"/>
                <a:cs typeface="Times New Roman"/>
              </a:rPr>
              <a:t>devem </a:t>
            </a:r>
            <a:r>
              <a:rPr sz="3200" spc="-110" dirty="0">
                <a:latin typeface="Times New Roman"/>
                <a:cs typeface="Times New Roman"/>
              </a:rPr>
              <a:t>ser </a:t>
            </a:r>
            <a:r>
              <a:rPr sz="3200" spc="-165" dirty="0">
                <a:latin typeface="Times New Roman"/>
                <a:cs typeface="Times New Roman"/>
              </a:rPr>
              <a:t>definidos </a:t>
            </a:r>
            <a:r>
              <a:rPr sz="3200" spc="-150" dirty="0">
                <a:latin typeface="Times New Roman"/>
                <a:cs typeface="Times New Roman"/>
              </a:rPr>
              <a:t>para </a:t>
            </a:r>
            <a:r>
              <a:rPr sz="3200" spc="-130" dirty="0">
                <a:latin typeface="Times New Roman"/>
                <a:cs typeface="Times New Roman"/>
              </a:rPr>
              <a:t>esclarecer </a:t>
            </a:r>
            <a:r>
              <a:rPr sz="3200" spc="-190" dirty="0">
                <a:latin typeface="Times New Roman"/>
                <a:cs typeface="Times New Roman"/>
              </a:rPr>
              <a:t>os </a:t>
            </a:r>
            <a:r>
              <a:rPr sz="3200" spc="-195" dirty="0">
                <a:latin typeface="Times New Roman"/>
                <a:cs typeface="Times New Roman"/>
              </a:rPr>
              <a:t>significados </a:t>
            </a:r>
            <a:r>
              <a:rPr sz="3200" spc="-170" dirty="0">
                <a:latin typeface="Times New Roman"/>
                <a:cs typeface="Times New Roman"/>
              </a:rPr>
              <a:t>com  </a:t>
            </a:r>
            <a:r>
              <a:rPr sz="3200" spc="-140" dirty="0">
                <a:latin typeface="Times New Roman"/>
                <a:cs typeface="Times New Roman"/>
              </a:rPr>
              <a:t>que estão </a:t>
            </a:r>
            <a:r>
              <a:rPr sz="3200" spc="-155" dirty="0">
                <a:latin typeface="Times New Roman"/>
                <a:cs typeface="Times New Roman"/>
              </a:rPr>
              <a:t>sendo </a:t>
            </a:r>
            <a:r>
              <a:rPr sz="3200" spc="-195" dirty="0">
                <a:latin typeface="Times New Roman"/>
                <a:cs typeface="Times New Roman"/>
              </a:rPr>
              <a:t>usados na</a:t>
            </a:r>
            <a:r>
              <a:rPr sz="3200" spc="185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pesquisa;</a:t>
            </a:r>
            <a:endParaRPr sz="32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8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7020" algn="l"/>
              </a:tabLst>
            </a:pPr>
            <a:r>
              <a:rPr sz="3200" spc="-65" dirty="0">
                <a:latin typeface="Times New Roman"/>
                <a:cs typeface="Times New Roman"/>
              </a:rPr>
              <a:t>- </a:t>
            </a:r>
            <a:r>
              <a:rPr sz="3200" spc="-135" dirty="0">
                <a:latin typeface="Times New Roman"/>
                <a:cs typeface="Times New Roman"/>
              </a:rPr>
              <a:t>o </a:t>
            </a:r>
            <a:r>
              <a:rPr sz="3200" spc="-150" dirty="0">
                <a:latin typeface="Times New Roman"/>
                <a:cs typeface="Times New Roman"/>
              </a:rPr>
              <a:t>problema </a:t>
            </a:r>
            <a:r>
              <a:rPr sz="3200" spc="-190" dirty="0">
                <a:latin typeface="Times New Roman"/>
                <a:cs typeface="Times New Roman"/>
              </a:rPr>
              <a:t>deve </a:t>
            </a:r>
            <a:r>
              <a:rPr sz="3200" spc="-110" dirty="0">
                <a:latin typeface="Times New Roman"/>
                <a:cs typeface="Times New Roman"/>
              </a:rPr>
              <a:t>ser </a:t>
            </a:r>
            <a:r>
              <a:rPr sz="3200" spc="-120" dirty="0">
                <a:latin typeface="Times New Roman"/>
                <a:cs typeface="Times New Roman"/>
              </a:rPr>
              <a:t>preciso: </a:t>
            </a:r>
            <a:r>
              <a:rPr sz="3200" spc="-175" dirty="0">
                <a:latin typeface="Times New Roman"/>
                <a:cs typeface="Times New Roman"/>
              </a:rPr>
              <a:t>além </a:t>
            </a:r>
            <a:r>
              <a:rPr sz="3200" spc="-130" dirty="0">
                <a:latin typeface="Times New Roman"/>
                <a:cs typeface="Times New Roman"/>
              </a:rPr>
              <a:t>de definir </a:t>
            </a:r>
            <a:r>
              <a:rPr sz="3200" spc="-195" dirty="0">
                <a:latin typeface="Times New Roman"/>
                <a:cs typeface="Times New Roman"/>
              </a:rPr>
              <a:t>os  </a:t>
            </a:r>
            <a:r>
              <a:rPr sz="3200" spc="-90" dirty="0">
                <a:latin typeface="Times New Roman"/>
                <a:cs typeface="Times New Roman"/>
              </a:rPr>
              <a:t>termos </a:t>
            </a:r>
            <a:r>
              <a:rPr sz="3200" spc="-125" dirty="0">
                <a:latin typeface="Times New Roman"/>
                <a:cs typeface="Times New Roman"/>
              </a:rPr>
              <a:t>é </a:t>
            </a:r>
            <a:r>
              <a:rPr sz="3200" spc="-150" dirty="0">
                <a:latin typeface="Times New Roman"/>
                <a:cs typeface="Times New Roman"/>
              </a:rPr>
              <a:t>necessário </a:t>
            </a:r>
            <a:r>
              <a:rPr sz="3200" spc="-140" dirty="0">
                <a:latin typeface="Times New Roman"/>
                <a:cs typeface="Times New Roman"/>
              </a:rPr>
              <a:t>que </a:t>
            </a:r>
            <a:r>
              <a:rPr sz="3200" spc="-210" dirty="0">
                <a:latin typeface="Times New Roman"/>
                <a:cs typeface="Times New Roman"/>
              </a:rPr>
              <a:t>sua </a:t>
            </a:r>
            <a:r>
              <a:rPr sz="3200" spc="-190" dirty="0">
                <a:latin typeface="Times New Roman"/>
                <a:cs typeface="Times New Roman"/>
              </a:rPr>
              <a:t>aplicação </a:t>
            </a:r>
            <a:r>
              <a:rPr sz="3200" spc="-145" dirty="0">
                <a:latin typeface="Times New Roman"/>
                <a:cs typeface="Times New Roman"/>
              </a:rPr>
              <a:t>esteja</a:t>
            </a:r>
            <a:r>
              <a:rPr sz="3200" spc="325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Times New Roman"/>
                <a:cs typeface="Times New Roman"/>
              </a:rPr>
              <a:t>delimitada.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FORMULAÇÃO </a:t>
            </a:r>
            <a:r>
              <a:rPr spc="-125" dirty="0"/>
              <a:t>DO </a:t>
            </a:r>
            <a:r>
              <a:rPr spc="-95" dirty="0"/>
              <a:t>PROBLEMA</a:t>
            </a:r>
            <a:r>
              <a:rPr spc="-430" dirty="0"/>
              <a:t> </a:t>
            </a:r>
            <a:r>
              <a:rPr spc="-30" dirty="0"/>
              <a:t>DE  </a:t>
            </a:r>
            <a:r>
              <a:rPr spc="-95" dirty="0"/>
              <a:t>PESQUISA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4" y="1366773"/>
            <a:ext cx="8373109" cy="481774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87020" marR="417830" indent="-274320">
              <a:lnSpc>
                <a:spcPts val="2690"/>
              </a:lnSpc>
              <a:spcBef>
                <a:spcPts val="740"/>
              </a:spcBef>
              <a:buClr>
                <a:srgbClr val="D24717"/>
              </a:buClr>
              <a:buSzPct val="83928"/>
              <a:buFont typeface="Arial"/>
              <a:buChar char=""/>
              <a:tabLst>
                <a:tab pos="287020" algn="l"/>
              </a:tabLst>
            </a:pPr>
            <a:r>
              <a:rPr sz="2800" spc="-165" dirty="0">
                <a:latin typeface="Times New Roman"/>
                <a:cs typeface="Times New Roman"/>
              </a:rPr>
              <a:t>Para </a:t>
            </a:r>
            <a:r>
              <a:rPr sz="2800" spc="-114" dirty="0">
                <a:latin typeface="Times New Roman"/>
                <a:cs typeface="Times New Roman"/>
              </a:rPr>
              <a:t>melhor </a:t>
            </a:r>
            <a:r>
              <a:rPr sz="2800" spc="-95" dirty="0">
                <a:latin typeface="Times New Roman"/>
                <a:cs typeface="Times New Roman"/>
              </a:rPr>
              <a:t>entendimento </a:t>
            </a:r>
            <a:r>
              <a:rPr sz="2800" spc="-114" dirty="0">
                <a:latin typeface="Times New Roman"/>
                <a:cs typeface="Times New Roman"/>
              </a:rPr>
              <a:t>de </a:t>
            </a:r>
            <a:r>
              <a:rPr sz="2800" spc="-145" dirty="0">
                <a:latin typeface="Times New Roman"/>
                <a:cs typeface="Times New Roman"/>
              </a:rPr>
              <a:t>como </a:t>
            </a:r>
            <a:r>
              <a:rPr sz="2800" spc="-170" dirty="0">
                <a:latin typeface="Times New Roman"/>
                <a:cs typeface="Times New Roman"/>
              </a:rPr>
              <a:t>deve </a:t>
            </a:r>
            <a:r>
              <a:rPr sz="2800" spc="-100" dirty="0">
                <a:latin typeface="Times New Roman"/>
                <a:cs typeface="Times New Roman"/>
              </a:rPr>
              <a:t>ser </a:t>
            </a:r>
            <a:r>
              <a:rPr sz="2800" spc="-125" dirty="0">
                <a:latin typeface="Times New Roman"/>
                <a:cs typeface="Times New Roman"/>
              </a:rPr>
              <a:t>formulado </a:t>
            </a:r>
            <a:r>
              <a:rPr sz="2800" spc="-345" dirty="0">
                <a:latin typeface="Times New Roman"/>
                <a:cs typeface="Times New Roman"/>
              </a:rPr>
              <a:t>um  </a:t>
            </a:r>
            <a:r>
              <a:rPr sz="2800" spc="-135" dirty="0">
                <a:latin typeface="Times New Roman"/>
                <a:cs typeface="Times New Roman"/>
              </a:rPr>
              <a:t>problema </a:t>
            </a:r>
            <a:r>
              <a:rPr sz="2800" spc="-114" dirty="0">
                <a:latin typeface="Times New Roman"/>
                <a:cs typeface="Times New Roman"/>
              </a:rPr>
              <a:t>de </a:t>
            </a:r>
            <a:r>
              <a:rPr sz="2800" spc="-130" dirty="0">
                <a:latin typeface="Times New Roman"/>
                <a:cs typeface="Times New Roman"/>
              </a:rPr>
              <a:t>pesquisa, </a:t>
            </a:r>
            <a:r>
              <a:rPr sz="2800" spc="-125" dirty="0">
                <a:latin typeface="Times New Roman"/>
                <a:cs typeface="Times New Roman"/>
              </a:rPr>
              <a:t>observe </a:t>
            </a:r>
            <a:r>
              <a:rPr sz="2800" spc="-170" dirty="0">
                <a:latin typeface="Times New Roman"/>
                <a:cs typeface="Times New Roman"/>
              </a:rPr>
              <a:t>os </a:t>
            </a:r>
            <a:r>
              <a:rPr sz="2800" spc="-140" dirty="0">
                <a:latin typeface="Times New Roman"/>
                <a:cs typeface="Times New Roman"/>
              </a:rPr>
              <a:t>exemplos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abaixo: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24717"/>
              </a:buClr>
              <a:buFont typeface="Arial"/>
              <a:buChar char=""/>
            </a:pP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ts val="3325"/>
              </a:lnSpc>
              <a:buClr>
                <a:srgbClr val="D24717"/>
              </a:buClr>
              <a:buSzPct val="83928"/>
              <a:buFont typeface="Arial"/>
              <a:buChar char=""/>
              <a:tabLst>
                <a:tab pos="287020" algn="l"/>
              </a:tabLst>
            </a:pPr>
            <a:r>
              <a:rPr sz="2800" b="1" spc="-45" dirty="0">
                <a:latin typeface="Times New Roman"/>
                <a:cs typeface="Times New Roman"/>
              </a:rPr>
              <a:t>Assunto:</a:t>
            </a:r>
            <a:r>
              <a:rPr sz="2800" b="1" spc="-19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Biomecânica</a:t>
            </a: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ts val="3290"/>
              </a:lnSpc>
              <a:buClr>
                <a:srgbClr val="D24717"/>
              </a:buClr>
              <a:buSzPct val="83928"/>
              <a:buFont typeface="Arial"/>
              <a:buChar char=""/>
              <a:tabLst>
                <a:tab pos="287020" algn="l"/>
              </a:tabLst>
            </a:pPr>
            <a:r>
              <a:rPr sz="2800" b="1" spc="-185" dirty="0">
                <a:latin typeface="Times New Roman"/>
                <a:cs typeface="Times New Roman"/>
              </a:rPr>
              <a:t>Tema:</a:t>
            </a:r>
            <a:r>
              <a:rPr sz="2800" b="1" spc="-18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Biomateriais</a:t>
            </a:r>
            <a:endParaRPr sz="2800">
              <a:latin typeface="Times New Roman"/>
              <a:cs typeface="Times New Roman"/>
            </a:endParaRPr>
          </a:p>
          <a:p>
            <a:pPr marL="287020" marR="5080" indent="-274320">
              <a:lnSpc>
                <a:spcPts val="2690"/>
              </a:lnSpc>
              <a:spcBef>
                <a:spcPts val="615"/>
              </a:spcBef>
              <a:buClr>
                <a:srgbClr val="D24717"/>
              </a:buClr>
              <a:buSzPct val="83928"/>
              <a:buFont typeface="Arial"/>
              <a:buChar char=""/>
              <a:tabLst>
                <a:tab pos="287020" algn="l"/>
              </a:tabLst>
            </a:pPr>
            <a:r>
              <a:rPr sz="2800" b="1" spc="-65" dirty="0">
                <a:latin typeface="Times New Roman"/>
                <a:cs typeface="Times New Roman"/>
              </a:rPr>
              <a:t>Problema: </a:t>
            </a:r>
            <a:r>
              <a:rPr sz="2800" spc="-120" dirty="0">
                <a:latin typeface="Times New Roman"/>
                <a:cs typeface="Times New Roman"/>
              </a:rPr>
              <a:t>Qual </a:t>
            </a:r>
            <a:r>
              <a:rPr sz="2800" spc="-110" dirty="0">
                <a:latin typeface="Times New Roman"/>
                <a:cs typeface="Times New Roman"/>
              </a:rPr>
              <a:t>é </a:t>
            </a:r>
            <a:r>
              <a:rPr sz="2800" spc="-120" dirty="0">
                <a:latin typeface="Times New Roman"/>
                <a:cs typeface="Times New Roman"/>
              </a:rPr>
              <a:t>o </a:t>
            </a:r>
            <a:r>
              <a:rPr sz="2800" spc="-110" dirty="0">
                <a:latin typeface="Times New Roman"/>
                <a:cs typeface="Times New Roman"/>
              </a:rPr>
              <a:t>limite </a:t>
            </a:r>
            <a:r>
              <a:rPr sz="2800" spc="-150" dirty="0">
                <a:latin typeface="Times New Roman"/>
                <a:cs typeface="Times New Roman"/>
              </a:rPr>
              <a:t>biomecânico </a:t>
            </a:r>
            <a:r>
              <a:rPr sz="2800" spc="-120" dirty="0">
                <a:latin typeface="Times New Roman"/>
                <a:cs typeface="Times New Roman"/>
              </a:rPr>
              <a:t>do </a:t>
            </a:r>
            <a:r>
              <a:rPr sz="2800" spc="-135" dirty="0">
                <a:latin typeface="Times New Roman"/>
                <a:cs typeface="Times New Roman"/>
              </a:rPr>
              <a:t>ligamento </a:t>
            </a:r>
            <a:r>
              <a:rPr sz="2800" spc="-140" dirty="0">
                <a:latin typeface="Times New Roman"/>
                <a:cs typeface="Times New Roman"/>
              </a:rPr>
              <a:t>cruzado  </a:t>
            </a:r>
            <a:r>
              <a:rPr sz="2800" spc="-75" dirty="0">
                <a:latin typeface="Times New Roman"/>
                <a:cs typeface="Times New Roman"/>
              </a:rPr>
              <a:t>anterior </a:t>
            </a:r>
            <a:r>
              <a:rPr sz="2800" spc="-114" dirty="0">
                <a:latin typeface="Times New Roman"/>
                <a:cs typeface="Times New Roman"/>
              </a:rPr>
              <a:t>de praticantes de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karate?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4717"/>
              </a:buClr>
              <a:buFont typeface="Arial"/>
              <a:buChar char=""/>
            </a:pP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ts val="3325"/>
              </a:lnSpc>
              <a:buClr>
                <a:srgbClr val="D24717"/>
              </a:buClr>
              <a:buSzPct val="83928"/>
              <a:buFont typeface="Arial"/>
              <a:buChar char=""/>
              <a:tabLst>
                <a:tab pos="287020" algn="l"/>
              </a:tabLst>
            </a:pPr>
            <a:r>
              <a:rPr sz="2800" b="1" spc="-45" dirty="0">
                <a:latin typeface="Times New Roman"/>
                <a:cs typeface="Times New Roman"/>
              </a:rPr>
              <a:t>Assunto: </a:t>
            </a:r>
            <a:r>
              <a:rPr sz="2800" b="1" spc="-15" dirty="0">
                <a:latin typeface="Times New Roman"/>
                <a:cs typeface="Times New Roman"/>
              </a:rPr>
              <a:t>Aprendizagem</a:t>
            </a:r>
            <a:r>
              <a:rPr sz="2800" b="1" spc="-31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Motora</a:t>
            </a: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ts val="3290"/>
              </a:lnSpc>
              <a:buClr>
                <a:srgbClr val="D24717"/>
              </a:buClr>
              <a:buSzPct val="83928"/>
              <a:buFont typeface="Arial"/>
              <a:buChar char=""/>
              <a:tabLst>
                <a:tab pos="287020" algn="l"/>
              </a:tabLst>
            </a:pPr>
            <a:r>
              <a:rPr sz="2800" b="1" spc="-90" dirty="0">
                <a:latin typeface="Times New Roman"/>
                <a:cs typeface="Times New Roman"/>
              </a:rPr>
              <a:t>Tema:Transferência </a:t>
            </a:r>
            <a:r>
              <a:rPr sz="2800" b="1" spc="55" dirty="0">
                <a:latin typeface="Times New Roman"/>
                <a:cs typeface="Times New Roman"/>
              </a:rPr>
              <a:t>de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aprendizagem</a:t>
            </a:r>
            <a:endParaRPr sz="2800">
              <a:latin typeface="Times New Roman"/>
              <a:cs typeface="Times New Roman"/>
            </a:endParaRPr>
          </a:p>
          <a:p>
            <a:pPr marL="287020" marR="460375" indent="-274320">
              <a:lnSpc>
                <a:spcPct val="80000"/>
              </a:lnSpc>
              <a:spcBef>
                <a:spcPts val="640"/>
              </a:spcBef>
              <a:buClr>
                <a:srgbClr val="D24717"/>
              </a:buClr>
              <a:buSzPct val="83928"/>
              <a:buFont typeface="Arial"/>
              <a:buChar char=""/>
              <a:tabLst>
                <a:tab pos="287020" algn="l"/>
              </a:tabLst>
            </a:pPr>
            <a:r>
              <a:rPr sz="2800" b="1" spc="-65" dirty="0">
                <a:latin typeface="Times New Roman"/>
                <a:cs typeface="Times New Roman"/>
              </a:rPr>
              <a:t>Problema: </a:t>
            </a:r>
            <a:r>
              <a:rPr sz="2800" spc="-120" dirty="0">
                <a:latin typeface="Times New Roman"/>
                <a:cs typeface="Times New Roman"/>
              </a:rPr>
              <a:t>Qual </a:t>
            </a:r>
            <a:r>
              <a:rPr sz="2800" spc="-110" dirty="0">
                <a:latin typeface="Times New Roman"/>
                <a:cs typeface="Times New Roman"/>
              </a:rPr>
              <a:t>é </a:t>
            </a:r>
            <a:r>
              <a:rPr sz="2800" spc="-225" dirty="0">
                <a:latin typeface="Times New Roman"/>
                <a:cs typeface="Times New Roman"/>
              </a:rPr>
              <a:t>a </a:t>
            </a:r>
            <a:r>
              <a:rPr sz="2800" spc="-135" dirty="0">
                <a:latin typeface="Times New Roman"/>
                <a:cs typeface="Times New Roman"/>
              </a:rPr>
              <a:t>taxa </a:t>
            </a:r>
            <a:r>
              <a:rPr sz="2800" spc="-114" dirty="0">
                <a:latin typeface="Times New Roman"/>
                <a:cs typeface="Times New Roman"/>
              </a:rPr>
              <a:t>de </a:t>
            </a:r>
            <a:r>
              <a:rPr sz="2800" spc="-120" dirty="0">
                <a:latin typeface="Times New Roman"/>
                <a:cs typeface="Times New Roman"/>
              </a:rPr>
              <a:t>transferência </a:t>
            </a:r>
            <a:r>
              <a:rPr sz="2800" spc="-114" dirty="0">
                <a:latin typeface="Times New Roman"/>
                <a:cs typeface="Times New Roman"/>
              </a:rPr>
              <a:t>de </a:t>
            </a:r>
            <a:r>
              <a:rPr sz="2800" spc="-170" dirty="0">
                <a:latin typeface="Times New Roman"/>
                <a:cs typeface="Times New Roman"/>
              </a:rPr>
              <a:t>aprendizagem  </a:t>
            </a:r>
            <a:r>
              <a:rPr sz="2800" spc="-60" dirty="0">
                <a:latin typeface="Times New Roman"/>
                <a:cs typeface="Times New Roman"/>
              </a:rPr>
              <a:t>entre </a:t>
            </a:r>
            <a:r>
              <a:rPr sz="2800" spc="-135" dirty="0">
                <a:latin typeface="Times New Roman"/>
                <a:cs typeface="Times New Roman"/>
              </a:rPr>
              <a:t>tarefas </a:t>
            </a:r>
            <a:r>
              <a:rPr sz="2800" spc="-195" dirty="0">
                <a:latin typeface="Times New Roman"/>
                <a:cs typeface="Times New Roman"/>
              </a:rPr>
              <a:t>básicas </a:t>
            </a:r>
            <a:r>
              <a:rPr sz="2800" spc="-135" dirty="0">
                <a:latin typeface="Times New Roman"/>
                <a:cs typeface="Times New Roman"/>
              </a:rPr>
              <a:t>para </a:t>
            </a:r>
            <a:r>
              <a:rPr sz="2800" spc="-150" dirty="0">
                <a:latin typeface="Times New Roman"/>
                <a:cs typeface="Times New Roman"/>
              </a:rPr>
              <a:t>aprendizagem </a:t>
            </a:r>
            <a:r>
              <a:rPr sz="2800" spc="-120" dirty="0">
                <a:latin typeface="Times New Roman"/>
                <a:cs typeface="Times New Roman"/>
              </a:rPr>
              <a:t>do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basquetebol?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1506</Words>
  <Application>Microsoft Office PowerPoint</Application>
  <PresentationFormat>Apresentação na tela (4:3)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Office Theme</vt:lpstr>
      <vt:lpstr>Apresentação do PowerPoint</vt:lpstr>
      <vt:lpstr>O QUE É UM PROBLEMA DE  PESQUISA?</vt:lpstr>
      <vt:lpstr>O QUE É UM PROBLEMA DE  PESQUISA?</vt:lpstr>
      <vt:lpstr>Apresentação do PowerPoint</vt:lpstr>
      <vt:lpstr>A ESCOLHA DO PROBLEMA DE  PESQUISA</vt:lpstr>
      <vt:lpstr>A ESCOLHA DO PROBLEMA DE  PESQUISA</vt:lpstr>
      <vt:lpstr>Apresentação do PowerPoint</vt:lpstr>
      <vt:lpstr>FORMULAÇÃO DO PROBLEMA DE  PESQUISA</vt:lpstr>
      <vt:lpstr>FORMULAÇÃO DO PROBLEMA DE  PESQUISA</vt:lpstr>
      <vt:lpstr>O QUE SÃO HIPÓTESES</vt:lpstr>
      <vt:lpstr>ATENÇÃO !</vt:lpstr>
      <vt:lpstr>O QUE SÃO HIPÓTESES</vt:lpstr>
      <vt:lpstr>O QUE SÃO HIPÓTESES</vt:lpstr>
      <vt:lpstr>CARACTERÍSTICAS DAS HIPÓTESES</vt:lpstr>
      <vt:lpstr>CARACTERÍSTICAS DAS HIPÓTESES</vt:lpstr>
      <vt:lpstr>CLASSIFICAÇÃO DAS HIPÓTESES</vt:lpstr>
      <vt:lpstr>CLASSIFICAÇÃO DAS HIPÓTESES</vt:lpstr>
      <vt:lpstr>CLASSIFICAÇÃO DAS HIPÓTESES</vt:lpstr>
      <vt:lpstr>COMO FORMULAR HIPÓTESES</vt:lpstr>
      <vt:lpstr>CONSIDERAÇÕES FINAIS</vt:lpstr>
      <vt:lpstr>CONSIDERAÇÕES FINAIS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e Hipóteses de Pesquisa</dc:title>
  <dc:creator>LAP</dc:creator>
  <cp:lastModifiedBy>Silvio Cesar Viegas</cp:lastModifiedBy>
  <cp:revision>1</cp:revision>
  <dcterms:created xsi:type="dcterms:W3CDTF">2018-08-30T19:38:51Z</dcterms:created>
  <dcterms:modified xsi:type="dcterms:W3CDTF">2018-08-30T19:39:55Z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2008-06-19T00:00:00Z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2018-08-30T00:00:00Z</vt:filetime>
  </property>
</Properties>
</file>