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"/>
            <a:ext cx="9143998" cy="177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7627" y="947420"/>
            <a:ext cx="646874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"/>
            <a:ext cx="9143998" cy="177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1"/>
            <a:ext cx="9143998" cy="177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0" y="3148013"/>
            <a:ext cx="9143998" cy="8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9144000" cy="260350"/>
          </a:xfrm>
          <a:custGeom>
            <a:avLst/>
            <a:gdLst/>
            <a:ahLst/>
            <a:cxnLst/>
            <a:rect l="l" t="t" r="r" b="b"/>
            <a:pathLst>
              <a:path w="9144000" h="260350">
                <a:moveTo>
                  <a:pt x="0" y="0"/>
                </a:moveTo>
                <a:lnTo>
                  <a:pt x="9143998" y="0"/>
                </a:lnTo>
                <a:lnTo>
                  <a:pt x="9143998" y="260350"/>
                </a:lnTo>
                <a:lnTo>
                  <a:pt x="0" y="26035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147" y="947420"/>
            <a:ext cx="856170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808607"/>
            <a:ext cx="8376919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5181600"/>
            <a:ext cx="7872095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algn="ctr">
              <a:lnSpc>
                <a:spcPct val="100000"/>
              </a:lnSpc>
              <a:spcBef>
                <a:spcPts val="1535"/>
              </a:spcBef>
            </a:pPr>
            <a:r>
              <a:rPr sz="3200" spc="-5" dirty="0" err="1">
                <a:latin typeface="Tahoma"/>
                <a:cs typeface="Tahoma"/>
              </a:rPr>
              <a:t>Disciplina</a:t>
            </a:r>
            <a:r>
              <a:rPr sz="3200" spc="-5" dirty="0">
                <a:latin typeface="Tahoma"/>
                <a:cs typeface="Tahoma"/>
              </a:rPr>
              <a:t>: Redes de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Computadores</a:t>
            </a:r>
            <a:endParaRPr sz="3200" dirty="0">
              <a:latin typeface="Tahoma"/>
              <a:cs typeface="Tahoma"/>
            </a:endParaRPr>
          </a:p>
          <a:p>
            <a:pPr marL="582295">
              <a:lnSpc>
                <a:spcPct val="100000"/>
              </a:lnSpc>
              <a:spcBef>
                <a:spcPts val="585"/>
              </a:spcBef>
            </a:pPr>
            <a:r>
              <a:rPr sz="2600" dirty="0">
                <a:latin typeface="Tahoma"/>
                <a:cs typeface="Tahoma"/>
              </a:rPr>
              <a:t>2. </a:t>
            </a:r>
            <a:r>
              <a:rPr sz="2600" spc="-5" dirty="0">
                <a:latin typeface="Tahoma"/>
                <a:cs typeface="Tahoma"/>
              </a:rPr>
              <a:t>Arquiteturas de Redes: Modelo </a:t>
            </a:r>
            <a:r>
              <a:rPr sz="2600" dirty="0">
                <a:latin typeface="Tahoma"/>
                <a:cs typeface="Tahoma"/>
              </a:rPr>
              <a:t>em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camadas</a:t>
            </a:r>
            <a:endParaRPr sz="2600" dirty="0">
              <a:latin typeface="Tahoma"/>
              <a:cs typeface="Tahoma"/>
            </a:endParaRP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325C19D1-2FCA-4550-B094-7F1DD6F68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548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Arquiteturas de</a:t>
            </a:r>
            <a:r>
              <a:rPr spc="-35" dirty="0"/>
              <a:t> </a:t>
            </a:r>
            <a:r>
              <a:rPr spc="-5" dirty="0"/>
              <a:t>Redes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6848" rIns="0" bIns="0" rtlCol="0">
            <a:spAutoFit/>
          </a:bodyPr>
          <a:lstStyle/>
          <a:p>
            <a:pPr marL="949960" marR="38100" indent="-342900">
              <a:lnSpc>
                <a:spcPct val="80900"/>
              </a:lnSpc>
              <a:spcBef>
                <a:spcPts val="83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Protocolos </a:t>
            </a:r>
            <a:r>
              <a:rPr dirty="0"/>
              <a:t>são </a:t>
            </a:r>
            <a:r>
              <a:rPr spc="-5" dirty="0"/>
              <a:t>projetados </a:t>
            </a:r>
            <a:r>
              <a:rPr dirty="0"/>
              <a:t>e  </a:t>
            </a:r>
            <a:r>
              <a:rPr spc="-5" dirty="0"/>
              <a:t>desenvolvidos </a:t>
            </a:r>
            <a:r>
              <a:rPr dirty="0"/>
              <a:t>em </a:t>
            </a:r>
            <a:r>
              <a:rPr spc="-5" dirty="0"/>
              <a:t>conjuntos completos </a:t>
            </a:r>
            <a:r>
              <a:rPr dirty="0"/>
              <a:t>e  </a:t>
            </a:r>
            <a:r>
              <a:rPr spc="-5" dirty="0"/>
              <a:t>cooperativos chamados </a:t>
            </a:r>
            <a:r>
              <a:rPr sz="3300" b="1" i="1" spc="-55" dirty="0">
                <a:latin typeface="Tahoma"/>
                <a:cs typeface="Tahoma"/>
              </a:rPr>
              <a:t>conjuntos</a:t>
            </a:r>
            <a:r>
              <a:rPr sz="3300" i="1" spc="-55" dirty="0">
                <a:latin typeface="Tahoma"/>
                <a:cs typeface="Tahoma"/>
              </a:rPr>
              <a:t>,  </a:t>
            </a:r>
            <a:r>
              <a:rPr sz="3300" b="1" i="1" spc="-55" dirty="0">
                <a:latin typeface="Tahoma"/>
                <a:cs typeface="Tahoma"/>
              </a:rPr>
              <a:t>famílias</a:t>
            </a:r>
            <a:r>
              <a:rPr sz="3300" i="1" spc="-55" dirty="0">
                <a:latin typeface="Tahoma"/>
                <a:cs typeface="Tahoma"/>
              </a:rPr>
              <a:t>, </a:t>
            </a:r>
            <a:r>
              <a:rPr sz="3300" b="1" i="1" spc="-55" dirty="0">
                <a:latin typeface="Tahoma"/>
                <a:cs typeface="Tahoma"/>
              </a:rPr>
              <a:t>Pilha </a:t>
            </a:r>
            <a:r>
              <a:rPr sz="3300" b="1" i="1" spc="-65" dirty="0">
                <a:latin typeface="Tahoma"/>
                <a:cs typeface="Tahoma"/>
              </a:rPr>
              <a:t>de </a:t>
            </a:r>
            <a:r>
              <a:rPr sz="3300" b="1" i="1" spc="-55" dirty="0">
                <a:latin typeface="Tahoma"/>
                <a:cs typeface="Tahoma"/>
              </a:rPr>
              <a:t>Protocolos </a:t>
            </a:r>
            <a:r>
              <a:rPr dirty="0"/>
              <a:t>ou  </a:t>
            </a:r>
            <a:r>
              <a:rPr sz="3300" b="1" i="1" spc="-55" dirty="0">
                <a:latin typeface="Tahoma"/>
                <a:cs typeface="Tahoma"/>
              </a:rPr>
              <a:t>Arquiteturas</a:t>
            </a:r>
            <a:endParaRPr sz="3300">
              <a:latin typeface="Tahoma"/>
              <a:cs typeface="Tahoma"/>
            </a:endParaRPr>
          </a:p>
          <a:p>
            <a:pPr marL="949960" marR="5080" indent="-342900">
              <a:lnSpc>
                <a:spcPct val="82400"/>
              </a:lnSpc>
              <a:spcBef>
                <a:spcPts val="785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Cada protocolo </a:t>
            </a:r>
            <a:r>
              <a:rPr dirty="0"/>
              <a:t>em </a:t>
            </a:r>
            <a:r>
              <a:rPr spc="-5" dirty="0"/>
              <a:t>uma arquitetura deve  resolver uma parte do problema de  comunicação</a:t>
            </a:r>
            <a:endParaRPr sz="2550">
              <a:latin typeface="Times New Roman"/>
              <a:cs typeface="Times New Roman"/>
            </a:endParaRPr>
          </a:p>
          <a:p>
            <a:pPr marL="949960" marR="802640" indent="-342900">
              <a:lnSpc>
                <a:spcPts val="3229"/>
              </a:lnSpc>
              <a:spcBef>
                <a:spcPts val="745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Juntos, eles resolvem </a:t>
            </a:r>
            <a:r>
              <a:rPr dirty="0"/>
              <a:t>o </a:t>
            </a:r>
            <a:r>
              <a:rPr spc="-5" dirty="0"/>
              <a:t>problema da  comunicação por</a:t>
            </a:r>
            <a:r>
              <a:rPr dirty="0"/>
              <a:t> </a:t>
            </a:r>
            <a:r>
              <a:rPr spc="-5" dirty="0"/>
              <a:t>inteiro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548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Arquiteturas de</a:t>
            </a:r>
            <a:r>
              <a:rPr spc="-35" dirty="0"/>
              <a:t> </a:t>
            </a:r>
            <a:r>
              <a:rPr spc="-5" dirty="0"/>
              <a:t>Redes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64" y="1926313"/>
            <a:ext cx="8051800" cy="467169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5600" marR="150495" indent="-342900">
              <a:lnSpc>
                <a:spcPct val="71200"/>
              </a:lnSpc>
              <a:spcBef>
                <a:spcPts val="1120"/>
              </a:spcBef>
              <a:tabLst>
                <a:tab pos="354965" algn="l"/>
              </a:tabLst>
            </a:pPr>
            <a:r>
              <a:rPr sz="2200" spc="-81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200" spc="-810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ahoma"/>
                <a:cs typeface="Tahoma"/>
              </a:rPr>
              <a:t>Algumas questões relacionadas </a:t>
            </a:r>
            <a:r>
              <a:rPr sz="2800" dirty="0">
                <a:latin typeface="Tahoma"/>
                <a:cs typeface="Tahoma"/>
              </a:rPr>
              <a:t>às </a:t>
            </a:r>
            <a:r>
              <a:rPr sz="2850" b="1" i="1" spc="-40" dirty="0">
                <a:latin typeface="Tahoma"/>
                <a:cs typeface="Tahoma"/>
              </a:rPr>
              <a:t>camadas </a:t>
            </a:r>
            <a:r>
              <a:rPr sz="2800" spc="-5" dirty="0">
                <a:latin typeface="Tahoma"/>
                <a:cs typeface="Tahoma"/>
              </a:rPr>
              <a:t>de  </a:t>
            </a:r>
            <a:r>
              <a:rPr sz="2800" dirty="0">
                <a:latin typeface="Tahoma"/>
                <a:cs typeface="Tahoma"/>
              </a:rPr>
              <a:t>um </a:t>
            </a:r>
            <a:r>
              <a:rPr sz="2800" spc="-5" dirty="0">
                <a:latin typeface="Tahoma"/>
                <a:cs typeface="Tahoma"/>
              </a:rPr>
              <a:t>projeto de Redes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ts val="2570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Redes </a:t>
            </a:r>
            <a:r>
              <a:rPr sz="2400" dirty="0">
                <a:latin typeface="Tahoma"/>
                <a:cs typeface="Tahoma"/>
              </a:rPr>
              <a:t>são </a:t>
            </a:r>
            <a:r>
              <a:rPr sz="2400" spc="-5" dirty="0">
                <a:latin typeface="Tahoma"/>
                <a:cs typeface="Tahoma"/>
              </a:rPr>
              <a:t>compostas por vários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computadores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ts val="2215"/>
              </a:lnSpc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Implica necessidade de identificação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(endereçamento)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ts val="2250"/>
              </a:lnSpc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Uma máquina pode </a:t>
            </a:r>
            <a:r>
              <a:rPr sz="2000" dirty="0">
                <a:latin typeface="Tahoma"/>
                <a:cs typeface="Tahoma"/>
              </a:rPr>
              <a:t>ter </a:t>
            </a:r>
            <a:r>
              <a:rPr sz="2000" spc="-5" dirty="0">
                <a:latin typeface="Tahoma"/>
                <a:cs typeface="Tahoma"/>
              </a:rPr>
              <a:t>vários processos </a:t>
            </a:r>
            <a:r>
              <a:rPr sz="2000" dirty="0">
                <a:latin typeface="Tahoma"/>
                <a:cs typeface="Tahoma"/>
              </a:rPr>
              <a:t>na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rede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ts val="2195"/>
              </a:lnSpc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Quem tem </a:t>
            </a:r>
            <a:r>
              <a:rPr sz="2000" spc="-5" dirty="0">
                <a:latin typeface="Tahoma"/>
                <a:cs typeface="Tahoma"/>
              </a:rPr>
              <a:t>acesso </a:t>
            </a:r>
            <a:r>
              <a:rPr sz="2000" dirty="0">
                <a:latin typeface="Tahoma"/>
                <a:cs typeface="Tahoma"/>
              </a:rPr>
              <a:t>ao </a:t>
            </a:r>
            <a:r>
              <a:rPr sz="2000" spc="-5" dirty="0">
                <a:latin typeface="Tahoma"/>
                <a:cs typeface="Tahoma"/>
              </a:rPr>
              <a:t>meio </a:t>
            </a:r>
            <a:r>
              <a:rPr sz="2000" dirty="0">
                <a:latin typeface="Tahoma"/>
                <a:cs typeface="Tahoma"/>
              </a:rPr>
              <a:t>em um </a:t>
            </a:r>
            <a:r>
              <a:rPr sz="2000" spc="-5" dirty="0">
                <a:latin typeface="Tahoma"/>
                <a:cs typeface="Tahoma"/>
              </a:rPr>
              <a:t>determinado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instante?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ts val="2690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Transferência 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Dados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ts val="2210"/>
              </a:lnSpc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Simplex, Duplex (half, full)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ts val="2690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Controle 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erros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ts val="2260"/>
              </a:lnSpc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Detecção </a:t>
            </a:r>
            <a:r>
              <a:rPr sz="2000" dirty="0">
                <a:latin typeface="Tahoma"/>
                <a:cs typeface="Tahoma"/>
              </a:rPr>
              <a:t>e/ou </a:t>
            </a:r>
            <a:r>
              <a:rPr sz="2000" spc="-5" dirty="0">
                <a:latin typeface="Tahoma"/>
                <a:cs typeface="Tahoma"/>
              </a:rPr>
              <a:t>correção de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erros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ts val="2690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Controle 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fluxo</a:t>
            </a:r>
            <a:endParaRPr sz="2400">
              <a:latin typeface="Tahoma"/>
              <a:cs typeface="Tahoma"/>
            </a:endParaRPr>
          </a:p>
          <a:p>
            <a:pPr marL="1155700" marR="5080" indent="-228600">
              <a:lnSpc>
                <a:spcPct val="75800"/>
              </a:lnSpc>
              <a:spcBef>
                <a:spcPts val="44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Impedir que </a:t>
            </a:r>
            <a:r>
              <a:rPr sz="2000" dirty="0">
                <a:latin typeface="Tahoma"/>
                <a:cs typeface="Tahoma"/>
              </a:rPr>
              <a:t>o </a:t>
            </a:r>
            <a:r>
              <a:rPr sz="2000" spc="-5" dirty="0">
                <a:latin typeface="Tahoma"/>
                <a:cs typeface="Tahoma"/>
              </a:rPr>
              <a:t>transmissor mande mais dados que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rede </a:t>
            </a:r>
            <a:r>
              <a:rPr sz="2000" dirty="0">
                <a:latin typeface="Tahoma"/>
                <a:cs typeface="Tahoma"/>
              </a:rPr>
              <a:t>(ou  </a:t>
            </a:r>
            <a:r>
              <a:rPr sz="2000" spc="-5" dirty="0">
                <a:latin typeface="Tahoma"/>
                <a:cs typeface="Tahoma"/>
              </a:rPr>
              <a:t>receptor) possa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processar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ts val="2565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Sequenciamento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ts val="2315"/>
              </a:lnSpc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Como </a:t>
            </a:r>
            <a:r>
              <a:rPr sz="2000" dirty="0">
                <a:latin typeface="Tahoma"/>
                <a:cs typeface="Tahoma"/>
              </a:rPr>
              <a:t>serão </a:t>
            </a:r>
            <a:r>
              <a:rPr sz="2000" spc="-5" dirty="0">
                <a:latin typeface="Tahoma"/>
                <a:cs typeface="Tahoma"/>
              </a:rPr>
              <a:t>tratados </a:t>
            </a:r>
            <a:r>
              <a:rPr sz="2000" dirty="0">
                <a:latin typeface="Tahoma"/>
                <a:cs typeface="Tahoma"/>
              </a:rPr>
              <a:t>os </a:t>
            </a:r>
            <a:r>
              <a:rPr sz="2000" spc="-5" dirty="0">
                <a:latin typeface="Tahoma"/>
                <a:cs typeface="Tahoma"/>
              </a:rPr>
              <a:t>dados que chegam </a:t>
            </a:r>
            <a:r>
              <a:rPr sz="2000" dirty="0">
                <a:latin typeface="Tahoma"/>
                <a:cs typeface="Tahoma"/>
              </a:rPr>
              <a:t>fora </a:t>
            </a:r>
            <a:r>
              <a:rPr sz="2000" spc="-5" dirty="0">
                <a:latin typeface="Tahoma"/>
                <a:cs typeface="Tahoma"/>
              </a:rPr>
              <a:t>de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ordem?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548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Arquiteturas de</a:t>
            </a:r>
            <a:r>
              <a:rPr spc="-35" dirty="0"/>
              <a:t> </a:t>
            </a:r>
            <a:r>
              <a:rPr spc="-5" dirty="0"/>
              <a:t>Redes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14" y="1785430"/>
            <a:ext cx="7221220" cy="500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10"/>
              </a:lnSpc>
              <a:spcBef>
                <a:spcPts val="10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Principais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Arquiteturas</a:t>
            </a:r>
            <a:endParaRPr sz="3200">
              <a:latin typeface="Tahoma"/>
              <a:cs typeface="Tahoma"/>
            </a:endParaRPr>
          </a:p>
          <a:p>
            <a:pPr marL="469900">
              <a:lnSpc>
                <a:spcPts val="3105"/>
              </a:lnSpc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Modelo OSI da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ISO</a:t>
            </a:r>
            <a:endParaRPr sz="2800">
              <a:latin typeface="Tahoma"/>
              <a:cs typeface="Tahoma"/>
            </a:endParaRPr>
          </a:p>
          <a:p>
            <a:pPr marL="1155700" marR="710565" indent="-228600">
              <a:lnSpc>
                <a:spcPct val="73700"/>
              </a:lnSpc>
              <a:spcBef>
                <a:spcPts val="63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Propõe </a:t>
            </a:r>
            <a:r>
              <a:rPr sz="2400" dirty="0">
                <a:latin typeface="Tahoma"/>
                <a:cs typeface="Tahoma"/>
              </a:rPr>
              <a:t>um </a:t>
            </a:r>
            <a:r>
              <a:rPr sz="2400" spc="-5" dirty="0">
                <a:latin typeface="Tahoma"/>
                <a:cs typeface="Tahoma"/>
              </a:rPr>
              <a:t>modelo de referência para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arquitetura dos protocolos de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redes</a:t>
            </a:r>
            <a:endParaRPr sz="2400">
              <a:latin typeface="Tahoma"/>
              <a:cs typeface="Tahoma"/>
            </a:endParaRPr>
          </a:p>
          <a:p>
            <a:pPr marL="1384300">
              <a:lnSpc>
                <a:spcPts val="2110"/>
              </a:lnSpc>
            </a:pPr>
            <a:r>
              <a:rPr sz="1600" spc="-600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Aplicável </a:t>
            </a:r>
            <a:r>
              <a:rPr sz="2000" dirty="0">
                <a:latin typeface="Tahoma"/>
                <a:cs typeface="Tahoma"/>
              </a:rPr>
              <a:t>em </a:t>
            </a:r>
            <a:r>
              <a:rPr sz="2000" spc="-5" dirty="0">
                <a:latin typeface="Tahoma"/>
                <a:cs typeface="Tahoma"/>
              </a:rPr>
              <a:t>redes de longa distância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locais</a:t>
            </a:r>
            <a:endParaRPr sz="2000">
              <a:latin typeface="Tahoma"/>
              <a:cs typeface="Tahoma"/>
            </a:endParaRPr>
          </a:p>
          <a:p>
            <a:pPr marL="1384300">
              <a:lnSpc>
                <a:spcPts val="2190"/>
              </a:lnSpc>
            </a:pPr>
            <a:r>
              <a:rPr sz="1600" spc="-600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Idealizado para </a:t>
            </a:r>
            <a:r>
              <a:rPr sz="2000" dirty="0">
                <a:latin typeface="Tahoma"/>
                <a:cs typeface="Tahoma"/>
              </a:rPr>
              <a:t>uso em </a:t>
            </a:r>
            <a:r>
              <a:rPr sz="2000" spc="-5" dirty="0">
                <a:latin typeface="Tahoma"/>
                <a:cs typeface="Tahoma"/>
              </a:rPr>
              <a:t>redes de longa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distância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ts val="3125"/>
              </a:lnSpc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Internet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(TCP/IP)</a:t>
            </a:r>
            <a:endParaRPr sz="2800">
              <a:latin typeface="Tahoma"/>
              <a:cs typeface="Tahoma"/>
            </a:endParaRPr>
          </a:p>
          <a:p>
            <a:pPr marL="1155700" marR="913130" indent="-228600">
              <a:lnSpc>
                <a:spcPct val="73700"/>
              </a:lnSpc>
              <a:spcBef>
                <a:spcPts val="635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Define uma arquitetura voltada para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interconexão de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redes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ts val="3070"/>
              </a:lnSpc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IEEE </a:t>
            </a:r>
            <a:r>
              <a:rPr sz="2800" dirty="0">
                <a:latin typeface="Tahoma"/>
                <a:cs typeface="Tahoma"/>
              </a:rPr>
              <a:t>802</a:t>
            </a:r>
            <a:endParaRPr sz="2800">
              <a:latin typeface="Tahoma"/>
              <a:cs typeface="Tahoma"/>
            </a:endParaRPr>
          </a:p>
          <a:p>
            <a:pPr marL="927100">
              <a:lnSpc>
                <a:spcPts val="2660"/>
              </a:lnSpc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Define padrões para redes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locais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ts val="3135"/>
              </a:lnSpc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SNA </a:t>
            </a:r>
            <a:r>
              <a:rPr sz="2800" dirty="0">
                <a:latin typeface="Tahoma"/>
                <a:cs typeface="Tahoma"/>
              </a:rPr>
              <a:t>-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IBM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ts val="3150"/>
              </a:lnSpc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Apple Talk </a:t>
            </a:r>
            <a:r>
              <a:rPr sz="2800" dirty="0">
                <a:latin typeface="Tahoma"/>
                <a:cs typeface="Tahoma"/>
              </a:rPr>
              <a:t>- </a:t>
            </a:r>
            <a:r>
              <a:rPr sz="2800" spc="-5" dirty="0">
                <a:latin typeface="Tahoma"/>
                <a:cs typeface="Tahoma"/>
              </a:rPr>
              <a:t>Apple Computer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Corporation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ts val="3229"/>
              </a:lnSpc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Netware - Novell</a:t>
            </a:r>
            <a:r>
              <a:rPr sz="2800" spc="-5" dirty="0">
                <a:latin typeface="Tahoma"/>
                <a:cs typeface="Tahoma"/>
              </a:rPr>
              <a:t> Corporation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927" y="1938974"/>
            <a:ext cx="7878445" cy="410210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4965" marR="351155" indent="-342900">
              <a:lnSpc>
                <a:spcPct val="78300"/>
              </a:lnSpc>
              <a:spcBef>
                <a:spcPts val="955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0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RM-OSI </a:t>
            </a:r>
            <a:r>
              <a:rPr sz="3200" spc="-50" dirty="0">
                <a:latin typeface="Tahoma"/>
                <a:cs typeface="Tahoma"/>
              </a:rPr>
              <a:t>(</a:t>
            </a:r>
            <a:r>
              <a:rPr sz="3300" i="1" spc="-50" dirty="0">
                <a:latin typeface="Tahoma"/>
                <a:cs typeface="Tahoma"/>
              </a:rPr>
              <a:t>Open </a:t>
            </a:r>
            <a:r>
              <a:rPr sz="3300" i="1" spc="-55" dirty="0">
                <a:latin typeface="Tahoma"/>
                <a:cs typeface="Tahoma"/>
              </a:rPr>
              <a:t>Systems </a:t>
            </a:r>
            <a:r>
              <a:rPr sz="3300" i="1" spc="-50" dirty="0">
                <a:latin typeface="Tahoma"/>
                <a:cs typeface="Tahoma"/>
              </a:rPr>
              <a:t>Interconnection  </a:t>
            </a:r>
            <a:r>
              <a:rPr sz="3300" i="1" spc="-55" dirty="0">
                <a:latin typeface="Tahoma"/>
                <a:cs typeface="Tahoma"/>
              </a:rPr>
              <a:t>Reference</a:t>
            </a:r>
            <a:r>
              <a:rPr sz="3300" i="1" spc="-40" dirty="0">
                <a:latin typeface="Tahoma"/>
                <a:cs typeface="Tahoma"/>
              </a:rPr>
              <a:t> </a:t>
            </a:r>
            <a:r>
              <a:rPr sz="3300" i="1" spc="-45" dirty="0">
                <a:latin typeface="Tahoma"/>
                <a:cs typeface="Tahoma"/>
              </a:rPr>
              <a:t>Model</a:t>
            </a:r>
            <a:r>
              <a:rPr sz="3200" spc="-45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748665" marR="5080" indent="-279400">
              <a:lnSpc>
                <a:spcPts val="2830"/>
              </a:lnSpc>
              <a:spcBef>
                <a:spcPts val="615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Modelo de Referência para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interconexão de  sistemas abertos</a:t>
            </a:r>
            <a:endParaRPr sz="2800">
              <a:latin typeface="Tahoma"/>
              <a:cs typeface="Tahoma"/>
            </a:endParaRPr>
          </a:p>
          <a:p>
            <a:pPr marL="748665" marR="72390" indent="-279400">
              <a:lnSpc>
                <a:spcPct val="79800"/>
              </a:lnSpc>
              <a:spcBef>
                <a:spcPts val="745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Desenvolvido pela </a:t>
            </a:r>
            <a:r>
              <a:rPr sz="2850" i="1" spc="-30" dirty="0">
                <a:latin typeface="Tahoma"/>
                <a:cs typeface="Tahoma"/>
              </a:rPr>
              <a:t>Organização </a:t>
            </a:r>
            <a:r>
              <a:rPr sz="2850" i="1" spc="-25" dirty="0">
                <a:latin typeface="Tahoma"/>
                <a:cs typeface="Tahoma"/>
              </a:rPr>
              <a:t>Internacional  </a:t>
            </a:r>
            <a:r>
              <a:rPr sz="2850" i="1" spc="-30" dirty="0">
                <a:latin typeface="Tahoma"/>
                <a:cs typeface="Tahoma"/>
              </a:rPr>
              <a:t>para Padronização</a:t>
            </a:r>
            <a:r>
              <a:rPr sz="2850" i="1" spc="-15" dirty="0">
                <a:latin typeface="Tahoma"/>
                <a:cs typeface="Tahoma"/>
              </a:rPr>
              <a:t> </a:t>
            </a:r>
            <a:r>
              <a:rPr sz="2850" i="1" spc="-30" dirty="0">
                <a:latin typeface="Tahoma"/>
                <a:cs typeface="Tahoma"/>
              </a:rPr>
              <a:t>(ISO)</a:t>
            </a:r>
            <a:endParaRPr sz="2850">
              <a:latin typeface="Tahoma"/>
              <a:cs typeface="Tahoma"/>
            </a:endParaRPr>
          </a:p>
          <a:p>
            <a:pPr marL="748665" marR="584200" indent="-279400">
              <a:lnSpc>
                <a:spcPct val="83700"/>
              </a:lnSpc>
              <a:spcBef>
                <a:spcPts val="650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Objetivo: Permitir </a:t>
            </a:r>
            <a:r>
              <a:rPr sz="2800" dirty="0">
                <a:latin typeface="Tahoma"/>
                <a:cs typeface="Tahoma"/>
              </a:rPr>
              <a:t>a troca </a:t>
            </a:r>
            <a:r>
              <a:rPr sz="2800" spc="-5" dirty="0">
                <a:latin typeface="Tahoma"/>
                <a:cs typeface="Tahoma"/>
              </a:rPr>
              <a:t>de informações  </a:t>
            </a:r>
            <a:r>
              <a:rPr sz="2800" dirty="0">
                <a:latin typeface="Tahoma"/>
                <a:cs typeface="Tahoma"/>
              </a:rPr>
              <a:t>entre </a:t>
            </a:r>
            <a:r>
              <a:rPr sz="2800" spc="-5" dirty="0">
                <a:latin typeface="Tahoma"/>
                <a:cs typeface="Tahoma"/>
              </a:rPr>
              <a:t>computadores de diferentes  fabricantes usando uma arquitetura</a:t>
            </a:r>
            <a:r>
              <a:rPr sz="2800" spc="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única</a:t>
            </a:r>
            <a:endParaRPr sz="2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114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Divisão </a:t>
            </a:r>
            <a:r>
              <a:rPr sz="2800" dirty="0">
                <a:latin typeface="Tahoma"/>
                <a:cs typeface="Tahoma"/>
              </a:rPr>
              <a:t>feita em 7</a:t>
            </a:r>
            <a:r>
              <a:rPr sz="2800" spc="-5" dirty="0">
                <a:latin typeface="Tahoma"/>
                <a:cs typeface="Tahoma"/>
              </a:rPr>
              <a:t> camadas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/>
          <p:nvPr/>
        </p:nvSpPr>
        <p:spPr>
          <a:xfrm>
            <a:off x="1835150" y="1951075"/>
            <a:ext cx="5954711" cy="447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39" y="1890395"/>
            <a:ext cx="8177530" cy="4620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43865" indent="-342900" algn="just">
              <a:lnSpc>
                <a:spcPts val="3800"/>
              </a:lnSpc>
              <a:spcBef>
                <a:spcPts val="26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Fornece uma base comum que permite </a:t>
            </a:r>
            <a:r>
              <a:rPr sz="3200" dirty="0">
                <a:latin typeface="Tahoma"/>
                <a:cs typeface="Tahoma"/>
              </a:rPr>
              <a:t>o  </a:t>
            </a:r>
            <a:r>
              <a:rPr sz="3200" spc="-5" dirty="0">
                <a:latin typeface="Tahoma"/>
                <a:cs typeface="Tahoma"/>
              </a:rPr>
              <a:t>desenvolvimento coordenado de padrões  para interconexão de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redes</a:t>
            </a:r>
            <a:endParaRPr sz="3200">
              <a:latin typeface="Tahoma"/>
              <a:cs typeface="Tahoma"/>
            </a:endParaRPr>
          </a:p>
          <a:p>
            <a:pPr marL="469900" algn="just">
              <a:lnSpc>
                <a:spcPct val="100000"/>
              </a:lnSpc>
              <a:spcBef>
                <a:spcPts val="610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Não </a:t>
            </a:r>
            <a:r>
              <a:rPr sz="2800" spc="-5" dirty="0">
                <a:latin typeface="Tahoma"/>
                <a:cs typeface="Tahoma"/>
              </a:rPr>
              <a:t>especifica </a:t>
            </a:r>
            <a:r>
              <a:rPr sz="2800" dirty="0">
                <a:latin typeface="Tahoma"/>
                <a:cs typeface="Tahoma"/>
              </a:rPr>
              <a:t>os </a:t>
            </a:r>
            <a:r>
              <a:rPr sz="2800" spc="-5" dirty="0">
                <a:latin typeface="Tahoma"/>
                <a:cs typeface="Tahoma"/>
              </a:rPr>
              <a:t>protocolos de cada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camada</a:t>
            </a:r>
            <a:endParaRPr sz="2800">
              <a:latin typeface="Tahoma"/>
              <a:cs typeface="Tahoma"/>
            </a:endParaRPr>
          </a:p>
          <a:p>
            <a:pPr marL="469900" algn="just">
              <a:lnSpc>
                <a:spcPct val="100000"/>
              </a:lnSpc>
              <a:spcBef>
                <a:spcPts val="640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Apenas indica </a:t>
            </a:r>
            <a:r>
              <a:rPr sz="2800" dirty="0">
                <a:latin typeface="Tahoma"/>
                <a:cs typeface="Tahoma"/>
              </a:rPr>
              <a:t>as </a:t>
            </a:r>
            <a:r>
              <a:rPr sz="2800" spc="-5" dirty="0">
                <a:latin typeface="Tahoma"/>
                <a:cs typeface="Tahoma"/>
              </a:rPr>
              <a:t>funções de cada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camada</a:t>
            </a:r>
            <a:endParaRPr sz="2800">
              <a:latin typeface="Tahoma"/>
              <a:cs typeface="Tahoma"/>
            </a:endParaRPr>
          </a:p>
          <a:p>
            <a:pPr marL="749300" marR="860425" indent="-279400" algn="just">
              <a:lnSpc>
                <a:spcPct val="102000"/>
              </a:lnSpc>
              <a:spcBef>
                <a:spcPts val="575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Existem diferentes opções de serviços </a:t>
            </a:r>
            <a:r>
              <a:rPr sz="2800" dirty="0">
                <a:latin typeface="Tahoma"/>
                <a:cs typeface="Tahoma"/>
              </a:rPr>
              <a:t>e  </a:t>
            </a:r>
            <a:r>
              <a:rPr sz="2800" spc="-5" dirty="0">
                <a:latin typeface="Tahoma"/>
                <a:cs typeface="Tahoma"/>
              </a:rPr>
              <a:t>protocolos padronizados para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camadas</a:t>
            </a:r>
            <a:endParaRPr sz="2800">
              <a:latin typeface="Tahoma"/>
              <a:cs typeface="Tahoma"/>
            </a:endParaRPr>
          </a:p>
          <a:p>
            <a:pPr marL="1155700" marR="5080" indent="-228600">
              <a:lnSpc>
                <a:spcPct val="101099"/>
              </a:lnSpc>
              <a:spcBef>
                <a:spcPts val="484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Compatibilidade obtida somente quando </a:t>
            </a:r>
            <a:r>
              <a:rPr sz="2400" dirty="0">
                <a:latin typeface="Tahoma"/>
                <a:cs typeface="Tahoma"/>
              </a:rPr>
              <a:t>os  </a:t>
            </a:r>
            <a:r>
              <a:rPr sz="2400" spc="-5" dirty="0">
                <a:latin typeface="Tahoma"/>
                <a:cs typeface="Tahoma"/>
              </a:rPr>
              <a:t>sistemas optam pelos mesmos serviços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protocolos  para todas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camadas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/>
          <p:nvPr/>
        </p:nvSpPr>
        <p:spPr>
          <a:xfrm>
            <a:off x="1343025" y="1841500"/>
            <a:ext cx="6310311" cy="4959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714" y="1885380"/>
            <a:ext cx="7760334" cy="46970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200" spc="-81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200" spc="-810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ahoma"/>
                <a:cs typeface="Tahoma"/>
              </a:rPr>
              <a:t>Principais funções das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camadas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Física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Trata tensões e </a:t>
            </a:r>
            <a:r>
              <a:rPr sz="2000" spc="-5" dirty="0">
                <a:latin typeface="Tahoma"/>
                <a:cs typeface="Tahoma"/>
              </a:rPr>
              <a:t>impulsos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elétricos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Especifica cabos, conectores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interfaces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Providencia </a:t>
            </a:r>
            <a:r>
              <a:rPr sz="2000" dirty="0">
                <a:latin typeface="Tahoma"/>
                <a:cs typeface="Tahoma"/>
              </a:rPr>
              <a:t>o fluxo </a:t>
            </a:r>
            <a:r>
              <a:rPr sz="2000" spc="-5" dirty="0">
                <a:latin typeface="Tahoma"/>
                <a:cs typeface="Tahoma"/>
              </a:rPr>
              <a:t>de bits através do meio de</a:t>
            </a:r>
            <a:r>
              <a:rPr sz="2000" spc="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transmissão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Enlace 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Dados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Detecta 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opcionalmente</a:t>
            </a:r>
            <a:r>
              <a:rPr sz="2000" spc="-5" dirty="0">
                <a:latin typeface="Tahoma"/>
                <a:cs typeface="Tahoma"/>
              </a:rPr>
              <a:t> corrige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erros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Divide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cadeia de bits </a:t>
            </a:r>
            <a:r>
              <a:rPr sz="2000" dirty="0">
                <a:latin typeface="Tahoma"/>
                <a:cs typeface="Tahoma"/>
              </a:rPr>
              <a:t>em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quadros</a:t>
            </a:r>
            <a:endParaRPr sz="2000">
              <a:latin typeface="Tahoma"/>
              <a:cs typeface="Tahoma"/>
            </a:endParaRPr>
          </a:p>
          <a:p>
            <a:pPr marL="1384300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Bits </a:t>
            </a:r>
            <a:r>
              <a:rPr sz="2000" spc="-5" dirty="0">
                <a:latin typeface="Tahoma"/>
                <a:cs typeface="Tahoma"/>
              </a:rPr>
              <a:t>de redundância usados </a:t>
            </a:r>
            <a:r>
              <a:rPr sz="2000" dirty="0">
                <a:latin typeface="Tahoma"/>
                <a:cs typeface="Tahoma"/>
              </a:rPr>
              <a:t>na </a:t>
            </a:r>
            <a:r>
              <a:rPr sz="2000" spc="-5" dirty="0">
                <a:latin typeface="Tahoma"/>
                <a:cs typeface="Tahoma"/>
              </a:rPr>
              <a:t>verificação de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erros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Delimita 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5" dirty="0">
                <a:latin typeface="Tahoma"/>
                <a:cs typeface="Tahoma"/>
              </a:rPr>
              <a:t>reconhece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quadros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Realiza controle de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fluxo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Controle de acesso </a:t>
            </a:r>
            <a:r>
              <a:rPr sz="2000" dirty="0">
                <a:latin typeface="Tahoma"/>
                <a:cs typeface="Tahoma"/>
              </a:rPr>
              <a:t>ao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meio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552" y="1705991"/>
            <a:ext cx="7526020" cy="47986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200" spc="-81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200" spc="-810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ahoma"/>
                <a:cs typeface="Tahoma"/>
              </a:rPr>
              <a:t>Principais funções das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camadas</a:t>
            </a:r>
            <a:endParaRPr sz="2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51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Rede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Identifica </a:t>
            </a:r>
            <a:r>
              <a:rPr sz="2000" dirty="0">
                <a:latin typeface="Tahoma"/>
                <a:cs typeface="Tahoma"/>
              </a:rPr>
              <a:t>os </a:t>
            </a:r>
            <a:r>
              <a:rPr sz="2000" spc="-5" dirty="0">
                <a:latin typeface="Tahoma"/>
                <a:cs typeface="Tahoma"/>
              </a:rPr>
              <a:t>endereços dos sistemas </a:t>
            </a:r>
            <a:r>
              <a:rPr sz="2000" dirty="0">
                <a:latin typeface="Tahoma"/>
                <a:cs typeface="Tahoma"/>
              </a:rPr>
              <a:t>na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rede</a:t>
            </a:r>
            <a:endParaRPr sz="20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Permite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interconexão de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redes</a:t>
            </a:r>
            <a:endParaRPr sz="20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Realiza </a:t>
            </a:r>
            <a:r>
              <a:rPr sz="2000" dirty="0">
                <a:latin typeface="Tahoma"/>
                <a:cs typeface="Tahoma"/>
              </a:rPr>
              <a:t>o </a:t>
            </a:r>
            <a:r>
              <a:rPr sz="2000" spc="-5" dirty="0">
                <a:latin typeface="Tahoma"/>
                <a:cs typeface="Tahoma"/>
              </a:rPr>
              <a:t>roteamento de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pacotes</a:t>
            </a:r>
            <a:endParaRPr sz="20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Controle de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congestionamento</a:t>
            </a:r>
            <a:endParaRPr sz="20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Tipos de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Serviço</a:t>
            </a:r>
            <a:endParaRPr sz="2000">
              <a:latin typeface="Tahoma"/>
              <a:cs typeface="Tahoma"/>
            </a:endParaRPr>
          </a:p>
          <a:p>
            <a:pPr marL="1383665">
              <a:lnSpc>
                <a:spcPct val="100000"/>
              </a:lnSpc>
              <a:spcBef>
                <a:spcPts val="450"/>
              </a:spcBef>
            </a:pPr>
            <a:r>
              <a:rPr sz="1400" spc="-509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400" spc="365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Datagrama</a:t>
            </a:r>
            <a:endParaRPr sz="1800">
              <a:latin typeface="Tahoma"/>
              <a:cs typeface="Tahoma"/>
            </a:endParaRPr>
          </a:p>
          <a:p>
            <a:pPr marL="1840864">
              <a:lnSpc>
                <a:spcPct val="100000"/>
              </a:lnSpc>
              <a:spcBef>
                <a:spcPts val="440"/>
              </a:spcBef>
              <a:tabLst>
                <a:tab pos="2069464" algn="l"/>
              </a:tabLst>
            </a:pPr>
            <a:r>
              <a:rPr sz="900" spc="-340" dirty="0">
                <a:solidFill>
                  <a:srgbClr val="00E4A8"/>
                </a:solidFill>
                <a:latin typeface="Wingdings"/>
                <a:cs typeface="Wingdings"/>
              </a:rPr>
              <a:t></a:t>
            </a:r>
            <a:r>
              <a:rPr sz="900" spc="-340" dirty="0">
                <a:solidFill>
                  <a:srgbClr val="00E4A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ahoma"/>
                <a:cs typeface="Tahoma"/>
              </a:rPr>
              <a:t>Pacotes </a:t>
            </a:r>
            <a:r>
              <a:rPr sz="1800" spc="-5" dirty="0">
                <a:latin typeface="Tahoma"/>
                <a:cs typeface="Tahoma"/>
              </a:rPr>
              <a:t>roteados de forma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independente</a:t>
            </a:r>
            <a:endParaRPr sz="1800">
              <a:latin typeface="Tahoma"/>
              <a:cs typeface="Tahoma"/>
            </a:endParaRPr>
          </a:p>
          <a:p>
            <a:pPr marL="1840864">
              <a:lnSpc>
                <a:spcPct val="100000"/>
              </a:lnSpc>
              <a:spcBef>
                <a:spcPts val="440"/>
              </a:spcBef>
              <a:tabLst>
                <a:tab pos="2069464" algn="l"/>
              </a:tabLst>
            </a:pPr>
            <a:r>
              <a:rPr sz="900" spc="-340" dirty="0">
                <a:solidFill>
                  <a:srgbClr val="00E4A8"/>
                </a:solidFill>
                <a:latin typeface="Wingdings"/>
                <a:cs typeface="Wingdings"/>
              </a:rPr>
              <a:t></a:t>
            </a:r>
            <a:r>
              <a:rPr sz="900" spc="-340" dirty="0">
                <a:solidFill>
                  <a:srgbClr val="00E4A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ahoma"/>
                <a:cs typeface="Tahoma"/>
              </a:rPr>
              <a:t>Pacotes </a:t>
            </a:r>
            <a:r>
              <a:rPr sz="1800" spc="-5" dirty="0">
                <a:latin typeface="Tahoma"/>
                <a:cs typeface="Tahoma"/>
              </a:rPr>
              <a:t>possuem informações de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endereçamento</a:t>
            </a:r>
            <a:endParaRPr sz="1800">
              <a:latin typeface="Tahoma"/>
              <a:cs typeface="Tahoma"/>
            </a:endParaRPr>
          </a:p>
          <a:p>
            <a:pPr marL="1383665">
              <a:lnSpc>
                <a:spcPct val="100000"/>
              </a:lnSpc>
              <a:spcBef>
                <a:spcPts val="340"/>
              </a:spcBef>
            </a:pPr>
            <a:r>
              <a:rPr sz="1400" spc="-509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400" spc="365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Circuito Virtual</a:t>
            </a:r>
            <a:endParaRPr sz="1800">
              <a:latin typeface="Tahoma"/>
              <a:cs typeface="Tahoma"/>
            </a:endParaRPr>
          </a:p>
          <a:p>
            <a:pPr marL="1840864">
              <a:lnSpc>
                <a:spcPct val="100000"/>
              </a:lnSpc>
              <a:spcBef>
                <a:spcPts val="440"/>
              </a:spcBef>
              <a:tabLst>
                <a:tab pos="2069464" algn="l"/>
              </a:tabLst>
            </a:pPr>
            <a:r>
              <a:rPr sz="900" spc="-340" dirty="0">
                <a:solidFill>
                  <a:srgbClr val="00E4A8"/>
                </a:solidFill>
                <a:latin typeface="Wingdings"/>
                <a:cs typeface="Wingdings"/>
              </a:rPr>
              <a:t></a:t>
            </a:r>
            <a:r>
              <a:rPr sz="900" spc="-340" dirty="0">
                <a:solidFill>
                  <a:srgbClr val="00E4A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ahoma"/>
                <a:cs typeface="Tahoma"/>
              </a:rPr>
              <a:t>Pacotes </a:t>
            </a:r>
            <a:r>
              <a:rPr sz="1800" spc="-5" dirty="0">
                <a:latin typeface="Tahoma"/>
                <a:cs typeface="Tahoma"/>
              </a:rPr>
              <a:t>associados </a:t>
            </a:r>
            <a:r>
              <a:rPr sz="1800" dirty="0">
                <a:latin typeface="Tahoma"/>
                <a:cs typeface="Tahoma"/>
              </a:rPr>
              <a:t>ao circuito não são </a:t>
            </a:r>
            <a:r>
              <a:rPr sz="1800" spc="-5" dirty="0">
                <a:latin typeface="Tahoma"/>
                <a:cs typeface="Tahoma"/>
              </a:rPr>
              <a:t>independentes</a:t>
            </a:r>
            <a:endParaRPr sz="18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49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Estabelecer </a:t>
            </a:r>
            <a:r>
              <a:rPr sz="2000" dirty="0">
                <a:latin typeface="Tahoma"/>
                <a:cs typeface="Tahoma"/>
              </a:rPr>
              <a:t>a rota </a:t>
            </a:r>
            <a:r>
              <a:rPr sz="2000" spc="-5" dirty="0">
                <a:latin typeface="Tahoma"/>
                <a:cs typeface="Tahoma"/>
              </a:rPr>
              <a:t>mais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adequada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552" y="1861692"/>
            <a:ext cx="7718425" cy="474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200" spc="-81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200" spc="-810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ahoma"/>
                <a:cs typeface="Tahoma"/>
              </a:rPr>
              <a:t>Principais funções das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camadas</a:t>
            </a:r>
            <a:endParaRPr sz="2800">
              <a:latin typeface="Tahoma"/>
              <a:cs typeface="Tahoma"/>
            </a:endParaRPr>
          </a:p>
          <a:p>
            <a:pPr marL="469265">
              <a:lnSpc>
                <a:spcPts val="2870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Transporte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12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Fornece conectividade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fim-a-fim</a:t>
            </a:r>
            <a:endParaRPr sz="2400">
              <a:latin typeface="Tahoma"/>
              <a:cs typeface="Tahoma"/>
            </a:endParaRPr>
          </a:p>
          <a:p>
            <a:pPr marL="1155065" marR="1111250" indent="-228600">
              <a:lnSpc>
                <a:spcPts val="2320"/>
              </a:lnSpc>
              <a:spcBef>
                <a:spcPts val="66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Especificam como </a:t>
            </a:r>
            <a:r>
              <a:rPr sz="2400" dirty="0">
                <a:latin typeface="Tahoma"/>
                <a:cs typeface="Tahoma"/>
              </a:rPr>
              <a:t>tratar </a:t>
            </a:r>
            <a:r>
              <a:rPr sz="2400" spc="-5" dirty="0">
                <a:latin typeface="Tahoma"/>
                <a:cs typeface="Tahoma"/>
              </a:rPr>
              <a:t>dos detalhes de  transferência confiável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12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Multiplexação 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processos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12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Controle 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fluxo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12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Controle 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erro</a:t>
            </a:r>
            <a:endParaRPr sz="24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20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Sessão</a:t>
            </a:r>
            <a:endParaRPr sz="2400">
              <a:latin typeface="Tahoma"/>
              <a:cs typeface="Tahoma"/>
            </a:endParaRPr>
          </a:p>
          <a:p>
            <a:pPr marL="1155065" marR="260350" indent="-228600">
              <a:lnSpc>
                <a:spcPts val="2420"/>
              </a:lnSpc>
              <a:spcBef>
                <a:spcPts val="58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Estabelece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termina conexões </a:t>
            </a:r>
            <a:r>
              <a:rPr sz="2400" dirty="0">
                <a:latin typeface="Tahoma"/>
                <a:cs typeface="Tahoma"/>
              </a:rPr>
              <a:t>entre </a:t>
            </a:r>
            <a:r>
              <a:rPr sz="2400" spc="-5" dirty="0">
                <a:latin typeface="Tahoma"/>
                <a:cs typeface="Tahoma"/>
              </a:rPr>
              <a:t>sistemas,  aplicações </a:t>
            </a:r>
            <a:r>
              <a:rPr sz="2400" dirty="0">
                <a:latin typeface="Tahoma"/>
                <a:cs typeface="Tahoma"/>
              </a:rPr>
              <a:t>e usuários</a:t>
            </a:r>
            <a:endParaRPr sz="2400">
              <a:latin typeface="Tahoma"/>
              <a:cs typeface="Tahoma"/>
            </a:endParaRPr>
          </a:p>
          <a:p>
            <a:pPr marL="1155065" marR="5080" indent="-228600">
              <a:lnSpc>
                <a:spcPts val="2320"/>
              </a:lnSpc>
              <a:spcBef>
                <a:spcPts val="64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Especificações para detalhes de segurança como  autenticação usando</a:t>
            </a:r>
            <a:r>
              <a:rPr sz="2400" dirty="0">
                <a:latin typeface="Tahoma"/>
                <a:cs typeface="Tahoma"/>
              </a:rPr>
              <a:t> senhas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2712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Redes </a:t>
            </a:r>
            <a:r>
              <a:rPr dirty="0"/>
              <a:t>são </a:t>
            </a:r>
            <a:r>
              <a:rPr spc="-5" dirty="0"/>
              <a:t>complexas (muitos</a:t>
            </a:r>
            <a:r>
              <a:rPr spc="10" dirty="0"/>
              <a:t> </a:t>
            </a:r>
            <a:r>
              <a:rPr spc="-5" dirty="0"/>
              <a:t>componentes)</a:t>
            </a:r>
            <a:endParaRPr sz="255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Máquinas</a:t>
            </a:r>
            <a:r>
              <a:rPr sz="2800" dirty="0"/>
              <a:t> (hosts)</a:t>
            </a:r>
            <a:endParaRPr sz="280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  <a:spcBef>
                <a:spcPts val="140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Equipamentos de</a:t>
            </a:r>
            <a:r>
              <a:rPr sz="2800" spc="5" dirty="0"/>
              <a:t> </a:t>
            </a:r>
            <a:r>
              <a:rPr sz="2800" spc="-5" dirty="0"/>
              <a:t>interconexão</a:t>
            </a:r>
            <a:endParaRPr sz="2800">
              <a:latin typeface="Times New Roman"/>
              <a:cs typeface="Times New Roman"/>
            </a:endParaRPr>
          </a:p>
          <a:p>
            <a:pPr marL="945515">
              <a:lnSpc>
                <a:spcPct val="100000"/>
              </a:lnSpc>
              <a:spcBef>
                <a:spcPts val="11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hubs, switches, roteadores, pontos de acesso </a:t>
            </a:r>
            <a:r>
              <a:rPr sz="2400" dirty="0"/>
              <a:t>sem</a:t>
            </a:r>
            <a:r>
              <a:rPr sz="2400" spc="70" dirty="0"/>
              <a:t> </a:t>
            </a:r>
            <a:r>
              <a:rPr sz="2400" dirty="0"/>
              <a:t>fio</a:t>
            </a:r>
            <a:endParaRPr sz="240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  <a:spcBef>
                <a:spcPts val="50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Enlaces (meios físicos) de vários</a:t>
            </a:r>
            <a:r>
              <a:rPr sz="2800" spc="25" dirty="0"/>
              <a:t> </a:t>
            </a:r>
            <a:r>
              <a:rPr sz="2800" spc="-5" dirty="0"/>
              <a:t>tipos</a:t>
            </a:r>
            <a:endParaRPr sz="280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  <a:spcBef>
                <a:spcPts val="140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Hardware, Software, Aplicações,</a:t>
            </a:r>
            <a:r>
              <a:rPr sz="2800" spc="15" dirty="0"/>
              <a:t> </a:t>
            </a:r>
            <a:r>
              <a:rPr sz="2800" spc="-5" dirty="0"/>
              <a:t>Protocolos</a:t>
            </a:r>
            <a:endParaRPr sz="2800">
              <a:latin typeface="Times New Roman"/>
              <a:cs typeface="Times New Roman"/>
            </a:endParaRPr>
          </a:p>
          <a:p>
            <a:pPr marL="374015" marR="60960" indent="-342900">
              <a:lnSpc>
                <a:spcPts val="3229"/>
              </a:lnSpc>
              <a:spcBef>
                <a:spcPts val="68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Como organizar toda </a:t>
            </a:r>
            <a:r>
              <a:rPr dirty="0"/>
              <a:t>esta </a:t>
            </a:r>
            <a:r>
              <a:rPr spc="-5" dirty="0"/>
              <a:t>arquitetura  (estrutura) de forma eficiente </a:t>
            </a:r>
            <a:r>
              <a:rPr dirty="0"/>
              <a:t>e</a:t>
            </a:r>
            <a:r>
              <a:rPr spc="65" dirty="0"/>
              <a:t> </a:t>
            </a:r>
            <a:r>
              <a:rPr spc="-5" dirty="0"/>
              <a:t>satisfatória?</a:t>
            </a:r>
            <a:endParaRPr sz="2550">
              <a:latin typeface="Times New Roman"/>
              <a:cs typeface="Times New Roman"/>
            </a:endParaRPr>
          </a:p>
          <a:p>
            <a:pPr marL="767715" marR="645160" indent="-279400">
              <a:lnSpc>
                <a:spcPct val="82300"/>
              </a:lnSpc>
              <a:spcBef>
                <a:spcPts val="695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Solução: Dividir </a:t>
            </a:r>
            <a:r>
              <a:rPr sz="2800" dirty="0"/>
              <a:t>os </a:t>
            </a:r>
            <a:r>
              <a:rPr sz="2800" spc="-5" dirty="0"/>
              <a:t>“esforços” para realizar </a:t>
            </a:r>
            <a:r>
              <a:rPr sz="2800" dirty="0"/>
              <a:t>a  </a:t>
            </a:r>
            <a:r>
              <a:rPr sz="2800" spc="-5" dirty="0"/>
              <a:t>comunicação </a:t>
            </a:r>
            <a:r>
              <a:rPr sz="2800" dirty="0"/>
              <a:t>em </a:t>
            </a:r>
            <a:r>
              <a:rPr sz="2800" b="1" spc="-5" dirty="0">
                <a:latin typeface="Tahoma"/>
                <a:cs typeface="Tahoma"/>
              </a:rPr>
              <a:t>camadas</a:t>
            </a:r>
            <a:r>
              <a:rPr sz="2800" spc="-5" dirty="0"/>
              <a:t>, com funções </a:t>
            </a:r>
            <a:r>
              <a:rPr sz="2800" dirty="0"/>
              <a:t>e  </a:t>
            </a:r>
            <a:r>
              <a:rPr sz="2800" spc="-5" dirty="0"/>
              <a:t>regras bem</a:t>
            </a:r>
            <a:r>
              <a:rPr sz="2800" spc="-10" dirty="0"/>
              <a:t> </a:t>
            </a:r>
            <a:r>
              <a:rPr sz="2800" spc="-5" dirty="0"/>
              <a:t>definidas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427" y="1974280"/>
            <a:ext cx="6667500" cy="40976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200" spc="-81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200" spc="-810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ahoma"/>
                <a:cs typeface="Tahoma"/>
              </a:rPr>
              <a:t>Principais funções das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camadas</a:t>
            </a:r>
            <a:endParaRPr sz="2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51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Apresentação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Trata </a:t>
            </a:r>
            <a:r>
              <a:rPr sz="2000" spc="-5" dirty="0">
                <a:latin typeface="Tahoma"/>
                <a:cs typeface="Tahoma"/>
              </a:rPr>
              <a:t>da representação dos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dados</a:t>
            </a:r>
            <a:endParaRPr sz="20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Realiza transformações adequadas </a:t>
            </a:r>
            <a:r>
              <a:rPr sz="2000" dirty="0">
                <a:latin typeface="Tahoma"/>
                <a:cs typeface="Tahoma"/>
              </a:rPr>
              <a:t>nos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dados</a:t>
            </a:r>
            <a:endParaRPr sz="2000">
              <a:latin typeface="Tahoma"/>
              <a:cs typeface="Tahoma"/>
            </a:endParaRPr>
          </a:p>
          <a:p>
            <a:pPr marL="1383665">
              <a:lnSpc>
                <a:spcPct val="100000"/>
              </a:lnSpc>
              <a:spcBef>
                <a:spcPts val="450"/>
              </a:spcBef>
            </a:pPr>
            <a:r>
              <a:rPr sz="1400" spc="-509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400" spc="380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Compressão, Criptografia, Conversão de</a:t>
            </a:r>
            <a:r>
              <a:rPr sz="1800" spc="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Sintaxe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Nível 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Aplicação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Interface </a:t>
            </a:r>
            <a:r>
              <a:rPr sz="2000" dirty="0">
                <a:latin typeface="Tahoma"/>
                <a:cs typeface="Tahoma"/>
              </a:rPr>
              <a:t>às </a:t>
            </a:r>
            <a:r>
              <a:rPr sz="2000" spc="-5" dirty="0">
                <a:latin typeface="Tahoma"/>
                <a:cs typeface="Tahoma"/>
              </a:rPr>
              <a:t>aplicações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nível de </a:t>
            </a:r>
            <a:r>
              <a:rPr sz="2000" dirty="0">
                <a:latin typeface="Tahoma"/>
                <a:cs typeface="Tahoma"/>
              </a:rPr>
              <a:t>usuário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final</a:t>
            </a:r>
            <a:endParaRPr sz="2000">
              <a:latin typeface="Tahoma"/>
              <a:cs typeface="Tahoma"/>
            </a:endParaRPr>
          </a:p>
          <a:p>
            <a:pPr marL="1155065" marR="572770" indent="-228600">
              <a:lnSpc>
                <a:spcPts val="2320"/>
              </a:lnSpc>
              <a:spcBef>
                <a:spcPts val="64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Permite aplicações utilizarem </a:t>
            </a:r>
            <a:r>
              <a:rPr sz="2000" dirty="0">
                <a:latin typeface="Tahoma"/>
                <a:cs typeface="Tahoma"/>
              </a:rPr>
              <a:t>o </a:t>
            </a:r>
            <a:r>
              <a:rPr sz="2000" spc="-5" dirty="0">
                <a:latin typeface="Tahoma"/>
                <a:cs typeface="Tahoma"/>
              </a:rPr>
              <a:t>ambiente de  comunicação</a:t>
            </a:r>
            <a:endParaRPr sz="2000">
              <a:latin typeface="Tahoma"/>
              <a:cs typeface="Tahoma"/>
            </a:endParaRPr>
          </a:p>
          <a:p>
            <a:pPr marL="1612265" marR="5080" indent="-228600">
              <a:lnSpc>
                <a:spcPct val="100000"/>
              </a:lnSpc>
              <a:spcBef>
                <a:spcPts val="365"/>
              </a:spcBef>
            </a:pPr>
            <a:r>
              <a:rPr sz="1400" spc="-509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400" spc="360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Transferência </a:t>
            </a:r>
            <a:r>
              <a:rPr sz="1800" spc="-5" dirty="0">
                <a:latin typeface="Tahoma"/>
                <a:cs typeface="Tahoma"/>
              </a:rPr>
              <a:t>de arquivos, </a:t>
            </a:r>
            <a:r>
              <a:rPr sz="1800" dirty="0">
                <a:latin typeface="Tahoma"/>
                <a:cs typeface="Tahoma"/>
              </a:rPr>
              <a:t>acesso </a:t>
            </a:r>
            <a:r>
              <a:rPr sz="1800" spc="-5" dirty="0">
                <a:latin typeface="Tahoma"/>
                <a:cs typeface="Tahoma"/>
              </a:rPr>
              <a:t>remoto, </a:t>
            </a:r>
            <a:r>
              <a:rPr sz="1800" dirty="0">
                <a:latin typeface="Tahoma"/>
                <a:cs typeface="Tahoma"/>
              </a:rPr>
              <a:t>correio  </a:t>
            </a:r>
            <a:r>
              <a:rPr sz="1800" spc="-5" dirty="0">
                <a:latin typeface="Tahoma"/>
                <a:cs typeface="Tahoma"/>
              </a:rPr>
              <a:t>eletrônico,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etc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/>
          <p:nvPr/>
        </p:nvSpPr>
        <p:spPr>
          <a:xfrm>
            <a:off x="1074737" y="2076450"/>
            <a:ext cx="6953248" cy="4665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927" y="1854645"/>
            <a:ext cx="8051800" cy="48437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marR="42545" indent="-342900">
              <a:lnSpc>
                <a:spcPct val="82000"/>
              </a:lnSpc>
              <a:spcBef>
                <a:spcPts val="79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50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Cada nível apresenta um 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cabeçalho </a:t>
            </a:r>
            <a:r>
              <a:rPr sz="3200" spc="-5" dirty="0">
                <a:latin typeface="Tahoma"/>
                <a:cs typeface="Tahoma"/>
              </a:rPr>
              <a:t>(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PCI</a:t>
            </a:r>
            <a:r>
              <a:rPr sz="3200" spc="-5" dirty="0">
                <a:latin typeface="Tahoma"/>
                <a:cs typeface="Tahoma"/>
              </a:rPr>
              <a:t>),  </a:t>
            </a:r>
            <a:r>
              <a:rPr sz="3200" dirty="0">
                <a:latin typeface="Tahoma"/>
                <a:cs typeface="Tahoma"/>
              </a:rPr>
              <a:t>e </a:t>
            </a:r>
            <a:r>
              <a:rPr sz="3200" spc="-5" dirty="0">
                <a:latin typeface="Tahoma"/>
                <a:cs typeface="Tahoma"/>
              </a:rPr>
              <a:t>contém como dados, </a:t>
            </a:r>
            <a:r>
              <a:rPr sz="3200" dirty="0">
                <a:latin typeface="Tahoma"/>
                <a:cs typeface="Tahoma"/>
              </a:rPr>
              <a:t>o </a:t>
            </a:r>
            <a:r>
              <a:rPr sz="3200" spc="-5" dirty="0">
                <a:latin typeface="Tahoma"/>
                <a:cs typeface="Tahoma"/>
              </a:rPr>
              <a:t>cabeçalho da  camada superior </a:t>
            </a:r>
            <a:r>
              <a:rPr sz="3200" dirty="0">
                <a:latin typeface="Tahoma"/>
                <a:cs typeface="Tahoma"/>
              </a:rPr>
              <a:t>e </a:t>
            </a:r>
            <a:r>
              <a:rPr sz="3200" spc="-5" dirty="0">
                <a:latin typeface="Tahoma"/>
                <a:cs typeface="Tahoma"/>
              </a:rPr>
              <a:t>seus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dados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3535"/>
              </a:lnSpc>
              <a:spcBef>
                <a:spcPts val="13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7030A0"/>
                </a:solidFill>
                <a:latin typeface="Tahoma"/>
                <a:cs typeface="Tahoma"/>
              </a:rPr>
              <a:t>Dados da camada </a:t>
            </a:r>
            <a:r>
              <a:rPr sz="3200" dirty="0">
                <a:latin typeface="Tahoma"/>
                <a:cs typeface="Tahoma"/>
              </a:rPr>
              <a:t>são </a:t>
            </a:r>
            <a:r>
              <a:rPr sz="3200" spc="-5" dirty="0">
                <a:latin typeface="Tahoma"/>
                <a:cs typeface="Tahoma"/>
              </a:rPr>
              <a:t>chamados </a:t>
            </a:r>
            <a:r>
              <a:rPr sz="3200" b="1" dirty="0">
                <a:solidFill>
                  <a:srgbClr val="7030A0"/>
                </a:solidFill>
                <a:latin typeface="Tahoma"/>
                <a:cs typeface="Tahoma"/>
              </a:rPr>
              <a:t>SDU</a:t>
            </a:r>
            <a:endParaRPr sz="3200">
              <a:latin typeface="Tahoma"/>
              <a:cs typeface="Tahoma"/>
            </a:endParaRPr>
          </a:p>
          <a:p>
            <a:pPr marL="354965">
              <a:lnSpc>
                <a:spcPts val="3535"/>
              </a:lnSpc>
            </a:pPr>
            <a:r>
              <a:rPr sz="3200" spc="-5" dirty="0">
                <a:latin typeface="Tahoma"/>
                <a:cs typeface="Tahoma"/>
              </a:rPr>
              <a:t>(</a:t>
            </a:r>
            <a:r>
              <a:rPr sz="3200" spc="-5" dirty="0">
                <a:solidFill>
                  <a:srgbClr val="7030A0"/>
                </a:solidFill>
                <a:latin typeface="Tahoma"/>
                <a:cs typeface="Tahoma"/>
              </a:rPr>
              <a:t>Unidade de Dados do</a:t>
            </a:r>
            <a:r>
              <a:rPr sz="3200" spc="5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7030A0"/>
                </a:solidFill>
                <a:latin typeface="Tahoma"/>
                <a:cs typeface="Tahoma"/>
              </a:rPr>
              <a:t>Serviço</a:t>
            </a:r>
            <a:r>
              <a:rPr sz="3200" spc="-5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4965" marR="5080" indent="-342900" algn="just">
              <a:lnSpc>
                <a:spcPct val="82400"/>
              </a:lnSpc>
              <a:spcBef>
                <a:spcPts val="80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PCI </a:t>
            </a:r>
            <a:r>
              <a:rPr sz="3200" dirty="0">
                <a:latin typeface="Tahoma"/>
                <a:cs typeface="Tahoma"/>
              </a:rPr>
              <a:t>(</a:t>
            </a:r>
            <a:r>
              <a:rPr sz="3200" dirty="0">
                <a:solidFill>
                  <a:srgbClr val="FF3300"/>
                </a:solidFill>
                <a:latin typeface="Tahoma"/>
                <a:cs typeface="Tahoma"/>
              </a:rPr>
              <a:t>Protocol </a:t>
            </a:r>
            <a:r>
              <a:rPr sz="3200" spc="-5" dirty="0">
                <a:solidFill>
                  <a:srgbClr val="FF3300"/>
                </a:solidFill>
                <a:latin typeface="Tahoma"/>
                <a:cs typeface="Tahoma"/>
              </a:rPr>
              <a:t>Control Information</a:t>
            </a:r>
            <a:r>
              <a:rPr sz="3200" spc="-5" dirty="0">
                <a:latin typeface="Tahoma"/>
                <a:cs typeface="Tahoma"/>
              </a:rPr>
              <a:t>) </a:t>
            </a:r>
            <a:r>
              <a:rPr sz="3200" dirty="0">
                <a:latin typeface="Tahoma"/>
                <a:cs typeface="Tahoma"/>
              </a:rPr>
              <a:t>+ </a:t>
            </a:r>
            <a:r>
              <a:rPr sz="3200" b="1" dirty="0">
                <a:solidFill>
                  <a:srgbClr val="7030A0"/>
                </a:solidFill>
                <a:latin typeface="Tahoma"/>
                <a:cs typeface="Tahoma"/>
              </a:rPr>
              <a:t>SDU  </a:t>
            </a:r>
            <a:r>
              <a:rPr sz="3200" dirty="0">
                <a:latin typeface="Tahoma"/>
                <a:cs typeface="Tahoma"/>
              </a:rPr>
              <a:t>são </a:t>
            </a:r>
            <a:r>
              <a:rPr sz="3200" spc="-5" dirty="0">
                <a:latin typeface="Tahoma"/>
                <a:cs typeface="Tahoma"/>
              </a:rPr>
              <a:t>chamados </a:t>
            </a:r>
            <a:r>
              <a:rPr sz="3200" b="1" spc="-5" dirty="0">
                <a:latin typeface="Tahoma"/>
                <a:cs typeface="Tahoma"/>
              </a:rPr>
              <a:t>PDU </a:t>
            </a:r>
            <a:r>
              <a:rPr sz="3200" spc="-5" dirty="0">
                <a:latin typeface="Tahoma"/>
                <a:cs typeface="Tahoma"/>
              </a:rPr>
              <a:t>(Unidade de Dados do  Protocolo)</a:t>
            </a:r>
            <a:endParaRPr sz="3200">
              <a:latin typeface="Tahoma"/>
              <a:cs typeface="Tahoma"/>
            </a:endParaRPr>
          </a:p>
          <a:p>
            <a:pPr marL="354965" marR="622935" indent="-342900">
              <a:lnSpc>
                <a:spcPct val="81200"/>
              </a:lnSpc>
              <a:spcBef>
                <a:spcPts val="85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Camada de enlace contém um “fecho”  chamado </a:t>
            </a:r>
            <a:r>
              <a:rPr sz="3300" i="1" spc="-60" dirty="0">
                <a:latin typeface="Tahoma"/>
                <a:cs typeface="Tahoma"/>
              </a:rPr>
              <a:t>Frame </a:t>
            </a:r>
            <a:r>
              <a:rPr sz="3300" i="1" spc="-55" dirty="0">
                <a:latin typeface="Tahoma"/>
                <a:cs typeface="Tahoma"/>
              </a:rPr>
              <a:t>Check </a:t>
            </a:r>
            <a:r>
              <a:rPr sz="3300" i="1" spc="-60" dirty="0">
                <a:latin typeface="Tahoma"/>
                <a:cs typeface="Tahoma"/>
              </a:rPr>
              <a:t>Sequence </a:t>
            </a:r>
            <a:r>
              <a:rPr sz="3200" dirty="0">
                <a:latin typeface="Tahoma"/>
                <a:cs typeface="Tahoma"/>
              </a:rPr>
              <a:t>(FCS)  </a:t>
            </a:r>
            <a:r>
              <a:rPr sz="3200" spc="-5" dirty="0">
                <a:latin typeface="Tahoma"/>
                <a:cs typeface="Tahoma"/>
              </a:rPr>
              <a:t>para detecção de</a:t>
            </a:r>
            <a:r>
              <a:rPr sz="3200" dirty="0">
                <a:latin typeface="Tahoma"/>
                <a:cs typeface="Tahoma"/>
              </a:rPr>
              <a:t> erros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1429" algn="l"/>
              </a:tabLst>
            </a:pP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 </a:t>
            </a:r>
            <a:r>
              <a:rPr spc="-5" dirty="0"/>
              <a:t>OS</a:t>
            </a:r>
            <a:r>
              <a:rPr dirty="0"/>
              <a:t>I</a:t>
            </a:r>
            <a:r>
              <a:rPr spc="-5" dirty="0"/>
              <a:t> d</a:t>
            </a:r>
            <a:r>
              <a:rPr dirty="0"/>
              <a:t>a	</a:t>
            </a:r>
            <a:r>
              <a:rPr spc="-5" dirty="0"/>
              <a:t>I</a:t>
            </a:r>
            <a:r>
              <a:rPr dirty="0"/>
              <a:t>SO</a:t>
            </a:r>
          </a:p>
        </p:txBody>
      </p:sp>
      <p:sp>
        <p:nvSpPr>
          <p:cNvPr id="3" name="object 3"/>
          <p:cNvSpPr/>
          <p:nvPr/>
        </p:nvSpPr>
        <p:spPr>
          <a:xfrm>
            <a:off x="1116012" y="2205038"/>
            <a:ext cx="6840535" cy="3330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9837" y="3055938"/>
            <a:ext cx="1440180" cy="449580"/>
          </a:xfrm>
          <a:custGeom>
            <a:avLst/>
            <a:gdLst/>
            <a:ahLst/>
            <a:cxnLst/>
            <a:rect l="l" t="t" r="r" b="b"/>
            <a:pathLst>
              <a:path w="1440179" h="449579">
                <a:moveTo>
                  <a:pt x="0" y="74877"/>
                </a:moveTo>
                <a:lnTo>
                  <a:pt x="5884" y="45732"/>
                </a:lnTo>
                <a:lnTo>
                  <a:pt x="21931" y="21931"/>
                </a:lnTo>
                <a:lnTo>
                  <a:pt x="45732" y="5884"/>
                </a:lnTo>
                <a:lnTo>
                  <a:pt x="74877" y="0"/>
                </a:lnTo>
                <a:lnTo>
                  <a:pt x="1364983" y="0"/>
                </a:lnTo>
                <a:lnTo>
                  <a:pt x="1394129" y="5884"/>
                </a:lnTo>
                <a:lnTo>
                  <a:pt x="1417930" y="21931"/>
                </a:lnTo>
                <a:lnTo>
                  <a:pt x="1433977" y="45732"/>
                </a:lnTo>
                <a:lnTo>
                  <a:pt x="1439861" y="74877"/>
                </a:lnTo>
                <a:lnTo>
                  <a:pt x="1439861" y="374384"/>
                </a:lnTo>
                <a:lnTo>
                  <a:pt x="1433977" y="403529"/>
                </a:lnTo>
                <a:lnTo>
                  <a:pt x="1417930" y="427330"/>
                </a:lnTo>
                <a:lnTo>
                  <a:pt x="1394129" y="443377"/>
                </a:lnTo>
                <a:lnTo>
                  <a:pt x="1364983" y="449262"/>
                </a:lnTo>
                <a:lnTo>
                  <a:pt x="74877" y="449262"/>
                </a:lnTo>
                <a:lnTo>
                  <a:pt x="45732" y="443377"/>
                </a:lnTo>
                <a:lnTo>
                  <a:pt x="21931" y="427330"/>
                </a:lnTo>
                <a:lnTo>
                  <a:pt x="5884" y="403529"/>
                </a:lnTo>
                <a:lnTo>
                  <a:pt x="0" y="374384"/>
                </a:lnTo>
                <a:lnTo>
                  <a:pt x="0" y="748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6715" y="2701608"/>
            <a:ext cx="1168400" cy="76009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5875" marR="5080">
              <a:lnSpc>
                <a:spcPts val="1300"/>
              </a:lnSpc>
              <a:spcBef>
                <a:spcPts val="160"/>
              </a:spcBef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PDU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 </a:t>
            </a:r>
            <a:r>
              <a:rPr sz="1100" spc="-5" dirty="0">
                <a:latin typeface="Tahoma"/>
                <a:cs typeface="Tahoma"/>
              </a:rPr>
              <a:t>camada  </a:t>
            </a:r>
            <a:r>
              <a:rPr sz="1100" dirty="0">
                <a:latin typeface="Tahoma"/>
                <a:cs typeface="Tahoma"/>
              </a:rPr>
              <a:t>de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apresentação</a:t>
            </a:r>
            <a:endParaRPr sz="1100">
              <a:latin typeface="Tahoma"/>
              <a:cs typeface="Tahoma"/>
            </a:endParaRPr>
          </a:p>
          <a:p>
            <a:pPr marL="12700" marR="8255">
              <a:lnSpc>
                <a:spcPts val="1300"/>
              </a:lnSpc>
              <a:spcBef>
                <a:spcPts val="560"/>
              </a:spcBef>
            </a:pPr>
            <a:r>
              <a:rPr sz="1100" b="1" u="sng" dirty="0">
                <a:solidFill>
                  <a:srgbClr val="7030A0"/>
                </a:solidFill>
                <a:uFill>
                  <a:solidFill>
                    <a:srgbClr val="8448B0"/>
                  </a:solidFill>
                </a:uFill>
                <a:latin typeface="Tahoma"/>
                <a:cs typeface="Tahoma"/>
              </a:rPr>
              <a:t>SDU</a:t>
            </a:r>
            <a:r>
              <a:rPr sz="1100" b="1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7030A0"/>
                </a:solidFill>
                <a:latin typeface="Tahoma"/>
                <a:cs typeface="Tahoma"/>
              </a:rPr>
              <a:t>da </a:t>
            </a:r>
            <a:r>
              <a:rPr sz="1100" spc="-5" dirty="0">
                <a:solidFill>
                  <a:srgbClr val="7030A0"/>
                </a:solidFill>
                <a:latin typeface="Tahoma"/>
                <a:cs typeface="Tahoma"/>
              </a:rPr>
              <a:t>camada  </a:t>
            </a:r>
            <a:r>
              <a:rPr sz="1100" dirty="0">
                <a:solidFill>
                  <a:srgbClr val="7030A0"/>
                </a:solidFill>
                <a:latin typeface="Tahoma"/>
                <a:cs typeface="Tahoma"/>
              </a:rPr>
              <a:t>de</a:t>
            </a:r>
            <a:r>
              <a:rPr sz="1100" spc="-100" dirty="0">
                <a:solidFill>
                  <a:srgbClr val="7030A0"/>
                </a:solidFill>
                <a:latin typeface="Tahoma"/>
                <a:cs typeface="Tahoma"/>
              </a:rPr>
              <a:t> </a:t>
            </a:r>
            <a:r>
              <a:rPr sz="1100" b="1" u="sng" dirty="0">
                <a:solidFill>
                  <a:srgbClr val="7030A0"/>
                </a:solidFill>
                <a:uFill>
                  <a:solidFill>
                    <a:srgbClr val="8448B0"/>
                  </a:solidFill>
                </a:uFill>
                <a:latin typeface="Tahoma"/>
                <a:cs typeface="Tahoma"/>
              </a:rPr>
              <a:t>apresentação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3900" y="3122295"/>
            <a:ext cx="5861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770" algn="l"/>
              </a:tabLst>
            </a:pPr>
            <a:r>
              <a:rPr sz="1100" u="sng" dirty="0">
                <a:solidFill>
                  <a:srgbClr val="FF0000"/>
                </a:solidFill>
                <a:uFill>
                  <a:solidFill>
                    <a:srgbClr val="FF4C00"/>
                  </a:solidFill>
                </a:uFill>
                <a:latin typeface="Tahoma"/>
                <a:cs typeface="Tahoma"/>
              </a:rPr>
              <a:t> 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0152" y="3122295"/>
            <a:ext cx="78041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ahoma"/>
                <a:cs typeface="Tahoma"/>
              </a:rPr>
              <a:t>PCI</a:t>
            </a:r>
            <a:r>
              <a:rPr sz="11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da  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camada</a:t>
            </a:r>
            <a:r>
              <a:rPr sz="11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“</a:t>
            </a:r>
            <a:r>
              <a:rPr sz="1100" b="1" dirty="0">
                <a:solidFill>
                  <a:srgbClr val="FF2600"/>
                </a:solidFill>
                <a:latin typeface="Tahoma"/>
                <a:cs typeface="Tahoma"/>
              </a:rPr>
              <a:t>N”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40148" y="3511550"/>
            <a:ext cx="360680" cy="370205"/>
          </a:xfrm>
          <a:custGeom>
            <a:avLst/>
            <a:gdLst/>
            <a:ahLst/>
            <a:cxnLst/>
            <a:rect l="l" t="t" r="r" b="b"/>
            <a:pathLst>
              <a:path w="360679" h="370204">
                <a:moveTo>
                  <a:pt x="0" y="60061"/>
                </a:moveTo>
                <a:lnTo>
                  <a:pt x="4719" y="36683"/>
                </a:lnTo>
                <a:lnTo>
                  <a:pt x="17591" y="17591"/>
                </a:lnTo>
                <a:lnTo>
                  <a:pt x="36683" y="4719"/>
                </a:lnTo>
                <a:lnTo>
                  <a:pt x="60061" y="0"/>
                </a:lnTo>
                <a:lnTo>
                  <a:pt x="300301" y="0"/>
                </a:lnTo>
                <a:lnTo>
                  <a:pt x="323679" y="4719"/>
                </a:lnTo>
                <a:lnTo>
                  <a:pt x="342771" y="17591"/>
                </a:lnTo>
                <a:lnTo>
                  <a:pt x="355642" y="36683"/>
                </a:lnTo>
                <a:lnTo>
                  <a:pt x="360362" y="60061"/>
                </a:lnTo>
                <a:lnTo>
                  <a:pt x="360362" y="309825"/>
                </a:lnTo>
                <a:lnTo>
                  <a:pt x="355642" y="333204"/>
                </a:lnTo>
                <a:lnTo>
                  <a:pt x="342771" y="352296"/>
                </a:lnTo>
                <a:lnTo>
                  <a:pt x="323679" y="365167"/>
                </a:lnTo>
                <a:lnTo>
                  <a:pt x="300301" y="369887"/>
                </a:lnTo>
                <a:lnTo>
                  <a:pt x="60061" y="369887"/>
                </a:lnTo>
                <a:lnTo>
                  <a:pt x="36683" y="365167"/>
                </a:lnTo>
                <a:lnTo>
                  <a:pt x="17591" y="352296"/>
                </a:lnTo>
                <a:lnTo>
                  <a:pt x="4719" y="333204"/>
                </a:lnTo>
                <a:lnTo>
                  <a:pt x="0" y="309825"/>
                </a:lnTo>
                <a:lnTo>
                  <a:pt x="0" y="60061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2387" y="3100388"/>
            <a:ext cx="360680" cy="371475"/>
          </a:xfrm>
          <a:custGeom>
            <a:avLst/>
            <a:gdLst/>
            <a:ahLst/>
            <a:cxnLst/>
            <a:rect l="l" t="t" r="r" b="b"/>
            <a:pathLst>
              <a:path w="360679" h="371475">
                <a:moveTo>
                  <a:pt x="0" y="60061"/>
                </a:moveTo>
                <a:lnTo>
                  <a:pt x="4719" y="36683"/>
                </a:lnTo>
                <a:lnTo>
                  <a:pt x="17591" y="17591"/>
                </a:lnTo>
                <a:lnTo>
                  <a:pt x="36683" y="4719"/>
                </a:lnTo>
                <a:lnTo>
                  <a:pt x="60061" y="0"/>
                </a:lnTo>
                <a:lnTo>
                  <a:pt x="300299" y="0"/>
                </a:lnTo>
                <a:lnTo>
                  <a:pt x="323678" y="4719"/>
                </a:lnTo>
                <a:lnTo>
                  <a:pt x="342770" y="17591"/>
                </a:lnTo>
                <a:lnTo>
                  <a:pt x="355642" y="36683"/>
                </a:lnTo>
                <a:lnTo>
                  <a:pt x="360362" y="60061"/>
                </a:lnTo>
                <a:lnTo>
                  <a:pt x="360362" y="311412"/>
                </a:lnTo>
                <a:lnTo>
                  <a:pt x="355642" y="334791"/>
                </a:lnTo>
                <a:lnTo>
                  <a:pt x="342770" y="353883"/>
                </a:lnTo>
                <a:lnTo>
                  <a:pt x="323678" y="366754"/>
                </a:lnTo>
                <a:lnTo>
                  <a:pt x="300299" y="371474"/>
                </a:lnTo>
                <a:lnTo>
                  <a:pt x="60061" y="371474"/>
                </a:lnTo>
                <a:lnTo>
                  <a:pt x="36683" y="366754"/>
                </a:lnTo>
                <a:lnTo>
                  <a:pt x="17591" y="353883"/>
                </a:lnTo>
                <a:lnTo>
                  <a:pt x="4719" y="334791"/>
                </a:lnTo>
                <a:lnTo>
                  <a:pt x="0" y="311412"/>
                </a:lnTo>
                <a:lnTo>
                  <a:pt x="0" y="60061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4623" y="2687638"/>
            <a:ext cx="360680" cy="371475"/>
          </a:xfrm>
          <a:custGeom>
            <a:avLst/>
            <a:gdLst/>
            <a:ahLst/>
            <a:cxnLst/>
            <a:rect l="l" t="t" r="r" b="b"/>
            <a:pathLst>
              <a:path w="360679" h="371475">
                <a:moveTo>
                  <a:pt x="0" y="60061"/>
                </a:moveTo>
                <a:lnTo>
                  <a:pt x="4719" y="36683"/>
                </a:lnTo>
                <a:lnTo>
                  <a:pt x="17591" y="17591"/>
                </a:lnTo>
                <a:lnTo>
                  <a:pt x="36683" y="4719"/>
                </a:lnTo>
                <a:lnTo>
                  <a:pt x="60061" y="0"/>
                </a:lnTo>
                <a:lnTo>
                  <a:pt x="300300" y="0"/>
                </a:lnTo>
                <a:lnTo>
                  <a:pt x="323679" y="4719"/>
                </a:lnTo>
                <a:lnTo>
                  <a:pt x="342771" y="17591"/>
                </a:lnTo>
                <a:lnTo>
                  <a:pt x="355642" y="36683"/>
                </a:lnTo>
                <a:lnTo>
                  <a:pt x="360362" y="60061"/>
                </a:lnTo>
                <a:lnTo>
                  <a:pt x="360362" y="311412"/>
                </a:lnTo>
                <a:lnTo>
                  <a:pt x="355642" y="334791"/>
                </a:lnTo>
                <a:lnTo>
                  <a:pt x="342771" y="353883"/>
                </a:lnTo>
                <a:lnTo>
                  <a:pt x="323679" y="366755"/>
                </a:lnTo>
                <a:lnTo>
                  <a:pt x="300300" y="371474"/>
                </a:lnTo>
                <a:lnTo>
                  <a:pt x="60061" y="371474"/>
                </a:lnTo>
                <a:lnTo>
                  <a:pt x="36683" y="366755"/>
                </a:lnTo>
                <a:lnTo>
                  <a:pt x="17591" y="353883"/>
                </a:lnTo>
                <a:lnTo>
                  <a:pt x="4719" y="334791"/>
                </a:lnTo>
                <a:lnTo>
                  <a:pt x="0" y="311412"/>
                </a:lnTo>
                <a:lnTo>
                  <a:pt x="0" y="60061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6478" y="3227171"/>
            <a:ext cx="115909" cy="117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6600" y="3286125"/>
            <a:ext cx="445134" cy="394970"/>
          </a:xfrm>
          <a:custGeom>
            <a:avLst/>
            <a:gdLst/>
            <a:ahLst/>
            <a:cxnLst/>
            <a:rect l="l" t="t" r="r" b="b"/>
            <a:pathLst>
              <a:path w="445135" h="394970">
                <a:moveTo>
                  <a:pt x="0" y="0"/>
                </a:moveTo>
                <a:lnTo>
                  <a:pt x="444693" y="394437"/>
                </a:lnTo>
              </a:path>
            </a:pathLst>
          </a:custGeom>
          <a:ln w="9524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0961" y="3582491"/>
            <a:ext cx="119188" cy="114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600" y="2886068"/>
            <a:ext cx="686435" cy="400050"/>
          </a:xfrm>
          <a:custGeom>
            <a:avLst/>
            <a:gdLst/>
            <a:ahLst/>
            <a:cxnLst/>
            <a:rect l="l" t="t" r="r" b="b"/>
            <a:pathLst>
              <a:path w="686435" h="400050">
                <a:moveTo>
                  <a:pt x="0" y="400056"/>
                </a:moveTo>
                <a:lnTo>
                  <a:pt x="686249" y="0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1930" y="2873342"/>
            <a:ext cx="122694" cy="104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5437" y="3111500"/>
            <a:ext cx="1025525" cy="341630"/>
          </a:xfrm>
          <a:custGeom>
            <a:avLst/>
            <a:gdLst/>
            <a:ahLst/>
            <a:cxnLst/>
            <a:rect l="l" t="t" r="r" b="b"/>
            <a:pathLst>
              <a:path w="1025525" h="341629">
                <a:moveTo>
                  <a:pt x="0" y="56886"/>
                </a:moveTo>
                <a:lnTo>
                  <a:pt x="4470" y="34743"/>
                </a:lnTo>
                <a:lnTo>
                  <a:pt x="16661" y="16661"/>
                </a:lnTo>
                <a:lnTo>
                  <a:pt x="34743" y="4470"/>
                </a:lnTo>
                <a:lnTo>
                  <a:pt x="56886" y="0"/>
                </a:lnTo>
                <a:lnTo>
                  <a:pt x="968637" y="0"/>
                </a:lnTo>
                <a:lnTo>
                  <a:pt x="990780" y="4470"/>
                </a:lnTo>
                <a:lnTo>
                  <a:pt x="1008863" y="16661"/>
                </a:lnTo>
                <a:lnTo>
                  <a:pt x="1021054" y="34743"/>
                </a:lnTo>
                <a:lnTo>
                  <a:pt x="1025524" y="56886"/>
                </a:lnTo>
                <a:lnTo>
                  <a:pt x="1025524" y="284426"/>
                </a:lnTo>
                <a:lnTo>
                  <a:pt x="1021054" y="306569"/>
                </a:lnTo>
                <a:lnTo>
                  <a:pt x="1008863" y="324651"/>
                </a:lnTo>
                <a:lnTo>
                  <a:pt x="990780" y="336842"/>
                </a:lnTo>
                <a:lnTo>
                  <a:pt x="968637" y="341312"/>
                </a:lnTo>
                <a:lnTo>
                  <a:pt x="56886" y="341312"/>
                </a:lnTo>
                <a:lnTo>
                  <a:pt x="34743" y="336842"/>
                </a:lnTo>
                <a:lnTo>
                  <a:pt x="16661" y="324651"/>
                </a:lnTo>
                <a:lnTo>
                  <a:pt x="4470" y="306569"/>
                </a:lnTo>
                <a:lnTo>
                  <a:pt x="0" y="284426"/>
                </a:lnTo>
                <a:lnTo>
                  <a:pt x="0" y="56886"/>
                </a:lnTo>
                <a:close/>
              </a:path>
            </a:pathLst>
          </a:custGeom>
          <a:ln w="25399">
            <a:solidFill>
              <a:srgbClr val="8448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6199" y="3225764"/>
            <a:ext cx="231775" cy="117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9061" y="2884487"/>
            <a:ext cx="192087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548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Arquiteturas de</a:t>
            </a:r>
            <a:r>
              <a:rPr spc="-35" dirty="0"/>
              <a:t> </a:t>
            </a:r>
            <a:r>
              <a:rPr spc="-5" dirty="0"/>
              <a:t>Redes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852" y="1857403"/>
            <a:ext cx="7239000" cy="46234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Principais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Arquiteturas</a:t>
            </a:r>
            <a:endParaRPr sz="32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635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Modelo OSI da ISO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100" dirty="0">
                <a:latin typeface="Wingdings"/>
                <a:cs typeface="Wingdings"/>
              </a:rPr>
              <a:t></a:t>
            </a:r>
            <a:endParaRPr sz="2800">
              <a:latin typeface="Wingdings"/>
              <a:cs typeface="Wingdings"/>
            </a:endParaRPr>
          </a:p>
          <a:p>
            <a:pPr marL="1155065" marR="728980" indent="-228600">
              <a:lnSpc>
                <a:spcPct val="101499"/>
              </a:lnSpc>
              <a:spcBef>
                <a:spcPts val="50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Propõe </a:t>
            </a:r>
            <a:r>
              <a:rPr sz="2400" dirty="0">
                <a:latin typeface="Tahoma"/>
                <a:cs typeface="Tahoma"/>
              </a:rPr>
              <a:t>um </a:t>
            </a:r>
            <a:r>
              <a:rPr sz="2400" spc="-5" dirty="0">
                <a:latin typeface="Tahoma"/>
                <a:cs typeface="Tahoma"/>
              </a:rPr>
              <a:t>modelo de referência para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arquitetura dos protocolos de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redes</a:t>
            </a:r>
            <a:endParaRPr sz="24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IEEE </a:t>
            </a:r>
            <a:r>
              <a:rPr sz="2800" dirty="0">
                <a:latin typeface="Tahoma"/>
                <a:cs typeface="Tahoma"/>
              </a:rPr>
              <a:t>802</a:t>
            </a:r>
            <a:endParaRPr sz="28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45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Define padrões para redes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locais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2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Define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camadas física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enlace do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RM-OSI</a:t>
            </a:r>
            <a:endParaRPr sz="24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715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Internet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(TCP/IP)</a:t>
            </a:r>
            <a:endParaRPr sz="2800">
              <a:latin typeface="Tahoma"/>
              <a:cs typeface="Tahoma"/>
            </a:endParaRPr>
          </a:p>
          <a:p>
            <a:pPr marL="1155065" marR="931544" indent="-228600">
              <a:lnSpc>
                <a:spcPct val="101499"/>
              </a:lnSpc>
              <a:spcBef>
                <a:spcPts val="500"/>
              </a:spcBef>
            </a:pPr>
            <a:r>
              <a:rPr sz="1900" spc="-7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900" spc="-1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Define uma arquitetura voltada para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interconexão de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redes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206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IEEE</a:t>
            </a:r>
            <a:r>
              <a:rPr spc="-75" dirty="0"/>
              <a:t> </a:t>
            </a:r>
            <a:r>
              <a:rPr dirty="0"/>
              <a:t>802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427" y="1989537"/>
            <a:ext cx="7590155" cy="39909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marR="293370" indent="-342900">
              <a:lnSpc>
                <a:spcPct val="782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900" spc="-70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1900" spc="-705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ahoma"/>
                <a:cs typeface="Tahoma"/>
              </a:rPr>
              <a:t>Comitê </a:t>
            </a:r>
            <a:r>
              <a:rPr sz="2400" dirty="0">
                <a:latin typeface="Tahoma"/>
                <a:cs typeface="Tahoma"/>
              </a:rPr>
              <a:t>802 </a:t>
            </a:r>
            <a:r>
              <a:rPr sz="2400" spc="-5" dirty="0">
                <a:latin typeface="Tahoma"/>
                <a:cs typeface="Tahoma"/>
              </a:rPr>
              <a:t>do </a:t>
            </a:r>
            <a:r>
              <a:rPr sz="2400" spc="-20" dirty="0">
                <a:latin typeface="Tahoma"/>
                <a:cs typeface="Tahoma"/>
              </a:rPr>
              <a:t>“</a:t>
            </a:r>
            <a:r>
              <a:rPr sz="2450" i="1" spc="-20" dirty="0">
                <a:latin typeface="Tahoma"/>
                <a:cs typeface="Tahoma"/>
              </a:rPr>
              <a:t>Institute </a:t>
            </a:r>
            <a:r>
              <a:rPr sz="2450" i="1" spc="-25" dirty="0">
                <a:latin typeface="Tahoma"/>
                <a:cs typeface="Tahoma"/>
              </a:rPr>
              <a:t>of Electrical </a:t>
            </a:r>
            <a:r>
              <a:rPr sz="2450" i="1" spc="-30" dirty="0">
                <a:latin typeface="Tahoma"/>
                <a:cs typeface="Tahoma"/>
              </a:rPr>
              <a:t>and </a:t>
            </a:r>
            <a:r>
              <a:rPr sz="2450" i="1" spc="-25" dirty="0">
                <a:latin typeface="Tahoma"/>
                <a:cs typeface="Tahoma"/>
              </a:rPr>
              <a:t>Eletronics  Engineers</a:t>
            </a:r>
            <a:r>
              <a:rPr sz="2400" spc="-25" dirty="0">
                <a:latin typeface="Tahoma"/>
                <a:cs typeface="Tahoma"/>
              </a:rPr>
              <a:t>”</a:t>
            </a:r>
            <a:endParaRPr sz="2400">
              <a:latin typeface="Tahoma"/>
              <a:cs typeface="Tahoma"/>
            </a:endParaRPr>
          </a:p>
          <a:p>
            <a:pPr marL="355600" marR="692150" indent="-342900">
              <a:lnSpc>
                <a:spcPts val="242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900" spc="-70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1900" spc="-705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ahoma"/>
                <a:cs typeface="Tahoma"/>
              </a:rPr>
              <a:t>Nasceu com 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5" dirty="0">
                <a:latin typeface="Tahoma"/>
                <a:cs typeface="Tahoma"/>
              </a:rPr>
              <a:t>objetivo de elaborar padrões para  redes </a:t>
            </a:r>
            <a:r>
              <a:rPr sz="2400" dirty="0">
                <a:latin typeface="Tahoma"/>
                <a:cs typeface="Tahoma"/>
              </a:rPr>
              <a:t>locais </a:t>
            </a:r>
            <a:r>
              <a:rPr sz="2400" spc="-5" dirty="0">
                <a:latin typeface="Tahoma"/>
                <a:cs typeface="Tahoma"/>
              </a:rPr>
              <a:t>de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computadores</a:t>
            </a:r>
            <a:endParaRPr sz="2400">
              <a:latin typeface="Tahoma"/>
              <a:cs typeface="Tahoma"/>
            </a:endParaRPr>
          </a:p>
          <a:p>
            <a:pPr marL="354965" marR="5080" indent="-342900">
              <a:lnSpc>
                <a:spcPts val="2420"/>
              </a:lnSpc>
              <a:spcBef>
                <a:spcPts val="560"/>
              </a:spcBef>
              <a:tabLst>
                <a:tab pos="354965" algn="l"/>
              </a:tabLst>
            </a:pPr>
            <a:r>
              <a:rPr sz="1900" spc="-70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1900" spc="-705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ahoma"/>
                <a:cs typeface="Tahoma"/>
              </a:rPr>
              <a:t>Propostas </a:t>
            </a:r>
            <a:r>
              <a:rPr sz="2400" dirty="0">
                <a:latin typeface="Tahoma"/>
                <a:cs typeface="Tahoma"/>
              </a:rPr>
              <a:t>são </a:t>
            </a:r>
            <a:r>
              <a:rPr sz="2400" spc="-5" dirty="0">
                <a:latin typeface="Tahoma"/>
                <a:cs typeface="Tahoma"/>
              </a:rPr>
              <a:t>submetidas através do ANSI </a:t>
            </a:r>
            <a:r>
              <a:rPr sz="2400" spc="-25" dirty="0">
                <a:latin typeface="Tahoma"/>
                <a:cs typeface="Tahoma"/>
              </a:rPr>
              <a:t>(</a:t>
            </a:r>
            <a:r>
              <a:rPr sz="2450" i="1" spc="-25" dirty="0">
                <a:latin typeface="Tahoma"/>
                <a:cs typeface="Tahoma"/>
              </a:rPr>
              <a:t>American  National </a:t>
            </a:r>
            <a:r>
              <a:rPr sz="2450" i="1" spc="-30" dirty="0">
                <a:latin typeface="Tahoma"/>
                <a:cs typeface="Tahoma"/>
              </a:rPr>
              <a:t>Standards</a:t>
            </a:r>
            <a:r>
              <a:rPr sz="2450" i="1" spc="-20" dirty="0">
                <a:latin typeface="Tahoma"/>
                <a:cs typeface="Tahoma"/>
              </a:rPr>
              <a:t> Institute</a:t>
            </a:r>
            <a:r>
              <a:rPr sz="2400" spc="-2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355600" marR="371475" indent="-342900">
              <a:lnSpc>
                <a:spcPts val="242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1900" spc="-70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1900" spc="-705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ahoma"/>
                <a:cs typeface="Tahoma"/>
              </a:rPr>
              <a:t>Republicados como padrões ISO com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designação  ISO </a:t>
            </a:r>
            <a:r>
              <a:rPr sz="2400" dirty="0">
                <a:latin typeface="Tahoma"/>
                <a:cs typeface="Tahoma"/>
              </a:rPr>
              <a:t>8802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900" spc="-70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1900" spc="-705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ahoma"/>
                <a:cs typeface="Tahoma"/>
              </a:rPr>
              <a:t>Define uma arquitetura de três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camadas</a:t>
            </a:r>
            <a:endParaRPr sz="2400">
              <a:latin typeface="Tahoma"/>
              <a:cs typeface="Tahoma"/>
            </a:endParaRPr>
          </a:p>
          <a:p>
            <a:pPr marL="748665" marR="633730" indent="-279400">
              <a:lnSpc>
                <a:spcPts val="1920"/>
              </a:lnSpc>
              <a:spcBef>
                <a:spcPts val="555"/>
              </a:spcBef>
              <a:tabLst>
                <a:tab pos="755015" algn="l"/>
              </a:tabLst>
            </a:pPr>
            <a:r>
              <a:rPr sz="1600" spc="-60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600" spc="-60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latin typeface="Tahoma"/>
                <a:cs typeface="Tahoma"/>
              </a:rPr>
              <a:t>Permite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definição de várias opções para </a:t>
            </a:r>
            <a:r>
              <a:rPr sz="2000" dirty="0">
                <a:latin typeface="Tahoma"/>
                <a:cs typeface="Tahoma"/>
              </a:rPr>
              <a:t>as </a:t>
            </a:r>
            <a:r>
              <a:rPr sz="2000" spc="-5" dirty="0">
                <a:latin typeface="Tahoma"/>
                <a:cs typeface="Tahoma"/>
              </a:rPr>
              <a:t>diferentes  topologias de redes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locais</a:t>
            </a:r>
            <a:endParaRPr sz="20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sz="1600" spc="-60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600" spc="-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ahoma"/>
                <a:cs typeface="Tahoma"/>
              </a:rPr>
              <a:t>Mantém </a:t>
            </a:r>
            <a:r>
              <a:rPr sz="2000" spc="-5" dirty="0">
                <a:latin typeface="Tahoma"/>
                <a:cs typeface="Tahoma"/>
              </a:rPr>
              <a:t>uma interface única para </a:t>
            </a:r>
            <a:r>
              <a:rPr sz="2000" dirty="0">
                <a:latin typeface="Tahoma"/>
                <a:cs typeface="Tahoma"/>
              </a:rPr>
              <a:t>os usuários </a:t>
            </a:r>
            <a:r>
              <a:rPr sz="2000" spc="-5" dirty="0">
                <a:latin typeface="Tahoma"/>
                <a:cs typeface="Tahoma"/>
              </a:rPr>
              <a:t>da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rede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206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IEEE</a:t>
            </a:r>
            <a:r>
              <a:rPr spc="-75" dirty="0"/>
              <a:t> </a:t>
            </a:r>
            <a:r>
              <a:rPr dirty="0"/>
              <a:t>802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064" y="1903095"/>
            <a:ext cx="7123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Relação entre </a:t>
            </a:r>
            <a:r>
              <a:rPr sz="3200" dirty="0">
                <a:latin typeface="Tahoma"/>
                <a:cs typeface="Tahoma"/>
              </a:rPr>
              <a:t>o </a:t>
            </a:r>
            <a:r>
              <a:rPr sz="3200" spc="-5" dirty="0">
                <a:latin typeface="Tahoma"/>
                <a:cs typeface="Tahoma"/>
              </a:rPr>
              <a:t>RM-OSI </a:t>
            </a:r>
            <a:r>
              <a:rPr sz="3200" dirty="0">
                <a:latin typeface="Tahoma"/>
                <a:cs typeface="Tahoma"/>
              </a:rPr>
              <a:t>e o </a:t>
            </a:r>
            <a:r>
              <a:rPr sz="3200" spc="-5" dirty="0">
                <a:latin typeface="Tahoma"/>
                <a:cs typeface="Tahoma"/>
              </a:rPr>
              <a:t>IEEE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802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064" y="5635878"/>
            <a:ext cx="675005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Tahoma"/>
                <a:cs typeface="Tahoma"/>
              </a:rPr>
              <a:t>802</a:t>
            </a:r>
            <a:r>
              <a:rPr sz="1800" spc="-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1: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Tahoma"/>
                <a:cs typeface="Tahoma"/>
              </a:rPr>
              <a:t>802</a:t>
            </a:r>
            <a:r>
              <a:rPr sz="1800" spc="-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2: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2993" y="5644372"/>
            <a:ext cx="5420995" cy="6788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80"/>
              </a:spcBef>
            </a:pPr>
            <a:r>
              <a:rPr sz="1800" spc="-5" dirty="0">
                <a:latin typeface="Tahoma"/>
                <a:cs typeface="Tahoma"/>
              </a:rPr>
              <a:t>Descreve </a:t>
            </a:r>
            <a:r>
              <a:rPr sz="1800" dirty="0">
                <a:latin typeface="Tahoma"/>
                <a:cs typeface="Tahoma"/>
              </a:rPr>
              <a:t>o </a:t>
            </a:r>
            <a:r>
              <a:rPr sz="1800" spc="-5" dirty="0">
                <a:latin typeface="Tahoma"/>
                <a:cs typeface="Tahoma"/>
              </a:rPr>
              <a:t>relacionamento </a:t>
            </a:r>
            <a:r>
              <a:rPr sz="1800" dirty="0">
                <a:latin typeface="Tahoma"/>
                <a:cs typeface="Tahoma"/>
              </a:rPr>
              <a:t>entre os </a:t>
            </a:r>
            <a:r>
              <a:rPr sz="1800" spc="-5" dirty="0">
                <a:latin typeface="Tahoma"/>
                <a:cs typeface="Tahoma"/>
              </a:rPr>
              <a:t>diversos padrões  Descreve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subcamada </a:t>
            </a:r>
            <a:r>
              <a:rPr sz="1800" dirty="0">
                <a:latin typeface="Tahoma"/>
                <a:cs typeface="Tahoma"/>
              </a:rPr>
              <a:t>LLC </a:t>
            </a:r>
            <a:r>
              <a:rPr sz="1800" spc="-25" dirty="0">
                <a:latin typeface="Tahoma"/>
                <a:cs typeface="Tahoma"/>
              </a:rPr>
              <a:t>(</a:t>
            </a:r>
            <a:r>
              <a:rPr sz="1850" i="1" spc="-25" dirty="0">
                <a:latin typeface="Tahoma"/>
                <a:cs typeface="Tahoma"/>
              </a:rPr>
              <a:t>Logical Link</a:t>
            </a:r>
            <a:r>
              <a:rPr sz="1850" i="1" spc="20" dirty="0">
                <a:latin typeface="Tahoma"/>
                <a:cs typeface="Tahoma"/>
              </a:rPr>
              <a:t> </a:t>
            </a:r>
            <a:r>
              <a:rPr sz="1850" i="1" spc="-25" dirty="0">
                <a:latin typeface="Tahoma"/>
                <a:cs typeface="Tahoma"/>
              </a:rPr>
              <a:t>Control</a:t>
            </a:r>
            <a:r>
              <a:rPr sz="1800" spc="-25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064" y="6352159"/>
            <a:ext cx="600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802.3-6: Descreve opções de nível </a:t>
            </a:r>
            <a:r>
              <a:rPr sz="1800" dirty="0">
                <a:latin typeface="Tahoma"/>
                <a:cs typeface="Tahoma"/>
              </a:rPr>
              <a:t>físico e </a:t>
            </a:r>
            <a:r>
              <a:rPr sz="1800" spc="-5" dirty="0">
                <a:latin typeface="Tahoma"/>
                <a:cs typeface="Tahoma"/>
              </a:rPr>
              <a:t>subcamada</a:t>
            </a:r>
            <a:r>
              <a:rPr sz="1800" spc="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2275" y="2767013"/>
            <a:ext cx="6026221" cy="2593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206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IEEE</a:t>
            </a:r>
            <a:r>
              <a:rPr spc="-75" dirty="0"/>
              <a:t> </a:t>
            </a:r>
            <a:r>
              <a:rPr dirty="0"/>
              <a:t>802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927" y="1807082"/>
            <a:ext cx="8357870" cy="44278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4965" marR="1288415" indent="-342900">
              <a:lnSpc>
                <a:spcPct val="71400"/>
              </a:lnSpc>
              <a:spcBef>
                <a:spcPts val="1060"/>
              </a:spcBef>
              <a:tabLst>
                <a:tab pos="354965" algn="l"/>
              </a:tabLst>
            </a:pPr>
            <a:r>
              <a:rPr sz="2200" spc="-81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200" spc="-810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ahoma"/>
                <a:cs typeface="Tahoma"/>
              </a:rPr>
              <a:t>Principais protocolos IEEE </a:t>
            </a:r>
            <a:r>
              <a:rPr sz="2800" dirty="0">
                <a:latin typeface="Tahoma"/>
                <a:cs typeface="Tahoma"/>
              </a:rPr>
              <a:t>802 </a:t>
            </a:r>
            <a:r>
              <a:rPr sz="2800" spc="-5" dirty="0">
                <a:latin typeface="Tahoma"/>
                <a:cs typeface="Tahoma"/>
              </a:rPr>
              <a:t>usados pela  camada física </a:t>
            </a:r>
            <a:r>
              <a:rPr sz="2800" dirty="0">
                <a:latin typeface="Tahoma"/>
                <a:cs typeface="Tahoma"/>
              </a:rPr>
              <a:t>e </a:t>
            </a:r>
            <a:r>
              <a:rPr sz="2800" spc="-5" dirty="0">
                <a:latin typeface="Tahoma"/>
                <a:cs typeface="Tahoma"/>
              </a:rPr>
              <a:t>subcamada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MAC</a:t>
            </a:r>
            <a:endParaRPr sz="2800">
              <a:latin typeface="Tahoma"/>
              <a:cs typeface="Tahoma"/>
            </a:endParaRPr>
          </a:p>
          <a:p>
            <a:pPr marL="469265">
              <a:lnSpc>
                <a:spcPts val="2570"/>
              </a:lnSpc>
              <a:tabLst>
                <a:tab pos="1798955" algn="l"/>
              </a:tabLst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802.3	Ethernet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ts val="2210"/>
              </a:lnSpc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Rede </a:t>
            </a:r>
            <a:r>
              <a:rPr sz="2000" dirty="0">
                <a:latin typeface="Tahoma"/>
                <a:cs typeface="Tahoma"/>
              </a:rPr>
              <a:t>em </a:t>
            </a:r>
            <a:r>
              <a:rPr sz="2000" spc="-5" dirty="0">
                <a:latin typeface="Tahoma"/>
                <a:cs typeface="Tahoma"/>
              </a:rPr>
              <a:t>barra utilizando CSMA/CD como método de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acesso</a:t>
            </a:r>
            <a:endParaRPr sz="2000">
              <a:latin typeface="Tahoma"/>
              <a:cs typeface="Tahoma"/>
            </a:endParaRPr>
          </a:p>
          <a:p>
            <a:pPr marL="469265">
              <a:lnSpc>
                <a:spcPts val="2690"/>
              </a:lnSpc>
              <a:tabLst>
                <a:tab pos="1798955" algn="l"/>
              </a:tabLst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802.4	</a:t>
            </a:r>
            <a:r>
              <a:rPr sz="2400" dirty="0">
                <a:latin typeface="Tahoma"/>
                <a:cs typeface="Tahoma"/>
              </a:rPr>
              <a:t>Token Bus</a:t>
            </a:r>
            <a:endParaRPr sz="2400">
              <a:latin typeface="Tahoma"/>
              <a:cs typeface="Tahoma"/>
            </a:endParaRPr>
          </a:p>
          <a:p>
            <a:pPr marL="1155065" marR="5080" indent="-228600">
              <a:lnSpc>
                <a:spcPct val="75800"/>
              </a:lnSpc>
              <a:spcBef>
                <a:spcPts val="44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Rede </a:t>
            </a:r>
            <a:r>
              <a:rPr sz="2000" dirty="0">
                <a:latin typeface="Tahoma"/>
                <a:cs typeface="Tahoma"/>
              </a:rPr>
              <a:t>em </a:t>
            </a:r>
            <a:r>
              <a:rPr sz="2000" spc="-5" dirty="0">
                <a:latin typeface="Tahoma"/>
                <a:cs typeface="Tahoma"/>
              </a:rPr>
              <a:t>barra utilizando passagem de permissão como método  de acesso</a:t>
            </a:r>
            <a:endParaRPr sz="2000">
              <a:latin typeface="Tahoma"/>
              <a:cs typeface="Tahoma"/>
            </a:endParaRPr>
          </a:p>
          <a:p>
            <a:pPr marL="469265">
              <a:lnSpc>
                <a:spcPts val="2565"/>
              </a:lnSpc>
              <a:tabLst>
                <a:tab pos="1798955" algn="l"/>
              </a:tabLst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802.5	</a:t>
            </a:r>
            <a:r>
              <a:rPr sz="2400" dirty="0">
                <a:latin typeface="Tahoma"/>
                <a:cs typeface="Tahoma"/>
              </a:rPr>
              <a:t>Token Ring</a:t>
            </a:r>
            <a:endParaRPr sz="2400">
              <a:latin typeface="Tahoma"/>
              <a:cs typeface="Tahoma"/>
            </a:endParaRPr>
          </a:p>
          <a:p>
            <a:pPr marL="1155065" marR="128270" indent="-228600">
              <a:lnSpc>
                <a:spcPct val="71700"/>
              </a:lnSpc>
              <a:spcBef>
                <a:spcPts val="59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Rede </a:t>
            </a:r>
            <a:r>
              <a:rPr sz="2000" dirty="0">
                <a:latin typeface="Tahoma"/>
                <a:cs typeface="Tahoma"/>
              </a:rPr>
              <a:t>em anel </a:t>
            </a:r>
            <a:r>
              <a:rPr sz="2000" spc="-5" dirty="0">
                <a:latin typeface="Tahoma"/>
                <a:cs typeface="Tahoma"/>
              </a:rPr>
              <a:t>utilizando passagem de permissão como método  de acesso</a:t>
            </a:r>
            <a:endParaRPr sz="2000">
              <a:latin typeface="Tahoma"/>
              <a:cs typeface="Tahoma"/>
            </a:endParaRPr>
          </a:p>
          <a:p>
            <a:pPr marL="469265">
              <a:lnSpc>
                <a:spcPts val="2660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802.10 LANs Virtuais 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segurança</a:t>
            </a:r>
            <a:endParaRPr sz="2400">
              <a:latin typeface="Tahoma"/>
              <a:cs typeface="Tahoma"/>
            </a:endParaRPr>
          </a:p>
          <a:p>
            <a:pPr marL="469265">
              <a:lnSpc>
                <a:spcPts val="2650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802.11 </a:t>
            </a:r>
            <a:r>
              <a:rPr sz="2400" spc="-5" dirty="0">
                <a:latin typeface="Tahoma"/>
                <a:cs typeface="Tahoma"/>
              </a:rPr>
              <a:t>Wireless </a:t>
            </a:r>
            <a:r>
              <a:rPr sz="2400" dirty="0">
                <a:latin typeface="Tahoma"/>
                <a:cs typeface="Tahoma"/>
              </a:rPr>
              <a:t>LAN</a:t>
            </a:r>
            <a:endParaRPr sz="2400">
              <a:latin typeface="Tahoma"/>
              <a:cs typeface="Tahoma"/>
            </a:endParaRPr>
          </a:p>
          <a:p>
            <a:pPr marL="469265">
              <a:lnSpc>
                <a:spcPts val="2650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802.15 Personal </a:t>
            </a:r>
            <a:r>
              <a:rPr sz="2400" dirty="0">
                <a:latin typeface="Tahoma"/>
                <a:cs typeface="Tahoma"/>
              </a:rPr>
              <a:t>Area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Networks</a:t>
            </a:r>
            <a:endParaRPr sz="2400">
              <a:latin typeface="Tahoma"/>
              <a:cs typeface="Tahoma"/>
            </a:endParaRPr>
          </a:p>
          <a:p>
            <a:pPr marL="469265">
              <a:lnSpc>
                <a:spcPts val="2790"/>
              </a:lnSpc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802.16 Broadband</a:t>
            </a:r>
            <a:r>
              <a:rPr sz="2400" dirty="0">
                <a:latin typeface="Tahoma"/>
                <a:cs typeface="Tahoma"/>
              </a:rPr>
              <a:t> Wireless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206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Modelo IEEE</a:t>
            </a:r>
            <a:r>
              <a:rPr spc="-75" dirty="0"/>
              <a:t> </a:t>
            </a:r>
            <a:r>
              <a:rPr dirty="0"/>
              <a:t>802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064" y="1839541"/>
            <a:ext cx="7486015" cy="46589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2200" spc="-81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200" spc="-810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ahoma"/>
                <a:cs typeface="Tahoma"/>
              </a:rPr>
              <a:t>Camadas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Subcamada LLC </a:t>
            </a:r>
            <a:r>
              <a:rPr sz="2400" spc="-25" dirty="0">
                <a:latin typeface="Tahoma"/>
                <a:cs typeface="Tahoma"/>
              </a:rPr>
              <a:t>(</a:t>
            </a:r>
            <a:r>
              <a:rPr sz="2450" i="1" spc="-25" dirty="0">
                <a:latin typeface="Tahoma"/>
                <a:cs typeface="Tahoma"/>
              </a:rPr>
              <a:t>Logical Link Control</a:t>
            </a:r>
            <a:r>
              <a:rPr sz="2450" i="1" spc="-1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1155700" marR="128270" indent="-228600">
              <a:lnSpc>
                <a:spcPts val="2320"/>
              </a:lnSpc>
              <a:spcBef>
                <a:spcPts val="66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Compatibilizar </a:t>
            </a:r>
            <a:r>
              <a:rPr sz="2000" dirty="0">
                <a:latin typeface="Tahoma"/>
                <a:cs typeface="Tahoma"/>
              </a:rPr>
              <a:t>os </a:t>
            </a:r>
            <a:r>
              <a:rPr sz="2000" spc="-5" dirty="0">
                <a:latin typeface="Tahoma"/>
                <a:cs typeface="Tahoma"/>
              </a:rPr>
              <a:t>serviços oferecidos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camada de rede  (nível acima)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MAC </a:t>
            </a:r>
            <a:r>
              <a:rPr sz="2400" spc="-30" dirty="0">
                <a:latin typeface="Tahoma"/>
                <a:cs typeface="Tahoma"/>
              </a:rPr>
              <a:t>(</a:t>
            </a:r>
            <a:r>
              <a:rPr sz="2450" i="1" spc="-30" dirty="0">
                <a:latin typeface="Tahoma"/>
                <a:cs typeface="Tahoma"/>
              </a:rPr>
              <a:t>Medium Access </a:t>
            </a:r>
            <a:r>
              <a:rPr sz="2450" i="1" spc="-25" dirty="0">
                <a:latin typeface="Tahoma"/>
                <a:cs typeface="Tahoma"/>
              </a:rPr>
              <a:t>Control</a:t>
            </a:r>
            <a:r>
              <a:rPr sz="2450" i="1" spc="-1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6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Prepara </a:t>
            </a:r>
            <a:r>
              <a:rPr sz="2000" dirty="0">
                <a:latin typeface="Tahoma"/>
                <a:cs typeface="Tahoma"/>
              </a:rPr>
              <a:t>os </a:t>
            </a:r>
            <a:r>
              <a:rPr sz="2000" spc="-5" dirty="0">
                <a:latin typeface="Tahoma"/>
                <a:cs typeface="Tahoma"/>
              </a:rPr>
              <a:t>quadros </a:t>
            </a:r>
            <a:r>
              <a:rPr sz="2000" spc="-25" dirty="0">
                <a:latin typeface="Tahoma"/>
                <a:cs typeface="Tahoma"/>
              </a:rPr>
              <a:t>(</a:t>
            </a:r>
            <a:r>
              <a:rPr sz="2050" i="1" spc="-25" dirty="0">
                <a:latin typeface="Tahoma"/>
                <a:cs typeface="Tahoma"/>
              </a:rPr>
              <a:t>frames</a:t>
            </a:r>
            <a:r>
              <a:rPr sz="2000" spc="-25" dirty="0">
                <a:latin typeface="Tahoma"/>
                <a:cs typeface="Tahoma"/>
              </a:rPr>
              <a:t>) </a:t>
            </a:r>
            <a:r>
              <a:rPr sz="2000" dirty="0">
                <a:latin typeface="Tahoma"/>
                <a:cs typeface="Tahoma"/>
              </a:rPr>
              <a:t>a serem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transmitidos</a:t>
            </a:r>
            <a:endParaRPr sz="2000">
              <a:latin typeface="Tahoma"/>
              <a:cs typeface="Tahoma"/>
            </a:endParaRPr>
          </a:p>
          <a:p>
            <a:pPr marL="1371600" algn="ctr">
              <a:lnSpc>
                <a:spcPct val="100000"/>
              </a:lnSpc>
              <a:spcBef>
                <a:spcPts val="440"/>
              </a:spcBef>
            </a:pPr>
            <a:r>
              <a:rPr sz="1400" spc="-509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400" spc="380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Inclui informações de endereçamento </a:t>
            </a:r>
            <a:r>
              <a:rPr sz="1800" dirty="0">
                <a:latin typeface="Tahoma"/>
                <a:cs typeface="Tahoma"/>
              </a:rPr>
              <a:t>e </a:t>
            </a:r>
            <a:r>
              <a:rPr sz="1800" spc="-5" dirty="0">
                <a:latin typeface="Tahoma"/>
                <a:cs typeface="Tahoma"/>
              </a:rPr>
              <a:t>detecção de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erros</a:t>
            </a:r>
            <a:endParaRPr sz="1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Nível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Físico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2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Codificação 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5" dirty="0">
                <a:latin typeface="Tahoma"/>
                <a:cs typeface="Tahoma"/>
              </a:rPr>
              <a:t>decodificação de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sinais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Trata </a:t>
            </a:r>
            <a:r>
              <a:rPr sz="2000" spc="-5" dirty="0">
                <a:latin typeface="Tahoma"/>
                <a:cs typeface="Tahoma"/>
              </a:rPr>
              <a:t>do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sincronismo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Transmissão 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5" dirty="0">
                <a:latin typeface="Tahoma"/>
                <a:cs typeface="Tahoma"/>
              </a:rPr>
              <a:t>recepção de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bits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Meio </a:t>
            </a:r>
            <a:r>
              <a:rPr sz="2000" spc="-5" dirty="0">
                <a:latin typeface="Tahoma"/>
                <a:cs typeface="Tahoma"/>
              </a:rPr>
              <a:t>físico utililizado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conectores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95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5765" algn="l"/>
              </a:tabLst>
            </a:pPr>
            <a:r>
              <a:rPr spc="-5" dirty="0"/>
              <a:t>Arquitetura	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490" y="2001838"/>
            <a:ext cx="8402320" cy="44551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4965" marR="206375" indent="-342900">
              <a:lnSpc>
                <a:spcPts val="2900"/>
              </a:lnSpc>
              <a:spcBef>
                <a:spcPts val="780"/>
              </a:spcBef>
            </a:pPr>
            <a:r>
              <a:rPr sz="2400" spc="-90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400" spc="30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ahoma"/>
                <a:cs typeface="Tahoma"/>
              </a:rPr>
              <a:t>Cada tecnologia de rede </a:t>
            </a:r>
            <a:r>
              <a:rPr sz="3000" dirty="0">
                <a:latin typeface="Tahoma"/>
                <a:cs typeface="Tahoma"/>
              </a:rPr>
              <a:t>é </a:t>
            </a:r>
            <a:r>
              <a:rPr sz="3000" spc="-5" dirty="0">
                <a:latin typeface="Tahoma"/>
                <a:cs typeface="Tahoma"/>
              </a:rPr>
              <a:t>projetada para  satisfazer um conjunto específico de</a:t>
            </a:r>
            <a:r>
              <a:rPr sz="3000" spc="60" dirty="0">
                <a:latin typeface="Tahoma"/>
                <a:cs typeface="Tahoma"/>
              </a:rPr>
              <a:t> </a:t>
            </a:r>
            <a:r>
              <a:rPr sz="3000" spc="-5" dirty="0">
                <a:latin typeface="Tahoma"/>
                <a:cs typeface="Tahoma"/>
              </a:rPr>
              <a:t>restrições</a:t>
            </a:r>
            <a:endParaRPr sz="3000">
              <a:latin typeface="Tahoma"/>
              <a:cs typeface="Tahoma"/>
            </a:endParaRPr>
          </a:p>
          <a:p>
            <a:pPr marL="748665" marR="99060" indent="-279400">
              <a:lnSpc>
                <a:spcPts val="2580"/>
              </a:lnSpc>
              <a:spcBef>
                <a:spcPts val="645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ahoma"/>
                <a:cs typeface="Tahoma"/>
              </a:rPr>
              <a:t>LAN: Altas </a:t>
            </a:r>
            <a:r>
              <a:rPr sz="2600" spc="-5" dirty="0">
                <a:latin typeface="Tahoma"/>
                <a:cs typeface="Tahoma"/>
              </a:rPr>
              <a:t>velocidades, pequenas distâncias, baixas  </a:t>
            </a:r>
            <a:r>
              <a:rPr sz="2600" dirty="0">
                <a:latin typeface="Tahoma"/>
                <a:cs typeface="Tahoma"/>
              </a:rPr>
              <a:t>taxas </a:t>
            </a:r>
            <a:r>
              <a:rPr sz="2600" spc="-5" dirty="0">
                <a:latin typeface="Tahoma"/>
                <a:cs typeface="Tahoma"/>
              </a:rPr>
              <a:t>de </a:t>
            </a:r>
            <a:r>
              <a:rPr sz="2600" dirty="0">
                <a:latin typeface="Tahoma"/>
                <a:cs typeface="Tahoma"/>
              </a:rPr>
              <a:t>erros,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etc</a:t>
            </a:r>
            <a:endParaRPr sz="2600">
              <a:latin typeface="Tahoma"/>
              <a:cs typeface="Tahoma"/>
            </a:endParaRPr>
          </a:p>
          <a:p>
            <a:pPr marL="748665" marR="480695" indent="-279400">
              <a:lnSpc>
                <a:spcPts val="2580"/>
              </a:lnSpc>
              <a:spcBef>
                <a:spcPts val="640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ahoma"/>
                <a:cs typeface="Tahoma"/>
              </a:rPr>
              <a:t>WAN: </a:t>
            </a:r>
            <a:r>
              <a:rPr sz="2600" spc="-5" dirty="0">
                <a:latin typeface="Tahoma"/>
                <a:cs typeface="Tahoma"/>
              </a:rPr>
              <a:t>Velocidades menores, maiores distâncias </a:t>
            </a:r>
            <a:r>
              <a:rPr sz="2600" dirty="0">
                <a:latin typeface="Tahoma"/>
                <a:cs typeface="Tahoma"/>
              </a:rPr>
              <a:t>e  taxas </a:t>
            </a:r>
            <a:r>
              <a:rPr sz="2600" spc="-5" dirty="0">
                <a:latin typeface="Tahoma"/>
                <a:cs typeface="Tahoma"/>
              </a:rPr>
              <a:t>de </a:t>
            </a:r>
            <a:r>
              <a:rPr sz="2600" dirty="0">
                <a:latin typeface="Tahoma"/>
                <a:cs typeface="Tahoma"/>
              </a:rPr>
              <a:t>erros</a:t>
            </a:r>
            <a:endParaRPr sz="2600">
              <a:latin typeface="Tahoma"/>
              <a:cs typeface="Tahoma"/>
            </a:endParaRPr>
          </a:p>
          <a:p>
            <a:pPr marL="748665" marR="350520" indent="-279400">
              <a:lnSpc>
                <a:spcPts val="2580"/>
              </a:lnSpc>
              <a:spcBef>
                <a:spcPts val="640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ahoma"/>
                <a:cs typeface="Tahoma"/>
              </a:rPr>
              <a:t>Características próprias definem necessidades dos  protocolos </a:t>
            </a:r>
            <a:r>
              <a:rPr sz="2600" dirty="0">
                <a:latin typeface="Tahoma"/>
                <a:cs typeface="Tahoma"/>
              </a:rPr>
              <a:t>nos </a:t>
            </a:r>
            <a:r>
              <a:rPr sz="2600" spc="-5" dirty="0">
                <a:latin typeface="Tahoma"/>
                <a:cs typeface="Tahoma"/>
              </a:rPr>
              <a:t>diversos</a:t>
            </a:r>
            <a:r>
              <a:rPr sz="260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níveis</a:t>
            </a:r>
            <a:endParaRPr sz="2600">
              <a:latin typeface="Tahoma"/>
              <a:cs typeface="Tahoma"/>
            </a:endParaRPr>
          </a:p>
          <a:p>
            <a:pPr marL="748665" marR="5080" indent="-279400">
              <a:lnSpc>
                <a:spcPts val="2580"/>
              </a:lnSpc>
              <a:spcBef>
                <a:spcPts val="640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ahoma"/>
                <a:cs typeface="Tahoma"/>
              </a:rPr>
              <a:t>Roteador: componente básico para interligação para  interconectar redes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heterogêneas</a:t>
            </a:r>
            <a:endParaRPr sz="2600">
              <a:latin typeface="Tahoma"/>
              <a:cs typeface="Tahoma"/>
            </a:endParaRPr>
          </a:p>
          <a:p>
            <a:pPr marL="1155700" marR="37465" indent="-228600">
              <a:lnSpc>
                <a:spcPts val="2350"/>
              </a:lnSpc>
              <a:spcBef>
                <a:spcPts val="505"/>
              </a:spcBef>
            </a:pPr>
            <a:r>
              <a:rPr sz="1800" spc="-66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800" spc="-25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ahoma"/>
                <a:cs typeface="Tahoma"/>
              </a:rPr>
              <a:t>Pode </a:t>
            </a:r>
            <a:r>
              <a:rPr sz="2300" dirty="0">
                <a:latin typeface="Tahoma"/>
                <a:cs typeface="Tahoma"/>
              </a:rPr>
              <a:t>ser </a:t>
            </a:r>
            <a:r>
              <a:rPr sz="2300" spc="-5" dirty="0">
                <a:latin typeface="Tahoma"/>
                <a:cs typeface="Tahoma"/>
              </a:rPr>
              <a:t>usado também para dividir redes com muitas  máquinas, características comuns </a:t>
            </a:r>
            <a:r>
              <a:rPr sz="2300" dirty="0">
                <a:latin typeface="Tahoma"/>
                <a:cs typeface="Tahoma"/>
              </a:rPr>
              <a:t>ou falta </a:t>
            </a:r>
            <a:r>
              <a:rPr sz="2300" spc="-5" dirty="0">
                <a:latin typeface="Tahoma"/>
                <a:cs typeface="Tahoma"/>
              </a:rPr>
              <a:t>de</a:t>
            </a:r>
            <a:r>
              <a:rPr sz="2300" spc="55" dirty="0">
                <a:latin typeface="Tahoma"/>
                <a:cs typeface="Tahoma"/>
              </a:rPr>
              <a:t> </a:t>
            </a:r>
            <a:r>
              <a:rPr sz="2300" spc="-5" dirty="0">
                <a:latin typeface="Tahoma"/>
                <a:cs typeface="Tahoma"/>
              </a:rPr>
              <a:t>endereços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2712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465" y="1806258"/>
            <a:ext cx="831723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800"/>
              </a:lnSpc>
              <a:spcBef>
                <a:spcPts val="26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Ex: Analogia da organização de uma viagem  </a:t>
            </a:r>
            <a:r>
              <a:rPr sz="3200" dirty="0">
                <a:latin typeface="Tahoma"/>
                <a:cs typeface="Tahoma"/>
              </a:rPr>
              <a:t>aérea, </a:t>
            </a:r>
            <a:r>
              <a:rPr sz="3200" spc="-5" dirty="0">
                <a:latin typeface="Tahoma"/>
                <a:cs typeface="Tahoma"/>
              </a:rPr>
              <a:t>vista como uma série de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passos: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589" y="3030220"/>
            <a:ext cx="2249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passagem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(compra)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589" y="3639820"/>
            <a:ext cx="2480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bagagem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(despachar)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89" y="4249420"/>
            <a:ext cx="2192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portões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(embarcar)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7589" y="4859020"/>
            <a:ext cx="1233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decolagem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589" y="5468620"/>
            <a:ext cx="2776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roteamento 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aeronave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8402" y="3074670"/>
            <a:ext cx="26885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passagem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(reclamação)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8402" y="3684270"/>
            <a:ext cx="2404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bagagem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(recuperar)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8402" y="4293870"/>
            <a:ext cx="2580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portões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(desembarcar)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8402" y="4903470"/>
            <a:ext cx="1354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aterrisagem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8402" y="5513070"/>
            <a:ext cx="2776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roteamento 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aeronave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7052" y="6016307"/>
            <a:ext cx="2776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roteamento 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aeronave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9487" y="3092450"/>
            <a:ext cx="6847205" cy="3289300"/>
          </a:xfrm>
          <a:custGeom>
            <a:avLst/>
            <a:gdLst/>
            <a:ahLst/>
            <a:cxnLst/>
            <a:rect l="l" t="t" r="r" b="b"/>
            <a:pathLst>
              <a:path w="6847205" h="3289300">
                <a:moveTo>
                  <a:pt x="0" y="0"/>
                </a:moveTo>
                <a:lnTo>
                  <a:pt x="6349" y="2755899"/>
                </a:lnTo>
                <a:lnTo>
                  <a:pt x="1343024" y="3276599"/>
                </a:lnTo>
                <a:lnTo>
                  <a:pt x="5791200" y="3289299"/>
                </a:lnTo>
                <a:lnTo>
                  <a:pt x="6846886" y="2755899"/>
                </a:lnTo>
                <a:lnTo>
                  <a:pt x="6846886" y="190499"/>
                </a:lnTo>
              </a:path>
            </a:pathLst>
          </a:custGeom>
          <a:ln w="38099">
            <a:solidFill>
              <a:srgbClr val="FFD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9225" y="32448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95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5765" algn="l"/>
              </a:tabLst>
            </a:pPr>
            <a:r>
              <a:rPr spc="-5" dirty="0"/>
              <a:t>Arquitetura	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178" y="1798664"/>
            <a:ext cx="8876665" cy="43561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Arquitetura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TCP/IP</a:t>
            </a:r>
            <a:endParaRPr sz="3200">
              <a:latin typeface="Tahoma"/>
              <a:cs typeface="Tahoma"/>
            </a:endParaRPr>
          </a:p>
          <a:p>
            <a:pPr marL="748665" marR="114935" indent="-279400">
              <a:lnSpc>
                <a:spcPct val="99400"/>
              </a:lnSpc>
              <a:spcBef>
                <a:spcPts val="655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Elaborada com </a:t>
            </a:r>
            <a:r>
              <a:rPr sz="2800" dirty="0">
                <a:latin typeface="Tahoma"/>
                <a:cs typeface="Tahoma"/>
              </a:rPr>
              <a:t>o </a:t>
            </a:r>
            <a:r>
              <a:rPr sz="2800" spc="-5" dirty="0">
                <a:latin typeface="Tahoma"/>
                <a:cs typeface="Tahoma"/>
              </a:rPr>
              <a:t>objetivo de definir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interconexão  de diferentes tecnologias de redes  </a:t>
            </a:r>
            <a:r>
              <a:rPr sz="2850" i="1" spc="-25" dirty="0">
                <a:latin typeface="Tahoma"/>
                <a:cs typeface="Tahoma"/>
              </a:rPr>
              <a:t>(internetworking)</a:t>
            </a:r>
            <a:endParaRPr sz="2850">
              <a:latin typeface="Tahoma"/>
              <a:cs typeface="Tahoma"/>
            </a:endParaRPr>
          </a:p>
          <a:p>
            <a:pPr marL="748665" marR="206375" indent="-279400">
              <a:lnSpc>
                <a:spcPct val="102000"/>
              </a:lnSpc>
              <a:spcBef>
                <a:spcPts val="535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Seu desenvolvimento </a:t>
            </a:r>
            <a:r>
              <a:rPr sz="2800" dirty="0">
                <a:latin typeface="Tahoma"/>
                <a:cs typeface="Tahoma"/>
              </a:rPr>
              <a:t>foi </a:t>
            </a:r>
            <a:r>
              <a:rPr sz="2800" spc="-5" dirty="0">
                <a:latin typeface="Tahoma"/>
                <a:cs typeface="Tahoma"/>
              </a:rPr>
              <a:t>patrocinado pelo Dpto de  Defesa dos EUA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(DARPA)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Regido pelo IETF </a:t>
            </a:r>
            <a:r>
              <a:rPr sz="2800" spc="-25" dirty="0">
                <a:latin typeface="Tahoma"/>
                <a:cs typeface="Tahoma"/>
              </a:rPr>
              <a:t>(</a:t>
            </a:r>
            <a:r>
              <a:rPr sz="2850" i="1" spc="-25" dirty="0">
                <a:latin typeface="Tahoma"/>
                <a:cs typeface="Tahoma"/>
              </a:rPr>
              <a:t>Internet Engineering </a:t>
            </a:r>
            <a:r>
              <a:rPr sz="2850" i="1" spc="-30" dirty="0">
                <a:latin typeface="Tahoma"/>
                <a:cs typeface="Tahoma"/>
              </a:rPr>
              <a:t>Task</a:t>
            </a:r>
            <a:r>
              <a:rPr sz="2850" i="1" spc="15" dirty="0">
                <a:latin typeface="Tahoma"/>
                <a:cs typeface="Tahoma"/>
              </a:rPr>
              <a:t> </a:t>
            </a:r>
            <a:r>
              <a:rPr sz="2850" i="1" spc="-25" dirty="0">
                <a:latin typeface="Tahoma"/>
                <a:cs typeface="Tahoma"/>
              </a:rPr>
              <a:t>Force</a:t>
            </a:r>
            <a:r>
              <a:rPr sz="2800" spc="-25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748665" marR="302895" indent="-279400">
              <a:lnSpc>
                <a:spcPts val="3329"/>
              </a:lnSpc>
              <a:spcBef>
                <a:spcPts val="865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Protocolo </a:t>
            </a:r>
            <a:r>
              <a:rPr sz="2800" dirty="0">
                <a:latin typeface="Tahoma"/>
                <a:cs typeface="Tahoma"/>
              </a:rPr>
              <a:t>torna-se um </a:t>
            </a:r>
            <a:r>
              <a:rPr sz="2800" spc="-5" dirty="0">
                <a:latin typeface="Tahoma"/>
                <a:cs typeface="Tahoma"/>
              </a:rPr>
              <a:t>padrão Internet através de  </a:t>
            </a:r>
            <a:r>
              <a:rPr sz="2800" dirty="0">
                <a:latin typeface="Tahoma"/>
                <a:cs typeface="Tahoma"/>
              </a:rPr>
              <a:t>uma RFC </a:t>
            </a:r>
            <a:r>
              <a:rPr sz="2850" i="1" spc="-30" dirty="0">
                <a:latin typeface="Tahoma"/>
                <a:cs typeface="Tahoma"/>
              </a:rPr>
              <a:t>(Request </a:t>
            </a:r>
            <a:r>
              <a:rPr sz="2850" i="1" spc="-25" dirty="0">
                <a:latin typeface="Tahoma"/>
                <a:cs typeface="Tahoma"/>
              </a:rPr>
              <a:t>for</a:t>
            </a:r>
            <a:r>
              <a:rPr sz="2850" i="1" spc="-20" dirty="0">
                <a:latin typeface="Tahoma"/>
                <a:cs typeface="Tahoma"/>
              </a:rPr>
              <a:t> </a:t>
            </a:r>
            <a:r>
              <a:rPr sz="2850" i="1" spc="-35" dirty="0">
                <a:latin typeface="Tahoma"/>
                <a:cs typeface="Tahoma"/>
              </a:rPr>
              <a:t>Comment)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7" y="947420"/>
            <a:ext cx="495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5765" algn="l"/>
              </a:tabLst>
            </a:pPr>
            <a:r>
              <a:rPr sz="4400" spc="-5" dirty="0">
                <a:latin typeface="Tahoma"/>
                <a:cs typeface="Tahoma"/>
              </a:rPr>
              <a:t>Arquitetura	Internet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064" y="1891983"/>
            <a:ext cx="6874509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Arquitetura TCP/IP: interconexão de  diferentes tecnologias de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redes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550" y="2978150"/>
            <a:ext cx="7200898" cy="3619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95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5765" algn="l"/>
              </a:tabLst>
            </a:pPr>
            <a:r>
              <a:rPr spc="-5" dirty="0"/>
              <a:t>Arquitetura	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677" y="1770089"/>
            <a:ext cx="7600315" cy="19665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Arquitetura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TCP/IP</a:t>
            </a:r>
            <a:endParaRPr sz="3200">
              <a:latin typeface="Tahoma"/>
              <a:cs typeface="Tahoma"/>
            </a:endParaRPr>
          </a:p>
          <a:p>
            <a:pPr marL="748665" marR="5080" indent="-279400">
              <a:lnSpc>
                <a:spcPct val="100099"/>
              </a:lnSpc>
              <a:spcBef>
                <a:spcPts val="630"/>
              </a:spcBef>
            </a:pPr>
            <a:r>
              <a:rPr sz="2200" spc="-81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Organizada </a:t>
            </a:r>
            <a:r>
              <a:rPr sz="2800" dirty="0">
                <a:latin typeface="Tahoma"/>
                <a:cs typeface="Tahoma"/>
              </a:rPr>
              <a:t>em </a:t>
            </a:r>
            <a:r>
              <a:rPr sz="2800" spc="-5" dirty="0">
                <a:latin typeface="Tahoma"/>
                <a:cs typeface="Tahoma"/>
              </a:rPr>
              <a:t>quatro camadas conceituais  construídas sobre uma quinta, que </a:t>
            </a:r>
            <a:r>
              <a:rPr sz="2800" dirty="0">
                <a:latin typeface="Tahoma"/>
                <a:cs typeface="Tahoma"/>
              </a:rPr>
              <a:t>não faz  </a:t>
            </a:r>
            <a:r>
              <a:rPr sz="2800" spc="-5" dirty="0">
                <a:latin typeface="Tahoma"/>
                <a:cs typeface="Tahoma"/>
              </a:rPr>
              <a:t>parte do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modelo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4437" y="3829050"/>
            <a:ext cx="6871638" cy="3000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95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5765" algn="l"/>
              </a:tabLst>
            </a:pPr>
            <a:r>
              <a:rPr spc="-5" dirty="0"/>
              <a:t>Arquitetura	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427" y="1775841"/>
            <a:ext cx="7438390" cy="48507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200" spc="-81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200" spc="-810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ahoma"/>
                <a:cs typeface="Tahoma"/>
              </a:rPr>
              <a:t>Arquitetura TCP/IP</a:t>
            </a:r>
            <a:endParaRPr sz="2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51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Aplicação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Processos </a:t>
            </a:r>
            <a:r>
              <a:rPr sz="2000" spc="-5" dirty="0">
                <a:latin typeface="Tahoma"/>
                <a:cs typeface="Tahoma"/>
              </a:rPr>
              <a:t>de aplicação que </a:t>
            </a:r>
            <a:r>
              <a:rPr sz="2000" dirty="0">
                <a:latin typeface="Tahoma"/>
                <a:cs typeface="Tahoma"/>
              </a:rPr>
              <a:t>se </a:t>
            </a:r>
            <a:r>
              <a:rPr sz="2000" spc="-5" dirty="0">
                <a:latin typeface="Tahoma"/>
                <a:cs typeface="Tahoma"/>
              </a:rPr>
              <a:t>comunicam </a:t>
            </a:r>
            <a:r>
              <a:rPr sz="2000" dirty="0">
                <a:latin typeface="Tahoma"/>
                <a:cs typeface="Tahoma"/>
              </a:rPr>
              <a:t>na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rede</a:t>
            </a:r>
            <a:endParaRPr sz="20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Aplicativo escolhe tipo de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transporte</a:t>
            </a:r>
            <a:endParaRPr sz="2000">
              <a:latin typeface="Tahoma"/>
              <a:cs typeface="Tahoma"/>
            </a:endParaRPr>
          </a:p>
          <a:p>
            <a:pPr marL="1383665">
              <a:lnSpc>
                <a:spcPct val="100000"/>
              </a:lnSpc>
              <a:spcBef>
                <a:spcPts val="450"/>
              </a:spcBef>
            </a:pPr>
            <a:r>
              <a:rPr sz="1400" spc="-509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400" spc="370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Sequência de mensagens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individuais</a:t>
            </a:r>
            <a:endParaRPr sz="1800">
              <a:latin typeface="Tahoma"/>
              <a:cs typeface="Tahoma"/>
            </a:endParaRPr>
          </a:p>
          <a:p>
            <a:pPr marL="1383665">
              <a:lnSpc>
                <a:spcPct val="100000"/>
              </a:lnSpc>
              <a:spcBef>
                <a:spcPts val="440"/>
              </a:spcBef>
            </a:pPr>
            <a:r>
              <a:rPr sz="1400" spc="-509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400" spc="365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Fluxo </a:t>
            </a:r>
            <a:r>
              <a:rPr sz="1800" spc="-5" dirty="0">
                <a:latin typeface="Tahoma"/>
                <a:cs typeface="Tahoma"/>
              </a:rPr>
              <a:t>contínuo de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bytes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58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Transporte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Provê </a:t>
            </a:r>
            <a:r>
              <a:rPr sz="2000" spc="-5" dirty="0">
                <a:latin typeface="Tahoma"/>
                <a:cs typeface="Tahoma"/>
              </a:rPr>
              <a:t>comunicação fim-a-fim </a:t>
            </a:r>
            <a:r>
              <a:rPr sz="2000" dirty="0">
                <a:latin typeface="Tahoma"/>
                <a:cs typeface="Tahoma"/>
              </a:rPr>
              <a:t>entre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aplicações</a:t>
            </a:r>
            <a:endParaRPr sz="20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04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Pode regular </a:t>
            </a:r>
            <a:r>
              <a:rPr sz="2000" dirty="0">
                <a:latin typeface="Tahoma"/>
                <a:cs typeface="Tahoma"/>
              </a:rPr>
              <a:t>o fluxo </a:t>
            </a:r>
            <a:r>
              <a:rPr sz="2000" spc="-5" dirty="0">
                <a:latin typeface="Tahoma"/>
                <a:cs typeface="Tahoma"/>
              </a:rPr>
              <a:t>de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informações</a:t>
            </a:r>
            <a:endParaRPr sz="2000">
              <a:latin typeface="Tahoma"/>
              <a:cs typeface="Tahoma"/>
            </a:endParaRPr>
          </a:p>
          <a:p>
            <a:pPr marL="1155065" marR="5080" indent="-228600">
              <a:lnSpc>
                <a:spcPct val="100800"/>
              </a:lnSpc>
              <a:spcBef>
                <a:spcPts val="48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Oferece transporte confiável </a:t>
            </a:r>
            <a:r>
              <a:rPr sz="2000" dirty="0">
                <a:latin typeface="Tahoma"/>
                <a:cs typeface="Tahoma"/>
              </a:rPr>
              <a:t>(sem erro e em </a:t>
            </a:r>
            <a:r>
              <a:rPr sz="2000" spc="-5" dirty="0">
                <a:latin typeface="Tahoma"/>
                <a:cs typeface="Tahoma"/>
              </a:rPr>
              <a:t>sequência)  </a:t>
            </a:r>
            <a:r>
              <a:rPr sz="2000" dirty="0">
                <a:latin typeface="Tahoma"/>
                <a:cs typeface="Tahoma"/>
              </a:rPr>
              <a:t>ou não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confiável</a:t>
            </a:r>
            <a:endParaRPr sz="2000">
              <a:latin typeface="Tahoma"/>
              <a:cs typeface="Tahoma"/>
            </a:endParaRPr>
          </a:p>
          <a:p>
            <a:pPr marL="1383665">
              <a:lnSpc>
                <a:spcPct val="100000"/>
              </a:lnSpc>
              <a:spcBef>
                <a:spcPts val="434"/>
              </a:spcBef>
            </a:pPr>
            <a:r>
              <a:rPr sz="1400" spc="-509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400" spc="375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Através de confirmação de recebimento dos</a:t>
            </a:r>
            <a:r>
              <a:rPr sz="1800" spc="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pacotes</a:t>
            </a:r>
            <a:endParaRPr sz="1800">
              <a:latin typeface="Tahoma"/>
              <a:cs typeface="Tahoma"/>
            </a:endParaRPr>
          </a:p>
          <a:p>
            <a:pPr marL="1383665">
              <a:lnSpc>
                <a:spcPct val="100000"/>
              </a:lnSpc>
              <a:spcBef>
                <a:spcPts val="439"/>
              </a:spcBef>
            </a:pPr>
            <a:r>
              <a:rPr sz="1400" spc="-509" dirty="0">
                <a:solidFill>
                  <a:srgbClr val="66FF66"/>
                </a:solidFill>
                <a:latin typeface="Wingdings"/>
                <a:cs typeface="Wingdings"/>
              </a:rPr>
              <a:t></a:t>
            </a:r>
            <a:r>
              <a:rPr sz="1400" spc="370" dirty="0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ahoma"/>
                <a:cs typeface="Tahoma"/>
              </a:rPr>
              <a:t>Implementado pelos protocolos TCP 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UDP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495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5765" algn="l"/>
              </a:tabLst>
            </a:pPr>
            <a:r>
              <a:rPr spc="-5" dirty="0"/>
              <a:t>Arquitetura	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178" y="1912684"/>
            <a:ext cx="8630920" cy="455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sz="2850" spc="-105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850" spc="-15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ahoma"/>
                <a:cs typeface="Tahoma"/>
              </a:rPr>
              <a:t>Arquitetura	TCP/IP</a:t>
            </a:r>
            <a:endParaRPr sz="36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550" spc="-95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550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Inter-rede</a:t>
            </a:r>
            <a:endParaRPr sz="32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130"/>
              </a:spcBef>
            </a:pPr>
            <a:r>
              <a:rPr sz="2200" spc="-12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2800" spc="-125" dirty="0">
                <a:latin typeface="Tahoma"/>
                <a:cs typeface="Tahoma"/>
              </a:rPr>
              <a:t>Roteamento </a:t>
            </a:r>
            <a:r>
              <a:rPr sz="2800" spc="-5" dirty="0">
                <a:latin typeface="Tahoma"/>
                <a:cs typeface="Tahoma"/>
              </a:rPr>
              <a:t>de</a:t>
            </a:r>
            <a:r>
              <a:rPr sz="2800" spc="1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datagramas</a:t>
            </a:r>
            <a:endParaRPr sz="28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140"/>
              </a:spcBef>
            </a:pPr>
            <a:r>
              <a:rPr sz="2200" spc="-12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2800" spc="-120" dirty="0">
                <a:latin typeface="Tahoma"/>
                <a:cs typeface="Tahoma"/>
              </a:rPr>
              <a:t>Verificação </a:t>
            </a:r>
            <a:r>
              <a:rPr sz="2800" spc="-5" dirty="0">
                <a:latin typeface="Tahoma"/>
                <a:cs typeface="Tahoma"/>
              </a:rPr>
              <a:t>da “validade” do</a:t>
            </a:r>
            <a:r>
              <a:rPr sz="2800" spc="1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datagrama</a:t>
            </a:r>
            <a:endParaRPr sz="28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40"/>
              </a:spcBef>
            </a:pPr>
            <a:r>
              <a:rPr sz="2200" spc="-11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2800" spc="-110" dirty="0">
                <a:latin typeface="Tahoma"/>
                <a:cs typeface="Tahoma"/>
              </a:rPr>
              <a:t>Implementado </a:t>
            </a:r>
            <a:r>
              <a:rPr sz="2800" spc="-5" dirty="0">
                <a:latin typeface="Tahoma"/>
                <a:cs typeface="Tahoma"/>
              </a:rPr>
              <a:t>pelo protocolo</a:t>
            </a:r>
            <a:r>
              <a:rPr sz="2800" spc="1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IP</a:t>
            </a:r>
            <a:endParaRPr sz="28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140"/>
              </a:spcBef>
            </a:pPr>
            <a:r>
              <a:rPr sz="2200" spc="-3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2800" spc="-300" dirty="0">
                <a:latin typeface="Tahoma"/>
                <a:cs typeface="Tahoma"/>
              </a:rPr>
              <a:t>Uso </a:t>
            </a:r>
            <a:r>
              <a:rPr sz="2800" spc="-5" dirty="0">
                <a:latin typeface="Tahoma"/>
                <a:cs typeface="Tahoma"/>
              </a:rPr>
              <a:t>de mensagens de </a:t>
            </a:r>
            <a:r>
              <a:rPr sz="2800" dirty="0">
                <a:latin typeface="Tahoma"/>
                <a:cs typeface="Tahoma"/>
              </a:rPr>
              <a:t>erro e </a:t>
            </a:r>
            <a:r>
              <a:rPr sz="2800" spc="-5" dirty="0">
                <a:latin typeface="Tahoma"/>
                <a:cs typeface="Tahoma"/>
              </a:rPr>
              <a:t>controle</a:t>
            </a:r>
            <a:r>
              <a:rPr sz="2800" spc="-2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(ICMP)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2550" spc="-95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550" spc="-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Interface de Rede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(Host/Rede)</a:t>
            </a:r>
            <a:endParaRPr sz="3200">
              <a:latin typeface="Tahoma"/>
              <a:cs typeface="Tahoma"/>
            </a:endParaRPr>
          </a:p>
          <a:p>
            <a:pPr marL="1155065" marR="1008380" indent="-228600">
              <a:lnSpc>
                <a:spcPts val="2830"/>
              </a:lnSpc>
              <a:spcBef>
                <a:spcPts val="665"/>
              </a:spcBef>
            </a:pPr>
            <a:r>
              <a:rPr sz="2200" spc="-105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2800" spc="-105" dirty="0">
                <a:latin typeface="Tahoma"/>
                <a:cs typeface="Tahoma"/>
              </a:rPr>
              <a:t>Compatibiliza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tecnologia de rede com </a:t>
            </a:r>
            <a:r>
              <a:rPr sz="2800" dirty="0">
                <a:latin typeface="Tahoma"/>
                <a:cs typeface="Tahoma"/>
              </a:rPr>
              <a:t>o  </a:t>
            </a:r>
            <a:r>
              <a:rPr sz="2800" spc="-5" dirty="0">
                <a:latin typeface="Tahoma"/>
                <a:cs typeface="Tahoma"/>
              </a:rPr>
              <a:t>protocolo IP</a:t>
            </a:r>
            <a:endParaRPr sz="28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2200" spc="-19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2800" spc="-190" dirty="0">
                <a:latin typeface="Tahoma"/>
                <a:cs typeface="Tahoma"/>
              </a:rPr>
              <a:t>Traduz </a:t>
            </a:r>
            <a:r>
              <a:rPr sz="2800" spc="-5" dirty="0">
                <a:latin typeface="Tahoma"/>
                <a:cs typeface="Tahoma"/>
              </a:rPr>
              <a:t>endereços de rede </a:t>
            </a:r>
            <a:r>
              <a:rPr sz="2800" dirty="0">
                <a:latin typeface="Tahoma"/>
                <a:cs typeface="Tahoma"/>
              </a:rPr>
              <a:t>em </a:t>
            </a:r>
            <a:r>
              <a:rPr sz="2800" spc="-5" dirty="0">
                <a:latin typeface="Tahoma"/>
                <a:cs typeface="Tahoma"/>
              </a:rPr>
              <a:t>endereços</a:t>
            </a:r>
            <a:r>
              <a:rPr sz="2800" spc="2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físicos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7" y="947420"/>
            <a:ext cx="495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5765" algn="l"/>
              </a:tabLst>
            </a:pPr>
            <a:r>
              <a:rPr sz="4400" spc="-5" dirty="0">
                <a:latin typeface="Tahoma"/>
                <a:cs typeface="Tahoma"/>
              </a:rPr>
              <a:t>Arquitetura	Internet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064" y="1877695"/>
            <a:ext cx="66776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0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Comunicação </a:t>
            </a:r>
            <a:r>
              <a:rPr sz="3200" dirty="0">
                <a:latin typeface="Tahoma"/>
                <a:cs typeface="Tahoma"/>
              </a:rPr>
              <a:t>em </a:t>
            </a:r>
            <a:r>
              <a:rPr sz="3200" spc="-5" dirty="0">
                <a:latin typeface="Tahoma"/>
                <a:cs typeface="Tahoma"/>
              </a:rPr>
              <a:t>uma mesma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rede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8175" y="2427288"/>
            <a:ext cx="5256211" cy="4241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7" y="947420"/>
            <a:ext cx="495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5765" algn="l"/>
              </a:tabLst>
            </a:pPr>
            <a:r>
              <a:rPr sz="4400" spc="-5" dirty="0">
                <a:latin typeface="Tahoma"/>
                <a:cs typeface="Tahoma"/>
              </a:rPr>
              <a:t>Arquitetura	Internet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427" y="2050733"/>
            <a:ext cx="5140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0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Comunicação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“inter-redes”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4012" y="2592388"/>
            <a:ext cx="5972173" cy="407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7" y="947420"/>
            <a:ext cx="495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5765" algn="l"/>
              </a:tabLst>
            </a:pPr>
            <a:r>
              <a:rPr sz="4400" spc="-5" dirty="0">
                <a:latin typeface="Tahoma"/>
                <a:cs typeface="Tahoma"/>
              </a:rPr>
              <a:t>Arquitetura	Internet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427" y="2050733"/>
            <a:ext cx="67316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Relação entre </a:t>
            </a:r>
            <a:r>
              <a:rPr sz="3200" dirty="0">
                <a:latin typeface="Tahoma"/>
                <a:cs typeface="Tahoma"/>
              </a:rPr>
              <a:t>o </a:t>
            </a:r>
            <a:r>
              <a:rPr sz="3200" spc="-5" dirty="0">
                <a:latin typeface="Tahoma"/>
                <a:cs typeface="Tahoma"/>
              </a:rPr>
              <a:t>RM-OSI </a:t>
            </a:r>
            <a:r>
              <a:rPr sz="3200" dirty="0">
                <a:latin typeface="Tahoma"/>
                <a:cs typeface="Tahoma"/>
              </a:rPr>
              <a:t>e o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TCP/IP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312" y="2708275"/>
            <a:ext cx="6595103" cy="405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2752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Bibliografia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39" y="2266312"/>
            <a:ext cx="8030209" cy="3975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4965" marR="292100" indent="-342900">
              <a:lnSpc>
                <a:spcPts val="28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2050" spc="-75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050" spc="-755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ahoma"/>
                <a:cs typeface="Tahoma"/>
              </a:rPr>
              <a:t>KUROSE, James </a:t>
            </a:r>
            <a:r>
              <a:rPr sz="2600" spc="-125" dirty="0">
                <a:latin typeface="Tahoma"/>
                <a:cs typeface="Tahoma"/>
              </a:rPr>
              <a:t>F.; </a:t>
            </a:r>
            <a:r>
              <a:rPr sz="2600" spc="-15" dirty="0">
                <a:latin typeface="Tahoma"/>
                <a:cs typeface="Tahoma"/>
              </a:rPr>
              <a:t>ROSS, Keith </a:t>
            </a:r>
            <a:r>
              <a:rPr sz="2600" spc="-135" dirty="0">
                <a:latin typeface="Tahoma"/>
                <a:cs typeface="Tahoma"/>
              </a:rPr>
              <a:t>W. </a:t>
            </a:r>
            <a:r>
              <a:rPr sz="2650" i="1" spc="-40" dirty="0">
                <a:latin typeface="Tahoma"/>
                <a:cs typeface="Tahoma"/>
              </a:rPr>
              <a:t>Redes </a:t>
            </a:r>
            <a:r>
              <a:rPr sz="2650" i="1" spc="-30" dirty="0">
                <a:latin typeface="Tahoma"/>
                <a:cs typeface="Tahoma"/>
              </a:rPr>
              <a:t>de  Computadores e a </a:t>
            </a:r>
            <a:r>
              <a:rPr sz="2650" i="1" spc="-25" dirty="0">
                <a:latin typeface="Tahoma"/>
                <a:cs typeface="Tahoma"/>
              </a:rPr>
              <a:t>Internet </a:t>
            </a:r>
            <a:r>
              <a:rPr sz="2650" i="1" spc="-20" dirty="0">
                <a:latin typeface="Tahoma"/>
                <a:cs typeface="Tahoma"/>
              </a:rPr>
              <a:t>- </a:t>
            </a:r>
            <a:r>
              <a:rPr sz="2650" i="1" spc="-40" dirty="0">
                <a:latin typeface="Tahoma"/>
                <a:cs typeface="Tahoma"/>
              </a:rPr>
              <a:t>Uma </a:t>
            </a:r>
            <a:r>
              <a:rPr sz="2650" i="1" spc="-35" dirty="0">
                <a:latin typeface="Tahoma"/>
                <a:cs typeface="Tahoma"/>
              </a:rPr>
              <a:t>abordagem </a:t>
            </a:r>
            <a:r>
              <a:rPr sz="2650" i="1" spc="-25" dirty="0">
                <a:latin typeface="Tahoma"/>
                <a:cs typeface="Tahoma"/>
              </a:rPr>
              <a:t>top-  </a:t>
            </a:r>
            <a:r>
              <a:rPr sz="2650" i="1" spc="-30" dirty="0">
                <a:latin typeface="Tahoma"/>
                <a:cs typeface="Tahoma"/>
              </a:rPr>
              <a:t>down</a:t>
            </a:r>
            <a:r>
              <a:rPr sz="2600" spc="-30" dirty="0">
                <a:latin typeface="Tahoma"/>
                <a:cs typeface="Tahoma"/>
              </a:rPr>
              <a:t>. </a:t>
            </a:r>
            <a:r>
              <a:rPr sz="2600" dirty="0">
                <a:latin typeface="Tahoma"/>
                <a:cs typeface="Tahoma"/>
              </a:rPr>
              <a:t>3ª </a:t>
            </a:r>
            <a:r>
              <a:rPr sz="2600" spc="-5" dirty="0">
                <a:latin typeface="Tahoma"/>
                <a:cs typeface="Tahoma"/>
              </a:rPr>
              <a:t>Ed. São </a:t>
            </a:r>
            <a:r>
              <a:rPr sz="2600" spc="-10" dirty="0">
                <a:latin typeface="Tahoma"/>
                <a:cs typeface="Tahoma"/>
              </a:rPr>
              <a:t>Paulo: Pearson </a:t>
            </a:r>
            <a:r>
              <a:rPr sz="2600" spc="-5" dirty="0">
                <a:latin typeface="Tahoma"/>
                <a:cs typeface="Tahoma"/>
              </a:rPr>
              <a:t>Addison </a:t>
            </a:r>
            <a:r>
              <a:rPr sz="2600" spc="-50" dirty="0">
                <a:latin typeface="Tahoma"/>
                <a:cs typeface="Tahoma"/>
              </a:rPr>
              <a:t>Wesley,  </a:t>
            </a:r>
            <a:r>
              <a:rPr sz="2600" dirty="0">
                <a:latin typeface="Tahoma"/>
                <a:cs typeface="Tahoma"/>
              </a:rPr>
              <a:t>2006.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ts val="2950"/>
              </a:lnSpc>
              <a:spcBef>
                <a:spcPts val="2365"/>
              </a:spcBef>
              <a:tabLst>
                <a:tab pos="354965" algn="l"/>
              </a:tabLst>
            </a:pPr>
            <a:r>
              <a:rPr sz="2050" spc="-75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050" spc="-755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ahoma"/>
                <a:cs typeface="Tahoma"/>
              </a:rPr>
              <a:t>TANENBAUM, </a:t>
            </a:r>
            <a:r>
              <a:rPr sz="2600" spc="-5" dirty="0">
                <a:latin typeface="Tahoma"/>
                <a:cs typeface="Tahoma"/>
              </a:rPr>
              <a:t>Andrew </a:t>
            </a:r>
            <a:r>
              <a:rPr sz="2600" spc="-15" dirty="0">
                <a:latin typeface="Tahoma"/>
                <a:cs typeface="Tahoma"/>
              </a:rPr>
              <a:t>S. Redes </a:t>
            </a:r>
            <a:r>
              <a:rPr sz="2600" spc="-5" dirty="0">
                <a:latin typeface="Tahoma"/>
                <a:cs typeface="Tahoma"/>
              </a:rPr>
              <a:t>de</a:t>
            </a:r>
            <a:r>
              <a:rPr sz="2600" spc="4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Computadores.</a:t>
            </a:r>
            <a:endParaRPr sz="2600">
              <a:latin typeface="Tahoma"/>
              <a:cs typeface="Tahoma"/>
            </a:endParaRPr>
          </a:p>
          <a:p>
            <a:pPr marL="355600">
              <a:lnSpc>
                <a:spcPts val="2950"/>
              </a:lnSpc>
            </a:pPr>
            <a:r>
              <a:rPr sz="2600" dirty="0">
                <a:latin typeface="Tahoma"/>
                <a:cs typeface="Tahoma"/>
              </a:rPr>
              <a:t>4ª </a:t>
            </a:r>
            <a:r>
              <a:rPr sz="2600" spc="-5" dirty="0">
                <a:latin typeface="Tahoma"/>
                <a:cs typeface="Tahoma"/>
              </a:rPr>
              <a:t>Ed. </a:t>
            </a:r>
            <a:r>
              <a:rPr sz="2600" dirty="0">
                <a:latin typeface="Tahoma"/>
                <a:cs typeface="Tahoma"/>
              </a:rPr>
              <a:t>Rio </a:t>
            </a:r>
            <a:r>
              <a:rPr sz="2600" spc="-5" dirty="0">
                <a:latin typeface="Tahoma"/>
                <a:cs typeface="Tahoma"/>
              </a:rPr>
              <a:t>de Janeiro: Campus,</a:t>
            </a:r>
            <a:r>
              <a:rPr sz="2600" spc="-1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2003.</a:t>
            </a:r>
            <a:endParaRPr sz="2600">
              <a:latin typeface="Tahoma"/>
              <a:cs typeface="Tahoma"/>
            </a:endParaRPr>
          </a:p>
          <a:p>
            <a:pPr marL="355600" marR="5080" indent="-342900">
              <a:lnSpc>
                <a:spcPct val="91000"/>
              </a:lnSpc>
              <a:spcBef>
                <a:spcPts val="2680"/>
              </a:spcBef>
              <a:tabLst>
                <a:tab pos="354965" algn="l"/>
              </a:tabLst>
            </a:pPr>
            <a:r>
              <a:rPr sz="2050" spc="-75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050" spc="-755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ahoma"/>
                <a:cs typeface="Tahoma"/>
              </a:rPr>
              <a:t>SOARES, </a:t>
            </a:r>
            <a:r>
              <a:rPr sz="2600" dirty="0">
                <a:latin typeface="Tahoma"/>
                <a:cs typeface="Tahoma"/>
              </a:rPr>
              <a:t>Luiz </a:t>
            </a:r>
            <a:r>
              <a:rPr sz="2600" spc="-10" dirty="0">
                <a:latin typeface="Tahoma"/>
                <a:cs typeface="Tahoma"/>
              </a:rPr>
              <a:t>Fernando; </a:t>
            </a:r>
            <a:r>
              <a:rPr sz="2600" spc="-5" dirty="0">
                <a:latin typeface="Tahoma"/>
                <a:cs typeface="Tahoma"/>
              </a:rPr>
              <a:t>COLCHER, Sérgio </a:t>
            </a:r>
            <a:r>
              <a:rPr sz="2600" dirty="0">
                <a:latin typeface="Tahoma"/>
                <a:cs typeface="Tahoma"/>
              </a:rPr>
              <a:t>e </a:t>
            </a:r>
            <a:r>
              <a:rPr sz="2600" spc="-5" dirty="0">
                <a:latin typeface="Tahoma"/>
                <a:cs typeface="Tahoma"/>
              </a:rPr>
              <a:t>SOUZA,  Guido Lemos. </a:t>
            </a:r>
            <a:r>
              <a:rPr sz="2600" spc="-15" dirty="0">
                <a:latin typeface="Tahoma"/>
                <a:cs typeface="Tahoma"/>
              </a:rPr>
              <a:t>Redes </a:t>
            </a:r>
            <a:r>
              <a:rPr sz="2600" spc="-5" dirty="0">
                <a:latin typeface="Tahoma"/>
                <a:cs typeface="Tahoma"/>
              </a:rPr>
              <a:t>de Computadores: Das </a:t>
            </a:r>
            <a:r>
              <a:rPr sz="2600" spc="-15" dirty="0">
                <a:latin typeface="Tahoma"/>
                <a:cs typeface="Tahoma"/>
              </a:rPr>
              <a:t>LANs,  </a:t>
            </a:r>
            <a:r>
              <a:rPr sz="2600" dirty="0">
                <a:latin typeface="Tahoma"/>
                <a:cs typeface="Tahoma"/>
              </a:rPr>
              <a:t>MANs e </a:t>
            </a:r>
            <a:r>
              <a:rPr sz="2600" spc="-15" dirty="0">
                <a:latin typeface="Tahoma"/>
                <a:cs typeface="Tahoma"/>
              </a:rPr>
              <a:t>WANs </a:t>
            </a:r>
            <a:r>
              <a:rPr sz="2600" dirty="0">
                <a:latin typeface="Tahoma"/>
                <a:cs typeface="Tahoma"/>
              </a:rPr>
              <a:t>às </a:t>
            </a:r>
            <a:r>
              <a:rPr sz="2600" spc="-5" dirty="0">
                <a:latin typeface="Tahoma"/>
                <a:cs typeface="Tahoma"/>
              </a:rPr>
              <a:t>redes </a:t>
            </a:r>
            <a:r>
              <a:rPr sz="2600" spc="-40" dirty="0">
                <a:latin typeface="Tahoma"/>
                <a:cs typeface="Tahoma"/>
              </a:rPr>
              <a:t>ATM. </a:t>
            </a:r>
            <a:r>
              <a:rPr sz="2600" spc="-5" dirty="0">
                <a:latin typeface="Tahoma"/>
                <a:cs typeface="Tahoma"/>
              </a:rPr>
              <a:t>Campus, </a:t>
            </a:r>
            <a:r>
              <a:rPr sz="2600" dirty="0">
                <a:latin typeface="Tahoma"/>
                <a:cs typeface="Tahoma"/>
              </a:rPr>
              <a:t>5ª</a:t>
            </a:r>
            <a:r>
              <a:rPr sz="2600" spc="3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Ed.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85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Atividade de fixação </a:t>
            </a:r>
            <a:r>
              <a:rPr dirty="0"/>
              <a:t>em</a:t>
            </a:r>
            <a:r>
              <a:rPr spc="-35" dirty="0"/>
              <a:t> </a:t>
            </a:r>
            <a:r>
              <a:rPr spc="-5" dirty="0"/>
              <a:t>grupo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552" y="2000695"/>
            <a:ext cx="7608570" cy="43484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21665" marR="5080" indent="-609600">
              <a:lnSpc>
                <a:spcPct val="82500"/>
              </a:lnSpc>
              <a:spcBef>
                <a:spcPts val="770"/>
              </a:spcBef>
              <a:buClr>
                <a:srgbClr val="54A800"/>
              </a:buClr>
              <a:buSzPct val="79687"/>
              <a:buAutoNum type="arabicPeriod"/>
              <a:tabLst>
                <a:tab pos="621665" algn="l"/>
                <a:tab pos="622300" algn="l"/>
              </a:tabLst>
            </a:pPr>
            <a:r>
              <a:rPr sz="3200" dirty="0">
                <a:latin typeface="Tahoma"/>
                <a:cs typeface="Tahoma"/>
              </a:rPr>
              <a:t>Por </a:t>
            </a:r>
            <a:r>
              <a:rPr sz="3200" spc="-5" dirty="0">
                <a:latin typeface="Tahoma"/>
                <a:cs typeface="Tahoma"/>
              </a:rPr>
              <a:t>que protocolos </a:t>
            </a:r>
            <a:r>
              <a:rPr sz="3200" dirty="0">
                <a:latin typeface="Tahoma"/>
                <a:cs typeface="Tahoma"/>
              </a:rPr>
              <a:t>são </a:t>
            </a:r>
            <a:r>
              <a:rPr sz="3200" spc="-5" dirty="0">
                <a:latin typeface="Tahoma"/>
                <a:cs typeface="Tahoma"/>
              </a:rPr>
              <a:t>necessários </a:t>
            </a:r>
            <a:r>
              <a:rPr sz="3200" dirty="0">
                <a:latin typeface="Tahoma"/>
                <a:cs typeface="Tahoma"/>
              </a:rPr>
              <a:t>em  </a:t>
            </a:r>
            <a:r>
              <a:rPr sz="3200" spc="-5" dirty="0">
                <a:latin typeface="Tahoma"/>
                <a:cs typeface="Tahoma"/>
              </a:rPr>
              <a:t>uma rede de computadores </a:t>
            </a:r>
            <a:r>
              <a:rPr sz="3200" dirty="0">
                <a:latin typeface="Tahoma"/>
                <a:cs typeface="Tahoma"/>
              </a:rPr>
              <a:t>e </a:t>
            </a:r>
            <a:r>
              <a:rPr sz="3200" spc="-5" dirty="0">
                <a:latin typeface="Tahoma"/>
                <a:cs typeface="Tahoma"/>
              </a:rPr>
              <a:t>qual </a:t>
            </a:r>
            <a:r>
              <a:rPr sz="3200" dirty="0">
                <a:latin typeface="Tahoma"/>
                <a:cs typeface="Tahoma"/>
              </a:rPr>
              <a:t>a  </a:t>
            </a:r>
            <a:r>
              <a:rPr sz="3200" spc="-5" dirty="0">
                <a:latin typeface="Tahoma"/>
                <a:cs typeface="Tahoma"/>
              </a:rPr>
              <a:t>importância </a:t>
            </a:r>
            <a:r>
              <a:rPr sz="3200" dirty="0">
                <a:latin typeface="Tahoma"/>
                <a:cs typeface="Tahoma"/>
              </a:rPr>
              <a:t>em </a:t>
            </a:r>
            <a:r>
              <a:rPr sz="3200" spc="-5" dirty="0">
                <a:latin typeface="Tahoma"/>
                <a:cs typeface="Tahoma"/>
              </a:rPr>
              <a:t>utilizar um modelo </a:t>
            </a:r>
            <a:r>
              <a:rPr sz="3200" dirty="0">
                <a:latin typeface="Tahoma"/>
                <a:cs typeface="Tahoma"/>
              </a:rPr>
              <a:t>em  </a:t>
            </a:r>
            <a:r>
              <a:rPr sz="3200" spc="-5" dirty="0">
                <a:latin typeface="Tahoma"/>
                <a:cs typeface="Tahoma"/>
              </a:rPr>
              <a:t>camadas no projeto de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protocolos.</a:t>
            </a:r>
            <a:endParaRPr sz="3200">
              <a:latin typeface="Tahoma"/>
              <a:cs typeface="Tahoma"/>
            </a:endParaRPr>
          </a:p>
          <a:p>
            <a:pPr marL="621665" marR="196215" indent="-609600">
              <a:lnSpc>
                <a:spcPct val="82400"/>
              </a:lnSpc>
              <a:spcBef>
                <a:spcPts val="805"/>
              </a:spcBef>
              <a:buClr>
                <a:srgbClr val="54A800"/>
              </a:buClr>
              <a:buSzPct val="79687"/>
              <a:buAutoNum type="arabicPeriod"/>
              <a:tabLst>
                <a:tab pos="621665" algn="l"/>
                <a:tab pos="622300" algn="l"/>
              </a:tabLst>
            </a:pPr>
            <a:r>
              <a:rPr sz="3200" dirty="0">
                <a:latin typeface="Tahoma"/>
                <a:cs typeface="Tahoma"/>
              </a:rPr>
              <a:t>O </a:t>
            </a:r>
            <a:r>
              <a:rPr sz="3200" spc="-5" dirty="0">
                <a:latin typeface="Tahoma"/>
                <a:cs typeface="Tahoma"/>
              </a:rPr>
              <a:t>que </a:t>
            </a:r>
            <a:r>
              <a:rPr sz="3200" dirty="0">
                <a:latin typeface="Tahoma"/>
                <a:cs typeface="Tahoma"/>
              </a:rPr>
              <a:t>é </a:t>
            </a:r>
            <a:r>
              <a:rPr sz="3200" spc="-5" dirty="0">
                <a:latin typeface="Tahoma"/>
                <a:cs typeface="Tahoma"/>
              </a:rPr>
              <a:t>modelo de Referência OSI?  Qual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sua importância no estudo das  Redes de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Computadores.</a:t>
            </a:r>
            <a:endParaRPr sz="3200">
              <a:latin typeface="Tahoma"/>
              <a:cs typeface="Tahoma"/>
            </a:endParaRPr>
          </a:p>
          <a:p>
            <a:pPr marL="621665" marR="57785" indent="-609600">
              <a:lnSpc>
                <a:spcPct val="83700"/>
              </a:lnSpc>
              <a:spcBef>
                <a:spcPts val="755"/>
              </a:spcBef>
              <a:buClr>
                <a:srgbClr val="54A800"/>
              </a:buClr>
              <a:buSzPct val="79687"/>
              <a:buAutoNum type="arabicPeriod"/>
              <a:tabLst>
                <a:tab pos="621665" algn="l"/>
                <a:tab pos="622300" algn="l"/>
              </a:tabLst>
            </a:pPr>
            <a:r>
              <a:rPr sz="3200" spc="-5" dirty="0">
                <a:latin typeface="Tahoma"/>
                <a:cs typeface="Tahoma"/>
              </a:rPr>
              <a:t>Apresente </a:t>
            </a:r>
            <a:r>
              <a:rPr sz="3200" dirty="0">
                <a:latin typeface="Tahoma"/>
                <a:cs typeface="Tahoma"/>
              </a:rPr>
              <a:t>os </a:t>
            </a:r>
            <a:r>
              <a:rPr sz="3200" spc="-5" dirty="0">
                <a:latin typeface="Tahoma"/>
                <a:cs typeface="Tahoma"/>
              </a:rPr>
              <a:t>modelos IEEE </a:t>
            </a:r>
            <a:r>
              <a:rPr sz="3200" dirty="0">
                <a:latin typeface="Tahoma"/>
                <a:cs typeface="Tahoma"/>
              </a:rPr>
              <a:t>802 e  </a:t>
            </a:r>
            <a:r>
              <a:rPr sz="3200" spc="-5" dirty="0">
                <a:latin typeface="Tahoma"/>
                <a:cs typeface="Tahoma"/>
              </a:rPr>
              <a:t>TCP/IP, comparando-os com </a:t>
            </a:r>
            <a:r>
              <a:rPr sz="3200" dirty="0">
                <a:latin typeface="Tahoma"/>
                <a:cs typeface="Tahoma"/>
              </a:rPr>
              <a:t>o </a:t>
            </a:r>
            <a:r>
              <a:rPr sz="3200" spc="-5" dirty="0">
                <a:latin typeface="Tahoma"/>
                <a:cs typeface="Tahoma"/>
              </a:rPr>
              <a:t>modelo  OSI.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627" y="947420"/>
            <a:ext cx="2712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ahoma"/>
                <a:cs typeface="Tahoma"/>
              </a:rPr>
              <a:t>Introdução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789" y="1876108"/>
            <a:ext cx="831723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Ex: Analogia da organização de uma viagem  </a:t>
            </a:r>
            <a:r>
              <a:rPr sz="3200" dirty="0">
                <a:latin typeface="Tahoma"/>
                <a:cs typeface="Tahoma"/>
              </a:rPr>
              <a:t>aérea, </a:t>
            </a:r>
            <a:r>
              <a:rPr sz="3200" spc="-5" dirty="0">
                <a:latin typeface="Tahoma"/>
                <a:cs typeface="Tahoma"/>
              </a:rPr>
              <a:t>vista de forma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estruturada: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5" y="3500438"/>
            <a:ext cx="9072561" cy="2849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2712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789" y="1876108"/>
            <a:ext cx="831723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</a:pPr>
            <a:r>
              <a:rPr sz="2550" spc="-95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550" spc="145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Ex: Analogia da organização de uma viagem  </a:t>
            </a:r>
            <a:r>
              <a:rPr sz="3200" dirty="0">
                <a:latin typeface="Tahoma"/>
                <a:cs typeface="Tahoma"/>
              </a:rPr>
              <a:t>aérea. </a:t>
            </a:r>
            <a:r>
              <a:rPr sz="3200" spc="-5" dirty="0">
                <a:latin typeface="Tahoma"/>
                <a:cs typeface="Tahoma"/>
              </a:rPr>
              <a:t>Serviços para cada camada: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775" y="3113088"/>
            <a:ext cx="6546850" cy="533400"/>
          </a:xfrm>
          <a:prstGeom prst="rect">
            <a:avLst/>
          </a:prstGeom>
          <a:ln w="28574">
            <a:solidFill>
              <a:srgbClr val="FFD6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45"/>
              </a:spcBef>
            </a:pPr>
            <a:r>
              <a:rPr sz="1900" spc="-25" dirty="0">
                <a:latin typeface="Tahoma"/>
                <a:cs typeface="Tahoma"/>
              </a:rPr>
              <a:t>Transporte </a:t>
            </a:r>
            <a:r>
              <a:rPr sz="1900" spc="-5" dirty="0">
                <a:latin typeface="Tahoma"/>
                <a:cs typeface="Tahoma"/>
              </a:rPr>
              <a:t>de pessoas </a:t>
            </a:r>
            <a:r>
              <a:rPr sz="1900" dirty="0">
                <a:latin typeface="Tahoma"/>
                <a:cs typeface="Tahoma"/>
              </a:rPr>
              <a:t>e </a:t>
            </a:r>
            <a:r>
              <a:rPr sz="1900" spc="-5" dirty="0">
                <a:latin typeface="Tahoma"/>
                <a:cs typeface="Tahoma"/>
              </a:rPr>
              <a:t>bagagem de balcão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6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balcão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775" y="3709988"/>
            <a:ext cx="6546850" cy="533400"/>
          </a:xfrm>
          <a:prstGeom prst="rect">
            <a:avLst/>
          </a:prstGeom>
          <a:ln w="28574">
            <a:solidFill>
              <a:srgbClr val="FFD60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145"/>
              </a:spcBef>
            </a:pPr>
            <a:r>
              <a:rPr sz="1900" spc="-5" dirty="0">
                <a:latin typeface="Tahoma"/>
                <a:cs typeface="Tahoma"/>
              </a:rPr>
              <a:t>Entrega entre centros de despacho de</a:t>
            </a:r>
            <a:r>
              <a:rPr sz="1900" spc="25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bagagem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2075" y="4357689"/>
            <a:ext cx="6546850" cy="533400"/>
          </a:xfrm>
          <a:prstGeom prst="rect">
            <a:avLst/>
          </a:prstGeom>
          <a:ln w="28574">
            <a:solidFill>
              <a:srgbClr val="FFD6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844"/>
              </a:spcBef>
            </a:pPr>
            <a:r>
              <a:rPr sz="1900" spc="-25" dirty="0">
                <a:latin typeface="Tahoma"/>
                <a:cs typeface="Tahoma"/>
              </a:rPr>
              <a:t>Transporte </a:t>
            </a:r>
            <a:r>
              <a:rPr sz="1900" spc="-5" dirty="0">
                <a:latin typeface="Tahoma"/>
                <a:cs typeface="Tahoma"/>
              </a:rPr>
              <a:t>de pessoas entre portões de</a:t>
            </a:r>
            <a:r>
              <a:rPr sz="1900" spc="5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embarque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2075" y="4967287"/>
            <a:ext cx="6546850" cy="533400"/>
          </a:xfrm>
          <a:prstGeom prst="rect">
            <a:avLst/>
          </a:prstGeom>
          <a:ln w="28574">
            <a:solidFill>
              <a:srgbClr val="FFD6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844"/>
              </a:spcBef>
            </a:pPr>
            <a:r>
              <a:rPr sz="1900" spc="-5" dirty="0">
                <a:latin typeface="Tahoma"/>
                <a:cs typeface="Tahoma"/>
              </a:rPr>
              <a:t>Encaminhamento do avião de aeroporto </a:t>
            </a:r>
            <a:r>
              <a:rPr sz="1900" dirty="0">
                <a:latin typeface="Tahoma"/>
                <a:cs typeface="Tahoma"/>
              </a:rPr>
              <a:t>a</a:t>
            </a:r>
            <a:r>
              <a:rPr sz="1900" spc="30" dirty="0">
                <a:latin typeface="Tahoma"/>
                <a:cs typeface="Tahoma"/>
              </a:rPr>
              <a:t> </a:t>
            </a:r>
            <a:r>
              <a:rPr sz="1900" spc="-5" dirty="0">
                <a:latin typeface="Tahoma"/>
                <a:cs typeface="Tahoma"/>
              </a:rPr>
              <a:t>aeroporto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5589588"/>
            <a:ext cx="6546850" cy="863600"/>
          </a:xfrm>
          <a:prstGeom prst="rect">
            <a:avLst/>
          </a:prstGeom>
          <a:ln w="28574">
            <a:solidFill>
              <a:srgbClr val="FFD6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45339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Roteamento da </a:t>
            </a:r>
            <a:r>
              <a:rPr sz="2000" spc="-10" dirty="0">
                <a:latin typeface="Tahoma"/>
                <a:cs typeface="Tahoma"/>
              </a:rPr>
              <a:t>aeronave </a:t>
            </a:r>
            <a:r>
              <a:rPr sz="2000" spc="-5" dirty="0">
                <a:latin typeface="Tahoma"/>
                <a:cs typeface="Tahoma"/>
              </a:rPr>
              <a:t>da origem </a:t>
            </a:r>
            <a:r>
              <a:rPr sz="2000" dirty="0">
                <a:latin typeface="Tahoma"/>
                <a:cs typeface="Tahoma"/>
              </a:rPr>
              <a:t>ao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destino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548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Arquiteturas de</a:t>
            </a:r>
            <a:r>
              <a:rPr spc="-35" dirty="0"/>
              <a:t> </a:t>
            </a:r>
            <a:r>
              <a:rPr spc="-5" dirty="0"/>
              <a:t>Redes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052" y="2041778"/>
            <a:ext cx="8018145" cy="41154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080" indent="-342900">
              <a:lnSpc>
                <a:spcPct val="8160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1900" spc="-70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1900" spc="-705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ahoma"/>
                <a:cs typeface="Tahoma"/>
              </a:rPr>
              <a:t>Objetivo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400" dirty="0">
                <a:latin typeface="Tahoma"/>
                <a:cs typeface="Tahoma"/>
              </a:rPr>
              <a:t>estruturar a </a:t>
            </a:r>
            <a:r>
              <a:rPr sz="2400" spc="-5" dirty="0">
                <a:latin typeface="Tahoma"/>
                <a:cs typeface="Tahoma"/>
              </a:rPr>
              <a:t>rede como </a:t>
            </a:r>
            <a:r>
              <a:rPr sz="2400" dirty="0">
                <a:latin typeface="Tahoma"/>
                <a:cs typeface="Tahoma"/>
              </a:rPr>
              <a:t>um </a:t>
            </a:r>
            <a:r>
              <a:rPr sz="2400" spc="-5" dirty="0">
                <a:latin typeface="Tahoma"/>
                <a:cs typeface="Tahoma"/>
              </a:rPr>
              <a:t>conjunto de  </a:t>
            </a:r>
            <a:r>
              <a:rPr sz="2400" b="1" spc="-5" dirty="0">
                <a:latin typeface="Tahoma"/>
                <a:cs typeface="Tahoma"/>
              </a:rPr>
              <a:t>camadas </a:t>
            </a:r>
            <a:r>
              <a:rPr sz="2400" dirty="0">
                <a:latin typeface="Tahoma"/>
                <a:cs typeface="Tahoma"/>
              </a:rPr>
              <a:t>(ou </a:t>
            </a:r>
            <a:r>
              <a:rPr sz="2400" b="1" spc="-5" dirty="0">
                <a:latin typeface="Tahoma"/>
                <a:cs typeface="Tahoma"/>
              </a:rPr>
              <a:t>níveis</a:t>
            </a:r>
            <a:r>
              <a:rPr sz="2400" spc="-5" dirty="0">
                <a:latin typeface="Tahoma"/>
                <a:cs typeface="Tahoma"/>
              </a:rPr>
              <a:t>) hierárquicas, de forma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reduzir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complexidade do projeto como </a:t>
            </a:r>
            <a:r>
              <a:rPr sz="2400" dirty="0">
                <a:latin typeface="Tahoma"/>
                <a:cs typeface="Tahoma"/>
              </a:rPr>
              <a:t>um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todo</a:t>
            </a:r>
            <a:endParaRPr sz="2400">
              <a:latin typeface="Tahoma"/>
              <a:cs typeface="Tahoma"/>
            </a:endParaRPr>
          </a:p>
          <a:p>
            <a:pPr marL="748665" marR="228600" indent="-279400">
              <a:lnSpc>
                <a:spcPct val="82800"/>
              </a:lnSpc>
              <a:spcBef>
                <a:spcPts val="535"/>
              </a:spcBef>
            </a:pPr>
            <a:r>
              <a:rPr sz="1750" spc="-65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750" spc="4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ahoma"/>
                <a:cs typeface="Tahoma"/>
              </a:rPr>
              <a:t>Cada camada pode </a:t>
            </a:r>
            <a:r>
              <a:rPr sz="2200" dirty="0">
                <a:latin typeface="Tahoma"/>
                <a:cs typeface="Tahoma"/>
              </a:rPr>
              <a:t>ser </a:t>
            </a:r>
            <a:r>
              <a:rPr sz="2200" spc="-5" dirty="0">
                <a:latin typeface="Tahoma"/>
                <a:cs typeface="Tahoma"/>
              </a:rPr>
              <a:t>entendida como </a:t>
            </a:r>
            <a:r>
              <a:rPr sz="2200" dirty="0">
                <a:latin typeface="Tahoma"/>
                <a:cs typeface="Tahoma"/>
              </a:rPr>
              <a:t>um </a:t>
            </a:r>
            <a:r>
              <a:rPr sz="2200" spc="-5" dirty="0">
                <a:latin typeface="Tahoma"/>
                <a:cs typeface="Tahoma"/>
              </a:rPr>
              <a:t>programa </a:t>
            </a:r>
            <a:r>
              <a:rPr sz="2200" dirty="0">
                <a:latin typeface="Tahoma"/>
                <a:cs typeface="Tahoma"/>
              </a:rPr>
              <a:t>ou  </a:t>
            </a:r>
            <a:r>
              <a:rPr sz="2200" spc="-5" dirty="0">
                <a:latin typeface="Tahoma"/>
                <a:cs typeface="Tahoma"/>
              </a:rPr>
              <a:t>processo, que pode </a:t>
            </a:r>
            <a:r>
              <a:rPr sz="2200" dirty="0">
                <a:latin typeface="Tahoma"/>
                <a:cs typeface="Tahoma"/>
              </a:rPr>
              <a:t>ser </a:t>
            </a:r>
            <a:r>
              <a:rPr sz="2200" spc="-5" dirty="0">
                <a:latin typeface="Tahoma"/>
                <a:cs typeface="Tahoma"/>
              </a:rPr>
              <a:t>implementada por hardware </a:t>
            </a:r>
            <a:r>
              <a:rPr sz="2200" dirty="0">
                <a:latin typeface="Tahoma"/>
                <a:cs typeface="Tahoma"/>
              </a:rPr>
              <a:t>ou  software</a:t>
            </a:r>
            <a:endParaRPr sz="2200">
              <a:latin typeface="Tahoma"/>
              <a:cs typeface="Tahoma"/>
            </a:endParaRPr>
          </a:p>
          <a:p>
            <a:pPr marL="748665" marR="22225" indent="-279400">
              <a:lnSpc>
                <a:spcPts val="2170"/>
              </a:lnSpc>
              <a:spcBef>
                <a:spcPts val="550"/>
              </a:spcBef>
            </a:pPr>
            <a:r>
              <a:rPr sz="1750" spc="-65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750" spc="5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ahoma"/>
                <a:cs typeface="Tahoma"/>
              </a:rPr>
              <a:t>Cada camada utiliza </a:t>
            </a:r>
            <a:r>
              <a:rPr sz="2200" dirty="0">
                <a:latin typeface="Tahoma"/>
                <a:cs typeface="Tahoma"/>
              </a:rPr>
              <a:t>as </a:t>
            </a:r>
            <a:r>
              <a:rPr sz="2200" spc="-5" dirty="0">
                <a:latin typeface="Tahoma"/>
                <a:cs typeface="Tahoma"/>
              </a:rPr>
              <a:t>funções </a:t>
            </a:r>
            <a:r>
              <a:rPr sz="2200" dirty="0">
                <a:latin typeface="Tahoma"/>
                <a:cs typeface="Tahoma"/>
              </a:rPr>
              <a:t>e </a:t>
            </a:r>
            <a:r>
              <a:rPr sz="2200" spc="-5" dirty="0">
                <a:latin typeface="Tahoma"/>
                <a:cs typeface="Tahoma"/>
              </a:rPr>
              <a:t>serviços oferecidos pelas  camadas </a:t>
            </a:r>
            <a:r>
              <a:rPr sz="2200" dirty="0">
                <a:latin typeface="Tahoma"/>
                <a:cs typeface="Tahoma"/>
              </a:rPr>
              <a:t>inferiores</a:t>
            </a:r>
            <a:endParaRPr sz="2200">
              <a:latin typeface="Tahoma"/>
              <a:cs typeface="Tahoma"/>
            </a:endParaRPr>
          </a:p>
          <a:p>
            <a:pPr marL="748665" marR="1137285" indent="-279400">
              <a:lnSpc>
                <a:spcPts val="2270"/>
              </a:lnSpc>
              <a:spcBef>
                <a:spcPts val="480"/>
              </a:spcBef>
            </a:pPr>
            <a:r>
              <a:rPr sz="1750" spc="-65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750" spc="4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ahoma"/>
                <a:cs typeface="Tahoma"/>
              </a:rPr>
              <a:t>Cada camada </a:t>
            </a:r>
            <a:r>
              <a:rPr sz="2200" dirty="0">
                <a:latin typeface="Tahoma"/>
                <a:cs typeface="Tahoma"/>
              </a:rPr>
              <a:t>se </a:t>
            </a:r>
            <a:r>
              <a:rPr sz="2200" spc="-5" dirty="0">
                <a:latin typeface="Tahoma"/>
                <a:cs typeface="Tahoma"/>
              </a:rPr>
              <a:t>comunica com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5" dirty="0">
                <a:latin typeface="Tahoma"/>
                <a:cs typeface="Tahoma"/>
              </a:rPr>
              <a:t>camada remota  correspondente</a:t>
            </a:r>
            <a:endParaRPr sz="2200">
              <a:latin typeface="Tahoma"/>
              <a:cs typeface="Tahoma"/>
            </a:endParaRPr>
          </a:p>
          <a:p>
            <a:pPr marL="748665" marR="296545" indent="-279400">
              <a:lnSpc>
                <a:spcPts val="2270"/>
              </a:lnSpc>
              <a:spcBef>
                <a:spcPts val="360"/>
              </a:spcBef>
            </a:pPr>
            <a:r>
              <a:rPr sz="1750" spc="-65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750" spc="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As </a:t>
            </a:r>
            <a:r>
              <a:rPr sz="2200" spc="-5" dirty="0">
                <a:latin typeface="Tahoma"/>
                <a:cs typeface="Tahoma"/>
              </a:rPr>
              <a:t>regras que governam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5" dirty="0">
                <a:latin typeface="Tahoma"/>
                <a:cs typeface="Tahoma"/>
              </a:rPr>
              <a:t>conversação de cada camada  </a:t>
            </a:r>
            <a:r>
              <a:rPr sz="2200" dirty="0">
                <a:latin typeface="Tahoma"/>
                <a:cs typeface="Tahoma"/>
              </a:rPr>
              <a:t>são </a:t>
            </a:r>
            <a:r>
              <a:rPr sz="2200" spc="-5" dirty="0">
                <a:latin typeface="Tahoma"/>
                <a:cs typeface="Tahoma"/>
              </a:rPr>
              <a:t>denominadas </a:t>
            </a:r>
            <a:r>
              <a:rPr sz="2200" b="1" spc="-5" dirty="0">
                <a:latin typeface="Tahoma"/>
                <a:cs typeface="Tahoma"/>
              </a:rPr>
              <a:t>protocolos</a:t>
            </a:r>
            <a:endParaRPr sz="22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80"/>
              </a:spcBef>
            </a:pPr>
            <a:r>
              <a:rPr sz="1750" spc="-65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750" spc="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ahoma"/>
                <a:cs typeface="Tahoma"/>
              </a:rPr>
              <a:t>Os </a:t>
            </a:r>
            <a:r>
              <a:rPr sz="2200" spc="-5" dirty="0">
                <a:latin typeface="Tahoma"/>
                <a:cs typeface="Tahoma"/>
              </a:rPr>
              <a:t>limites </a:t>
            </a:r>
            <a:r>
              <a:rPr sz="2200" dirty="0">
                <a:latin typeface="Tahoma"/>
                <a:cs typeface="Tahoma"/>
              </a:rPr>
              <a:t>entre as </a:t>
            </a:r>
            <a:r>
              <a:rPr sz="2200" spc="-5" dirty="0">
                <a:latin typeface="Tahoma"/>
                <a:cs typeface="Tahoma"/>
              </a:rPr>
              <a:t>camadas </a:t>
            </a:r>
            <a:r>
              <a:rPr sz="2200" dirty="0">
                <a:latin typeface="Tahoma"/>
                <a:cs typeface="Tahoma"/>
              </a:rPr>
              <a:t>são </a:t>
            </a:r>
            <a:r>
              <a:rPr sz="2200" spc="-5" dirty="0">
                <a:latin typeface="Tahoma"/>
                <a:cs typeface="Tahoma"/>
              </a:rPr>
              <a:t>denominados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interfaces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548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Arquiteturas de</a:t>
            </a:r>
            <a:r>
              <a:rPr spc="-35" dirty="0"/>
              <a:t> </a:t>
            </a:r>
            <a:r>
              <a:rPr spc="-5" dirty="0"/>
              <a:t>Redes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927" y="1817242"/>
            <a:ext cx="7928609" cy="3916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200" spc="-810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200" spc="-810" dirty="0">
                <a:solidFill>
                  <a:srgbClr val="54A8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ahoma"/>
                <a:cs typeface="Tahoma"/>
              </a:rPr>
              <a:t>Componentes de uma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Arquitetura</a:t>
            </a:r>
            <a:endParaRPr sz="2800">
              <a:latin typeface="Tahoma"/>
              <a:cs typeface="Tahoma"/>
            </a:endParaRPr>
          </a:p>
          <a:p>
            <a:pPr marL="748665" marR="21590" indent="-279400">
              <a:lnSpc>
                <a:spcPts val="2420"/>
              </a:lnSpc>
              <a:spcBef>
                <a:spcPts val="45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Formada por </a:t>
            </a:r>
            <a:r>
              <a:rPr sz="2400" dirty="0">
                <a:latin typeface="Tahoma"/>
                <a:cs typeface="Tahoma"/>
              </a:rPr>
              <a:t>um </a:t>
            </a:r>
            <a:r>
              <a:rPr sz="2400" spc="-5" dirty="0">
                <a:latin typeface="Tahoma"/>
                <a:cs typeface="Tahoma"/>
              </a:rPr>
              <a:t>conjunto de </a:t>
            </a:r>
            <a:r>
              <a:rPr sz="2400" b="1" spc="-5" dirty="0">
                <a:latin typeface="Tahoma"/>
                <a:cs typeface="Tahoma"/>
              </a:rPr>
              <a:t>camadas </a:t>
            </a:r>
            <a:r>
              <a:rPr sz="2400" spc="-5" dirty="0">
                <a:latin typeface="Tahoma"/>
                <a:cs typeface="Tahoma"/>
              </a:rPr>
              <a:t>(níveis), que  contém </a:t>
            </a:r>
            <a:r>
              <a:rPr sz="2400" b="1" spc="-5" dirty="0">
                <a:latin typeface="Tahoma"/>
                <a:cs typeface="Tahoma"/>
              </a:rPr>
              <a:t>protocolos </a:t>
            </a:r>
            <a:r>
              <a:rPr sz="2400" spc="-5" dirty="0">
                <a:latin typeface="Tahoma"/>
                <a:cs typeface="Tahoma"/>
              </a:rPr>
              <a:t>(regras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específicas)</a:t>
            </a:r>
            <a:endParaRPr sz="2400">
              <a:latin typeface="Tahoma"/>
              <a:cs typeface="Tahoma"/>
            </a:endParaRPr>
          </a:p>
          <a:p>
            <a:pPr marL="748665" marR="37465" indent="-279400">
              <a:lnSpc>
                <a:spcPct val="83800"/>
              </a:lnSpc>
              <a:spcBef>
                <a:spcPts val="560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Camadas adjacentes que </a:t>
            </a:r>
            <a:r>
              <a:rPr sz="2400" dirty="0">
                <a:latin typeface="Tahoma"/>
                <a:cs typeface="Tahoma"/>
              </a:rPr>
              <a:t>se </a:t>
            </a:r>
            <a:r>
              <a:rPr sz="2400" spc="-5" dirty="0">
                <a:latin typeface="Tahoma"/>
                <a:cs typeface="Tahoma"/>
              </a:rPr>
              <a:t>comunicam através de  </a:t>
            </a:r>
            <a:r>
              <a:rPr sz="2400" dirty="0">
                <a:latin typeface="Tahoma"/>
                <a:cs typeface="Tahoma"/>
              </a:rPr>
              <a:t>uma </a:t>
            </a:r>
            <a:r>
              <a:rPr sz="2400" b="1" spc="-5" dirty="0">
                <a:latin typeface="Tahoma"/>
                <a:cs typeface="Tahoma"/>
              </a:rPr>
              <a:t>interface</a:t>
            </a:r>
            <a:r>
              <a:rPr sz="2400" spc="-5" dirty="0">
                <a:latin typeface="Tahoma"/>
                <a:cs typeface="Tahoma"/>
              </a:rPr>
              <a:t>, que define operações 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serviços que 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camada </a:t>
            </a:r>
            <a:r>
              <a:rPr sz="2400" dirty="0">
                <a:latin typeface="Tahoma"/>
                <a:cs typeface="Tahoma"/>
              </a:rPr>
              <a:t>inferior </a:t>
            </a:r>
            <a:r>
              <a:rPr sz="2400" spc="-5" dirty="0">
                <a:latin typeface="Tahoma"/>
                <a:cs typeface="Tahoma"/>
              </a:rPr>
              <a:t>deve oferecer </a:t>
            </a:r>
            <a:r>
              <a:rPr sz="2400" dirty="0">
                <a:latin typeface="Tahoma"/>
                <a:cs typeface="Tahoma"/>
              </a:rPr>
              <a:t>à </a:t>
            </a:r>
            <a:r>
              <a:rPr sz="2400" spc="-5" dirty="0">
                <a:latin typeface="Tahoma"/>
                <a:cs typeface="Tahoma"/>
              </a:rPr>
              <a:t>camada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superior</a:t>
            </a:r>
            <a:endParaRPr sz="2400">
              <a:latin typeface="Tahoma"/>
              <a:cs typeface="Tahoma"/>
            </a:endParaRPr>
          </a:p>
          <a:p>
            <a:pPr marL="1155065" marR="781050" indent="-228600">
              <a:lnSpc>
                <a:spcPts val="2020"/>
              </a:lnSpc>
              <a:spcBef>
                <a:spcPts val="355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Usando funções realizadas </a:t>
            </a:r>
            <a:r>
              <a:rPr sz="2000" dirty="0">
                <a:latin typeface="Tahoma"/>
                <a:cs typeface="Tahoma"/>
              </a:rPr>
              <a:t>no </a:t>
            </a:r>
            <a:r>
              <a:rPr sz="2000" spc="-5" dirty="0">
                <a:latin typeface="Tahoma"/>
                <a:cs typeface="Tahoma"/>
              </a:rPr>
              <a:t>próprio nível 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5" dirty="0">
                <a:latin typeface="Tahoma"/>
                <a:cs typeface="Tahoma"/>
              </a:rPr>
              <a:t>serviços  disponíveis </a:t>
            </a:r>
            <a:r>
              <a:rPr sz="2000" dirty="0">
                <a:latin typeface="Tahoma"/>
                <a:cs typeface="Tahoma"/>
              </a:rPr>
              <a:t>nos </a:t>
            </a:r>
            <a:r>
              <a:rPr sz="2000" spc="-5" dirty="0">
                <a:latin typeface="Tahoma"/>
                <a:cs typeface="Tahoma"/>
              </a:rPr>
              <a:t>níveis</a:t>
            </a:r>
            <a:r>
              <a:rPr sz="2000" dirty="0">
                <a:latin typeface="Tahoma"/>
                <a:cs typeface="Tahoma"/>
              </a:rPr>
              <a:t> inferiores</a:t>
            </a:r>
            <a:endParaRPr sz="2000">
              <a:latin typeface="Tahoma"/>
              <a:cs typeface="Tahoma"/>
            </a:endParaRPr>
          </a:p>
          <a:p>
            <a:pPr marL="748665" marR="260350" indent="-279400">
              <a:lnSpc>
                <a:spcPts val="2420"/>
              </a:lnSpc>
              <a:spcBef>
                <a:spcPts val="565"/>
              </a:spcBef>
            </a:pPr>
            <a:r>
              <a:rPr sz="1900" spc="-70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9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Um </a:t>
            </a:r>
            <a:r>
              <a:rPr sz="2400" spc="-5" dirty="0">
                <a:latin typeface="Tahoma"/>
                <a:cs typeface="Tahoma"/>
              </a:rPr>
              <a:t>protocolo de nível </a:t>
            </a:r>
            <a:r>
              <a:rPr sz="2400" dirty="0">
                <a:latin typeface="Tahoma"/>
                <a:cs typeface="Tahoma"/>
              </a:rPr>
              <a:t>N é um </a:t>
            </a:r>
            <a:r>
              <a:rPr sz="2400" spc="-5" dirty="0">
                <a:latin typeface="Tahoma"/>
                <a:cs typeface="Tahoma"/>
              </a:rPr>
              <a:t>conjunto de regras </a:t>
            </a:r>
            <a:r>
              <a:rPr sz="2400" dirty="0">
                <a:latin typeface="Tahoma"/>
                <a:cs typeface="Tahoma"/>
              </a:rPr>
              <a:t>e  </a:t>
            </a:r>
            <a:r>
              <a:rPr sz="2400" spc="-5" dirty="0">
                <a:latin typeface="Tahoma"/>
                <a:cs typeface="Tahoma"/>
              </a:rPr>
              <a:t>formatos (semântica 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sintaxe)</a:t>
            </a:r>
            <a:endParaRPr sz="2400">
              <a:latin typeface="Tahoma"/>
              <a:cs typeface="Tahoma"/>
            </a:endParaRPr>
          </a:p>
          <a:p>
            <a:pPr marL="1155065" marR="5080" indent="-228600">
              <a:lnSpc>
                <a:spcPct val="80000"/>
              </a:lnSpc>
              <a:spcBef>
                <a:spcPts val="550"/>
              </a:spcBef>
            </a:pPr>
            <a:r>
              <a:rPr sz="1600" spc="-600" dirty="0">
                <a:solidFill>
                  <a:srgbClr val="E4B900"/>
                </a:solidFill>
                <a:latin typeface="Wingdings"/>
                <a:cs typeface="Wingdings"/>
              </a:rPr>
              <a:t></a:t>
            </a:r>
            <a:r>
              <a:rPr sz="1600" spc="210" dirty="0">
                <a:solidFill>
                  <a:srgbClr val="E4B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Permite que informações do nível </a:t>
            </a:r>
            <a:r>
              <a:rPr sz="2000" dirty="0">
                <a:latin typeface="Tahoma"/>
                <a:cs typeface="Tahoma"/>
              </a:rPr>
              <a:t>N </a:t>
            </a:r>
            <a:r>
              <a:rPr sz="2000" spc="-5" dirty="0">
                <a:latin typeface="Tahoma"/>
                <a:cs typeface="Tahoma"/>
              </a:rPr>
              <a:t>sejam trocadas </a:t>
            </a:r>
            <a:r>
              <a:rPr sz="2000" dirty="0">
                <a:latin typeface="Tahoma"/>
                <a:cs typeface="Tahoma"/>
              </a:rPr>
              <a:t>entre as  </a:t>
            </a:r>
            <a:r>
              <a:rPr sz="2000" spc="-5" dirty="0">
                <a:latin typeface="Tahoma"/>
                <a:cs typeface="Tahoma"/>
              </a:rPr>
              <a:t>entidades daquele nível, localizadas </a:t>
            </a:r>
            <a:r>
              <a:rPr sz="2000" dirty="0">
                <a:latin typeface="Tahoma"/>
                <a:cs typeface="Tahoma"/>
              </a:rPr>
              <a:t>em </a:t>
            </a:r>
            <a:r>
              <a:rPr sz="2000" spc="-5" dirty="0">
                <a:latin typeface="Tahoma"/>
                <a:cs typeface="Tahoma"/>
              </a:rPr>
              <a:t>sistemas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distintos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548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Arquiteturas de</a:t>
            </a:r>
            <a:r>
              <a:rPr spc="-35" dirty="0"/>
              <a:t> </a:t>
            </a:r>
            <a:r>
              <a:rPr spc="-5" dirty="0"/>
              <a:t>Redes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5893" y="6378257"/>
            <a:ext cx="5320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Relação </a:t>
            </a:r>
            <a:r>
              <a:rPr sz="2000" dirty="0">
                <a:latin typeface="Tahoma"/>
                <a:cs typeface="Tahoma"/>
              </a:rPr>
              <a:t>entre </a:t>
            </a:r>
            <a:r>
              <a:rPr sz="2000" spc="-5" dirty="0">
                <a:latin typeface="Tahoma"/>
                <a:cs typeface="Tahoma"/>
              </a:rPr>
              <a:t>camadas, protocolos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interfaces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3087" y="1825625"/>
            <a:ext cx="5537198" cy="458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0725" y="4724400"/>
            <a:ext cx="1428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27" y="947420"/>
            <a:ext cx="5482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Arquiteturas de</a:t>
            </a:r>
            <a:r>
              <a:rPr spc="-35" dirty="0"/>
              <a:t> </a:t>
            </a:r>
            <a:r>
              <a:rPr spc="-5" dirty="0"/>
              <a:t>Redes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490" y="1882204"/>
            <a:ext cx="845693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15"/>
              </a:lnSpc>
              <a:spcBef>
                <a:spcPts val="100"/>
              </a:spcBef>
            </a:pPr>
            <a:r>
              <a:rPr sz="2450" spc="-905" dirty="0">
                <a:solidFill>
                  <a:srgbClr val="54A800"/>
                </a:solidFill>
                <a:latin typeface="Wingdings"/>
                <a:cs typeface="Wingdings"/>
              </a:rPr>
              <a:t></a:t>
            </a:r>
            <a:r>
              <a:rPr sz="2450" spc="229" dirty="0">
                <a:solidFill>
                  <a:srgbClr val="54A800"/>
                </a:solidFill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Tahoma"/>
                <a:cs typeface="Tahoma"/>
              </a:rPr>
              <a:t>Vantagens do modelo </a:t>
            </a:r>
            <a:r>
              <a:rPr sz="3100" dirty="0">
                <a:latin typeface="Tahoma"/>
                <a:cs typeface="Tahoma"/>
              </a:rPr>
              <a:t>em</a:t>
            </a:r>
            <a:r>
              <a:rPr sz="3100" spc="10" dirty="0">
                <a:latin typeface="Tahoma"/>
                <a:cs typeface="Tahoma"/>
              </a:rPr>
              <a:t> </a:t>
            </a:r>
            <a:r>
              <a:rPr sz="3100" spc="-5" dirty="0">
                <a:latin typeface="Tahoma"/>
                <a:cs typeface="Tahoma"/>
              </a:rPr>
              <a:t>camadas:</a:t>
            </a:r>
            <a:endParaRPr sz="3100">
              <a:latin typeface="Tahoma"/>
              <a:cs typeface="Tahoma"/>
            </a:endParaRPr>
          </a:p>
          <a:p>
            <a:pPr marL="748665" marR="5080" indent="-279400">
              <a:lnSpc>
                <a:spcPts val="2680"/>
              </a:lnSpc>
              <a:spcBef>
                <a:spcPts val="450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ahoma"/>
                <a:cs typeface="Tahoma"/>
              </a:rPr>
              <a:t>Dividir </a:t>
            </a:r>
            <a:r>
              <a:rPr sz="2600" dirty="0">
                <a:latin typeface="Tahoma"/>
                <a:cs typeface="Tahoma"/>
              </a:rPr>
              <a:t>a </a:t>
            </a:r>
            <a:r>
              <a:rPr sz="2600" spc="-5" dirty="0">
                <a:latin typeface="Tahoma"/>
                <a:cs typeface="Tahoma"/>
              </a:rPr>
              <a:t>complexidade de uma rede </a:t>
            </a:r>
            <a:r>
              <a:rPr sz="2600" dirty="0">
                <a:latin typeface="Tahoma"/>
                <a:cs typeface="Tahoma"/>
              </a:rPr>
              <a:t>em </a:t>
            </a:r>
            <a:r>
              <a:rPr sz="2600" spc="-5" dirty="0">
                <a:latin typeface="Tahoma"/>
                <a:cs typeface="Tahoma"/>
              </a:rPr>
              <a:t>subcamadas  mais gerenciáveis</a:t>
            </a:r>
            <a:endParaRPr sz="2600">
              <a:latin typeface="Tahoma"/>
              <a:cs typeface="Tahoma"/>
            </a:endParaRPr>
          </a:p>
          <a:p>
            <a:pPr marL="748665" marR="1132840" indent="-279400">
              <a:lnSpc>
                <a:spcPts val="2680"/>
              </a:lnSpc>
              <a:spcBef>
                <a:spcPts val="440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ahoma"/>
                <a:cs typeface="Tahoma"/>
              </a:rPr>
              <a:t>Desenvolvimento independente das camadas  (modularidade)</a:t>
            </a:r>
            <a:endParaRPr sz="2600">
              <a:latin typeface="Tahoma"/>
              <a:cs typeface="Tahoma"/>
            </a:endParaRPr>
          </a:p>
          <a:p>
            <a:pPr marL="469265">
              <a:lnSpc>
                <a:spcPts val="3105"/>
              </a:lnSpc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ahoma"/>
                <a:cs typeface="Tahoma"/>
              </a:rPr>
              <a:t>Facilidade </a:t>
            </a:r>
            <a:r>
              <a:rPr sz="2600" dirty="0">
                <a:latin typeface="Tahoma"/>
                <a:cs typeface="Tahoma"/>
              </a:rPr>
              <a:t>na </a:t>
            </a:r>
            <a:r>
              <a:rPr sz="2600" spc="-5" dirty="0">
                <a:latin typeface="Tahoma"/>
                <a:cs typeface="Tahoma"/>
              </a:rPr>
              <a:t>incorporação de novas</a:t>
            </a:r>
            <a:r>
              <a:rPr sz="2600" spc="3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tecnologias</a:t>
            </a:r>
            <a:endParaRPr sz="2600">
              <a:latin typeface="Tahoma"/>
              <a:cs typeface="Tahoma"/>
            </a:endParaRPr>
          </a:p>
          <a:p>
            <a:pPr marL="748665" marR="63500" indent="-279400">
              <a:lnSpc>
                <a:spcPts val="2580"/>
              </a:lnSpc>
              <a:spcBef>
                <a:spcPts val="715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ahoma"/>
                <a:cs typeface="Tahoma"/>
              </a:rPr>
              <a:t>Uma camada pode </a:t>
            </a:r>
            <a:r>
              <a:rPr sz="2600" dirty="0">
                <a:latin typeface="Tahoma"/>
                <a:cs typeface="Tahoma"/>
              </a:rPr>
              <a:t>ser </a:t>
            </a:r>
            <a:r>
              <a:rPr sz="2600" spc="-5" dirty="0">
                <a:latin typeface="Tahoma"/>
                <a:cs typeface="Tahoma"/>
              </a:rPr>
              <a:t>alterada </a:t>
            </a:r>
            <a:r>
              <a:rPr sz="2600" dirty="0">
                <a:latin typeface="Tahoma"/>
                <a:cs typeface="Tahoma"/>
              </a:rPr>
              <a:t>sem </a:t>
            </a:r>
            <a:r>
              <a:rPr sz="2600" spc="-5" dirty="0">
                <a:latin typeface="Tahoma"/>
                <a:cs typeface="Tahoma"/>
              </a:rPr>
              <a:t>mudar </a:t>
            </a:r>
            <a:r>
              <a:rPr sz="2600" dirty="0">
                <a:latin typeface="Tahoma"/>
                <a:cs typeface="Tahoma"/>
              </a:rPr>
              <a:t>o </a:t>
            </a:r>
            <a:r>
              <a:rPr sz="2600" spc="-5" dirty="0">
                <a:latin typeface="Tahoma"/>
                <a:cs typeface="Tahoma"/>
              </a:rPr>
              <a:t>código  como </a:t>
            </a:r>
            <a:r>
              <a:rPr sz="2600" dirty="0">
                <a:latin typeface="Tahoma"/>
                <a:cs typeface="Tahoma"/>
              </a:rPr>
              <a:t>um</a:t>
            </a:r>
            <a:r>
              <a:rPr sz="2600" spc="-5" dirty="0">
                <a:latin typeface="Tahoma"/>
                <a:cs typeface="Tahoma"/>
              </a:rPr>
              <a:t> todo</a:t>
            </a:r>
            <a:endParaRPr sz="26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ahoma"/>
                <a:cs typeface="Tahoma"/>
              </a:rPr>
              <a:t>Facilidade </a:t>
            </a:r>
            <a:r>
              <a:rPr sz="2600" dirty="0">
                <a:latin typeface="Tahoma"/>
                <a:cs typeface="Tahoma"/>
              </a:rPr>
              <a:t>na </a:t>
            </a:r>
            <a:r>
              <a:rPr sz="2600" spc="-5" dirty="0">
                <a:latin typeface="Tahoma"/>
                <a:cs typeface="Tahoma"/>
              </a:rPr>
              <a:t>resolução de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problemas</a:t>
            </a:r>
            <a:endParaRPr sz="26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80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ahoma"/>
                <a:cs typeface="Tahoma"/>
              </a:rPr>
              <a:t>Maior </a:t>
            </a:r>
            <a:r>
              <a:rPr sz="2600" spc="-5" dirty="0">
                <a:latin typeface="Tahoma"/>
                <a:cs typeface="Tahoma"/>
              </a:rPr>
              <a:t>flexibilidade </a:t>
            </a:r>
            <a:r>
              <a:rPr sz="2600" dirty="0">
                <a:latin typeface="Tahoma"/>
                <a:cs typeface="Tahoma"/>
              </a:rPr>
              <a:t>e </a:t>
            </a:r>
            <a:r>
              <a:rPr sz="2600" spc="-5" dirty="0">
                <a:latin typeface="Tahoma"/>
                <a:cs typeface="Tahoma"/>
              </a:rPr>
              <a:t>simplicidade de</a:t>
            </a:r>
            <a:r>
              <a:rPr sz="2600" spc="3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implementação</a:t>
            </a:r>
            <a:endParaRPr sz="26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80"/>
              </a:spcBef>
            </a:pPr>
            <a:r>
              <a:rPr sz="2050" spc="-75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05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ahoma"/>
                <a:cs typeface="Tahoma"/>
              </a:rPr>
              <a:t>Facilidade </a:t>
            </a:r>
            <a:r>
              <a:rPr sz="2600" dirty="0">
                <a:latin typeface="Tahoma"/>
                <a:cs typeface="Tahoma"/>
              </a:rPr>
              <a:t>na </a:t>
            </a:r>
            <a:r>
              <a:rPr sz="2600" spc="-5" dirty="0">
                <a:latin typeface="Tahoma"/>
                <a:cs typeface="Tahoma"/>
              </a:rPr>
              <a:t>alteração de uma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-5" dirty="0">
                <a:latin typeface="Tahoma"/>
                <a:cs typeface="Tahoma"/>
              </a:rPr>
              <a:t>camada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1077</Words>
  <Application>Microsoft Office PowerPoint</Application>
  <PresentationFormat>Apresentação na tela (4:3)</PresentationFormat>
  <Paragraphs>267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Tahoma</vt:lpstr>
      <vt:lpstr>Times New Roman</vt:lpstr>
      <vt:lpstr>Wingdings</vt:lpstr>
      <vt:lpstr>Office Theme</vt:lpstr>
      <vt:lpstr>Apresentação do PowerPoint</vt:lpstr>
      <vt:lpstr>Introdução</vt:lpstr>
      <vt:lpstr>Introdução</vt:lpstr>
      <vt:lpstr>Apresentação do PowerPoint</vt:lpstr>
      <vt:lpstr>Introdução</vt:lpstr>
      <vt:lpstr>Arquiteturas de Redes</vt:lpstr>
      <vt:lpstr>Arquiteturas de Redes</vt:lpstr>
      <vt:lpstr>Arquiteturas de Redes</vt:lpstr>
      <vt:lpstr>Arquiteturas de Redes</vt:lpstr>
      <vt:lpstr>Arquiteturas de Redes</vt:lpstr>
      <vt:lpstr>Arquiteturas de Redes</vt:lpstr>
      <vt:lpstr>Arquiteturas de Redes</vt:lpstr>
      <vt:lpstr>Modelo OSI da ISO</vt:lpstr>
      <vt:lpstr>Modelo OSI da ISO</vt:lpstr>
      <vt:lpstr>Modelo OSI da ISO</vt:lpstr>
      <vt:lpstr>Modelo OSI da ISO</vt:lpstr>
      <vt:lpstr>Modelo OSI da ISO</vt:lpstr>
      <vt:lpstr>Modelo OSI da ISO</vt:lpstr>
      <vt:lpstr>Modelo OSI da ISO</vt:lpstr>
      <vt:lpstr>Modelo OSI da ISO</vt:lpstr>
      <vt:lpstr>Modelo OSI da ISO</vt:lpstr>
      <vt:lpstr>Modelo OSI da ISO</vt:lpstr>
      <vt:lpstr>Modelo OSI da ISO</vt:lpstr>
      <vt:lpstr>Arquiteturas de Redes</vt:lpstr>
      <vt:lpstr>Modelo IEEE 802</vt:lpstr>
      <vt:lpstr>Modelo IEEE 802</vt:lpstr>
      <vt:lpstr>Modelo IEEE 802</vt:lpstr>
      <vt:lpstr>Modelo IEEE 802</vt:lpstr>
      <vt:lpstr>Arquitetura Internet</vt:lpstr>
      <vt:lpstr>Arquitetura Internet</vt:lpstr>
      <vt:lpstr>Apresentação do PowerPoint</vt:lpstr>
      <vt:lpstr>Arquitetura Internet</vt:lpstr>
      <vt:lpstr>Arquitetura Internet</vt:lpstr>
      <vt:lpstr>Arquitetura Internet</vt:lpstr>
      <vt:lpstr>Apresentação do PowerPoint</vt:lpstr>
      <vt:lpstr>Apresentação do PowerPoint</vt:lpstr>
      <vt:lpstr>Apresentação do PowerPoint</vt:lpstr>
      <vt:lpstr>Bibliografia</vt:lpstr>
      <vt:lpstr>Atividade de fixação em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Cesar Viegas</dc:creator>
  <cp:lastModifiedBy>Silvio Cesar Viegas</cp:lastModifiedBy>
  <cp:revision>1</cp:revision>
  <dcterms:created xsi:type="dcterms:W3CDTF">2019-03-01T20:51:22Z</dcterms:created>
  <dcterms:modified xsi:type="dcterms:W3CDTF">2019-03-01T20:55:28Z</dcterms:modified>
</cp:coreProperties>
</file>