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269" r:id="rId4"/>
    <p:sldId id="265" r:id="rId5"/>
    <p:sldId id="286" r:id="rId6"/>
    <p:sldId id="288" r:id="rId7"/>
    <p:sldId id="287" r:id="rId8"/>
    <p:sldId id="280" r:id="rId9"/>
    <p:sldId id="309" r:id="rId10"/>
    <p:sldId id="281" r:id="rId11"/>
    <p:sldId id="279" r:id="rId12"/>
    <p:sldId id="260" r:id="rId13"/>
    <p:sldId id="285" r:id="rId14"/>
    <p:sldId id="275" r:id="rId15"/>
    <p:sldId id="262" r:id="rId16"/>
    <p:sldId id="289" r:id="rId17"/>
    <p:sldId id="290" r:id="rId18"/>
    <p:sldId id="292" r:id="rId19"/>
    <p:sldId id="295" r:id="rId20"/>
    <p:sldId id="303" r:id="rId21"/>
    <p:sldId id="294" r:id="rId22"/>
    <p:sldId id="300" r:id="rId23"/>
    <p:sldId id="306" r:id="rId24"/>
    <p:sldId id="304" r:id="rId25"/>
    <p:sldId id="307" r:id="rId26"/>
    <p:sldId id="261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57"/>
    <a:srgbClr val="F6E3BA"/>
    <a:srgbClr val="F7F9FB"/>
    <a:srgbClr val="062E63"/>
    <a:srgbClr val="252424"/>
    <a:srgbClr val="55999D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898"/>
  </p:normalViewPr>
  <p:slideViewPr>
    <p:cSldViewPr snapToGrid="0" snapToObjects="1">
      <p:cViewPr>
        <p:scale>
          <a:sx n="105" d="100"/>
          <a:sy n="105" d="100"/>
        </p:scale>
        <p:origin x="12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311AA-D355-7B44-AE2E-15D8B26A1BCF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A251B-6D9E-9B48-9EB6-4B0209AA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Delete work/ directory at conclusion of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A251B-6D9E-9B48-9EB6-4B0209AA19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D217-BBED-6D47-B408-F6F8B297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C816C-B797-E143-9EED-9FE8D4496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440D-4576-6843-A247-09A9F4DE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AA2F-1D1B-3D41-9792-46DB6897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6027-F13B-CD4D-A690-0CD14D9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0DA1-587F-F049-8BCA-79F31989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7AB78-E6ED-104D-AC65-F0E742F0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10A0-11B9-3E4E-BC9E-FED50F5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2CE0-D23E-7E4B-9177-B65B30D2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DA89-BEDC-7C45-A404-E63F653E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5FCBC-27F7-B14E-A1B4-2E4D089C3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2B33F-4FAC-F94D-B19B-5C408A25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64BE-CF3E-8449-B2AF-E26F9464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66DB-7D94-3F4C-ADB6-6A85FADA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C317-A69D-D34A-9206-45B1B10D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6FC5-81E5-1644-BA46-94BA58A3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4B28-EBAB-1F4C-93E6-7DFE712E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90E-D709-294C-94AA-B57A6061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A774-6E5A-6A4C-8CBE-86AC8AC0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FB5-CC4B-4343-A60B-37AE65A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A21E-CAEC-4B47-9EE4-175F870B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BDCB-D67F-704A-8198-8EF6F951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73E8-EB5D-8B41-9686-4E65682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3916-DA7D-5642-BDC4-848F945C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62C9-6C0D-B84B-941D-E13B32D4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4617-2AB4-CE4E-9505-0235F6B0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B059-E2C5-954E-BEDF-2E5F12541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DF06-55C2-EF45-B3B7-E93173231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FB42-F15C-EC47-9B46-385B3360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D6BD-7025-8341-B7A1-0A03F53C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9CD21-3910-7042-9768-7A2BE35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FF46-908E-5C46-819D-54BC7C05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A126-FA2B-124D-B673-157C4297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C6EA-6757-0C4B-867A-9E65039E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A820D-EC27-F345-B9E2-BE1E5C3C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ECC36-C176-994E-93E5-C69F7472D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1928B-1D31-644A-8EA2-7E2CFA91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6C63F-3BDC-2146-8B2D-4D086B95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50A1A-8629-8441-8FE3-6C6346D9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6C87-9887-6944-BF38-F2FB2619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8843-856C-7444-A4DB-EFBB8EE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70300-1C91-B249-9006-F4824917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A051-7513-E74E-95D2-AC770A0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B9941-FD03-A847-AB66-AADF725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FFD6C-9DE4-3B43-A380-A2A6F1C7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494F0-47BB-7646-8A64-BAC389FC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ED02-97F2-1448-988B-42F363E5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15E7-50C2-D146-BEEB-24895D42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8BBC1-CDDE-5142-AA60-C7E32C49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B736-AC72-BF46-B562-565C412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3680-EE95-C24E-B1D7-1DCCA4BE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26B92-4F59-7D4A-9B03-334E52D3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8FBF-CA1C-234F-A25C-D5EF5A26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E890A-7C06-4F46-B23C-017EE2F4B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255F-DC7D-644E-9F96-EA54D263B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D7CF4-8E89-FA44-8105-45708282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C22B-1C7B-C04D-8B93-C90F79E6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8714-9808-5445-88D2-8B4D5C2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AA378-1FFF-E847-A1B2-1B60AEA6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FFA5-EDC6-AC42-A6B3-055B79F7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E909-F5B4-E048-86FA-BBE9385B0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54AA-E9AB-AE48-8208-D8469D7357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9B67-1CFD-C849-B0F7-9A78A794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246C-B0C6-0544-9E9B-5BEBB9306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2112-2EC8-6D47-BFE7-49A97BE9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nextflow-io.github.io/patterns" TargetMode="External"/><Relationship Id="rId2" Type="http://schemas.openxmlformats.org/officeDocument/2006/relationships/hyperlink" Target="nextflow.io/docs/latest/dsl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nextflow-io/awesome-nextflo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7D1-F76F-C74C-95C4-7D64D546F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RedDog</a:t>
            </a:r>
            <a:r>
              <a:rPr lang="en-US" dirty="0"/>
              <a:t> and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37CE7-EA25-6B4D-B607-C4B621B28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E3DF-B2F4-DF42-9373-CCD5401F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run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D868C7-5984-3244-B2DF-FFC37F32E144}"/>
              </a:ext>
            </a:extLst>
          </p:cNvPr>
          <p:cNvGrpSpPr/>
          <p:nvPr/>
        </p:nvGrpSpPr>
        <p:grpSpPr>
          <a:xfrm>
            <a:off x="4584205" y="2212485"/>
            <a:ext cx="3023589" cy="3950623"/>
            <a:chOff x="7163254" y="551093"/>
            <a:chExt cx="3832459" cy="5755814"/>
          </a:xfrm>
        </p:grpSpPr>
        <p:sp>
          <p:nvSpPr>
            <p:cNvPr id="5" name="Rectangle: Rounded Corners 24">
              <a:extLst>
                <a:ext uri="{FF2B5EF4-FFF2-40B4-BE49-F238E27FC236}">
                  <a16:creationId xmlns:a16="http://schemas.microsoft.com/office/drawing/2014/main" id="{38C8B29D-4E23-2F49-8BCE-44BEE6F0D16F}"/>
                </a:ext>
              </a:extLst>
            </p:cNvPr>
            <p:cNvSpPr/>
            <p:nvPr/>
          </p:nvSpPr>
          <p:spPr>
            <a:xfrm>
              <a:off x="8158396" y="551093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Input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D0781A-5018-6542-833F-7EABD3BCD04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8783761" y="5299053"/>
              <a:ext cx="274635" cy="2654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6451B2-501B-3F4A-9854-C8E029A4F569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9058396" y="1275847"/>
              <a:ext cx="0" cy="329845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40">
              <a:extLst>
                <a:ext uri="{FF2B5EF4-FFF2-40B4-BE49-F238E27FC236}">
                  <a16:creationId xmlns:a16="http://schemas.microsoft.com/office/drawing/2014/main" id="{593BAF1D-6F97-8B4D-BEDD-0BF4DDEB081C}"/>
                </a:ext>
              </a:extLst>
            </p:cNvPr>
            <p:cNvSpPr/>
            <p:nvPr/>
          </p:nvSpPr>
          <p:spPr>
            <a:xfrm>
              <a:off x="8158396" y="1556163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Mapping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42">
              <a:extLst>
                <a:ext uri="{FF2B5EF4-FFF2-40B4-BE49-F238E27FC236}">
                  <a16:creationId xmlns:a16="http://schemas.microsoft.com/office/drawing/2014/main" id="{9842FA7A-2F91-3D48-ADC0-06FC583DD35C}"/>
                </a:ext>
              </a:extLst>
            </p:cNvPr>
            <p:cNvSpPr/>
            <p:nvPr/>
          </p:nvSpPr>
          <p:spPr>
            <a:xfrm>
              <a:off x="8158396" y="2561304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SNP calling and filtering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43">
              <a:extLst>
                <a:ext uri="{FF2B5EF4-FFF2-40B4-BE49-F238E27FC236}">
                  <a16:creationId xmlns:a16="http://schemas.microsoft.com/office/drawing/2014/main" id="{BEF55ABA-6A67-7247-8E6E-888C1AAFA4F7}"/>
                </a:ext>
              </a:extLst>
            </p:cNvPr>
            <p:cNvSpPr/>
            <p:nvPr/>
          </p:nvSpPr>
          <p:spPr>
            <a:xfrm>
              <a:off x="8158396" y="3566445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Mapping stats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44">
              <a:extLst>
                <a:ext uri="{FF2B5EF4-FFF2-40B4-BE49-F238E27FC236}">
                  <a16:creationId xmlns:a16="http://schemas.microsoft.com/office/drawing/2014/main" id="{31AFB3ED-D86B-704C-BDAA-1B3F9A2081EC}"/>
                </a:ext>
              </a:extLst>
            </p:cNvPr>
            <p:cNvSpPr/>
            <p:nvPr/>
          </p:nvSpPr>
          <p:spPr>
            <a:xfrm>
              <a:off x="8158396" y="4574299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Allele matrices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45">
              <a:extLst>
                <a:ext uri="{FF2B5EF4-FFF2-40B4-BE49-F238E27FC236}">
                  <a16:creationId xmlns:a16="http://schemas.microsoft.com/office/drawing/2014/main" id="{2E35F837-A501-BC43-B18A-7D65574570B6}"/>
                </a:ext>
              </a:extLst>
            </p:cNvPr>
            <p:cNvSpPr/>
            <p:nvPr/>
          </p:nvSpPr>
          <p:spPr>
            <a:xfrm>
              <a:off x="7163254" y="5582153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Phylogeny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47">
              <a:extLst>
                <a:ext uri="{FF2B5EF4-FFF2-40B4-BE49-F238E27FC236}">
                  <a16:creationId xmlns:a16="http://schemas.microsoft.com/office/drawing/2014/main" id="{1D6F0153-3537-0147-BBE2-9C9A099F3C63}"/>
                </a:ext>
              </a:extLst>
            </p:cNvPr>
            <p:cNvSpPr/>
            <p:nvPr/>
          </p:nvSpPr>
          <p:spPr>
            <a:xfrm>
              <a:off x="9195713" y="5582153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Consequences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F4E440-8294-D941-B01C-5F4D91A08BC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9058396" y="5299053"/>
              <a:ext cx="274635" cy="2654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1C8AB7-022E-4E40-AA19-D5F1432340E5}"/>
              </a:ext>
            </a:extLst>
          </p:cNvPr>
          <p:cNvGrpSpPr/>
          <p:nvPr/>
        </p:nvGrpSpPr>
        <p:grpSpPr>
          <a:xfrm>
            <a:off x="1234733" y="1716001"/>
            <a:ext cx="1800000" cy="497451"/>
            <a:chOff x="1279413" y="2503541"/>
            <a:chExt cx="1800000" cy="4974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96EDA1-6145-9D40-A0D9-2084C08FA80C}"/>
                </a:ext>
              </a:extLst>
            </p:cNvPr>
            <p:cNvSpPr/>
            <p:nvPr/>
          </p:nvSpPr>
          <p:spPr>
            <a:xfrm>
              <a:off x="1279413" y="2503541"/>
              <a:ext cx="1800000" cy="497451"/>
            </a:xfrm>
            <a:prstGeom prst="rect">
              <a:avLst/>
            </a:prstGeom>
            <a:solidFill>
              <a:srgbClr val="A4D8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08">
              <a:extLst>
                <a:ext uri="{FF2B5EF4-FFF2-40B4-BE49-F238E27FC236}">
                  <a16:creationId xmlns:a16="http://schemas.microsoft.com/office/drawing/2014/main" id="{D30CB95C-1B55-F347-B800-C8F842441493}"/>
                </a:ext>
              </a:extLst>
            </p:cNvPr>
            <p:cNvSpPr/>
            <p:nvPr/>
          </p:nvSpPr>
          <p:spPr>
            <a:xfrm>
              <a:off x="1469538" y="2601070"/>
              <a:ext cx="1419750" cy="3023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Read set 1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5DEB9-118D-E64F-AC38-CE75B5A94673}"/>
              </a:ext>
            </a:extLst>
          </p:cNvPr>
          <p:cNvGrpSpPr/>
          <p:nvPr/>
        </p:nvGrpSpPr>
        <p:grpSpPr>
          <a:xfrm>
            <a:off x="9553800" y="1716000"/>
            <a:ext cx="1800000" cy="497451"/>
            <a:chOff x="9192375" y="2488960"/>
            <a:chExt cx="1800000" cy="4974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1B5C1D-59CE-0B45-8562-197DEB98FB42}"/>
                </a:ext>
              </a:extLst>
            </p:cNvPr>
            <p:cNvSpPr/>
            <p:nvPr/>
          </p:nvSpPr>
          <p:spPr>
            <a:xfrm>
              <a:off x="9192375" y="2488960"/>
              <a:ext cx="1800000" cy="497451"/>
            </a:xfrm>
            <a:prstGeom prst="rect">
              <a:avLst/>
            </a:prstGeom>
            <a:solidFill>
              <a:srgbClr val="A4D8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108">
              <a:extLst>
                <a:ext uri="{FF2B5EF4-FFF2-40B4-BE49-F238E27FC236}">
                  <a16:creationId xmlns:a16="http://schemas.microsoft.com/office/drawing/2014/main" id="{F3543494-D93C-774C-9ABD-544D408BA913}"/>
                </a:ext>
              </a:extLst>
            </p:cNvPr>
            <p:cNvSpPr/>
            <p:nvPr/>
          </p:nvSpPr>
          <p:spPr>
            <a:xfrm>
              <a:off x="9382500" y="2586489"/>
              <a:ext cx="1419750" cy="3023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Read set 2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266390-D9A7-9546-816D-CE5378F41C51}"/>
              </a:ext>
            </a:extLst>
          </p:cNvPr>
          <p:cNvGrpSpPr/>
          <p:nvPr/>
        </p:nvGrpSpPr>
        <p:grpSpPr>
          <a:xfrm>
            <a:off x="1234733" y="2363520"/>
            <a:ext cx="1800000" cy="705949"/>
            <a:chOff x="1279413" y="3151060"/>
            <a:chExt cx="1800000" cy="7059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219318-E952-ED4E-A337-1A47358A24DA}"/>
                </a:ext>
              </a:extLst>
            </p:cNvPr>
            <p:cNvSpPr/>
            <p:nvPr/>
          </p:nvSpPr>
          <p:spPr>
            <a:xfrm>
              <a:off x="1279413" y="3151060"/>
              <a:ext cx="1800000" cy="705949"/>
            </a:xfrm>
            <a:prstGeom prst="rect">
              <a:avLst/>
            </a:prstGeom>
            <a:solidFill>
              <a:srgbClr val="A4D8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108">
              <a:extLst>
                <a:ext uri="{FF2B5EF4-FFF2-40B4-BE49-F238E27FC236}">
                  <a16:creationId xmlns:a16="http://schemas.microsoft.com/office/drawing/2014/main" id="{14001EFA-4D2B-4843-B73F-0DF845A58FBC}"/>
                </a:ext>
              </a:extLst>
            </p:cNvPr>
            <p:cNvSpPr/>
            <p:nvPr/>
          </p:nvSpPr>
          <p:spPr>
            <a:xfrm>
              <a:off x="1469538" y="3332211"/>
              <a:ext cx="1419750" cy="3436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Read set 1</a:t>
              </a:r>
            </a:p>
            <a:p>
              <a:pPr algn="ctr"/>
              <a:r>
                <a:rPr lang="en-AU" sz="1100" i="1" dirty="0" err="1">
                  <a:solidFill>
                    <a:schemeClr val="tx1"/>
                  </a:solidFill>
                </a:rPr>
                <a:t>RedDog</a:t>
              </a:r>
              <a:r>
                <a:rPr lang="en-AU" sz="1100" i="1" dirty="0">
                  <a:solidFill>
                    <a:schemeClr val="tx1"/>
                  </a:solidFill>
                </a:rPr>
                <a:t> output</a:t>
              </a:r>
              <a:endParaRPr lang="en-GB" sz="11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D6895F1-DCF5-854D-97F0-579F1E8FDB1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034733" y="1964727"/>
            <a:ext cx="3044630" cy="3622473"/>
          </a:xfrm>
          <a:prstGeom prst="bentConnector2">
            <a:avLst/>
          </a:prstGeom>
          <a:ln w="76200">
            <a:solidFill>
              <a:schemeClr val="accent1">
                <a:alpha val="4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C185065-1D55-7A43-BF49-152A3FD3086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6079364" y="1964726"/>
            <a:ext cx="3474437" cy="3622474"/>
          </a:xfrm>
          <a:prstGeom prst="bentConnector2">
            <a:avLst/>
          </a:prstGeom>
          <a:ln w="76200">
            <a:solidFill>
              <a:schemeClr val="accent1">
                <a:alpha val="4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30F9283-C0EC-BA42-BA92-52AC88D6BB1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034733" y="2716495"/>
            <a:ext cx="2969568" cy="215629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alpha val="4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72F0B5C4-AE95-4F81-B956-60ADA6C2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Merge run</a:t>
            </a:r>
            <a:endParaRPr lang="en-GB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CCA654-4A6F-4566-B8E0-2DD236AF3A03}"/>
              </a:ext>
            </a:extLst>
          </p:cNvPr>
          <p:cNvGrpSpPr/>
          <p:nvPr/>
        </p:nvGrpSpPr>
        <p:grpSpPr>
          <a:xfrm>
            <a:off x="2149157" y="2550763"/>
            <a:ext cx="2743583" cy="2470600"/>
            <a:chOff x="1117408" y="2449880"/>
            <a:chExt cx="2743583" cy="2470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7DB92A-600E-4B80-B529-A8CCA7E18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408" y="2805635"/>
              <a:ext cx="2743583" cy="211484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227B03-14E8-4059-8545-FCB925CE2E11}"/>
                </a:ext>
              </a:extLst>
            </p:cNvPr>
            <p:cNvSpPr/>
            <p:nvPr/>
          </p:nvSpPr>
          <p:spPr>
            <a:xfrm>
              <a:off x="1117408" y="2449880"/>
              <a:ext cx="1846471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AU" sz="1400" dirty="0"/>
                <a:t>File: </a:t>
              </a:r>
              <a:r>
                <a:rPr lang="en-AU" sz="1400" i="1" dirty="0" err="1"/>
                <a:t>nextflow.config</a:t>
              </a:r>
              <a:endParaRPr lang="en-GB" sz="14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79ECD6-C9CA-4927-9499-AF2A114F9A2B}"/>
              </a:ext>
            </a:extLst>
          </p:cNvPr>
          <p:cNvGrpSpPr/>
          <p:nvPr/>
        </p:nvGrpSpPr>
        <p:grpSpPr>
          <a:xfrm>
            <a:off x="6493847" y="2249108"/>
            <a:ext cx="3074633" cy="2156583"/>
            <a:chOff x="6688296" y="2557602"/>
            <a:chExt cx="3074633" cy="215658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6A3375-5092-4E76-85CA-7A6BADB5FB91}"/>
                </a:ext>
              </a:extLst>
            </p:cNvPr>
            <p:cNvSpPr/>
            <p:nvPr/>
          </p:nvSpPr>
          <p:spPr>
            <a:xfrm>
              <a:off x="7302378" y="2557602"/>
              <a:ext cx="1846471" cy="400110"/>
            </a:xfrm>
            <a:prstGeom prst="rect">
              <a:avLst/>
            </a:prstGeom>
          </p:spPr>
          <p:txBody>
            <a:bodyPr wrap="square" lIns="90000">
              <a:spAutoFit/>
            </a:bodyPr>
            <a:lstStyle/>
            <a:p>
              <a:pPr algn="ctr"/>
              <a:r>
                <a:rPr lang="en-AU" sz="2000" b="1" dirty="0"/>
                <a:t>Data handling</a:t>
              </a:r>
              <a:endParaRPr lang="en-GB" sz="2000" b="1" i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7FC6AB-3F0F-42B3-B389-769ACB1AF3DB}"/>
                </a:ext>
              </a:extLst>
            </p:cNvPr>
            <p:cNvGrpSpPr/>
            <p:nvPr/>
          </p:nvGrpSpPr>
          <p:grpSpPr>
            <a:xfrm>
              <a:off x="6688296" y="3305280"/>
              <a:ext cx="3074633" cy="1408905"/>
              <a:chOff x="6556031" y="3224000"/>
              <a:chExt cx="3074633" cy="140890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CCDDDF-3D09-499E-9D7A-85DA2F666768}"/>
                  </a:ext>
                </a:extLst>
              </p:cNvPr>
              <p:cNvSpPr/>
              <p:nvPr/>
            </p:nvSpPr>
            <p:spPr>
              <a:xfrm>
                <a:off x="8137971" y="3224000"/>
                <a:ext cx="1492693" cy="302393"/>
              </a:xfrm>
              <a:prstGeom prst="rect">
                <a:avLst/>
              </a:prstGeom>
              <a:solidFill>
                <a:srgbClr val="52A3D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108000" bIns="108000" rtlCol="0" anchor="ctr"/>
              <a:lstStyle/>
              <a:p>
                <a:pPr algn="ctr"/>
                <a:r>
                  <a:rPr lang="en-AU" sz="1100" dirty="0">
                    <a:solidFill>
                      <a:schemeClr val="bg1">
                        <a:lumMod val="95000"/>
                      </a:schemeClr>
                    </a:solidFill>
                  </a:rPr>
                  <a:t>Previous run directory</a:t>
                </a:r>
                <a:endParaRPr lang="en-GB" sz="11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6CFE18-031C-41F5-BBCD-EC227D7E57FE}"/>
                  </a:ext>
                </a:extLst>
              </p:cNvPr>
              <p:cNvSpPr/>
              <p:nvPr/>
            </p:nvSpPr>
            <p:spPr>
              <a:xfrm>
                <a:off x="6556031" y="3224000"/>
                <a:ext cx="1492693" cy="302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New </a:t>
                </a:r>
                <a:r>
                  <a:rPr lang="en-AU" sz="1100" dirty="0" err="1">
                    <a:solidFill>
                      <a:schemeClr val="tx1"/>
                    </a:solidFill>
                  </a:rPr>
                  <a:t>readset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ABECB25-9228-4D3F-BCCE-6764904E5F58}"/>
                  </a:ext>
                </a:extLst>
              </p:cNvPr>
              <p:cNvSpPr/>
              <p:nvPr/>
            </p:nvSpPr>
            <p:spPr>
              <a:xfrm>
                <a:off x="7199524" y="4153711"/>
                <a:ext cx="1800000" cy="479194"/>
              </a:xfrm>
              <a:prstGeom prst="rect">
                <a:avLst/>
              </a:prstGeom>
              <a:solidFill>
                <a:srgbClr val="52A3D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108000" bIns="108000" rtlCol="0" anchor="ctr"/>
              <a:lstStyle/>
              <a:p>
                <a:pPr algn="ctr"/>
                <a:r>
                  <a:rPr lang="en-AU" sz="1400" dirty="0">
                    <a:solidFill>
                      <a:schemeClr val="bg1">
                        <a:lumMod val="95000"/>
                      </a:schemeClr>
                    </a:solidFill>
                  </a:rPr>
                  <a:t>Merge run output</a:t>
                </a:r>
                <a:endParaRPr lang="en-GB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C31B237-F2A5-4EA7-8793-FA22D4D44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2367" y="3526392"/>
                <a:ext cx="234286" cy="627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52BC9B0-7D1F-42EA-A8E6-11CFB528E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31012" y="3526392"/>
                <a:ext cx="172908" cy="627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6312C38-FC78-4228-B7C8-13F23AA805E5}"/>
              </a:ext>
            </a:extLst>
          </p:cNvPr>
          <p:cNvSpPr/>
          <p:nvPr/>
        </p:nvSpPr>
        <p:spPr>
          <a:xfrm>
            <a:off x="6019484" y="4901163"/>
            <a:ext cx="4023360" cy="307777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algn="ctr"/>
            <a:r>
              <a:rPr lang="en-AU" sz="1400" dirty="0"/>
              <a:t>Data copied; user must delete previous run directory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06685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2C47-8FA8-4649-AD38-580A39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E995E-6219-3744-B648-F100FC9A1F96}"/>
              </a:ext>
            </a:extLst>
          </p:cNvPr>
          <p:cNvSpPr txBox="1"/>
          <p:nvPr/>
        </p:nvSpPr>
        <p:spPr>
          <a:xfrm>
            <a:off x="1230190" y="2107173"/>
            <a:ext cx="1612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Queuing limit</a:t>
            </a:r>
          </a:p>
          <a:p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nextflow.config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28A03-C3AA-2544-BB82-D0D0B6B973BE}"/>
              </a:ext>
            </a:extLst>
          </p:cNvPr>
          <p:cNvSpPr txBox="1"/>
          <p:nvPr/>
        </p:nvSpPr>
        <p:spPr>
          <a:xfrm>
            <a:off x="7075610" y="1669492"/>
            <a:ext cx="39441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Default resource allocation requests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slurm_jobs.config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18AE6-CABD-5641-8441-663CFF000730}"/>
              </a:ext>
            </a:extLst>
          </p:cNvPr>
          <p:cNvSpPr txBox="1"/>
          <p:nvPr/>
        </p:nvSpPr>
        <p:spPr>
          <a:xfrm>
            <a:off x="7075610" y="3987918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QoS and partition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4FEB5-00B5-FA44-9CA7-7265E088EC39}"/>
              </a:ext>
            </a:extLst>
          </p:cNvPr>
          <p:cNvSpPr txBox="1"/>
          <p:nvPr/>
        </p:nvSpPr>
        <p:spPr>
          <a:xfrm>
            <a:off x="1230190" y="5587662"/>
            <a:ext cx="432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Current SLURM genomics queue limit: 1,000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939820-5A47-9847-A426-9A5B7279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79" y="2430603"/>
            <a:ext cx="4025900" cy="1181100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34D9B4-93C8-F048-9AF6-3CF25805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90" y="2919078"/>
            <a:ext cx="4546600" cy="1816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F6FA0E-5B9D-FB4E-AEF5-E8BD20D53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779" y="4472031"/>
            <a:ext cx="4109380" cy="14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756072-BEB5-EA4C-8F24-B84024A35409}"/>
              </a:ext>
            </a:extLst>
          </p:cNvPr>
          <p:cNvSpPr/>
          <p:nvPr/>
        </p:nvSpPr>
        <p:spPr>
          <a:xfrm>
            <a:off x="2257838" y="1520825"/>
            <a:ext cx="7580244" cy="4694780"/>
          </a:xfrm>
          <a:prstGeom prst="rect">
            <a:avLst/>
          </a:prstGeom>
          <a:solidFill>
            <a:srgbClr val="F7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D3A85-66B2-2441-B435-C9547E4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</a:t>
            </a:r>
            <a:r>
              <a:rPr lang="en-US" dirty="0" err="1"/>
              <a:t>RedDog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116AB8-5A01-C941-97F2-97893443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917" y="1573833"/>
            <a:ext cx="7484165" cy="48153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persistent screen session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screen -R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rr_tut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Clone the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and activate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environment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scwatts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reddog-nf.git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cd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activate /projects/js66/software/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conda_envs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Run unit tests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python3 –m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unittest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Run end-to-end test; prepare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cd tests/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simulated_data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-p reads/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./scripts/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generate_reference.py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data/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reference.gbk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./scripts/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simulate_reads.py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reference_fp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reference.gbk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spec_fp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dataset_specification.tsv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reads/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Launch end-to-end test and compare output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../../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reddog.nf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-profile standard --force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./scripts/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compare_data.py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output/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spec_fp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dataset_specification.tsv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test_data_dir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0146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3F50-79BB-470F-A68B-9FE7404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Reference and SNPs tested</a:t>
            </a:r>
            <a:endParaRPr lang="en-GB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9FB926F-0705-412A-80DF-761DD595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4219575"/>
            <a:ext cx="4391025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Homozygous SNPs</a:t>
            </a:r>
          </a:p>
          <a:p>
            <a:pPr lvl="1"/>
            <a:r>
              <a:rPr lang="en-GB" sz="1400" dirty="0"/>
              <a:t>Synonymous, nonsynonymous, intergenic</a:t>
            </a:r>
          </a:p>
          <a:p>
            <a:pPr lvl="1"/>
            <a:r>
              <a:rPr lang="en-GB" sz="1400" dirty="0"/>
              <a:t>Same variants across isolates</a:t>
            </a:r>
          </a:p>
          <a:p>
            <a:pPr lvl="1"/>
            <a:r>
              <a:rPr lang="en-GB" sz="1400" dirty="0"/>
              <a:t>Same position different consequence</a:t>
            </a:r>
          </a:p>
          <a:p>
            <a:pPr lvl="1"/>
            <a:r>
              <a:rPr lang="en-GB" sz="1400" dirty="0"/>
              <a:t>Multiple variants in same codon</a:t>
            </a:r>
          </a:p>
          <a:p>
            <a:pPr lvl="1"/>
            <a:r>
              <a:rPr lang="en-GB" sz="1400" dirty="0"/>
              <a:t>Start and stop codons</a:t>
            </a:r>
          </a:p>
          <a:p>
            <a:pPr lvl="1"/>
            <a:r>
              <a:rPr lang="en-GB" sz="1400" dirty="0"/>
              <a:t>Forward and reverse genes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0B5C5F-114A-43F7-8212-5F5F24BAFDE9}"/>
              </a:ext>
            </a:extLst>
          </p:cNvPr>
          <p:cNvGrpSpPr/>
          <p:nvPr/>
        </p:nvGrpSpPr>
        <p:grpSpPr>
          <a:xfrm>
            <a:off x="113387" y="1772107"/>
            <a:ext cx="11965226" cy="1656893"/>
            <a:chOff x="226774" y="2897924"/>
            <a:chExt cx="11965226" cy="1656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8CAFBC-2389-4A18-ADAF-5E54B1EED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7920" y="2897924"/>
              <a:ext cx="11054080" cy="165689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D21370-CF92-4834-8ABF-48B68476EBF1}"/>
                </a:ext>
              </a:extLst>
            </p:cNvPr>
            <p:cNvSpPr/>
            <p:nvPr/>
          </p:nvSpPr>
          <p:spPr>
            <a:xfrm>
              <a:off x="226774" y="3275111"/>
              <a:ext cx="787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/>
                <a:t>Contig 1</a:t>
              </a:r>
              <a:endParaRPr lang="en-GB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13935-E2E7-4765-9C17-416ED94924D9}"/>
                </a:ext>
              </a:extLst>
            </p:cNvPr>
            <p:cNvSpPr/>
            <p:nvPr/>
          </p:nvSpPr>
          <p:spPr>
            <a:xfrm>
              <a:off x="226774" y="4170461"/>
              <a:ext cx="787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/>
                <a:t>Contig 2</a:t>
              </a:r>
              <a:endParaRPr lang="en-GB" sz="1400" dirty="0"/>
            </a:p>
          </p:txBody>
        </p:sp>
      </p:grp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531C094F-02DE-4EC0-8B99-963C16590854}"/>
              </a:ext>
            </a:extLst>
          </p:cNvPr>
          <p:cNvSpPr txBox="1">
            <a:spLocks/>
          </p:cNvSpPr>
          <p:nvPr/>
        </p:nvSpPr>
        <p:spPr>
          <a:xfrm>
            <a:off x="6638925" y="4219575"/>
            <a:ext cx="5257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Heterozygous SNPs</a:t>
            </a:r>
          </a:p>
          <a:p>
            <a:pPr lvl="1"/>
            <a:r>
              <a:rPr lang="en-GB" sz="1400" dirty="0"/>
              <a:t>Simulated at specific ratios</a:t>
            </a:r>
          </a:p>
          <a:p>
            <a:pPr lvl="1"/>
            <a:r>
              <a:rPr lang="en-GB" sz="1400" dirty="0"/>
              <a:t>Both alleles differing from reference</a:t>
            </a:r>
          </a:p>
          <a:p>
            <a:pPr lvl="1"/>
            <a:r>
              <a:rPr lang="en-GB" sz="1400" dirty="0"/>
              <a:t>One allele different from reference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INDELs SNPs</a:t>
            </a:r>
          </a:p>
          <a:p>
            <a:pPr lvl="1"/>
            <a:r>
              <a:rPr lang="en-GB" sz="1400" dirty="0"/>
              <a:t>Insertion and deletions</a:t>
            </a:r>
          </a:p>
        </p:txBody>
      </p:sp>
    </p:spTree>
    <p:extLst>
      <p:ext uri="{BB962C8B-B14F-4D97-AF65-F5344CB8AC3E}">
        <p14:creationId xmlns:p14="http://schemas.microsoft.com/office/powerpoint/2010/main" val="104215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5C9F-780A-7C48-A575-20CD3E31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499F-D258-3D47-84C1-798FE8625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CB2B5-F39D-F94A-8C5B-3985CB8D2069}"/>
              </a:ext>
            </a:extLst>
          </p:cNvPr>
          <p:cNvCxnSpPr>
            <a:cxnSpLocks/>
          </p:cNvCxnSpPr>
          <p:nvPr/>
        </p:nvCxnSpPr>
        <p:spPr>
          <a:xfrm flipV="1">
            <a:off x="4166701" y="2974828"/>
            <a:ext cx="12569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71">
            <a:extLst>
              <a:ext uri="{FF2B5EF4-FFF2-40B4-BE49-F238E27FC236}">
                <a16:creationId xmlns:a16="http://schemas.microsoft.com/office/drawing/2014/main" id="{06B3683F-14D6-1A44-9259-FCF2CE8807EB}"/>
              </a:ext>
            </a:extLst>
          </p:cNvPr>
          <p:cNvSpPr/>
          <p:nvPr/>
        </p:nvSpPr>
        <p:spPr>
          <a:xfrm>
            <a:off x="2869465" y="2738333"/>
            <a:ext cx="1297236" cy="472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973B5A31-CF08-0244-A7D5-711666AF25F6}"/>
              </a:ext>
            </a:extLst>
          </p:cNvPr>
          <p:cNvSpPr/>
          <p:nvPr/>
        </p:nvSpPr>
        <p:spPr>
          <a:xfrm>
            <a:off x="5423636" y="2738333"/>
            <a:ext cx="1297236" cy="4729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EB2A2BD6-75E3-EC4F-83ED-C76AB0EE8CC8}"/>
              </a:ext>
            </a:extLst>
          </p:cNvPr>
          <p:cNvSpPr/>
          <p:nvPr/>
        </p:nvSpPr>
        <p:spPr>
          <a:xfrm>
            <a:off x="8025299" y="2738334"/>
            <a:ext cx="1297236" cy="47298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 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BB7583-DEBD-4845-9A0B-B70BCEEEDF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73917" y="3211323"/>
            <a:ext cx="0" cy="18352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71">
            <a:extLst>
              <a:ext uri="{FF2B5EF4-FFF2-40B4-BE49-F238E27FC236}">
                <a16:creationId xmlns:a16="http://schemas.microsoft.com/office/drawing/2014/main" id="{63570C6C-83A3-5843-987E-3A570536C6AB}"/>
              </a:ext>
            </a:extLst>
          </p:cNvPr>
          <p:cNvSpPr/>
          <p:nvPr/>
        </p:nvSpPr>
        <p:spPr>
          <a:xfrm>
            <a:off x="8025299" y="5052583"/>
            <a:ext cx="1297236" cy="472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Output</a:t>
            </a:r>
            <a:r>
              <a:rPr lang="en-GB" sz="1600" dirty="0">
                <a:solidFill>
                  <a:schemeClr val="tx1"/>
                </a:solidFill>
              </a:rPr>
              <a:t> directory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15F3F-C99C-D248-887F-D8695DA1DB0F}"/>
              </a:ext>
            </a:extLst>
          </p:cNvPr>
          <p:cNvSpPr txBox="1"/>
          <p:nvPr/>
        </p:nvSpPr>
        <p:spPr>
          <a:xfrm>
            <a:off x="4416488" y="25075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9095F-CDDF-EF44-B0B8-CEC6459377E5}"/>
              </a:ext>
            </a:extLst>
          </p:cNvPr>
          <p:cNvSpPr txBox="1"/>
          <p:nvPr/>
        </p:nvSpPr>
        <p:spPr>
          <a:xfrm>
            <a:off x="6911194" y="2507500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F0716C-E3A8-C745-B1BE-8B2DAED0C50E}"/>
              </a:ext>
            </a:extLst>
          </p:cNvPr>
          <p:cNvCxnSpPr>
            <a:cxnSpLocks/>
          </p:cNvCxnSpPr>
          <p:nvPr/>
        </p:nvCxnSpPr>
        <p:spPr>
          <a:xfrm flipV="1">
            <a:off x="6720872" y="2974826"/>
            <a:ext cx="12569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E89842D9-0B35-414B-A2D4-CC3362F6F004}"/>
              </a:ext>
            </a:extLst>
          </p:cNvPr>
          <p:cNvCxnSpPr>
            <a:stCxn id="5" idx="2"/>
            <a:endCxn id="37" idx="1"/>
          </p:cNvCxnSpPr>
          <p:nvPr/>
        </p:nvCxnSpPr>
        <p:spPr>
          <a:xfrm rot="16200000" flipH="1">
            <a:off x="6009898" y="3273677"/>
            <a:ext cx="2077756" cy="1953045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7B7DA21-3C86-294D-BE8D-D8A17F5C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463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CB2B5-F39D-F94A-8C5B-3985CB8D2069}"/>
              </a:ext>
            </a:extLst>
          </p:cNvPr>
          <p:cNvCxnSpPr>
            <a:cxnSpLocks/>
          </p:cNvCxnSpPr>
          <p:nvPr/>
        </p:nvCxnSpPr>
        <p:spPr>
          <a:xfrm flipV="1">
            <a:off x="4166701" y="2974828"/>
            <a:ext cx="12569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71">
            <a:extLst>
              <a:ext uri="{FF2B5EF4-FFF2-40B4-BE49-F238E27FC236}">
                <a16:creationId xmlns:a16="http://schemas.microsoft.com/office/drawing/2014/main" id="{06B3683F-14D6-1A44-9259-FCF2CE8807EB}"/>
              </a:ext>
            </a:extLst>
          </p:cNvPr>
          <p:cNvSpPr/>
          <p:nvPr/>
        </p:nvSpPr>
        <p:spPr>
          <a:xfrm>
            <a:off x="2869465" y="2738333"/>
            <a:ext cx="1297236" cy="472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A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reads</a:t>
            </a:r>
            <a:endParaRPr lang="en-GB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973B5A31-CF08-0244-A7D5-711666AF25F6}"/>
              </a:ext>
            </a:extLst>
          </p:cNvPr>
          <p:cNvSpPr/>
          <p:nvPr/>
        </p:nvSpPr>
        <p:spPr>
          <a:xfrm>
            <a:off x="5423636" y="2738333"/>
            <a:ext cx="1297236" cy="4729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 A</a:t>
            </a:r>
          </a:p>
          <a:p>
            <a:pPr algn="ctr"/>
            <a:r>
              <a:rPr lang="en-A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assembly</a:t>
            </a:r>
            <a:endParaRPr lang="en-GB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EB2A2BD6-75E3-EC4F-83ED-C76AB0EE8CC8}"/>
              </a:ext>
            </a:extLst>
          </p:cNvPr>
          <p:cNvSpPr/>
          <p:nvPr/>
        </p:nvSpPr>
        <p:spPr>
          <a:xfrm>
            <a:off x="8025299" y="2738334"/>
            <a:ext cx="1297236" cy="47298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 B</a:t>
            </a:r>
          </a:p>
          <a:p>
            <a:pPr algn="ctr"/>
            <a:r>
              <a:rPr lang="en-A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stats</a:t>
            </a:r>
            <a:endParaRPr lang="en-GB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BB7583-DEBD-4845-9A0B-B70BCEEEDF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73917" y="3211323"/>
            <a:ext cx="0" cy="18352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71">
            <a:extLst>
              <a:ext uri="{FF2B5EF4-FFF2-40B4-BE49-F238E27FC236}">
                <a16:creationId xmlns:a16="http://schemas.microsoft.com/office/drawing/2014/main" id="{63570C6C-83A3-5843-987E-3A570536C6AB}"/>
              </a:ext>
            </a:extLst>
          </p:cNvPr>
          <p:cNvSpPr/>
          <p:nvPr/>
        </p:nvSpPr>
        <p:spPr>
          <a:xfrm>
            <a:off x="8025299" y="5052583"/>
            <a:ext cx="1297236" cy="472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Output</a:t>
            </a:r>
            <a:r>
              <a:rPr lang="en-GB" sz="1600" dirty="0">
                <a:solidFill>
                  <a:schemeClr val="tx1"/>
                </a:solidFill>
              </a:rPr>
              <a:t> directory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15F3F-C99C-D248-887F-D8695DA1DB0F}"/>
              </a:ext>
            </a:extLst>
          </p:cNvPr>
          <p:cNvSpPr txBox="1"/>
          <p:nvPr/>
        </p:nvSpPr>
        <p:spPr>
          <a:xfrm>
            <a:off x="4328547" y="2507500"/>
            <a:ext cx="98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(short reads)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9095F-CDDF-EF44-B0B8-CEC6459377E5}"/>
              </a:ext>
            </a:extLst>
          </p:cNvPr>
          <p:cNvSpPr txBox="1"/>
          <p:nvPr/>
        </p:nvSpPr>
        <p:spPr>
          <a:xfrm>
            <a:off x="6833448" y="2507500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(assemblies)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F0716C-E3A8-C745-B1BE-8B2DAED0C50E}"/>
              </a:ext>
            </a:extLst>
          </p:cNvPr>
          <p:cNvCxnSpPr>
            <a:cxnSpLocks/>
          </p:cNvCxnSpPr>
          <p:nvPr/>
        </p:nvCxnSpPr>
        <p:spPr>
          <a:xfrm flipV="1">
            <a:off x="6720872" y="2974826"/>
            <a:ext cx="12569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E89842D9-0B35-414B-A2D4-CC3362F6F004}"/>
              </a:ext>
            </a:extLst>
          </p:cNvPr>
          <p:cNvCxnSpPr>
            <a:stCxn id="5" idx="2"/>
            <a:endCxn id="37" idx="1"/>
          </p:cNvCxnSpPr>
          <p:nvPr/>
        </p:nvCxnSpPr>
        <p:spPr>
          <a:xfrm rot="16200000" flipH="1">
            <a:off x="6009898" y="3273677"/>
            <a:ext cx="2077756" cy="1953045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273DB6-3D23-FE4E-9DB2-84DB76B770D8}"/>
              </a:ext>
            </a:extLst>
          </p:cNvPr>
          <p:cNvSpPr txBox="1"/>
          <p:nvPr/>
        </p:nvSpPr>
        <p:spPr>
          <a:xfrm>
            <a:off x="5455827" y="411169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29429-CA27-5942-8014-3F4765DA78E0}"/>
              </a:ext>
            </a:extLst>
          </p:cNvPr>
          <p:cNvSpPr txBox="1"/>
          <p:nvPr/>
        </p:nvSpPr>
        <p:spPr>
          <a:xfrm>
            <a:off x="8739238" y="3851943"/>
            <a:ext cx="524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F95BBD-6889-2745-8198-22D3C4AF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458E454-A074-4B4C-B828-9BFACFF90B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385" y="5052583"/>
            <a:ext cx="5735638" cy="1389062"/>
          </a:xfrm>
        </p:spPr>
        <p:txBody>
          <a:bodyPr>
            <a:normAutofit/>
          </a:bodyPr>
          <a:lstStyle/>
          <a:p>
            <a:r>
              <a:rPr lang="en-US" sz="1600" dirty="0"/>
              <a:t>Processes with input and outputs (channels)</a:t>
            </a:r>
          </a:p>
          <a:p>
            <a:r>
              <a:rPr lang="en-US" sz="1600" dirty="0"/>
              <a:t>Channels connect tasks</a:t>
            </a:r>
          </a:p>
          <a:p>
            <a:r>
              <a:rPr lang="en-US" sz="1600" dirty="0" err="1"/>
              <a:t>Nextflow</a:t>
            </a:r>
            <a:r>
              <a:rPr lang="en-US" sz="1600" dirty="0"/>
              <a:t> implicitly handles job dependencies</a:t>
            </a:r>
          </a:p>
          <a:p>
            <a:r>
              <a:rPr lang="en-US" sz="1600" dirty="0"/>
              <a:t>Data flows through channels and processes run as needed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183292-688B-4336-B541-C6D3C47B05E7}"/>
              </a:ext>
            </a:extLst>
          </p:cNvPr>
          <p:cNvCxnSpPr>
            <a:cxnSpLocks/>
            <a:stCxn id="32" idx="3"/>
            <a:endCxn id="148" idx="1"/>
          </p:cNvCxnSpPr>
          <p:nvPr/>
        </p:nvCxnSpPr>
        <p:spPr>
          <a:xfrm flipV="1">
            <a:off x="4404265" y="2006432"/>
            <a:ext cx="5545152" cy="2883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6553A-AC9E-4BD1-8FD4-679702703527}"/>
              </a:ext>
            </a:extLst>
          </p:cNvPr>
          <p:cNvSpPr/>
          <p:nvPr/>
        </p:nvSpPr>
        <p:spPr>
          <a:xfrm>
            <a:off x="2604265" y="3827584"/>
            <a:ext cx="1800000" cy="67171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Create simple list of passing isolates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Very fast, local executor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860238-BEA2-475D-A3C8-68D164C6FAF7}"/>
              </a:ext>
            </a:extLst>
          </p:cNvPr>
          <p:cNvSpPr/>
          <p:nvPr/>
        </p:nvSpPr>
        <p:spPr>
          <a:xfrm>
            <a:off x="2604193" y="3564294"/>
            <a:ext cx="1800000" cy="38338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passing_replicons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5FBE5C-0D37-4ED1-95A8-2FB80B7F52F8}"/>
              </a:ext>
            </a:extLst>
          </p:cNvPr>
          <p:cNvGrpSpPr/>
          <p:nvPr/>
        </p:nvGrpSpPr>
        <p:grpSpPr>
          <a:xfrm>
            <a:off x="6498358" y="410647"/>
            <a:ext cx="1802352" cy="995736"/>
            <a:chOff x="1168580" y="1138574"/>
            <a:chExt cx="1802352" cy="9957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E22733-F537-497A-B8BC-34C982C3BCAF}"/>
                </a:ext>
              </a:extLst>
            </p:cNvPr>
            <p:cNvGrpSpPr/>
            <p:nvPr/>
          </p:nvGrpSpPr>
          <p:grpSpPr>
            <a:xfrm>
              <a:off x="1168580" y="1438403"/>
              <a:ext cx="1800000" cy="695907"/>
              <a:chOff x="888382" y="1395295"/>
              <a:chExt cx="2282092" cy="88229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4F299-8A30-4396-BD26-F97696C45172}"/>
                  </a:ext>
                </a:extLst>
              </p:cNvPr>
              <p:cNvSpPr/>
              <p:nvPr/>
            </p:nvSpPr>
            <p:spPr>
              <a:xfrm>
                <a:off x="888382" y="1395295"/>
                <a:ext cx="2282092" cy="882291"/>
              </a:xfrm>
              <a:prstGeom prst="rect">
                <a:avLst/>
              </a:prstGeom>
              <a:solidFill>
                <a:srgbClr val="A4D8E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endParaRPr lang="en-AU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6FFE1DC-1CAB-499B-ABBF-5D9EACCD0A65}"/>
                  </a:ext>
                </a:extLst>
              </p:cNvPr>
              <p:cNvSpPr/>
              <p:nvPr/>
            </p:nvSpPr>
            <p:spPr>
              <a:xfrm>
                <a:off x="1134049" y="1654873"/>
                <a:ext cx="1800000" cy="3833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BAM (mapped)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7DA342-4423-4610-8AD1-5FB76D5B945E}"/>
                </a:ext>
              </a:extLst>
            </p:cNvPr>
            <p:cNvSpPr/>
            <p:nvPr/>
          </p:nvSpPr>
          <p:spPr>
            <a:xfrm>
              <a:off x="1168580" y="1138574"/>
              <a:ext cx="1802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/>
                <a:t>Alignment process(es)</a:t>
              </a:r>
              <a:endParaRPr lang="en-GB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A17C82-3297-4CE9-A7B7-FF8BBF55803D}"/>
              </a:ext>
            </a:extLst>
          </p:cNvPr>
          <p:cNvGrpSpPr/>
          <p:nvPr/>
        </p:nvGrpSpPr>
        <p:grpSpPr>
          <a:xfrm>
            <a:off x="392824" y="1440961"/>
            <a:ext cx="1800000" cy="879003"/>
            <a:chOff x="1168580" y="3492180"/>
            <a:chExt cx="1800000" cy="87900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CB229A0-0E9C-49DA-8984-23366403FA93}"/>
                </a:ext>
              </a:extLst>
            </p:cNvPr>
            <p:cNvGrpSpPr/>
            <p:nvPr/>
          </p:nvGrpSpPr>
          <p:grpSpPr>
            <a:xfrm>
              <a:off x="1168580" y="3799268"/>
              <a:ext cx="1800000" cy="571915"/>
              <a:chOff x="888382" y="3735277"/>
              <a:chExt cx="2282092" cy="72509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D5F645D-DB6C-4E91-8DC4-247763CFF5EC}"/>
                  </a:ext>
                </a:extLst>
              </p:cNvPr>
              <p:cNvSpPr/>
              <p:nvPr/>
            </p:nvSpPr>
            <p:spPr>
              <a:xfrm>
                <a:off x="888382" y="3735277"/>
                <a:ext cx="2282092" cy="725090"/>
              </a:xfrm>
              <a:prstGeom prst="rect">
                <a:avLst/>
              </a:prstGeom>
              <a:solidFill>
                <a:srgbClr val="A4D8E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endParaRPr lang="en-AU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D443C61-DD34-43F4-AAAC-7927FC88162A}"/>
                  </a:ext>
                </a:extLst>
              </p:cNvPr>
              <p:cNvSpPr/>
              <p:nvPr/>
            </p:nvSpPr>
            <p:spPr>
              <a:xfrm>
                <a:off x="1134049" y="3916796"/>
                <a:ext cx="1800000" cy="3833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SNP sites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A1FF4D-CC26-4433-B95D-ABED92706937}"/>
                </a:ext>
              </a:extLst>
            </p:cNvPr>
            <p:cNvSpPr/>
            <p:nvPr/>
          </p:nvSpPr>
          <p:spPr>
            <a:xfrm>
              <a:off x="1577462" y="3492180"/>
              <a:ext cx="979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/>
                <a:t>SNP calling</a:t>
              </a:r>
              <a:endParaRPr lang="en-GB" sz="14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D9F82-C036-4C52-A454-1FDC76C54BC7}"/>
              </a:ext>
            </a:extLst>
          </p:cNvPr>
          <p:cNvSpPr/>
          <p:nvPr/>
        </p:nvSpPr>
        <p:spPr>
          <a:xfrm>
            <a:off x="2604337" y="2106862"/>
            <a:ext cx="1800000" cy="7141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Combine SNP sites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List of Q30 site in present in &gt;=1 </a:t>
            </a:r>
            <a:r>
              <a:rPr lang="en-AU" sz="1100" b="1" dirty="0">
                <a:solidFill>
                  <a:schemeClr val="tx1"/>
                </a:solidFill>
              </a:rPr>
              <a:t>passing </a:t>
            </a:r>
            <a:r>
              <a:rPr lang="en-AU" sz="1100" dirty="0">
                <a:solidFill>
                  <a:schemeClr val="tx1"/>
                </a:solidFill>
              </a:rPr>
              <a:t>isolate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42289B-2CA6-4E17-A391-E17536A32DA3}"/>
              </a:ext>
            </a:extLst>
          </p:cNvPr>
          <p:cNvSpPr/>
          <p:nvPr/>
        </p:nvSpPr>
        <p:spPr>
          <a:xfrm>
            <a:off x="2604265" y="1843571"/>
            <a:ext cx="1800000" cy="38338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aggregate_sites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265EE5-84D1-4C6E-96F4-A1FA6A69D592}"/>
              </a:ext>
            </a:extLst>
          </p:cNvPr>
          <p:cNvGrpSpPr/>
          <p:nvPr/>
        </p:nvGrpSpPr>
        <p:grpSpPr>
          <a:xfrm>
            <a:off x="410830" y="3120609"/>
            <a:ext cx="1800000" cy="963774"/>
            <a:chOff x="9148738" y="1848199"/>
            <a:chExt cx="1800000" cy="9637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FE022A-58A8-498A-9102-E018CA48F066}"/>
                </a:ext>
              </a:extLst>
            </p:cNvPr>
            <p:cNvGrpSpPr/>
            <p:nvPr/>
          </p:nvGrpSpPr>
          <p:grpSpPr>
            <a:xfrm>
              <a:off x="9148738" y="2155976"/>
              <a:ext cx="1800000" cy="655997"/>
              <a:chOff x="9148738" y="2155976"/>
              <a:chExt cx="1800000" cy="65599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714DE7-3411-41DA-A33A-DA3431879C50}"/>
                  </a:ext>
                </a:extLst>
              </p:cNvPr>
              <p:cNvSpPr/>
              <p:nvPr/>
            </p:nvSpPr>
            <p:spPr>
              <a:xfrm>
                <a:off x="9148738" y="2155976"/>
                <a:ext cx="1800000" cy="655997"/>
              </a:xfrm>
              <a:prstGeom prst="rect">
                <a:avLst/>
              </a:prstGeom>
              <a:solidFill>
                <a:srgbClr val="A4D8E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endParaRPr lang="en-AU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78C8D46-05B2-408D-BCD6-6268143C9688}"/>
                  </a:ext>
                </a:extLst>
              </p:cNvPr>
              <p:cNvSpPr/>
              <p:nvPr/>
            </p:nvSpPr>
            <p:spPr>
              <a:xfrm>
                <a:off x="9342508" y="2333528"/>
                <a:ext cx="1419750" cy="3023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Mapping stats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846F7A-8753-4C6B-9B0E-6E4716EB725D}"/>
                </a:ext>
              </a:extLst>
            </p:cNvPr>
            <p:cNvSpPr/>
            <p:nvPr/>
          </p:nvSpPr>
          <p:spPr>
            <a:xfrm>
              <a:off x="9440327" y="1848199"/>
              <a:ext cx="12191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/>
                <a:t>Mapping stats</a:t>
              </a:r>
              <a:endParaRPr lang="en-GB" sz="14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E855CC-5B57-4128-ACD5-764176FDEF55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 flipV="1">
            <a:off x="2210830" y="3755985"/>
            <a:ext cx="393363" cy="4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05819E-21CD-4AA4-BCD7-0499159A4978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2192824" y="2034007"/>
            <a:ext cx="411441" cy="125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570ADD-E5F2-4363-9088-6757BA5BBD42}"/>
              </a:ext>
            </a:extLst>
          </p:cNvPr>
          <p:cNvCxnSpPr>
            <a:cxnSpLocks/>
            <a:stCxn id="12" idx="0"/>
            <a:endCxn id="31" idx="2"/>
          </p:cNvCxnSpPr>
          <p:nvPr/>
        </p:nvCxnSpPr>
        <p:spPr>
          <a:xfrm flipV="1">
            <a:off x="3504193" y="2820980"/>
            <a:ext cx="144" cy="74331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62B478A-E8EF-40F9-9B09-CC0F296BC876}"/>
              </a:ext>
            </a:extLst>
          </p:cNvPr>
          <p:cNvSpPr/>
          <p:nvPr/>
        </p:nvSpPr>
        <p:spPr>
          <a:xfrm>
            <a:off x="4984309" y="2106860"/>
            <a:ext cx="1902726" cy="26837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For each isolate</a:t>
            </a:r>
          </a:p>
          <a:p>
            <a:pPr marL="1746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Get respective SNP sites</a:t>
            </a:r>
          </a:p>
          <a:p>
            <a:pPr marL="1746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Site-specific consensus</a:t>
            </a:r>
          </a:p>
          <a:p>
            <a:pPr marL="261938" indent="-85725">
              <a:buFont typeface="Arial" panose="020B0604020202020204" pitchFamily="34" charset="0"/>
              <a:buChar char="•"/>
            </a:pPr>
            <a:r>
              <a:rPr lang="en-AU" sz="1100" dirty="0" err="1">
                <a:solidFill>
                  <a:schemeClr val="tx1"/>
                </a:solidFill>
              </a:rPr>
              <a:t>bcftools</a:t>
            </a:r>
            <a:r>
              <a:rPr lang="en-AU" sz="1100" dirty="0">
                <a:solidFill>
                  <a:schemeClr val="tx1"/>
                </a:solidFill>
              </a:rPr>
              <a:t> </a:t>
            </a:r>
            <a:r>
              <a:rPr lang="en-AU" sz="1100" dirty="0" err="1">
                <a:solidFill>
                  <a:schemeClr val="tx1"/>
                </a:solidFill>
              </a:rPr>
              <a:t>mpileup</a:t>
            </a:r>
            <a:endParaRPr lang="en-AU" sz="1100" dirty="0">
              <a:solidFill>
                <a:schemeClr val="tx1"/>
              </a:solidFill>
            </a:endParaRPr>
          </a:p>
          <a:p>
            <a:pPr marL="363538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-q20, -Q20</a:t>
            </a:r>
          </a:p>
          <a:p>
            <a:pPr marL="269875" indent="-82550">
              <a:buFont typeface="Arial" panose="020B0604020202020204" pitchFamily="34" charset="0"/>
              <a:buChar char="•"/>
            </a:pPr>
            <a:r>
              <a:rPr lang="en-AU" sz="1100" dirty="0" err="1">
                <a:solidFill>
                  <a:schemeClr val="tx1"/>
                </a:solidFill>
              </a:rPr>
              <a:t>bcftools</a:t>
            </a:r>
            <a:r>
              <a:rPr lang="en-AU" sz="1100" dirty="0">
                <a:solidFill>
                  <a:schemeClr val="tx1"/>
                </a:solidFill>
              </a:rPr>
              <a:t> call</a:t>
            </a:r>
          </a:p>
          <a:p>
            <a:pPr marL="360363" indent="-825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No INDELS</a:t>
            </a:r>
          </a:p>
          <a:p>
            <a:pPr marL="360363" indent="-825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ploidy 1 (haploid)</a:t>
            </a:r>
          </a:p>
          <a:p>
            <a:pPr marL="177800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Print cons allele where:</a:t>
            </a:r>
          </a:p>
          <a:p>
            <a:pPr marL="266700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ALT != ‘.’</a:t>
            </a:r>
          </a:p>
          <a:p>
            <a:pPr marL="266700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Q&gt;=20</a:t>
            </a:r>
          </a:p>
          <a:p>
            <a:pPr marL="266700" indent="-85725">
              <a:buFont typeface="Arial" panose="020B0604020202020204" pitchFamily="34" charset="0"/>
              <a:buChar char="•"/>
            </a:pPr>
            <a:r>
              <a:rPr lang="en-AU" sz="1100" b="1" dirty="0">
                <a:solidFill>
                  <a:schemeClr val="tx1"/>
                </a:solidFill>
              </a:rPr>
              <a:t>Support</a:t>
            </a:r>
            <a:r>
              <a:rPr lang="en-AU" sz="1100" dirty="0">
                <a:solidFill>
                  <a:schemeClr val="tx1"/>
                </a:solidFill>
              </a:rPr>
              <a:t>&gt;=0.9</a:t>
            </a:r>
          </a:p>
          <a:p>
            <a:pPr marL="360363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Either ref or alt printed</a:t>
            </a:r>
          </a:p>
          <a:p>
            <a:pPr marL="360363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See below for def</a:t>
            </a:r>
          </a:p>
          <a:p>
            <a:pPr marL="177800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Else, allele is unknown (‘-’)</a:t>
            </a:r>
          </a:p>
          <a:p>
            <a:pPr marL="812800" lvl="1" indent="-85725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7D861C1-DB5E-4C37-97FE-3BDD9B393F1B}"/>
              </a:ext>
            </a:extLst>
          </p:cNvPr>
          <p:cNvSpPr/>
          <p:nvPr/>
        </p:nvSpPr>
        <p:spPr>
          <a:xfrm>
            <a:off x="4984237" y="1843571"/>
            <a:ext cx="1902726" cy="38338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allele_matrix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7B6E08-2861-4629-B917-C8A189A758D8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941955" y="1058430"/>
            <a:ext cx="556403" cy="7319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18F9EF-BD0D-424E-9018-DDF0E22C8C04}"/>
              </a:ext>
            </a:extLst>
          </p:cNvPr>
          <p:cNvGrpSpPr/>
          <p:nvPr/>
        </p:nvGrpSpPr>
        <p:grpSpPr>
          <a:xfrm>
            <a:off x="3337223" y="703773"/>
            <a:ext cx="1800000" cy="746586"/>
            <a:chOff x="888382" y="1395295"/>
            <a:chExt cx="2282092" cy="94654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F70775E-5DC1-4F19-947D-208F189D12B9}"/>
                </a:ext>
              </a:extLst>
            </p:cNvPr>
            <p:cNvSpPr/>
            <p:nvPr/>
          </p:nvSpPr>
          <p:spPr>
            <a:xfrm>
              <a:off x="888382" y="1395295"/>
              <a:ext cx="2282092" cy="946544"/>
            </a:xfrm>
            <a:prstGeom prst="rect">
              <a:avLst/>
            </a:prstGeom>
            <a:solidFill>
              <a:srgbClr val="A4D8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7015130-A235-47F7-AB2E-DD97F1E9C46F}"/>
                </a:ext>
              </a:extLst>
            </p:cNvPr>
            <p:cNvSpPr/>
            <p:nvPr/>
          </p:nvSpPr>
          <p:spPr>
            <a:xfrm>
              <a:off x="1134049" y="1654873"/>
              <a:ext cx="1800000" cy="3833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Reference FASTA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E8FC3AB-C8CE-467D-AC99-13877CE18344}"/>
              </a:ext>
            </a:extLst>
          </p:cNvPr>
          <p:cNvSpPr/>
          <p:nvPr/>
        </p:nvSpPr>
        <p:spPr>
          <a:xfrm>
            <a:off x="3487865" y="387193"/>
            <a:ext cx="1496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Prepare reference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A63BB25-F94A-468D-BCD1-63F2FE0AF6E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137223" y="1077066"/>
            <a:ext cx="751036" cy="71329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F533D5-9A04-4950-B5C2-636EF1C55CAF}"/>
              </a:ext>
            </a:extLst>
          </p:cNvPr>
          <p:cNvSpPr/>
          <p:nvPr/>
        </p:nvSpPr>
        <p:spPr>
          <a:xfrm>
            <a:off x="4446938" y="5074801"/>
            <a:ext cx="2951420" cy="14092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Position support</a:t>
            </a:r>
          </a:p>
          <a:p>
            <a:pPr algn="ctr"/>
            <a:endParaRPr lang="en-AU" sz="500" dirty="0">
              <a:solidFill>
                <a:schemeClr val="tx1"/>
              </a:solidFill>
            </a:endParaRPr>
          </a:p>
          <a:p>
            <a:pPr marL="4763" lvl="1"/>
            <a:r>
              <a:rPr lang="en-AU" sz="1100" dirty="0">
                <a:solidFill>
                  <a:schemeClr val="tx1"/>
                </a:solidFill>
              </a:rPr>
              <a:t>Ratio of reads supporting ref and alt</a:t>
            </a:r>
          </a:p>
          <a:p>
            <a:pPr marL="179388" lvl="1" indent="-80963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Information extracted from DP4</a:t>
            </a:r>
          </a:p>
          <a:p>
            <a:pPr marL="179388" lvl="1" indent="-80963">
              <a:buFont typeface="Arial" panose="020B0604020202020204" pitchFamily="34" charset="0"/>
              <a:buChar char="•"/>
            </a:pPr>
            <a:r>
              <a:rPr lang="en-AU" sz="1100" dirty="0" err="1">
                <a:solidFill>
                  <a:schemeClr val="tx1"/>
                </a:solidFill>
              </a:rPr>
              <a:t>support_ref</a:t>
            </a:r>
            <a:r>
              <a:rPr lang="en-AU" sz="1100" dirty="0">
                <a:solidFill>
                  <a:schemeClr val="tx1"/>
                </a:solidFill>
              </a:rPr>
              <a:t> = </a:t>
            </a:r>
            <a:r>
              <a:rPr lang="en-AU" sz="1100" dirty="0" err="1">
                <a:solidFill>
                  <a:schemeClr val="tx1"/>
                </a:solidFill>
              </a:rPr>
              <a:t>ref_reads</a:t>
            </a:r>
            <a:r>
              <a:rPr lang="en-AU" sz="1100" dirty="0">
                <a:solidFill>
                  <a:schemeClr val="tx1"/>
                </a:solidFill>
              </a:rPr>
              <a:t> / </a:t>
            </a:r>
            <a:r>
              <a:rPr lang="en-AU" sz="1100" dirty="0" err="1">
                <a:solidFill>
                  <a:schemeClr val="tx1"/>
                </a:solidFill>
              </a:rPr>
              <a:t>total_reads</a:t>
            </a:r>
            <a:endParaRPr lang="en-AU" sz="1100" dirty="0">
              <a:solidFill>
                <a:schemeClr val="tx1"/>
              </a:solidFill>
            </a:endParaRPr>
          </a:p>
          <a:p>
            <a:pPr marL="179388" lvl="1" indent="-80963">
              <a:buFont typeface="Arial" panose="020B0604020202020204" pitchFamily="34" charset="0"/>
              <a:buChar char="•"/>
            </a:pPr>
            <a:r>
              <a:rPr lang="en-AU" sz="1100" dirty="0" err="1">
                <a:solidFill>
                  <a:schemeClr val="tx1"/>
                </a:solidFill>
              </a:rPr>
              <a:t>support_alt</a:t>
            </a:r>
            <a:r>
              <a:rPr lang="en-AU" sz="1100" dirty="0">
                <a:solidFill>
                  <a:schemeClr val="tx1"/>
                </a:solidFill>
              </a:rPr>
              <a:t> = </a:t>
            </a:r>
            <a:r>
              <a:rPr lang="en-AU" sz="1100" dirty="0" err="1">
                <a:solidFill>
                  <a:schemeClr val="tx1"/>
                </a:solidFill>
              </a:rPr>
              <a:t>alt_reads</a:t>
            </a:r>
            <a:r>
              <a:rPr lang="en-AU" sz="1100" dirty="0">
                <a:solidFill>
                  <a:schemeClr val="tx1"/>
                </a:solidFill>
              </a:rPr>
              <a:t> / </a:t>
            </a:r>
            <a:r>
              <a:rPr lang="en-AU" sz="1100" dirty="0" err="1">
                <a:solidFill>
                  <a:schemeClr val="tx1"/>
                </a:solidFill>
              </a:rPr>
              <a:t>total_reads</a:t>
            </a:r>
            <a:endParaRPr lang="en-AU" sz="1100" dirty="0">
              <a:solidFill>
                <a:schemeClr val="tx1"/>
              </a:solidFill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Where REF has support &gt;= 0.9, it is printed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Or, if </a:t>
            </a:r>
            <a:r>
              <a:rPr lang="en-AU" sz="1100" dirty="0" err="1">
                <a:solidFill>
                  <a:schemeClr val="tx1"/>
                </a:solidFill>
              </a:rPr>
              <a:t>support_alt</a:t>
            </a:r>
            <a:r>
              <a:rPr lang="en-AU" sz="1100" dirty="0">
                <a:solidFill>
                  <a:schemeClr val="tx1"/>
                </a:solidFill>
              </a:rPr>
              <a:t> &gt;= 0.9, ALT is printed instead</a:t>
            </a:r>
          </a:p>
          <a:p>
            <a:pPr marL="98425" lvl="1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9A009D-B597-4DBD-AED4-B33E9E87696C}"/>
              </a:ext>
            </a:extLst>
          </p:cNvPr>
          <p:cNvSpPr/>
          <p:nvPr/>
        </p:nvSpPr>
        <p:spPr>
          <a:xfrm>
            <a:off x="7466935" y="2102575"/>
            <a:ext cx="1902726" cy="8662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For each replicon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Get list of expected sites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Read all isolate matrices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Fill in missing data (‘-’)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812800" lvl="1" indent="-85725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3AC003-DF92-4E00-BDA2-DB38C12E62F5}"/>
              </a:ext>
            </a:extLst>
          </p:cNvPr>
          <p:cNvSpPr/>
          <p:nvPr/>
        </p:nvSpPr>
        <p:spPr>
          <a:xfrm>
            <a:off x="7466863" y="1839285"/>
            <a:ext cx="1902726" cy="38338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aggregate_matrices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2AC78E2-CFCA-4C9F-AEEC-F8F8F8972ED4}"/>
              </a:ext>
            </a:extLst>
          </p:cNvPr>
          <p:cNvCxnSpPr>
            <a:cxnSpLocks/>
            <a:stCxn id="90" idx="0"/>
            <a:endCxn id="60" idx="2"/>
          </p:cNvCxnSpPr>
          <p:nvPr/>
        </p:nvCxnSpPr>
        <p:spPr>
          <a:xfrm flipV="1">
            <a:off x="5922648" y="4790579"/>
            <a:ext cx="13024" cy="28422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8597EB-B23E-4C37-B19B-732764E973FD}"/>
              </a:ext>
            </a:extLst>
          </p:cNvPr>
          <p:cNvGrpSpPr/>
          <p:nvPr/>
        </p:nvGrpSpPr>
        <p:grpSpPr>
          <a:xfrm>
            <a:off x="7518226" y="3967785"/>
            <a:ext cx="1800000" cy="695907"/>
            <a:chOff x="888382" y="1395295"/>
            <a:chExt cx="2282092" cy="88229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370B5D6-FF38-412D-8823-7AE7096A0E26}"/>
                </a:ext>
              </a:extLst>
            </p:cNvPr>
            <p:cNvSpPr/>
            <p:nvPr/>
          </p:nvSpPr>
          <p:spPr>
            <a:xfrm>
              <a:off x="888382" y="1395295"/>
              <a:ext cx="2282092" cy="882291"/>
            </a:xfrm>
            <a:prstGeom prst="rect">
              <a:avLst/>
            </a:prstGeom>
            <a:solidFill>
              <a:srgbClr val="A4D8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D6DEF129-DE59-4DAE-95BF-6AEE17EFB985}"/>
                </a:ext>
              </a:extLst>
            </p:cNvPr>
            <p:cNvSpPr/>
            <p:nvPr/>
          </p:nvSpPr>
          <p:spPr>
            <a:xfrm>
              <a:off x="1134049" y="1654873"/>
              <a:ext cx="1800000" cy="3833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Allele matrix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1A584A7-F6E2-43AB-ABDF-F4D2DA7DCADA}"/>
              </a:ext>
            </a:extLst>
          </p:cNvPr>
          <p:cNvCxnSpPr>
            <a:cxnSpLocks/>
            <a:stCxn id="121" idx="2"/>
            <a:endCxn id="137" idx="0"/>
          </p:cNvCxnSpPr>
          <p:nvPr/>
        </p:nvCxnSpPr>
        <p:spPr>
          <a:xfrm flipH="1">
            <a:off x="8418226" y="2968784"/>
            <a:ext cx="72" cy="99900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953049A-FF4B-4EB1-A45A-1F08204EC0AE}"/>
              </a:ext>
            </a:extLst>
          </p:cNvPr>
          <p:cNvSpPr/>
          <p:nvPr/>
        </p:nvSpPr>
        <p:spPr>
          <a:xfrm>
            <a:off x="9949489" y="2078031"/>
            <a:ext cx="1902726" cy="6916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Remove sites with many unknown alleles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AU" sz="1100" i="1" dirty="0" err="1">
                <a:solidFill>
                  <a:schemeClr val="tx1"/>
                </a:solidFill>
              </a:rPr>
              <a:t>allele_matrix_cons</a:t>
            </a:r>
            <a:endParaRPr lang="en-AU" sz="1100" i="1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  <a:p>
            <a:pPr marL="812800" lvl="1" indent="-85725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CB3B381-9E79-4FC9-BF64-0EA7F8D45B75}"/>
              </a:ext>
            </a:extLst>
          </p:cNvPr>
          <p:cNvSpPr/>
          <p:nvPr/>
        </p:nvSpPr>
        <p:spPr>
          <a:xfrm>
            <a:off x="9949417" y="1814741"/>
            <a:ext cx="1902726" cy="38338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filter_matrices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21C2DC1-D232-445B-8824-DCF04501E3F6}"/>
              </a:ext>
            </a:extLst>
          </p:cNvPr>
          <p:cNvGrpSpPr/>
          <p:nvPr/>
        </p:nvGrpSpPr>
        <p:grpSpPr>
          <a:xfrm>
            <a:off x="10000780" y="3943241"/>
            <a:ext cx="1800000" cy="695907"/>
            <a:chOff x="888382" y="1395295"/>
            <a:chExt cx="2282092" cy="882291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633777-0A12-42A6-A4CC-A23F084468CA}"/>
                </a:ext>
              </a:extLst>
            </p:cNvPr>
            <p:cNvSpPr/>
            <p:nvPr/>
          </p:nvSpPr>
          <p:spPr>
            <a:xfrm>
              <a:off x="888382" y="1395295"/>
              <a:ext cx="2282092" cy="882291"/>
            </a:xfrm>
            <a:prstGeom prst="rect">
              <a:avLst/>
            </a:prstGeom>
            <a:solidFill>
              <a:srgbClr val="A4D8E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E6CAD6B-C4EF-4DEE-AA03-47FCD7EB3EAA}"/>
                </a:ext>
              </a:extLst>
            </p:cNvPr>
            <p:cNvSpPr/>
            <p:nvPr/>
          </p:nvSpPr>
          <p:spPr>
            <a:xfrm>
              <a:off x="1134049" y="1654873"/>
              <a:ext cx="1800000" cy="3833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Allele matrix cons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7FF7A3-915F-4AB9-AC52-656EB0D5EF82}"/>
              </a:ext>
            </a:extLst>
          </p:cNvPr>
          <p:cNvCxnSpPr>
            <a:cxnSpLocks/>
            <a:stCxn id="147" idx="2"/>
            <a:endCxn id="151" idx="0"/>
          </p:cNvCxnSpPr>
          <p:nvPr/>
        </p:nvCxnSpPr>
        <p:spPr>
          <a:xfrm flipH="1">
            <a:off x="10900780" y="2769652"/>
            <a:ext cx="72" cy="117358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D5C932-6F16-4683-BF3F-2F4EA8B3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48" y="5357649"/>
            <a:ext cx="4764232" cy="1325563"/>
          </a:xfrm>
        </p:spPr>
        <p:txBody>
          <a:bodyPr/>
          <a:lstStyle/>
          <a:p>
            <a:pPr algn="r"/>
            <a:r>
              <a:rPr lang="en-AU" dirty="0"/>
              <a:t>Allele matrices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45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CB2B5-F39D-F94A-8C5B-3985CB8D2069}"/>
              </a:ext>
            </a:extLst>
          </p:cNvPr>
          <p:cNvCxnSpPr>
            <a:cxnSpLocks/>
          </p:cNvCxnSpPr>
          <p:nvPr/>
        </p:nvCxnSpPr>
        <p:spPr>
          <a:xfrm flipV="1">
            <a:off x="4166701" y="2974828"/>
            <a:ext cx="12569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71">
            <a:extLst>
              <a:ext uri="{FF2B5EF4-FFF2-40B4-BE49-F238E27FC236}">
                <a16:creationId xmlns:a16="http://schemas.microsoft.com/office/drawing/2014/main" id="{06B3683F-14D6-1A44-9259-FCF2CE8807EB}"/>
              </a:ext>
            </a:extLst>
          </p:cNvPr>
          <p:cNvSpPr/>
          <p:nvPr/>
        </p:nvSpPr>
        <p:spPr>
          <a:xfrm>
            <a:off x="2869465" y="2738333"/>
            <a:ext cx="1297236" cy="472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A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reads</a:t>
            </a:r>
            <a:endParaRPr lang="en-GB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973B5A31-CF08-0244-A7D5-711666AF25F6}"/>
              </a:ext>
            </a:extLst>
          </p:cNvPr>
          <p:cNvSpPr/>
          <p:nvPr/>
        </p:nvSpPr>
        <p:spPr>
          <a:xfrm>
            <a:off x="5423636" y="2738333"/>
            <a:ext cx="1297236" cy="4729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 A</a:t>
            </a:r>
          </a:p>
          <a:p>
            <a:pPr algn="ctr"/>
            <a:r>
              <a:rPr lang="en-A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assembly</a:t>
            </a:r>
            <a:endParaRPr lang="en-GB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EB2A2BD6-75E3-EC4F-83ED-C76AB0EE8CC8}"/>
              </a:ext>
            </a:extLst>
          </p:cNvPr>
          <p:cNvSpPr/>
          <p:nvPr/>
        </p:nvSpPr>
        <p:spPr>
          <a:xfrm>
            <a:off x="8025299" y="2738334"/>
            <a:ext cx="1297236" cy="47298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 B</a:t>
            </a:r>
          </a:p>
          <a:p>
            <a:pPr algn="ctr"/>
            <a:r>
              <a:rPr lang="en-A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stats</a:t>
            </a:r>
            <a:endParaRPr lang="en-GB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BB7583-DEBD-4845-9A0B-B70BCEEEDF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73917" y="3211323"/>
            <a:ext cx="0" cy="18352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71">
            <a:extLst>
              <a:ext uri="{FF2B5EF4-FFF2-40B4-BE49-F238E27FC236}">
                <a16:creationId xmlns:a16="http://schemas.microsoft.com/office/drawing/2014/main" id="{63570C6C-83A3-5843-987E-3A570536C6AB}"/>
              </a:ext>
            </a:extLst>
          </p:cNvPr>
          <p:cNvSpPr/>
          <p:nvPr/>
        </p:nvSpPr>
        <p:spPr>
          <a:xfrm>
            <a:off x="8025299" y="5052583"/>
            <a:ext cx="1297236" cy="472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Output</a:t>
            </a:r>
            <a:r>
              <a:rPr lang="en-GB" sz="1600" dirty="0">
                <a:solidFill>
                  <a:schemeClr val="tx1"/>
                </a:solidFill>
              </a:rPr>
              <a:t> directory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15F3F-C99C-D248-887F-D8695DA1DB0F}"/>
              </a:ext>
            </a:extLst>
          </p:cNvPr>
          <p:cNvSpPr txBox="1"/>
          <p:nvPr/>
        </p:nvSpPr>
        <p:spPr>
          <a:xfrm>
            <a:off x="4328547" y="2507500"/>
            <a:ext cx="98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(short reads)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9095F-CDDF-EF44-B0B8-CEC6459377E5}"/>
              </a:ext>
            </a:extLst>
          </p:cNvPr>
          <p:cNvSpPr txBox="1"/>
          <p:nvPr/>
        </p:nvSpPr>
        <p:spPr>
          <a:xfrm>
            <a:off x="6833448" y="2507500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(assemblies)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F0716C-E3A8-C745-B1BE-8B2DAED0C50E}"/>
              </a:ext>
            </a:extLst>
          </p:cNvPr>
          <p:cNvCxnSpPr>
            <a:cxnSpLocks/>
          </p:cNvCxnSpPr>
          <p:nvPr/>
        </p:nvCxnSpPr>
        <p:spPr>
          <a:xfrm flipV="1">
            <a:off x="6720872" y="2974826"/>
            <a:ext cx="12569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E89842D9-0B35-414B-A2D4-CC3362F6F004}"/>
              </a:ext>
            </a:extLst>
          </p:cNvPr>
          <p:cNvCxnSpPr>
            <a:stCxn id="5" idx="2"/>
            <a:endCxn id="37" idx="1"/>
          </p:cNvCxnSpPr>
          <p:nvPr/>
        </p:nvCxnSpPr>
        <p:spPr>
          <a:xfrm rot="16200000" flipH="1">
            <a:off x="6009898" y="3273677"/>
            <a:ext cx="2077756" cy="1953045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273DB6-3D23-FE4E-9DB2-84DB76B770D8}"/>
              </a:ext>
            </a:extLst>
          </p:cNvPr>
          <p:cNvSpPr txBox="1"/>
          <p:nvPr/>
        </p:nvSpPr>
        <p:spPr>
          <a:xfrm>
            <a:off x="5455827" y="411169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29429-CA27-5942-8014-3F4765DA78E0}"/>
              </a:ext>
            </a:extLst>
          </p:cNvPr>
          <p:cNvSpPr txBox="1"/>
          <p:nvPr/>
        </p:nvSpPr>
        <p:spPr>
          <a:xfrm>
            <a:off x="8739238" y="3851943"/>
            <a:ext cx="524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F95BBD-6889-2745-8198-22D3C4AF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pipeline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458E454-A074-4B4C-B828-9BFACFF90B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385" y="5052583"/>
            <a:ext cx="5735638" cy="1389062"/>
          </a:xfrm>
        </p:spPr>
        <p:txBody>
          <a:bodyPr>
            <a:normAutofit/>
          </a:bodyPr>
          <a:lstStyle/>
          <a:p>
            <a:r>
              <a:rPr lang="en-US" sz="1600" dirty="0"/>
              <a:t>Processes with input and outputs (channels)</a:t>
            </a:r>
          </a:p>
          <a:p>
            <a:r>
              <a:rPr lang="en-US" sz="1600" dirty="0"/>
              <a:t>Channels connect tasks</a:t>
            </a:r>
          </a:p>
          <a:p>
            <a:r>
              <a:rPr lang="en-US" sz="1600" dirty="0" err="1"/>
              <a:t>Nextflow</a:t>
            </a:r>
            <a:r>
              <a:rPr lang="en-US" sz="1600" dirty="0"/>
              <a:t> implicitly handles job dependencies</a:t>
            </a:r>
          </a:p>
          <a:p>
            <a:r>
              <a:rPr lang="en-US" sz="1600" dirty="0"/>
              <a:t>Data flows through channels and processes run as needed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5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8DD12-EDC5-B446-B2DE-E35C272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Reddog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AAB69-0040-6C4E-99B6-A0BF38FE7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293D-40F1-9C4E-AF98-49A50168892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97D6D5-E021-B640-AA65-C92C531EF14D}"/>
              </a:ext>
            </a:extLst>
          </p:cNvPr>
          <p:cNvCxnSpPr>
            <a:cxnSpLocks/>
          </p:cNvCxnSpPr>
          <p:nvPr/>
        </p:nvCxnSpPr>
        <p:spPr>
          <a:xfrm flipV="1">
            <a:off x="8566771" y="3217588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12BC482F-297C-E344-9C2F-53D4025CE724}"/>
              </a:ext>
            </a:extLst>
          </p:cNvPr>
          <p:cNvSpPr/>
          <p:nvPr/>
        </p:nvSpPr>
        <p:spPr>
          <a:xfrm>
            <a:off x="7704548" y="3060399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reads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71">
            <a:extLst>
              <a:ext uri="{FF2B5EF4-FFF2-40B4-BE49-F238E27FC236}">
                <a16:creationId xmlns:a16="http://schemas.microsoft.com/office/drawing/2014/main" id="{CD5AB1A3-D207-FF4B-AB70-203087B53576}"/>
              </a:ext>
            </a:extLst>
          </p:cNvPr>
          <p:cNvSpPr/>
          <p:nvPr/>
        </p:nvSpPr>
        <p:spPr>
          <a:xfrm>
            <a:off x="9402207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assembly</a:t>
            </a:r>
            <a:endParaRPr lang="en-GB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185F5F58-3F17-A64C-8A7F-AD3F5417DD8D}"/>
              </a:ext>
            </a:extLst>
          </p:cNvPr>
          <p:cNvSpPr/>
          <p:nvPr/>
        </p:nvSpPr>
        <p:spPr>
          <a:xfrm>
            <a:off x="11131431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B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stats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33E2C4-6BC0-744C-97AA-EDB2859715C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562543" y="3374777"/>
            <a:ext cx="0" cy="12198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71">
            <a:extLst>
              <a:ext uri="{FF2B5EF4-FFF2-40B4-BE49-F238E27FC236}">
                <a16:creationId xmlns:a16="http://schemas.microsoft.com/office/drawing/2014/main" id="{E56530CC-3294-7F4F-A0D2-507C27900789}"/>
              </a:ext>
            </a:extLst>
          </p:cNvPr>
          <p:cNvSpPr/>
          <p:nvPr/>
        </p:nvSpPr>
        <p:spPr>
          <a:xfrm>
            <a:off x="11131431" y="4598591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Output</a:t>
            </a:r>
            <a:r>
              <a:rPr lang="en-GB" sz="1000" dirty="0">
                <a:solidFill>
                  <a:schemeClr val="tx1"/>
                </a:solidFill>
              </a:rPr>
              <a:t> directory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384DB-6AB9-254A-87BD-2B65DB2BE858}"/>
              </a:ext>
            </a:extLst>
          </p:cNvPr>
          <p:cNvSpPr txBox="1"/>
          <p:nvPr/>
        </p:nvSpPr>
        <p:spPr>
          <a:xfrm>
            <a:off x="8642430" y="2906973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(short reads)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EAC2D-51E9-094A-A64C-49FC44F0C889}"/>
              </a:ext>
            </a:extLst>
          </p:cNvPr>
          <p:cNvSpPr txBox="1"/>
          <p:nvPr/>
        </p:nvSpPr>
        <p:spPr>
          <a:xfrm>
            <a:off x="10307778" y="29069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(assemblies)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DB3FD0-AC9B-A645-9E4A-B520C65734E0}"/>
              </a:ext>
            </a:extLst>
          </p:cNvPr>
          <p:cNvCxnSpPr>
            <a:cxnSpLocks/>
          </p:cNvCxnSpPr>
          <p:nvPr/>
        </p:nvCxnSpPr>
        <p:spPr>
          <a:xfrm flipV="1">
            <a:off x="10264429" y="3217587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C98524-C9AA-B24F-9EC8-77A50483FC5B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9791872" y="3416221"/>
            <a:ext cx="1381004" cy="1298113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7DDA9D-18B3-CE4E-97EB-304097913C00}"/>
              </a:ext>
            </a:extLst>
          </p:cNvPr>
          <p:cNvSpPr txBox="1"/>
          <p:nvPr/>
        </p:nvSpPr>
        <p:spPr>
          <a:xfrm>
            <a:off x="9392205" y="397322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948A-9DE6-3D4F-BA64-AE5C5324A0B7}"/>
              </a:ext>
            </a:extLst>
          </p:cNvPr>
          <p:cNvSpPr txBox="1"/>
          <p:nvPr/>
        </p:nvSpPr>
        <p:spPr>
          <a:xfrm>
            <a:off x="11574901" y="380057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Stats </a:t>
            </a:r>
          </a:p>
        </p:txBody>
      </p:sp>
    </p:spTree>
    <p:extLst>
      <p:ext uri="{BB962C8B-B14F-4D97-AF65-F5344CB8AC3E}">
        <p14:creationId xmlns:p14="http://schemas.microsoft.com/office/powerpoint/2010/main" val="31022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928A25-CE61-E241-86C5-597AAEB06006}"/>
              </a:ext>
            </a:extLst>
          </p:cNvPr>
          <p:cNvCxnSpPr>
            <a:cxnSpLocks/>
          </p:cNvCxnSpPr>
          <p:nvPr/>
        </p:nvCxnSpPr>
        <p:spPr>
          <a:xfrm flipV="1">
            <a:off x="8642428" y="3214517"/>
            <a:ext cx="759779" cy="3070"/>
          </a:xfrm>
          <a:prstGeom prst="straightConnector1">
            <a:avLst/>
          </a:prstGeom>
          <a:ln w="76200">
            <a:solidFill>
              <a:srgbClr val="EF7557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C293D-40F1-9C4E-AF98-49A50168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7EEF2-1B68-7B45-9AA4-585DFCEA9179}"/>
              </a:ext>
            </a:extLst>
          </p:cNvPr>
          <p:cNvSpPr/>
          <p:nvPr/>
        </p:nvSpPr>
        <p:spPr>
          <a:xfrm>
            <a:off x="7642135" y="2896937"/>
            <a:ext cx="1000293" cy="641299"/>
          </a:xfrm>
          <a:prstGeom prst="rect">
            <a:avLst/>
          </a:prstGeom>
          <a:solidFill>
            <a:srgbClr val="EF7557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97D6D5-E021-B640-AA65-C92C531EF14D}"/>
              </a:ext>
            </a:extLst>
          </p:cNvPr>
          <p:cNvCxnSpPr>
            <a:cxnSpLocks/>
          </p:cNvCxnSpPr>
          <p:nvPr/>
        </p:nvCxnSpPr>
        <p:spPr>
          <a:xfrm flipV="1">
            <a:off x="8566771" y="3217588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12BC482F-297C-E344-9C2F-53D4025CE724}"/>
              </a:ext>
            </a:extLst>
          </p:cNvPr>
          <p:cNvSpPr/>
          <p:nvPr/>
        </p:nvSpPr>
        <p:spPr>
          <a:xfrm>
            <a:off x="7704548" y="3060399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reads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71">
            <a:extLst>
              <a:ext uri="{FF2B5EF4-FFF2-40B4-BE49-F238E27FC236}">
                <a16:creationId xmlns:a16="http://schemas.microsoft.com/office/drawing/2014/main" id="{CD5AB1A3-D207-FF4B-AB70-203087B53576}"/>
              </a:ext>
            </a:extLst>
          </p:cNvPr>
          <p:cNvSpPr/>
          <p:nvPr/>
        </p:nvSpPr>
        <p:spPr>
          <a:xfrm>
            <a:off x="9402207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assembly</a:t>
            </a:r>
            <a:endParaRPr lang="en-GB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185F5F58-3F17-A64C-8A7F-AD3F5417DD8D}"/>
              </a:ext>
            </a:extLst>
          </p:cNvPr>
          <p:cNvSpPr/>
          <p:nvPr/>
        </p:nvSpPr>
        <p:spPr>
          <a:xfrm>
            <a:off x="11131431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B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stats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33E2C4-6BC0-744C-97AA-EDB2859715C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562543" y="3374777"/>
            <a:ext cx="0" cy="12198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71">
            <a:extLst>
              <a:ext uri="{FF2B5EF4-FFF2-40B4-BE49-F238E27FC236}">
                <a16:creationId xmlns:a16="http://schemas.microsoft.com/office/drawing/2014/main" id="{E56530CC-3294-7F4F-A0D2-507C27900789}"/>
              </a:ext>
            </a:extLst>
          </p:cNvPr>
          <p:cNvSpPr/>
          <p:nvPr/>
        </p:nvSpPr>
        <p:spPr>
          <a:xfrm>
            <a:off x="11131431" y="4598591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Output</a:t>
            </a:r>
            <a:r>
              <a:rPr lang="en-GB" sz="1000" dirty="0">
                <a:solidFill>
                  <a:schemeClr val="tx1"/>
                </a:solidFill>
              </a:rPr>
              <a:t> directory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384DB-6AB9-254A-87BD-2B65DB2BE858}"/>
              </a:ext>
            </a:extLst>
          </p:cNvPr>
          <p:cNvSpPr txBox="1"/>
          <p:nvPr/>
        </p:nvSpPr>
        <p:spPr>
          <a:xfrm>
            <a:off x="8642430" y="2906973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(short reads)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EAC2D-51E9-094A-A64C-49FC44F0C889}"/>
              </a:ext>
            </a:extLst>
          </p:cNvPr>
          <p:cNvSpPr txBox="1"/>
          <p:nvPr/>
        </p:nvSpPr>
        <p:spPr>
          <a:xfrm>
            <a:off x="10307778" y="29069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(assemblies)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DB3FD0-AC9B-A645-9E4A-B520C65734E0}"/>
              </a:ext>
            </a:extLst>
          </p:cNvPr>
          <p:cNvCxnSpPr>
            <a:cxnSpLocks/>
          </p:cNvCxnSpPr>
          <p:nvPr/>
        </p:nvCxnSpPr>
        <p:spPr>
          <a:xfrm flipV="1">
            <a:off x="10264429" y="3217587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C98524-C9AA-B24F-9EC8-77A50483FC5B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9791872" y="3416221"/>
            <a:ext cx="1381004" cy="1298113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7DDA9D-18B3-CE4E-97EB-304097913C00}"/>
              </a:ext>
            </a:extLst>
          </p:cNvPr>
          <p:cNvSpPr txBox="1"/>
          <p:nvPr/>
        </p:nvSpPr>
        <p:spPr>
          <a:xfrm>
            <a:off x="9392205" y="397322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948A-9DE6-3D4F-BA64-AE5C5324A0B7}"/>
              </a:ext>
            </a:extLst>
          </p:cNvPr>
          <p:cNvSpPr txBox="1"/>
          <p:nvPr/>
        </p:nvSpPr>
        <p:spPr>
          <a:xfrm>
            <a:off x="11574901" y="380057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3F4EDB-3A48-1749-B579-C2611C65EA51}"/>
              </a:ext>
            </a:extLst>
          </p:cNvPr>
          <p:cNvSpPr/>
          <p:nvPr/>
        </p:nvSpPr>
        <p:spPr>
          <a:xfrm>
            <a:off x="626533" y="2128221"/>
            <a:ext cx="7078015" cy="523220"/>
          </a:xfrm>
          <a:prstGeom prst="rect">
            <a:avLst/>
          </a:prstGeom>
          <a:solidFill>
            <a:srgbClr val="F7F9FB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paired read channel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ch_reads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Channel.fromFilePairs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'data/*_R{1,2}.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fastq.gz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flat: </a:t>
            </a:r>
            <a:r>
              <a:rPr lang="en-US" sz="1400" dirty="0">
                <a:solidFill>
                  <a:srgbClr val="EF75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0BEB4-A6CA-A846-A35A-BB6555FBFD10}"/>
              </a:ext>
            </a:extLst>
          </p:cNvPr>
          <p:cNvSpPr txBox="1"/>
          <p:nvPr/>
        </p:nvSpPr>
        <p:spPr>
          <a:xfrm>
            <a:off x="626533" y="5371542"/>
            <a:ext cx="7298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ch_reads</a:t>
            </a:r>
            <a:r>
              <a:rPr lang="en-US" dirty="0"/>
              <a:t> contains:</a:t>
            </a:r>
          </a:p>
          <a:p>
            <a:pPr marL="450850" indent="-3175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isolate_a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data/isolate_a_R1.fastq.gz, data/isolate_a_R2.fastq.gz</a:t>
            </a:r>
          </a:p>
          <a:p>
            <a:pPr marL="450850" indent="-3175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isolate_b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data/isolate_b_R1.fastq.gz, data/isolate_b_R2.fastq.gz</a:t>
            </a:r>
          </a:p>
          <a:p>
            <a:pPr marL="450850" indent="-3175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isolate_c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data/isolate_c_R1.fastq.gz, data/isolate_c_R2.fastq.gz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73EEC4-81D5-BF42-AAE0-90C1627CB4EE}"/>
              </a:ext>
            </a:extLst>
          </p:cNvPr>
          <p:cNvSpPr txBox="1"/>
          <p:nvPr/>
        </p:nvSpPr>
        <p:spPr>
          <a:xfrm>
            <a:off x="626533" y="1724788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code: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99521-FD32-6948-879B-64D7ED213A36}"/>
              </a:ext>
            </a:extLst>
          </p:cNvPr>
          <p:cNvSpPr txBox="1"/>
          <p:nvPr/>
        </p:nvSpPr>
        <p:spPr>
          <a:xfrm>
            <a:off x="626533" y="3135098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directory contents: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A16308-369E-304F-A570-37D8CEAF61C6}"/>
              </a:ext>
            </a:extLst>
          </p:cNvPr>
          <p:cNvSpPr/>
          <p:nvPr/>
        </p:nvSpPr>
        <p:spPr>
          <a:xfrm>
            <a:off x="702747" y="3538236"/>
            <a:ext cx="6096000" cy="1600438"/>
          </a:xfrm>
          <a:prstGeom prst="rect">
            <a:avLst/>
          </a:prstGeom>
          <a:solidFill>
            <a:srgbClr val="252424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stephen@</a:t>
            </a:r>
            <a:r>
              <a:rPr lang="en-US" sz="1400" dirty="0" err="1">
                <a:solidFill>
                  <a:srgbClr val="5599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~/working/</a:t>
            </a:r>
            <a:r>
              <a:rPr lang="en-US" sz="1400" dirty="0" err="1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nextflow_tutorial</a:t>
            </a:r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/data]$ ls -1</a:t>
            </a:r>
          </a:p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isolate_a_R1.fastq.gz</a:t>
            </a:r>
          </a:p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isolate_a_R2.fastq.gz</a:t>
            </a:r>
          </a:p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isolate_b_R1.fastq.gz</a:t>
            </a:r>
          </a:p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isolate_b_R2.fastq.gz</a:t>
            </a:r>
          </a:p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isolate_c_R1.fastq.gz</a:t>
            </a:r>
          </a:p>
          <a:p>
            <a:r>
              <a:rPr lang="en-US" sz="14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isolate_c_R2.fastq.gz</a:t>
            </a:r>
          </a:p>
        </p:txBody>
      </p:sp>
    </p:spTree>
    <p:extLst>
      <p:ext uri="{BB962C8B-B14F-4D97-AF65-F5344CB8AC3E}">
        <p14:creationId xmlns:p14="http://schemas.microsoft.com/office/powerpoint/2010/main" val="14658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5AFAB44-433B-E04C-BFE8-C0276DA7C0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94941" y="3419290"/>
            <a:ext cx="1374866" cy="1298113"/>
          </a:xfrm>
          <a:prstGeom prst="curvedConnector2">
            <a:avLst/>
          </a:prstGeom>
          <a:ln w="76200">
            <a:solidFill>
              <a:srgbClr val="EF7557">
                <a:alpha val="4896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C293D-40F1-9C4E-AF98-49A50168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7EEF2-1B68-7B45-9AA4-585DFCEA9179}"/>
              </a:ext>
            </a:extLst>
          </p:cNvPr>
          <p:cNvSpPr/>
          <p:nvPr/>
        </p:nvSpPr>
        <p:spPr>
          <a:xfrm flipH="1">
            <a:off x="9377271" y="2897878"/>
            <a:ext cx="918150" cy="640800"/>
          </a:xfrm>
          <a:prstGeom prst="rect">
            <a:avLst/>
          </a:prstGeom>
          <a:solidFill>
            <a:srgbClr val="EF7557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13252D-D18F-C04F-B5A1-8CCAFEB306DE}"/>
              </a:ext>
            </a:extLst>
          </p:cNvPr>
          <p:cNvGrpSpPr/>
          <p:nvPr/>
        </p:nvGrpSpPr>
        <p:grpSpPr>
          <a:xfrm>
            <a:off x="7704548" y="2906973"/>
            <a:ext cx="4289106" cy="2005996"/>
            <a:chOff x="2869465" y="2507500"/>
            <a:chExt cx="6453070" cy="301807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F97D6D5-E021-B640-AA65-C92C531EF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701" y="2974828"/>
              <a:ext cx="125693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71">
              <a:extLst>
                <a:ext uri="{FF2B5EF4-FFF2-40B4-BE49-F238E27FC236}">
                  <a16:creationId xmlns:a16="http://schemas.microsoft.com/office/drawing/2014/main" id="{12BC482F-297C-E344-9C2F-53D4025CE724}"/>
                </a:ext>
              </a:extLst>
            </p:cNvPr>
            <p:cNvSpPr/>
            <p:nvPr/>
          </p:nvSpPr>
          <p:spPr>
            <a:xfrm>
              <a:off x="2869465" y="2738333"/>
              <a:ext cx="1297236" cy="472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AU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reads</a:t>
              </a:r>
              <a:endParaRPr lang="en-GB" sz="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Rectangle: Rounded Corners 71">
              <a:extLst>
                <a:ext uri="{FF2B5EF4-FFF2-40B4-BE49-F238E27FC236}">
                  <a16:creationId xmlns:a16="http://schemas.microsoft.com/office/drawing/2014/main" id="{CD5AB1A3-D207-FF4B-AB70-203087B53576}"/>
                </a:ext>
              </a:extLst>
            </p:cNvPr>
            <p:cNvSpPr/>
            <p:nvPr/>
          </p:nvSpPr>
          <p:spPr>
            <a:xfrm>
              <a:off x="5423636" y="2738333"/>
              <a:ext cx="1297236" cy="4729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Process A</a:t>
              </a:r>
            </a:p>
            <a:p>
              <a:pPr algn="ctr"/>
              <a:r>
                <a:rPr lang="en-AU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Read assembly</a:t>
              </a:r>
              <a:endParaRPr lang="en-GB" sz="10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Rectangle: Rounded Corners 71">
              <a:extLst>
                <a:ext uri="{FF2B5EF4-FFF2-40B4-BE49-F238E27FC236}">
                  <a16:creationId xmlns:a16="http://schemas.microsoft.com/office/drawing/2014/main" id="{185F5F58-3F17-A64C-8A7F-AD3F5417DD8D}"/>
                </a:ext>
              </a:extLst>
            </p:cNvPr>
            <p:cNvSpPr/>
            <p:nvPr/>
          </p:nvSpPr>
          <p:spPr>
            <a:xfrm>
              <a:off x="8025299" y="2738334"/>
              <a:ext cx="1297236" cy="4729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Process B</a:t>
              </a:r>
            </a:p>
            <a:p>
              <a:pPr algn="ctr"/>
              <a:r>
                <a:rPr lang="en-AU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Assembly stats</a:t>
              </a:r>
              <a:endParaRPr lang="en-GB" sz="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3E2C4-6BC0-744C-97AA-EDB2859715C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673917" y="3211323"/>
              <a:ext cx="0" cy="18352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71">
              <a:extLst>
                <a:ext uri="{FF2B5EF4-FFF2-40B4-BE49-F238E27FC236}">
                  <a16:creationId xmlns:a16="http://schemas.microsoft.com/office/drawing/2014/main" id="{E56530CC-3294-7F4F-A0D2-507C27900789}"/>
                </a:ext>
              </a:extLst>
            </p:cNvPr>
            <p:cNvSpPr/>
            <p:nvPr/>
          </p:nvSpPr>
          <p:spPr>
            <a:xfrm>
              <a:off x="8025299" y="5052583"/>
              <a:ext cx="1297236" cy="472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Output</a:t>
              </a:r>
              <a:r>
                <a:rPr lang="en-GB" sz="1000" dirty="0">
                  <a:solidFill>
                    <a:schemeClr val="tx1"/>
                  </a:solidFill>
                </a:rPr>
                <a:t> directory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384DB-6AB9-254A-87BD-2B65DB2BE858}"/>
                </a:ext>
              </a:extLst>
            </p:cNvPr>
            <p:cNvSpPr txBox="1"/>
            <p:nvPr/>
          </p:nvSpPr>
          <p:spPr>
            <a:xfrm>
              <a:off x="4280532" y="2507500"/>
              <a:ext cx="1078539" cy="50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Channel 1</a:t>
              </a:r>
            </a:p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(short reads)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DEAC2D-51E9-094A-A64C-49FC44F0C889}"/>
                </a:ext>
              </a:extLst>
            </p:cNvPr>
            <p:cNvSpPr txBox="1"/>
            <p:nvPr/>
          </p:nvSpPr>
          <p:spPr>
            <a:xfrm>
              <a:off x="6786091" y="2507500"/>
              <a:ext cx="1056833" cy="694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Channel 2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(assemblies)</a:t>
              </a:r>
            </a:p>
            <a:p>
              <a:pPr algn="ctr"/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DB3FD0-AC9B-A645-9E4A-B520C6573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872" y="2974826"/>
              <a:ext cx="125693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45C98524-C9AA-B24F-9EC8-77A50483FC5B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6009898" y="3273677"/>
              <a:ext cx="2077756" cy="195304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7DDA9D-18B3-CE4E-97EB-304097913C00}"/>
                </a:ext>
              </a:extLst>
            </p:cNvPr>
            <p:cNvSpPr txBox="1"/>
            <p:nvPr/>
          </p:nvSpPr>
          <p:spPr>
            <a:xfrm>
              <a:off x="5408588" y="4111699"/>
              <a:ext cx="979657" cy="32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Assemblies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9948A-9DE6-3D4F-BA64-AE5C5324A0B7}"/>
                </a:ext>
              </a:extLst>
            </p:cNvPr>
            <p:cNvSpPr txBox="1"/>
            <p:nvPr/>
          </p:nvSpPr>
          <p:spPr>
            <a:xfrm>
              <a:off x="8692511" y="3851942"/>
              <a:ext cx="617894" cy="32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Stats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3B8189B-F04B-954C-B167-7FB3D94A76B7}"/>
              </a:ext>
            </a:extLst>
          </p:cNvPr>
          <p:cNvSpPr/>
          <p:nvPr/>
        </p:nvSpPr>
        <p:spPr>
          <a:xfrm>
            <a:off x="702424" y="2311229"/>
            <a:ext cx="6096000" cy="3754874"/>
          </a:xfrm>
          <a:prstGeom prst="rect">
            <a:avLst/>
          </a:prstGeom>
          <a:solidFill>
            <a:srgbClr val="F7F9FB"/>
          </a:solidFill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read_assembly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path: {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}, mode: 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'copy'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input: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tuple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reads_fwd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reads_rev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output: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tuple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'*.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script: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skesa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--reads 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reads_fwd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reads_rev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\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--cores 1 \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 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}.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</a:t>
            </a:r>
            <a:endParaRPr lang="en-US" sz="1400" dirty="0">
              <a:solidFill>
                <a:srgbClr val="062E6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1BF0C-5BC7-734A-88DD-C1A64F752A2B}"/>
              </a:ext>
            </a:extLst>
          </p:cNvPr>
          <p:cNvSpPr txBox="1"/>
          <p:nvPr/>
        </p:nvSpPr>
        <p:spPr>
          <a:xfrm>
            <a:off x="702424" y="1827789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code:</a:t>
            </a:r>
          </a:p>
        </p:txBody>
      </p:sp>
    </p:spTree>
    <p:extLst>
      <p:ext uri="{BB962C8B-B14F-4D97-AF65-F5344CB8AC3E}">
        <p14:creationId xmlns:p14="http://schemas.microsoft.com/office/powerpoint/2010/main" val="58763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38F0D-1172-3F40-A22C-DBF03D3856FA}"/>
              </a:ext>
            </a:extLst>
          </p:cNvPr>
          <p:cNvCxnSpPr>
            <a:cxnSpLocks/>
          </p:cNvCxnSpPr>
          <p:nvPr/>
        </p:nvCxnSpPr>
        <p:spPr>
          <a:xfrm>
            <a:off x="11563282" y="3368638"/>
            <a:ext cx="0" cy="1219812"/>
          </a:xfrm>
          <a:prstGeom prst="straightConnector1">
            <a:avLst/>
          </a:prstGeom>
          <a:ln w="76200">
            <a:solidFill>
              <a:srgbClr val="EF7557">
                <a:alpha val="4896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C293D-40F1-9C4E-AF98-49A50168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7EEF2-1B68-7B45-9AA4-585DFCEA9179}"/>
              </a:ext>
            </a:extLst>
          </p:cNvPr>
          <p:cNvSpPr/>
          <p:nvPr/>
        </p:nvSpPr>
        <p:spPr>
          <a:xfrm flipH="1">
            <a:off x="11106240" y="2897878"/>
            <a:ext cx="918150" cy="640800"/>
          </a:xfrm>
          <a:prstGeom prst="rect">
            <a:avLst/>
          </a:prstGeom>
          <a:solidFill>
            <a:srgbClr val="EF7557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13252D-D18F-C04F-B5A1-8CCAFEB306DE}"/>
              </a:ext>
            </a:extLst>
          </p:cNvPr>
          <p:cNvGrpSpPr/>
          <p:nvPr/>
        </p:nvGrpSpPr>
        <p:grpSpPr>
          <a:xfrm>
            <a:off x="7704548" y="2906973"/>
            <a:ext cx="4289106" cy="2005996"/>
            <a:chOff x="2869465" y="2507500"/>
            <a:chExt cx="6453070" cy="301807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F97D6D5-E021-B640-AA65-C92C531EF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701" y="2974828"/>
              <a:ext cx="125693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71">
              <a:extLst>
                <a:ext uri="{FF2B5EF4-FFF2-40B4-BE49-F238E27FC236}">
                  <a16:creationId xmlns:a16="http://schemas.microsoft.com/office/drawing/2014/main" id="{12BC482F-297C-E344-9C2F-53D4025CE724}"/>
                </a:ext>
              </a:extLst>
            </p:cNvPr>
            <p:cNvSpPr/>
            <p:nvPr/>
          </p:nvSpPr>
          <p:spPr>
            <a:xfrm>
              <a:off x="2869465" y="2738333"/>
              <a:ext cx="1297236" cy="472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AU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reads</a:t>
              </a:r>
              <a:endParaRPr lang="en-GB" sz="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Rectangle: Rounded Corners 71">
              <a:extLst>
                <a:ext uri="{FF2B5EF4-FFF2-40B4-BE49-F238E27FC236}">
                  <a16:creationId xmlns:a16="http://schemas.microsoft.com/office/drawing/2014/main" id="{CD5AB1A3-D207-FF4B-AB70-203087B53576}"/>
                </a:ext>
              </a:extLst>
            </p:cNvPr>
            <p:cNvSpPr/>
            <p:nvPr/>
          </p:nvSpPr>
          <p:spPr>
            <a:xfrm>
              <a:off x="5423636" y="2738333"/>
              <a:ext cx="1297236" cy="4729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Process A</a:t>
              </a:r>
            </a:p>
            <a:p>
              <a:pPr algn="ctr"/>
              <a:r>
                <a:rPr lang="en-AU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Read assembly</a:t>
              </a:r>
              <a:endParaRPr lang="en-GB" sz="10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Rectangle: Rounded Corners 71">
              <a:extLst>
                <a:ext uri="{FF2B5EF4-FFF2-40B4-BE49-F238E27FC236}">
                  <a16:creationId xmlns:a16="http://schemas.microsoft.com/office/drawing/2014/main" id="{185F5F58-3F17-A64C-8A7F-AD3F5417DD8D}"/>
                </a:ext>
              </a:extLst>
            </p:cNvPr>
            <p:cNvSpPr/>
            <p:nvPr/>
          </p:nvSpPr>
          <p:spPr>
            <a:xfrm>
              <a:off x="8025299" y="2738334"/>
              <a:ext cx="1297236" cy="4729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Process B</a:t>
              </a:r>
            </a:p>
            <a:p>
              <a:pPr algn="ctr"/>
              <a:r>
                <a:rPr lang="en-AU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Assembly stats</a:t>
              </a:r>
              <a:endParaRPr lang="en-GB" sz="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3E2C4-6BC0-744C-97AA-EDB2859715C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673917" y="3211323"/>
              <a:ext cx="0" cy="18352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71">
              <a:extLst>
                <a:ext uri="{FF2B5EF4-FFF2-40B4-BE49-F238E27FC236}">
                  <a16:creationId xmlns:a16="http://schemas.microsoft.com/office/drawing/2014/main" id="{E56530CC-3294-7F4F-A0D2-507C27900789}"/>
                </a:ext>
              </a:extLst>
            </p:cNvPr>
            <p:cNvSpPr/>
            <p:nvPr/>
          </p:nvSpPr>
          <p:spPr>
            <a:xfrm>
              <a:off x="8025299" y="5052583"/>
              <a:ext cx="1297236" cy="472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Output</a:t>
              </a:r>
              <a:r>
                <a:rPr lang="en-GB" sz="1000" dirty="0">
                  <a:solidFill>
                    <a:schemeClr val="tx1"/>
                  </a:solidFill>
                </a:rPr>
                <a:t> directory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384DB-6AB9-254A-87BD-2B65DB2BE858}"/>
                </a:ext>
              </a:extLst>
            </p:cNvPr>
            <p:cNvSpPr txBox="1"/>
            <p:nvPr/>
          </p:nvSpPr>
          <p:spPr>
            <a:xfrm>
              <a:off x="4280532" y="2507500"/>
              <a:ext cx="1078539" cy="50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Channel 1</a:t>
              </a:r>
            </a:p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(short reads)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DEAC2D-51E9-094A-A64C-49FC44F0C889}"/>
                </a:ext>
              </a:extLst>
            </p:cNvPr>
            <p:cNvSpPr txBox="1"/>
            <p:nvPr/>
          </p:nvSpPr>
          <p:spPr>
            <a:xfrm>
              <a:off x="6786091" y="2507500"/>
              <a:ext cx="1056833" cy="694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Channel 2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(assemblies)</a:t>
              </a:r>
            </a:p>
            <a:p>
              <a:pPr algn="ctr"/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DB3FD0-AC9B-A645-9E4A-B520C6573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872" y="2974826"/>
              <a:ext cx="125693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45C98524-C9AA-B24F-9EC8-77A50483FC5B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6009898" y="3273677"/>
              <a:ext cx="2077756" cy="195304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7DDA9D-18B3-CE4E-97EB-304097913C00}"/>
                </a:ext>
              </a:extLst>
            </p:cNvPr>
            <p:cNvSpPr txBox="1"/>
            <p:nvPr/>
          </p:nvSpPr>
          <p:spPr>
            <a:xfrm>
              <a:off x="5408588" y="4111699"/>
              <a:ext cx="979657" cy="32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Assemblies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9948A-9DE6-3D4F-BA64-AE5C5324A0B7}"/>
                </a:ext>
              </a:extLst>
            </p:cNvPr>
            <p:cNvSpPr txBox="1"/>
            <p:nvPr/>
          </p:nvSpPr>
          <p:spPr>
            <a:xfrm>
              <a:off x="8692511" y="3851942"/>
              <a:ext cx="617894" cy="32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Stats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3B8189B-F04B-954C-B167-7FB3D94A76B7}"/>
              </a:ext>
            </a:extLst>
          </p:cNvPr>
          <p:cNvSpPr/>
          <p:nvPr/>
        </p:nvSpPr>
        <p:spPr>
          <a:xfrm>
            <a:off x="702424" y="2311229"/>
            <a:ext cx="6096000" cy="3539430"/>
          </a:xfrm>
          <a:prstGeom prst="rect">
            <a:avLst/>
          </a:prstGeom>
          <a:solidFill>
            <a:srgbClr val="F7F9FB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US" sz="14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assembly_stats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publishDir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path:{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mode: 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'copy'</a:t>
            </a:r>
          </a:p>
          <a:p>
            <a:endParaRPr lang="en-US" sz="14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input:</a:t>
            </a: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tuple </a:t>
            </a:r>
            <a:r>
              <a:rPr lang="en-US" sz="14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4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assembly_fasta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output:</a:t>
            </a: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path(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'*_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stats.tsv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script: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assembly_stats.py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-a 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assembly_fasta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\</a:t>
            </a: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 ${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}_</a:t>
            </a:r>
            <a:r>
              <a:rPr lang="en-US" sz="14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stats.tsv</a:t>
            </a:r>
            <a:endParaRPr lang="en-US" sz="1400" dirty="0">
              <a:solidFill>
                <a:srgbClr val="062E6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4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1BF0C-5BC7-734A-88DD-C1A64F752A2B}"/>
              </a:ext>
            </a:extLst>
          </p:cNvPr>
          <p:cNvSpPr txBox="1"/>
          <p:nvPr/>
        </p:nvSpPr>
        <p:spPr>
          <a:xfrm>
            <a:off x="702424" y="1827789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code:</a:t>
            </a:r>
          </a:p>
        </p:txBody>
      </p:sp>
    </p:spTree>
    <p:extLst>
      <p:ext uri="{BB962C8B-B14F-4D97-AF65-F5344CB8AC3E}">
        <p14:creationId xmlns:p14="http://schemas.microsoft.com/office/powerpoint/2010/main" val="208113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995F60-B162-4748-A324-016D4903E06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264430" y="3217588"/>
            <a:ext cx="867001" cy="571"/>
          </a:xfrm>
          <a:prstGeom prst="straightConnector1">
            <a:avLst/>
          </a:prstGeom>
          <a:ln w="76200">
            <a:solidFill>
              <a:srgbClr val="EF7557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C2736B-42E7-064E-99CD-39C2F274BFF7}"/>
              </a:ext>
            </a:extLst>
          </p:cNvPr>
          <p:cNvSpPr/>
          <p:nvPr/>
        </p:nvSpPr>
        <p:spPr>
          <a:xfrm flipH="1">
            <a:off x="9371854" y="2897187"/>
            <a:ext cx="918150" cy="640800"/>
          </a:xfrm>
          <a:prstGeom prst="rect">
            <a:avLst/>
          </a:prstGeom>
          <a:solidFill>
            <a:srgbClr val="EF7557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376CE5-4D05-E94C-BE69-7AA091D9F4E9}"/>
              </a:ext>
            </a:extLst>
          </p:cNvPr>
          <p:cNvSpPr/>
          <p:nvPr/>
        </p:nvSpPr>
        <p:spPr>
          <a:xfrm flipH="1">
            <a:off x="11113468" y="2899392"/>
            <a:ext cx="918150" cy="640800"/>
          </a:xfrm>
          <a:prstGeom prst="rect">
            <a:avLst/>
          </a:prstGeom>
          <a:solidFill>
            <a:srgbClr val="EF7557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53B53-F600-0C43-A767-53C0588569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66771" y="3217588"/>
            <a:ext cx="849836" cy="0"/>
          </a:xfrm>
          <a:prstGeom prst="straightConnector1">
            <a:avLst/>
          </a:prstGeom>
          <a:ln w="76200">
            <a:solidFill>
              <a:srgbClr val="EF7557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C293D-40F1-9C4E-AF98-49A50168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processes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97D6D5-E021-B640-AA65-C92C531EF14D}"/>
              </a:ext>
            </a:extLst>
          </p:cNvPr>
          <p:cNvCxnSpPr>
            <a:cxnSpLocks/>
          </p:cNvCxnSpPr>
          <p:nvPr/>
        </p:nvCxnSpPr>
        <p:spPr>
          <a:xfrm flipV="1">
            <a:off x="8566771" y="3217588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12BC482F-297C-E344-9C2F-53D4025CE724}"/>
              </a:ext>
            </a:extLst>
          </p:cNvPr>
          <p:cNvSpPr/>
          <p:nvPr/>
        </p:nvSpPr>
        <p:spPr>
          <a:xfrm>
            <a:off x="7704548" y="3060399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reads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71">
            <a:extLst>
              <a:ext uri="{FF2B5EF4-FFF2-40B4-BE49-F238E27FC236}">
                <a16:creationId xmlns:a16="http://schemas.microsoft.com/office/drawing/2014/main" id="{CD5AB1A3-D207-FF4B-AB70-203087B53576}"/>
              </a:ext>
            </a:extLst>
          </p:cNvPr>
          <p:cNvSpPr/>
          <p:nvPr/>
        </p:nvSpPr>
        <p:spPr>
          <a:xfrm>
            <a:off x="9402207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assembly</a:t>
            </a:r>
            <a:endParaRPr lang="en-GB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185F5F58-3F17-A64C-8A7F-AD3F5417DD8D}"/>
              </a:ext>
            </a:extLst>
          </p:cNvPr>
          <p:cNvSpPr/>
          <p:nvPr/>
        </p:nvSpPr>
        <p:spPr>
          <a:xfrm>
            <a:off x="11131431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B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stats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33E2C4-6BC0-744C-97AA-EDB2859715C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562543" y="3374777"/>
            <a:ext cx="0" cy="12198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71">
            <a:extLst>
              <a:ext uri="{FF2B5EF4-FFF2-40B4-BE49-F238E27FC236}">
                <a16:creationId xmlns:a16="http://schemas.microsoft.com/office/drawing/2014/main" id="{E56530CC-3294-7F4F-A0D2-507C27900789}"/>
              </a:ext>
            </a:extLst>
          </p:cNvPr>
          <p:cNvSpPr/>
          <p:nvPr/>
        </p:nvSpPr>
        <p:spPr>
          <a:xfrm>
            <a:off x="11131431" y="4598591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Output</a:t>
            </a:r>
            <a:r>
              <a:rPr lang="en-GB" sz="1000" dirty="0">
                <a:solidFill>
                  <a:schemeClr val="tx1"/>
                </a:solidFill>
              </a:rPr>
              <a:t> directory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384DB-6AB9-254A-87BD-2B65DB2BE858}"/>
              </a:ext>
            </a:extLst>
          </p:cNvPr>
          <p:cNvSpPr txBox="1"/>
          <p:nvPr/>
        </p:nvSpPr>
        <p:spPr>
          <a:xfrm>
            <a:off x="8642430" y="2906973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(short reads)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EAC2D-51E9-094A-A64C-49FC44F0C889}"/>
              </a:ext>
            </a:extLst>
          </p:cNvPr>
          <p:cNvSpPr txBox="1"/>
          <p:nvPr/>
        </p:nvSpPr>
        <p:spPr>
          <a:xfrm>
            <a:off x="10307778" y="29069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(assemblies)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DB3FD0-AC9B-A645-9E4A-B520C65734E0}"/>
              </a:ext>
            </a:extLst>
          </p:cNvPr>
          <p:cNvCxnSpPr>
            <a:cxnSpLocks/>
          </p:cNvCxnSpPr>
          <p:nvPr/>
        </p:nvCxnSpPr>
        <p:spPr>
          <a:xfrm flipV="1">
            <a:off x="10264429" y="3217587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C98524-C9AA-B24F-9EC8-77A50483FC5B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9791872" y="3416221"/>
            <a:ext cx="1381004" cy="1298113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7DDA9D-18B3-CE4E-97EB-304097913C00}"/>
              </a:ext>
            </a:extLst>
          </p:cNvPr>
          <p:cNvSpPr txBox="1"/>
          <p:nvPr/>
        </p:nvSpPr>
        <p:spPr>
          <a:xfrm>
            <a:off x="9392205" y="397322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948A-9DE6-3D4F-BA64-AE5C5324A0B7}"/>
              </a:ext>
            </a:extLst>
          </p:cNvPr>
          <p:cNvSpPr txBox="1"/>
          <p:nvPr/>
        </p:nvSpPr>
        <p:spPr>
          <a:xfrm>
            <a:off x="11574901" y="380057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38D13F-3521-C141-B987-D56CD68C4506}"/>
              </a:ext>
            </a:extLst>
          </p:cNvPr>
          <p:cNvSpPr/>
          <p:nvPr/>
        </p:nvSpPr>
        <p:spPr>
          <a:xfrm>
            <a:off x="703718" y="3245527"/>
            <a:ext cx="6696825" cy="1754326"/>
          </a:xfrm>
          <a:prstGeom prst="rect">
            <a:avLst/>
          </a:prstGeom>
          <a:solidFill>
            <a:srgbClr val="F7F9FB"/>
          </a:solidFill>
        </p:spPr>
        <p:txBody>
          <a:bodyPr wrap="square">
            <a:spAutoFit/>
          </a:bodyPr>
          <a:lstStyle/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ch_reads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Channel.fromFilePairs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'data/*_{1,2}.</a:t>
            </a:r>
            <a:r>
              <a:rPr lang="en-US" sz="135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fastq.gz</a:t>
            </a:r>
            <a:r>
              <a:rPr lang="en-US" sz="135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flat: </a:t>
            </a:r>
            <a:r>
              <a:rPr lang="en-US" sz="1350" dirty="0">
                <a:solidFill>
                  <a:srgbClr val="EF75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35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i="1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&lt;processes code (hidden)&gt;</a:t>
            </a:r>
          </a:p>
          <a:p>
            <a:endParaRPr lang="en-US" sz="135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workflow {</a:t>
            </a:r>
          </a:p>
          <a:p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5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ch_assemblies</a:t>
            </a:r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read_assembly</a:t>
            </a:r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ch_reads</a:t>
            </a:r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5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assembly_stats</a:t>
            </a:r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ch_assemblies</a:t>
            </a:r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FC479-D4D0-5340-A61B-60E55736F92E}"/>
              </a:ext>
            </a:extLst>
          </p:cNvPr>
          <p:cNvSpPr txBox="1"/>
          <p:nvPr/>
        </p:nvSpPr>
        <p:spPr>
          <a:xfrm>
            <a:off x="703719" y="2762087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code:</a:t>
            </a:r>
          </a:p>
        </p:txBody>
      </p:sp>
    </p:spTree>
    <p:extLst>
      <p:ext uri="{BB962C8B-B14F-4D97-AF65-F5344CB8AC3E}">
        <p14:creationId xmlns:p14="http://schemas.microsoft.com/office/powerpoint/2010/main" val="250866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7EAC-1391-5E42-8A1A-BA191BE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548" y="365125"/>
            <a:ext cx="3649252" cy="1325563"/>
          </a:xfrm>
        </p:spPr>
        <p:txBody>
          <a:bodyPr/>
          <a:lstStyle/>
          <a:p>
            <a:pPr algn="r"/>
            <a:r>
              <a:rPr lang="en-US" dirty="0"/>
              <a:t>All together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896709-606C-5D4D-9095-9CD2E36516FA}"/>
              </a:ext>
            </a:extLst>
          </p:cNvPr>
          <p:cNvCxnSpPr>
            <a:cxnSpLocks/>
          </p:cNvCxnSpPr>
          <p:nvPr/>
        </p:nvCxnSpPr>
        <p:spPr>
          <a:xfrm flipV="1">
            <a:off x="8566771" y="3217588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71">
            <a:extLst>
              <a:ext uri="{FF2B5EF4-FFF2-40B4-BE49-F238E27FC236}">
                <a16:creationId xmlns:a16="http://schemas.microsoft.com/office/drawing/2014/main" id="{3B3D1FB5-CD36-CF49-BFCA-A4177618CE12}"/>
              </a:ext>
            </a:extLst>
          </p:cNvPr>
          <p:cNvSpPr/>
          <p:nvPr/>
        </p:nvSpPr>
        <p:spPr>
          <a:xfrm>
            <a:off x="7704548" y="3060399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reads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71">
            <a:extLst>
              <a:ext uri="{FF2B5EF4-FFF2-40B4-BE49-F238E27FC236}">
                <a16:creationId xmlns:a16="http://schemas.microsoft.com/office/drawing/2014/main" id="{D863AFA4-4F23-8844-AE2B-76D4061BB7FD}"/>
              </a:ext>
            </a:extLst>
          </p:cNvPr>
          <p:cNvSpPr/>
          <p:nvPr/>
        </p:nvSpPr>
        <p:spPr>
          <a:xfrm>
            <a:off x="9402207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A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assembly</a:t>
            </a:r>
            <a:endParaRPr lang="en-GB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71">
            <a:extLst>
              <a:ext uri="{FF2B5EF4-FFF2-40B4-BE49-F238E27FC236}">
                <a16:creationId xmlns:a16="http://schemas.microsoft.com/office/drawing/2014/main" id="{5CF7136C-E209-FE4A-AFD8-7C361F971976}"/>
              </a:ext>
            </a:extLst>
          </p:cNvPr>
          <p:cNvSpPr/>
          <p:nvPr/>
        </p:nvSpPr>
        <p:spPr>
          <a:xfrm>
            <a:off x="11131431" y="3060399"/>
            <a:ext cx="862223" cy="3143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 B</a:t>
            </a:r>
          </a:p>
          <a:p>
            <a:pPr algn="ctr"/>
            <a:r>
              <a:rPr lang="en-A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stats</a:t>
            </a:r>
            <a:endParaRPr lang="en-GB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0A5C2-7B48-C146-9AF9-320C7FF50BB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562543" y="3374777"/>
            <a:ext cx="0" cy="12198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71">
            <a:extLst>
              <a:ext uri="{FF2B5EF4-FFF2-40B4-BE49-F238E27FC236}">
                <a16:creationId xmlns:a16="http://schemas.microsoft.com/office/drawing/2014/main" id="{A92B9D67-6B1B-5744-A67A-9BA287410F9C}"/>
              </a:ext>
            </a:extLst>
          </p:cNvPr>
          <p:cNvSpPr/>
          <p:nvPr/>
        </p:nvSpPr>
        <p:spPr>
          <a:xfrm>
            <a:off x="11131431" y="4598591"/>
            <a:ext cx="862223" cy="3143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Output</a:t>
            </a:r>
            <a:r>
              <a:rPr lang="en-GB" sz="1000" dirty="0">
                <a:solidFill>
                  <a:schemeClr val="tx1"/>
                </a:solidFill>
              </a:rPr>
              <a:t> directory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443AB-81E3-B946-8609-0499F7CBDC82}"/>
              </a:ext>
            </a:extLst>
          </p:cNvPr>
          <p:cNvSpPr txBox="1"/>
          <p:nvPr/>
        </p:nvSpPr>
        <p:spPr>
          <a:xfrm>
            <a:off x="8642430" y="2906973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1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(short reads)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BA499-93DB-6D45-86B3-BFB2DE5F21B2}"/>
              </a:ext>
            </a:extLst>
          </p:cNvPr>
          <p:cNvSpPr txBox="1"/>
          <p:nvPr/>
        </p:nvSpPr>
        <p:spPr>
          <a:xfrm>
            <a:off x="10307778" y="29069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2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(assemblies)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93A4BB-E134-3F4B-BC77-0BB3DE612E69}"/>
              </a:ext>
            </a:extLst>
          </p:cNvPr>
          <p:cNvCxnSpPr>
            <a:cxnSpLocks/>
          </p:cNvCxnSpPr>
          <p:nvPr/>
        </p:nvCxnSpPr>
        <p:spPr>
          <a:xfrm flipV="1">
            <a:off x="10264429" y="3217587"/>
            <a:ext cx="83543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E4ADEF1-051E-CE46-AF4F-3CC3BC5576F5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9791872" y="3416221"/>
            <a:ext cx="1381004" cy="1298113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9D9001-F1D8-E34A-B0C8-2797A5B1FA4D}"/>
              </a:ext>
            </a:extLst>
          </p:cNvPr>
          <p:cNvSpPr txBox="1"/>
          <p:nvPr/>
        </p:nvSpPr>
        <p:spPr>
          <a:xfrm>
            <a:off x="9392205" y="397322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6EAE3-71B4-E045-B038-29FE477A4832}"/>
              </a:ext>
            </a:extLst>
          </p:cNvPr>
          <p:cNvSpPr txBox="1"/>
          <p:nvPr/>
        </p:nvSpPr>
        <p:spPr>
          <a:xfrm>
            <a:off x="11574901" y="380057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0D873-7154-DA4D-9554-819104C7327A}"/>
              </a:ext>
            </a:extLst>
          </p:cNvPr>
          <p:cNvSpPr/>
          <p:nvPr/>
        </p:nvSpPr>
        <p:spPr>
          <a:xfrm>
            <a:off x="589107" y="163860"/>
            <a:ext cx="6096000" cy="6553932"/>
          </a:xfrm>
          <a:prstGeom prst="rect">
            <a:avLst/>
          </a:prstGeom>
          <a:solidFill>
            <a:srgbClr val="F7F9FB"/>
          </a:solidFill>
        </p:spPr>
        <p:txBody>
          <a:bodyPr wrap="square" bIns="0">
            <a:noAutofit/>
          </a:bodyPr>
          <a:lstStyle/>
          <a:p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ch_reads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Channel.fromFilePairs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'data/*_{1,2}.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fastq.gz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flat: </a:t>
            </a:r>
            <a:r>
              <a:rPr lang="en-US" sz="1100" dirty="0">
                <a:solidFill>
                  <a:srgbClr val="EF75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'output/'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read_assembly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publishDir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path: {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mode: 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'copy'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input: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tuple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reads_fwd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reads_rev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output: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tuple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'*.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script:</a:t>
            </a:r>
          </a:p>
          <a:p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skesa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--reads 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reads_fwd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reads_rev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--cores 1 &gt; 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}.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</a:t>
            </a:r>
            <a:endParaRPr lang="en-US" sz="1100" dirty="0">
              <a:solidFill>
                <a:srgbClr val="062E6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assembly_stats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publishDir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path:{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mode: 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'copy'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input: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tuple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path(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assembly_fasta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output: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path(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'*_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stats.tsv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script:</a:t>
            </a:r>
          </a:p>
          <a:p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assembly_stats.py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assembly_fasta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&gt; ${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isolate_id</a:t>
            </a:r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}_</a:t>
            </a:r>
            <a:r>
              <a:rPr lang="en-US" sz="1100" dirty="0" err="1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stats.tsv</a:t>
            </a:r>
            <a:endParaRPr lang="en-US" sz="1100" dirty="0">
              <a:solidFill>
                <a:srgbClr val="062E6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62E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"""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solidFill>
                <a:srgbClr val="2524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workflow {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ch_assemblies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read_assembly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ch_reads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assembly_stats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ch_assemblies</a:t>
            </a:r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2524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0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65C2B4-35C6-C540-B626-A87F95B23ABF}"/>
              </a:ext>
            </a:extLst>
          </p:cNvPr>
          <p:cNvCxnSpPr>
            <a:cxnSpLocks/>
          </p:cNvCxnSpPr>
          <p:nvPr/>
        </p:nvCxnSpPr>
        <p:spPr>
          <a:xfrm>
            <a:off x="6510528" y="4608576"/>
            <a:ext cx="923544" cy="31640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54875-8271-3F40-920D-1A55EF850FD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910072" y="2346702"/>
            <a:ext cx="0" cy="36429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617536-4FC1-D148-B361-EE066C4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debugging approach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893B91-1F7D-3B45-832E-2D80220F1C49}"/>
              </a:ext>
            </a:extLst>
          </p:cNvPr>
          <p:cNvSpPr/>
          <p:nvPr/>
        </p:nvSpPr>
        <p:spPr>
          <a:xfrm>
            <a:off x="5148072" y="1843500"/>
            <a:ext cx="1524000" cy="503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Something went wrong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C2E17C-0C5A-9743-93F3-A8A9AFEED26E}"/>
              </a:ext>
            </a:extLst>
          </p:cNvPr>
          <p:cNvSpPr/>
          <p:nvPr/>
        </p:nvSpPr>
        <p:spPr>
          <a:xfrm>
            <a:off x="5148072" y="2672735"/>
            <a:ext cx="1524000" cy="503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Locate work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B62B-6A96-A24A-B7F7-5B185C951710}"/>
              </a:ext>
            </a:extLst>
          </p:cNvPr>
          <p:cNvSpPr txBox="1"/>
          <p:nvPr/>
        </p:nvSpPr>
        <p:spPr>
          <a:xfrm>
            <a:off x="7434072" y="2770448"/>
            <a:ext cx="3916713" cy="307777"/>
          </a:xfrm>
          <a:prstGeom prst="rect">
            <a:avLst/>
          </a:prstGeom>
          <a:solidFill>
            <a:srgbClr val="F7F9FB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work/6e/d17675835da6f944b91730a0812cc8/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32B595-0020-0045-B7F7-AC0BE9282A11}"/>
              </a:ext>
            </a:extLst>
          </p:cNvPr>
          <p:cNvSpPr/>
          <p:nvPr/>
        </p:nvSpPr>
        <p:spPr>
          <a:xfrm>
            <a:off x="5148072" y="3501970"/>
            <a:ext cx="1524000" cy="503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Investigate logs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5F3B0F-5315-1E48-8CC7-853A3AAB07F6}"/>
              </a:ext>
            </a:extLst>
          </p:cNvPr>
          <p:cNvSpPr/>
          <p:nvPr/>
        </p:nvSpPr>
        <p:spPr>
          <a:xfrm>
            <a:off x="5148072" y="4331205"/>
            <a:ext cx="1524000" cy="503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Manually re-run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0B035E-7B07-484A-9EF7-317104BA7B8F}"/>
              </a:ext>
            </a:extLst>
          </p:cNvPr>
          <p:cNvSpPr/>
          <p:nvPr/>
        </p:nvSpPr>
        <p:spPr>
          <a:xfrm>
            <a:off x="5148072" y="5989673"/>
            <a:ext cx="1524000" cy="503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Squash bug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87BA687-EF59-D545-8F39-1C9B5914CFD3}"/>
              </a:ext>
            </a:extLst>
          </p:cNvPr>
          <p:cNvSpPr/>
          <p:nvPr/>
        </p:nvSpPr>
        <p:spPr>
          <a:xfrm>
            <a:off x="5148072" y="5160440"/>
            <a:ext cx="1524000" cy="503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1E00E-97FD-3D4B-9F26-7A40DFEE4F5A}"/>
              </a:ext>
            </a:extLst>
          </p:cNvPr>
          <p:cNvSpPr txBox="1"/>
          <p:nvPr/>
        </p:nvSpPr>
        <p:spPr>
          <a:xfrm>
            <a:off x="7434072" y="3363127"/>
            <a:ext cx="2374240" cy="954107"/>
          </a:xfrm>
          <a:prstGeom prst="rect">
            <a:avLst/>
          </a:prstGeom>
          <a:solidFill>
            <a:srgbClr val="F7F9FB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 files (display using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pPr marL="180975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command.err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0975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command.log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0975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command.out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08EBA-8176-5143-84AD-0798344AE5F3}"/>
              </a:ext>
            </a:extLst>
          </p:cNvPr>
          <p:cNvSpPr txBox="1"/>
          <p:nvPr/>
        </p:nvSpPr>
        <p:spPr>
          <a:xfrm>
            <a:off x="7434072" y="4924978"/>
            <a:ext cx="3926459" cy="738664"/>
          </a:xfrm>
          <a:prstGeom prst="rect">
            <a:avLst/>
          </a:prstGeom>
          <a:solidFill>
            <a:srgbClr val="F7F9FB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environment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bin/ to PATH: export PATH=../../bin:$PATH"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task command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(located in .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command.sh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2BEE7D-18BD-CC4E-9542-680D1F31BC4F}"/>
              </a:ext>
            </a:extLst>
          </p:cNvPr>
          <p:cNvCxnSpPr>
            <a:cxnSpLocks/>
          </p:cNvCxnSpPr>
          <p:nvPr/>
        </p:nvCxnSpPr>
        <p:spPr>
          <a:xfrm flipV="1">
            <a:off x="6672072" y="2916804"/>
            <a:ext cx="762000" cy="1506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E06A22-AD5B-F849-9ED6-E9F475B1F9E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672072" y="3753571"/>
            <a:ext cx="7620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9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B82D-9A61-2945-B7A1-359291F9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06F0-32DD-0D4C-8849-5CDAB10D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3048"/>
            <a:ext cx="10515600" cy="3299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nextflow.io/docs/latest/dsl2.html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design patterns: </a:t>
            </a:r>
            <a:r>
              <a:rPr lang="en-US" dirty="0">
                <a:hlinkClick r:id="rId3"/>
              </a:rPr>
              <a:t>nextflow-io.github.io/patterns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Real-world examples: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nextflow</a:t>
            </a:r>
            <a:r>
              <a:rPr lang="en-US" dirty="0">
                <a:hlinkClick r:id="rId4"/>
              </a:rPr>
              <a:t>-io/awesome-</a:t>
            </a:r>
            <a:r>
              <a:rPr lang="en-US" dirty="0" err="1">
                <a:hlinkClick r:id="rId4"/>
              </a:rPr>
              <a:t>nextflow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9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A1ED6B9-05DE-44C4-94C2-10A0A0297CF2}"/>
              </a:ext>
            </a:extLst>
          </p:cNvPr>
          <p:cNvGrpSpPr/>
          <p:nvPr/>
        </p:nvGrpSpPr>
        <p:grpSpPr>
          <a:xfrm>
            <a:off x="5697765" y="551093"/>
            <a:ext cx="4149270" cy="5755814"/>
            <a:chOff x="2292648" y="559900"/>
            <a:chExt cx="4149270" cy="575581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1122ABC-639D-4721-96F1-925998C306DA}"/>
                </a:ext>
              </a:extLst>
            </p:cNvPr>
            <p:cNvSpPr/>
            <p:nvPr/>
          </p:nvSpPr>
          <p:spPr>
            <a:xfrm>
              <a:off x="3467283" y="559900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Input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F7936A-62B1-477E-B14F-284EC67B23F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4092648" y="5307860"/>
              <a:ext cx="274635" cy="2654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5F581A-3371-4F95-A2BF-25C1583DC9A9}"/>
                </a:ext>
              </a:extLst>
            </p:cNvPr>
            <p:cNvCxnSpPr>
              <a:cxnSpLocks/>
              <a:stCxn id="25" idx="2"/>
              <a:endCxn id="45" idx="0"/>
            </p:cNvCxnSpPr>
            <p:nvPr/>
          </p:nvCxnSpPr>
          <p:spPr>
            <a:xfrm>
              <a:off x="4367283" y="1284654"/>
              <a:ext cx="0" cy="329845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D44128-1726-4674-8B78-29AE318C9EB8}"/>
                </a:ext>
              </a:extLst>
            </p:cNvPr>
            <p:cNvSpPr/>
            <p:nvPr/>
          </p:nvSpPr>
          <p:spPr>
            <a:xfrm>
              <a:off x="3467283" y="1564970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Mapping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7C5A3C7-7002-47A5-8BF9-BD9ED1A0BD7A}"/>
                </a:ext>
              </a:extLst>
            </p:cNvPr>
            <p:cNvSpPr/>
            <p:nvPr/>
          </p:nvSpPr>
          <p:spPr>
            <a:xfrm>
              <a:off x="3467283" y="2570111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SNP calling and filtering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FF30071-72BF-407B-8CC4-D754FC794BE8}"/>
                </a:ext>
              </a:extLst>
            </p:cNvPr>
            <p:cNvSpPr/>
            <p:nvPr/>
          </p:nvSpPr>
          <p:spPr>
            <a:xfrm>
              <a:off x="3467283" y="3575252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Mapping stats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AA21D03-1017-4E1E-8E49-3E22C607F6CF}"/>
                </a:ext>
              </a:extLst>
            </p:cNvPr>
            <p:cNvSpPr/>
            <p:nvPr/>
          </p:nvSpPr>
          <p:spPr>
            <a:xfrm>
              <a:off x="3467283" y="4583106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Allele matrices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884E8B9-5311-4E59-8A75-897AC03F5892}"/>
                </a:ext>
              </a:extLst>
            </p:cNvPr>
            <p:cNvSpPr/>
            <p:nvPr/>
          </p:nvSpPr>
          <p:spPr>
            <a:xfrm>
              <a:off x="2292648" y="5590960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Phylogeny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8EA7DD4-0AB1-4E77-8CE6-9B8FBD7D6266}"/>
                </a:ext>
              </a:extLst>
            </p:cNvPr>
            <p:cNvSpPr/>
            <p:nvPr/>
          </p:nvSpPr>
          <p:spPr>
            <a:xfrm>
              <a:off x="4641918" y="5590960"/>
              <a:ext cx="1800000" cy="7247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Consequences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533DEC6-38AE-426B-A130-B1508AA9D02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4367283" y="5307860"/>
              <a:ext cx="274635" cy="2654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C2C83652-2DDF-489D-BF8F-937AA932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6" y="2240882"/>
            <a:ext cx="5134199" cy="1325563"/>
          </a:xfrm>
        </p:spPr>
        <p:txBody>
          <a:bodyPr/>
          <a:lstStyle/>
          <a:p>
            <a:r>
              <a:rPr lang="en-AU" dirty="0"/>
              <a:t>High level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9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D494-A783-2245-AF48-AB44FC5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</a:t>
            </a:r>
            <a:r>
              <a:rPr lang="en-US" dirty="0" err="1"/>
              <a:t>Nextflow</a:t>
            </a:r>
            <a:r>
              <a:rPr lang="en-US" dirty="0"/>
              <a:t> as pipeline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F3DD-C177-9F47-9D83-1625990F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848" y="2355712"/>
            <a:ext cx="8332304" cy="3355975"/>
          </a:xfrm>
        </p:spPr>
        <p:txBody>
          <a:bodyPr/>
          <a:lstStyle/>
          <a:p>
            <a:r>
              <a:rPr lang="en-US" dirty="0"/>
              <a:t>Stability and portability</a:t>
            </a:r>
          </a:p>
          <a:p>
            <a:r>
              <a:rPr lang="en-US" dirty="0"/>
              <a:t>Task caching</a:t>
            </a:r>
          </a:p>
          <a:p>
            <a:r>
              <a:rPr lang="en-US" dirty="0"/>
              <a:t>Job retry/resubmission</a:t>
            </a:r>
          </a:p>
          <a:p>
            <a:r>
              <a:rPr lang="en-US" dirty="0"/>
              <a:t>Pipeline progress</a:t>
            </a:r>
          </a:p>
          <a:p>
            <a:r>
              <a:rPr lang="en-US" dirty="0"/>
              <a:t>Dynamic QoS and partition allocation</a:t>
            </a:r>
          </a:p>
          <a:p>
            <a:r>
              <a:rPr lang="en-US" dirty="0"/>
              <a:t>Generally good error messages and debug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33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1D6A-1FFF-4648-924A-78CE6A82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E12FC-9F53-AC4D-AE64-68499BF72633}"/>
              </a:ext>
            </a:extLst>
          </p:cNvPr>
          <p:cNvSpPr/>
          <p:nvPr/>
        </p:nvSpPr>
        <p:spPr>
          <a:xfrm>
            <a:off x="2257838" y="1520825"/>
            <a:ext cx="7580244" cy="3085899"/>
          </a:xfrm>
          <a:prstGeom prst="rect">
            <a:avLst/>
          </a:prstGeom>
          <a:solidFill>
            <a:srgbClr val="F7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D121251-FA2C-C048-8C2D-D5888685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917" y="1573833"/>
            <a:ext cx="7484165" cy="29518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persistent screen session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screen –R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rr_haemophilus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Clone the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and activate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environment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scwatts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reddog-nf.git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cd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activate /projects/js66/software/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conda_envs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input reads, reference, and output directory in configuration file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nextflow.config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Launch pipeline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reddog.nf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-profile massive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DC46D-1F8C-374D-ACE3-69BF9996C27C}"/>
              </a:ext>
            </a:extLst>
          </p:cNvPr>
          <p:cNvGrpSpPr/>
          <p:nvPr/>
        </p:nvGrpSpPr>
        <p:grpSpPr>
          <a:xfrm>
            <a:off x="4363656" y="3761772"/>
            <a:ext cx="4499859" cy="2789140"/>
            <a:chOff x="4363656" y="3761772"/>
            <a:chExt cx="4499859" cy="2789140"/>
          </a:xfrm>
        </p:grpSpPr>
        <p:sp>
          <p:nvSpPr>
            <p:cNvPr id="6" name="Content Placeholder 6">
              <a:extLst>
                <a:ext uri="{FF2B5EF4-FFF2-40B4-BE49-F238E27FC236}">
                  <a16:creationId xmlns:a16="http://schemas.microsoft.com/office/drawing/2014/main" id="{5AAADA84-1677-8046-A7C2-BC15CE8F5582}"/>
                </a:ext>
              </a:extLst>
            </p:cNvPr>
            <p:cNvSpPr txBox="1">
              <a:spLocks/>
            </p:cNvSpPr>
            <p:nvPr/>
          </p:nvSpPr>
          <p:spPr>
            <a:xfrm>
              <a:off x="4953787" y="5337175"/>
              <a:ext cx="3909728" cy="1213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Input and output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reads = </a:t>
              </a:r>
              <a:r>
                <a:rPr lang="en-US" sz="1200" dirty="0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‘reads/*</a:t>
              </a:r>
              <a:r>
                <a:rPr lang="en-US" sz="1200" dirty="0" err="1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fastq.gz</a:t>
              </a:r>
              <a:r>
                <a:rPr lang="en-US" sz="1200" dirty="0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’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reference = </a:t>
              </a:r>
              <a:r>
                <a:rPr lang="en-US" sz="1200" dirty="0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‘data/</a:t>
              </a:r>
              <a:r>
                <a:rPr lang="en-US" sz="1200" dirty="0" err="1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reference.gbk</a:t>
              </a:r>
              <a:r>
                <a:rPr lang="en-US" sz="1200" dirty="0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’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output_dir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062E6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‘output/’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E241DD-8BC2-FD48-83E0-1FCC2CE555AD}"/>
                </a:ext>
              </a:extLst>
            </p:cNvPr>
            <p:cNvSpPr/>
            <p:nvPr/>
          </p:nvSpPr>
          <p:spPr>
            <a:xfrm>
              <a:off x="5062180" y="5054777"/>
              <a:ext cx="1846471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AU" sz="1400" dirty="0"/>
                <a:t>File: </a:t>
              </a:r>
              <a:r>
                <a:rPr lang="en-AU" sz="1400" i="1" dirty="0" err="1"/>
                <a:t>nextflow.config</a:t>
              </a:r>
              <a:endParaRPr lang="en-GB" sz="1400" i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E7766D-C9D8-DE44-AC4D-1512FC1CCDD7}"/>
                </a:ext>
              </a:extLst>
            </p:cNvPr>
            <p:cNvCxnSpPr>
              <a:cxnSpLocks/>
            </p:cNvCxnSpPr>
            <p:nvPr/>
          </p:nvCxnSpPr>
          <p:spPr>
            <a:xfrm>
              <a:off x="4363656" y="3761772"/>
              <a:ext cx="1111858" cy="1282119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2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97A7-6087-3D4D-85DB-7EC5498B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i="1" dirty="0"/>
              <a:t>work/</a:t>
            </a:r>
            <a:r>
              <a:rPr lang="en-US" dirty="0"/>
              <a:t> and output directories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ECCE-5500-3A4B-8D54-17DD01C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219075"/>
            <a:r>
              <a:rPr lang="en-US" dirty="0"/>
              <a:t>All task output files are stored in the </a:t>
            </a:r>
            <a:r>
              <a:rPr lang="en-US" i="1" dirty="0"/>
              <a:t>work/ </a:t>
            </a:r>
            <a:r>
              <a:rPr lang="en-US" dirty="0"/>
              <a:t>directory</a:t>
            </a:r>
          </a:p>
          <a:p>
            <a:pPr marL="314325" indent="-219075"/>
            <a:r>
              <a:rPr lang="en-US" dirty="0"/>
              <a:t>Only </a:t>
            </a:r>
            <a:r>
              <a:rPr lang="en-US" b="1" dirty="0"/>
              <a:t>final</a:t>
            </a:r>
            <a:r>
              <a:rPr lang="en-US" dirty="0"/>
              <a:t> output files are copied to the output directory</a:t>
            </a:r>
          </a:p>
          <a:p>
            <a:endParaRPr lang="en-US" dirty="0"/>
          </a:p>
          <a:p>
            <a:endParaRPr lang="en-US" sz="1800" dirty="0"/>
          </a:p>
          <a:p>
            <a:pPr marL="361950" indent="0">
              <a:buNone/>
            </a:pPr>
            <a:r>
              <a:rPr lang="en-US" sz="2400" dirty="0"/>
              <a:t>This allows job caching and </a:t>
            </a:r>
          </a:p>
          <a:p>
            <a:pPr marL="361950" indent="0">
              <a:buNone/>
            </a:pPr>
            <a:r>
              <a:rPr lang="en-US" sz="2400" dirty="0"/>
              <a:t>resuming pipeline execution</a:t>
            </a:r>
          </a:p>
          <a:p>
            <a:pPr marL="361950" indent="0"/>
            <a:endParaRPr lang="en-US" sz="2400" dirty="0"/>
          </a:p>
          <a:p>
            <a:pPr marL="361950" indent="0">
              <a:buNone/>
            </a:pPr>
            <a:r>
              <a:rPr lang="en-US" sz="2400" dirty="0"/>
              <a:t>Once the pipeline is complete, you </a:t>
            </a:r>
          </a:p>
          <a:p>
            <a:pPr marL="361950" indent="0">
              <a:buNone/>
            </a:pPr>
            <a:r>
              <a:rPr lang="en-US" sz="2400" u="sng" dirty="0"/>
              <a:t>must</a:t>
            </a:r>
            <a:r>
              <a:rPr lang="en-US" sz="2400" dirty="0"/>
              <a:t> delete the </a:t>
            </a:r>
            <a:r>
              <a:rPr lang="en-US" sz="2400" i="1" dirty="0"/>
              <a:t>work/ </a:t>
            </a:r>
            <a:r>
              <a:rPr lang="en-US" sz="2400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533DF-D64E-EB46-9F9A-AD393D74B0A0}"/>
              </a:ext>
            </a:extLst>
          </p:cNvPr>
          <p:cNvSpPr/>
          <p:nvPr/>
        </p:nvSpPr>
        <p:spPr>
          <a:xfrm>
            <a:off x="6481755" y="3522831"/>
            <a:ext cx="5222566" cy="2970044"/>
          </a:xfrm>
          <a:prstGeom prst="rect">
            <a:avLst/>
          </a:prstGeom>
          <a:solidFill>
            <a:srgbClr val="252424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stephen@</a:t>
            </a:r>
            <a:r>
              <a:rPr lang="en-US" sz="1100" dirty="0" err="1">
                <a:solidFill>
                  <a:srgbClr val="5599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~/working/</a:t>
            </a:r>
            <a:r>
              <a:rPr lang="en-US" sz="1100" dirty="0" err="1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nextflow_tutorial</a:t>
            </a:r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/]$ tree –L 2 work/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work/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00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9e93d3933223ca392200763d07d352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01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637164b54fc2d79f80271fa32cf884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04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084bb5780c66ce8303f9da33d8b1b4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878b07d1a55f623ec13b90c7ad9dda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05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1d23d93d200f355a3ada5b2ec26163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06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eaed690a3acb1063b3d6ed7d04fbd3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07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6eff89e0d440ec495ea5068c892d96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b833d2688260697204c26c9b4a8cdd</a:t>
            </a:r>
          </a:p>
          <a:p>
            <a:r>
              <a:rPr lang="en-US" sz="1100" dirty="0">
                <a:solidFill>
                  <a:srgbClr val="F6E3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f3e4b7be40a7747b4897af6b087e05</a:t>
            </a:r>
          </a:p>
        </p:txBody>
      </p:sp>
    </p:spTree>
    <p:extLst>
      <p:ext uri="{BB962C8B-B14F-4D97-AF65-F5344CB8AC3E}">
        <p14:creationId xmlns:p14="http://schemas.microsoft.com/office/powerpoint/2010/main" val="35791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1D6A-1FFF-4648-924A-78CE6A82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Resuming a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E12FC-9F53-AC4D-AE64-68499BF72633}"/>
              </a:ext>
            </a:extLst>
          </p:cNvPr>
          <p:cNvSpPr/>
          <p:nvPr/>
        </p:nvSpPr>
        <p:spPr>
          <a:xfrm>
            <a:off x="3108095" y="2956703"/>
            <a:ext cx="5975810" cy="1424010"/>
          </a:xfrm>
          <a:prstGeom prst="rect">
            <a:avLst/>
          </a:prstGeom>
          <a:solidFill>
            <a:srgbClr val="F7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D121251-FA2C-C048-8C2D-D5888685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174" y="3009711"/>
            <a:ext cx="5900067" cy="14240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Reconnect to screen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screen -R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rr_haemophilus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Resume run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reddog-nf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–profile massive –resume --force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18287-88C3-B14A-B104-179C857B1B1E}"/>
              </a:ext>
            </a:extLst>
          </p:cNvPr>
          <p:cNvCxnSpPr>
            <a:cxnSpLocks/>
          </p:cNvCxnSpPr>
          <p:nvPr/>
        </p:nvCxnSpPr>
        <p:spPr>
          <a:xfrm flipV="1">
            <a:off x="6461760" y="4291584"/>
            <a:ext cx="0" cy="1182624"/>
          </a:xfrm>
          <a:prstGeom prst="straightConnector1">
            <a:avLst/>
          </a:prstGeom>
          <a:ln w="76200">
            <a:solidFill>
              <a:srgbClr val="EF75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6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71DE-E657-4A0A-A6E9-0B69F096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Outputs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4CAA9-C133-014A-B3E6-4118C44F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72" y="2522175"/>
            <a:ext cx="5200650" cy="2416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82DA3-E988-2A44-8D2C-D269200C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8" y="3052119"/>
            <a:ext cx="3134761" cy="1356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C3477-131B-0D4D-9EC1-CD328B60922F}"/>
              </a:ext>
            </a:extLst>
          </p:cNvPr>
          <p:cNvSpPr txBox="1"/>
          <p:nvPr/>
        </p:nvSpPr>
        <p:spPr>
          <a:xfrm>
            <a:off x="1027872" y="2122065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5A834-1B94-3146-A251-D9C6551F5D04}"/>
              </a:ext>
            </a:extLst>
          </p:cNvPr>
          <p:cNvSpPr txBox="1"/>
          <p:nvPr/>
        </p:nvSpPr>
        <p:spPr>
          <a:xfrm>
            <a:off x="7709728" y="2652009"/>
            <a:ext cx="132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Directories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4073-661A-BF47-B77B-B4265958EE7F}"/>
              </a:ext>
            </a:extLst>
          </p:cNvPr>
          <p:cNvSpPr txBox="1"/>
          <p:nvPr/>
        </p:nvSpPr>
        <p:spPr>
          <a:xfrm>
            <a:off x="2772782" y="6299797"/>
            <a:ext cx="664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completion of a </a:t>
            </a:r>
            <a:r>
              <a:rPr lang="en-US" dirty="0" err="1"/>
              <a:t>RedDog</a:t>
            </a:r>
            <a:r>
              <a:rPr lang="en-US" dirty="0"/>
              <a:t> run, you </a:t>
            </a:r>
            <a:r>
              <a:rPr lang="en-US" u="sng" dirty="0"/>
              <a:t>must</a:t>
            </a:r>
            <a:r>
              <a:rPr lang="en-US" dirty="0"/>
              <a:t> remove the work/ directory</a:t>
            </a:r>
          </a:p>
        </p:txBody>
      </p:sp>
    </p:spTree>
    <p:extLst>
      <p:ext uri="{BB962C8B-B14F-4D97-AF65-F5344CB8AC3E}">
        <p14:creationId xmlns:p14="http://schemas.microsoft.com/office/powerpoint/2010/main" val="409239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38D6ED-F11E-1D42-82E2-A72DFFB92CD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255902" y="933314"/>
            <a:ext cx="0" cy="86141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00D1706-81FE-3441-B9CF-FA93A1D6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78" y="2596896"/>
            <a:ext cx="3281091" cy="35783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0B5C1D3-2E7D-A542-BCA2-6709DD6F7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3644"/>
          <a:stretch/>
        </p:blipFill>
        <p:spPr bwMode="auto">
          <a:xfrm>
            <a:off x="5421122" y="1524000"/>
            <a:ext cx="6427414" cy="35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5F950-2130-784D-9CAB-BF3483FE5358}"/>
              </a:ext>
            </a:extLst>
          </p:cNvPr>
          <p:cNvSpPr txBox="1"/>
          <p:nvPr/>
        </p:nvSpPr>
        <p:spPr>
          <a:xfrm>
            <a:off x="239413" y="6249133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Nextflow</a:t>
            </a:r>
            <a:r>
              <a:rPr lang="en-US" sz="2400" dirty="0"/>
              <a:t> progress in the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F606A-609A-9D4F-AF30-63E03B99532D}"/>
              </a:ext>
            </a:extLst>
          </p:cNvPr>
          <p:cNvSpPr txBox="1"/>
          <p:nvPr/>
        </p:nvSpPr>
        <p:spPr>
          <a:xfrm>
            <a:off x="7995121" y="5468112"/>
            <a:ext cx="212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Nextflow</a:t>
            </a:r>
            <a:r>
              <a:rPr lang="en-US" sz="2400" dirty="0"/>
              <a:t> tower</a:t>
            </a:r>
          </a:p>
        </p:txBody>
      </p:sp>
      <p:sp>
        <p:nvSpPr>
          <p:cNvPr id="12" name="Rectangle: Rounded Corners 24">
            <a:extLst>
              <a:ext uri="{FF2B5EF4-FFF2-40B4-BE49-F238E27FC236}">
                <a16:creationId xmlns:a16="http://schemas.microsoft.com/office/drawing/2014/main" id="{EA7971B9-D4B5-474B-A482-D2EAFBADD33F}"/>
              </a:ext>
            </a:extLst>
          </p:cNvPr>
          <p:cNvSpPr/>
          <p:nvPr/>
        </p:nvSpPr>
        <p:spPr>
          <a:xfrm>
            <a:off x="1545854" y="435864"/>
            <a:ext cx="1420096" cy="4974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Terminal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24">
            <a:extLst>
              <a:ext uri="{FF2B5EF4-FFF2-40B4-BE49-F238E27FC236}">
                <a16:creationId xmlns:a16="http://schemas.microsoft.com/office/drawing/2014/main" id="{EAA688E2-0D9A-8B41-A676-1C4897C7D6AC}"/>
              </a:ext>
            </a:extLst>
          </p:cNvPr>
          <p:cNvSpPr/>
          <p:nvPr/>
        </p:nvSpPr>
        <p:spPr>
          <a:xfrm>
            <a:off x="1545854" y="1115296"/>
            <a:ext cx="1420096" cy="4974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SSH into M3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DBADDB80-C640-DA4B-B423-E6BCF0F8F6F4}"/>
              </a:ext>
            </a:extLst>
          </p:cNvPr>
          <p:cNvSpPr/>
          <p:nvPr/>
        </p:nvSpPr>
        <p:spPr>
          <a:xfrm>
            <a:off x="1545854" y="1794728"/>
            <a:ext cx="1420096" cy="4974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Open screen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1901</Words>
  <Application>Microsoft Macintosh PowerPoint</Application>
  <PresentationFormat>Widescreen</PresentationFormat>
  <Paragraphs>444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RedDog and Nextflow</vt:lpstr>
      <vt:lpstr>Reddog</vt:lpstr>
      <vt:lpstr>High level overview</vt:lpstr>
      <vt:lpstr>Why use Nextflow as pipeline framework</vt:lpstr>
      <vt:lpstr>Typical run</vt:lpstr>
      <vt:lpstr>The work/ and output directories</vt:lpstr>
      <vt:lpstr>Resuming a run</vt:lpstr>
      <vt:lpstr>Outputs</vt:lpstr>
      <vt:lpstr>PowerPoint Presentation</vt:lpstr>
      <vt:lpstr>Merge run</vt:lpstr>
      <vt:lpstr>Merge run</vt:lpstr>
      <vt:lpstr>Other notes</vt:lpstr>
      <vt:lpstr>Testing RedDog</vt:lpstr>
      <vt:lpstr>Reference and SNPs tested</vt:lpstr>
      <vt:lpstr>Nextflow</vt:lpstr>
      <vt:lpstr>Overview</vt:lpstr>
      <vt:lpstr>Overview</vt:lpstr>
      <vt:lpstr>Allele matrices</vt:lpstr>
      <vt:lpstr>Creating a pipeline</vt:lpstr>
      <vt:lpstr>Input</vt:lpstr>
      <vt:lpstr>Input</vt:lpstr>
      <vt:lpstr>Processes</vt:lpstr>
      <vt:lpstr>Processes</vt:lpstr>
      <vt:lpstr>Connecting processes</vt:lpstr>
      <vt:lpstr>All together</vt:lpstr>
      <vt:lpstr>Common debugging approach</vt:lpstr>
      <vt:lpstr>Helpful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RedDog and NextFlow</dc:title>
  <dc:creator>Stephen Watts</dc:creator>
  <cp:lastModifiedBy>Stephen Watts</cp:lastModifiedBy>
  <cp:revision>195</cp:revision>
  <dcterms:created xsi:type="dcterms:W3CDTF">2021-04-17T23:46:00Z</dcterms:created>
  <dcterms:modified xsi:type="dcterms:W3CDTF">2021-04-21T06:00:44Z</dcterms:modified>
</cp:coreProperties>
</file>