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3" r:id="rId5"/>
    <p:sldId id="271" r:id="rId6"/>
    <p:sldId id="267" r:id="rId7"/>
    <p:sldId id="261" r:id="rId8"/>
    <p:sldId id="272" r:id="rId9"/>
    <p:sldId id="257" r:id="rId10"/>
    <p:sldId id="262" r:id="rId11"/>
    <p:sldId id="265" r:id="rId12"/>
    <p:sldId id="266" r:id="rId13"/>
    <p:sldId id="269" r:id="rId14"/>
    <p:sldId id="275" r:id="rId15"/>
    <p:sldId id="268" r:id="rId16"/>
    <p:sldId id="276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ck, Andy" initials="B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866" autoAdjust="0"/>
  </p:normalViewPr>
  <p:slideViewPr>
    <p:cSldViewPr snapToGrid="0">
      <p:cViewPr varScale="1">
        <p:scale>
          <a:sx n="83" d="100"/>
          <a:sy n="83" d="100"/>
        </p:scale>
        <p:origin x="-498" y="-9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B12-DA14-4134-943C-F33C1EFDAE6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713C-16E1-473D-BDEA-88ADB819E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relational fields and missing data based on Nancy and Jamie’s recommendations from the emails with Scott (Almost Finished)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10,712 entries from SWUDS (ga-permits.csv, aggregate and individual sources/locations)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11,881 entries from NWIS  (ga_nwis.csv, volumes)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to the ACF area of interest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well clouds for each aggregate source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several disaggregation scenarios (multiple HUC12s for each aggregate site)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disaggregated WU volume by HUC12 </a:t>
            </a:r>
          </a:p>
        </p:txBody>
      </p:sp>
    </p:spTree>
    <p:extLst>
      <p:ext uri="{BB962C8B-B14F-4D97-AF65-F5344CB8AC3E}">
        <p14:creationId xmlns:p14="http://schemas.microsoft.com/office/powerpoint/2010/main" val="1297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3" y="0"/>
            <a:ext cx="6414197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23068" y="188575"/>
            <a:ext cx="11947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in the Study Area – ALLC Wells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 ALLC sites in the ACF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ALLC w/ Spatial Huc10 != Tabular Huc10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Error, either wrong huc10 in the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attribute table, or there was a HUC code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re-assignment</a:t>
            </a:r>
          </a:p>
          <a:p>
            <a:pPr lvl="2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34514" y="264727"/>
            <a:ext cx="148281" cy="1812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34514" y="714630"/>
            <a:ext cx="148281" cy="1812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78778" y="188575"/>
            <a:ext cx="315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!= Tabular HUC10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9888" y="614262"/>
            <a:ext cx="31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== Tabular HUC10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1"/>
          <a:stretch/>
        </p:blipFill>
        <p:spPr>
          <a:xfrm>
            <a:off x="3941537" y="1405288"/>
            <a:ext cx="8211975" cy="5452712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0" y="-13500"/>
            <a:ext cx="11947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 ALLC sites in the ACF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ALLC w/ Spatial Huc10 != Tabular Huc10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different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spatial location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122546" y="355493"/>
            <a:ext cx="148281" cy="1812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102702" y="781180"/>
            <a:ext cx="148281" cy="1812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05625" y="261443"/>
            <a:ext cx="315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!= Tabular HUC10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6735" y="687130"/>
            <a:ext cx="31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== Tabular HUC10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61361" y="1979271"/>
            <a:ext cx="1886205" cy="31135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8"/>
          <a:stretch/>
        </p:blipFill>
        <p:spPr>
          <a:xfrm>
            <a:off x="5121846" y="821802"/>
            <a:ext cx="7041103" cy="5897301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159648" y="0"/>
            <a:ext cx="119475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 EPWS sites in the ACF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EPWS w/ Spatial Huc10 !=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Tabular Huc10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Attribution Error/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HUC Update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area affected as ALLC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w/only HUC8 attribution –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within 031300706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Oval 4"/>
          <p:cNvSpPr/>
          <p:nvPr/>
        </p:nvSpPr>
        <p:spPr>
          <a:xfrm>
            <a:off x="3589732" y="4837863"/>
            <a:ext cx="148281" cy="181232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63872" y="5263550"/>
            <a:ext cx="148281" cy="1812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6952" y="4743813"/>
            <a:ext cx="315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!= Tabular HUC10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062" y="5169500"/>
            <a:ext cx="31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Huc10 == Tabular HUC10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54" y="0"/>
            <a:ext cx="769775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04"/>
          <a:stretch/>
        </p:blipFill>
        <p:spPr>
          <a:xfrm>
            <a:off x="10741037" y="1037413"/>
            <a:ext cx="1450963" cy="5820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27322"/>
            <a:ext cx="28352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initial hacks</a:t>
            </a:r>
          </a:p>
          <a:p>
            <a:r>
              <a:rPr lang="en-US" dirty="0"/>
              <a:t> </a:t>
            </a:r>
            <a:r>
              <a:rPr lang="en-US" dirty="0" smtClean="0"/>
              <a:t>     at well </a:t>
            </a:r>
            <a:r>
              <a:rPr lang="en-US" dirty="0" err="1" smtClean="0"/>
              <a:t>clounds</a:t>
            </a:r>
            <a:r>
              <a:rPr lang="en-US" dirty="0" smtClean="0"/>
              <a:t> at the </a:t>
            </a:r>
          </a:p>
          <a:p>
            <a:r>
              <a:rPr lang="en-US" dirty="0"/>
              <a:t> </a:t>
            </a:r>
            <a:r>
              <a:rPr lang="en-US" dirty="0" smtClean="0"/>
              <a:t>     HUC12 level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sure there is enough</a:t>
            </a:r>
          </a:p>
          <a:p>
            <a:r>
              <a:rPr lang="en-US" dirty="0"/>
              <a:t> </a:t>
            </a:r>
            <a:r>
              <a:rPr lang="en-US" dirty="0" smtClean="0"/>
              <a:t>    Spatial dispersion and/or</a:t>
            </a:r>
          </a:p>
          <a:p>
            <a:r>
              <a:rPr lang="en-US" dirty="0"/>
              <a:t> </a:t>
            </a:r>
            <a:r>
              <a:rPr lang="en-US" dirty="0" smtClean="0"/>
              <a:t>    enough GW Sites per AG</a:t>
            </a:r>
          </a:p>
          <a:p>
            <a:r>
              <a:rPr lang="en-US" dirty="0"/>
              <a:t> </a:t>
            </a:r>
            <a:r>
              <a:rPr lang="en-US" dirty="0" smtClean="0"/>
              <a:t>    to make it 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meeting with Scott </a:t>
            </a:r>
          </a:p>
          <a:p>
            <a:r>
              <a:rPr lang="en-US" dirty="0" smtClean="0"/>
              <a:t>     on 3/8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Aggregate to HUC10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Just reference well </a:t>
            </a:r>
            <a:endParaRPr lang="en-US" dirty="0"/>
          </a:p>
          <a:p>
            <a:pPr lvl="1"/>
            <a:r>
              <a:rPr lang="en-US" dirty="0" smtClean="0"/>
              <a:t>     location, skip point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clouds for now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3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ACF_WaterUse18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–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HUC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HUC8, HUC10, HUC12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source HUC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ga_nwis.csv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Ga_nwis.shp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Ga_permits.csv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Ga_permits.shp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Ga-permits-nwisra-20171122.xlsx – original pull from Nancy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AG_sites.csv/feather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ALLC_sites_SU.csv/feature/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wellXY_ALLC.shp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EPWS_sites_SU.csv/feature/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wellXY_EPWS.shp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spect="1"/>
          </p:cNvSpPr>
          <p:nvPr/>
        </p:nvSpPr>
        <p:spPr>
          <a:xfrm>
            <a:off x="205946" y="247135"/>
            <a:ext cx="119475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ALLC GW sites in ACF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 sites joined with NWIS annual volume data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created from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from_station_nm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NWIS file and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permit_short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SWUDS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R to create individual site files from joined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site identifiers given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site_no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(SWUDS)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_short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site_no</a:t>
            </a:r>
            <a:r>
              <a:rPr lang="en-US" sz="2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(NWIS) format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data sorted by 10-digit HUC code 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\\igskahcwgsdeli2\studies\ACF_WaterUse18\results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1837" y="4342555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33356" y="4205743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8" y="3428235"/>
            <a:ext cx="16859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25" y="3428235"/>
            <a:ext cx="15621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34" y="3428235"/>
            <a:ext cx="15335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94" y="3428235"/>
            <a:ext cx="2752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5372125" y="4205743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21533" y="4205743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spect="1"/>
          </p:cNvSpPr>
          <p:nvPr/>
        </p:nvSpPr>
        <p:spPr>
          <a:xfrm>
            <a:off x="205946" y="247135"/>
            <a:ext cx="11947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EPWS GW sites in ACF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204 sites joined with NWIS annual volume data (Microsoft Access)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created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from_station_nm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NWIS file and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permit_tx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SWUDS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 to create individual site identifiers from joined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site identifiers given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site_no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(SWUDS)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site_no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(NWIS) format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sorted by 10-digit HUC code 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\\igskahcwgsdeli2\studies\ACF_WaterUse18\results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09629" y="4222495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218701" y="4222495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" y="3443735"/>
            <a:ext cx="17335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52" y="3443735"/>
            <a:ext cx="27908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05" y="3443735"/>
            <a:ext cx="1552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390701" y="4222495"/>
            <a:ext cx="396607" cy="41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24" y="3443735"/>
            <a:ext cx="1571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9" y="126227"/>
            <a:ext cx="105156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99" y="1586727"/>
            <a:ext cx="10515600" cy="4351338"/>
          </a:xfrm>
        </p:spPr>
        <p:txBody>
          <a:bodyPr/>
          <a:lstStyle/>
          <a:p>
            <a:r>
              <a:rPr lang="en-US" dirty="0" smtClean="0"/>
              <a:t>Include the GA Drinking Water Permits (EPWS)?</a:t>
            </a:r>
          </a:p>
          <a:p>
            <a:r>
              <a:rPr lang="en-US" dirty="0" smtClean="0"/>
              <a:t>Format data retaining well coordinates into table with total volume dived by number of wells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28" y="2975412"/>
            <a:ext cx="5138928" cy="319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15" y="2804160"/>
            <a:ext cx="4120564" cy="36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8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39" y="126227"/>
            <a:ext cx="10515600" cy="1325563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59" y="1586727"/>
            <a:ext cx="10515600" cy="4351338"/>
          </a:xfrm>
        </p:spPr>
        <p:txBody>
          <a:bodyPr/>
          <a:lstStyle/>
          <a:p>
            <a:r>
              <a:rPr lang="en-US" dirty="0" smtClean="0"/>
              <a:t>To link SWUDS Georgia withdrawal permits (ALLC) to NWIS data:</a:t>
            </a:r>
          </a:p>
          <a:p>
            <a:pPr lvl="1"/>
            <a:r>
              <a:rPr lang="en-US" dirty="0" smtClean="0"/>
              <a:t>First 8 characters of SWUDS.</a:t>
            </a:r>
            <a:r>
              <a:rPr lang="en-US" b="1" dirty="0" smtClean="0"/>
              <a:t>PERMIT_TX</a:t>
            </a:r>
            <a:r>
              <a:rPr lang="en-US" dirty="0" smtClean="0"/>
              <a:t> matches first 8 characters of </a:t>
            </a:r>
            <a:r>
              <a:rPr lang="en-US" dirty="0" err="1" smtClean="0"/>
              <a:t>NWIS.</a:t>
            </a:r>
            <a:r>
              <a:rPr lang="en-US" b="1" dirty="0" err="1" smtClean="0"/>
              <a:t>from_station_nm</a:t>
            </a:r>
            <a:endParaRPr lang="en-US" b="1" dirty="0" smtClean="0"/>
          </a:p>
          <a:p>
            <a:r>
              <a:rPr lang="en-US" dirty="0" smtClean="0"/>
              <a:t>To link SWUDS drinking water permits (EPWS) to NWIS data: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9 </a:t>
            </a:r>
            <a:r>
              <a:rPr lang="en-US" dirty="0"/>
              <a:t>characters of SWUDS.</a:t>
            </a:r>
            <a:r>
              <a:rPr lang="en-US" b="1" dirty="0"/>
              <a:t>PERMIT_TX</a:t>
            </a:r>
            <a:r>
              <a:rPr lang="en-US" dirty="0"/>
              <a:t> matches first </a:t>
            </a:r>
            <a:r>
              <a:rPr lang="en-US" dirty="0" smtClean="0"/>
              <a:t>9 </a:t>
            </a:r>
            <a:r>
              <a:rPr lang="en-US" dirty="0"/>
              <a:t>characters of </a:t>
            </a:r>
            <a:r>
              <a:rPr lang="en-US" dirty="0" err="1" smtClean="0"/>
              <a:t>NWIS.</a:t>
            </a:r>
            <a:r>
              <a:rPr lang="en-US" b="1" dirty="0" err="1" smtClean="0"/>
              <a:t>from_station_nm</a:t>
            </a:r>
            <a:endParaRPr lang="en-US" b="1" dirty="0" smtClean="0"/>
          </a:p>
          <a:p>
            <a:r>
              <a:rPr lang="en-US" dirty="0" smtClean="0"/>
              <a:t>To tie aquifer data into results use NWIS codes:</a:t>
            </a:r>
          </a:p>
          <a:p>
            <a:pPr lvl="1"/>
            <a:r>
              <a:rPr lang="en-US" b="1" smtClean="0"/>
              <a:t>from_aqfr_cd</a:t>
            </a:r>
            <a:endParaRPr lang="en-US" b="1" dirty="0" smtClean="0"/>
          </a:p>
          <a:p>
            <a:pPr lvl="1"/>
            <a:r>
              <a:rPr lang="en-US" b="1" dirty="0" err="1" smtClean="0"/>
              <a:t>from_aqfr_nm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498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relational fields and missing data based on Nancy and Jamie’s recommendations from the emails with Scott (Almost Finished)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10,712 entries from SWUDS (ga-permits.csv, aggregate and individual sources/locations)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11,881 entries from NWIS  (ga_nwis.csv, volumes)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aggregate sites are missing geo-referenced information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5450" y="3114675"/>
            <a:ext cx="9144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NWIS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>
            <a:off x="2152650" y="3714750"/>
            <a:ext cx="0" cy="43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47825" y="4152900"/>
            <a:ext cx="10096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No</a:t>
            </a:r>
          </a:p>
          <a:p>
            <a:pPr algn="ctr"/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65329" y="3138105"/>
            <a:ext cx="914400" cy="55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SWUDS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13004" y="3691318"/>
            <a:ext cx="0" cy="43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78082" y="4152900"/>
            <a:ext cx="1488894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No</a:t>
            </a:r>
          </a:p>
          <a:p>
            <a:pPr algn="ctr"/>
            <a:r>
              <a:rPr lang="en-US" dirty="0" err="1" smtClean="0"/>
              <a:t>Permit_TX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24125" y="4305300"/>
            <a:ext cx="2741204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74979" y="4562475"/>
            <a:ext cx="20593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34375" y="4305301"/>
            <a:ext cx="1488894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</a:p>
          <a:p>
            <a:pPr algn="ctr"/>
            <a:r>
              <a:rPr lang="en-US" dirty="0" smtClean="0"/>
              <a:t>GW x 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42403" y="5353050"/>
            <a:ext cx="1488894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</a:t>
            </a:r>
            <a:r>
              <a:rPr lang="en-US" dirty="0" smtClean="0"/>
              <a:t>/Lon</a:t>
            </a:r>
          </a:p>
          <a:p>
            <a:pPr algn="ctr"/>
            <a:r>
              <a:rPr lang="en-US" dirty="0" smtClean="0"/>
              <a:t>HUC</a:t>
            </a:r>
          </a:p>
          <a:p>
            <a:pPr algn="ctr"/>
            <a:r>
              <a:rPr lang="en-US" dirty="0" smtClean="0"/>
              <a:t>Address/City</a:t>
            </a:r>
          </a:p>
          <a:p>
            <a:pPr algn="ctr"/>
            <a:r>
              <a:rPr lang="en-US" dirty="0" smtClean="0"/>
              <a:t>County</a:t>
            </a:r>
          </a:p>
          <a:p>
            <a:pPr algn="ctr"/>
            <a:r>
              <a:rPr lang="en-US" dirty="0" smtClean="0"/>
              <a:t>Zip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9078822" y="4876801"/>
            <a:ext cx="8028" cy="47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relational fields and missing data based on Nancy and Jamie’s recommendations from the emails with Scott (Almost Finished)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10,712 entries from SWUDS (ga-permits.csv, aggregate and individual sources/locations)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11,881 entries from NWIS  (ga_nwis.csv, volumes)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date/volume entries are requiring us to use an extensive unique identifier containing multiple NWIS codes. Looking into some of these codes may help us reduce the number of entries.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aggregate sites are missing geo-referenced information\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– 65 permits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- 74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- 29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relational fields and missing data based on Nancy and Jamie’s recommendations from the emails with Scott (Almost Finished)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10,712 entries from SWUDS (ga-permits.csv, aggregate and individual sources/locations)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11,881 entries from NWIS  (ga_nwis.csv, volumes)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aggregate sites are missing geo-referenced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information (what if it is a PO Box, PPI?)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well field of other sites associated with the AG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HUC12s that the well field coincides 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out relational fields and missing data based on Nancy and Jamie’s recommendations from the emails with Scott (Almost Finished)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10,712 entries from SWUDS (ga-permits.csv, aggregate and individual sources/locations)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11,881 entries from NWIS  (ga_nwis.csv, volumes)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aggregate sites are missing geo-referenced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does not seem to be viable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field of other sites associated with the AG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HUC12s that the well field coincides 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67" y="1482421"/>
            <a:ext cx="5133975" cy="4518844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6382" y="2194024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5712" y="1917799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(GW or other)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169368" y="1791215"/>
            <a:ext cx="1006344" cy="311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6672540" y="2102465"/>
            <a:ext cx="503172" cy="7079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71047" y="3730520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3661" y="4556224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the permits database (“ga-permits.csv”) and follow recommendations in Nancy’s 11/26 email and Jamie’s 1/19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Master Permit number for an AG Site and find associated wells and intakes (GW sites) with same initial master permit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7 digits of the master permit number should be identical between AG and GW Sites, the last two digits are the sequence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GW sites have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AG Sites may have no GW 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GW Sites may have not AG 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different site types we are targeting for GW sites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ALLC – these are the “USGS” Sites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EPDS – Georgia drinking water permits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 of the master permit number will differ based on whether it is a USGS or GA sites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by sites that are not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Permit_CD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“NPDES”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are site type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“AG” and “GW”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 Aggregate (AG) Sites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1911 unique sites based on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Permit_TX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(master permit number)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(Georgia drinking water permits GAXXXXXX) and ALLC (USGS sites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nnn-nnnn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637 AG sites have no GW (421 of these are GA EPWS Sites)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4398 Individual Wells/Sites (GW)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1029 ALLC sites (USGS permit ID)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only have HUC8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have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3368 EPWS sites (GA permit ID)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924 same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ALLC sites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 only have HUC8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have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4" y="2339156"/>
            <a:ext cx="5133975" cy="4518844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spect="1"/>
          </p:cNvSpPr>
          <p:nvPr/>
        </p:nvSpPr>
        <p:spPr>
          <a:xfrm>
            <a:off x="205946" y="247135"/>
            <a:ext cx="11947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ACF Public Supply SWUDS disaggregation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to the ACF area of interest (2/15)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well clouds for each aggregate source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several disaggregation scenarios (multiple HUC12s for each aggregate site)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5539" y="3050759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4869" y="2774534"/>
            <a:ext cx="14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(GW or other)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248525" y="2647950"/>
            <a:ext cx="1006344" cy="311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7751697" y="2959200"/>
            <a:ext cx="503172" cy="7079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50204" y="4587255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2818" y="5412959"/>
            <a:ext cx="6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1083</Words>
  <Application>Microsoft Office PowerPoint</Application>
  <PresentationFormat>Custom</PresentationFormat>
  <Paragraphs>200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Notes</vt:lpstr>
    </vt:vector>
  </TitlesOfParts>
  <Company>Department of Interior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Bock, Andy</dc:creator>
  <cp:lastModifiedBy>Gross, Tara A.</cp:lastModifiedBy>
  <cp:revision>60</cp:revision>
  <dcterms:created xsi:type="dcterms:W3CDTF">2018-01-30T15:27:46Z</dcterms:created>
  <dcterms:modified xsi:type="dcterms:W3CDTF">2018-03-26T18:28:43Z</dcterms:modified>
</cp:coreProperties>
</file>