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17"/>
  </p:notesMasterIdLst>
  <p:handoutMasterIdLst>
    <p:handoutMasterId r:id="rId29"/>
  </p:handoutMasterIdLst>
  <p:sldIdLst>
    <p:sldId id="409" r:id="rId4"/>
    <p:sldId id="410" r:id="rId5"/>
    <p:sldId id="411" r:id="rId6"/>
    <p:sldId id="450" r:id="rId7"/>
    <p:sldId id="451" r:id="rId8"/>
    <p:sldId id="416" r:id="rId9"/>
    <p:sldId id="453" r:id="rId10"/>
    <p:sldId id="459" r:id="rId11"/>
    <p:sldId id="481" r:id="rId12"/>
    <p:sldId id="491" r:id="rId13"/>
    <p:sldId id="492" r:id="rId14"/>
    <p:sldId id="495" r:id="rId15"/>
    <p:sldId id="496" r:id="rId16"/>
    <p:sldId id="455" r:id="rId18"/>
    <p:sldId id="457" r:id="rId19"/>
    <p:sldId id="458" r:id="rId20"/>
    <p:sldId id="419" r:id="rId21"/>
    <p:sldId id="421" r:id="rId22"/>
    <p:sldId id="497" r:id="rId23"/>
    <p:sldId id="498" r:id="rId24"/>
    <p:sldId id="499" r:id="rId25"/>
    <p:sldId id="500" r:id="rId26"/>
    <p:sldId id="507" r:id="rId27"/>
    <p:sldId id="432" r:id="rId28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C367"/>
    <a:srgbClr val="E4D178"/>
    <a:srgbClr val="DEC569"/>
    <a:srgbClr val="E0C78E"/>
    <a:srgbClr val="D8C76C"/>
    <a:srgbClr val="E4D09C"/>
    <a:srgbClr val="DDBF7E"/>
    <a:srgbClr val="FA90A7"/>
    <a:srgbClr val="DC8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58"/>
      </p:cViewPr>
      <p:guideLst>
        <p:guide orient="horz" pos="2208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gs" Target="tags/tag27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思源宋体" panose="02020400000000000000" charset="-122"/>
              </a:rPr>
            </a:fld>
            <a:endParaRPr lang="zh-CN" altLang="en-US">
              <a:cs typeface="思源宋体" panose="0202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思源宋体" panose="02020400000000000000" charset="-122"/>
              </a:rPr>
            </a:fld>
            <a:endParaRPr lang="zh-CN" altLang="en-US">
              <a:cs typeface="思源宋体" panose="020204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52400" y="64871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  <a:sym typeface="+mn-ea"/>
              </a:rPr>
              <a:t>工作内容概述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58号-创中黑" panose="00000500000000000000" charset="-122"/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业绩数据展示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工作经验总结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未来工作计划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4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31.png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6.xml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9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图形"/>
          <p:cNvSpPr txBox="1"/>
          <p:nvPr/>
        </p:nvSpPr>
        <p:spPr>
          <a:xfrm>
            <a:off x="1414145" y="2013585"/>
            <a:ext cx="9370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cs typeface="+mn-ea"/>
                <a:sym typeface="+mn-lt"/>
              </a:rPr>
              <a:t>博青秀</a:t>
            </a:r>
            <a:r>
              <a:rPr lang="zh-CN" altLang="en-US" sz="8000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cs typeface="+mn-ea"/>
                <a:sym typeface="+mn-lt"/>
              </a:rPr>
              <a:t>总体设计</a:t>
            </a:r>
            <a:endParaRPr kumimoji="0" lang="zh-CN" altLang="en-US" sz="800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943475" y="4368165"/>
            <a:ext cx="1734820" cy="922020"/>
            <a:chOff x="14360" y="8868"/>
            <a:chExt cx="2732" cy="1452"/>
          </a:xfrm>
        </p:grpSpPr>
        <p:sp>
          <p:nvSpPr>
            <p:cNvPr id="49" name="图形"/>
            <p:cNvSpPr txBox="1"/>
            <p:nvPr/>
          </p:nvSpPr>
          <p:spPr>
            <a:xfrm>
              <a:off x="14644" y="8868"/>
              <a:ext cx="2448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组长：司晨旭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组员：吴佳丽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ea"/>
                  <a:sym typeface="+mn-lt"/>
                </a:rPr>
                <a:t>组员：吴卓霖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图形"/>
            <p:cNvSpPr/>
            <p:nvPr/>
          </p:nvSpPr>
          <p:spPr>
            <a:xfrm>
              <a:off x="14360" y="9038"/>
              <a:ext cx="284" cy="284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95350" y="3330575"/>
            <a:ext cx="9958705" cy="352425"/>
            <a:chOff x="1410" y="5245"/>
            <a:chExt cx="15683" cy="555"/>
          </a:xfrm>
        </p:grpSpPr>
        <p:sp>
          <p:nvSpPr>
            <p:cNvPr id="11" name="图形"/>
            <p:cNvSpPr/>
            <p:nvPr/>
          </p:nvSpPr>
          <p:spPr>
            <a:xfrm>
              <a:off x="6214" y="5245"/>
              <a:ext cx="6688" cy="55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 w="635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alpha val="7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592" y="5523"/>
              <a:ext cx="9713" cy="55"/>
              <a:chOff x="4524" y="5444"/>
              <a:chExt cx="9713" cy="55"/>
            </a:xfrm>
          </p:grpSpPr>
          <p:cxnSp>
            <p:nvCxnSpPr>
              <p:cNvPr id="42" name="图形"/>
              <p:cNvCxnSpPr/>
              <p:nvPr/>
            </p:nvCxnSpPr>
            <p:spPr>
              <a:xfrm flipH="1">
                <a:off x="4524" y="5499"/>
                <a:ext cx="121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图形"/>
              <p:cNvCxnSpPr/>
              <p:nvPr/>
            </p:nvCxnSpPr>
            <p:spPr>
              <a:xfrm flipH="1">
                <a:off x="13125" y="5444"/>
                <a:ext cx="11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图形"/>
            <p:cNvGrpSpPr/>
            <p:nvPr/>
          </p:nvGrpSpPr>
          <p:grpSpPr>
            <a:xfrm>
              <a:off x="16892" y="5267"/>
              <a:ext cx="201" cy="341"/>
              <a:chOff x="373626" y="2399071"/>
              <a:chExt cx="235974" cy="393290"/>
            </a:xfrm>
          </p:grpSpPr>
          <p:cxnSp>
            <p:nvCxnSpPr>
              <p:cNvPr id="56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图形"/>
            <p:cNvGrpSpPr/>
            <p:nvPr/>
          </p:nvGrpSpPr>
          <p:grpSpPr>
            <a:xfrm flipH="1">
              <a:off x="1410" y="5267"/>
              <a:ext cx="201" cy="341"/>
              <a:chOff x="373626" y="2399071"/>
              <a:chExt cx="235974" cy="393290"/>
            </a:xfrm>
          </p:grpSpPr>
          <p:cxnSp>
            <p:nvCxnSpPr>
              <p:cNvPr id="13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4418218" y="504508"/>
            <a:ext cx="3184525" cy="1112520"/>
            <a:chOff x="7064" y="4695"/>
            <a:chExt cx="5015" cy="1752"/>
          </a:xfrm>
        </p:grpSpPr>
        <p:pic>
          <p:nvPicPr>
            <p:cNvPr id="3" name="图片 1" descr="标志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4" y="4695"/>
              <a:ext cx="1814" cy="1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图形"/>
            <p:cNvSpPr txBox="1"/>
            <p:nvPr/>
          </p:nvSpPr>
          <p:spPr>
            <a:xfrm>
              <a:off x="8785" y="5015"/>
              <a:ext cx="329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i="0" u="none" strike="noStrike" kern="1200" cap="none" spc="30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博青秀</a:t>
              </a:r>
              <a:endParaRPr kumimoji="0" lang="zh-CN" altLang="en-US" sz="4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ea"/>
                <a:sym typeface="+mn-lt"/>
              </a:endParaRPr>
            </a:p>
          </p:txBody>
        </p:sp>
      </p:grpSp>
    </p:spTree>
    <p:custDataLst>
      <p:tags r:id="rId3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用户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665" y="624840"/>
            <a:ext cx="9424035" cy="57746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子系统设计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79573" y="5538698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化组织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998855"/>
            <a:ext cx="11278870" cy="46043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子系统设计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79573" y="5538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文化组织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1"/>
          <p:cNvSpPr>
            <a:spLocks noChangeAspect="1" noChangeArrowheads="1"/>
          </p:cNvSpPr>
          <p:nvPr/>
        </p:nvSpPr>
        <p:spPr bwMode="auto">
          <a:xfrm>
            <a:off x="0" y="0"/>
            <a:ext cx="5267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系统流程图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2" name="图片 1" descr="系统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6515" y="263525"/>
            <a:ext cx="10005695" cy="6330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plu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62962" y="6412508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825" y="1483589"/>
            <a:ext cx="2050416" cy="43979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823" y="1483589"/>
            <a:ext cx="2050416" cy="44495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111" y="1483589"/>
            <a:ext cx="2167387" cy="45956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524" y="1418277"/>
            <a:ext cx="2167387" cy="47086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7985" y="619125"/>
            <a:ext cx="66179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zh-CN" altLang="en-US" sz="2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搜索</a:t>
            </a:r>
            <a:r>
              <a:rPr lang="en-US" altLang="zh-CN" sz="2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报名功能</a:t>
            </a:r>
            <a:endParaRPr lang="zh-CN" altLang="en-US" sz="24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68920" y="682625"/>
            <a:ext cx="376174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个人页面</a:t>
            </a:r>
            <a:endParaRPr lang="zh-CN" altLang="en-US" sz="24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62962" y="6412508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7985" y="619125"/>
            <a:ext cx="66179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签到功能</a:t>
            </a:r>
            <a:endParaRPr lang="zh-CN" altLang="en-US" sz="24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1290320"/>
            <a:ext cx="2053590" cy="45980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10" y="1282700"/>
            <a:ext cx="2050415" cy="45904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070" y="1282700"/>
            <a:ext cx="2127250" cy="476377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399655" y="619125"/>
            <a:ext cx="444754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消息通讯功能</a:t>
            </a:r>
            <a:endParaRPr lang="zh-CN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175" y="1347995"/>
            <a:ext cx="2127250" cy="4595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8563" y="1378687"/>
            <a:ext cx="2157121" cy="45956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5397500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数据库设计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746" y="4917"/>
              <a:ext cx="14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THREE.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图形"/>
          <p:cNvSpPr/>
          <p:nvPr/>
        </p:nvSpPr>
        <p:spPr>
          <a:xfrm>
            <a:off x="890270" y="5741670"/>
            <a:ext cx="180340" cy="180340"/>
          </a:xfrm>
          <a:prstGeom prst="ellipse">
            <a:avLst/>
          </a:prstGeom>
          <a:gradFill>
            <a:gsLst>
              <a:gs pos="0">
                <a:srgbClr val="E4D178"/>
              </a:gs>
              <a:gs pos="100000">
                <a:srgbClr val="DDC367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图形"/>
          <p:cNvSpPr/>
          <p:nvPr/>
        </p:nvSpPr>
        <p:spPr>
          <a:xfrm>
            <a:off x="9118600" y="5739130"/>
            <a:ext cx="180340" cy="180340"/>
          </a:xfrm>
          <a:prstGeom prst="ellipse">
            <a:avLst/>
          </a:prstGeom>
          <a:gradFill>
            <a:gsLst>
              <a:gs pos="0">
                <a:srgbClr val="E4D178"/>
              </a:gs>
              <a:gs pos="100000">
                <a:srgbClr val="DDC367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"/>
          <p:cNvSpPr txBox="1"/>
          <p:nvPr/>
        </p:nvSpPr>
        <p:spPr>
          <a:xfrm>
            <a:off x="85725" y="588645"/>
            <a:ext cx="371284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cs typeface="+mn-ea"/>
                <a:sym typeface="+mn-lt"/>
              </a:rPr>
              <a:t>数据库设计</a:t>
            </a:r>
            <a:endParaRPr lang="zh-CN" altLang="en-US" sz="28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15" name="图形"/>
          <p:cNvSpPr txBox="1"/>
          <p:nvPr/>
        </p:nvSpPr>
        <p:spPr>
          <a:xfrm>
            <a:off x="2242185" y="5044440"/>
            <a:ext cx="32302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基于</a:t>
            </a:r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React Native</a:t>
            </a:r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实现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4245" y="457200"/>
            <a:ext cx="5991860" cy="59442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65860" y="2218055"/>
            <a:ext cx="305435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实体：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       </a:t>
            </a:r>
            <a:endParaRPr lang="en-US" altLang="zh-CN" dirty="0"/>
          </a:p>
          <a:p>
            <a:pPr indent="457200"/>
            <a:r>
              <a:rPr lang="zh-CN" altLang="en-US" dirty="0"/>
              <a:t>管理员；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用户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文化组织；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公告；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时间表；</a:t>
            </a:r>
            <a:endParaRPr lang="zh-CN" altLang="en-US" dirty="0"/>
          </a:p>
          <a:p>
            <a:pPr indent="457200"/>
            <a:r>
              <a:rPr lang="zh-CN" altLang="en-US" dirty="0"/>
              <a:t>可用时间表；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5397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测试计划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746" y="4917"/>
              <a:ext cx="14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FOUR.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cs typeface="+mn-ea"/>
                <a:sym typeface="+mn-lt"/>
              </a:rPr>
              <a:t>    </a:t>
            </a:r>
            <a:r>
              <a:rPr lang="zh-CN" altLang="en-US" sz="2800" b="1" dirty="0">
                <a:solidFill>
                  <a:srgbClr val="0070C0"/>
                </a:solidFill>
                <a:cs typeface="+mn-ea"/>
                <a:sym typeface="+mn-lt"/>
              </a:rPr>
              <a:t>模块测试</a:t>
            </a:r>
            <a:endParaRPr lang="zh-CN" altLang="en-US" sz="28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94649" y="1322848"/>
            <a:ext cx="2825750" cy="4951730"/>
            <a:chOff x="9191" y="228"/>
            <a:chExt cx="4450" cy="7798"/>
          </a:xfrm>
        </p:grpSpPr>
        <p:sp>
          <p:nvSpPr>
            <p:cNvPr id="4" name="矩形 3"/>
            <p:cNvSpPr/>
            <p:nvPr/>
          </p:nvSpPr>
          <p:spPr>
            <a:xfrm>
              <a:off x="9191" y="228"/>
              <a:ext cx="4450" cy="77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注册模块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42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注册登录模块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419" y="5918"/>
              <a:ext cx="3988" cy="17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EXTEND(a)  THEN  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ERROR(d)  THEN  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NULL(e)  THEN 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X &amp;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529" y="2214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429" y="3604"/>
              <a:ext cx="1870" cy="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手机号码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验证码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身份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529" y="3604"/>
              <a:ext cx="1870" cy="2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登录界面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账号已存在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验证码错误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请选择身份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83802" y="1291099"/>
            <a:ext cx="2825750" cy="5186680"/>
            <a:chOff x="4371" y="220"/>
            <a:chExt cx="4450" cy="8168"/>
          </a:xfrm>
        </p:grpSpPr>
        <p:sp>
          <p:nvSpPr>
            <p:cNvPr id="15" name="矩形 14"/>
            <p:cNvSpPr/>
            <p:nvPr/>
          </p:nvSpPr>
          <p:spPr>
            <a:xfrm>
              <a:off x="4371" y="220"/>
              <a:ext cx="4450" cy="81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登录模块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注册登录模块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599" y="5940"/>
              <a:ext cx="3988" cy="2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NULL(a1)  THEN  Y3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NULL(b1)  THEN  Y4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a1 != a2  THEN  Y1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b1 != b2  THEN  Y2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a1 = a2 &amp; b1 = b2  THEN X</a:t>
              </a:r>
              <a:endParaRPr lang="zh-CN" alt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09" y="3596"/>
              <a:ext cx="1870" cy="2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数据库账号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数据库密码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9" y="3596"/>
              <a:ext cx="1870" cy="2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首页界面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账号不存在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密码错误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账号不能为空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密码不能为空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Y4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137250" y="1327077"/>
            <a:ext cx="2825750" cy="4222750"/>
            <a:chOff x="4371" y="220"/>
            <a:chExt cx="4450" cy="6650"/>
          </a:xfrm>
        </p:grpSpPr>
        <p:sp>
          <p:nvSpPr>
            <p:cNvPr id="24" name="矩形 23"/>
            <p:cNvSpPr/>
            <p:nvPr/>
          </p:nvSpPr>
          <p:spPr>
            <a:xfrm>
              <a:off x="4371" y="220"/>
              <a:ext cx="4450" cy="6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定位模块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99" y="5310"/>
              <a:ext cx="3988" cy="1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c = FALSE  THEN  X(a)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c = TRUE  THEN  X(b)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609" y="3596"/>
              <a:ext cx="1870" cy="1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定位位置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位置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切换位置信息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9" y="3596"/>
              <a:ext cx="1870" cy="1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首页定位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模块测试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21628" y="1659044"/>
            <a:ext cx="2825750" cy="4184650"/>
            <a:chOff x="4371" y="220"/>
            <a:chExt cx="4450" cy="6590"/>
          </a:xfrm>
        </p:grpSpPr>
        <p:sp>
          <p:nvSpPr>
            <p:cNvPr id="7" name="矩形 6"/>
            <p:cNvSpPr/>
            <p:nvPr/>
          </p:nvSpPr>
          <p:spPr>
            <a:xfrm>
              <a:off x="4371" y="220"/>
              <a:ext cx="4450" cy="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消息异步通讯模块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09" y="531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SUCCESS(Send a To b)  THEN X(a)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609" y="3596"/>
              <a:ext cx="1870" cy="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消息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709" y="3596"/>
              <a:ext cx="1870" cy="1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聊天对话框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发送失败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00982" y="1651989"/>
            <a:ext cx="2990215" cy="4654550"/>
            <a:chOff x="4371" y="220"/>
            <a:chExt cx="4709" cy="7330"/>
          </a:xfrm>
        </p:grpSpPr>
        <p:sp>
          <p:nvSpPr>
            <p:cNvPr id="42" name="矩形 41"/>
            <p:cNvSpPr/>
            <p:nvPr/>
          </p:nvSpPr>
          <p:spPr>
            <a:xfrm>
              <a:off x="4371" y="220"/>
              <a:ext cx="4709" cy="7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用户签到模块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09" y="5580"/>
              <a:ext cx="4267" cy="1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a NOT IN b  THEN  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ERROR(c)  THEN  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IF  a IN b &amp; CORRECT(c)  THEN 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09" y="2206"/>
              <a:ext cx="2149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609" y="3596"/>
              <a:ext cx="1870" cy="1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位置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服务范围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活动编码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709" y="3596"/>
              <a:ext cx="2159" cy="17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签到成功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不在服务范围内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Y1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活动编码错误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Y2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签到失败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Y3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140251" y="1643134"/>
            <a:ext cx="2825750" cy="3904615"/>
            <a:chOff x="4371" y="220"/>
            <a:chExt cx="4450" cy="6149"/>
          </a:xfrm>
        </p:grpSpPr>
        <p:sp>
          <p:nvSpPr>
            <p:cNvPr id="51" name="矩形 50"/>
            <p:cNvSpPr/>
            <p:nvPr/>
          </p:nvSpPr>
          <p:spPr>
            <a:xfrm>
              <a:off x="4371" y="220"/>
              <a:ext cx="4450" cy="61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609" y="4980"/>
              <a:ext cx="3988" cy="1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MATCH(a, b)  THEN  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609" y="3596"/>
              <a:ext cx="1870" cy="11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数据库信息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709" y="3596"/>
              <a:ext cx="1870" cy="1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搜索结果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搜索失败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72210" y="2308225"/>
            <a:ext cx="2147570" cy="3241040"/>
            <a:chOff x="1846" y="3635"/>
            <a:chExt cx="3382" cy="5104"/>
          </a:xfrm>
        </p:grpSpPr>
        <p:grpSp>
          <p:nvGrpSpPr>
            <p:cNvPr id="31" name="组合 30"/>
            <p:cNvGrpSpPr/>
            <p:nvPr/>
          </p:nvGrpSpPr>
          <p:grpSpPr>
            <a:xfrm>
              <a:off x="1846" y="4313"/>
              <a:ext cx="3383" cy="4427"/>
              <a:chOff x="2014" y="3653"/>
              <a:chExt cx="3383" cy="3737"/>
            </a:xfrm>
          </p:grpSpPr>
          <p:sp>
            <p:nvSpPr>
              <p:cNvPr id="11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图形"/>
              <p:cNvSpPr txBox="1"/>
              <p:nvPr/>
            </p:nvSpPr>
            <p:spPr>
              <a:xfrm>
                <a:off x="2170" y="5028"/>
                <a:ext cx="3149" cy="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可选方案分析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34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ONE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9" name="图形"/>
            <p:cNvSpPr/>
            <p:nvPr/>
          </p:nvSpPr>
          <p:spPr>
            <a:xfrm>
              <a:off x="2702" y="3635"/>
              <a:ext cx="1745" cy="174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cs typeface="+mn-ea"/>
                  <a:sym typeface="+mn-lt"/>
                </a:rPr>
                <a:t>01</a:t>
              </a:r>
              <a:endParaRPr lang="en-US" altLang="zh-CN" sz="2400" dirty="0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50615" y="2308225"/>
            <a:ext cx="2197735" cy="3241675"/>
            <a:chOff x="5749" y="3635"/>
            <a:chExt cx="3461" cy="5105"/>
          </a:xfrm>
        </p:grpSpPr>
        <p:grpSp>
          <p:nvGrpSpPr>
            <p:cNvPr id="36" name="组合 35"/>
            <p:cNvGrpSpPr/>
            <p:nvPr/>
          </p:nvGrpSpPr>
          <p:grpSpPr>
            <a:xfrm>
              <a:off x="5749" y="4313"/>
              <a:ext cx="3461" cy="4427"/>
              <a:chOff x="1936" y="3653"/>
              <a:chExt cx="3461" cy="3737"/>
            </a:xfrm>
          </p:grpSpPr>
          <p:sp>
            <p:nvSpPr>
              <p:cNvPr id="37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图形"/>
              <p:cNvSpPr txBox="1"/>
              <p:nvPr/>
            </p:nvSpPr>
            <p:spPr>
              <a:xfrm>
                <a:off x="1936" y="5052"/>
                <a:ext cx="340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功能、结构设计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14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DC367"/>
                  </a:gs>
                  <a:gs pos="100000">
                    <a:srgbClr val="E4D17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TWO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0" name="图形"/>
            <p:cNvSpPr/>
            <p:nvPr/>
          </p:nvSpPr>
          <p:spPr>
            <a:xfrm>
              <a:off x="6656" y="3635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02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28080" y="2308225"/>
            <a:ext cx="2147570" cy="3241040"/>
            <a:chOff x="9808" y="3635"/>
            <a:chExt cx="3382" cy="5104"/>
          </a:xfrm>
        </p:grpSpPr>
        <p:grpSp>
          <p:nvGrpSpPr>
            <p:cNvPr id="15" name="组合 14"/>
            <p:cNvGrpSpPr/>
            <p:nvPr/>
          </p:nvGrpSpPr>
          <p:grpSpPr>
            <a:xfrm>
              <a:off x="9808" y="4313"/>
              <a:ext cx="3383" cy="4427"/>
              <a:chOff x="2014" y="3653"/>
              <a:chExt cx="3383" cy="3737"/>
            </a:xfrm>
          </p:grpSpPr>
          <p:sp>
            <p:nvSpPr>
              <p:cNvPr id="16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图形"/>
              <p:cNvSpPr txBox="1"/>
              <p:nvPr/>
            </p:nvSpPr>
            <p:spPr>
              <a:xfrm>
                <a:off x="2170" y="5052"/>
                <a:ext cx="314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数据库设计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52" name="图形"/>
              <p:cNvSpPr/>
              <p:nvPr/>
            </p:nvSpPr>
            <p:spPr>
              <a:xfrm>
                <a:off x="2730" y="6372"/>
                <a:ext cx="1952" cy="44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THREE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1" name="图形"/>
            <p:cNvSpPr/>
            <p:nvPr/>
          </p:nvSpPr>
          <p:spPr>
            <a:xfrm>
              <a:off x="10610" y="3635"/>
              <a:ext cx="1745" cy="1745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03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756015" y="2308225"/>
            <a:ext cx="2148205" cy="3227705"/>
            <a:chOff x="13789" y="3635"/>
            <a:chExt cx="3383" cy="5083"/>
          </a:xfrm>
        </p:grpSpPr>
        <p:grpSp>
          <p:nvGrpSpPr>
            <p:cNvPr id="18" name="组合 17"/>
            <p:cNvGrpSpPr/>
            <p:nvPr/>
          </p:nvGrpSpPr>
          <p:grpSpPr>
            <a:xfrm>
              <a:off x="13789" y="4291"/>
              <a:ext cx="3383" cy="4427"/>
              <a:chOff x="2014" y="3653"/>
              <a:chExt cx="3383" cy="3737"/>
            </a:xfrm>
          </p:grpSpPr>
          <p:sp>
            <p:nvSpPr>
              <p:cNvPr id="19" name="图形" descr="e7d195523061f1c0c2b73831c94a3edc981f60e396d3e182073EE1468018468A7F192AE5E5CD515B6C3125F8AF6E4EE646174E8CF0B46FD19828DCE8CDA3B3A044A74F0E769C5FA8CB87AB6FC303C8BA3785FAC64AF54247616BDCBB2D840EBD55303F1A6C4BED7A7D631CC9F77BCB67D85DCCE2B8637AC2BDA2214085FA648C8A4E08BD4C943870A84D7A3B8A5B4341"/>
              <p:cNvSpPr/>
              <p:nvPr/>
            </p:nvSpPr>
            <p:spPr>
              <a:xfrm>
                <a:off x="2014" y="3653"/>
                <a:ext cx="3383" cy="3737"/>
              </a:xfrm>
              <a:prstGeom prst="roundRect">
                <a:avLst>
                  <a:gd name="adj" fmla="val 4365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srgbClr val="DDC367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alpha val="62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图形"/>
              <p:cNvSpPr txBox="1"/>
              <p:nvPr/>
            </p:nvSpPr>
            <p:spPr>
              <a:xfrm>
                <a:off x="2170" y="5052"/>
                <a:ext cx="3149" cy="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dirty="0">
                    <a:cs typeface="+mn-ea"/>
                    <a:sym typeface="+mn-lt"/>
                  </a:rPr>
                  <a:t>测试计划</a:t>
                </a:r>
                <a:endParaRPr lang="zh-CN" altLang="en-US" sz="2200" dirty="0">
                  <a:cs typeface="+mn-ea"/>
                  <a:sym typeface="+mn-lt"/>
                </a:endParaRPr>
              </a:p>
            </p:txBody>
          </p:sp>
          <p:sp>
            <p:nvSpPr>
              <p:cNvPr id="58" name="图形"/>
              <p:cNvSpPr/>
              <p:nvPr/>
            </p:nvSpPr>
            <p:spPr>
              <a:xfrm>
                <a:off x="2879" y="6391"/>
                <a:ext cx="1807" cy="44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DDC367"/>
                  </a:gs>
                  <a:gs pos="100000">
                    <a:srgbClr val="E4D17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id-ID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PART FOUR</a:t>
                </a:r>
                <a:endParaRPr kumimoji="0" lang="en-US" altLang="id-ID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2" name="图形"/>
            <p:cNvSpPr/>
            <p:nvPr/>
          </p:nvSpPr>
          <p:spPr>
            <a:xfrm>
              <a:off x="14564" y="3635"/>
              <a:ext cx="1745" cy="1745"/>
            </a:xfrm>
            <a:prstGeom prst="diamond">
              <a:avLst/>
            </a:prstGeom>
            <a:gradFill>
              <a:gsLst>
                <a:gs pos="0">
                  <a:srgbClr val="DDC367"/>
                </a:gs>
                <a:gs pos="100000">
                  <a:srgbClr val="E4D178"/>
                </a:gs>
              </a:gsLst>
              <a:lin ang="27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04</a:t>
              </a:r>
              <a:endParaRPr lang="en-US" altLang="zh-CN" sz="240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37895" y="916940"/>
            <a:ext cx="5934710" cy="922020"/>
            <a:chOff x="1477" y="1444"/>
            <a:chExt cx="9346" cy="1452"/>
          </a:xfrm>
        </p:grpSpPr>
        <p:sp>
          <p:nvSpPr>
            <p:cNvPr id="22" name="图形"/>
            <p:cNvSpPr/>
            <p:nvPr/>
          </p:nvSpPr>
          <p:spPr>
            <a:xfrm>
              <a:off x="1587" y="1592"/>
              <a:ext cx="640" cy="64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图形"/>
            <p:cNvSpPr txBox="1"/>
            <p:nvPr/>
          </p:nvSpPr>
          <p:spPr>
            <a:xfrm>
              <a:off x="1477" y="1444"/>
              <a:ext cx="9346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rPr>
                <a:t>CON</a:t>
              </a:r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rPr>
                <a:t>TENTS</a:t>
              </a:r>
              <a:endPara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模块测试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0460" y="1699050"/>
            <a:ext cx="3434715" cy="4184650"/>
            <a:chOff x="4323" y="220"/>
            <a:chExt cx="4450" cy="6590"/>
          </a:xfrm>
        </p:grpSpPr>
        <p:sp>
          <p:nvSpPr>
            <p:cNvPr id="4" name="矩形 3"/>
            <p:cNvSpPr/>
            <p:nvPr/>
          </p:nvSpPr>
          <p:spPr>
            <a:xfrm>
              <a:off x="4323" y="220"/>
              <a:ext cx="4450" cy="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用户预约模块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用户预约报名模块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609" y="531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b(a) &lt; c(a)  THEN  X(a) &amp;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9" y="3596"/>
              <a:ext cx="1870" cy="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文化组织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预约人数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名额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9" y="3596"/>
              <a:ext cx="1870" cy="1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预约成功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不能预约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90720" y="1684516"/>
            <a:ext cx="3434715" cy="4184650"/>
            <a:chOff x="4371" y="220"/>
            <a:chExt cx="4450" cy="6590"/>
          </a:xfrm>
        </p:grpSpPr>
        <p:sp>
          <p:nvSpPr>
            <p:cNvPr id="15" name="矩形 14"/>
            <p:cNvSpPr/>
            <p:nvPr/>
          </p:nvSpPr>
          <p:spPr>
            <a:xfrm>
              <a:off x="4371" y="220"/>
              <a:ext cx="4450" cy="65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用户报名模块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用户预约报名模块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09" y="531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b(a) &lt; c(a)  THEN  X(a) &amp; 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09" y="3596"/>
              <a:ext cx="1870" cy="1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志愿活动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招募人数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名额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9" y="3596"/>
              <a:ext cx="1870" cy="1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报名成功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不能报名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304249" y="1684516"/>
            <a:ext cx="3739515" cy="4406900"/>
            <a:chOff x="4371" y="220"/>
            <a:chExt cx="4450" cy="6940"/>
          </a:xfrm>
        </p:grpSpPr>
        <p:sp>
          <p:nvSpPr>
            <p:cNvPr id="26" name="矩形 25"/>
            <p:cNvSpPr/>
            <p:nvPr/>
          </p:nvSpPr>
          <p:spPr>
            <a:xfrm>
              <a:off x="4371" y="220"/>
              <a:ext cx="4450" cy="6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endParaRPr lang="en-US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IPO</a:t>
              </a: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表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系统：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indent="152400"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模块：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发布模块</a:t>
              </a:r>
              <a:r>
                <a:rPr lang="en-US" sz="1200" u="sng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609" y="2198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被调用：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博青秀系统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609" y="5620"/>
              <a:ext cx="3988" cy="1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处理：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IF  b = TRUE &amp; !NULL(a)  THEN  X(a) &amp; Y &amp; 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ELSE  P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9" y="2206"/>
              <a:ext cx="1870" cy="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调用：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609" y="3596"/>
              <a:ext cx="1870" cy="1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输入：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预约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招募信息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是否发布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09" y="3596"/>
              <a:ext cx="1870" cy="1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l"/>
              <a:endParaRPr lang="en-US" altLang="zh-CN" sz="1200" kern="100" dirty="0">
                <a:solidFill>
                  <a:srgbClr val="0D0D0D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endParaRPr lang="en-US" altLang="zh-CN" sz="1200" kern="100" dirty="0">
                <a:solidFill>
                  <a:srgbClr val="0D0D0D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zh-CN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输出：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发布成功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X()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更新界面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更新数据库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不能发布</a:t>
              </a:r>
              <a:r>
                <a:rPr lang="en-US" sz="105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sz="12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2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42070" y="3117215"/>
            <a:ext cx="494371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分别以文化组织、用户用户类别注册多个实体用户，检测各个子系统的运行情况，及各不同系统下实体的交互情况。</a:t>
            </a:r>
            <a:endParaRPr lang="zh-CN" altLang="en-US" dirty="0"/>
          </a:p>
        </p:txBody>
      </p:sp>
      <p:sp>
        <p:nvSpPr>
          <p:cNvPr id="2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系统测试</a:t>
            </a:r>
            <a:endParaRPr kumimoji="0" lang="zh-CN" altLang="en-US" sz="2800" b="1" i="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3425" y="1612265"/>
            <a:ext cx="2437130" cy="4570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-21474825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" y="1612265"/>
            <a:ext cx="2326640" cy="45910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ransition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形"/>
          <p:cNvSpPr txBox="1"/>
          <p:nvPr/>
        </p:nvSpPr>
        <p:spPr>
          <a:xfrm>
            <a:off x="549459" y="551818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平行运行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b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243693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Rectangle 1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42640" tIns="914112" rIns="1142640" bIns="914112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02600" y="2919095"/>
            <a:ext cx="494371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在学生群体里先投放使用，分为学生、文化组织、游客三大类用户进行模拟运行，经过一段平行运行时间的考验，并在此阶段内不断优化系统、更新用户手册、进行全负荷测试。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3190" y="1574800"/>
            <a:ext cx="2437130" cy="4570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平行运行</a:t>
            </a:r>
            <a:endParaRPr kumimoji="0" lang="zh-CN" altLang="en-US" sz="2800" b="1" i="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>
    <p:comb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87780" y="1628140"/>
            <a:ext cx="9744075" cy="4076700"/>
          </a:xfrm>
          <a:prstGeom prst="rect">
            <a:avLst/>
          </a:prstGeom>
        </p:spPr>
      </p:pic>
      <p:sp>
        <p:nvSpPr>
          <p:cNvPr id="3" name="图形"/>
          <p:cNvSpPr txBox="1"/>
          <p:nvPr/>
        </p:nvSpPr>
        <p:spPr>
          <a:xfrm>
            <a:off x="365760" y="622300"/>
            <a:ext cx="412496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kumimoji="0" lang="zh-CN" altLang="en-US" sz="2800" b="1" i="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任务分配</a:t>
            </a:r>
            <a:endParaRPr kumimoji="0" lang="zh-CN" altLang="en-US" sz="2800" b="1" i="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ransition advTm="2000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3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、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 txBox="1"/>
          <p:nvPr/>
        </p:nvSpPr>
        <p:spPr>
          <a:xfrm>
            <a:off x="1414145" y="2015490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cs typeface="+mn-ea"/>
                <a:sym typeface="+mn-lt"/>
              </a:rPr>
              <a:t>谢谢您的观赏聆听</a:t>
            </a:r>
            <a:endParaRPr kumimoji="0" lang="zh-CN" altLang="en-US" sz="8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95350" y="3330575"/>
            <a:ext cx="9958705" cy="352425"/>
            <a:chOff x="1410" y="5245"/>
            <a:chExt cx="15683" cy="555"/>
          </a:xfrm>
        </p:grpSpPr>
        <p:sp>
          <p:nvSpPr>
            <p:cNvPr id="29" name="图形"/>
            <p:cNvSpPr/>
            <p:nvPr/>
          </p:nvSpPr>
          <p:spPr>
            <a:xfrm>
              <a:off x="6214" y="5245"/>
              <a:ext cx="6688" cy="55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 w="635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本次分工</a:t>
              </a:r>
              <a:endPara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592" y="5523"/>
              <a:ext cx="9713" cy="55"/>
              <a:chOff x="4524" y="5444"/>
              <a:chExt cx="9713" cy="55"/>
            </a:xfrm>
          </p:grpSpPr>
          <p:cxnSp>
            <p:nvCxnSpPr>
              <p:cNvPr id="32" name="图形"/>
              <p:cNvCxnSpPr/>
              <p:nvPr/>
            </p:nvCxnSpPr>
            <p:spPr>
              <a:xfrm flipH="1">
                <a:off x="4524" y="5499"/>
                <a:ext cx="121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图形"/>
              <p:cNvCxnSpPr/>
              <p:nvPr/>
            </p:nvCxnSpPr>
            <p:spPr>
              <a:xfrm flipH="1">
                <a:off x="13125" y="5444"/>
                <a:ext cx="11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图形"/>
            <p:cNvGrpSpPr/>
            <p:nvPr/>
          </p:nvGrpSpPr>
          <p:grpSpPr>
            <a:xfrm>
              <a:off x="16892" y="5267"/>
              <a:ext cx="201" cy="341"/>
              <a:chOff x="373626" y="2399071"/>
              <a:chExt cx="235974" cy="393290"/>
            </a:xfrm>
          </p:grpSpPr>
          <p:cxnSp>
            <p:nvCxnSpPr>
              <p:cNvPr id="35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图形"/>
            <p:cNvGrpSpPr/>
            <p:nvPr/>
          </p:nvGrpSpPr>
          <p:grpSpPr>
            <a:xfrm flipH="1">
              <a:off x="1410" y="5267"/>
              <a:ext cx="201" cy="341"/>
              <a:chOff x="373626" y="2399071"/>
              <a:chExt cx="235974" cy="393290"/>
            </a:xfrm>
          </p:grpSpPr>
          <p:cxnSp>
            <p:nvCxnSpPr>
              <p:cNvPr id="38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/>
          <p:cNvSpPr txBox="1"/>
          <p:nvPr/>
        </p:nvSpPr>
        <p:spPr>
          <a:xfrm>
            <a:off x="2686050" y="4012565"/>
            <a:ext cx="72269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可选方案、更新文档、会议纪要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：司晨旭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    95        </a:t>
            </a:r>
            <a:endParaRPr lang="en-US" alt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/>
            <a:endParaRPr lang="en-US" alt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/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测试计划撰写、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PPT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制作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：吴卓霖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            92</a:t>
            </a:r>
            <a:endParaRPr lang="en-US" alt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/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indent="457200" algn="ctr"/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软件结构、功能分解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：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吴佳丽             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 98</a:t>
            </a: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/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形"/>
          <p:cNvSpPr txBox="1"/>
          <p:nvPr/>
        </p:nvSpPr>
        <p:spPr>
          <a:xfrm>
            <a:off x="4972685" y="2529840"/>
            <a:ext cx="5397500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dist"/>
            <a:r>
              <a:rPr lang="zh-CN" altLang="en-US" sz="6600" dirty="0">
                <a:cs typeface="+mn-ea"/>
                <a:sym typeface="+mn-lt"/>
              </a:rPr>
              <a:t>可选方案分析</a:t>
            </a:r>
            <a:endParaRPr lang="zh-CN" altLang="en-US" sz="6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762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ONE.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4490" y="619760"/>
            <a:ext cx="55384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问题定义</a:t>
            </a:r>
            <a:endParaRPr lang="zh-CN" altLang="en-US" sz="24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466" y="1328813"/>
            <a:ext cx="11413067" cy="17339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62755" y="3375570"/>
            <a:ext cx="366712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博青秀软件包含七大模块，分别为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注册登录模块；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定位模块；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搜索模块；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消息异步通讯模块；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用户签到模块；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用户预约报名模块；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发布模块；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55600" y="619760"/>
            <a:ext cx="565912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设想供选择的方案</a:t>
            </a:r>
            <a:endParaRPr lang="zh-CN" alt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8733" y="2054324"/>
            <a:ext cx="50469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uniapp</a:t>
            </a:r>
            <a:r>
              <a:rPr lang="zh-CN" altLang="en-US" sz="2000" dirty="0"/>
              <a:t>，使得跨平台功能得以实现，</a:t>
            </a:r>
            <a:endParaRPr lang="en-US" altLang="zh-CN" sz="2000" dirty="0"/>
          </a:p>
          <a:p>
            <a:r>
              <a:rPr lang="zh-CN" altLang="en-US" sz="2000" dirty="0"/>
              <a:t>   同时也可以部署微信小程序，操作便捷；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设计微信小程序</a:t>
            </a:r>
            <a:r>
              <a:rPr lang="en-US" altLang="zh-CN" sz="2000" dirty="0"/>
              <a:t>,</a:t>
            </a:r>
            <a:r>
              <a:rPr lang="zh-CN" altLang="en-US" sz="2000" dirty="0"/>
              <a:t>使用微信原生；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使用</a:t>
            </a:r>
            <a:r>
              <a:rPr lang="en-US" altLang="zh-CN" sz="2000" dirty="0"/>
              <a:t>react-native</a:t>
            </a:r>
            <a:r>
              <a:rPr lang="zh-CN" altLang="en-US" sz="2000" dirty="0"/>
              <a:t>设计软件。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6633706" y="2054324"/>
            <a:ext cx="447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小组三名成员未曾接触过</a:t>
            </a:r>
            <a:r>
              <a:rPr lang="en-US" altLang="zh-CN" dirty="0" err="1">
                <a:solidFill>
                  <a:srgbClr val="FF0000"/>
                </a:solidFill>
              </a:rPr>
              <a:t>uniapp</a:t>
            </a:r>
            <a:r>
              <a:rPr lang="zh-CN" altLang="en-US" dirty="0">
                <a:solidFill>
                  <a:srgbClr val="FF0000"/>
                </a:solidFill>
              </a:rPr>
              <a:t>，因此要花费大量时间成本学习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33705" y="3229996"/>
            <a:ext cx="447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虽然开发更加便捷，但是最终的实现只有微信小程序端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33705" y="4285703"/>
            <a:ext cx="45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软件实现的功能更多，复杂场景的渲染颗粒度更高，自由度更好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形 9" descr="关闭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751977" y="1980272"/>
            <a:ext cx="914400" cy="914400"/>
          </a:xfrm>
          <a:prstGeom prst="rect">
            <a:avLst/>
          </a:prstGeom>
        </p:spPr>
      </p:pic>
      <p:pic>
        <p:nvPicPr>
          <p:cNvPr id="11" name="图形 10" descr="关闭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543133" y="3095961"/>
            <a:ext cx="914400" cy="914400"/>
          </a:xfrm>
          <a:prstGeom prst="rect">
            <a:avLst/>
          </a:prstGeom>
        </p:spPr>
      </p:pic>
      <p:pic>
        <p:nvPicPr>
          <p:cNvPr id="13" name="图形 12" descr="复选标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4777" y="4419329"/>
            <a:ext cx="914400" cy="9144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6237182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功能、结构设计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806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TWO.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420" y="2112645"/>
            <a:ext cx="3057937" cy="15675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41419" y="3533422"/>
            <a:ext cx="30579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）注册登录模块</a:t>
            </a:r>
            <a:endParaRPr lang="zh-CN" altLang="en-US" sz="1400" dirty="0"/>
          </a:p>
          <a:p>
            <a:endParaRPr lang="en-US" altLang="zh-CN" dirty="0"/>
          </a:p>
          <a:p>
            <a:r>
              <a:rPr lang="zh-CN" altLang="en-US" dirty="0"/>
              <a:t>    用户根据身份注册，用账号密码登录；程序判断用户身份，提示错误信息。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47" y="2178192"/>
            <a:ext cx="3107403" cy="149069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600899" y="3578578"/>
            <a:ext cx="30579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）定位模块</a:t>
            </a:r>
            <a:endParaRPr lang="zh-CN" altLang="en-US" sz="1400" dirty="0"/>
          </a:p>
          <a:p>
            <a:endParaRPr lang="en-US" altLang="zh-CN" dirty="0"/>
          </a:p>
          <a:p>
            <a:r>
              <a:rPr lang="zh-CN" altLang="en-US" dirty="0"/>
              <a:t>      首页定位采取自动定位，用户可根据需要切换位置。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377" y="2183104"/>
            <a:ext cx="3186556" cy="139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8170065" y="3533422"/>
            <a:ext cx="31865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）搜索模块</a:t>
            </a:r>
            <a:endParaRPr lang="zh-CN" altLang="en-US" sz="1400" dirty="0"/>
          </a:p>
          <a:p>
            <a:endParaRPr lang="en-US" altLang="zh-CN" dirty="0"/>
          </a:p>
          <a:p>
            <a:r>
              <a:rPr lang="zh-CN" altLang="en-US" dirty="0"/>
              <a:t>     用户输入想查询的信息；程序检索匹配输出。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4490" y="619760"/>
            <a:ext cx="55384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4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功能分解</a:t>
            </a:r>
            <a:endParaRPr lang="zh-CN" altLang="en-US" sz="24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ransition>
    <p:split orient="vert"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770" y="3455388"/>
            <a:ext cx="2843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）消息异步通讯模块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用户发送消息，消息异步传输。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7693" y="3443110"/>
            <a:ext cx="26257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）用户签到模块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用户根据位置、活动编码等签到，程序判断是否符合要求。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00580" y="3439864"/>
            <a:ext cx="26957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）用户预约签到模块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用户选择想去的文化组织报名参观、想服务的志愿活动报名；程序审核。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247" y="2178192"/>
            <a:ext cx="2597150" cy="123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4" y="2209293"/>
            <a:ext cx="2193290" cy="1258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0583"/>
            <a:ext cx="2824480" cy="109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316" y="2178192"/>
            <a:ext cx="2725420" cy="12357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8897902" y="3427699"/>
            <a:ext cx="27254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7</a:t>
            </a:r>
            <a:r>
              <a:rPr lang="zh-CN" altLang="en-US" sz="1400" dirty="0"/>
              <a:t>）发布模块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zh-CN" altLang="en-US" dirty="0"/>
              <a:t>  文化组织发布更新组织资料以及志愿者招募信息；程序更新各个界面。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4490" y="619760"/>
            <a:ext cx="553847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400" b="1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功能分解</a:t>
            </a:r>
            <a:endParaRPr lang="zh-CN" altLang="en-US" sz="2400" b="1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  <p:transition>
    <p:split orient="vert"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结构设计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 descr="tot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1465" y="906780"/>
            <a:ext cx="6708140" cy="53155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plus/>
  </p:transition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UNIT_PLACING_PICTURE_USER_VIEWPORT" val="{&quot;height&quot;:6420,&quot;width&quot;:15345}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COMMONDATA" val="eyJoZGlkIjoiYzQ0OTllZjEzNmE0ZDU0YzJmOGQ2NzlkMDJhNDQ5NmYifQ=="/>
  <p:tag name="KSO_WPP_MARK_KEY" val="afef5f51-d21d-4e34-be03-a7ec29be1426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第一PPT，www.1ppt.com">
  <a:themeElements>
    <a:clrScheme name="自定义 441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DDC367"/>
      </a:accent1>
      <a:accent2>
        <a:srgbClr val="3F3F3F"/>
      </a:accent2>
      <a:accent3>
        <a:srgbClr val="DDC367"/>
      </a:accent3>
      <a:accent4>
        <a:srgbClr val="3F3F3F"/>
      </a:accent4>
      <a:accent5>
        <a:srgbClr val="DDC367"/>
      </a:accent5>
      <a:accent6>
        <a:srgbClr val="3F3F3F"/>
      </a:accent6>
      <a:hlink>
        <a:srgbClr val="DDC367"/>
      </a:hlink>
      <a:folHlink>
        <a:srgbClr val="3F3F3F"/>
      </a:folHlink>
    </a:clrScheme>
    <a:fontScheme name="iolprds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2978</Words>
  <Application>WPS 演示</Application>
  <PresentationFormat>宽屏</PresentationFormat>
  <Paragraphs>844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Wingdings</vt:lpstr>
      <vt:lpstr>字魂58号-创中黑</vt:lpstr>
      <vt:lpstr>黑体</vt:lpstr>
      <vt:lpstr>思源宋体</vt:lpstr>
      <vt:lpstr>华文彩云</vt:lpstr>
      <vt:lpstr>华文细黑</vt:lpstr>
      <vt:lpstr>Arial Unicode MS</vt:lpstr>
      <vt:lpstr>Times New Roman</vt:lpstr>
      <vt:lpstr>Calibri</vt:lpstr>
      <vt:lpstr>幼圆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流年</cp:lastModifiedBy>
  <cp:revision>275</cp:revision>
  <dcterms:created xsi:type="dcterms:W3CDTF">2019-06-19T02:08:00Z</dcterms:created>
  <dcterms:modified xsi:type="dcterms:W3CDTF">2022-11-16T07:15:51Z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KSOSaveFontToCloudKey">
    <vt:lpwstr>212913176_cloud</vt:lpwstr>
  </property>
  <property fmtid="{D5CDD505-2E9C-101B-9397-08002B2CF9AE}" pid="4" name="ICV">
    <vt:lpwstr>67A97820461B4829A9370CF087811503</vt:lpwstr>
  </property>
</Properties>
</file>