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35"/>
  </p:notesMasterIdLst>
  <p:handoutMasterIdLst>
    <p:handoutMasterId r:id="rId36"/>
  </p:handoutMasterIdLst>
  <p:sldIdLst>
    <p:sldId id="471" r:id="rId3"/>
    <p:sldId id="489" r:id="rId4"/>
    <p:sldId id="411" r:id="rId5"/>
    <p:sldId id="452" r:id="rId6"/>
    <p:sldId id="490" r:id="rId7"/>
    <p:sldId id="511" r:id="rId8"/>
    <p:sldId id="491" r:id="rId9"/>
    <p:sldId id="512" r:id="rId10"/>
    <p:sldId id="492" r:id="rId11"/>
    <p:sldId id="493" r:id="rId12"/>
    <p:sldId id="494" r:id="rId13"/>
    <p:sldId id="513" r:id="rId14"/>
    <p:sldId id="495" r:id="rId15"/>
    <p:sldId id="496" r:id="rId16"/>
    <p:sldId id="497" r:id="rId17"/>
    <p:sldId id="498" r:id="rId18"/>
    <p:sldId id="515" r:id="rId19"/>
    <p:sldId id="499" r:id="rId20"/>
    <p:sldId id="500" r:id="rId21"/>
    <p:sldId id="501" r:id="rId22"/>
    <p:sldId id="519" r:id="rId23"/>
    <p:sldId id="517" r:id="rId24"/>
    <p:sldId id="520" r:id="rId25"/>
    <p:sldId id="502" r:id="rId26"/>
    <p:sldId id="518" r:id="rId27"/>
    <p:sldId id="516" r:id="rId28"/>
    <p:sldId id="503" r:id="rId29"/>
    <p:sldId id="504" r:id="rId30"/>
    <p:sldId id="505" r:id="rId31"/>
    <p:sldId id="506" r:id="rId32"/>
    <p:sldId id="507" r:id="rId33"/>
    <p:sldId id="432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  <a:t>2023/1/1</a:t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  <a:t>‹#›</a:t>
            </a:fld>
            <a:endParaRPr lang="zh-CN" altLang="en-US">
              <a:cs typeface="思源宋体" panose="0202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4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项目总结</a:t>
            </a:r>
          </a:p>
        </p:txBody>
      </p:sp>
      <p:sp>
        <p:nvSpPr>
          <p:cNvPr id="49" name="图形"/>
          <p:cNvSpPr txBox="1"/>
          <p:nvPr/>
        </p:nvSpPr>
        <p:spPr>
          <a:xfrm>
            <a:off x="5287645" y="4295140"/>
            <a:ext cx="162242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SRS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及功能、非功能需求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DE14B5-AFB7-8E0E-92D6-43B39009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60" y="1168479"/>
            <a:ext cx="7323008" cy="47482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2DA524-BBEA-6745-F478-4610DECD1F6A}"/>
              </a:ext>
            </a:extLst>
          </p:cNvPr>
          <p:cNvSpPr txBox="1"/>
          <p:nvPr/>
        </p:nvSpPr>
        <p:spPr>
          <a:xfrm>
            <a:off x="7765087" y="5320189"/>
            <a:ext cx="3324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详情见</a:t>
            </a:r>
            <a:r>
              <a:rPr lang="en-US" altLang="zh-CN" dirty="0"/>
              <a:t>SE2022_G09_SRS.docx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数据字典及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ER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D0735-9950-228E-AFD6-8F6E6F37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4" y="1284605"/>
            <a:ext cx="3352865" cy="49754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69A1BE-0B89-BE8C-B820-7B2BDB32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39" y="1702809"/>
            <a:ext cx="6834215" cy="38022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5280660" y="2541270"/>
            <a:ext cx="266001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设计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88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总体设计文档及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HIPO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3210" y="1678940"/>
            <a:ext cx="11703050" cy="2342515"/>
            <a:chOff x="446" y="2842"/>
            <a:chExt cx="18430" cy="3689"/>
          </a:xfrm>
        </p:grpSpPr>
        <p:pic>
          <p:nvPicPr>
            <p:cNvPr id="2" name="图片 1" descr="软件结构层次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" y="2842"/>
              <a:ext cx="18430" cy="28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857" y="5903"/>
              <a:ext cx="174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注册登录模块、定位模块、搜索模块、消息异步通讯模块、签到模块、预约报名模块、发布模块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44195" y="4836795"/>
            <a:ext cx="907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各模块</a:t>
            </a:r>
            <a:r>
              <a:rPr lang="en-US" altLang="zh-CN" sz="2000"/>
              <a:t>IPO</a:t>
            </a:r>
            <a:r>
              <a:rPr lang="zh-CN" altLang="en-US" sz="2000"/>
              <a:t>表详见文件</a:t>
            </a:r>
            <a:r>
              <a:rPr lang="en-US" altLang="zh-CN" sz="2000"/>
              <a:t>”IPO</a:t>
            </a:r>
            <a:r>
              <a:rPr lang="zh-CN" altLang="en-US" sz="2000"/>
              <a:t>表</a:t>
            </a:r>
            <a:r>
              <a:rPr lang="en-US" altLang="zh-CN" sz="2000"/>
              <a:t>.docx”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业务流程图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071245"/>
            <a:ext cx="10010775" cy="5429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278535"/>
            <a:ext cx="4258310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详细设计文档及关键算法设计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8A661-B0FB-72E9-8BDD-5849E91E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65" y="1284605"/>
            <a:ext cx="6930052" cy="44934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6E4583-77BB-1255-5475-1AC8CF9F28AC}"/>
              </a:ext>
            </a:extLst>
          </p:cNvPr>
          <p:cNvSpPr txBox="1"/>
          <p:nvPr/>
        </p:nvSpPr>
        <p:spPr>
          <a:xfrm>
            <a:off x="950259" y="124358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定位签到功能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022D50-1D31-ADDB-165D-9C82BCDF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59" y="1576994"/>
            <a:ext cx="2638287" cy="40642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3530AA-D299-CF63-DCD7-86104A6BC0D1}"/>
              </a:ext>
            </a:extLst>
          </p:cNvPr>
          <p:cNvSpPr txBox="1"/>
          <p:nvPr/>
        </p:nvSpPr>
        <p:spPr>
          <a:xfrm>
            <a:off x="3741568" y="1258975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判定是否满足签到的条件，时间，地点，密码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B393D1-92B4-788A-6AD1-8A7CF7D73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568" y="1681776"/>
            <a:ext cx="4013476" cy="33656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7F4FB0-A417-C5BA-1CC4-E51F60DF62FD}"/>
              </a:ext>
            </a:extLst>
          </p:cNvPr>
          <p:cNvSpPr txBox="1"/>
          <p:nvPr/>
        </p:nvSpPr>
        <p:spPr>
          <a:xfrm>
            <a:off x="8030930" y="128460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时间判定和密码判定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07CF1F-ECF2-DA2E-7425-663A0CEC4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505" y="1681776"/>
            <a:ext cx="4018974" cy="29350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PDL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伪代码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1804035"/>
            <a:ext cx="2453640" cy="3249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945" y="272415"/>
            <a:ext cx="5667375" cy="3948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445" y="690880"/>
            <a:ext cx="6546850" cy="514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7295" y="1074420"/>
            <a:ext cx="8197215" cy="2948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515" y="1356360"/>
            <a:ext cx="6442075" cy="517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9130" y="1707515"/>
            <a:ext cx="6579235" cy="5150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0295" y="1074420"/>
            <a:ext cx="6676390" cy="5535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7195" y="783590"/>
            <a:ext cx="6885940" cy="5637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34460" y="1616075"/>
            <a:ext cx="6628130" cy="3625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0405" y="783590"/>
            <a:ext cx="8869680" cy="5647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实现与测试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996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FIVE.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代码规范及程序清单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5495" y="1024255"/>
            <a:ext cx="93929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app文件夹下存放界面实现的js代码，data文件夹下存放本地数据，页面图标等。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启动界面：Launch.js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注册界面：Register.js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登录界面：Login.js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首页界面：Home.js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搜索界面：Search.js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文化组织详情页：ContentIntro.js、ContentService.js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消息界面：Message.js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聊天界面：Chat.js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签到界面：SignAgreement.js、SignInputCode.js、ActivityTiming.js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活动界面：Activity.js、ActivitySignup.js、Publish.js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我的界面：Mine.js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帮助中心界面：HelpCenter.js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我的信息界面：Information.js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已完成活动界面：CompletedAct.js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页面导航：App.js、Main.js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后端代码：routes.js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全局变量：UserInformation.js、GlobalInfo.js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提示框：Tooltip.js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地理位置获取：Geo.js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085" y="420370"/>
            <a:ext cx="1637665" cy="616331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317240" y="587375"/>
            <a:ext cx="611949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详见文件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SE2022_G09_代码规范说明.pdf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bldLvl="0" animBg="1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测试文档及用户手册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E4EA4D-00BF-25C5-9134-B4F525FE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5" y="1116834"/>
            <a:ext cx="7847213" cy="50956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D0E675-D7BF-2EB4-24B6-FE8B4A1C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609" y="1438556"/>
            <a:ext cx="7556836" cy="49087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78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>
                    <a:cs typeface="+mn-ea"/>
                    <a:sym typeface="+mn-lt"/>
                  </a:rPr>
                  <a:t>项目配置</a:t>
                </a:r>
              </a:p>
              <a:p>
                <a:pPr algn="ctr"/>
                <a:r>
                  <a:rPr lang="zh-CN" altLang="en-US" sz="2200">
                    <a:cs typeface="+mn-ea"/>
                    <a:sym typeface="+mn-lt"/>
                  </a:rPr>
                  <a:t>及管理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5180" y="2310765"/>
            <a:ext cx="2172335" cy="3241675"/>
            <a:chOff x="5827" y="3635"/>
            <a:chExt cx="342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827" y="4313"/>
              <a:ext cx="3421" cy="4427"/>
              <a:chOff x="2014" y="3653"/>
              <a:chExt cx="342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202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可行性分析</a:t>
                </a: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00" y="6377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004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需求分析</a:t>
                </a: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88710" y="231457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16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设计</a:t>
                </a: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262620" y="2315210"/>
            <a:ext cx="2148205" cy="3227705"/>
            <a:chOff x="12019" y="314"/>
            <a:chExt cx="3383" cy="5083"/>
          </a:xfrm>
        </p:grpSpPr>
        <p:sp>
          <p:nvSpPr>
            <p:cNvPr id="10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2019" y="970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图形"/>
            <p:cNvSpPr txBox="1"/>
            <p:nvPr/>
          </p:nvSpPr>
          <p:spPr>
            <a:xfrm>
              <a:off x="12175" y="2627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实现与测试</a:t>
              </a:r>
            </a:p>
          </p:txBody>
        </p:sp>
        <p:sp>
          <p:nvSpPr>
            <p:cNvPr id="21" name="图形"/>
            <p:cNvSpPr/>
            <p:nvPr/>
          </p:nvSpPr>
          <p:spPr>
            <a:xfrm>
              <a:off x="12884" y="4214"/>
              <a:ext cx="1807" cy="526"/>
            </a:xfrm>
            <a:prstGeom prst="roundRect">
              <a:avLst>
                <a:gd name="adj" fmla="val 50000"/>
              </a:avLst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FIVE</a:t>
              </a:r>
            </a:p>
          </p:txBody>
        </p:sp>
        <p:sp>
          <p:nvSpPr>
            <p:cNvPr id="23" name="图形"/>
            <p:cNvSpPr/>
            <p:nvPr/>
          </p:nvSpPr>
          <p:spPr>
            <a:xfrm>
              <a:off x="12794" y="314"/>
              <a:ext cx="1745" cy="1745"/>
            </a:xfrm>
            <a:prstGeom prst="diamond">
              <a:avLst/>
            </a:prstGeom>
            <a:solidFill>
              <a:srgbClr val="4040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05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64115" y="2324735"/>
            <a:ext cx="2148205" cy="3227705"/>
            <a:chOff x="15324" y="936"/>
            <a:chExt cx="3383" cy="5083"/>
          </a:xfrm>
        </p:grpSpPr>
        <p:sp>
          <p:nvSpPr>
            <p:cNvPr id="24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<p:cNvSpPr/>
            <p:nvPr/>
          </p:nvSpPr>
          <p:spPr>
            <a:xfrm>
              <a:off x="15324" y="1592"/>
              <a:ext cx="3383" cy="4427"/>
            </a:xfrm>
            <a:prstGeom prst="roundRect">
              <a:avLst>
                <a:gd name="adj" fmla="val 4365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srgbClr val="DDC36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2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15480" y="3249"/>
              <a:ext cx="3149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cs typeface="+mn-ea"/>
                  <a:sym typeface="+mn-lt"/>
                </a:rPr>
                <a:t>总结与评价</a:t>
              </a:r>
            </a:p>
          </p:txBody>
        </p:sp>
        <p:sp>
          <p:nvSpPr>
            <p:cNvPr id="26" name="图形"/>
            <p:cNvSpPr/>
            <p:nvPr/>
          </p:nvSpPr>
          <p:spPr>
            <a:xfrm>
              <a:off x="16189" y="4836"/>
              <a:ext cx="1807" cy="52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PART SIX</a:t>
              </a:r>
            </a:p>
          </p:txBody>
        </p:sp>
        <p:sp>
          <p:nvSpPr>
            <p:cNvPr id="27" name="图形"/>
            <p:cNvSpPr/>
            <p:nvPr/>
          </p:nvSpPr>
          <p:spPr>
            <a:xfrm>
              <a:off x="16099" y="936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06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E706F3-BCD0-3A09-04F7-71F234F9D647}"/>
              </a:ext>
            </a:extLst>
          </p:cNvPr>
          <p:cNvSpPr txBox="1"/>
          <p:nvPr/>
        </p:nvSpPr>
        <p:spPr>
          <a:xfrm>
            <a:off x="1167063" y="4776537"/>
            <a:ext cx="4754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所有测试详情见</a:t>
            </a:r>
            <a:r>
              <a:rPr lang="en-US" altLang="zh-CN" dirty="0"/>
              <a:t>SE2022_G09_</a:t>
            </a:r>
            <a:r>
              <a:rPr lang="zh-CN" altLang="en-US" dirty="0"/>
              <a:t>测试计划</a:t>
            </a:r>
            <a:r>
              <a:rPr lang="en-US" altLang="zh-CN" dirty="0"/>
              <a:t>.docx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ED734-8C87-C338-602D-49AE3A94DD1E}"/>
              </a:ext>
            </a:extLst>
          </p:cNvPr>
          <p:cNvSpPr txBox="1"/>
          <p:nvPr/>
        </p:nvSpPr>
        <p:spPr>
          <a:xfrm>
            <a:off x="1167063" y="1527465"/>
            <a:ext cx="95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7</a:t>
            </a:r>
            <a:r>
              <a:rPr lang="zh-CN" altLang="en-US" dirty="0"/>
              <a:t>大模块共设置</a:t>
            </a:r>
            <a:r>
              <a:rPr lang="en-US" altLang="zh-CN" dirty="0"/>
              <a:t>43</a:t>
            </a:r>
            <a:r>
              <a:rPr lang="zh-CN" altLang="en-US" dirty="0"/>
              <a:t>条测试用例，依照明确测试步骤逐条进行，并判断与预期结果的差距。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单元测试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ED734-8C87-C338-602D-49AE3A94DD1E}"/>
              </a:ext>
            </a:extLst>
          </p:cNvPr>
          <p:cNvSpPr txBox="1"/>
          <p:nvPr/>
        </p:nvSpPr>
        <p:spPr>
          <a:xfrm>
            <a:off x="1065491" y="11972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部分测试用例展示：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ACDAE0-A7BC-ACC2-5EE5-AF81F438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91" y="1725317"/>
            <a:ext cx="3128211" cy="4470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03CA1B-691F-4355-BA9A-44611559A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30" y="1725317"/>
            <a:ext cx="2870223" cy="45617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CCD9A9-3BEB-A640-AEBC-A4B84BF64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97" y="1725317"/>
            <a:ext cx="2903520" cy="4561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5339435"/>
      </p:ext>
    </p:extLst>
  </p:cSld>
  <p:clrMapOvr>
    <a:masterClrMapping/>
  </p:clrMapOvr>
  <p:transition>
    <p:plu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8F63E-B807-6926-8A20-610D533D5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21" y="1395412"/>
            <a:ext cx="5943600" cy="40671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652177-DF64-F790-04ED-6E604A173726}"/>
              </a:ext>
            </a:extLst>
          </p:cNvPr>
          <p:cNvSpPr txBox="1"/>
          <p:nvPr/>
        </p:nvSpPr>
        <p:spPr>
          <a:xfrm>
            <a:off x="1221925" y="2021305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采用自顶向下的测试方法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通路设置涉及到所有页面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294207"/>
      </p:ext>
    </p:extLst>
  </p:cSld>
  <p:clrMapOvr>
    <a:masterClrMapping/>
  </p:clrMapOvr>
  <p:transition>
    <p:plu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479361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652177-DF64-F790-04ED-6E604A173726}"/>
              </a:ext>
            </a:extLst>
          </p:cNvPr>
          <p:cNvSpPr txBox="1"/>
          <p:nvPr/>
        </p:nvSpPr>
        <p:spPr>
          <a:xfrm>
            <a:off x="1053483" y="12846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部分测试用例展示：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BF5B82-79A7-9D88-B5D6-975B93A2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24" y="1706563"/>
            <a:ext cx="3151814" cy="4847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44D4CE-C6F8-5305-FAD9-66712F63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81" y="1395412"/>
            <a:ext cx="5943600" cy="4067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9953498"/>
      </p:ext>
    </p:extLst>
  </p:cSld>
  <p:clrMapOvr>
    <a:masterClrMapping/>
  </p:clrMapOvr>
  <p:transition>
    <p:plu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EDBF9E-BD55-F1B6-C85F-9E07DBDCAED7}"/>
              </a:ext>
            </a:extLst>
          </p:cNvPr>
          <p:cNvSpPr txBox="1"/>
          <p:nvPr/>
        </p:nvSpPr>
        <p:spPr>
          <a:xfrm>
            <a:off x="1215189" y="1540043"/>
            <a:ext cx="9372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Beta</a:t>
            </a:r>
            <a:r>
              <a:rPr lang="zh-CN" altLang="en-US" dirty="0"/>
              <a:t>测试从</a:t>
            </a:r>
            <a:r>
              <a:rPr lang="en-US" altLang="zh-CN" dirty="0"/>
              <a:t>2022-12-23</a:t>
            </a:r>
            <a:r>
              <a:rPr lang="zh-CN" altLang="en-US" dirty="0"/>
              <a:t>开始到</a:t>
            </a:r>
            <a:r>
              <a:rPr lang="en-US" altLang="zh-CN" dirty="0"/>
              <a:t>2022-12-26</a:t>
            </a:r>
            <a:r>
              <a:rPr lang="zh-CN" altLang="en-US" dirty="0"/>
              <a:t>，共有测试用户</a:t>
            </a:r>
            <a:r>
              <a:rPr lang="en-US" altLang="zh-CN" dirty="0"/>
              <a:t>3</a:t>
            </a:r>
            <a:r>
              <a:rPr lang="zh-CN" altLang="en-US" dirty="0"/>
              <a:t>人，持续</a:t>
            </a:r>
            <a:r>
              <a:rPr lang="en-US" altLang="zh-CN" dirty="0"/>
              <a:t>3</a:t>
            </a:r>
            <a:r>
              <a:rPr lang="zh-CN" altLang="en-US" dirty="0"/>
              <a:t>天，测试共发现</a:t>
            </a:r>
            <a:r>
              <a:rPr lang="en-US" altLang="zh-CN" dirty="0"/>
              <a:t>9 </a:t>
            </a:r>
            <a:r>
              <a:rPr lang="zh-CN" altLang="en-US" dirty="0"/>
              <a:t>个</a:t>
            </a:r>
            <a:r>
              <a:rPr lang="en-US" altLang="zh-CN" dirty="0"/>
              <a:t>bug</a:t>
            </a:r>
            <a:r>
              <a:rPr lang="zh-CN" altLang="en-US" dirty="0"/>
              <a:t>，其中严重级别</a:t>
            </a:r>
            <a:r>
              <a:rPr lang="en-US" altLang="zh-CN" dirty="0"/>
              <a:t>bug 5</a:t>
            </a:r>
            <a:r>
              <a:rPr lang="zh-CN" altLang="en-US" dirty="0"/>
              <a:t>个，非严重级别</a:t>
            </a:r>
            <a:r>
              <a:rPr lang="en-US" altLang="zh-CN" dirty="0"/>
              <a:t>bug 4</a:t>
            </a:r>
            <a:r>
              <a:rPr lang="zh-CN" altLang="en-US" dirty="0"/>
              <a:t>个。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79FCE8-9764-2B39-F56E-D1DCAB1E2A6A}"/>
              </a:ext>
            </a:extLst>
          </p:cNvPr>
          <p:cNvSpPr txBox="1"/>
          <p:nvPr/>
        </p:nvSpPr>
        <p:spPr>
          <a:xfrm>
            <a:off x="1612231" y="2441812"/>
            <a:ext cx="8193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严重：</a:t>
            </a:r>
          </a:p>
          <a:p>
            <a:r>
              <a:rPr lang="zh-CN" altLang="en-US"/>
              <a:t>	</a:t>
            </a:r>
            <a:r>
              <a:rPr lang="en-US" altLang="zh-CN"/>
              <a:t>1.</a:t>
            </a:r>
            <a:r>
              <a:rPr lang="zh-CN" altLang="en-US"/>
              <a:t>登录时有小概率登陆失败，猜测与连接服务器质量有关；</a:t>
            </a:r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参与了活动签到，但是活动结束后在已签到活动中没有相关显示；</a:t>
            </a:r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签到活动在地址范围外也能成功签到；</a:t>
            </a:r>
          </a:p>
          <a:p>
            <a:r>
              <a:rPr lang="zh-CN" altLang="en-US"/>
              <a:t>	</a:t>
            </a:r>
            <a:r>
              <a:rPr lang="en-US" altLang="zh-CN"/>
              <a:t>4.</a:t>
            </a:r>
            <a:r>
              <a:rPr lang="zh-CN" altLang="en-US"/>
              <a:t>消息界面不能正常发送信息；</a:t>
            </a:r>
          </a:p>
          <a:p>
            <a:r>
              <a:rPr lang="zh-CN" altLang="en-US"/>
              <a:t>	</a:t>
            </a:r>
            <a:r>
              <a:rPr lang="en-US" altLang="zh-CN"/>
              <a:t>5.</a:t>
            </a:r>
            <a:r>
              <a:rPr lang="zh-CN" altLang="en-US"/>
              <a:t>报名完活动后取消失败；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EE6FBF-D517-CC43-1230-47A250C69E85}"/>
              </a:ext>
            </a:extLst>
          </p:cNvPr>
          <p:cNvSpPr txBox="1"/>
          <p:nvPr/>
        </p:nvSpPr>
        <p:spPr>
          <a:xfrm>
            <a:off x="1612231" y="4451576"/>
            <a:ext cx="5915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非严重：</a:t>
            </a:r>
          </a:p>
          <a:p>
            <a:r>
              <a:rPr lang="zh-CN" altLang="en-US"/>
              <a:t>	</a:t>
            </a:r>
            <a:r>
              <a:rPr lang="en-US" altLang="zh-CN"/>
              <a:t>1.</a:t>
            </a:r>
            <a:r>
              <a:rPr lang="zh-CN" altLang="en-US"/>
              <a:t>登录登出后需要重新登录；</a:t>
            </a:r>
          </a:p>
          <a:p>
            <a:r>
              <a:rPr lang="zh-CN" altLang="en-US"/>
              <a:t>	</a:t>
            </a:r>
            <a:r>
              <a:rPr lang="en-US" altLang="zh-CN"/>
              <a:t>2.</a:t>
            </a:r>
            <a:r>
              <a:rPr lang="zh-CN" altLang="en-US"/>
              <a:t>页面跳转比较容易出现卡顿；</a:t>
            </a:r>
          </a:p>
          <a:p>
            <a:r>
              <a:rPr lang="zh-CN" altLang="en-US"/>
              <a:t>	</a:t>
            </a:r>
            <a:r>
              <a:rPr lang="en-US" altLang="zh-CN"/>
              <a:t>3.</a:t>
            </a:r>
            <a:r>
              <a:rPr lang="zh-CN" altLang="en-US"/>
              <a:t>志愿者编号应该由软件赋予而不是手动输入；</a:t>
            </a:r>
          </a:p>
          <a:p>
            <a:r>
              <a:rPr lang="zh-CN" altLang="en-US"/>
              <a:t>	</a:t>
            </a:r>
            <a:r>
              <a:rPr lang="en-US" altLang="zh-CN"/>
              <a:t>4.</a:t>
            </a:r>
            <a:r>
              <a:rPr lang="zh-CN" altLang="en-US"/>
              <a:t>个人页面中的个人履历和记录证明无法点击；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lu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EDBF9E-BD55-F1B6-C85F-9E07DBDCAED7}"/>
              </a:ext>
            </a:extLst>
          </p:cNvPr>
          <p:cNvSpPr txBox="1"/>
          <p:nvPr/>
        </p:nvSpPr>
        <p:spPr>
          <a:xfrm>
            <a:off x="926431" y="1419727"/>
            <a:ext cx="937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收集到</a:t>
            </a:r>
            <a:r>
              <a:rPr lang="en-US" altLang="zh-CN" dirty="0"/>
              <a:t>3</a:t>
            </a:r>
            <a:r>
              <a:rPr lang="zh-CN" altLang="en-US" dirty="0"/>
              <a:t>位用户反馈：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43FE62-08BF-3AB4-EA64-46444E0D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4" y="1924181"/>
            <a:ext cx="7849670" cy="3034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3A68B2-4A40-72C0-7C9F-D09A3894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560" y="2898488"/>
            <a:ext cx="8144879" cy="31484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70C063-92B3-A5CD-EE91-71A08023C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458" y="1229482"/>
            <a:ext cx="8542437" cy="3338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028658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总结与评价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996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 SIX.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</a:p>
        </p:txBody>
      </p:sp>
      <p:pic>
        <p:nvPicPr>
          <p:cNvPr id="2" name="图片 -21474826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165" y="1187450"/>
            <a:ext cx="8200390" cy="2988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6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28165" y="4279900"/>
            <a:ext cx="8200390" cy="18275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</a:p>
        </p:txBody>
      </p:sp>
      <p:pic>
        <p:nvPicPr>
          <p:cNvPr id="3" name="图片 -21474826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30" y="1203325"/>
            <a:ext cx="9087485" cy="3614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595" y="2734945"/>
            <a:ext cx="9086850" cy="34359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</a:p>
        </p:txBody>
      </p:sp>
      <p:pic>
        <p:nvPicPr>
          <p:cNvPr id="3" name="图片 -21474826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92580" y="1376045"/>
            <a:ext cx="9006205" cy="2294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60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92580" y="3943350"/>
            <a:ext cx="9006205" cy="2179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项目配置</a:t>
            </a:r>
          </a:p>
          <a:p>
            <a:pPr algn="dist"/>
            <a:r>
              <a:rPr lang="zh-CN" altLang="en-US" sz="6600">
                <a:cs typeface="+mn-ea"/>
                <a:sym typeface="+mn-lt"/>
              </a:rPr>
              <a:t>及管理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项目进度及甘特图</a:t>
            </a:r>
          </a:p>
        </p:txBody>
      </p:sp>
      <p:pic>
        <p:nvPicPr>
          <p:cNvPr id="3" name="图片 -214748260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83310" y="1416050"/>
            <a:ext cx="10215880" cy="3691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196715" y="5397500"/>
            <a:ext cx="379793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甘特图</a:t>
            </a:r>
            <a:r>
              <a: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详见文件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甘特图</a:t>
            </a:r>
            <a:r>
              <a:rPr lang="en-US" altLang="zh-CN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.mpp”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78D031-0D11-7283-D9ED-06DDCC24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03" y="1284605"/>
            <a:ext cx="7033932" cy="3129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A81856-60C3-BC3D-A10E-AE7D1E2A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47" y="4414324"/>
            <a:ext cx="7444057" cy="194165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11" name="图形"/>
          <p:cNvSpPr txBox="1"/>
          <p:nvPr/>
        </p:nvSpPr>
        <p:spPr>
          <a:xfrm>
            <a:off x="1414145" y="277050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</a:p>
        </p:txBody>
      </p: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配置管理工具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8FEB7D-6226-83AC-5F9C-0D14BA4C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1" y="1092764"/>
            <a:ext cx="10345271" cy="51209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文档管理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" y="1202055"/>
            <a:ext cx="7330440" cy="5151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405" y="982345"/>
            <a:ext cx="7358380" cy="5159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可行性分析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5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文档及技术可行性分析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92225" y="969010"/>
            <a:ext cx="9647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本项目基于志愿汇进行开发，很大程度上降低了设计上的风险成本。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本项目中包括的地理位置定位、消息通讯、前后端分离等技术具有学习上的成本与风险。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7190" y="1971040"/>
            <a:ext cx="11436985" cy="4661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地理位置定位</a:t>
            </a:r>
            <a:r>
              <a:rPr lang="zh-CN" altLang="en-US"/>
              <a:t>：调用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高德地图API</a:t>
            </a:r>
            <a:r>
              <a:rPr lang="zh-CN" altLang="en-US"/>
              <a:t>；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消息通讯</a:t>
            </a:r>
            <a:r>
              <a:rPr lang="zh-CN" altLang="en-US"/>
              <a:t>：采用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异步</a:t>
            </a:r>
            <a:r>
              <a:rPr lang="zh-CN" altLang="en-US"/>
              <a:t>通讯方式；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数据库</a:t>
            </a:r>
            <a:r>
              <a:rPr lang="zh-CN" altLang="en-US"/>
              <a:t>：运用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宝塔面板</a:t>
            </a:r>
            <a:r>
              <a:rPr lang="zh-CN" altLang="en-US"/>
              <a:t>的本地数据库；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前端页面</a:t>
            </a:r>
            <a:r>
              <a:rPr lang="zh-CN" altLang="en-US"/>
              <a:t>：基于团队成员在学习React Native的方向课，学习进度的推进有很好的保证，项目搭建及界面基础编写风险约等于</a:t>
            </a:r>
            <a:r>
              <a:rPr lang="en-US" altLang="zh-CN"/>
              <a:t>0</a:t>
            </a:r>
            <a:r>
              <a:rPr lang="zh-CN" altLang="en-US"/>
              <a:t>；前端页面编写的重点与难点在于组价的选择运用、页面的切换、页面和页面之间的关系以及各按钮的响应，这些难点的基础本团队都能够做到，所以实现的风险较小；由于对各组件的不熟悉性，高效率高质量地完成风险较大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后端部分</a:t>
            </a:r>
            <a:r>
              <a:rPr lang="zh-CN" altLang="en-US"/>
              <a:t>：基于本团队都学过MySQL数据库，数据库增删改查的风险约等于0；由于本团队都没有学习过react、JS做后端代码编写的工具，在寻找连接前端的方法上存在较大的风险。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/>
              <a:t>前后端分离</a:t>
            </a:r>
            <a:r>
              <a:rPr lang="zh-CN" altLang="en-US"/>
              <a:t>：用react做前端和后端，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腾讯云服务器</a:t>
            </a:r>
            <a:r>
              <a:rPr lang="zh-CN" altLang="en-US"/>
              <a:t>做服务器，</a:t>
            </a:r>
            <a:r>
              <a:rPr lang="zh-CN" alt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宝塔面板</a:t>
            </a:r>
            <a:r>
              <a:rPr lang="zh-CN" altLang="en-US"/>
              <a:t>进行网站搭建及管理。由于本团队对前后端分离的结构缺乏了解，在前后端连接的问题上存在较大的风险。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95" y="1052830"/>
            <a:ext cx="7854950" cy="5507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3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>
                <a:cs typeface="+mn-ea"/>
                <a:sym typeface="+mn-lt"/>
              </a:rPr>
              <a:t>需求分析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888" y="4917"/>
              <a:ext cx="15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210" y="304165"/>
            <a:ext cx="3603625" cy="98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用户及原型界面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9515" y="1284605"/>
            <a:ext cx="938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用户类别：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文化组织（展示组织信息、发布志愿活动的博物馆等组织）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普通用户（预约参观文化组织、报名志愿活动的普通用户</a:t>
            </a:r>
            <a:r>
              <a:rPr lang="zh-CN" altLang="en-US"/>
              <a:t>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99515" y="3063240"/>
            <a:ext cx="9382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用户代表：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文化组织：城院青年志愿者中心成员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普通用户：周边同学（覃*俊、邬*东）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9515" y="4841875"/>
            <a:ext cx="938212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原型界面：（墨刀）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https://modao.cc/app/dUOoXiJzrkk30xevio2B8Q#screen=sl9vci7vddh5rep</a:t>
            </a:r>
          </a:p>
        </p:txBody>
      </p:sp>
    </p:spTree>
    <p:custDataLst>
      <p:tags r:id="rId1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0OTllZjEzNmE0ZDU0YzJmOGQ2NzlkMDJhNDQ5NmYifQ=="/>
  <p:tag name="KSO_WPP_MARK_KEY" val="133996ca-5edf-4d94-afd3-6eb9f32d4f5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1015</Words>
  <Application>Microsoft Office PowerPoint</Application>
  <PresentationFormat>宽屏</PresentationFormat>
  <Paragraphs>139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华文彩云</vt:lpstr>
      <vt:lpstr>华文细黑</vt:lpstr>
      <vt:lpstr>思源宋体</vt:lpstr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吴 卓霖</cp:lastModifiedBy>
  <cp:revision>281</cp:revision>
  <dcterms:created xsi:type="dcterms:W3CDTF">2019-06-19T02:08:00Z</dcterms:created>
  <dcterms:modified xsi:type="dcterms:W3CDTF">2023-01-01T04:52:31Z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