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20"/>
  </p:notesMasterIdLst>
  <p:handoutMasterIdLst>
    <p:handoutMasterId r:id="rId21"/>
  </p:handoutMasterIdLst>
  <p:sldIdLst>
    <p:sldId id="409" r:id="rId4"/>
    <p:sldId id="518" r:id="rId5"/>
    <p:sldId id="411" r:id="rId6"/>
    <p:sldId id="450" r:id="rId7"/>
    <p:sldId id="481" r:id="rId8"/>
    <p:sldId id="498" r:id="rId9"/>
    <p:sldId id="508" r:id="rId10"/>
    <p:sldId id="491" r:id="rId11"/>
    <p:sldId id="492" r:id="rId12"/>
    <p:sldId id="494" r:id="rId13"/>
    <p:sldId id="416" r:id="rId14"/>
    <p:sldId id="495" r:id="rId15"/>
    <p:sldId id="496" r:id="rId16"/>
    <p:sldId id="497" r:id="rId17"/>
    <p:sldId id="519" r:id="rId18"/>
    <p:sldId id="432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C367"/>
    <a:srgbClr val="E4D178"/>
    <a:srgbClr val="DEC569"/>
    <a:srgbClr val="E0C78E"/>
    <a:srgbClr val="D8C76C"/>
    <a:srgbClr val="E4D09C"/>
    <a:srgbClr val="DDBF7E"/>
    <a:srgbClr val="FA90A7"/>
    <a:srgbClr val="DC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58"/>
      </p:cViewPr>
      <p:guideLst>
        <p:guide orient="horz" pos="22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8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hyperlink" Target="https://blog.csdn.net/weixin_52364990/article/details/120266352" TargetMode="External"/><Relationship Id="rId1" Type="http://schemas.openxmlformats.org/officeDocument/2006/relationships/hyperlink" Target="http://t.zoukankan.com/riskyer-p-326861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3510" y="1400175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软件需求分析</a:t>
            </a:r>
            <a:endParaRPr kumimoji="0" lang="zh-CN" altLang="en-US" sz="80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49" name="图形"/>
          <p:cNvSpPr txBox="1"/>
          <p:nvPr/>
        </p:nvSpPr>
        <p:spPr>
          <a:xfrm>
            <a:off x="5220335" y="4295140"/>
            <a:ext cx="162242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组长：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司晨旭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吴佳丽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吴卓霖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85640" y="2981325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  <a:endParaRPr kumimoji="0" lang="zh-CN" altLang="en-US" sz="4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接口需求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8210" y="1683648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用户接口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370" y="3622143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软件接口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8209" y="4488722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通信</a:t>
            </a:r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接口</a:t>
            </a:r>
            <a:endParaRPr lang="zh-CN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3055" y="1747432"/>
            <a:ext cx="73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、实现文化组织、志愿者、游客三方“注册”“登录”，登录界面要有“忘记密码”；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、游客首页要有</a:t>
            </a:r>
            <a:r>
              <a:rPr lang="en-US" altLang="zh-CN" sz="2000" dirty="0">
                <a:sym typeface="+mn-ea"/>
              </a:rPr>
              <a:t>GPS</a:t>
            </a:r>
            <a:r>
              <a:rPr lang="zh-CN" altLang="en-US" sz="2000" dirty="0">
                <a:sym typeface="+mn-ea"/>
              </a:rPr>
              <a:t>定位，并能够手动切换地点；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、游客首页根据地点推送开放的可供参观的文化组织目的地；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、游客首页要有“搜索”和“扫描”</a:t>
            </a:r>
            <a:endParaRPr lang="en-US" altLang="zh-CN" sz="2000" dirty="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2894" y="4519519"/>
            <a:ext cx="686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TCP/IP</a:t>
            </a:r>
            <a:r>
              <a:rPr lang="zh-CN" altLang="en-US" sz="2000" dirty="0">
                <a:sym typeface="+mn-ea"/>
              </a:rPr>
              <a:t>协议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HTTP</a:t>
            </a:r>
            <a:r>
              <a:rPr lang="zh-CN" altLang="en-US" sz="2000" dirty="0">
                <a:sym typeface="+mn-ea"/>
              </a:rPr>
              <a:t>协议</a:t>
            </a:r>
            <a:endParaRPr lang="zh-CN" altLang="en-US" sz="2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2895" y="3652275"/>
            <a:ext cx="724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与</a:t>
            </a:r>
            <a:r>
              <a:rPr lang="en-US" altLang="zh-CN" sz="2000" dirty="0" err="1">
                <a:sym typeface="+mn-ea"/>
              </a:rPr>
              <a:t>mysql</a:t>
            </a:r>
            <a:r>
              <a:rPr lang="zh-CN" altLang="en-US" sz="2000" dirty="0">
                <a:sym typeface="+mn-ea"/>
              </a:rPr>
              <a:t>数据库的接口，通过</a:t>
            </a:r>
            <a:r>
              <a:rPr lang="en-US" altLang="zh-CN" sz="2000" dirty="0">
                <a:sym typeface="+mn-ea"/>
              </a:rPr>
              <a:t>JDBC</a:t>
            </a:r>
            <a:r>
              <a:rPr lang="zh-CN" altLang="en-US" sz="2000" dirty="0">
                <a:sym typeface="+mn-ea"/>
              </a:rPr>
              <a:t>进行连接</a:t>
            </a:r>
            <a:endParaRPr lang="zh-CN" sz="2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数据要求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806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系统流程图</a:t>
            </a:r>
            <a:endParaRPr lang="zh-CN" altLang="en-US" sz="3200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4" name="图片 3" descr="系统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2560" y="640715"/>
            <a:ext cx="6292850" cy="5575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数据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640" y="845820"/>
            <a:ext cx="8267700" cy="52825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数据流程图</a:t>
            </a:r>
            <a:endParaRPr lang="zh-CN" altLang="en-US" sz="3200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实体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联系图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(E-R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图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4" name="图片 3" descr="ER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8765" y="343535"/>
            <a:ext cx="6344920" cy="6294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参考文献</a:t>
            </a:r>
            <a:endParaRPr lang="zh-CN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3295" y="2454275"/>
            <a:ext cx="79070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）《软件工程导论（第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6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版）》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张海藩、牟永敏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清华大学出版社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295" y="3093720"/>
            <a:ext cx="103244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）Android 系统api实现定位及使用百度提供的api来实现定位 - 走看看 (zoukankan.com)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8375" y="3769995"/>
            <a:ext cx="79070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）《计算机软件文档编制规范》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GB/T 8567-2006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 txBox="1"/>
          <p:nvPr/>
        </p:nvSpPr>
        <p:spPr>
          <a:xfrm>
            <a:off x="1414145" y="2015490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  <a:endParaRPr kumimoji="0" lang="zh-CN" altLang="en-US" sz="8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29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本次分工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3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35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38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1879917" y="4214178"/>
            <a:ext cx="8378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司晨旭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（需求分析文档编写）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90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】</a:t>
            </a: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吴卓霖（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ppt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、访谈、数据字典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92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】</a:t>
            </a: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吴佳丽（各类图的绘制、原型界面绘制）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98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】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目录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2520" y="174180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800" dirty="0">
                <a:cs typeface="+mn-ea"/>
                <a:sym typeface="+mn-lt"/>
              </a:rPr>
              <a:t>1   </a:t>
            </a:r>
            <a:r>
              <a:rPr lang="zh-CN" altLang="en-US" sz="4800" dirty="0">
                <a:cs typeface="+mn-ea"/>
                <a:sym typeface="+mn-lt"/>
              </a:rPr>
              <a:t>需求概述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2743835" y="3414395"/>
            <a:ext cx="53975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4800" dirty="0">
                <a:cs typeface="+mn-ea"/>
                <a:sym typeface="+mn-lt"/>
              </a:rPr>
              <a:t>2   </a:t>
            </a:r>
            <a:r>
              <a:rPr lang="zh-CN" altLang="en-US" sz="4800" dirty="0">
                <a:cs typeface="+mn-ea"/>
                <a:sym typeface="+mn-lt"/>
              </a:rPr>
              <a:t>数据要求</a:t>
            </a:r>
            <a:endParaRPr lang="zh-CN" altLang="en-US" sz="4800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需求概述</a:t>
            </a:r>
            <a:endParaRPr lang="zh-CN" altLang="en-US" sz="6600" dirty="0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36659" y="1572260"/>
            <a:ext cx="505088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为用户提供乡村文旅、博物馆以及企业展示中心的信息，为大学生提供实践活动机会，帮助入驻的相关企业展示其企业文化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系统目标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89298" y="3429000"/>
            <a:ext cx="514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对于快速发展以及社会责任感强的企业（特别是高科技公司），社会人群希望了解到更多关于企业的产品和故事，但是目前市面上的旅游软件没有涉及发布这一信息的</a:t>
            </a:r>
            <a:endParaRPr lang="zh-CN" altLang="en-US" dirty="0"/>
          </a:p>
        </p:txBody>
      </p:sp>
      <p:grpSp>
        <p:nvGrpSpPr>
          <p:cNvPr id="5" name="图形"/>
          <p:cNvGrpSpPr/>
          <p:nvPr/>
        </p:nvGrpSpPr>
        <p:grpSpPr>
          <a:xfrm>
            <a:off x="834979" y="1409065"/>
            <a:ext cx="5191760" cy="4039870"/>
            <a:chOff x="1424" y="2686"/>
            <a:chExt cx="8176" cy="6362"/>
          </a:xfrm>
        </p:grpSpPr>
        <p:sp>
          <p:nvSpPr>
            <p:cNvPr id="6" name="图形"/>
            <p:cNvSpPr/>
            <p:nvPr/>
          </p:nvSpPr>
          <p:spPr>
            <a:xfrm>
              <a:off x="1424" y="2943"/>
              <a:ext cx="1024" cy="1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图形"/>
            <p:cNvSpPr/>
            <p:nvPr/>
          </p:nvSpPr>
          <p:spPr>
            <a:xfrm>
              <a:off x="1424" y="5218"/>
              <a:ext cx="1024" cy="1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图形"/>
            <p:cNvSpPr/>
            <p:nvPr/>
          </p:nvSpPr>
          <p:spPr>
            <a:xfrm>
              <a:off x="1424" y="7429"/>
              <a:ext cx="1024" cy="1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16" name="图形"/>
            <p:cNvCxnSpPr/>
            <p:nvPr/>
          </p:nvCxnSpPr>
          <p:spPr>
            <a:xfrm>
              <a:off x="9600" y="2854"/>
              <a:ext cx="0" cy="613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图形"/>
            <p:cNvSpPr txBox="1"/>
            <p:nvPr/>
          </p:nvSpPr>
          <p:spPr>
            <a:xfrm>
              <a:off x="2475" y="3209"/>
              <a:ext cx="70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文旅地可以通过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发布志愿者服务信息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图形"/>
            <p:cNvSpPr txBox="1"/>
            <p:nvPr/>
          </p:nvSpPr>
          <p:spPr>
            <a:xfrm>
              <a:off x="2512" y="2686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文旅地（博物馆、乡村景点）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图形"/>
            <p:cNvSpPr txBox="1"/>
            <p:nvPr/>
          </p:nvSpPr>
          <p:spPr>
            <a:xfrm>
              <a:off x="2443" y="5507"/>
              <a:ext cx="70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大学生可以通过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寻找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自己需要的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志愿活动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480" y="4984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大学生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21" name="图形"/>
            <p:cNvSpPr txBox="1"/>
            <p:nvPr/>
          </p:nvSpPr>
          <p:spPr>
            <a:xfrm>
              <a:off x="2438" y="7741"/>
              <a:ext cx="70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游客可以通过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获得相关景点的信息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，选择预约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图形"/>
            <p:cNvSpPr txBox="1"/>
            <p:nvPr/>
          </p:nvSpPr>
          <p:spPr>
            <a:xfrm>
              <a:off x="2475" y="7218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游客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功能需求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to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055" y="1292860"/>
            <a:ext cx="5889625" cy="4667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功能需求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3290" y="1663159"/>
            <a:ext cx="2277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定位签到功能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7959" y="1656971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可以通过</a:t>
            </a:r>
            <a:r>
              <a:rPr lang="en-US" altLang="zh-CN" sz="2000" dirty="0">
                <a:sym typeface="+mn-ea"/>
              </a:rPr>
              <a:t>GPS</a:t>
            </a:r>
            <a:r>
              <a:rPr lang="zh-CN" altLang="en-US" sz="2000" dirty="0">
                <a:sym typeface="+mn-ea"/>
              </a:rPr>
              <a:t>定位，获取用户当前所在位置是否在签到范围内，同时也要判断一下是否在签到开放的时间内。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输入：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1)</a:t>
            </a:r>
            <a:r>
              <a:rPr lang="zh-CN" altLang="en-US" sz="2000" dirty="0">
                <a:sym typeface="+mn-ea"/>
              </a:rPr>
              <a:t>需要读取用户当前所在的地理位置的经度和维度。也要读取用户当前所在区域的名称。</a:t>
            </a:r>
            <a:endParaRPr lang="en-US" altLang="zh-CN" sz="2000" dirty="0">
              <a:sym typeface="+mn-ea"/>
            </a:endParaRPr>
          </a:p>
          <a:p>
            <a:r>
              <a:rPr kumimoji="0" lang="zh-CN" altLang="zh-CN" sz="20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1"/>
              </a:rPr>
              <a:t>Android 系统api实现定位及使用百度提供的api来实现定位 - 走看看 (zoukankan.com)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2000" dirty="0">
              <a:sym typeface="+mn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0100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(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290" y="4819650"/>
            <a:ext cx="332041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消息异步对话功能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4" name="图片 3" descr="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735" y="525780"/>
            <a:ext cx="4494530" cy="5805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用户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1615" y="502285"/>
            <a:ext cx="9373870" cy="57435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化组织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812165"/>
            <a:ext cx="11929110" cy="48698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文化组织</a:t>
            </a:r>
            <a:endParaRPr lang="zh-CN" altLang="en-US" dirty="0"/>
          </a:p>
        </p:txBody>
      </p:sp>
      <p:sp>
        <p:nvSpPr>
          <p:cNvPr id="6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67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COMMONDATA" val="eyJoZGlkIjoiYzQ0OTllZjEzNmE0ZDU0YzJmOGQ2NzlkMDJhNDQ5NmYifQ=="/>
  <p:tag name="KSO_WPP_MARK_KEY" val="133996ca-5edf-4d94-afd3-6eb9f32d4f58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演示</Application>
  <PresentationFormat>宽屏</PresentationFormat>
  <Paragraphs>125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字魂58号-创中黑</vt:lpstr>
      <vt:lpstr>黑体</vt:lpstr>
      <vt:lpstr>思源宋体</vt:lpstr>
      <vt:lpstr>华文细黑</vt:lpstr>
      <vt:lpstr>华文彩云</vt:lpstr>
      <vt:lpstr>Times New Roman</vt:lpstr>
      <vt:lpstr>Calibri</vt:lpstr>
      <vt:lpstr>幼圆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流年</cp:lastModifiedBy>
  <cp:revision>291</cp:revision>
  <dcterms:created xsi:type="dcterms:W3CDTF">2019-06-19T02:08:00Z</dcterms:created>
  <dcterms:modified xsi:type="dcterms:W3CDTF">2022-11-06T13:51:22Z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SaveFontToCloudKey">
    <vt:lpwstr>212913176_cloud</vt:lpwstr>
  </property>
  <property fmtid="{D5CDD505-2E9C-101B-9397-08002B2CF9AE}" pid="4" name="ICV">
    <vt:lpwstr>21FF6274BE63496D8F5E672807114563</vt:lpwstr>
  </property>
</Properties>
</file>