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20"/>
  </p:notesMasterIdLst>
  <p:handoutMasterIdLst>
    <p:handoutMasterId r:id="rId21"/>
  </p:handoutMasterIdLst>
  <p:sldIdLst>
    <p:sldId id="409" r:id="rId4"/>
    <p:sldId id="410" r:id="rId5"/>
    <p:sldId id="411" r:id="rId6"/>
    <p:sldId id="450" r:id="rId7"/>
    <p:sldId id="471" r:id="rId8"/>
    <p:sldId id="481" r:id="rId9"/>
    <p:sldId id="491" r:id="rId10"/>
    <p:sldId id="416" r:id="rId11"/>
    <p:sldId id="453" r:id="rId12"/>
    <p:sldId id="472" r:id="rId13"/>
    <p:sldId id="473" r:id="rId14"/>
    <p:sldId id="457" r:id="rId15"/>
    <p:sldId id="465" r:id="rId16"/>
    <p:sldId id="419" r:id="rId17"/>
    <p:sldId id="421" r:id="rId18"/>
    <p:sldId id="432"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C367"/>
    <a:srgbClr val="E4D178"/>
    <a:srgbClr val="DEC569"/>
    <a:srgbClr val="E0C78E"/>
    <a:srgbClr val="D8C76C"/>
    <a:srgbClr val="E4D09C"/>
    <a:srgbClr val="DDBF7E"/>
    <a:srgbClr val="FA90A7"/>
    <a:srgbClr val="DC8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75" d="100"/>
          <a:sy n="75" d="100"/>
        </p:scale>
        <p:origin x="-2022" y="-942"/>
      </p:cViewPr>
      <p:guideLst>
        <p:guide orient="horz" pos="2201"/>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fld>
            <a:endParaRPr lang="zh-CN" altLang="en-US">
              <a:cs typeface="思源宋体" panose="0202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endParaRPr lang="zh-CN" altLang="en-US" dirty="0">
              <a:sym typeface="+mn-ea"/>
            </a:endParaRP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endParaRPr lang="zh-CN" altLang="en-US" dirty="0">
              <a:sym typeface="+mn-ea"/>
            </a:endParaRP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endParaRPr lang="zh-CN" altLang="en-US" dirty="0">
              <a:sym typeface="+mn-ea"/>
            </a:endParaRP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9.jpeg"/><Relationship Id="rId7"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tags" Target="../tags/tag12.xml"/><Relationship Id="rId2" Type="http://schemas.openxmlformats.org/officeDocument/2006/relationships/image" Target="../media/image5.jpeg"/><Relationship Id="rId12" Type="http://schemas.openxmlformats.org/officeDocument/2006/relationships/slideLayout" Target="../slideLayouts/slideLayout3.xml"/><Relationship Id="rId11" Type="http://schemas.openxmlformats.org/officeDocument/2006/relationships/tags" Target="../tags/tag15.xml"/><Relationship Id="rId10" Type="http://schemas.openxmlformats.org/officeDocument/2006/relationships/image" Target="../media/image10.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图形"/>
          <p:cNvSpPr txBox="1"/>
          <p:nvPr/>
        </p:nvSpPr>
        <p:spPr>
          <a:xfrm>
            <a:off x="1413510" y="1400175"/>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细黑" panose="02010600040101010101" charset="-122"/>
                <a:ea typeface="华文细黑" panose="02010600040101010101" charset="-122"/>
                <a:cs typeface="+mn-ea"/>
                <a:sym typeface="+mn-lt"/>
              </a:rPr>
              <a:t>可行性分析</a:t>
            </a:r>
            <a:endParaRPr kumimoji="0" lang="zh-CN" alt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细黑" panose="02010600040101010101" charset="-122"/>
              <a:ea typeface="华文细黑" panose="02010600040101010101" charset="-122"/>
              <a:cs typeface="+mn-ea"/>
              <a:sym typeface="+mn-lt"/>
            </a:endParaRPr>
          </a:p>
        </p:txBody>
      </p:sp>
      <p:sp>
        <p:nvSpPr>
          <p:cNvPr id="49" name="图形"/>
          <p:cNvSpPr txBox="1"/>
          <p:nvPr/>
        </p:nvSpPr>
        <p:spPr>
          <a:xfrm>
            <a:off x="5220335" y="4295140"/>
            <a:ext cx="1622425" cy="133794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组长：</a:t>
            </a:r>
            <a:r>
              <a:rPr kumimoji="0" lang="en-US" altLang="zh-CN"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司晨旭</a:t>
            </a:r>
            <a:endPar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吴佳丽</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吴卓霖</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9" name="组合 8"/>
          <p:cNvGrpSpPr/>
          <p:nvPr/>
        </p:nvGrpSpPr>
        <p:grpSpPr>
          <a:xfrm>
            <a:off x="4485640" y="2981325"/>
            <a:ext cx="3184525" cy="1112520"/>
            <a:chOff x="7064" y="4695"/>
            <a:chExt cx="5015" cy="1752"/>
          </a:xfrm>
        </p:grpSpPr>
        <p:pic>
          <p:nvPicPr>
            <p:cNvPr id="3" name="图片 1" descr="标志1"/>
            <p:cNvPicPr>
              <a:picLocks noChangeAspect="1"/>
            </p:cNvPicPr>
            <p:nvPr/>
          </p:nvPicPr>
          <p:blipFill>
            <a:blip r:embed="rId2"/>
            <a:stretch>
              <a:fillRect/>
            </a:stretch>
          </p:blipFill>
          <p:spPr>
            <a:xfrm>
              <a:off x="7064" y="4695"/>
              <a:ext cx="1814" cy="1752"/>
            </a:xfrm>
            <a:prstGeom prst="rect">
              <a:avLst/>
            </a:prstGeom>
            <a:noFill/>
            <a:ln>
              <a:noFill/>
            </a:ln>
          </p:spPr>
        </p:pic>
        <p:sp>
          <p:nvSpPr>
            <p:cNvPr id="8" name="图形"/>
            <p:cNvSpPr txBox="1"/>
            <p:nvPr/>
          </p:nvSpPr>
          <p:spPr>
            <a:xfrm>
              <a:off x="8785" y="5015"/>
              <a:ext cx="3294" cy="1113"/>
            </a:xfrm>
            <a:prstGeom prst="rect">
              <a:avLst/>
            </a:prstGeom>
            <a:noFill/>
          </p:spPr>
          <p:txBody>
            <a:bodyPr wrap="square" rtlCol="0">
              <a:spAutoFit/>
            </a:bodyPr>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彩云" panose="02010800040101010101" charset="-122"/>
                  <a:ea typeface="华文彩云" panose="02010800040101010101" charset="-122"/>
                  <a:cs typeface="+mn-ea"/>
                  <a:sym typeface="+mn-lt"/>
                </a:rPr>
                <a:t>博青秀</a:t>
              </a:r>
              <a:endParaRPr kumimoji="0" lang="zh-CN" altLang="en-US" sz="4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华文彩云" panose="02010800040101010101" charset="-122"/>
                <a:ea typeface="华文彩云" panose="02010800040101010101" charset="-122"/>
                <a:cs typeface="+mn-ea"/>
                <a:sym typeface="+mn-lt"/>
              </a:endParaRPr>
            </a:p>
          </p:txBody>
        </p:sp>
      </p:gr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500"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anim calcmode="lin" valueType="num">
                                      <p:cBhvr>
                                        <p:cTn id="15"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9">
                                            <p:txEl>
                                              <p:pRg st="0" end="0"/>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anim calcmode="lin" valueType="num">
                                      <p:cBhvr>
                                        <p:cTn id="19" dur="500" fill="hold"/>
                                        <p:tgtEl>
                                          <p:spTgt spid="4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9">
                                            <p:txEl>
                                              <p:pRg st="1" end="1"/>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49">
                                            <p:txEl>
                                              <p:pRg st="2" end="2"/>
                                            </p:txEl>
                                          </p:spTgt>
                                        </p:tgtEl>
                                        <p:attrNameLst>
                                          <p:attrName>style.visibility</p:attrName>
                                        </p:attrNameLst>
                                      </p:cBhvr>
                                      <p:to>
                                        <p:strVal val="visible"/>
                                      </p:to>
                                    </p:set>
                                    <p:anim calcmode="lin" valueType="num">
                                      <p:cBhvr>
                                        <p:cTn id="23" dur="500" fill="hold"/>
                                        <p:tgtEl>
                                          <p:spTgt spid="4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4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现有技术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2" name="文本框 1"/>
          <p:cNvSpPr txBox="1"/>
          <p:nvPr/>
        </p:nvSpPr>
        <p:spPr>
          <a:xfrm>
            <a:off x="923290" y="1357630"/>
            <a:ext cx="10530205" cy="645160"/>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博青秀的版面及内容参照</a:t>
            </a:r>
            <a:r>
              <a:rPr lang="zh-CN" altLang="en-US" u="sng">
                <a:effectLst>
                  <a:outerShdw blurRad="38100" dist="38100" dir="2700000" algn="tl">
                    <a:srgbClr val="000000">
                      <a:alpha val="43137"/>
                    </a:srgbClr>
                  </a:outerShdw>
                </a:effectLst>
              </a:rPr>
              <a:t>志愿汇</a:t>
            </a:r>
            <a:r>
              <a:rPr lang="zh-CN" altLang="en-US"/>
              <a:t>，但又不同于志愿汇。博青秀旨在让文旅地、大学生志愿者及游客消费者三方能够通过网络进行展示、申请以及交易。</a:t>
            </a:r>
            <a:endParaRPr lang="zh-CN" altLang="en-US"/>
          </a:p>
        </p:txBody>
      </p:sp>
      <p:sp>
        <p:nvSpPr>
          <p:cNvPr id="8" name="文本框 7"/>
          <p:cNvSpPr txBox="1"/>
          <p:nvPr/>
        </p:nvSpPr>
        <p:spPr>
          <a:xfrm>
            <a:off x="923290" y="2484755"/>
            <a:ext cx="1924685" cy="460375"/>
          </a:xfrm>
          <a:prstGeom prst="rect">
            <a:avLst/>
          </a:prstGeom>
          <a:solidFill>
            <a:schemeClr val="bg1"/>
          </a:solidFill>
        </p:spPr>
        <p:txBody>
          <a:bodyPr wrap="square" rtlCol="0">
            <a:spAutoFit/>
          </a:bodyPr>
          <a:p>
            <a:r>
              <a:rPr lang="en-US" alt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APP</a:t>
            </a: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搭建</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4" name="文本框 3"/>
          <p:cNvSpPr txBox="1"/>
          <p:nvPr/>
        </p:nvSpPr>
        <p:spPr>
          <a:xfrm>
            <a:off x="923290" y="3438525"/>
            <a:ext cx="1924685" cy="460375"/>
          </a:xfrm>
          <a:prstGeom prst="rect">
            <a:avLst/>
          </a:prstGeom>
          <a:solidFill>
            <a:schemeClr val="bg1"/>
          </a:solidFill>
        </p:spPr>
        <p:txBody>
          <a:bodyPr wrap="square" rtlCol="0">
            <a:spAutoFit/>
          </a:bodyPr>
          <a:p>
            <a:r>
              <a:rPr 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GPS</a:t>
            </a: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定位</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6" name="文本框 5"/>
          <p:cNvSpPr txBox="1"/>
          <p:nvPr/>
        </p:nvSpPr>
        <p:spPr>
          <a:xfrm>
            <a:off x="923290" y="4392295"/>
            <a:ext cx="1924685" cy="460375"/>
          </a:xfrm>
          <a:prstGeom prst="rect">
            <a:avLst/>
          </a:prstGeom>
          <a:solidFill>
            <a:schemeClr val="bg1"/>
          </a:solidFill>
        </p:spPr>
        <p:txBody>
          <a:bodyPr wrap="square" rtlCol="0">
            <a:spAutoFit/>
          </a:bodyPr>
          <a:p>
            <a:r>
              <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数据交互</a:t>
            </a:r>
            <a:endPar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7" name="文本框 6"/>
          <p:cNvSpPr txBox="1"/>
          <p:nvPr/>
        </p:nvSpPr>
        <p:spPr>
          <a:xfrm>
            <a:off x="923290" y="5346065"/>
            <a:ext cx="1924685" cy="460375"/>
          </a:xfrm>
          <a:prstGeom prst="rect">
            <a:avLst/>
          </a:prstGeom>
          <a:solidFill>
            <a:schemeClr val="bg1"/>
          </a:solidFill>
        </p:spPr>
        <p:txBody>
          <a:bodyPr wrap="square" rtlCol="0">
            <a:spAutoFit/>
          </a:bodyPr>
          <a:p>
            <a:r>
              <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rPr>
              <a:t>网络通信</a:t>
            </a:r>
            <a:endParaRPr lang="zh-CN"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9" name="文本框 8"/>
          <p:cNvSpPr txBox="1"/>
          <p:nvPr/>
        </p:nvSpPr>
        <p:spPr>
          <a:xfrm>
            <a:off x="2847975" y="2515235"/>
            <a:ext cx="6861810" cy="398780"/>
          </a:xfrm>
          <a:prstGeom prst="rect">
            <a:avLst/>
          </a:prstGeom>
          <a:noFill/>
        </p:spPr>
        <p:txBody>
          <a:bodyPr wrap="square" rtlCol="0">
            <a:spAutoFit/>
          </a:bodyPr>
          <a:p>
            <a:r>
              <a:rPr lang="zh-CN" altLang="en-US" sz="2000">
                <a:sym typeface="+mn-ea"/>
              </a:rPr>
              <a:t>基于Android studio、</a:t>
            </a:r>
            <a:r>
              <a:rPr lang="en-US" altLang="zh-CN" sz="2000">
                <a:sym typeface="+mn-ea"/>
              </a:rPr>
              <a:t>React Native</a:t>
            </a:r>
            <a:r>
              <a:rPr lang="zh-CN" altLang="en-US" sz="2000">
                <a:sym typeface="+mn-ea"/>
              </a:rPr>
              <a:t>及</a:t>
            </a:r>
            <a:r>
              <a:rPr lang="en-US" altLang="zh-CN" sz="2000">
                <a:sym typeface="+mn-ea"/>
              </a:rPr>
              <a:t>JavaScript</a:t>
            </a:r>
            <a:endParaRPr lang="en-US" altLang="zh-CN" sz="2000">
              <a:sym typeface="+mn-ea"/>
            </a:endParaRPr>
          </a:p>
        </p:txBody>
      </p:sp>
      <p:sp>
        <p:nvSpPr>
          <p:cNvPr id="12" name="文本框 11"/>
          <p:cNvSpPr txBox="1"/>
          <p:nvPr/>
        </p:nvSpPr>
        <p:spPr>
          <a:xfrm>
            <a:off x="2847975" y="4423410"/>
            <a:ext cx="3614420" cy="398780"/>
          </a:xfrm>
          <a:prstGeom prst="rect">
            <a:avLst/>
          </a:prstGeom>
          <a:noFill/>
        </p:spPr>
        <p:txBody>
          <a:bodyPr wrap="square" rtlCol="0">
            <a:spAutoFit/>
          </a:bodyPr>
          <a:p>
            <a:r>
              <a:rPr lang="zh-CN" altLang="en-US" sz="2000">
                <a:sym typeface="+mn-ea"/>
              </a:rPr>
              <a:t>基于</a:t>
            </a:r>
            <a:r>
              <a:rPr lang="en-US" sz="2000">
                <a:sym typeface="+mn-ea"/>
              </a:rPr>
              <a:t>MySQL</a:t>
            </a:r>
            <a:r>
              <a:rPr lang="zh-CN" altLang="en-US" sz="2000">
                <a:sym typeface="+mn-ea"/>
              </a:rPr>
              <a:t>及</a:t>
            </a:r>
            <a:r>
              <a:rPr lang="en-US" altLang="zh-CN" sz="2000">
                <a:sym typeface="+mn-ea"/>
              </a:rPr>
              <a:t>Java</a:t>
            </a:r>
            <a:r>
              <a:rPr lang="zh-CN" altLang="en-US" sz="2000">
                <a:sym typeface="+mn-ea"/>
              </a:rPr>
              <a:t>存取数据</a:t>
            </a:r>
            <a:endParaRPr lang="zh-CN" altLang="en-US" sz="2000">
              <a:sym typeface="+mn-ea"/>
            </a:endParaRPr>
          </a:p>
        </p:txBody>
      </p:sp>
      <p:sp>
        <p:nvSpPr>
          <p:cNvPr id="17" name="文本框 16"/>
          <p:cNvSpPr txBox="1"/>
          <p:nvPr/>
        </p:nvSpPr>
        <p:spPr>
          <a:xfrm>
            <a:off x="2853055" y="5385435"/>
            <a:ext cx="6861810" cy="398780"/>
          </a:xfrm>
          <a:prstGeom prst="rect">
            <a:avLst/>
          </a:prstGeom>
          <a:noFill/>
        </p:spPr>
        <p:txBody>
          <a:bodyPr wrap="square" rtlCol="0">
            <a:spAutoFit/>
          </a:bodyPr>
          <a:p>
            <a:r>
              <a:rPr lang="zh-CN" altLang="en-US" sz="2000">
                <a:sym typeface="+mn-ea"/>
              </a:rPr>
              <a:t>基于</a:t>
            </a:r>
            <a:r>
              <a:rPr lang="en-US" sz="2000">
                <a:sym typeface="+mn-ea"/>
              </a:rPr>
              <a:t>Socket</a:t>
            </a:r>
            <a:r>
              <a:rPr lang="zh-CN" altLang="en-US" sz="2000">
                <a:sym typeface="+mn-ea"/>
              </a:rPr>
              <a:t>（</a:t>
            </a:r>
            <a:r>
              <a:rPr lang="en-US" altLang="zh-CN" sz="2000">
                <a:sym typeface="+mn-ea"/>
              </a:rPr>
              <a:t>TCP/IP</a:t>
            </a:r>
            <a:r>
              <a:rPr lang="zh-CN" altLang="en-US" sz="2000">
                <a:sym typeface="+mn-ea"/>
              </a:rPr>
              <a:t>的</a:t>
            </a:r>
            <a:r>
              <a:rPr lang="en-US" altLang="zh-CN" sz="2000">
                <a:sym typeface="+mn-ea"/>
              </a:rPr>
              <a:t>Socket</a:t>
            </a:r>
            <a:r>
              <a:rPr lang="zh-CN" altLang="en-US" sz="2000">
                <a:sym typeface="+mn-ea"/>
              </a:rPr>
              <a:t>、</a:t>
            </a:r>
            <a:r>
              <a:rPr lang="en-US" altLang="zh-CN" sz="2000">
                <a:sym typeface="+mn-ea"/>
              </a:rPr>
              <a:t>ServerSocket</a:t>
            </a:r>
            <a:r>
              <a:rPr lang="zh-CN" altLang="en-US" sz="2000">
                <a:sym typeface="+mn-ea"/>
              </a:rPr>
              <a:t>）</a:t>
            </a:r>
            <a:endParaRPr lang="zh-CN" altLang="en-US" sz="2000">
              <a:sym typeface="+mn-ea"/>
            </a:endParaRPr>
          </a:p>
        </p:txBody>
      </p:sp>
      <p:sp>
        <p:nvSpPr>
          <p:cNvPr id="5" name="文本框 4"/>
          <p:cNvSpPr txBox="1"/>
          <p:nvPr/>
        </p:nvSpPr>
        <p:spPr>
          <a:xfrm>
            <a:off x="2842895" y="3473450"/>
            <a:ext cx="3614420" cy="398780"/>
          </a:xfrm>
          <a:prstGeom prst="rect">
            <a:avLst/>
          </a:prstGeom>
          <a:noFill/>
        </p:spPr>
        <p:txBody>
          <a:bodyPr wrap="square" rtlCol="0">
            <a:spAutoFit/>
          </a:bodyPr>
          <a:p>
            <a:r>
              <a:rPr lang="zh-CN" altLang="en-US" sz="2000">
                <a:sym typeface="+mn-ea"/>
              </a:rPr>
              <a:t>基于</a:t>
            </a:r>
            <a:r>
              <a:rPr sz="2000">
                <a:sym typeface="+mn-ea"/>
              </a:rPr>
              <a:t>NMEA协议</a:t>
            </a:r>
            <a:r>
              <a:rPr lang="zh-CN" sz="2000">
                <a:sym typeface="+mn-ea"/>
              </a:rPr>
              <a:t>的0183协议</a:t>
            </a:r>
            <a:endParaRPr lang="zh-CN" sz="2000">
              <a:sym typeface="+mn-ea"/>
            </a:endParaRPr>
          </a:p>
        </p:txBody>
      </p:sp>
    </p:spTree>
    <p:custDataLst>
      <p:tags r:id="rId1"/>
    </p:custDataLst>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团队技术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graphicFrame>
        <p:nvGraphicFramePr>
          <p:cNvPr id="10" name="表格 9"/>
          <p:cNvGraphicFramePr/>
          <p:nvPr>
            <p:custDataLst>
              <p:tags r:id="rId1"/>
            </p:custDataLst>
          </p:nvPr>
        </p:nvGraphicFramePr>
        <p:xfrm>
          <a:off x="1829435" y="2232025"/>
          <a:ext cx="8533130" cy="2729865"/>
        </p:xfrm>
        <a:graphic>
          <a:graphicData uri="http://schemas.openxmlformats.org/drawingml/2006/table">
            <a:tbl>
              <a:tblPr firstRow="1" bandRow="1">
                <a:tableStyleId>{5C22544A-7EE6-4342-B048-85BDC9FD1C3A}</a:tableStyleId>
              </a:tblPr>
              <a:tblGrid>
                <a:gridCol w="4266565"/>
                <a:gridCol w="4266565"/>
              </a:tblGrid>
              <a:tr h="1136650">
                <a:tc>
                  <a:txBody>
                    <a:bodyPr/>
                    <a:p>
                      <a:pPr algn="ctr">
                        <a:buNone/>
                      </a:pPr>
                      <a:r>
                        <a:rPr lang="en-US" altLang="zh-CN" sz="2400"/>
                        <a:t>React Native</a:t>
                      </a:r>
                      <a:r>
                        <a:rPr lang="zh-CN" altLang="en-US" sz="2400"/>
                        <a:t>及</a:t>
                      </a:r>
                      <a:r>
                        <a:rPr lang="en-US" altLang="zh-CN" sz="2400"/>
                        <a:t>JavaScript</a:t>
                      </a:r>
                      <a:r>
                        <a:rPr lang="zh-CN" altLang="en-US" sz="2400"/>
                        <a:t>语言掌握</a:t>
                      </a:r>
                      <a:endParaRPr lang="zh-CN" altLang="en-US" sz="2400"/>
                    </a:p>
                  </a:txBody>
                  <a:tcPr/>
                </a:tc>
                <a:tc>
                  <a:txBody>
                    <a:bodyPr/>
                    <a:p>
                      <a:pPr algn="ctr">
                        <a:buNone/>
                      </a:pPr>
                      <a:r>
                        <a:rPr lang="zh-CN" altLang="en-US" sz="2400"/>
                        <a:t>正在学习</a:t>
                      </a:r>
                      <a:endParaRPr lang="zh-CN" altLang="en-US" sz="2400"/>
                    </a:p>
                  </a:txBody>
                  <a:tcPr/>
                </a:tc>
              </a:tr>
              <a:tr h="823595">
                <a:tc>
                  <a:txBody>
                    <a:bodyPr/>
                    <a:p>
                      <a:pPr algn="ctr">
                        <a:buNone/>
                      </a:pPr>
                      <a:r>
                        <a:rPr lang="zh-CN" altLang="en-US" sz="2400"/>
                        <a:t>数据库</a:t>
                      </a:r>
                      <a:endParaRPr lang="zh-CN" altLang="en-US" sz="2400"/>
                    </a:p>
                  </a:txBody>
                  <a:tcPr/>
                </a:tc>
                <a:tc>
                  <a:txBody>
                    <a:bodyPr/>
                    <a:p>
                      <a:pPr algn="ctr">
                        <a:buNone/>
                      </a:pPr>
                      <a:r>
                        <a:rPr lang="zh-CN" altLang="en-US" sz="2400"/>
                        <a:t>基于</a:t>
                      </a:r>
                      <a:r>
                        <a:rPr lang="en-US" altLang="zh-CN" sz="2400"/>
                        <a:t>Java</a:t>
                      </a:r>
                      <a:r>
                        <a:rPr lang="zh-CN" altLang="en-US" sz="2400"/>
                        <a:t>及</a:t>
                      </a:r>
                      <a:r>
                        <a:rPr lang="en-US" altLang="zh-CN" sz="2400"/>
                        <a:t>MySQL</a:t>
                      </a:r>
                      <a:endParaRPr lang="en-US" altLang="zh-CN" sz="2400"/>
                    </a:p>
                  </a:txBody>
                  <a:tcPr/>
                </a:tc>
              </a:tr>
              <a:tr h="769620">
                <a:tc>
                  <a:txBody>
                    <a:bodyPr/>
                    <a:p>
                      <a:pPr algn="ctr">
                        <a:buNone/>
                      </a:pPr>
                      <a:r>
                        <a:rPr lang="en-US" altLang="zh-CN" sz="2400"/>
                        <a:t>GPS</a:t>
                      </a:r>
                      <a:r>
                        <a:rPr lang="zh-CN" altLang="en-US" sz="2400"/>
                        <a:t>定位及网络通讯</a:t>
                      </a:r>
                      <a:endParaRPr lang="zh-CN" altLang="en-US" sz="2400"/>
                    </a:p>
                  </a:txBody>
                  <a:tcPr/>
                </a:tc>
                <a:tc>
                  <a:txBody>
                    <a:bodyPr/>
                    <a:p>
                      <a:pPr algn="ctr">
                        <a:buNone/>
                      </a:pPr>
                      <a:r>
                        <a:rPr lang="zh-CN" altLang="en-US" sz="2400"/>
                        <a:t>待学</a:t>
                      </a:r>
                      <a:endParaRPr lang="zh-CN" altLang="en-US" sz="2400"/>
                    </a:p>
                  </a:txBody>
                  <a:tcPr/>
                </a:tc>
              </a:tr>
            </a:tbl>
          </a:graphicData>
        </a:graphic>
      </p:graphicFrame>
    </p:spTree>
    <p:custDataLst>
      <p:tags r:id="rId2"/>
    </p:custDataLst>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经济可行性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3</a:t>
              </a:r>
              <a:endParaRPr lang="en-US" altLang="zh-CN" sz="13000" b="1" dirty="0">
                <a:solidFill>
                  <a:schemeClr val="bg1"/>
                </a:solidFill>
                <a:cs typeface="+mn-ea"/>
                <a:sym typeface="+mn-lt"/>
              </a:endParaRPr>
            </a:p>
          </p:txBody>
        </p:sp>
        <p:sp>
          <p:nvSpPr>
            <p:cNvPr id="17" name="图形"/>
            <p:cNvSpPr txBox="1"/>
            <p:nvPr/>
          </p:nvSpPr>
          <p:spPr>
            <a:xfrm>
              <a:off x="5746" y="4917"/>
              <a:ext cx="1495" cy="580"/>
            </a:xfrm>
            <a:prstGeom prst="rect">
              <a:avLst/>
            </a:prstGeom>
            <a:noFill/>
          </p:spPr>
          <p:txBody>
            <a:bodyPr wrap="square" rtlCol="0">
              <a:spAutoFit/>
            </a:bodyPr>
            <a:lstStyle/>
            <a:p>
              <a:r>
                <a:rPr lang="en-US" altLang="zh-CN" dirty="0">
                  <a:solidFill>
                    <a:schemeClr val="bg1"/>
                  </a:solidFill>
                  <a:cs typeface="+mn-ea"/>
                  <a:sym typeface="+mn-lt"/>
                </a:rPr>
                <a:t>THREE.</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4" name="图形"/>
          <p:cNvSpPr/>
          <p:nvPr/>
        </p:nvSpPr>
        <p:spPr>
          <a:xfrm>
            <a:off x="890270" y="5741670"/>
            <a:ext cx="180340" cy="180340"/>
          </a:xfrm>
          <a:prstGeom prst="ellipse">
            <a:avLst/>
          </a:prstGeom>
          <a:gradFill>
            <a:gsLst>
              <a:gs pos="0">
                <a:srgbClr val="E4D178"/>
              </a:gs>
              <a:gs pos="100000">
                <a:srgbClr val="DDC367"/>
              </a:gs>
            </a:gsLst>
            <a:lin ang="27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图形"/>
          <p:cNvSpPr/>
          <p:nvPr/>
        </p:nvSpPr>
        <p:spPr>
          <a:xfrm>
            <a:off x="9118600" y="5739130"/>
            <a:ext cx="180340" cy="180340"/>
          </a:xfrm>
          <a:prstGeom prst="ellipse">
            <a:avLst/>
          </a:prstGeom>
          <a:gradFill>
            <a:gsLst>
              <a:gs pos="0">
                <a:srgbClr val="E4D178"/>
              </a:gs>
              <a:gs pos="100000">
                <a:srgbClr val="DDC367"/>
              </a:gs>
            </a:gsLst>
            <a:lin ang="27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76885" y="438785"/>
            <a:ext cx="4137660" cy="750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a:solidFill>
                  <a:srgbClr val="0070C0"/>
                </a:solidFill>
              </a:rPr>
              <a:t>经济可行性</a:t>
            </a:r>
            <a:endParaRPr lang="zh-CN" altLang="en-US" sz="2800" b="1">
              <a:solidFill>
                <a:srgbClr val="0070C0"/>
              </a:solidFill>
            </a:endParaRPr>
          </a:p>
        </p:txBody>
      </p:sp>
      <p:sp>
        <p:nvSpPr>
          <p:cNvPr id="2" name="文本框 1"/>
          <p:cNvSpPr txBox="1"/>
          <p:nvPr/>
        </p:nvSpPr>
        <p:spPr>
          <a:xfrm>
            <a:off x="476885" y="2139315"/>
            <a:ext cx="5923915" cy="2584450"/>
          </a:xfrm>
          <a:prstGeom prst="rect">
            <a:avLst/>
          </a:prstGeom>
          <a:noFill/>
          <a:ln>
            <a:solidFill>
              <a:schemeClr val="tx1"/>
            </a:solidFill>
          </a:ln>
        </p:spPr>
        <p:txBody>
          <a:bodyPr wrap="square" rtlCol="0">
            <a:spAutoFit/>
          </a:bodyPr>
          <a:p>
            <a:pPr>
              <a:lnSpc>
                <a:spcPct val="150000"/>
              </a:lnSpc>
            </a:pPr>
            <a:r>
              <a:t>1）经济预算：无。由于笔记本、安卓手机等设备为个人必备，所以设备成本为零。软件成本也为零。</a:t>
            </a:r>
          </a:p>
          <a:p>
            <a:pPr>
              <a:lnSpc>
                <a:spcPct val="150000"/>
              </a:lnSpc>
            </a:pPr>
            <a:r>
              <a:t>2）人力预算：0.5小时/天</a:t>
            </a:r>
          </a:p>
          <a:p>
            <a:pPr>
              <a:lnSpc>
                <a:spcPct val="150000"/>
              </a:lnSpc>
            </a:pPr>
            <a:r>
              <a:t>根据2021年浙江省职工时平均工资46元/小时：</a:t>
            </a:r>
          </a:p>
          <a:p>
            <a:pPr>
              <a:lnSpc>
                <a:spcPct val="150000"/>
              </a:lnSpc>
            </a:pPr>
            <a:r>
              <a:t>人力成本为：3.5小时/周/人 * 15周 * 46元/小时 * 3人 = 7245元</a:t>
            </a:r>
          </a:p>
        </p:txBody>
      </p:sp>
      <p:sp>
        <p:nvSpPr>
          <p:cNvPr id="3" name="文本框 2"/>
          <p:cNvSpPr txBox="1"/>
          <p:nvPr/>
        </p:nvSpPr>
        <p:spPr>
          <a:xfrm>
            <a:off x="6622415" y="1600200"/>
            <a:ext cx="5261610" cy="3830955"/>
          </a:xfrm>
          <a:prstGeom prst="rect">
            <a:avLst/>
          </a:prstGeom>
          <a:noFill/>
          <a:ln>
            <a:solidFill>
              <a:schemeClr val="tx1"/>
            </a:solidFill>
          </a:ln>
        </p:spPr>
        <p:txBody>
          <a:bodyPr wrap="square" rtlCol="0">
            <a:spAutoFit/>
          </a:bodyPr>
          <a:p>
            <a:pPr>
              <a:lnSpc>
                <a:spcPct val="150000"/>
              </a:lnSpc>
            </a:pPr>
            <a:r>
              <a:rPr lang="en-US" altLang="zh-CN"/>
              <a:t>1</a:t>
            </a:r>
            <a:r>
              <a:rPr lang="zh-CN" altLang="en-US"/>
              <a:t>、APP 采用北斗系统，在地图中标注一些乡村的大型农家乐、乡村综合体以及其他一些游乐设施的标示，向这些商家收取一定的费用。</a:t>
            </a:r>
            <a:endParaRPr lang="zh-CN" altLang="en-US"/>
          </a:p>
          <a:p>
            <a:pPr>
              <a:lnSpc>
                <a:spcPct val="150000"/>
              </a:lnSpc>
            </a:pPr>
            <a:endParaRPr lang="zh-CN" altLang="en-US"/>
          </a:p>
          <a:p>
            <a:pPr>
              <a:lnSpc>
                <a:spcPct val="150000"/>
              </a:lnSpc>
            </a:pPr>
            <a:r>
              <a:rPr lang="en-US" altLang="zh-CN"/>
              <a:t>2</a:t>
            </a:r>
            <a:r>
              <a:rPr lang="zh-CN" altLang="en-US"/>
              <a:t>、与开放景点合作签订软件使用合约，为景点提供平台服务，就此收取定期合作费用。 </a:t>
            </a:r>
            <a:endParaRPr lang="zh-CN" altLang="en-US"/>
          </a:p>
          <a:p>
            <a:pPr>
              <a:lnSpc>
                <a:spcPct val="150000"/>
              </a:lnSpc>
            </a:pPr>
            <a:endParaRPr lang="zh-CN" altLang="en-US"/>
          </a:p>
          <a:p>
            <a:pPr>
              <a:lnSpc>
                <a:spcPct val="150000"/>
              </a:lnSpc>
            </a:pPr>
            <a:r>
              <a:rPr lang="en-US" altLang="zh-CN"/>
              <a:t>3</a:t>
            </a:r>
            <a:r>
              <a:rPr lang="zh-CN" altLang="en-US"/>
              <a:t>、为用户免费提供乡村景区周边信息的服务。未来向当地新旧加盟景区进行合约收费。</a:t>
            </a:r>
            <a:endParaRPr lang="zh-CN" altLang="en-US"/>
          </a:p>
        </p:txBody>
      </p:sp>
    </p:spTree>
    <p:custDataLst>
      <p:tags r:id="rId1"/>
    </p:custDataLst>
  </p:cSld>
  <p:clrMapOvr>
    <a:masterClrMapping/>
  </p:clrMapOvr>
  <p:transition advTm="200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操作可行性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4</a:t>
              </a:r>
              <a:endParaRPr lang="en-US" altLang="zh-CN" sz="13000" b="1" dirty="0">
                <a:solidFill>
                  <a:schemeClr val="bg1"/>
                </a:solidFill>
                <a:cs typeface="+mn-ea"/>
                <a:sym typeface="+mn-lt"/>
              </a:endParaRPr>
            </a:p>
          </p:txBody>
        </p:sp>
        <p:sp>
          <p:nvSpPr>
            <p:cNvPr id="17" name="图形"/>
            <p:cNvSpPr txBox="1"/>
            <p:nvPr/>
          </p:nvSpPr>
          <p:spPr>
            <a:xfrm>
              <a:off x="5746" y="4917"/>
              <a:ext cx="1495" cy="580"/>
            </a:xfrm>
            <a:prstGeom prst="rect">
              <a:avLst/>
            </a:prstGeom>
            <a:noFill/>
          </p:spPr>
          <p:txBody>
            <a:bodyPr wrap="square" rtlCol="0">
              <a:spAutoFit/>
            </a:bodyPr>
            <a:lstStyle/>
            <a:p>
              <a:r>
                <a:rPr lang="en-US" altLang="zh-CN" dirty="0">
                  <a:solidFill>
                    <a:schemeClr val="bg1"/>
                  </a:solidFill>
                  <a:cs typeface="+mn-ea"/>
                  <a:sym typeface="+mn-lt"/>
                </a:rPr>
                <a:t>FOUR.</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885" y="438785"/>
            <a:ext cx="4137660" cy="750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a:solidFill>
                  <a:srgbClr val="0070C0"/>
                </a:solidFill>
              </a:rPr>
              <a:t>操作可行性</a:t>
            </a:r>
            <a:endParaRPr lang="zh-CN" altLang="en-US" sz="2800" b="1">
              <a:solidFill>
                <a:srgbClr val="0070C0"/>
              </a:solidFill>
            </a:endParaRPr>
          </a:p>
        </p:txBody>
      </p:sp>
      <p:sp>
        <p:nvSpPr>
          <p:cNvPr id="3" name="文本框 2"/>
          <p:cNvSpPr txBox="1"/>
          <p:nvPr/>
        </p:nvSpPr>
        <p:spPr>
          <a:xfrm>
            <a:off x="3296920" y="2007235"/>
            <a:ext cx="5338445" cy="2584450"/>
          </a:xfrm>
          <a:prstGeom prst="rect">
            <a:avLst/>
          </a:prstGeom>
          <a:noFill/>
          <a:ln>
            <a:solidFill>
              <a:schemeClr val="tx1"/>
            </a:solidFill>
          </a:ln>
        </p:spPr>
        <p:txBody>
          <a:bodyPr wrap="square" rtlCol="0">
            <a:spAutoFit/>
          </a:bodyPr>
          <a:p>
            <a:pPr>
              <a:lnSpc>
                <a:spcPct val="150000"/>
              </a:lnSpc>
            </a:pPr>
            <a:r>
              <a:rPr lang="en-US" altLang="zh-CN"/>
              <a:t>1</a:t>
            </a:r>
            <a:r>
              <a:rPr lang="zh-CN" altLang="en-US"/>
              <a:t>、本软件面向的是文旅地、大学生志愿者、旅客消费者等青年群体，他们能快速掌握软件的操作。</a:t>
            </a:r>
            <a:endParaRPr lang="zh-CN" altLang="en-US"/>
          </a:p>
          <a:p>
            <a:pPr>
              <a:lnSpc>
                <a:spcPct val="150000"/>
              </a:lnSpc>
            </a:pPr>
            <a:r>
              <a:rPr lang="en-US" altLang="zh-CN"/>
              <a:t>2</a:t>
            </a:r>
            <a:r>
              <a:rPr lang="zh-CN" altLang="en-US"/>
              <a:t>、本软件提供新手教程，帮助用户快速熟悉软件的结构。</a:t>
            </a:r>
            <a:endParaRPr lang="zh-CN" altLang="en-US"/>
          </a:p>
          <a:p>
            <a:pPr>
              <a:lnSpc>
                <a:spcPct val="150000"/>
              </a:lnSpc>
            </a:pPr>
            <a:r>
              <a:rPr lang="en-US" altLang="zh-CN"/>
              <a:t>3</a:t>
            </a:r>
            <a:r>
              <a:rPr lang="zh-CN" altLang="en-US"/>
              <a:t>、本软件基于</a:t>
            </a:r>
            <a:r>
              <a:rPr lang="en-US" altLang="zh-CN"/>
              <a:t>APP</a:t>
            </a:r>
            <a:r>
              <a:rPr lang="zh-CN" altLang="en-US"/>
              <a:t>志愿汇，有用户基础。</a:t>
            </a:r>
            <a:endParaRPr lang="zh-CN" altLang="en-US"/>
          </a:p>
          <a:p>
            <a:pPr>
              <a:lnSpc>
                <a:spcPct val="150000"/>
              </a:lnSpc>
            </a:pPr>
            <a:r>
              <a:rPr lang="en-US" altLang="zh-CN"/>
              <a:t>4</a:t>
            </a:r>
            <a:r>
              <a:rPr lang="zh-CN" altLang="en-US"/>
              <a:t>、本软件界面简洁友好，便于用户使用。</a:t>
            </a:r>
            <a:endParaRPr lang="zh-CN" altLang="en-US"/>
          </a:p>
        </p:txBody>
      </p:sp>
    </p:spTree>
    <p:custDataLst>
      <p:tags r:id="rId1"/>
    </p:custDataLst>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3"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a:t>
            </a:r>
            <a:endParaRPr lang="zh-CN" altLang="en-US">
              <a:cs typeface="+mn-ea"/>
              <a:sym typeface="+mn-lt"/>
            </a:endParaRPr>
          </a:p>
        </p:txBody>
      </p:sp>
      <p:sp>
        <p:nvSpPr>
          <p:cNvPr id="11" name="图形"/>
          <p:cNvSpPr txBox="1"/>
          <p:nvPr/>
        </p:nvSpPr>
        <p:spPr>
          <a:xfrm>
            <a:off x="1414145" y="2015490"/>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rPr>
              <a:t>谢谢您的观赏聆听</a:t>
            </a:r>
            <a:endPar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endParaRPr>
          </a:p>
        </p:txBody>
      </p:sp>
      <p:grpSp>
        <p:nvGrpSpPr>
          <p:cNvPr id="28" name="组合 27"/>
          <p:cNvGrpSpPr/>
          <p:nvPr/>
        </p:nvGrpSpPr>
        <p:grpSpPr>
          <a:xfrm>
            <a:off x="895350" y="3330575"/>
            <a:ext cx="9958705" cy="352425"/>
            <a:chOff x="1410" y="5245"/>
            <a:chExt cx="15683" cy="555"/>
          </a:xfrm>
        </p:grpSpPr>
        <p:sp>
          <p:nvSpPr>
            <p:cNvPr id="29" name="图形"/>
            <p:cNvSpPr/>
            <p:nvPr/>
          </p:nvSpPr>
          <p:spPr>
            <a:xfrm>
              <a:off x="6214" y="5245"/>
              <a:ext cx="6688" cy="555"/>
            </a:xfrm>
            <a:prstGeom prst="roundRect">
              <a:avLst>
                <a:gd name="adj" fmla="val 50000"/>
              </a:avLst>
            </a:prstGeom>
            <a:gradFill>
              <a:gsLst>
                <a:gs pos="0">
                  <a:srgbClr val="E4D178"/>
                </a:gs>
                <a:gs pos="100000">
                  <a:srgbClr val="DDC367"/>
                </a:gs>
              </a:gsLst>
              <a:lin ang="2700000" scaled="0"/>
            </a:gradFill>
            <a:ln w="6350" cap="flat" cmpd="sng" algn="ctr">
              <a:noFill/>
              <a:prstDash val="solid"/>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rPr>
                <a:t>本次分工</a:t>
              </a:r>
              <a:endPar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endParaRPr>
            </a:p>
          </p:txBody>
        </p:sp>
        <p:grpSp>
          <p:nvGrpSpPr>
            <p:cNvPr id="30" name="组合 29"/>
            <p:cNvGrpSpPr/>
            <p:nvPr/>
          </p:nvGrpSpPr>
          <p:grpSpPr>
            <a:xfrm>
              <a:off x="4592" y="5523"/>
              <a:ext cx="9713" cy="55"/>
              <a:chOff x="4524" y="5444"/>
              <a:chExt cx="9713" cy="55"/>
            </a:xfrm>
          </p:grpSpPr>
          <p:cxnSp>
            <p:nvCxnSpPr>
              <p:cNvPr id="32" name="图形"/>
              <p:cNvCxnSpPr/>
              <p:nvPr/>
            </p:nvCxnSpPr>
            <p:spPr>
              <a:xfrm flipH="1">
                <a:off x="4524" y="5499"/>
                <a:ext cx="121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图形"/>
              <p:cNvCxnSpPr/>
              <p:nvPr/>
            </p:nvCxnSpPr>
            <p:spPr>
              <a:xfrm flipH="1">
                <a:off x="13125" y="5444"/>
                <a:ext cx="11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4" name="图形"/>
            <p:cNvGrpSpPr/>
            <p:nvPr/>
          </p:nvGrpSpPr>
          <p:grpSpPr>
            <a:xfrm>
              <a:off x="16892" y="5267"/>
              <a:ext cx="201" cy="341"/>
              <a:chOff x="373626" y="2399071"/>
              <a:chExt cx="235974" cy="393290"/>
            </a:xfrm>
          </p:grpSpPr>
          <p:cxnSp>
            <p:nvCxnSpPr>
              <p:cNvPr id="35"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图形"/>
            <p:cNvGrpSpPr/>
            <p:nvPr/>
          </p:nvGrpSpPr>
          <p:grpSpPr>
            <a:xfrm flipH="1">
              <a:off x="1410" y="5267"/>
              <a:ext cx="201" cy="341"/>
              <a:chOff x="373626" y="2399071"/>
              <a:chExt cx="235974" cy="393290"/>
            </a:xfrm>
          </p:grpSpPr>
          <p:cxnSp>
            <p:nvCxnSpPr>
              <p:cNvPr id="38"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894715" y="4227830"/>
            <a:ext cx="8378825" cy="1938020"/>
          </a:xfrm>
          <a:prstGeom prst="rect">
            <a:avLst/>
          </a:prstGeom>
          <a:noFill/>
        </p:spPr>
        <p:txBody>
          <a:bodyPr wrap="square" rtlCol="0">
            <a:spAutoFit/>
          </a:bodyPr>
          <a:p>
            <a:pPr algn="ctr">
              <a:lnSpc>
                <a:spcPct val="100000"/>
              </a:lnSpc>
            </a:pPr>
            <a:r>
              <a:rPr lang="zh-CN" sz="2000" b="1">
                <a:latin typeface="幼圆" panose="02010509060101010101" charset="-122"/>
                <a:ea typeface="幼圆" panose="02010509060101010101" charset="-122"/>
                <a:cs typeface="幼圆" panose="02010509060101010101" charset="-122"/>
              </a:rPr>
              <a:t>司晨旭</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rPr>
              <a:t>（流程图制作）</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sym typeface="+mn-ea"/>
              </a:rPr>
              <a:t>评分【</a:t>
            </a:r>
            <a:r>
              <a:rPr lang="en-US" altLang="zh-CN" sz="2000" b="1">
                <a:latin typeface="幼圆" panose="02010509060101010101" charset="-122"/>
                <a:ea typeface="幼圆" panose="02010509060101010101" charset="-122"/>
                <a:cs typeface="幼圆" panose="02010509060101010101" charset="-122"/>
                <a:sym typeface="+mn-ea"/>
              </a:rPr>
              <a:t>92</a:t>
            </a:r>
            <a:r>
              <a:rPr lang="zh-CN" altLang="en-US" sz="2000" b="1">
                <a:latin typeface="幼圆" panose="02010509060101010101" charset="-122"/>
                <a:ea typeface="幼圆" panose="02010509060101010101" charset="-122"/>
                <a:cs typeface="幼圆" panose="02010509060101010101" charset="-122"/>
                <a:sym typeface="+mn-ea"/>
              </a:rPr>
              <a:t>】</a:t>
            </a:r>
            <a:endParaRPr lang="zh-CN" sz="2000" b="1">
              <a:latin typeface="幼圆" panose="02010509060101010101" charset="-122"/>
              <a:ea typeface="幼圆" panose="02010509060101010101" charset="-122"/>
              <a:cs typeface="幼圆" panose="02010509060101010101" charset="-122"/>
            </a:endParaRPr>
          </a:p>
          <a:p>
            <a:pPr algn="ctr">
              <a:lnSpc>
                <a:spcPct val="100000"/>
              </a:lnSpc>
            </a:pPr>
            <a:endParaRPr lang="zh-CN" sz="2000" b="1">
              <a:latin typeface="幼圆" panose="02010509060101010101" charset="-122"/>
              <a:ea typeface="幼圆" panose="02010509060101010101" charset="-122"/>
              <a:cs typeface="幼圆" panose="02010509060101010101" charset="-122"/>
            </a:endParaRPr>
          </a:p>
          <a:p>
            <a:pPr algn="ctr">
              <a:lnSpc>
                <a:spcPct val="100000"/>
              </a:lnSpc>
            </a:pPr>
            <a:r>
              <a:rPr lang="zh-CN" sz="2000" b="1">
                <a:latin typeface="幼圆" panose="02010509060101010101" charset="-122"/>
                <a:ea typeface="幼圆" panose="02010509060101010101" charset="-122"/>
                <a:cs typeface="幼圆" panose="02010509060101010101" charset="-122"/>
              </a:rPr>
              <a:t>吴卓霖（可行性分析报告修改）</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sym typeface="+mn-ea"/>
              </a:rPr>
              <a:t>评分【</a:t>
            </a:r>
            <a:r>
              <a:rPr lang="en-US" altLang="zh-CN" sz="2000" b="1">
                <a:latin typeface="幼圆" panose="02010509060101010101" charset="-122"/>
                <a:ea typeface="幼圆" panose="02010509060101010101" charset="-122"/>
                <a:cs typeface="幼圆" panose="02010509060101010101" charset="-122"/>
                <a:sym typeface="+mn-ea"/>
              </a:rPr>
              <a:t>94</a:t>
            </a:r>
            <a:r>
              <a:rPr lang="zh-CN" altLang="en-US" sz="2000" b="1">
                <a:latin typeface="幼圆" panose="02010509060101010101" charset="-122"/>
                <a:ea typeface="幼圆" panose="02010509060101010101" charset="-122"/>
                <a:cs typeface="幼圆" panose="02010509060101010101" charset="-122"/>
                <a:sym typeface="+mn-ea"/>
              </a:rPr>
              <a:t>】</a:t>
            </a:r>
            <a:endParaRPr lang="zh-CN" sz="2000" b="1">
              <a:latin typeface="幼圆" panose="02010509060101010101" charset="-122"/>
              <a:ea typeface="幼圆" panose="02010509060101010101" charset="-122"/>
              <a:cs typeface="幼圆" panose="02010509060101010101" charset="-122"/>
            </a:endParaRPr>
          </a:p>
          <a:p>
            <a:pPr algn="ctr">
              <a:lnSpc>
                <a:spcPct val="100000"/>
              </a:lnSpc>
            </a:pPr>
            <a:endParaRPr lang="zh-CN" sz="2000" b="1">
              <a:latin typeface="幼圆" panose="02010509060101010101" charset="-122"/>
              <a:ea typeface="幼圆" panose="02010509060101010101" charset="-122"/>
              <a:cs typeface="幼圆" panose="02010509060101010101" charset="-122"/>
            </a:endParaRPr>
          </a:p>
          <a:p>
            <a:pPr algn="ctr">
              <a:lnSpc>
                <a:spcPct val="100000"/>
              </a:lnSpc>
            </a:pPr>
            <a:r>
              <a:rPr lang="zh-CN" altLang="en-US" sz="2000" b="1">
                <a:latin typeface="幼圆" panose="02010509060101010101" charset="-122"/>
                <a:ea typeface="幼圆" panose="02010509060101010101" charset="-122"/>
                <a:cs typeface="幼圆" panose="02010509060101010101" charset="-122"/>
              </a:rPr>
              <a:t>吴佳丽（</a:t>
            </a:r>
            <a:r>
              <a:rPr lang="en-US" altLang="zh-CN" sz="2000" b="1">
                <a:latin typeface="幼圆" panose="02010509060101010101" charset="-122"/>
                <a:ea typeface="幼圆" panose="02010509060101010101" charset="-122"/>
                <a:cs typeface="幼圆" panose="02010509060101010101" charset="-122"/>
              </a:rPr>
              <a:t>PPT</a:t>
            </a:r>
            <a:r>
              <a:rPr lang="zh-CN" altLang="en-US" sz="2000" b="1">
                <a:latin typeface="幼圆" panose="02010509060101010101" charset="-122"/>
                <a:ea typeface="幼圆" panose="02010509060101010101" charset="-122"/>
                <a:cs typeface="幼圆" panose="02010509060101010101" charset="-122"/>
              </a:rPr>
              <a:t>制作）</a:t>
            </a:r>
            <a:r>
              <a:rPr lang="en-US" altLang="zh-CN" sz="2000" b="1">
                <a:latin typeface="幼圆" panose="02010509060101010101" charset="-122"/>
                <a:ea typeface="幼圆" panose="02010509060101010101" charset="-122"/>
                <a:cs typeface="幼圆" panose="02010509060101010101" charset="-122"/>
              </a:rPr>
              <a:t>  </a:t>
            </a:r>
            <a:r>
              <a:rPr lang="zh-CN" altLang="en-US" sz="2000" b="1">
                <a:latin typeface="幼圆" panose="02010509060101010101" charset="-122"/>
                <a:ea typeface="幼圆" panose="02010509060101010101" charset="-122"/>
                <a:cs typeface="幼圆" panose="02010509060101010101" charset="-122"/>
              </a:rPr>
              <a:t>评分【</a:t>
            </a:r>
            <a:r>
              <a:rPr lang="en-US" altLang="zh-CN" sz="2000" b="1">
                <a:latin typeface="幼圆" panose="02010509060101010101" charset="-122"/>
                <a:ea typeface="幼圆" panose="02010509060101010101" charset="-122"/>
                <a:cs typeface="幼圆" panose="02010509060101010101" charset="-122"/>
              </a:rPr>
              <a:t>96</a:t>
            </a:r>
            <a:r>
              <a:rPr lang="zh-CN" altLang="en-US" sz="2000" b="1">
                <a:latin typeface="幼圆" panose="02010509060101010101" charset="-122"/>
                <a:ea typeface="幼圆" panose="02010509060101010101" charset="-122"/>
                <a:cs typeface="幼圆" panose="02010509060101010101" charset="-122"/>
              </a:rPr>
              <a:t>】</a:t>
            </a:r>
            <a:endParaRPr lang="zh-CN" altLang="en-US" sz="2000" b="1">
              <a:latin typeface="幼圆" panose="02010509060101010101" charset="-122"/>
              <a:ea typeface="幼圆" panose="02010509060101010101" charset="-122"/>
              <a:cs typeface="幼圆" panose="02010509060101010101" charset="-122"/>
            </a:endParaRPr>
          </a:p>
          <a:p>
            <a:pPr algn="ctr">
              <a:lnSpc>
                <a:spcPct val="100000"/>
              </a:lnSpc>
            </a:pPr>
            <a:endParaRPr lang="zh-CN" altLang="en-US" sz="2000" b="1">
              <a:latin typeface="幼圆" panose="02010509060101010101" charset="-122"/>
              <a:ea typeface="幼圆" panose="02010509060101010101" charset="-122"/>
              <a:cs typeface="幼圆" panose="02010509060101010101" charset="-122"/>
            </a:endParaRPr>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172210" y="2308225"/>
            <a:ext cx="2147570" cy="3241040"/>
            <a:chOff x="1846" y="3635"/>
            <a:chExt cx="3382" cy="5104"/>
          </a:xfrm>
        </p:grpSpPr>
        <p:grpSp>
          <p:nvGrpSpPr>
            <p:cNvPr id="31" name="组合 30"/>
            <p:cNvGrpSpPr/>
            <p:nvPr/>
          </p:nvGrpSpPr>
          <p:grpSpPr>
            <a:xfrm>
              <a:off x="1846" y="4313"/>
              <a:ext cx="3383" cy="4427"/>
              <a:chOff x="2014" y="3653"/>
              <a:chExt cx="3383" cy="3737"/>
            </a:xfrm>
          </p:grpSpPr>
          <p:sp>
            <p:nvSpPr>
              <p:cNvPr id="11"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33" name="图形"/>
              <p:cNvSpPr txBox="1"/>
              <p:nvPr/>
            </p:nvSpPr>
            <p:spPr>
              <a:xfrm>
                <a:off x="2170" y="5028"/>
                <a:ext cx="3149" cy="571"/>
              </a:xfrm>
              <a:prstGeom prst="rect">
                <a:avLst/>
              </a:prstGeom>
              <a:noFill/>
            </p:spPr>
            <p:txBody>
              <a:bodyPr wrap="square" rtlCol="0">
                <a:spAutoFit/>
              </a:bodyPr>
              <a:lstStyle/>
              <a:p>
                <a:pPr algn="ctr"/>
                <a:r>
                  <a:rPr lang="zh-CN" altLang="en-US" sz="2200">
                    <a:cs typeface="+mn-ea"/>
                    <a:sym typeface="+mn-lt"/>
                  </a:rPr>
                  <a:t>问题定义</a:t>
                </a:r>
                <a:endParaRPr lang="zh-CN" altLang="en-US" sz="2200">
                  <a:cs typeface="+mn-ea"/>
                  <a:sym typeface="+mn-lt"/>
                </a:endParaRPr>
              </a:p>
            </p:txBody>
          </p:sp>
          <p:sp>
            <p:nvSpPr>
              <p:cNvPr id="34" name="图形"/>
              <p:cNvSpPr/>
              <p:nvPr/>
            </p:nvSpPr>
            <p:spPr>
              <a:xfrm>
                <a:off x="2879" y="6391"/>
                <a:ext cx="1807"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ONE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69" name="图形"/>
            <p:cNvSpPr/>
            <p:nvPr/>
          </p:nvSpPr>
          <p:spPr>
            <a:xfrm>
              <a:off x="2702"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endParaRPr lang="en-US" altLang="zh-CN" sz="2400" dirty="0">
                <a:cs typeface="+mn-ea"/>
                <a:sym typeface="+mn-lt"/>
              </a:endParaRPr>
            </a:p>
          </p:txBody>
        </p:sp>
      </p:grpSp>
      <p:grpSp>
        <p:nvGrpSpPr>
          <p:cNvPr id="7" name="组合 6"/>
          <p:cNvGrpSpPr/>
          <p:nvPr/>
        </p:nvGrpSpPr>
        <p:grpSpPr>
          <a:xfrm>
            <a:off x="3700145" y="2308225"/>
            <a:ext cx="2147570" cy="3241040"/>
            <a:chOff x="5827" y="3635"/>
            <a:chExt cx="3382" cy="5104"/>
          </a:xfrm>
        </p:grpSpPr>
        <p:grpSp>
          <p:nvGrpSpPr>
            <p:cNvPr id="36" name="组合 35"/>
            <p:cNvGrpSpPr/>
            <p:nvPr/>
          </p:nvGrpSpPr>
          <p:grpSpPr>
            <a:xfrm>
              <a:off x="5827" y="4313"/>
              <a:ext cx="3383" cy="4427"/>
              <a:chOff x="2014" y="3653"/>
              <a:chExt cx="3383" cy="3737"/>
            </a:xfrm>
          </p:grpSpPr>
          <p:sp>
            <p:nvSpPr>
              <p:cNvPr id="37"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2"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技术可行性</a:t>
                </a:r>
                <a:endParaRPr lang="zh-CN" altLang="en-US" sz="2200">
                  <a:cs typeface="+mn-ea"/>
                  <a:sym typeface="+mn-lt"/>
                </a:endParaRPr>
              </a:p>
            </p:txBody>
          </p:sp>
          <p:sp>
            <p:nvSpPr>
              <p:cNvPr id="14"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TWO</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02</a:t>
              </a:r>
              <a:endParaRPr lang="en-US" altLang="zh-CN" sz="2400">
                <a:cs typeface="+mn-ea"/>
                <a:sym typeface="+mn-lt"/>
              </a:endParaRPr>
            </a:p>
          </p:txBody>
        </p:sp>
      </p:grpSp>
      <p:grpSp>
        <p:nvGrpSpPr>
          <p:cNvPr id="8" name="组合 7"/>
          <p:cNvGrpSpPr/>
          <p:nvPr/>
        </p:nvGrpSpPr>
        <p:grpSpPr>
          <a:xfrm>
            <a:off x="6228080" y="2308225"/>
            <a:ext cx="2147570" cy="3241040"/>
            <a:chOff x="9808" y="3635"/>
            <a:chExt cx="3382" cy="5104"/>
          </a:xfrm>
        </p:grpSpPr>
        <p:grpSp>
          <p:nvGrpSpPr>
            <p:cNvPr id="15" name="组合 14"/>
            <p:cNvGrpSpPr/>
            <p:nvPr/>
          </p:nvGrpSpPr>
          <p:grpSpPr>
            <a:xfrm>
              <a:off x="9808" y="4313"/>
              <a:ext cx="3383" cy="4427"/>
              <a:chOff x="2014" y="3653"/>
              <a:chExt cx="3383" cy="3737"/>
            </a:xfrm>
          </p:grpSpPr>
          <p:sp>
            <p:nvSpPr>
              <p:cNvPr id="16"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7"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经济可行性</a:t>
                </a:r>
                <a:endParaRPr lang="zh-CN" altLang="en-US" sz="2200">
                  <a:cs typeface="+mn-ea"/>
                  <a:sym typeface="+mn-lt"/>
                </a:endParaRPr>
              </a:p>
            </p:txBody>
          </p:sp>
          <p:sp>
            <p:nvSpPr>
              <p:cNvPr id="52" name="图形"/>
              <p:cNvSpPr/>
              <p:nvPr/>
            </p:nvSpPr>
            <p:spPr>
              <a:xfrm>
                <a:off x="2730" y="6372"/>
                <a:ext cx="1952"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THREE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1" name="图形"/>
            <p:cNvSpPr/>
            <p:nvPr/>
          </p:nvSpPr>
          <p:spPr>
            <a:xfrm>
              <a:off x="10610"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endParaRPr lang="en-US" altLang="zh-CN" sz="2400">
                <a:cs typeface="+mn-ea"/>
                <a:sym typeface="+mn-lt"/>
              </a:endParaRPr>
            </a:p>
          </p:txBody>
        </p:sp>
      </p:grpSp>
      <p:grpSp>
        <p:nvGrpSpPr>
          <p:cNvPr id="9" name="组合 8"/>
          <p:cNvGrpSpPr/>
          <p:nvPr/>
        </p:nvGrpSpPr>
        <p:grpSpPr>
          <a:xfrm>
            <a:off x="8756015" y="2308225"/>
            <a:ext cx="2147570" cy="3227070"/>
            <a:chOff x="13789" y="3635"/>
            <a:chExt cx="3382" cy="5082"/>
          </a:xfrm>
        </p:grpSpPr>
        <p:grpSp>
          <p:nvGrpSpPr>
            <p:cNvPr id="18" name="组合 17"/>
            <p:cNvGrpSpPr/>
            <p:nvPr/>
          </p:nvGrpSpPr>
          <p:grpSpPr>
            <a:xfrm>
              <a:off x="13789" y="4291"/>
              <a:ext cx="3383" cy="4427"/>
              <a:chOff x="2014" y="3653"/>
              <a:chExt cx="3383" cy="3737"/>
            </a:xfrm>
          </p:grpSpPr>
          <p:sp>
            <p:nvSpPr>
              <p:cNvPr id="19"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20" name="图形"/>
              <p:cNvSpPr txBox="1"/>
              <p:nvPr/>
            </p:nvSpPr>
            <p:spPr>
              <a:xfrm>
                <a:off x="2170" y="5052"/>
                <a:ext cx="3149" cy="571"/>
              </a:xfrm>
              <a:prstGeom prst="rect">
                <a:avLst/>
              </a:prstGeom>
              <a:noFill/>
            </p:spPr>
            <p:txBody>
              <a:bodyPr wrap="square" rtlCol="0">
                <a:spAutoFit/>
              </a:bodyPr>
              <a:lstStyle/>
              <a:p>
                <a:pPr algn="ctr"/>
                <a:r>
                  <a:rPr lang="zh-CN" altLang="en-US" sz="2200">
                    <a:cs typeface="+mn-ea"/>
                    <a:sym typeface="+mn-lt"/>
                  </a:rPr>
                  <a:t>操作可行性</a:t>
                </a:r>
                <a:endParaRPr lang="zh-CN" altLang="en-US" sz="2200">
                  <a:cs typeface="+mn-ea"/>
                  <a:sym typeface="+mn-lt"/>
                </a:endParaRPr>
              </a:p>
            </p:txBody>
          </p:sp>
          <p:sp>
            <p:nvSpPr>
              <p:cNvPr id="58"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FOUR</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2" name="图形"/>
            <p:cNvSpPr/>
            <p:nvPr/>
          </p:nvSpPr>
          <p:spPr>
            <a:xfrm>
              <a:off x="14564"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04</a:t>
              </a:r>
              <a:endParaRPr lang="en-US" altLang="zh-CN" sz="2400">
                <a:cs typeface="+mn-ea"/>
                <a:sym typeface="+mn-lt"/>
              </a:endParaRPr>
            </a:p>
          </p:txBody>
        </p:sp>
      </p:grpSp>
      <p:grpSp>
        <p:nvGrpSpPr>
          <p:cNvPr id="2" name="组合 1"/>
          <p:cNvGrpSpPr/>
          <p:nvPr/>
        </p:nvGrpSpPr>
        <p:grpSpPr>
          <a:xfrm>
            <a:off x="937895" y="916940"/>
            <a:ext cx="5934710" cy="922020"/>
            <a:chOff x="1477" y="1444"/>
            <a:chExt cx="9346" cy="1452"/>
          </a:xfrm>
        </p:grpSpPr>
        <p:sp>
          <p:nvSpPr>
            <p:cNvPr id="22" name="图形"/>
            <p:cNvSpPr/>
            <p:nvPr/>
          </p:nvSpPr>
          <p:spPr>
            <a:xfrm>
              <a:off x="1587" y="1592"/>
              <a:ext cx="640" cy="640"/>
            </a:xfrm>
            <a:prstGeom prst="ellipse">
              <a:avLst/>
            </a:prstGeom>
            <a:gradFill>
              <a:gsLst>
                <a:gs pos="0">
                  <a:srgbClr val="E4D178"/>
                </a:gs>
                <a:gs pos="100000">
                  <a:srgbClr val="DDC36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txBox="1"/>
            <p:nvPr/>
          </p:nvSpPr>
          <p:spPr>
            <a:xfrm>
              <a:off x="1477" y="1444"/>
              <a:ext cx="9346" cy="1452"/>
            </a:xfrm>
            <a:prstGeom prst="rect">
              <a:avLst/>
            </a:prstGeom>
            <a:noFill/>
          </p:spPr>
          <p:txBody>
            <a:bodyPr wrap="square" rtlCol="0">
              <a:spAutoFit/>
            </a:bodyPr>
            <a:lstStyle/>
            <a:p>
              <a:pPr algn="l"/>
              <a:r>
                <a:rPr lang="en-US" sz="5400" dirty="0">
                  <a:solidFill>
                    <a:schemeClr val="tx1">
                      <a:lumMod val="85000"/>
                      <a:lumOff val="15000"/>
                    </a:schemeClr>
                  </a:solidFill>
                  <a:effectLst/>
                  <a:cs typeface="+mn-ea"/>
                  <a:sym typeface="+mn-lt"/>
                </a:rPr>
                <a:t>CON</a:t>
              </a:r>
              <a:r>
                <a:rPr lang="en-US" sz="4000" dirty="0">
                  <a:solidFill>
                    <a:schemeClr val="tx1">
                      <a:lumMod val="85000"/>
                      <a:lumOff val="15000"/>
                    </a:schemeClr>
                  </a:solidFill>
                  <a:effectLst/>
                  <a:cs typeface="+mn-ea"/>
                  <a:sym typeface="+mn-lt"/>
                </a:rPr>
                <a:t>TENTS</a:t>
              </a:r>
              <a:endParaRPr lang="en-US" sz="4000" dirty="0">
                <a:solidFill>
                  <a:schemeClr val="tx1">
                    <a:lumMod val="85000"/>
                    <a:lumOff val="15000"/>
                  </a:schemeClr>
                </a:solidFill>
                <a:effectLst/>
                <a:cs typeface="+mn-ea"/>
                <a:sym typeface="+mn-lt"/>
              </a:endParaRPr>
            </a:p>
          </p:txBody>
        </p:sp>
      </p:gr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5"/>
            </a:xfrm>
            <a:prstGeom prst="rect">
              <a:avLst/>
            </a:prstGeom>
            <a:noFill/>
          </p:spPr>
          <p:txBody>
            <a:bodyPr wrap="square" rtlCol="0">
              <a:spAutoFit/>
            </a:bodyPr>
            <a:lstStyle/>
            <a:p>
              <a:pPr algn="ctr"/>
              <a:r>
                <a:rPr lang="en-US" altLang="zh-CN" sz="13000" b="1" dirty="0">
                  <a:solidFill>
                    <a:schemeClr val="bg1"/>
                  </a:solidFill>
                  <a:cs typeface="+mn-ea"/>
                  <a:sym typeface="+mn-lt"/>
                </a:rPr>
                <a:t>1</a:t>
              </a:r>
              <a:endParaRPr lang="en-US" altLang="zh-CN" sz="13000" b="1" dirty="0">
                <a:solidFill>
                  <a:schemeClr val="bg1"/>
                </a:solidFill>
                <a:cs typeface="+mn-ea"/>
                <a:sym typeface="+mn-lt"/>
              </a:endParaRPr>
            </a:p>
          </p:txBody>
        </p:sp>
        <p:sp>
          <p:nvSpPr>
            <p:cNvPr id="8" name="图形"/>
            <p:cNvSpPr txBox="1"/>
            <p:nvPr/>
          </p:nvSpPr>
          <p:spPr>
            <a:xfrm>
              <a:off x="5762" y="4917"/>
              <a:ext cx="1332" cy="580"/>
            </a:xfrm>
            <a:prstGeom prst="rect">
              <a:avLst/>
            </a:prstGeom>
            <a:noFill/>
          </p:spPr>
          <p:txBody>
            <a:bodyPr wrap="square" rtlCol="0">
              <a:spAutoFit/>
            </a:bodyPr>
            <a:lstStyle/>
            <a:p>
              <a:r>
                <a:rPr lang="en-US" altLang="zh-CN" dirty="0">
                  <a:solidFill>
                    <a:schemeClr val="bg1"/>
                  </a:solidFill>
                  <a:cs typeface="+mn-ea"/>
                  <a:sym typeface="+mn-lt"/>
                </a:rPr>
                <a:t>ONE.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972685" y="2529840"/>
            <a:ext cx="5397500" cy="1106805"/>
          </a:xfrm>
          <a:prstGeom prst="rect">
            <a:avLst/>
          </a:prstGeom>
          <a:noFill/>
          <a:ln w="9525">
            <a:noFill/>
          </a:ln>
        </p:spPr>
        <p:txBody>
          <a:bodyPr wrap="square" anchor="t" anchorCtr="0">
            <a:spAutoFit/>
          </a:bodyPr>
          <a:p>
            <a:pPr algn="ctr"/>
            <a:r>
              <a:rPr lang="zh-CN" altLang="en-US" sz="6600">
                <a:cs typeface="+mn-ea"/>
                <a:sym typeface="+mn-lt"/>
              </a:rPr>
              <a:t>问题定义</a:t>
            </a:r>
            <a:endParaRPr lang="zh-CN" altLang="en-US" sz="6600">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3860" y="1233170"/>
            <a:ext cx="5538470" cy="460375"/>
          </a:xfrm>
          <a:prstGeom prst="rect">
            <a:avLst/>
          </a:prstGeom>
          <a:solidFill>
            <a:schemeClr val="bg1"/>
          </a:solidFill>
        </p:spPr>
        <p:txBody>
          <a:bodyPr wrap="square" rtlCol="0">
            <a:spAutoFit/>
          </a:bodyPr>
          <a:p>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消费者：文旅需求旺盛，存在信息壁垒</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背景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3" name="文本框 2"/>
          <p:cNvSpPr txBox="1"/>
          <p:nvPr/>
        </p:nvSpPr>
        <p:spPr>
          <a:xfrm>
            <a:off x="403860" y="3034665"/>
            <a:ext cx="5659120" cy="460375"/>
          </a:xfrm>
          <a:prstGeom prst="rect">
            <a:avLst/>
          </a:prstGeom>
          <a:solidFill>
            <a:schemeClr val="bg1"/>
          </a:solidFill>
        </p:spPr>
        <p:txBody>
          <a:bodyPr wrap="square" rtlCol="0">
            <a:spAutoFit/>
          </a:bodyPr>
          <a:p>
            <a:pPr algn="l"/>
            <a:r>
              <a:rPr lang="zh-CN" altLang="en-US" sz="2400">
                <a:solidFill>
                  <a:srgbClr val="0070C0"/>
                </a:solidFill>
                <a:effectLst>
                  <a:outerShdw blurRad="38100" dist="38100" dir="2700000" algn="tl">
                    <a:srgbClr val="000000">
                      <a:alpha val="43137"/>
                    </a:srgbClr>
                  </a:outerShdw>
                </a:effectLst>
                <a:cs typeface="+mn-ea"/>
                <a:sym typeface="+mn-lt"/>
              </a:rPr>
              <a:t>大学生：社会实践连续性差，形式单一</a:t>
            </a:r>
            <a:endParaRPr lang="zh-CN" altLang="en-US" sz="240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403860" y="5007610"/>
            <a:ext cx="5410835" cy="460375"/>
          </a:xfrm>
          <a:prstGeom prst="rect">
            <a:avLst/>
          </a:prstGeom>
          <a:solidFill>
            <a:schemeClr val="bg1"/>
          </a:solidFill>
        </p:spPr>
        <p:txBody>
          <a:bodyPr wrap="square" rtlCol="0">
            <a:spAutoFit/>
          </a:bodyPr>
          <a:p>
            <a:pPr algn="l"/>
            <a:r>
              <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rPr>
              <a:t>文旅地：缺乏高素质人才，人力成本高</a:t>
            </a:r>
            <a:endParaRPr lang="zh-CN" altLang="en-US" sz="2400" kern="0" noProof="0" dirty="0">
              <a:ln>
                <a:noFill/>
              </a:ln>
              <a:solidFill>
                <a:srgbClr val="0070C0"/>
              </a:solidFill>
              <a:effectLst>
                <a:outerShdw blurRad="38100" dist="38100" dir="2700000" algn="tl">
                  <a:srgbClr val="000000">
                    <a:alpha val="43137"/>
                  </a:srgbClr>
                </a:outerShdw>
              </a:effectLst>
              <a:uLnTx/>
              <a:uFillTx/>
              <a:cs typeface="+mn-ea"/>
              <a:sym typeface="+mn-lt"/>
            </a:endParaRPr>
          </a:p>
        </p:txBody>
      </p:sp>
      <p:sp>
        <p:nvSpPr>
          <p:cNvPr id="10" name="文本框 9"/>
          <p:cNvSpPr txBox="1"/>
          <p:nvPr/>
        </p:nvSpPr>
        <p:spPr>
          <a:xfrm>
            <a:off x="782955" y="1746885"/>
            <a:ext cx="6162040" cy="1198880"/>
          </a:xfrm>
          <a:prstGeom prst="rect">
            <a:avLst/>
          </a:prstGeom>
          <a:noFill/>
        </p:spPr>
        <p:txBody>
          <a:bodyPr wrap="square" rtlCol="0">
            <a:spAutoFit/>
          </a:bodyPr>
          <a:p>
            <a:r>
              <a:rPr lang="zh-CN" altLang="en-US"/>
              <a:t>1）近年来，消费者对博物馆与乡村文旅产品需求逐渐旺盛。   </a:t>
            </a:r>
            <a:endParaRPr lang="zh-CN" altLang="en-US"/>
          </a:p>
          <a:p>
            <a:r>
              <a:rPr lang="zh-CN" altLang="en-US"/>
              <a:t>2）承接这些信息的平台通常较为隐蔽</a:t>
            </a:r>
            <a:endParaRPr lang="zh-CN" altLang="en-US"/>
          </a:p>
          <a:p>
            <a:r>
              <a:rPr lang="zh-CN" altLang="en-US"/>
              <a:t>3）各种旅游信息混杂，有关博物馆与乡村文旅产品的信息较为分散</a:t>
            </a:r>
            <a:endParaRPr lang="zh-CN" altLang="en-US"/>
          </a:p>
        </p:txBody>
      </p:sp>
      <p:sp>
        <p:nvSpPr>
          <p:cNvPr id="11" name="文本框 10"/>
          <p:cNvSpPr txBox="1"/>
          <p:nvPr/>
        </p:nvSpPr>
        <p:spPr>
          <a:xfrm>
            <a:off x="782955" y="3540125"/>
            <a:ext cx="6162040" cy="1476375"/>
          </a:xfrm>
          <a:prstGeom prst="rect">
            <a:avLst/>
          </a:prstGeom>
          <a:noFill/>
        </p:spPr>
        <p:txBody>
          <a:bodyPr wrap="square" rtlCol="0">
            <a:spAutoFit/>
          </a:bodyPr>
          <a:p>
            <a:r>
              <a:rPr lang="zh-CN" altLang="en-US"/>
              <a:t>1）大学生进行暑期志愿实践过程中面临的最大问题就是暑期实践的连续性差。</a:t>
            </a:r>
            <a:endParaRPr lang="zh-CN" altLang="en-US"/>
          </a:p>
          <a:p>
            <a:r>
              <a:rPr lang="zh-CN" altLang="en-US"/>
              <a:t>2）通常各种志愿活动的时间都很短，并且活动地点距离遥远，未形成集群。</a:t>
            </a:r>
            <a:endParaRPr lang="zh-CN" altLang="en-US"/>
          </a:p>
          <a:p>
            <a:r>
              <a:rPr lang="zh-CN" altLang="en-US"/>
              <a:t>3）志愿活动的内容通常局限于疫情防控、献血服务等等。</a:t>
            </a:r>
            <a:endParaRPr lang="zh-CN" altLang="en-US"/>
          </a:p>
        </p:txBody>
      </p:sp>
      <p:sp>
        <p:nvSpPr>
          <p:cNvPr id="12" name="文本框 11"/>
          <p:cNvSpPr txBox="1"/>
          <p:nvPr/>
        </p:nvSpPr>
        <p:spPr>
          <a:xfrm>
            <a:off x="782955" y="5549265"/>
            <a:ext cx="6162040" cy="922020"/>
          </a:xfrm>
          <a:prstGeom prst="rect">
            <a:avLst/>
          </a:prstGeom>
          <a:noFill/>
        </p:spPr>
        <p:txBody>
          <a:bodyPr wrap="square" rtlCol="0">
            <a:spAutoFit/>
          </a:bodyPr>
          <a:p>
            <a:r>
              <a:rPr lang="zh-CN" altLang="en-US"/>
              <a:t>博物馆的现有职员和乡村农民的数量不足以迎接大量的消费者，需要数量更多、质量更高的人力资源更好地为博物馆与乡村文旅产业服务。</a:t>
            </a:r>
            <a:endParaRPr lang="zh-CN" altLang="en-US"/>
          </a:p>
        </p:txBody>
      </p:sp>
      <p:sp>
        <p:nvSpPr>
          <p:cNvPr id="13" name="文本框 12"/>
          <p:cNvSpPr txBox="1"/>
          <p:nvPr/>
        </p:nvSpPr>
        <p:spPr>
          <a:xfrm>
            <a:off x="7203440" y="1980565"/>
            <a:ext cx="4724400" cy="3415030"/>
          </a:xfrm>
          <a:prstGeom prst="rect">
            <a:avLst/>
          </a:prstGeom>
          <a:noFill/>
        </p:spPr>
        <p:txBody>
          <a:bodyPr wrap="square" rtlCol="0">
            <a:spAutoFit/>
          </a:bodyPr>
          <a:p>
            <a:r>
              <a:rPr lang="zh-CN"/>
              <a:t>（一）</a:t>
            </a:r>
            <a:r>
              <a:rPr lang="zh-CN" altLang="en-US"/>
              <a:t>2021年5月24日，中央宣传部、国家发展改革委、教育部、科技部 、民政部、 财政部 、人力资源社会保障部、文化和旅游部 、国家文物局联合发布</a:t>
            </a:r>
            <a:r>
              <a:rPr lang="zh-CN" altLang="en-US" u="sng">
                <a:effectLst>
                  <a:outerShdw blurRad="38100" dist="38100" dir="2700000" algn="tl">
                    <a:srgbClr val="000000">
                      <a:alpha val="43137"/>
                    </a:srgbClr>
                  </a:outerShdw>
                </a:effectLst>
              </a:rPr>
              <a:t>《关于推进博物馆改革发展的指导意见》</a:t>
            </a:r>
            <a:r>
              <a:rPr lang="zh-CN" altLang="en-US"/>
              <a:t>。以“坚持正确方向、坚持改革创新、坚持统筹协调、坚持开放共享”为基本原则，以</a:t>
            </a:r>
            <a:r>
              <a:rPr lang="zh-CN" altLang="en-US" u="sng">
                <a:effectLst>
                  <a:outerShdw blurRad="38100" dist="38100" dir="2700000" algn="tl">
                    <a:srgbClr val="000000">
                      <a:alpha val="43137"/>
                    </a:srgbClr>
                  </a:outerShdw>
                </a:effectLst>
              </a:rPr>
              <a:t>“基本建成世界博物馆强国”</a:t>
            </a:r>
            <a:r>
              <a:rPr lang="zh-CN" altLang="en-US"/>
              <a:t>为总体目标。</a:t>
            </a:r>
            <a:endParaRPr lang="zh-CN" altLang="en-US"/>
          </a:p>
          <a:p>
            <a:r>
              <a:rPr lang="zh-CN" altLang="en-US"/>
              <a:t>（二）让文物走进生活，文旅商共建博物馆落地杭州。2022年2月26日，</a:t>
            </a:r>
            <a:r>
              <a:rPr lang="zh-CN" altLang="en-US" u="sng">
                <a:effectLst>
                  <a:outerShdw blurRad="38100" dist="38100" dir="2700000" algn="tl">
                    <a:srgbClr val="000000">
                      <a:alpha val="43137"/>
                    </a:srgbClr>
                  </a:outerShdw>
                </a:effectLst>
              </a:rPr>
              <a:t>“国丝·时装博物馆”</a:t>
            </a:r>
            <a:r>
              <a:rPr lang="zh-CN" altLang="en-US"/>
              <a:t>在杭州地标性建筑杭州大厦开馆，并将在其中举办长期的特展。</a:t>
            </a:r>
            <a:endParaRPr lang="zh-CN" altLang="en-US"/>
          </a:p>
        </p:txBody>
      </p:sp>
      <p:sp>
        <p:nvSpPr>
          <p:cNvPr id="14" name="文本框 13"/>
          <p:cNvSpPr txBox="1"/>
          <p:nvPr/>
        </p:nvSpPr>
        <p:spPr>
          <a:xfrm>
            <a:off x="8507730" y="1292860"/>
            <a:ext cx="2060575" cy="460375"/>
          </a:xfrm>
          <a:prstGeom prst="rect">
            <a:avLst/>
          </a:prstGeom>
          <a:noFill/>
        </p:spPr>
        <p:txBody>
          <a:bodyPr wrap="square" rtlCol="0">
            <a:spAutoFit/>
          </a:bodyPr>
          <a:p>
            <a:pPr algn="ctr"/>
            <a:r>
              <a:rPr lang="zh-CN" altLang="en-US" sz="2400" kern="0" noProof="0" dirty="0">
                <a:ln>
                  <a:noFill/>
                </a:ln>
                <a:solidFill>
                  <a:srgbClr val="0070C0"/>
                </a:solidFill>
                <a:effectLst>
                  <a:outerShdw blurRad="38100" dist="38100" dir="2700000" algn="tl">
                    <a:srgbClr val="000000">
                      <a:alpha val="43137"/>
                    </a:srgbClr>
                  </a:outerShdw>
                </a:effectLst>
                <a:uLnTx/>
                <a:uFillTx/>
                <a:cs typeface="+mn-ea"/>
              </a:rPr>
              <a:t>政治背景</a:t>
            </a:r>
            <a:endParaRPr lang="zh-CN" altLang="en-US" sz="2400">
              <a:solidFill>
                <a:schemeClr val="tx2">
                  <a:lumMod val="50000"/>
                  <a:lumOff val="50000"/>
                </a:schemeClr>
              </a:solidFill>
              <a:effectLst>
                <a:outerShdw blurRad="38100" dist="38100" dir="2700000" algn="tl">
                  <a:srgbClr val="000000">
                    <a:alpha val="43137"/>
                  </a:srgbClr>
                </a:outerShdw>
              </a:effectLst>
            </a:endParaRPr>
          </a:p>
        </p:txBody>
      </p:sp>
    </p:spTree>
    <p:custDataLst>
      <p:tags r:id="rId1"/>
    </p:custDataLst>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目标</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sp>
        <p:nvSpPr>
          <p:cNvPr id="4" name="文本框 3"/>
          <p:cNvSpPr txBox="1"/>
          <p:nvPr/>
        </p:nvSpPr>
        <p:spPr>
          <a:xfrm>
            <a:off x="6386195" y="2414270"/>
            <a:ext cx="5170170" cy="2030095"/>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t>为用户提供乡村文旅、博物馆以及企业展示中心的信息，为大学生提供实践活动机会，帮助入驻的相关企业展示其企业文化。【对于快速发展以及社会责任感强的企业（特别是高科技公司），社会人群希望了解到更多关于企业的产品和故事，但是目前市面上的旅游软件没有涉及发布这一信息的。】</a:t>
            </a:r>
            <a:endParaRPr lang="zh-CN" altLang="en-US"/>
          </a:p>
        </p:txBody>
      </p:sp>
      <p:grpSp>
        <p:nvGrpSpPr>
          <p:cNvPr id="9" name="图形"/>
          <p:cNvGrpSpPr/>
          <p:nvPr/>
        </p:nvGrpSpPr>
        <p:grpSpPr>
          <a:xfrm>
            <a:off x="685165" y="1757680"/>
            <a:ext cx="5191760" cy="4039870"/>
            <a:chOff x="1424" y="2686"/>
            <a:chExt cx="8176" cy="6362"/>
          </a:xfrm>
        </p:grpSpPr>
        <p:sp>
          <p:nvSpPr>
            <p:cNvPr id="47" name="图形"/>
            <p:cNvSpPr/>
            <p:nvPr/>
          </p:nvSpPr>
          <p:spPr>
            <a:xfrm>
              <a:off x="1424" y="2943"/>
              <a:ext cx="1024" cy="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01</a:t>
              </a:r>
              <a:endParaRPr lang="zh-CN" altLang="en-US" dirty="0">
                <a:cs typeface="+mn-ea"/>
                <a:sym typeface="+mn-lt"/>
              </a:endParaRPr>
            </a:p>
          </p:txBody>
        </p:sp>
        <p:sp>
          <p:nvSpPr>
            <p:cNvPr id="50" name="图形"/>
            <p:cNvSpPr/>
            <p:nvPr/>
          </p:nvSpPr>
          <p:spPr>
            <a:xfrm>
              <a:off x="1424" y="5218"/>
              <a:ext cx="1024" cy="1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02</a:t>
              </a:r>
              <a:endParaRPr lang="zh-CN" altLang="en-US" dirty="0">
                <a:cs typeface="+mn-ea"/>
                <a:sym typeface="+mn-lt"/>
              </a:endParaRPr>
            </a:p>
          </p:txBody>
        </p:sp>
        <p:sp>
          <p:nvSpPr>
            <p:cNvPr id="53" name="图形"/>
            <p:cNvSpPr/>
            <p:nvPr/>
          </p:nvSpPr>
          <p:spPr>
            <a:xfrm>
              <a:off x="1424" y="7429"/>
              <a:ext cx="1024" cy="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cs typeface="+mn-ea"/>
                  <a:sym typeface="+mn-lt"/>
                </a:rPr>
                <a:t>03</a:t>
              </a:r>
              <a:endParaRPr lang="zh-CN" altLang="en-US" dirty="0">
                <a:cs typeface="+mn-ea"/>
                <a:sym typeface="+mn-lt"/>
              </a:endParaRPr>
            </a:p>
          </p:txBody>
        </p:sp>
        <p:cxnSp>
          <p:nvCxnSpPr>
            <p:cNvPr id="58" name="图形"/>
            <p:cNvCxnSpPr/>
            <p:nvPr/>
          </p:nvCxnSpPr>
          <p:spPr>
            <a:xfrm>
              <a:off x="9600" y="2854"/>
              <a:ext cx="0" cy="6138"/>
            </a:xfrm>
            <a:prstGeom prst="line">
              <a:avLst/>
            </a:prstGeom>
            <a:ln w="3175" cap="rnd">
              <a:solidFill>
                <a:schemeClr val="bg1">
                  <a:lumMod val="75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34" name="图形"/>
            <p:cNvSpPr txBox="1"/>
            <p:nvPr/>
          </p:nvSpPr>
          <p:spPr>
            <a:xfrm>
              <a:off x="2475" y="3209"/>
              <a:ext cx="7005" cy="1307"/>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文旅地可以通过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发布志愿者服务信息</a:t>
              </a:r>
              <a:r>
                <a:rPr lang="zh-CN" altLang="en-US" sz="1600">
                  <a:solidFill>
                    <a:schemeClr val="tx1">
                      <a:lumMod val="75000"/>
                      <a:lumOff val="25000"/>
                    </a:schemeClr>
                  </a:solidFill>
                  <a:cs typeface="+mn-ea"/>
                  <a:sym typeface="+mn-lt"/>
                </a:rPr>
                <a:t>，也可以在此上</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销售</a:t>
              </a:r>
              <a:r>
                <a:rPr lang="zh-CN" altLang="en-US" sz="1600">
                  <a:solidFill>
                    <a:schemeClr val="tx1">
                      <a:lumMod val="75000"/>
                      <a:lumOff val="25000"/>
                    </a:schemeClr>
                  </a:solidFill>
                  <a:cs typeface="+mn-ea"/>
                  <a:sym typeface="+mn-lt"/>
                </a:rPr>
                <a:t>与景点相关</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文旅小商品</a:t>
              </a:r>
              <a:r>
                <a:rPr lang="zh-CN" altLang="en-US" sz="160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
          <p:nvSpPr>
            <p:cNvPr id="35" name="图形"/>
            <p:cNvSpPr txBox="1"/>
            <p:nvPr/>
          </p:nvSpPr>
          <p:spPr>
            <a:xfrm>
              <a:off x="2512" y="2686"/>
              <a:ext cx="5594" cy="628"/>
            </a:xfrm>
            <a:prstGeom prst="rect">
              <a:avLst/>
            </a:prstGeom>
            <a:noFill/>
          </p:spPr>
          <p:txBody>
            <a:bodyPr wrap="square" rtlCol="0">
              <a:spAutoFit/>
            </a:bodyPr>
            <a:p>
              <a:pPr algn="l"/>
              <a:r>
                <a:rPr lang="zh-CN" altLang="en-US" sz="2000" b="1">
                  <a:solidFill>
                    <a:schemeClr val="tx1">
                      <a:lumMod val="75000"/>
                      <a:lumOff val="25000"/>
                    </a:schemeClr>
                  </a:solidFill>
                  <a:cs typeface="+mn-ea"/>
                  <a:sym typeface="+mn-lt"/>
                </a:rPr>
                <a:t>文旅地（博物馆、乡村景点）</a:t>
              </a:r>
              <a:endParaRPr lang="zh-CN" altLang="en-US" sz="2000" b="1" dirty="0">
                <a:solidFill>
                  <a:schemeClr val="tx1">
                    <a:lumMod val="75000"/>
                    <a:lumOff val="25000"/>
                  </a:schemeClr>
                </a:solidFill>
                <a:cs typeface="+mn-ea"/>
                <a:sym typeface="+mn-lt"/>
              </a:endParaRPr>
            </a:p>
          </p:txBody>
        </p:sp>
        <p:sp>
          <p:nvSpPr>
            <p:cNvPr id="6" name="图形"/>
            <p:cNvSpPr txBox="1"/>
            <p:nvPr/>
          </p:nvSpPr>
          <p:spPr>
            <a:xfrm>
              <a:off x="2443" y="5507"/>
              <a:ext cx="7005" cy="725"/>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大学生可以通过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寻找</a:t>
              </a:r>
              <a:r>
                <a:rPr lang="zh-CN" altLang="en-US" sz="1600">
                  <a:solidFill>
                    <a:schemeClr val="tx1">
                      <a:lumMod val="75000"/>
                      <a:lumOff val="25000"/>
                    </a:schemeClr>
                  </a:solidFill>
                  <a:cs typeface="+mn-ea"/>
                  <a:sym typeface="+mn-lt"/>
                </a:rPr>
                <a:t>自己需要的</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志愿活动</a:t>
              </a:r>
              <a:r>
                <a:rPr lang="zh-CN" altLang="en-US" sz="160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
          <p:nvSpPr>
            <p:cNvPr id="5" name="图形"/>
            <p:cNvSpPr txBox="1"/>
            <p:nvPr/>
          </p:nvSpPr>
          <p:spPr>
            <a:xfrm>
              <a:off x="2480" y="4984"/>
              <a:ext cx="5594" cy="628"/>
            </a:xfrm>
            <a:prstGeom prst="rect">
              <a:avLst/>
            </a:prstGeom>
            <a:noFill/>
          </p:spPr>
          <p:txBody>
            <a:bodyPr wrap="square" rtlCol="0">
              <a:spAutoFit/>
            </a:bodyPr>
            <a:p>
              <a:pPr algn="l"/>
              <a:r>
                <a:rPr lang="zh-CN" altLang="en-US" sz="2000" b="1">
                  <a:solidFill>
                    <a:schemeClr val="tx1">
                      <a:lumMod val="75000"/>
                      <a:lumOff val="25000"/>
                    </a:schemeClr>
                  </a:solidFill>
                  <a:effectLst/>
                  <a:cs typeface="+mn-ea"/>
                  <a:sym typeface="+mn-lt"/>
                </a:rPr>
                <a:t>大学生</a:t>
              </a:r>
              <a:endParaRPr lang="zh-CN" altLang="en-US" sz="2000" b="1" dirty="0">
                <a:solidFill>
                  <a:schemeClr val="tx1">
                    <a:lumMod val="75000"/>
                    <a:lumOff val="25000"/>
                  </a:schemeClr>
                </a:solidFill>
                <a:effectLst/>
                <a:cs typeface="+mn-ea"/>
                <a:sym typeface="+mn-lt"/>
              </a:endParaRPr>
            </a:p>
          </p:txBody>
        </p:sp>
        <p:sp>
          <p:nvSpPr>
            <p:cNvPr id="15" name="图形"/>
            <p:cNvSpPr txBox="1"/>
            <p:nvPr/>
          </p:nvSpPr>
          <p:spPr>
            <a:xfrm>
              <a:off x="2438" y="7741"/>
              <a:ext cx="7005" cy="1307"/>
            </a:xfrm>
            <a:prstGeom prst="rect">
              <a:avLst/>
            </a:prstGeom>
            <a:noFill/>
          </p:spPr>
          <p:txBody>
            <a:bodyPr wrap="square" rtlCol="0">
              <a:spAutoFit/>
            </a:bodyPr>
            <a:p>
              <a:pPr>
                <a:lnSpc>
                  <a:spcPct val="150000"/>
                </a:lnSpc>
              </a:pPr>
              <a:r>
                <a:rPr lang="zh-CN" altLang="en-US" sz="1600">
                  <a:solidFill>
                    <a:schemeClr val="tx1">
                      <a:lumMod val="75000"/>
                      <a:lumOff val="25000"/>
                    </a:schemeClr>
                  </a:solidFill>
                  <a:cs typeface="+mn-ea"/>
                  <a:sym typeface="+mn-lt"/>
                </a:rPr>
                <a:t>游客可以通过</a:t>
              </a:r>
              <a:r>
                <a:rPr lang="en-US" altLang="zh-CN" sz="1600">
                  <a:solidFill>
                    <a:schemeClr val="tx1">
                      <a:lumMod val="75000"/>
                      <a:lumOff val="25000"/>
                    </a:schemeClr>
                  </a:solidFill>
                  <a:cs typeface="+mn-ea"/>
                  <a:sym typeface="+mn-lt"/>
                </a:rPr>
                <a:t>app</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获得相关景点的信息</a:t>
              </a:r>
              <a:r>
                <a:rPr lang="zh-CN" altLang="en-US" sz="1600">
                  <a:solidFill>
                    <a:schemeClr val="tx1">
                      <a:lumMod val="75000"/>
                      <a:lumOff val="25000"/>
                    </a:schemeClr>
                  </a:solidFill>
                  <a:cs typeface="+mn-ea"/>
                  <a:sym typeface="+mn-lt"/>
                </a:rPr>
                <a:t>，选择自己心仪的</a:t>
              </a:r>
              <a:r>
                <a:rPr lang="zh-CN" altLang="en-US" sz="1600" u="sng">
                  <a:solidFill>
                    <a:schemeClr val="tx1">
                      <a:lumMod val="75000"/>
                      <a:lumOff val="25000"/>
                    </a:schemeClr>
                  </a:solidFill>
                  <a:effectLst>
                    <a:outerShdw blurRad="38100" dist="38100" dir="2700000" algn="tl">
                      <a:srgbClr val="000000">
                        <a:alpha val="43137"/>
                      </a:srgbClr>
                    </a:outerShdw>
                  </a:effectLst>
                  <a:cs typeface="+mn-ea"/>
                  <a:sym typeface="+mn-lt"/>
                </a:rPr>
                <a:t>文旅商品快递</a:t>
              </a:r>
              <a:r>
                <a:rPr lang="zh-CN" altLang="en-US" sz="1600">
                  <a:solidFill>
                    <a:schemeClr val="tx1">
                      <a:lumMod val="75000"/>
                      <a:lumOff val="25000"/>
                    </a:schemeClr>
                  </a:solidFill>
                  <a:cs typeface="+mn-ea"/>
                  <a:sym typeface="+mn-lt"/>
                </a:rPr>
                <a:t>回家。</a:t>
              </a:r>
              <a:endParaRPr lang="zh-CN" altLang="en-US" sz="1600" dirty="0">
                <a:solidFill>
                  <a:schemeClr val="tx1">
                    <a:lumMod val="75000"/>
                    <a:lumOff val="25000"/>
                  </a:schemeClr>
                </a:solidFill>
                <a:cs typeface="+mn-ea"/>
                <a:sym typeface="+mn-lt"/>
              </a:endParaRPr>
            </a:p>
          </p:txBody>
        </p:sp>
        <p:sp>
          <p:nvSpPr>
            <p:cNvPr id="16" name="图形"/>
            <p:cNvSpPr txBox="1"/>
            <p:nvPr/>
          </p:nvSpPr>
          <p:spPr>
            <a:xfrm>
              <a:off x="2475" y="7218"/>
              <a:ext cx="5594" cy="628"/>
            </a:xfrm>
            <a:prstGeom prst="rect">
              <a:avLst/>
            </a:prstGeom>
            <a:noFill/>
          </p:spPr>
          <p:txBody>
            <a:bodyPr wrap="square" rtlCol="0">
              <a:spAutoFit/>
            </a:bodyPr>
            <a:p>
              <a:pPr algn="l"/>
              <a:r>
                <a:rPr lang="zh-CN" altLang="en-US" sz="2000" b="1">
                  <a:solidFill>
                    <a:schemeClr val="tx1">
                      <a:lumMod val="75000"/>
                      <a:lumOff val="25000"/>
                    </a:schemeClr>
                  </a:solidFill>
                  <a:effectLst/>
                  <a:cs typeface="+mn-ea"/>
                  <a:sym typeface="+mn-lt"/>
                </a:rPr>
                <a:t>游客</a:t>
              </a:r>
              <a:endParaRPr lang="zh-CN" altLang="en-US" sz="2000" b="1" dirty="0">
                <a:solidFill>
                  <a:schemeClr val="tx1">
                    <a:lumMod val="75000"/>
                    <a:lumOff val="25000"/>
                  </a:schemeClr>
                </a:solidFill>
                <a:effectLst/>
                <a:cs typeface="+mn-ea"/>
                <a:sym typeface="+mn-lt"/>
              </a:endParaRPr>
            </a:p>
          </p:txBody>
        </p:sp>
      </p:grpSp>
    </p:spTree>
    <p:custDataLst>
      <p:tags r:id="rId1"/>
    </p:custDataLst>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系统流程图</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pic>
        <p:nvPicPr>
          <p:cNvPr id="3" name="图片 2" descr="sysG09"/>
          <p:cNvPicPr>
            <a:picLocks noChangeAspect="1"/>
          </p:cNvPicPr>
          <p:nvPr>
            <p:custDataLst>
              <p:tags r:id="rId1"/>
            </p:custDataLst>
          </p:nvPr>
        </p:nvPicPr>
        <p:blipFill>
          <a:blip r:embed="rId2"/>
          <a:stretch>
            <a:fillRect/>
          </a:stretch>
        </p:blipFill>
        <p:spPr>
          <a:xfrm>
            <a:off x="2719070" y="462915"/>
            <a:ext cx="7550150" cy="6104890"/>
          </a:xfrm>
          <a:prstGeom prst="rect">
            <a:avLst/>
          </a:prstGeom>
        </p:spPr>
      </p:pic>
    </p:spTree>
    <p:custDataLst>
      <p:tags r:id="rId3"/>
    </p:custDataLst>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数据流程图</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pic>
        <p:nvPicPr>
          <p:cNvPr id="3" name="图片 2" descr="dataG09"/>
          <p:cNvPicPr>
            <a:picLocks noChangeAspect="1"/>
          </p:cNvPicPr>
          <p:nvPr/>
        </p:nvPicPr>
        <p:blipFill>
          <a:blip r:embed="rId1"/>
          <a:stretch>
            <a:fillRect/>
          </a:stretch>
        </p:blipFill>
        <p:spPr>
          <a:xfrm>
            <a:off x="1858645" y="427990"/>
            <a:ext cx="10333355" cy="5782945"/>
          </a:xfrm>
          <a:prstGeom prst="rect">
            <a:avLst/>
          </a:prstGeom>
        </p:spPr>
      </p:pic>
    </p:spTree>
    <p:custDataLst>
      <p:tags r:id="rId2"/>
    </p:custDataLst>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11"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图形"/>
          <p:cNvSpPr txBox="1"/>
          <p:nvPr/>
        </p:nvSpPr>
        <p:spPr>
          <a:xfrm>
            <a:off x="4972685" y="2529840"/>
            <a:ext cx="5397500" cy="1106805"/>
          </a:xfrm>
          <a:prstGeom prst="rect">
            <a:avLst/>
          </a:prstGeom>
          <a:noFill/>
          <a:ln w="9525">
            <a:noFill/>
          </a:ln>
        </p:spPr>
        <p:txBody>
          <a:bodyPr wrap="square" anchor="t" anchorCtr="0">
            <a:spAutoFit/>
          </a:bodyPr>
          <a:lstStyle/>
          <a:p>
            <a:pPr algn="ctr"/>
            <a:r>
              <a:rPr lang="zh-CN" altLang="en-US" sz="6600">
                <a:cs typeface="+mn-ea"/>
                <a:sym typeface="+mn-lt"/>
              </a:rPr>
              <a:t>技术可行性</a:t>
            </a:r>
            <a:endParaRPr lang="zh-CN" altLang="en-US" sz="6600">
              <a:cs typeface="+mn-ea"/>
              <a:sym typeface="+mn-lt"/>
            </a:endParaRPr>
          </a:p>
        </p:txBody>
      </p:sp>
      <p:grpSp>
        <p:nvGrpSpPr>
          <p:cNvPr id="14" name="组合 13"/>
          <p:cNvGrpSpPr/>
          <p:nvPr/>
        </p:nvGrpSpPr>
        <p:grpSpPr>
          <a:xfrm>
            <a:off x="1949450" y="2194560"/>
            <a:ext cx="2938780" cy="2266950"/>
            <a:chOff x="3070" y="3456"/>
            <a:chExt cx="4628" cy="3570"/>
          </a:xfrm>
        </p:grpSpPr>
        <p:sp>
          <p:nvSpPr>
            <p:cNvPr id="15"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图形"/>
            <p:cNvSpPr txBox="1"/>
            <p:nvPr/>
          </p:nvSpPr>
          <p:spPr>
            <a:xfrm>
              <a:off x="3070"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2</a:t>
              </a:r>
              <a:endParaRPr lang="en-US" altLang="zh-CN" sz="13000" b="1" dirty="0">
                <a:solidFill>
                  <a:schemeClr val="bg1"/>
                </a:solidFill>
                <a:cs typeface="+mn-ea"/>
                <a:sym typeface="+mn-lt"/>
              </a:endParaRPr>
            </a:p>
          </p:txBody>
        </p:sp>
        <p:sp>
          <p:nvSpPr>
            <p:cNvPr id="17" name="图形"/>
            <p:cNvSpPr txBox="1"/>
            <p:nvPr/>
          </p:nvSpPr>
          <p:spPr>
            <a:xfrm>
              <a:off x="5806" y="4917"/>
              <a:ext cx="1332" cy="580"/>
            </a:xfrm>
            <a:prstGeom prst="rect">
              <a:avLst/>
            </a:prstGeom>
            <a:noFill/>
          </p:spPr>
          <p:txBody>
            <a:bodyPr wrap="square" rtlCol="0">
              <a:spAutoFit/>
            </a:bodyPr>
            <a:lstStyle/>
            <a:p>
              <a:r>
                <a:rPr lang="en-US" altLang="zh-CN" dirty="0">
                  <a:solidFill>
                    <a:schemeClr val="bg1"/>
                  </a:solidFill>
                  <a:cs typeface="+mn-ea"/>
                  <a:sym typeface="+mn-lt"/>
                </a:rPr>
                <a:t>TWO.</a:t>
              </a:r>
              <a:endParaRPr lang="en-US" altLang="zh-CN" dirty="0">
                <a:solidFill>
                  <a:schemeClr val="bg1"/>
                </a:solidFill>
                <a:cs typeface="+mn-ea"/>
                <a:sym typeface="+mn-lt"/>
              </a:endParaRPr>
            </a:p>
          </p:txBody>
        </p:sp>
      </p:grpSp>
      <p:grpSp>
        <p:nvGrpSpPr>
          <p:cNvPr id="18" name="组合 17"/>
          <p:cNvGrpSpPr/>
          <p:nvPr/>
        </p:nvGrpSpPr>
        <p:grpSpPr>
          <a:xfrm>
            <a:off x="1642110" y="2821305"/>
            <a:ext cx="1371600" cy="1370330"/>
            <a:chOff x="2586" y="4443"/>
            <a:chExt cx="2160" cy="2158"/>
          </a:xfrm>
        </p:grpSpPr>
        <p:sp>
          <p:nvSpPr>
            <p:cNvPr id="19"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4970" y="343535"/>
            <a:ext cx="3592830" cy="949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b="1">
                <a:solidFill>
                  <a:schemeClr val="tx1"/>
                </a:solidFill>
                <a:latin typeface="华文细黑" panose="02010600040101010101" charset="-122"/>
                <a:ea typeface="华文细黑" panose="02010600040101010101" charset="-122"/>
                <a:cs typeface="华文细黑" panose="02010600040101010101" charset="-122"/>
              </a:rPr>
              <a:t> </a:t>
            </a:r>
            <a:r>
              <a:rPr lang="zh-CN" altLang="en-US" sz="3200" b="1">
                <a:solidFill>
                  <a:schemeClr val="tx1"/>
                </a:solidFill>
                <a:latin typeface="华文细黑" panose="02010600040101010101" charset="-122"/>
                <a:ea typeface="华文细黑" panose="02010600040101010101" charset="-122"/>
                <a:cs typeface="华文细黑" panose="02010600040101010101" charset="-122"/>
              </a:rPr>
              <a:t>现有技术</a:t>
            </a:r>
            <a:endParaRPr lang="zh-CN" altLang="en-US" sz="3200" b="1">
              <a:solidFill>
                <a:schemeClr val="tx1"/>
              </a:solidFill>
              <a:latin typeface="华文细黑" panose="02010600040101010101" charset="-122"/>
              <a:ea typeface="华文细黑" panose="02010600040101010101" charset="-122"/>
              <a:cs typeface="华文细黑" panose="02010600040101010101" charset="-122"/>
            </a:endParaRPr>
          </a:p>
        </p:txBody>
      </p:sp>
      <p:pic>
        <p:nvPicPr>
          <p:cNvPr id="5" name="图片 4" descr="387a9e6c149fce978a9736116cfecf8"/>
          <p:cNvPicPr>
            <a:picLocks noChangeAspect="1"/>
          </p:cNvPicPr>
          <p:nvPr>
            <p:custDataLst>
              <p:tags r:id="rId1"/>
            </p:custDataLst>
          </p:nvPr>
        </p:nvPicPr>
        <p:blipFill>
          <a:blip r:embed="rId2"/>
          <a:stretch>
            <a:fillRect/>
          </a:stretch>
        </p:blipFill>
        <p:spPr>
          <a:xfrm>
            <a:off x="124460" y="1032510"/>
            <a:ext cx="2604135" cy="5334000"/>
          </a:xfrm>
          <a:prstGeom prst="rect">
            <a:avLst/>
          </a:prstGeom>
        </p:spPr>
      </p:pic>
      <p:pic>
        <p:nvPicPr>
          <p:cNvPr id="11" name="图片 10" descr="4c29d950e5d1652b439fbc559b83f9f"/>
          <p:cNvPicPr>
            <a:picLocks noChangeAspect="1"/>
          </p:cNvPicPr>
          <p:nvPr>
            <p:custDataLst>
              <p:tags r:id="rId3"/>
            </p:custDataLst>
          </p:nvPr>
        </p:nvPicPr>
        <p:blipFill>
          <a:blip r:embed="rId4"/>
          <a:stretch>
            <a:fillRect/>
          </a:stretch>
        </p:blipFill>
        <p:spPr>
          <a:xfrm>
            <a:off x="1720850" y="1582420"/>
            <a:ext cx="2589530" cy="5275580"/>
          </a:xfrm>
          <a:prstGeom prst="rect">
            <a:avLst/>
          </a:prstGeom>
        </p:spPr>
      </p:pic>
      <p:pic>
        <p:nvPicPr>
          <p:cNvPr id="15" name="图片 14"/>
          <p:cNvPicPr>
            <a:picLocks noChangeAspect="1"/>
          </p:cNvPicPr>
          <p:nvPr/>
        </p:nvPicPr>
        <p:blipFill>
          <a:blip r:embed="rId5"/>
          <a:stretch>
            <a:fillRect/>
          </a:stretch>
        </p:blipFill>
        <p:spPr>
          <a:xfrm>
            <a:off x="9639300" y="173990"/>
            <a:ext cx="2552700" cy="5715000"/>
          </a:xfrm>
          <a:prstGeom prst="rect">
            <a:avLst/>
          </a:prstGeom>
        </p:spPr>
      </p:pic>
      <p:pic>
        <p:nvPicPr>
          <p:cNvPr id="16" name="图片 15"/>
          <p:cNvPicPr>
            <a:picLocks noChangeAspect="1"/>
          </p:cNvPicPr>
          <p:nvPr/>
        </p:nvPicPr>
        <p:blipFill>
          <a:blip r:embed="rId6"/>
          <a:stretch>
            <a:fillRect/>
          </a:stretch>
        </p:blipFill>
        <p:spPr>
          <a:xfrm>
            <a:off x="8060690" y="276860"/>
            <a:ext cx="2278380" cy="5100955"/>
          </a:xfrm>
          <a:prstGeom prst="rect">
            <a:avLst/>
          </a:prstGeom>
        </p:spPr>
      </p:pic>
      <p:sp>
        <p:nvSpPr>
          <p:cNvPr id="17" name="文本框 16"/>
          <p:cNvSpPr txBox="1"/>
          <p:nvPr/>
        </p:nvSpPr>
        <p:spPr>
          <a:xfrm>
            <a:off x="3987800" y="5727700"/>
            <a:ext cx="2060575" cy="521970"/>
          </a:xfrm>
          <a:prstGeom prst="rect">
            <a:avLst/>
          </a:prstGeom>
          <a:noFill/>
        </p:spPr>
        <p:txBody>
          <a:bodyPr wrap="square" rtlCol="0">
            <a:spAutoFit/>
          </a:bodyPr>
          <a:p>
            <a:pPr algn="ctr"/>
            <a:r>
              <a:rPr lang="zh-CN" altLang="en-US" sz="2800" b="1" kern="0" noProof="0" dirty="0">
                <a:ln>
                  <a:noFill/>
                </a:ln>
                <a:solidFill>
                  <a:srgbClr val="FF0000"/>
                </a:solidFill>
                <a:effectLst>
                  <a:outerShdw blurRad="38100" dist="38100" dir="2700000" algn="tl">
                    <a:srgbClr val="000000">
                      <a:alpha val="43137"/>
                    </a:srgbClr>
                  </a:outerShdw>
                </a:effectLst>
                <a:uLnTx/>
                <a:uFillTx/>
                <a:cs typeface="+mn-ea"/>
              </a:rPr>
              <a:t>志愿汇</a:t>
            </a:r>
            <a:endParaRPr lang="zh-CN" altLang="en-US" sz="2800" b="1" kern="0" noProof="0" dirty="0">
              <a:ln>
                <a:noFill/>
              </a:ln>
              <a:solidFill>
                <a:srgbClr val="FF0000"/>
              </a:solidFill>
              <a:effectLst>
                <a:outerShdw blurRad="38100" dist="38100" dir="2700000" algn="tl">
                  <a:srgbClr val="000000">
                    <a:alpha val="43137"/>
                  </a:srgbClr>
                </a:outerShdw>
              </a:effectLst>
              <a:uLnTx/>
              <a:uFillTx/>
              <a:cs typeface="+mn-ea"/>
            </a:endParaRPr>
          </a:p>
        </p:txBody>
      </p:sp>
      <p:sp>
        <p:nvSpPr>
          <p:cNvPr id="18" name="文本框 17"/>
          <p:cNvSpPr txBox="1"/>
          <p:nvPr/>
        </p:nvSpPr>
        <p:spPr>
          <a:xfrm>
            <a:off x="9143365" y="5963285"/>
            <a:ext cx="2060575" cy="521970"/>
          </a:xfrm>
          <a:prstGeom prst="rect">
            <a:avLst/>
          </a:prstGeom>
          <a:noFill/>
        </p:spPr>
        <p:txBody>
          <a:bodyPr wrap="square" rtlCol="0">
            <a:spAutoFit/>
          </a:bodyPr>
          <a:p>
            <a:pPr algn="ctr"/>
            <a:r>
              <a:rPr lang="zh-CN" altLang="en-US" sz="2800" b="1" kern="0" noProof="0" dirty="0">
                <a:ln>
                  <a:noFill/>
                </a:ln>
                <a:solidFill>
                  <a:srgbClr val="FF0000"/>
                </a:solidFill>
                <a:effectLst>
                  <a:outerShdw blurRad="38100" dist="38100" dir="2700000" algn="tl">
                    <a:srgbClr val="000000">
                      <a:alpha val="43137"/>
                    </a:srgbClr>
                  </a:outerShdw>
                </a:effectLst>
                <a:uLnTx/>
                <a:uFillTx/>
                <a:cs typeface="+mn-ea"/>
              </a:rPr>
              <a:t>博青秀</a:t>
            </a:r>
            <a:endParaRPr lang="zh-CN" altLang="en-US" sz="2800" b="1" kern="0" noProof="0" dirty="0">
              <a:ln>
                <a:noFill/>
              </a:ln>
              <a:solidFill>
                <a:srgbClr val="FF0000"/>
              </a:solidFill>
              <a:effectLst>
                <a:outerShdw blurRad="38100" dist="38100" dir="2700000" algn="tl">
                  <a:srgbClr val="000000">
                    <a:alpha val="43137"/>
                  </a:srgbClr>
                </a:outerShdw>
              </a:effectLst>
              <a:uLnTx/>
              <a:uFillTx/>
              <a:cs typeface="+mn-ea"/>
            </a:endParaRPr>
          </a:p>
        </p:txBody>
      </p:sp>
      <p:pic>
        <p:nvPicPr>
          <p:cNvPr id="19" name="图片 18" descr="cc74fd99784eb2d68a8417298b7da88"/>
          <p:cNvPicPr>
            <a:picLocks noChangeAspect="1"/>
          </p:cNvPicPr>
          <p:nvPr>
            <p:custDataLst>
              <p:tags r:id="rId7"/>
            </p:custDataLst>
          </p:nvPr>
        </p:nvPicPr>
        <p:blipFill>
          <a:blip r:embed="rId8"/>
          <a:stretch>
            <a:fillRect/>
          </a:stretch>
        </p:blipFill>
        <p:spPr>
          <a:xfrm>
            <a:off x="3728720" y="832485"/>
            <a:ext cx="2296160" cy="4636135"/>
          </a:xfrm>
          <a:prstGeom prst="rect">
            <a:avLst/>
          </a:prstGeom>
        </p:spPr>
      </p:pic>
      <p:pic>
        <p:nvPicPr>
          <p:cNvPr id="20" name="图片 19"/>
          <p:cNvPicPr>
            <a:picLocks noChangeAspect="1"/>
          </p:cNvPicPr>
          <p:nvPr>
            <p:custDataLst>
              <p:tags r:id="rId9"/>
            </p:custDataLst>
          </p:nvPr>
        </p:nvPicPr>
        <p:blipFill>
          <a:blip r:embed="rId10"/>
          <a:stretch>
            <a:fillRect/>
          </a:stretch>
        </p:blipFill>
        <p:spPr>
          <a:xfrm>
            <a:off x="6319520" y="1143000"/>
            <a:ext cx="2552700" cy="5715000"/>
          </a:xfrm>
          <a:prstGeom prst="rect">
            <a:avLst/>
          </a:prstGeom>
        </p:spPr>
      </p:pic>
      <p:cxnSp>
        <p:nvCxnSpPr>
          <p:cNvPr id="21" name="直接连接符 20"/>
          <p:cNvCxnSpPr/>
          <p:nvPr/>
        </p:nvCxnSpPr>
        <p:spPr>
          <a:xfrm>
            <a:off x="6145530" y="311150"/>
            <a:ext cx="0" cy="622554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1"/>
    </p:custDataLst>
  </p:cSld>
  <p:clrMapOvr>
    <a:masterClrMapping/>
  </p:clrMapOvr>
  <p:transition>
    <p:split orient="vert" dir="in"/>
  </p:transition>
  <p:timing>
    <p:tnLst>
      <p:par>
        <p:cTn id="1" dur="indefinite" restart="never" nodeType="tmRoot"/>
      </p:par>
    </p:tnLst>
  </p:timing>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PLACING_PICTURE_USER_VIEWPORT" val="{&quot;height&quot;:8156,&quot;width&quot;:3982}"/>
</p:tagLst>
</file>

<file path=ppt/tags/tag12.xml><?xml version="1.0" encoding="utf-8"?>
<p:tagLst xmlns:p="http://schemas.openxmlformats.org/presentationml/2006/main">
  <p:tag name="KSO_WM_UNIT_PLACING_PICTURE_USER_VIEWPORT" val="{&quot;height&quot;:8308,&quot;width&quot;:4078}"/>
</p:tagLst>
</file>

<file path=ppt/tags/tag13.xml><?xml version="1.0" encoding="utf-8"?>
<p:tagLst xmlns:p="http://schemas.openxmlformats.org/presentationml/2006/main">
  <p:tag name="KSO_WM_UNIT_PLACING_PICTURE_USER_VIEWPORT" val="{&quot;height&quot;:7301,&quot;width&quot;:3616}"/>
</p:tagLst>
</file>

<file path=ppt/tags/tag14.xml><?xml version="1.0" encoding="utf-8"?>
<p:tagLst xmlns:p="http://schemas.openxmlformats.org/presentationml/2006/main">
  <p:tag name="KSO_WM_UNIT_PLACING_PICTURE_USER_VIEWPORT" val="{&quot;height&quot;:9000,&quot;width&quot;:4020}"/>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UNIT_TABLE_BEAUTIFY" val="smartTable{d3c2de75-c1e6-4e21-8ffc-3f25c763fbd4}"/>
  <p:tag name="TABLE_ENDDRAG_ORIGIN_RECT" val="671*230"/>
  <p:tag name="TABLE_ENDDRAG_RECT" val="144*251*671*230"/>
</p:tagLst>
</file>

<file path=ppt/tags/tag18.xml><?xml version="1.0" encoding="utf-8"?>
<p:tagLst xmlns:p="http://schemas.openxmlformats.org/presentationml/2006/main">
  <p:tag name="KSO_WM_BEAUTIFY_FLAG" val="#wm#"/>
  <p:tag name="KSO_WM_TEMPLATE_CATEGORY" val="custom"/>
  <p:tag name="KSO_WM_TEMPLATE_INDEX" val="20205081"/>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COMMONDATA" val="eyJoZGlkIjoiOTFhZTQ2MDE0Nzk2MDZmYTEwZjA5Y2Y5NjJlMDczNjEifQ=="/>
  <p:tag name="KSO_WPP_MARK_KEY" val="133996ca-5edf-4d94-afd3-6eb9f32d4f58"/>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PLACING_PICTURE_USER_VIEWPORT" val="{&quot;height&quot;:10800,&quot;width&quot;:13358}"/>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Words>
  <Application>WPS 演示</Application>
  <PresentationFormat>自定义</PresentationFormat>
  <Paragraphs>188</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宋体</vt:lpstr>
      <vt:lpstr>Wingdings</vt:lpstr>
      <vt:lpstr>微软雅黑</vt:lpstr>
      <vt:lpstr>Wingdings</vt:lpstr>
      <vt:lpstr>字魂58号-创中黑</vt:lpstr>
      <vt:lpstr>黑体</vt:lpstr>
      <vt:lpstr>思源宋体</vt:lpstr>
      <vt:lpstr>华文细黑</vt:lpstr>
      <vt:lpstr>华文彩云</vt:lpstr>
      <vt:lpstr>幼圆</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不愿透露姓名的司小旭先生</cp:lastModifiedBy>
  <cp:revision>282</cp:revision>
  <dcterms:created xsi:type="dcterms:W3CDTF">2019-06-19T02:08:00Z</dcterms:created>
  <dcterms:modified xsi:type="dcterms:W3CDTF">2022-10-22T13:58:58Z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KSOSaveFontToCloudKey">
    <vt:lpwstr>212913176_cloud</vt:lpwstr>
  </property>
  <property fmtid="{D5CDD505-2E9C-101B-9397-08002B2CF9AE}" pid="4" name="ICV">
    <vt:lpwstr>21FF6274BE63496D8F5E672807114563</vt:lpwstr>
  </property>
</Properties>
</file>