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9"/>
  </p:notesMasterIdLst>
  <p:handoutMasterIdLst>
    <p:handoutMasterId r:id="rId20"/>
  </p:handoutMasterIdLst>
  <p:sldIdLst>
    <p:sldId id="409" r:id="rId4"/>
    <p:sldId id="411" r:id="rId5"/>
    <p:sldId id="450" r:id="rId6"/>
    <p:sldId id="481" r:id="rId7"/>
    <p:sldId id="498" r:id="rId8"/>
    <p:sldId id="508" r:id="rId9"/>
    <p:sldId id="491" r:id="rId10"/>
    <p:sldId id="492" r:id="rId11"/>
    <p:sldId id="493" r:id="rId12"/>
    <p:sldId id="494" r:id="rId13"/>
    <p:sldId id="416" r:id="rId14"/>
    <p:sldId id="495" r:id="rId15"/>
    <p:sldId id="496" r:id="rId16"/>
    <p:sldId id="497" r:id="rId17"/>
    <p:sldId id="432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C367"/>
    <a:srgbClr val="E4D178"/>
    <a:srgbClr val="DEC569"/>
    <a:srgbClr val="E0C78E"/>
    <a:srgbClr val="D8C76C"/>
    <a:srgbClr val="E4D09C"/>
    <a:srgbClr val="DDBF7E"/>
    <a:srgbClr val="FA90A7"/>
    <a:srgbClr val="DC86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20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2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400000000000000" charset="-122"/>
              </a:rPr>
            </a:fld>
            <a:endParaRPr lang="zh-CN" altLang="en-US">
              <a:cs typeface="思源宋体" panose="0202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400000000000000" charset="-122"/>
        <a:ea typeface="思源宋体" panose="02020400000000000000" charset="-122"/>
        <a:cs typeface="思源宋体" panose="020204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52400" y="64871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  <a:sym typeface="+mn-ea"/>
              </a:rPr>
              <a:t>工作内容概述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58号-创中黑" panose="00000500000000000000" charset="-122"/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业绩数据展示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工作经验总结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6985" y="314325"/>
            <a:ext cx="1221994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形"/>
          <p:cNvSpPr/>
          <p:nvPr userDrawn="1"/>
        </p:nvSpPr>
        <p:spPr>
          <a:xfrm>
            <a:off x="574675" y="503555"/>
            <a:ext cx="501650" cy="501650"/>
          </a:xfrm>
          <a:prstGeom prst="ellipse">
            <a:avLst/>
          </a:prstGeom>
          <a:gradFill>
            <a:gsLst>
              <a:gs pos="20000">
                <a:srgbClr val="E4D178"/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字魂58号-创中黑" panose="00000500000000000000" charset="-122"/>
            </a:endParaRPr>
          </a:p>
        </p:txBody>
      </p:sp>
      <p:sp>
        <p:nvSpPr>
          <p:cNvPr id="7" name="图形"/>
          <p:cNvSpPr txBox="1"/>
          <p:nvPr userDrawn="1"/>
        </p:nvSpPr>
        <p:spPr>
          <a:xfrm>
            <a:off x="575945" y="516890"/>
            <a:ext cx="323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微软雅黑" panose="020B0503020204020204" pitchFamily="34" charset="-122"/>
                <a:ea typeface="微软雅黑" panose="020B0503020204020204" pitchFamily="34" charset="-122"/>
                <a:cs typeface="字魂58号-创中黑" panose="00000500000000000000" charset="-122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未来工作计划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5.xml"/><Relationship Id="rId2" Type="http://schemas.openxmlformats.org/officeDocument/2006/relationships/image" Target="../media/image8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7.xml"/><Relationship Id="rId2" Type="http://schemas.openxmlformats.org/officeDocument/2006/relationships/image" Target="../media/image9.jpeg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hyperlink" Target="https://open.alipay.com/" TargetMode="External"/><Relationship Id="rId2" Type="http://schemas.openxmlformats.org/officeDocument/2006/relationships/hyperlink" Target="https://blog.csdn.net/weixin_52364990/article/details/120266352" TargetMode="External"/><Relationship Id="rId1" Type="http://schemas.openxmlformats.org/officeDocument/2006/relationships/hyperlink" Target="http://t.zoukankan.com/riskyer-p-3268611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图形"/>
          <p:cNvSpPr txBox="1"/>
          <p:nvPr/>
        </p:nvSpPr>
        <p:spPr>
          <a:xfrm>
            <a:off x="1413510" y="1400175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细黑" panose="02010600040101010101" charset="-122"/>
                <a:ea typeface="华文细黑" panose="02010600040101010101" charset="-122"/>
                <a:cs typeface="+mn-ea"/>
                <a:sym typeface="+mn-lt"/>
              </a:rPr>
              <a:t>软件需求分析</a:t>
            </a:r>
            <a:endParaRPr kumimoji="0" lang="zh-CN" altLang="en-US" sz="800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latin typeface="华文细黑" panose="02010600040101010101" charset="-122"/>
              <a:ea typeface="华文细黑" panose="02010600040101010101" charset="-122"/>
              <a:cs typeface="+mn-ea"/>
              <a:sym typeface="+mn-lt"/>
            </a:endParaRPr>
          </a:p>
        </p:txBody>
      </p:sp>
      <p:sp>
        <p:nvSpPr>
          <p:cNvPr id="49" name="图形"/>
          <p:cNvSpPr txBox="1"/>
          <p:nvPr/>
        </p:nvSpPr>
        <p:spPr>
          <a:xfrm>
            <a:off x="5220335" y="4295140"/>
            <a:ext cx="162242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组长：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司晨旭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吴佳丽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组员：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吴卓霖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85640" y="2981325"/>
            <a:ext cx="3184525" cy="1112520"/>
            <a:chOff x="7064" y="4695"/>
            <a:chExt cx="5015" cy="1752"/>
          </a:xfrm>
        </p:grpSpPr>
        <p:pic>
          <p:nvPicPr>
            <p:cNvPr id="3" name="图片 1" descr="标志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4" y="4695"/>
              <a:ext cx="1814" cy="1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图形"/>
            <p:cNvSpPr txBox="1"/>
            <p:nvPr/>
          </p:nvSpPr>
          <p:spPr>
            <a:xfrm>
              <a:off x="8785" y="5015"/>
              <a:ext cx="329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i="0" u="none" strike="noStrike" kern="1200" cap="none" spc="30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博青秀</a:t>
              </a:r>
              <a:endParaRPr kumimoji="0" lang="zh-CN" altLang="en-US" sz="400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接口需求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8210" y="1683648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用户接口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370" y="3622143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软件接口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8209" y="4488722"/>
            <a:ext cx="192468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通信</a:t>
            </a:r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接口</a:t>
            </a:r>
            <a:endParaRPr lang="zh-CN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3055" y="1747432"/>
            <a:ext cx="736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、实现文化组织、志愿者、游客三方“注册”“登录”，登录界面要有“忘记密码”；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、游客首页要有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定位，并能够手动切换地点；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、游客首页根据地点推送开放的可供参观的文化组织目的地；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、游客首页要有“搜索”和“扫描”</a:t>
            </a:r>
            <a:endParaRPr lang="en-US" altLang="zh-CN" sz="2000" dirty="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42894" y="4519519"/>
            <a:ext cx="686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TCP/IP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、</a:t>
            </a:r>
            <a:r>
              <a:rPr lang="en-US" altLang="zh-CN" sz="2000" dirty="0">
                <a:sym typeface="+mn-ea"/>
              </a:rPr>
              <a:t>HTTP</a:t>
            </a:r>
            <a:r>
              <a:rPr lang="zh-CN" altLang="en-US" sz="2000" dirty="0">
                <a:sym typeface="+mn-ea"/>
              </a:rPr>
              <a:t>协议</a:t>
            </a:r>
            <a:endParaRPr lang="zh-CN" altLang="en-US" sz="2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2895" y="3652275"/>
            <a:ext cx="7247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</a:t>
            </a:r>
            <a:r>
              <a:rPr lang="en-US" altLang="zh-CN" sz="2000" dirty="0" err="1">
                <a:sym typeface="+mn-ea"/>
              </a:rPr>
              <a:t>mysql</a:t>
            </a:r>
            <a:r>
              <a:rPr lang="zh-CN" altLang="en-US" sz="2000" dirty="0">
                <a:sym typeface="+mn-ea"/>
              </a:rPr>
              <a:t>数据库的接口，通过</a:t>
            </a:r>
            <a:r>
              <a:rPr lang="en-US" altLang="zh-CN" sz="2000" dirty="0">
                <a:sym typeface="+mn-ea"/>
              </a:rPr>
              <a:t>JDBC</a:t>
            </a:r>
            <a:r>
              <a:rPr lang="zh-CN" altLang="en-US" sz="2000" dirty="0">
                <a:sym typeface="+mn-ea"/>
              </a:rPr>
              <a:t>进行连接</a:t>
            </a:r>
            <a:endParaRPr lang="zh-CN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11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数据要求</a:t>
            </a:r>
            <a:endParaRPr lang="zh-CN" altLang="en-US" sz="66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949450" y="2194560"/>
            <a:ext cx="2938780" cy="2266950"/>
            <a:chOff x="3070" y="3456"/>
            <a:chExt cx="4628" cy="3570"/>
          </a:xfrm>
        </p:grpSpPr>
        <p:sp>
          <p:nvSpPr>
            <p:cNvPr id="15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图形"/>
            <p:cNvSpPr txBox="1"/>
            <p:nvPr/>
          </p:nvSpPr>
          <p:spPr>
            <a:xfrm>
              <a:off x="3070" y="3491"/>
              <a:ext cx="4628" cy="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图形"/>
            <p:cNvSpPr txBox="1"/>
            <p:nvPr/>
          </p:nvSpPr>
          <p:spPr>
            <a:xfrm>
              <a:off x="5806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TWO.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19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 descr="sysG0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9070" y="462915"/>
            <a:ext cx="7366224" cy="595617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数据流程图</a:t>
            </a:r>
            <a:endParaRPr lang="zh-CN" altLang="en-US" sz="3200" b="1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-2147482609" descr="5a8d4c2308b7020e7c653226ab6f9c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19730" y="440055"/>
            <a:ext cx="7515225" cy="59785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>
    <p:plus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实体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联系图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(E-R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图</a:t>
            </a:r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)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526" y="977464"/>
            <a:ext cx="7087508" cy="5265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4181" y="1650449"/>
            <a:ext cx="18213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实体：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管理员；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志愿者；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文化组织；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游客；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公告；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时间表；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3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、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图形"/>
          <p:cNvSpPr txBox="1"/>
          <p:nvPr/>
        </p:nvSpPr>
        <p:spPr>
          <a:xfrm>
            <a:off x="1414145" y="2015490"/>
            <a:ext cx="9370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uLnTx/>
                <a:uFillTx/>
                <a:cs typeface="+mn-ea"/>
                <a:sym typeface="+mn-lt"/>
              </a:rPr>
              <a:t>谢谢您的观赏聆听</a:t>
            </a:r>
            <a:endParaRPr kumimoji="0" lang="zh-CN" altLang="en-US" sz="80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95350" y="3330575"/>
            <a:ext cx="9958705" cy="352425"/>
            <a:chOff x="1410" y="5245"/>
            <a:chExt cx="15683" cy="555"/>
          </a:xfrm>
        </p:grpSpPr>
        <p:sp>
          <p:nvSpPr>
            <p:cNvPr id="29" name="图形"/>
            <p:cNvSpPr/>
            <p:nvPr/>
          </p:nvSpPr>
          <p:spPr>
            <a:xfrm>
              <a:off x="6214" y="5245"/>
              <a:ext cx="6688" cy="55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4D178"/>
                </a:gs>
                <a:gs pos="100000">
                  <a:srgbClr val="DDC367"/>
                </a:gs>
              </a:gsLst>
              <a:lin ang="2700000" scaled="0"/>
            </a:gradFill>
            <a:ln w="635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alpha val="7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华文彩云" panose="02010800040101010101" charset="-122"/>
                  <a:ea typeface="华文彩云" panose="02010800040101010101" charset="-122"/>
                  <a:cs typeface="+mn-ea"/>
                  <a:sym typeface="+mn-lt"/>
                </a:rPr>
                <a:t>本次分工</a:t>
              </a:r>
              <a:endPara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alpha val="7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彩云" panose="02010800040101010101" charset="-122"/>
                <a:ea typeface="华文彩云" panose="02010800040101010101" charset="-122"/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4592" y="5523"/>
              <a:ext cx="9713" cy="55"/>
              <a:chOff x="4524" y="5444"/>
              <a:chExt cx="9713" cy="55"/>
            </a:xfrm>
          </p:grpSpPr>
          <p:cxnSp>
            <p:nvCxnSpPr>
              <p:cNvPr id="32" name="图形"/>
              <p:cNvCxnSpPr/>
              <p:nvPr/>
            </p:nvCxnSpPr>
            <p:spPr>
              <a:xfrm flipH="1">
                <a:off x="4524" y="5499"/>
                <a:ext cx="1211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图形"/>
              <p:cNvCxnSpPr/>
              <p:nvPr/>
            </p:nvCxnSpPr>
            <p:spPr>
              <a:xfrm flipH="1">
                <a:off x="13125" y="5444"/>
                <a:ext cx="1112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图形"/>
            <p:cNvGrpSpPr/>
            <p:nvPr/>
          </p:nvGrpSpPr>
          <p:grpSpPr>
            <a:xfrm>
              <a:off x="16892" y="5267"/>
              <a:ext cx="201" cy="341"/>
              <a:chOff x="373626" y="2399071"/>
              <a:chExt cx="235974" cy="393290"/>
            </a:xfrm>
          </p:grpSpPr>
          <p:cxnSp>
            <p:nvCxnSpPr>
              <p:cNvPr id="35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图形"/>
            <p:cNvGrpSpPr/>
            <p:nvPr/>
          </p:nvGrpSpPr>
          <p:grpSpPr>
            <a:xfrm flipH="1">
              <a:off x="1410" y="5267"/>
              <a:ext cx="201" cy="341"/>
              <a:chOff x="373626" y="2399071"/>
              <a:chExt cx="235974" cy="393290"/>
            </a:xfrm>
          </p:grpSpPr>
          <p:cxnSp>
            <p:nvCxnSpPr>
              <p:cNvPr id="38" name="图形"/>
              <p:cNvCxnSpPr/>
              <p:nvPr/>
            </p:nvCxnSpPr>
            <p:spPr>
              <a:xfrm>
                <a:off x="373626" y="2399071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图形"/>
              <p:cNvCxnSpPr/>
              <p:nvPr/>
            </p:nvCxnSpPr>
            <p:spPr>
              <a:xfrm flipH="1">
                <a:off x="373626" y="2595716"/>
                <a:ext cx="235974" cy="196645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1879917" y="4214178"/>
            <a:ext cx="83788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司晨旭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（需求分析文档编写）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96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吴卓霖（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ppt</a:t>
            </a:r>
            <a:r>
              <a:rPr 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90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】</a:t>
            </a: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吴佳丽（逻辑模型、各类图的绘制）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  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评分【</a:t>
            </a:r>
            <a:r>
              <a:rPr lang="en-US" altLang="zh-CN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98</a:t>
            </a:r>
            <a:r>
              <a:rPr lang="zh-CN" altLang="en-US" sz="2000" b="1" dirty="0"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】</a:t>
            </a: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algn="ctr">
              <a:lnSpc>
                <a:spcPct val="100000"/>
              </a:lnSpc>
            </a:pPr>
            <a:endParaRPr lang="zh-CN" altLang="en-US" sz="2000" b="1" dirty="0"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"/>
          <p:cNvPicPr>
            <a:picLocks noChangeAspect="1"/>
          </p:cNvPicPr>
          <p:nvPr/>
        </p:nvPicPr>
        <p:blipFill>
          <a:blip r:embed="rId1" cstate="screen"/>
          <a:srcRect t="2331" b="2331"/>
          <a:stretch>
            <a:fillRect/>
          </a:stretch>
        </p:blipFill>
        <p:spPr>
          <a:xfrm flipV="1">
            <a:off x="-14605" y="0"/>
            <a:ext cx="12226925" cy="6859270"/>
          </a:xfrm>
          <a:prstGeom prst="rect">
            <a:avLst/>
          </a:prstGeom>
        </p:spPr>
      </p:pic>
      <p:sp>
        <p:nvSpPr>
          <p:cNvPr id="4" name="图形"/>
          <p:cNvSpPr/>
          <p:nvPr/>
        </p:nvSpPr>
        <p:spPr>
          <a:xfrm>
            <a:off x="-6985" y="3810"/>
            <a:ext cx="12205970" cy="6855460"/>
          </a:xfrm>
          <a:prstGeom prst="rect">
            <a:avLst/>
          </a:prstGeom>
          <a:gradFill>
            <a:gsLst>
              <a:gs pos="64000">
                <a:schemeClr val="bg1">
                  <a:alpha val="78000"/>
                </a:schemeClr>
              </a:gs>
              <a:gs pos="100000">
                <a:schemeClr val="bg1">
                  <a:alpha val="1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33270" y="2194560"/>
            <a:ext cx="2938780" cy="2266950"/>
            <a:chOff x="3202" y="3456"/>
            <a:chExt cx="4628" cy="3570"/>
          </a:xfrm>
        </p:grpSpPr>
        <p:sp>
          <p:nvSpPr>
            <p:cNvPr id="7" name="图形"/>
            <p:cNvSpPr/>
            <p:nvPr/>
          </p:nvSpPr>
          <p:spPr>
            <a:xfrm>
              <a:off x="3731" y="3456"/>
              <a:ext cx="3570" cy="3570"/>
            </a:xfrm>
            <a:prstGeom prst="ellipse">
              <a:avLst/>
            </a:prstGeom>
            <a:gradFill>
              <a:gsLst>
                <a:gs pos="0">
                  <a:srgbClr val="E4D178"/>
                </a:gs>
                <a:gs pos="71000">
                  <a:srgbClr val="DDC36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图形"/>
            <p:cNvSpPr txBox="1"/>
            <p:nvPr/>
          </p:nvSpPr>
          <p:spPr>
            <a:xfrm>
              <a:off x="3202" y="3491"/>
              <a:ext cx="4628" cy="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13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图形"/>
            <p:cNvSpPr txBox="1"/>
            <p:nvPr/>
          </p:nvSpPr>
          <p:spPr>
            <a:xfrm>
              <a:off x="5762" y="4917"/>
              <a:ext cx="133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ONE.</a:t>
              </a:r>
              <a:endParaRPr lang="en-US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42110" y="2821305"/>
            <a:ext cx="1371600" cy="1370330"/>
            <a:chOff x="2586" y="4443"/>
            <a:chExt cx="2160" cy="2158"/>
          </a:xfrm>
        </p:grpSpPr>
        <p:sp>
          <p:nvSpPr>
            <p:cNvPr id="23" name="图形"/>
            <p:cNvSpPr/>
            <p:nvPr/>
          </p:nvSpPr>
          <p:spPr>
            <a:xfrm>
              <a:off x="2587" y="4443"/>
              <a:ext cx="2159" cy="215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图形"/>
            <p:cNvSpPr txBox="1"/>
            <p:nvPr/>
          </p:nvSpPr>
          <p:spPr>
            <a:xfrm>
              <a:off x="2586" y="4563"/>
              <a:ext cx="2160" cy="188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chemeClr val="bg1"/>
                  </a:solidFill>
                  <a:cs typeface="+mn-ea"/>
                  <a:sym typeface="+mn-lt"/>
                </a:rPr>
                <a:t>0</a:t>
              </a:r>
              <a:endParaRPr lang="en-US" altLang="zh-CN" sz="7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图形"/>
          <p:cNvSpPr txBox="1"/>
          <p:nvPr/>
        </p:nvSpPr>
        <p:spPr>
          <a:xfrm>
            <a:off x="4972685" y="2529840"/>
            <a:ext cx="5397500" cy="1107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6600" dirty="0">
                <a:cs typeface="+mn-ea"/>
                <a:sym typeface="+mn-lt"/>
              </a:rPr>
              <a:t>需求概述</a:t>
            </a:r>
            <a:endParaRPr lang="zh-CN" altLang="en-US" sz="6600" dirty="0"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436659" y="1572260"/>
            <a:ext cx="505088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为用户提供乡村文旅、博物馆以及企业展示中心的信息，为大学生提供实践活动机会，帮助入驻的相关企业展示其企业文化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系统目标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89298" y="3429000"/>
            <a:ext cx="514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对于快速发展以及社会责任感强的企业（特别是高科技公司），社会人群希望了解到更多关于企业的产品和故事，但是目前市面上的旅游软件没有涉及发布这一信息的</a:t>
            </a:r>
            <a:endParaRPr lang="zh-CN" altLang="en-US" dirty="0"/>
          </a:p>
        </p:txBody>
      </p:sp>
      <p:grpSp>
        <p:nvGrpSpPr>
          <p:cNvPr id="5" name="图形"/>
          <p:cNvGrpSpPr/>
          <p:nvPr/>
        </p:nvGrpSpPr>
        <p:grpSpPr>
          <a:xfrm>
            <a:off x="834979" y="1409065"/>
            <a:ext cx="5191760" cy="4039870"/>
            <a:chOff x="1424" y="2686"/>
            <a:chExt cx="8176" cy="6362"/>
          </a:xfrm>
        </p:grpSpPr>
        <p:sp>
          <p:nvSpPr>
            <p:cNvPr id="6" name="图形"/>
            <p:cNvSpPr/>
            <p:nvPr/>
          </p:nvSpPr>
          <p:spPr>
            <a:xfrm>
              <a:off x="1424" y="2943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图形"/>
            <p:cNvSpPr/>
            <p:nvPr/>
          </p:nvSpPr>
          <p:spPr>
            <a:xfrm>
              <a:off x="1424" y="5218"/>
              <a:ext cx="1024" cy="1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图形"/>
            <p:cNvSpPr/>
            <p:nvPr/>
          </p:nvSpPr>
          <p:spPr>
            <a:xfrm>
              <a:off x="1424" y="7429"/>
              <a:ext cx="1024" cy="1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03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16" name="图形"/>
            <p:cNvCxnSpPr/>
            <p:nvPr/>
          </p:nvCxnSpPr>
          <p:spPr>
            <a:xfrm>
              <a:off x="9600" y="2854"/>
              <a:ext cx="0" cy="613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图形"/>
            <p:cNvSpPr txBox="1"/>
            <p:nvPr/>
          </p:nvSpPr>
          <p:spPr>
            <a:xfrm>
              <a:off x="2475" y="3209"/>
              <a:ext cx="70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发布志愿者服务信息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，也可以在此上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销售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与景点相关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文旅小商品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图形"/>
            <p:cNvSpPr txBox="1"/>
            <p:nvPr/>
          </p:nvSpPr>
          <p:spPr>
            <a:xfrm>
              <a:off x="2512" y="2686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文旅地（博物馆、乡村景点）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图形"/>
            <p:cNvSpPr txBox="1"/>
            <p:nvPr/>
          </p:nvSpPr>
          <p:spPr>
            <a:xfrm>
              <a:off x="2443" y="5507"/>
              <a:ext cx="70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大学生可以通过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寻找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自己需要的</a:t>
              </a:r>
              <a:r>
                <a:rPr lang="zh-CN" altLang="en-US" sz="1600" u="sng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志愿活动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图形"/>
            <p:cNvSpPr txBox="1"/>
            <p:nvPr/>
          </p:nvSpPr>
          <p:spPr>
            <a:xfrm>
              <a:off x="2480" y="4984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大学生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1" name="图形"/>
            <p:cNvSpPr txBox="1"/>
            <p:nvPr/>
          </p:nvSpPr>
          <p:spPr>
            <a:xfrm>
              <a:off x="2438" y="7741"/>
              <a:ext cx="70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游客可以通过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app</a:t>
              </a:r>
              <a:r>
                <a:rPr lang="zh-CN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获得相关景点的信息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，选择自己心仪的</a:t>
              </a:r>
              <a:r>
                <a:rPr lang="zh-CN" altLang="en-US" sz="1600" u="sng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文旅商品快递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回家。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图形"/>
            <p:cNvSpPr txBox="1"/>
            <p:nvPr/>
          </p:nvSpPr>
          <p:spPr>
            <a:xfrm>
              <a:off x="2475" y="7218"/>
              <a:ext cx="559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cs typeface="+mn-ea"/>
                  <a:sym typeface="+mn-lt"/>
                </a:rPr>
                <a:t>游客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292860"/>
            <a:ext cx="9220200" cy="4752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功能需求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3290" y="1663159"/>
            <a:ext cx="22771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定位签到功能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290" y="4485630"/>
            <a:ext cx="28446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kern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用户支付购买功能</a:t>
            </a:r>
            <a:endParaRPr lang="zh-CN" altLang="en-US" sz="2400" kern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67959" y="1656971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可以通过</a:t>
            </a:r>
            <a:r>
              <a:rPr lang="en-US" altLang="zh-CN" sz="2000" dirty="0">
                <a:sym typeface="+mn-ea"/>
              </a:rPr>
              <a:t>GPS</a:t>
            </a:r>
            <a:r>
              <a:rPr lang="zh-CN" altLang="en-US" sz="2000" dirty="0">
                <a:sym typeface="+mn-ea"/>
              </a:rPr>
              <a:t>定位，获取用户当前所在位置是否在签到范围内，同时也要判断一下是否在签到开放的时间内。</a:t>
            </a:r>
            <a:endParaRPr lang="zh-CN" altLang="en-US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输入：</a:t>
            </a:r>
            <a:endParaRPr lang="zh-CN" altLang="en-US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1)</a:t>
            </a:r>
            <a:r>
              <a:rPr lang="zh-CN" altLang="en-US" sz="2000" dirty="0">
                <a:sym typeface="+mn-ea"/>
              </a:rPr>
              <a:t>需要读取用户当前所在的地理位置的经度和维度。也要读取用户当前所在区域的名称。</a:t>
            </a:r>
            <a:endParaRPr lang="en-US" altLang="zh-CN" sz="2000" dirty="0">
              <a:sym typeface="+mn-ea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1"/>
              </a:rPr>
              <a:t>Android 系统api实现定位及使用百度提供的api来实现定位 - 走看看 (zoukankan.com)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sz="2000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7959" y="4439463"/>
            <a:ext cx="66833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用户可以购买商家所发布的商品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kumimoji="0" lang="en-US" altLang="zh-CN" sz="20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ea"/>
              <a:cs typeface="Times New Roman" panose="02020603050405020304" pitchFamily="18" charset="0"/>
              <a:hlinkClick r:id="rId2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113条消息) 支付宝支付接口的调用（支付宝支付的实现）_惜听的博客-CSDN博客_支付宝支付api</a:t>
            </a:r>
            <a:endParaRPr kumimoji="0" lang="en-US" altLang="zh-CN" sz="2000" b="0" i="0" u="sng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kumimoji="0" lang="zh-CN" altLang="zh-CN" sz="20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支付宝开放平台 (alipay.com)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sz="2000" dirty="0">
              <a:sym typeface="+mn-ea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90100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sng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(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615" name="E657119C-6982-421D-8BA7-E74DEB70A7D9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8520" y="306070"/>
            <a:ext cx="5394325" cy="6245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 advTm="2000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082" y="1134636"/>
            <a:ext cx="8102491" cy="53798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79573" y="55386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志愿者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79573" y="5538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文化组织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928812"/>
            <a:ext cx="9220200" cy="3000375"/>
          </a:xfrm>
          <a:prstGeom prst="rect">
            <a:avLst/>
          </a:prstGeom>
        </p:spPr>
      </p:pic>
      <p:sp>
        <p:nvSpPr>
          <p:cNvPr id="6" name="AutoShape 1"/>
          <p:cNvSpPr>
            <a:spLocks noChangeAspect="1" noChangeArrowheads="1"/>
          </p:cNvSpPr>
          <p:nvPr/>
        </p:nvSpPr>
        <p:spPr bwMode="auto">
          <a:xfrm>
            <a:off x="0" y="0"/>
            <a:ext cx="5267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plu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970" y="343535"/>
            <a:ext cx="3592830" cy="94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子系统功能</a:t>
            </a:r>
            <a:endParaRPr lang="zh-CN" altLang="en-US" sz="3200" b="1" dirty="0">
              <a:solidFill>
                <a:schemeClr val="tx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5939" y="5195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游客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5264" y="1292860"/>
            <a:ext cx="9210675" cy="4467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plus/>
  </p:transition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UNIT_PLACING_PICTURE_USER_VIEWPORT" val="{&quot;height&quot;:7035,&quot;width&quot;:14505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PLACING_PICTURE_USER_VIEWPORT" val="{&quot;height&quot;:10800,&quot;width&quot;:13358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PLACING_PICTURE_USER_VIEWPORT" val="{&quot;height&quot;:6570,&quot;width&quot;:8260}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COMMONDATA" val="eyJoZGlkIjoiYzQ0OTllZjEzNmE0ZDU0YzJmOGQ2NzlkMDJhNDQ5NmYifQ=="/>
  <p:tag name="KSO_WPP_MARK_KEY" val="133996ca-5edf-4d94-afd3-6eb9f32d4f58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44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DC367"/>
      </a:accent1>
      <a:accent2>
        <a:srgbClr val="3F3F3F"/>
      </a:accent2>
      <a:accent3>
        <a:srgbClr val="DDC367"/>
      </a:accent3>
      <a:accent4>
        <a:srgbClr val="3F3F3F"/>
      </a:accent4>
      <a:accent5>
        <a:srgbClr val="DDC367"/>
      </a:accent5>
      <a:accent6>
        <a:srgbClr val="3F3F3F"/>
      </a:accent6>
      <a:hlink>
        <a:srgbClr val="DDC367"/>
      </a:hlink>
      <a:folHlink>
        <a:srgbClr val="3F3F3F"/>
      </a:folHlink>
    </a:clrScheme>
    <a:fontScheme name="iolprds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演示</Application>
  <PresentationFormat>宽屏</PresentationFormat>
  <Paragraphs>128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字魂58号-创中黑</vt:lpstr>
      <vt:lpstr>黑体</vt:lpstr>
      <vt:lpstr>思源宋体</vt:lpstr>
      <vt:lpstr>华文细黑</vt:lpstr>
      <vt:lpstr>华文彩云</vt:lpstr>
      <vt:lpstr>Times New Roman</vt:lpstr>
      <vt:lpstr>幼圆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流年</cp:lastModifiedBy>
  <cp:revision>287</cp:revision>
  <dcterms:created xsi:type="dcterms:W3CDTF">2019-06-19T02:08:00Z</dcterms:created>
  <dcterms:modified xsi:type="dcterms:W3CDTF">2022-11-02T05:59:25Z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KSOSaveFontToCloudKey">
    <vt:lpwstr>212913176_cloud</vt:lpwstr>
  </property>
  <property fmtid="{D5CDD505-2E9C-101B-9397-08002B2CF9AE}" pid="4" name="ICV">
    <vt:lpwstr>21FF6274BE63496D8F5E672807114563</vt:lpwstr>
  </property>
</Properties>
</file>