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Lst>
  <p:notesMasterIdLst>
    <p:notesMasterId r:id="rId26"/>
  </p:notesMasterIdLst>
  <p:handoutMasterIdLst>
    <p:handoutMasterId r:id="rId27"/>
  </p:handoutMasterIdLst>
  <p:sldIdLst>
    <p:sldId id="514" r:id="rId3"/>
    <p:sldId id="518" r:id="rId4"/>
    <p:sldId id="515" r:id="rId5"/>
    <p:sldId id="517" r:id="rId6"/>
    <p:sldId id="519" r:id="rId7"/>
    <p:sldId id="520" r:id="rId8"/>
    <p:sldId id="525" r:id="rId9"/>
    <p:sldId id="521" r:id="rId10"/>
    <p:sldId id="523" r:id="rId11"/>
    <p:sldId id="524" r:id="rId12"/>
    <p:sldId id="526" r:id="rId13"/>
    <p:sldId id="527" r:id="rId14"/>
    <p:sldId id="532" r:id="rId15"/>
    <p:sldId id="528" r:id="rId16"/>
    <p:sldId id="529" r:id="rId17"/>
    <p:sldId id="530" r:id="rId18"/>
    <p:sldId id="411" r:id="rId19"/>
    <p:sldId id="507" r:id="rId20"/>
    <p:sldId id="509" r:id="rId21"/>
    <p:sldId id="510" r:id="rId22"/>
    <p:sldId id="511" r:id="rId23"/>
    <p:sldId id="512" r:id="rId24"/>
    <p:sldId id="513"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FFFFF"/>
    <a:srgbClr val="DDC367"/>
    <a:srgbClr val="E4D178"/>
    <a:srgbClr val="DEC569"/>
    <a:srgbClr val="E0C78E"/>
    <a:srgbClr val="D8C76C"/>
    <a:srgbClr val="E4D09C"/>
    <a:srgbClr val="DDBF7E"/>
    <a:srgbClr val="FA90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9" autoAdjust="0"/>
    <p:restoredTop sz="94660"/>
  </p:normalViewPr>
  <p:slideViewPr>
    <p:cSldViewPr snapToGrid="0">
      <p:cViewPr varScale="1">
        <p:scale>
          <a:sx n="85" d="100"/>
          <a:sy n="85" d="100"/>
        </p:scale>
        <p:origin x="408" y="58"/>
      </p:cViewPr>
      <p:guideLst>
        <p:guide orient="horz" pos="2162"/>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思源宋体" panose="02020400000000000000" charset="-122"/>
              </a:rPr>
              <a:t>2022/11/28</a:t>
            </a:fld>
            <a:endParaRPr lang="zh-CN" altLang="en-US">
              <a:cs typeface="思源宋体" panose="020204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思源宋体" panose="02020400000000000000" charset="-122"/>
              </a:rPr>
              <a:t>‹#›</a:t>
            </a:fld>
            <a:endParaRPr lang="zh-CN" altLang="en-US">
              <a:cs typeface="思源宋体" panose="020204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400000000000000" charset="-122"/>
                <a:ea typeface="思源宋体" panose="02020400000000000000" charset="-122"/>
                <a:cs typeface="思源宋体" panose="02020400000000000000" charset="-122"/>
              </a:defRPr>
            </a:lvl1pPr>
          </a:lstStyle>
          <a:p>
            <a:fld id="{D2A48B96-639E-45A3-A0BA-2464DFDB1FAA}" type="datetimeFigureOut">
              <a:rPr lang="zh-CN" altLang="en-US" smtClean="0"/>
              <a:t>2022/11/28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400000000000000" charset="-122"/>
                <a:ea typeface="思源宋体" panose="02020400000000000000" charset="-122"/>
                <a:cs typeface="思源宋体" panose="02020400000000000000"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1pPr>
    <a:lvl2pPr marL="4572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2pPr>
    <a:lvl3pPr marL="9144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3pPr>
    <a:lvl4pPr marL="13716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4pPr>
    <a:lvl5pPr marL="18288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advTm="2000">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52400" y="64871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p:transition advTm="2000">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t>2022/11/28</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t>2022/11/28</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p>
            <a:pPr algn="dist"/>
            <a:r>
              <a:rPr lang="zh-CN" altLang="en-US" sz="3600" dirty="0">
                <a:latin typeface="微软雅黑" panose="020B0503020204020204" pitchFamily="34" charset="-122"/>
                <a:ea typeface="微软雅黑" panose="020B0503020204020204" pitchFamily="34" charset="-122"/>
                <a:cs typeface="字魂58号-创中黑" panose="00000500000000000000" charset="-122"/>
                <a:sym typeface="+mn-ea"/>
              </a:rPr>
              <a:t>工作内容概述</a:t>
            </a:r>
            <a:endParaRPr lang="zh-CN" altLang="en-US" sz="3600" dirty="0">
              <a:solidFill>
                <a:schemeClr val="tx1">
                  <a:lumMod val="85000"/>
                  <a:lumOff val="15000"/>
                </a:schemeClr>
              </a:solidFill>
              <a:effectLst/>
              <a:latin typeface="微软雅黑" panose="020B0503020204020204" pitchFamily="34" charset="-122"/>
              <a:ea typeface="微软雅黑" panose="020B0503020204020204" pitchFamily="34" charset="-122"/>
              <a:cs typeface="字魂58号-创中黑" panose="00000500000000000000" charset="-122"/>
              <a:sym typeface="+mn-ea"/>
            </a:endParaRPr>
          </a:p>
        </p:txBody>
      </p:sp>
    </p:spTree>
  </p:cSld>
  <p:clrMapOvr>
    <a:masterClrMapping/>
  </p:clrMapOvr>
  <p:transition advTm="2000">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defPPr>
              <a:defRPr lang="zh-CN"/>
            </a:defPPr>
            <a:lvl1pPr algn="dist">
              <a:defRPr sz="3600">
                <a:latin typeface="微软雅黑" panose="020B0503020204020204" pitchFamily="34" charset="-122"/>
                <a:ea typeface="微软雅黑" panose="020B0503020204020204" pitchFamily="34" charset="-122"/>
                <a:cs typeface="字魂58号-创中黑" panose="00000500000000000000" charset="-122"/>
              </a:defRPr>
            </a:lvl1pPr>
          </a:lstStyle>
          <a:p>
            <a:pPr lvl="0"/>
            <a:r>
              <a:rPr lang="zh-CN" altLang="en-US" dirty="0">
                <a:sym typeface="+mn-ea"/>
              </a:rPr>
              <a:t>业绩数据展示</a:t>
            </a:r>
          </a:p>
        </p:txBody>
      </p:sp>
    </p:spTree>
  </p:cSld>
  <p:clrMapOvr>
    <a:masterClrMapping/>
  </p:clrMapOvr>
  <p:transition advTm="2000">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defPPr>
              <a:defRPr lang="zh-CN"/>
            </a:defPPr>
            <a:lvl1pPr algn="dist">
              <a:defRPr sz="3600">
                <a:latin typeface="微软雅黑" panose="020B0503020204020204" pitchFamily="34" charset="-122"/>
                <a:ea typeface="微软雅黑" panose="020B0503020204020204" pitchFamily="34" charset="-122"/>
                <a:cs typeface="字魂58号-创中黑" panose="00000500000000000000" charset="-122"/>
              </a:defRPr>
            </a:lvl1pPr>
          </a:lstStyle>
          <a:p>
            <a:pPr lvl="0"/>
            <a:r>
              <a:rPr lang="zh-CN" altLang="en-US" dirty="0">
                <a:sym typeface="+mn-ea"/>
              </a:rPr>
              <a:t>工作经验总结</a:t>
            </a:r>
          </a:p>
        </p:txBody>
      </p:sp>
    </p:spTree>
  </p:cSld>
  <p:clrMapOvr>
    <a:masterClrMapping/>
  </p:clrMapOvr>
  <p:transition advTm="2000">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defPPr>
              <a:defRPr lang="zh-CN"/>
            </a:defPPr>
            <a:lvl1pPr algn="dist">
              <a:defRPr sz="3600">
                <a:latin typeface="微软雅黑" panose="020B0503020204020204" pitchFamily="34" charset="-122"/>
                <a:ea typeface="微软雅黑" panose="020B0503020204020204" pitchFamily="34" charset="-122"/>
                <a:cs typeface="字魂58号-创中黑" panose="00000500000000000000" charset="-122"/>
              </a:defRPr>
            </a:lvl1pPr>
          </a:lstStyle>
          <a:p>
            <a:pPr lvl="0"/>
            <a:r>
              <a:rPr lang="zh-CN" altLang="en-US" dirty="0">
                <a:sym typeface="+mn-ea"/>
              </a:rPr>
              <a:t>未来工作计划</a:t>
            </a:r>
          </a:p>
        </p:txBody>
      </p:sp>
    </p:spTree>
  </p:cSld>
  <p:clrMapOvr>
    <a:masterClrMapping/>
  </p:clrMapOvr>
  <p:transition advTm="2000">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ustDataLst>
      <p:tags r:id="rId16"/>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advTm="2000">
    <p:wedge/>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605" y="0"/>
            <a:ext cx="12226290" cy="6859270"/>
            <a:chOff x="-23" y="0"/>
            <a:chExt cx="19254" cy="10802"/>
          </a:xfrm>
        </p:grpSpPr>
        <p:pic>
          <p:nvPicPr>
            <p:cNvPr id="5" name="图形"/>
            <p:cNvPicPr>
              <a:picLocks noChangeAspect="1"/>
            </p:cNvPicPr>
            <p:nvPr/>
          </p:nvPicPr>
          <p:blipFill>
            <a:blip r:embed="rId3" cstate="screen"/>
            <a:srcRect t="2331" b="2331"/>
            <a:stretch>
              <a:fillRect/>
            </a:stretch>
          </p:blipFill>
          <p:spPr>
            <a:xfrm flipV="1">
              <a:off x="-23" y="0"/>
              <a:ext cx="19255" cy="10802"/>
            </a:xfrm>
            <a:prstGeom prst="rect">
              <a:avLst/>
            </a:prstGeom>
          </p:spPr>
        </p:pic>
        <p:sp>
          <p:nvSpPr>
            <p:cNvPr id="4" name="图形"/>
            <p:cNvSpPr/>
            <p:nvPr/>
          </p:nvSpPr>
          <p:spPr>
            <a:xfrm>
              <a:off x="-11" y="6"/>
              <a:ext cx="19222" cy="10796"/>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9" name="图形"/>
          <p:cNvSpPr txBox="1"/>
          <p:nvPr/>
        </p:nvSpPr>
        <p:spPr>
          <a:xfrm>
            <a:off x="1413510" y="1885315"/>
            <a:ext cx="9370695" cy="132207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8000" i="0" u="none" strike="noStrike" kern="1200" cap="none" spc="300" normalizeH="0" baseline="0" noProof="0" dirty="0">
                <a:ln>
                  <a:noFill/>
                </a:ln>
                <a:solidFill>
                  <a:schemeClr val="tx1">
                    <a:lumMod val="85000"/>
                    <a:lumOff val="15000"/>
                  </a:schemeClr>
                </a:solidFill>
                <a:effectLst>
                  <a:glow rad="139700">
                    <a:schemeClr val="bg1">
                      <a:alpha val="40000"/>
                    </a:schemeClr>
                  </a:glow>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第</a:t>
            </a:r>
            <a:r>
              <a:rPr kumimoji="0" lang="en-US" altLang="zh-CN" sz="8000" i="0" u="none" strike="noStrike" kern="1200" cap="none" spc="300" normalizeH="0" baseline="0" noProof="0" dirty="0">
                <a:ln>
                  <a:noFill/>
                </a:ln>
                <a:solidFill>
                  <a:schemeClr val="tx1">
                    <a:lumMod val="85000"/>
                    <a:lumOff val="15000"/>
                  </a:schemeClr>
                </a:solidFill>
                <a:effectLst>
                  <a:glow rad="139700">
                    <a:schemeClr val="bg1">
                      <a:alpha val="40000"/>
                    </a:schemeClr>
                  </a:glow>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7</a:t>
            </a:r>
            <a:r>
              <a:rPr kumimoji="0" lang="zh-CN" altLang="en-US" sz="8000" i="0" u="none" strike="noStrike" kern="1200" cap="none" spc="300" normalizeH="0" baseline="0" noProof="0" dirty="0">
                <a:ln>
                  <a:noFill/>
                </a:ln>
                <a:solidFill>
                  <a:schemeClr val="tx1">
                    <a:lumMod val="85000"/>
                    <a:lumOff val="15000"/>
                  </a:schemeClr>
                </a:solidFill>
                <a:effectLst>
                  <a:glow rad="139700">
                    <a:schemeClr val="bg1">
                      <a:alpha val="40000"/>
                    </a:schemeClr>
                  </a:glow>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章</a:t>
            </a:r>
            <a:r>
              <a:rPr kumimoji="0" lang="en-US" altLang="zh-CN" sz="8000" i="0" u="none" strike="noStrike" kern="1200" cap="none" spc="300" normalizeH="0" baseline="0" noProof="0" dirty="0">
                <a:ln>
                  <a:noFill/>
                </a:ln>
                <a:solidFill>
                  <a:schemeClr val="tx1">
                    <a:lumMod val="85000"/>
                    <a:lumOff val="15000"/>
                  </a:schemeClr>
                </a:solidFill>
                <a:effectLst>
                  <a:glow rad="139700">
                    <a:schemeClr val="bg1">
                      <a:alpha val="40000"/>
                    </a:schemeClr>
                  </a:glow>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0" lang="zh-CN" altLang="en-US" sz="8000" i="0" u="none" strike="noStrike" kern="1200" cap="none" spc="300" normalizeH="0" baseline="0" noProof="0" dirty="0">
                <a:ln>
                  <a:noFill/>
                </a:ln>
                <a:solidFill>
                  <a:schemeClr val="tx1">
                    <a:lumMod val="85000"/>
                    <a:lumOff val="15000"/>
                  </a:schemeClr>
                </a:solidFill>
                <a:effectLst>
                  <a:glow rad="139700">
                    <a:schemeClr val="bg1">
                      <a:alpha val="40000"/>
                    </a:schemeClr>
                  </a:glow>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实现</a:t>
            </a:r>
          </a:p>
        </p:txBody>
      </p:sp>
      <p:sp>
        <p:nvSpPr>
          <p:cNvPr id="49" name="图形"/>
          <p:cNvSpPr txBox="1"/>
          <p:nvPr/>
        </p:nvSpPr>
        <p:spPr>
          <a:xfrm>
            <a:off x="4387850" y="4003040"/>
            <a:ext cx="3416300" cy="1753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a:sym typeface="+mn-ea"/>
              </a:rPr>
              <a:t>第</a:t>
            </a:r>
            <a:r>
              <a:rPr lang="en-US" altLang="zh-CN">
                <a:sym typeface="+mn-ea"/>
              </a:rPr>
              <a:t>9</a:t>
            </a:r>
            <a:r>
              <a:rPr lang="zh-CN" altLang="en-US">
                <a:sym typeface="+mn-ea"/>
              </a:rPr>
              <a:t>组</a:t>
            </a:r>
            <a:endPar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组长：</a:t>
            </a:r>
            <a:r>
              <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司晨旭</a:t>
            </a: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组员：</a:t>
            </a:r>
            <a:r>
              <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吴佳丽</a:t>
            </a: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组员：</a:t>
            </a:r>
            <a:r>
              <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吴卓霖</a:t>
            </a:r>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barn(inVertical)">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49" grpId="0"/>
      <p:bldP spid="49"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53260" y="1519555"/>
            <a:ext cx="8286115" cy="398780"/>
          </a:xfrm>
          <a:prstGeom prst="rect">
            <a:avLst/>
          </a:prstGeom>
          <a:noFill/>
        </p:spPr>
        <p:txBody>
          <a:bodyPr wrap="square" rtlCol="0">
            <a:spAutoFit/>
          </a:bodyPr>
          <a:lstStyle/>
          <a:p>
            <a:r>
              <a:rPr lang="zh-CN" altLang="en-US" sz="2000"/>
              <a:t>大型软件系统通常由若干个子系统组成，每个子系统又由许多模块组成。</a:t>
            </a:r>
          </a:p>
        </p:txBody>
      </p:sp>
      <p:sp>
        <p:nvSpPr>
          <p:cNvPr id="4" name="文本框 3"/>
          <p:cNvSpPr txBox="1"/>
          <p:nvPr/>
        </p:nvSpPr>
        <p:spPr>
          <a:xfrm>
            <a:off x="474345" y="420370"/>
            <a:ext cx="6743065" cy="84201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7.2</a:t>
            </a:r>
            <a:r>
              <a:rPr lang="zh-CN" altLang="en-US" sz="3200" b="1" dirty="0">
                <a:solidFill>
                  <a:srgbClr val="0070C0"/>
                </a:solidFill>
                <a:effectLst>
                  <a:outerShdw blurRad="38100" dist="38100" dir="2700000" algn="tl">
                    <a:srgbClr val="000000">
                      <a:alpha val="43137"/>
                    </a:srgbClr>
                  </a:outerShdw>
                </a:effectLst>
                <a:cs typeface="+mn-ea"/>
                <a:sym typeface="+mn-lt"/>
              </a:rPr>
              <a:t>软件测试基础</a:t>
            </a:r>
            <a:r>
              <a:rPr lang="en-US" altLang="zh-CN" sz="3200" b="1" dirty="0">
                <a:solidFill>
                  <a:srgbClr val="0070C0"/>
                </a:solidFill>
                <a:effectLst>
                  <a:outerShdw blurRad="38100" dist="38100" dir="2700000" algn="tl">
                    <a:srgbClr val="000000">
                      <a:alpha val="43137"/>
                    </a:srgbClr>
                  </a:outerShdw>
                </a:effectLst>
                <a:cs typeface="+mn-ea"/>
                <a:sym typeface="+mn-lt"/>
              </a:rPr>
              <a:t> —— </a:t>
            </a:r>
            <a:r>
              <a:rPr lang="zh-CN" altLang="en-US" sz="2800" b="1" dirty="0">
                <a:solidFill>
                  <a:srgbClr val="0070C0"/>
                </a:solidFill>
                <a:effectLst>
                  <a:outerShdw blurRad="38100" dist="38100" dir="2700000" algn="tl">
                    <a:srgbClr val="000000">
                      <a:alpha val="43137"/>
                    </a:srgbClr>
                  </a:outerShdw>
                </a:effectLst>
                <a:cs typeface="+mn-ea"/>
                <a:sym typeface="+mn-lt"/>
              </a:rPr>
              <a:t>测试步骤</a:t>
            </a:r>
          </a:p>
        </p:txBody>
      </p:sp>
      <p:grpSp>
        <p:nvGrpSpPr>
          <p:cNvPr id="11" name="组合 10"/>
          <p:cNvGrpSpPr/>
          <p:nvPr/>
        </p:nvGrpSpPr>
        <p:grpSpPr>
          <a:xfrm>
            <a:off x="5044440" y="2544445"/>
            <a:ext cx="2104115" cy="3030220"/>
            <a:chOff x="6824" y="3276"/>
            <a:chExt cx="5845" cy="4772"/>
          </a:xfrm>
        </p:grpSpPr>
        <p:sp>
          <p:nvSpPr>
            <p:cNvPr id="5" name="文本框 4"/>
            <p:cNvSpPr txBox="1"/>
            <p:nvPr/>
          </p:nvSpPr>
          <p:spPr>
            <a:xfrm>
              <a:off x="6824" y="3276"/>
              <a:ext cx="5845" cy="628"/>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t>模块测试</a:t>
              </a:r>
            </a:p>
          </p:txBody>
        </p:sp>
        <p:sp>
          <p:nvSpPr>
            <p:cNvPr id="6" name="文本框 5"/>
            <p:cNvSpPr txBox="1"/>
            <p:nvPr/>
          </p:nvSpPr>
          <p:spPr>
            <a:xfrm>
              <a:off x="6824" y="5348"/>
              <a:ext cx="5845" cy="628"/>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t>系统测试</a:t>
              </a:r>
            </a:p>
          </p:txBody>
        </p:sp>
        <p:sp>
          <p:nvSpPr>
            <p:cNvPr id="7" name="文本框 6"/>
            <p:cNvSpPr txBox="1"/>
            <p:nvPr/>
          </p:nvSpPr>
          <p:spPr>
            <a:xfrm>
              <a:off x="6824" y="4312"/>
              <a:ext cx="5845" cy="628"/>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t>子系统测试</a:t>
              </a:r>
            </a:p>
          </p:txBody>
        </p:sp>
        <p:sp>
          <p:nvSpPr>
            <p:cNvPr id="8" name="文本框 7"/>
            <p:cNvSpPr txBox="1"/>
            <p:nvPr/>
          </p:nvSpPr>
          <p:spPr>
            <a:xfrm>
              <a:off x="6824" y="6384"/>
              <a:ext cx="5845" cy="628"/>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t>验收测试</a:t>
              </a:r>
            </a:p>
          </p:txBody>
        </p:sp>
        <p:sp>
          <p:nvSpPr>
            <p:cNvPr id="10" name="文本框 9"/>
            <p:cNvSpPr txBox="1"/>
            <p:nvPr/>
          </p:nvSpPr>
          <p:spPr>
            <a:xfrm>
              <a:off x="6824" y="7420"/>
              <a:ext cx="5845" cy="628"/>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t>平行运行</a:t>
              </a:r>
            </a:p>
          </p:txBody>
        </p:sp>
      </p:gr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3"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2" name="图形"/>
          <p:cNvSpPr txBox="1"/>
          <p:nvPr/>
        </p:nvSpPr>
        <p:spPr>
          <a:xfrm>
            <a:off x="4881245" y="2266950"/>
            <a:ext cx="5397500" cy="2123658"/>
          </a:xfrm>
          <a:prstGeom prst="rect">
            <a:avLst/>
          </a:prstGeom>
          <a:noFill/>
          <a:ln w="9525">
            <a:noFill/>
          </a:ln>
        </p:spPr>
        <p:txBody>
          <a:bodyPr wrap="square"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noProof="0" dirty="0">
                <a:solidFill>
                  <a:srgbClr val="000000"/>
                </a:solidFill>
                <a:latin typeface="微软雅黑"/>
                <a:ea typeface="微软雅黑"/>
                <a:cs typeface="+mn-ea"/>
                <a:sym typeface="+mn-lt"/>
              </a:rPr>
              <a:t>单元</a:t>
            </a:r>
            <a:r>
              <a:rPr kumimoji="0" lang="zh-CN" altLang="en-US" sz="6600" b="0" i="0" u="none" strike="noStrike" kern="1200" cap="none" spc="0" normalizeH="0" baseline="0" noProof="0" dirty="0">
                <a:ln>
                  <a:noFill/>
                </a:ln>
                <a:solidFill>
                  <a:srgbClr val="000000"/>
                </a:solidFill>
                <a:effectLst/>
                <a:uLnTx/>
                <a:uFillTx/>
                <a:latin typeface="微软雅黑"/>
                <a:ea typeface="微软雅黑"/>
                <a:cs typeface="+mn-ea"/>
                <a:sym typeface="+mn-lt"/>
              </a:rPr>
              <a:t>测试</a:t>
            </a:r>
            <a:br>
              <a:rPr kumimoji="0" lang="zh-CN" altLang="en-US" sz="6600" b="0" i="0" u="none" strike="noStrike" kern="1200" cap="none" spc="0" normalizeH="0" baseline="0" noProof="0" dirty="0">
                <a:ln>
                  <a:noFill/>
                </a:ln>
                <a:solidFill>
                  <a:srgbClr val="000000"/>
                </a:solidFill>
                <a:effectLst/>
                <a:uLnTx/>
                <a:uFillTx/>
                <a:latin typeface="微软雅黑"/>
                <a:ea typeface="微软雅黑"/>
                <a:cs typeface="+mn-ea"/>
                <a:sym typeface="+mn-lt"/>
              </a:rPr>
            </a:br>
            <a:r>
              <a:rPr kumimoji="0" lang="zh-CN" altLang="en-US" sz="6600" b="0" i="0" u="none" strike="noStrike" kern="1200" cap="none" spc="0" normalizeH="0" baseline="0" noProof="0" dirty="0">
                <a:ln>
                  <a:noFill/>
                </a:ln>
                <a:solidFill>
                  <a:srgbClr val="000000"/>
                </a:solidFill>
                <a:effectLst/>
                <a:uLnTx/>
                <a:uFillTx/>
                <a:latin typeface="微软雅黑"/>
                <a:ea typeface="微软雅黑"/>
                <a:cs typeface="+mn-ea"/>
                <a:sym typeface="+mn-lt"/>
              </a:rPr>
              <a:t>与</a:t>
            </a:r>
            <a:r>
              <a:rPr lang="zh-CN" altLang="en-US" sz="6600" dirty="0">
                <a:solidFill>
                  <a:srgbClr val="000000"/>
                </a:solidFill>
                <a:latin typeface="微软雅黑"/>
                <a:ea typeface="微软雅黑"/>
                <a:cs typeface="+mn-ea"/>
                <a:sym typeface="+mn-lt"/>
              </a:rPr>
              <a:t>集成</a:t>
            </a:r>
            <a:r>
              <a:rPr kumimoji="0" lang="zh-CN" altLang="en-US" sz="6600" b="0" i="0" u="none" strike="noStrike" kern="1200" cap="none" spc="0" normalizeH="0" baseline="0" noProof="0" dirty="0">
                <a:ln>
                  <a:noFill/>
                </a:ln>
                <a:solidFill>
                  <a:srgbClr val="000000"/>
                </a:solidFill>
                <a:effectLst/>
                <a:uLnTx/>
                <a:uFillTx/>
                <a:latin typeface="微软雅黑"/>
                <a:ea typeface="微软雅黑"/>
                <a:cs typeface="+mn-ea"/>
                <a:sym typeface="+mn-lt"/>
              </a:rPr>
              <a:t>测试</a:t>
            </a:r>
          </a:p>
        </p:txBody>
      </p:sp>
      <p:grpSp>
        <p:nvGrpSpPr>
          <p:cNvPr id="13" name="组合 12"/>
          <p:cNvGrpSpPr/>
          <p:nvPr/>
        </p:nvGrpSpPr>
        <p:grpSpPr>
          <a:xfrm>
            <a:off x="2033270" y="2194560"/>
            <a:ext cx="2938780" cy="2266950"/>
            <a:chOff x="3202" y="3456"/>
            <a:chExt cx="4628" cy="3570"/>
          </a:xfrm>
        </p:grpSpPr>
        <p:sp>
          <p:nvSpPr>
            <p:cNvPr id="7" name="图形"/>
            <p:cNvSpPr/>
            <p:nvPr/>
          </p:nvSpPr>
          <p:spPr>
            <a:xfrm>
              <a:off x="3731" y="3456"/>
              <a:ext cx="3570" cy="3570"/>
            </a:xfrm>
            <a:prstGeom prst="ellipse">
              <a:avLst/>
            </a:prstGeom>
            <a:gradFill>
              <a:gsLst>
                <a:gs pos="0">
                  <a:srgbClr val="E4D178"/>
                </a:gs>
                <a:gs pos="71000">
                  <a:srgbClr val="DDC36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24" name="图形"/>
            <p:cNvSpPr txBox="1"/>
            <p:nvPr/>
          </p:nvSpPr>
          <p:spPr>
            <a:xfrm>
              <a:off x="3202" y="3491"/>
              <a:ext cx="4628" cy="32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000" b="1" i="0" u="none" strike="noStrike" kern="1200" cap="none" spc="0" normalizeH="0" baseline="0" noProof="0" dirty="0">
                  <a:ln>
                    <a:noFill/>
                  </a:ln>
                  <a:solidFill>
                    <a:srgbClr val="FFFFFF"/>
                  </a:solidFill>
                  <a:effectLst/>
                  <a:uLnTx/>
                  <a:uFillTx/>
                  <a:latin typeface="微软雅黑"/>
                  <a:ea typeface="微软雅黑"/>
                  <a:cs typeface="+mn-ea"/>
                  <a:sym typeface="+mn-lt"/>
                </a:rPr>
                <a:t>3</a:t>
              </a:r>
            </a:p>
          </p:txBody>
        </p:sp>
        <p:sp>
          <p:nvSpPr>
            <p:cNvPr id="8" name="图形"/>
            <p:cNvSpPr txBox="1"/>
            <p:nvPr/>
          </p:nvSpPr>
          <p:spPr>
            <a:xfrm>
              <a:off x="5762" y="4917"/>
              <a:ext cx="1539" cy="5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微软雅黑"/>
                  <a:ea typeface="微软雅黑"/>
                  <a:cs typeface="+mn-ea"/>
                  <a:sym typeface="+mn-lt"/>
                </a:rPr>
                <a:t> THREE.</a:t>
              </a:r>
            </a:p>
          </p:txBody>
        </p:sp>
      </p:grpSp>
      <p:grpSp>
        <p:nvGrpSpPr>
          <p:cNvPr id="12" name="组合 11"/>
          <p:cNvGrpSpPr/>
          <p:nvPr/>
        </p:nvGrpSpPr>
        <p:grpSpPr>
          <a:xfrm>
            <a:off x="1642110" y="2821305"/>
            <a:ext cx="1371600" cy="1370330"/>
            <a:chOff x="2586" y="4443"/>
            <a:chExt cx="2160" cy="2158"/>
          </a:xfrm>
        </p:grpSpPr>
        <p:sp>
          <p:nvSpPr>
            <p:cNvPr id="23" name="图形"/>
            <p:cNvSpPr/>
            <p:nvPr/>
          </p:nvSpPr>
          <p:spPr>
            <a:xfrm>
              <a:off x="2587" y="4443"/>
              <a:ext cx="2159" cy="215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25" name="图形"/>
            <p:cNvSpPr txBox="1"/>
            <p:nvPr/>
          </p:nvSpPr>
          <p:spPr>
            <a:xfrm>
              <a:off x="2586" y="4563"/>
              <a:ext cx="2160" cy="1888"/>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FFFFFF"/>
                  </a:solidFill>
                  <a:effectLst/>
                  <a:uLnTx/>
                  <a:uFillTx/>
                  <a:latin typeface="微软雅黑"/>
                  <a:ea typeface="微软雅黑"/>
                  <a:cs typeface="+mn-ea"/>
                  <a:sym typeface="+mn-lt"/>
                </a:rPr>
                <a:t>0</a:t>
              </a:r>
            </a:p>
          </p:txBody>
        </p:sp>
      </p:grpSp>
    </p:spTree>
    <p:custDataLst>
      <p:tags r:id="rId1"/>
    </p:custDataLst>
    <p:extLst>
      <p:ext uri="{BB962C8B-B14F-4D97-AF65-F5344CB8AC3E}">
        <p14:creationId xmlns:p14="http://schemas.microsoft.com/office/powerpoint/2010/main" val="215130821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7.3</a:t>
            </a:r>
            <a:r>
              <a:rPr lang="zh-CN" altLang="en-US" sz="3200" b="1" dirty="0">
                <a:solidFill>
                  <a:srgbClr val="0070C0"/>
                </a:solidFill>
                <a:effectLst>
                  <a:outerShdw blurRad="38100" dist="38100" dir="2700000" algn="tl">
                    <a:srgbClr val="000000">
                      <a:alpha val="43137"/>
                    </a:srgbClr>
                  </a:outerShdw>
                </a:effectLst>
                <a:cs typeface="+mn-ea"/>
                <a:sym typeface="+mn-lt"/>
              </a:rPr>
              <a:t>单元测试</a:t>
            </a:r>
          </a:p>
        </p:txBody>
      </p:sp>
      <p:sp>
        <p:nvSpPr>
          <p:cNvPr id="7" name="文本框 6"/>
          <p:cNvSpPr txBox="1"/>
          <p:nvPr/>
        </p:nvSpPr>
        <p:spPr>
          <a:xfrm>
            <a:off x="851648" y="2230679"/>
            <a:ext cx="11076305" cy="2893100"/>
          </a:xfrm>
          <a:prstGeom prst="rect">
            <a:avLst/>
          </a:prstGeom>
          <a:noFill/>
        </p:spPr>
        <p:txBody>
          <a:bodyPr wrap="square" rtlCol="0">
            <a:spAutoFit/>
          </a:bodyPr>
          <a:lstStyle/>
          <a:p>
            <a:r>
              <a:rPr lang="zh-CN" altLang="en-US" dirty="0"/>
              <a:t>测试重点：</a:t>
            </a:r>
            <a:endParaRPr lang="en-US" altLang="zh-CN" dirty="0"/>
          </a:p>
          <a:p>
            <a:endParaRPr lang="en-US" altLang="zh-CN" dirty="0"/>
          </a:p>
          <a:p>
            <a:r>
              <a:rPr lang="en-US" altLang="zh-CN" dirty="0"/>
              <a:t>	</a:t>
            </a:r>
            <a:r>
              <a:rPr lang="en-US" altLang="zh-CN" sz="1600" dirty="0"/>
              <a:t>1.</a:t>
            </a:r>
            <a:r>
              <a:rPr lang="zh-CN" altLang="en-US" sz="1600" dirty="0"/>
              <a:t>模块接口：数据能否正确地进出；</a:t>
            </a:r>
            <a:endParaRPr lang="en-US" altLang="zh-CN" sz="1600" dirty="0"/>
          </a:p>
          <a:p>
            <a:endParaRPr lang="en-US" altLang="zh-CN" sz="1600" dirty="0"/>
          </a:p>
          <a:p>
            <a:r>
              <a:rPr lang="en-US" altLang="zh-CN" sz="1600" dirty="0"/>
              <a:t>	2.</a:t>
            </a:r>
            <a:r>
              <a:rPr lang="zh-CN" altLang="en-US" sz="1600" dirty="0"/>
              <a:t>局部数据结构：数据说明、初始化、默认值是否有问题；</a:t>
            </a:r>
            <a:endParaRPr lang="en-US" altLang="zh-CN" sz="1600" dirty="0"/>
          </a:p>
          <a:p>
            <a:endParaRPr lang="en-US" altLang="zh-CN" sz="1600" dirty="0"/>
          </a:p>
          <a:p>
            <a:r>
              <a:rPr lang="en-US" altLang="zh-CN" sz="1600" dirty="0"/>
              <a:t>	3.</a:t>
            </a:r>
            <a:r>
              <a:rPr lang="zh-CN" altLang="en-US" sz="1600" dirty="0"/>
              <a:t>重要的执行通路：</a:t>
            </a:r>
            <a:endParaRPr lang="en-US" altLang="zh-CN" sz="1600" dirty="0"/>
          </a:p>
          <a:p>
            <a:endParaRPr lang="en-US" altLang="zh-CN" sz="1600" dirty="0"/>
          </a:p>
          <a:p>
            <a:r>
              <a:rPr lang="en-US" altLang="zh-CN" sz="1600" dirty="0"/>
              <a:t>	4.</a:t>
            </a:r>
            <a:r>
              <a:rPr lang="zh-CN" altLang="en-US" sz="1600" dirty="0"/>
              <a:t>出错处理通路：异常的捕获和处理；</a:t>
            </a:r>
            <a:endParaRPr lang="en-US" altLang="zh-CN" sz="1600" dirty="0"/>
          </a:p>
          <a:p>
            <a:endParaRPr lang="en-US" altLang="zh-CN" sz="1600" dirty="0"/>
          </a:p>
          <a:p>
            <a:r>
              <a:rPr lang="en-US" altLang="zh-CN" sz="1600" dirty="0"/>
              <a:t>	5.</a:t>
            </a:r>
            <a:r>
              <a:rPr lang="zh-CN" altLang="en-US" sz="1600" dirty="0"/>
              <a:t>边界条件：如最大值、最小值；</a:t>
            </a:r>
            <a:r>
              <a:rPr lang="zh-CN" altLang="en-US" sz="1600" b="0" i="0" dirty="0">
                <a:solidFill>
                  <a:srgbClr val="4B4B4B"/>
                </a:solidFill>
                <a:effectLst/>
                <a:latin typeface="PingFang SC"/>
              </a:rPr>
              <a:t>上溢、下溢和地址异常；</a:t>
            </a:r>
            <a:endParaRPr lang="zh-CN" altLang="en-US" sz="1600" dirty="0"/>
          </a:p>
        </p:txBody>
      </p:sp>
      <p:sp>
        <p:nvSpPr>
          <p:cNvPr id="4" name="文本框 3">
            <a:extLst>
              <a:ext uri="{FF2B5EF4-FFF2-40B4-BE49-F238E27FC236}">
                <a16:creationId xmlns:a16="http://schemas.microsoft.com/office/drawing/2014/main" id="{586B6AC1-2A07-9F32-766C-2667C7ABFCF5}"/>
              </a:ext>
            </a:extLst>
          </p:cNvPr>
          <p:cNvSpPr txBox="1"/>
          <p:nvPr/>
        </p:nvSpPr>
        <p:spPr>
          <a:xfrm>
            <a:off x="824753" y="1588441"/>
            <a:ext cx="6096000" cy="369332"/>
          </a:xfrm>
          <a:prstGeom prst="rect">
            <a:avLst/>
          </a:prstGeom>
          <a:noFill/>
        </p:spPr>
        <p:txBody>
          <a:bodyPr wrap="square" rtlCol="0">
            <a:spAutoFit/>
          </a:bodyPr>
          <a:lstStyle/>
          <a:p>
            <a:r>
              <a:rPr lang="en-US" altLang="zh-CN" sz="1800" dirty="0">
                <a:solidFill>
                  <a:srgbClr val="FF0000"/>
                </a:solidFill>
              </a:rPr>
              <a:t>*</a:t>
            </a:r>
            <a:r>
              <a:rPr lang="zh-CN" altLang="en-US" sz="1800" dirty="0">
                <a:solidFill>
                  <a:srgbClr val="FF0000"/>
                </a:solidFill>
              </a:rPr>
              <a:t>误区更正：单元测试通常和编码同步进行</a:t>
            </a:r>
            <a:endParaRPr lang="zh-CN" altLang="en-US" dirty="0">
              <a:solidFill>
                <a:srgbClr val="FF0000"/>
              </a:solidFill>
            </a:endParaRPr>
          </a:p>
        </p:txBody>
      </p:sp>
    </p:spTree>
    <p:custDataLst>
      <p:tags r:id="rId1"/>
    </p:custDataLst>
    <p:extLst>
      <p:ext uri="{BB962C8B-B14F-4D97-AF65-F5344CB8AC3E}">
        <p14:creationId xmlns:p14="http://schemas.microsoft.com/office/powerpoint/2010/main" val="555132505"/>
      </p:ext>
    </p:extLst>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7.3</a:t>
            </a:r>
            <a:r>
              <a:rPr lang="zh-CN" altLang="en-US" sz="3200" b="1" dirty="0">
                <a:solidFill>
                  <a:srgbClr val="0070C0"/>
                </a:solidFill>
                <a:effectLst>
                  <a:outerShdw blurRad="38100" dist="38100" dir="2700000" algn="tl">
                    <a:srgbClr val="000000">
                      <a:alpha val="43137"/>
                    </a:srgbClr>
                  </a:outerShdw>
                </a:effectLst>
                <a:cs typeface="+mn-ea"/>
                <a:sym typeface="+mn-lt"/>
              </a:rPr>
              <a:t>单元测试</a:t>
            </a:r>
          </a:p>
        </p:txBody>
      </p:sp>
      <p:sp>
        <p:nvSpPr>
          <p:cNvPr id="7" name="文本框 6"/>
          <p:cNvSpPr txBox="1"/>
          <p:nvPr/>
        </p:nvSpPr>
        <p:spPr>
          <a:xfrm>
            <a:off x="851648" y="1991871"/>
            <a:ext cx="10128083" cy="3231654"/>
          </a:xfrm>
          <a:prstGeom prst="rect">
            <a:avLst/>
          </a:prstGeom>
          <a:noFill/>
        </p:spPr>
        <p:txBody>
          <a:bodyPr wrap="square" rtlCol="0">
            <a:spAutoFit/>
          </a:bodyPr>
          <a:lstStyle/>
          <a:p>
            <a:r>
              <a:rPr lang="en-US" altLang="zh-CN" dirty="0"/>
              <a:t>1.</a:t>
            </a:r>
            <a:r>
              <a:rPr lang="zh-CN" altLang="en-US" dirty="0"/>
              <a:t>让我们对自己的代码有信心</a:t>
            </a:r>
            <a:endParaRPr lang="en-US" altLang="zh-CN" dirty="0"/>
          </a:p>
          <a:p>
            <a:r>
              <a:rPr lang="en-US" altLang="zh-CN" dirty="0"/>
              <a:t>	</a:t>
            </a:r>
            <a:r>
              <a:rPr lang="zh-CN" altLang="en-US" sz="1600" dirty="0"/>
              <a:t>修改了代码后单测依然通过的，起码说明我们的修改没有破坏程序的正确性。这从主观上能增加我们对代码的信心。虽然单元测试通过了并不意味着程序就没有</a:t>
            </a:r>
            <a:r>
              <a:rPr lang="en-US" altLang="zh-CN" sz="1600" dirty="0"/>
              <a:t>bug</a:t>
            </a:r>
            <a:r>
              <a:rPr lang="zh-CN" altLang="en-US" sz="1600" dirty="0"/>
              <a:t>了，但我们也要了解到这可能不是单元测试的问题。</a:t>
            </a:r>
            <a:endParaRPr lang="en-US" altLang="zh-CN" sz="1600" dirty="0"/>
          </a:p>
          <a:p>
            <a:endParaRPr lang="en-US" altLang="zh-CN" sz="1600" dirty="0"/>
          </a:p>
          <a:p>
            <a:r>
              <a:rPr lang="en-US" altLang="zh-CN" dirty="0"/>
              <a:t>2.</a:t>
            </a:r>
            <a:r>
              <a:rPr lang="zh-CN" altLang="en-US" dirty="0"/>
              <a:t>为代码重构保驾护航</a:t>
            </a:r>
            <a:endParaRPr lang="en-US" altLang="zh-CN" dirty="0"/>
          </a:p>
          <a:p>
            <a:r>
              <a:rPr lang="en-US" altLang="zh-CN" dirty="0"/>
              <a:t>	</a:t>
            </a:r>
            <a:r>
              <a:rPr lang="zh-CN" altLang="en-US" sz="1600" dirty="0"/>
              <a:t>重构完代码，进行一遍单元测试，如果单元测试都通过，基本上可以保证重构没有破坏原来代码逻辑的正确性。</a:t>
            </a:r>
            <a:endParaRPr lang="en-US" altLang="zh-CN" sz="1600" dirty="0"/>
          </a:p>
          <a:p>
            <a:endParaRPr lang="en-US" altLang="zh-CN" sz="1600" dirty="0"/>
          </a:p>
          <a:p>
            <a:r>
              <a:rPr lang="en-US" altLang="zh-CN" dirty="0"/>
              <a:t>3.</a:t>
            </a:r>
            <a:r>
              <a:rPr lang="zh-CN" altLang="en-US" dirty="0"/>
              <a:t>快速熟悉代码</a:t>
            </a:r>
            <a:endParaRPr lang="en-US" altLang="zh-CN" dirty="0"/>
          </a:p>
          <a:p>
            <a:r>
              <a:rPr lang="en-US" altLang="zh-CN" dirty="0"/>
              <a:t>	</a:t>
            </a:r>
            <a:r>
              <a:rPr lang="zh-CN" altLang="en-US" sz="1600" dirty="0"/>
              <a:t>单元测试不仅起到了测试的作用，还是一种很好的“文档”，通过单元测试，我们不需要深入的阅读代码，便能知道这段代码做什么工作，有哪些特殊情况需要考虑，包含哪些业务。</a:t>
            </a:r>
            <a:endParaRPr lang="zh-CN" altLang="en-US" dirty="0"/>
          </a:p>
        </p:txBody>
      </p:sp>
      <p:sp>
        <p:nvSpPr>
          <p:cNvPr id="4" name="文本框 3">
            <a:extLst>
              <a:ext uri="{FF2B5EF4-FFF2-40B4-BE49-F238E27FC236}">
                <a16:creationId xmlns:a16="http://schemas.microsoft.com/office/drawing/2014/main" id="{586B6AC1-2A07-9F32-766C-2667C7ABFCF5}"/>
              </a:ext>
            </a:extLst>
          </p:cNvPr>
          <p:cNvSpPr txBox="1"/>
          <p:nvPr/>
        </p:nvSpPr>
        <p:spPr>
          <a:xfrm>
            <a:off x="851648" y="1265143"/>
            <a:ext cx="6096000" cy="369332"/>
          </a:xfrm>
          <a:prstGeom prst="rect">
            <a:avLst/>
          </a:prstGeom>
          <a:noFill/>
        </p:spPr>
        <p:txBody>
          <a:bodyPr wrap="square" rtlCol="0">
            <a:spAutoFit/>
          </a:bodyPr>
          <a:lstStyle/>
          <a:p>
            <a:r>
              <a:rPr lang="zh-CN" altLang="en-US" sz="1800" dirty="0"/>
              <a:t>为什么要进行单元测试？</a:t>
            </a:r>
            <a:endParaRPr lang="zh-CN" altLang="en-US" dirty="0"/>
          </a:p>
        </p:txBody>
      </p:sp>
    </p:spTree>
    <p:custDataLst>
      <p:tags r:id="rId1"/>
    </p:custDataLst>
    <p:extLst>
      <p:ext uri="{BB962C8B-B14F-4D97-AF65-F5344CB8AC3E}">
        <p14:creationId xmlns:p14="http://schemas.microsoft.com/office/powerpoint/2010/main" val="2951943734"/>
      </p:ext>
    </p:extLst>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7.3</a:t>
            </a:r>
            <a:r>
              <a:rPr lang="zh-CN" altLang="en-US" sz="3200" b="1" dirty="0">
                <a:solidFill>
                  <a:srgbClr val="0070C0"/>
                </a:solidFill>
                <a:effectLst>
                  <a:outerShdw blurRad="38100" dist="38100" dir="2700000" algn="tl">
                    <a:srgbClr val="000000">
                      <a:alpha val="43137"/>
                    </a:srgbClr>
                  </a:outerShdw>
                </a:effectLst>
                <a:cs typeface="+mn-ea"/>
                <a:sym typeface="+mn-lt"/>
              </a:rPr>
              <a:t>单元测试</a:t>
            </a:r>
          </a:p>
        </p:txBody>
      </p:sp>
      <p:sp>
        <p:nvSpPr>
          <p:cNvPr id="4" name="文本框 3">
            <a:extLst>
              <a:ext uri="{FF2B5EF4-FFF2-40B4-BE49-F238E27FC236}">
                <a16:creationId xmlns:a16="http://schemas.microsoft.com/office/drawing/2014/main" id="{586B6AC1-2A07-9F32-766C-2667C7ABFCF5}"/>
              </a:ext>
            </a:extLst>
          </p:cNvPr>
          <p:cNvSpPr txBox="1"/>
          <p:nvPr/>
        </p:nvSpPr>
        <p:spPr>
          <a:xfrm>
            <a:off x="824753" y="1311099"/>
            <a:ext cx="4168588" cy="707886"/>
          </a:xfrm>
          <a:prstGeom prst="rect">
            <a:avLst/>
          </a:prstGeom>
          <a:noFill/>
        </p:spPr>
        <p:txBody>
          <a:bodyPr wrap="square" rtlCol="0">
            <a:spAutoFit/>
          </a:bodyPr>
          <a:lstStyle/>
          <a:p>
            <a:r>
              <a:rPr lang="zh-CN" altLang="en-US" sz="2000" dirty="0"/>
              <a:t>代码审查</a:t>
            </a:r>
            <a:r>
              <a:rPr lang="en-US" altLang="zh-CN" sz="2000" dirty="0"/>
              <a:t>——</a:t>
            </a:r>
            <a:r>
              <a:rPr lang="zh-CN" altLang="en-US" sz="2000" dirty="0"/>
              <a:t>人工审查</a:t>
            </a:r>
            <a:r>
              <a:rPr lang="en-US" altLang="zh-CN" sz="2000" b="1" i="0" dirty="0">
                <a:solidFill>
                  <a:srgbClr val="121212"/>
                </a:solidFill>
                <a:effectLst/>
                <a:latin typeface="-apple-system"/>
              </a:rPr>
              <a:t>Code Review</a:t>
            </a:r>
          </a:p>
          <a:p>
            <a:endParaRPr lang="zh-CN" altLang="en-US" sz="2000" dirty="0"/>
          </a:p>
        </p:txBody>
      </p:sp>
      <p:pic>
        <p:nvPicPr>
          <p:cNvPr id="5" name="图片 4">
            <a:extLst>
              <a:ext uri="{FF2B5EF4-FFF2-40B4-BE49-F238E27FC236}">
                <a16:creationId xmlns:a16="http://schemas.microsoft.com/office/drawing/2014/main" id="{95EA5001-820F-E395-0C1A-BE579D6FE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0345" y="1418675"/>
            <a:ext cx="4311351" cy="4533968"/>
          </a:xfrm>
          <a:prstGeom prst="rect">
            <a:avLst/>
          </a:prstGeom>
        </p:spPr>
      </p:pic>
      <p:sp>
        <p:nvSpPr>
          <p:cNvPr id="8" name="文本框 7">
            <a:extLst>
              <a:ext uri="{FF2B5EF4-FFF2-40B4-BE49-F238E27FC236}">
                <a16:creationId xmlns:a16="http://schemas.microsoft.com/office/drawing/2014/main" id="{6155EFEA-E426-6205-73CF-DAA61DD47AF4}"/>
              </a:ext>
            </a:extLst>
          </p:cNvPr>
          <p:cNvSpPr txBox="1"/>
          <p:nvPr/>
        </p:nvSpPr>
        <p:spPr>
          <a:xfrm>
            <a:off x="824754" y="1872331"/>
            <a:ext cx="5576046" cy="4001095"/>
          </a:xfrm>
          <a:prstGeom prst="rect">
            <a:avLst/>
          </a:prstGeom>
          <a:noFill/>
        </p:spPr>
        <p:txBody>
          <a:bodyPr wrap="square" rtlCol="0">
            <a:spAutoFit/>
          </a:bodyPr>
          <a:lstStyle/>
          <a:p>
            <a:pPr marL="342900" indent="-342900">
              <a:buAutoNum type="arabicPeriod"/>
            </a:pPr>
            <a:r>
              <a:rPr lang="zh-CN" altLang="en-US" dirty="0"/>
              <a:t>经常进行</a:t>
            </a:r>
            <a:r>
              <a:rPr lang="en-US" altLang="zh-CN" dirty="0"/>
              <a:t>Code Review</a:t>
            </a:r>
          </a:p>
          <a:p>
            <a:r>
              <a:rPr lang="en-US" altLang="zh-CN" dirty="0"/>
              <a:t>            </a:t>
            </a:r>
            <a:r>
              <a:rPr lang="zh-CN" altLang="en-US" sz="1600" dirty="0">
                <a:solidFill>
                  <a:schemeClr val="tx2">
                    <a:lumMod val="50000"/>
                    <a:lumOff val="50000"/>
                  </a:schemeClr>
                </a:solidFill>
              </a:rPr>
              <a:t>增加频次就可以减少每次</a:t>
            </a:r>
            <a:r>
              <a:rPr lang="en-US" altLang="zh-CN" sz="1600" dirty="0">
                <a:solidFill>
                  <a:schemeClr val="tx2">
                    <a:lumMod val="50000"/>
                    <a:lumOff val="50000"/>
                  </a:schemeClr>
                </a:solidFill>
              </a:rPr>
              <a:t>review</a:t>
            </a:r>
            <a:r>
              <a:rPr lang="zh-CN" altLang="en-US" sz="1600" dirty="0">
                <a:solidFill>
                  <a:schemeClr val="tx2">
                    <a:lumMod val="50000"/>
                    <a:lumOff val="50000"/>
                  </a:schemeClr>
                </a:solidFill>
              </a:rPr>
              <a:t>的代码量；大量的</a:t>
            </a:r>
            <a:endParaRPr lang="en-US" altLang="zh-CN" sz="1600" dirty="0">
              <a:solidFill>
                <a:schemeClr val="tx2">
                  <a:lumMod val="50000"/>
                  <a:lumOff val="50000"/>
                </a:schemeClr>
              </a:solidFill>
            </a:endParaRPr>
          </a:p>
          <a:p>
            <a:r>
              <a:rPr lang="zh-CN" altLang="en-US" sz="1600" dirty="0">
                <a:solidFill>
                  <a:schemeClr val="tx2">
                    <a:lumMod val="50000"/>
                    <a:lumOff val="50000"/>
                  </a:schemeClr>
                </a:solidFill>
              </a:rPr>
              <a:t>      代码</a:t>
            </a:r>
            <a:r>
              <a:rPr lang="en-US" altLang="zh-CN" sz="1600" dirty="0">
                <a:solidFill>
                  <a:schemeClr val="tx2">
                    <a:lumMod val="50000"/>
                    <a:lumOff val="50000"/>
                  </a:schemeClr>
                </a:solidFill>
              </a:rPr>
              <a:t>review</a:t>
            </a:r>
            <a:r>
              <a:rPr lang="zh-CN" altLang="en-US" sz="1600" dirty="0">
                <a:solidFill>
                  <a:schemeClr val="tx2">
                    <a:lumMod val="50000"/>
                    <a:lumOff val="50000"/>
                  </a:schemeClr>
                </a:solidFill>
              </a:rPr>
              <a:t>可能引发团队的口水战；</a:t>
            </a:r>
            <a:endParaRPr lang="en-US" altLang="zh-CN" sz="1600" dirty="0">
              <a:solidFill>
                <a:schemeClr val="tx2">
                  <a:lumMod val="50000"/>
                  <a:lumOff val="50000"/>
                </a:schemeClr>
              </a:solidFill>
            </a:endParaRPr>
          </a:p>
          <a:p>
            <a:r>
              <a:rPr lang="en-US" altLang="zh-CN" dirty="0"/>
              <a:t>2. Code Review</a:t>
            </a:r>
            <a:r>
              <a:rPr lang="zh-CN" altLang="en-US" dirty="0"/>
              <a:t>不要太正式，而且要短</a:t>
            </a:r>
            <a:endParaRPr lang="en-US" altLang="zh-CN" dirty="0"/>
          </a:p>
          <a:p>
            <a:r>
              <a:rPr lang="en-US" altLang="zh-CN" sz="1600" dirty="0">
                <a:solidFill>
                  <a:schemeClr val="tx2">
                    <a:lumMod val="50000"/>
                    <a:lumOff val="50000"/>
                  </a:schemeClr>
                </a:solidFill>
                <a:latin typeface="source sans pro" panose="020B0503030403020204" pitchFamily="34" charset="0"/>
              </a:rPr>
              <a:t>                   </a:t>
            </a:r>
            <a:r>
              <a:rPr lang="en-US" altLang="zh-CN" sz="1600" b="0" i="0" dirty="0">
                <a:solidFill>
                  <a:schemeClr val="tx2">
                    <a:lumMod val="50000"/>
                    <a:lumOff val="50000"/>
                  </a:schemeClr>
                </a:solidFill>
                <a:effectLst/>
                <a:latin typeface="source sans pro" panose="020B0503030403020204" pitchFamily="34" charset="0"/>
              </a:rPr>
              <a:t>Review</a:t>
            </a:r>
            <a:r>
              <a:rPr lang="zh-CN" altLang="en-US" sz="1600" b="0" i="0" dirty="0">
                <a:solidFill>
                  <a:schemeClr val="tx2">
                    <a:lumMod val="50000"/>
                    <a:lumOff val="50000"/>
                  </a:schemeClr>
                </a:solidFill>
                <a:effectLst/>
                <a:latin typeface="source sans pro" panose="020B0503030403020204" pitchFamily="34" charset="0"/>
              </a:rPr>
              <a:t>是一种形式，而只有在相互信任中通过相互    </a:t>
            </a:r>
            <a:endParaRPr lang="en-US" altLang="zh-CN" sz="1600" b="0" i="0" dirty="0">
              <a:solidFill>
                <a:schemeClr val="tx2">
                  <a:lumMod val="50000"/>
                  <a:lumOff val="50000"/>
                </a:schemeClr>
              </a:solidFill>
              <a:effectLst/>
              <a:latin typeface="source sans pro" panose="020B0503030403020204" pitchFamily="34" charset="0"/>
            </a:endParaRPr>
          </a:p>
          <a:p>
            <a:r>
              <a:rPr lang="en-US" altLang="zh-CN" sz="1600" dirty="0">
                <a:solidFill>
                  <a:schemeClr val="tx2">
                    <a:lumMod val="50000"/>
                    <a:lumOff val="50000"/>
                  </a:schemeClr>
                </a:solidFill>
                <a:latin typeface="source sans pro" panose="020B0503030403020204" pitchFamily="34" charset="0"/>
              </a:rPr>
              <a:t>         </a:t>
            </a:r>
            <a:r>
              <a:rPr lang="zh-CN" altLang="en-US" sz="1600" dirty="0">
                <a:solidFill>
                  <a:schemeClr val="tx2">
                    <a:lumMod val="50000"/>
                    <a:lumOff val="50000"/>
                  </a:schemeClr>
                </a:solidFill>
                <a:latin typeface="source sans pro" panose="020B0503030403020204" pitchFamily="34" charset="0"/>
              </a:rPr>
              <a:t>的</a:t>
            </a:r>
            <a:r>
              <a:rPr lang="zh-CN" altLang="en-US" sz="1600" b="0" i="0" dirty="0">
                <a:solidFill>
                  <a:schemeClr val="tx2">
                    <a:lumMod val="50000"/>
                    <a:lumOff val="50000"/>
                  </a:schemeClr>
                </a:solidFill>
                <a:effectLst/>
                <a:latin typeface="source sans pro" panose="020B0503030403020204" pitchFamily="34" charset="0"/>
              </a:rPr>
              <a:t>讨论得到</a:t>
            </a:r>
            <a:r>
              <a:rPr lang="zh-CN" altLang="en-US" sz="1600" dirty="0">
                <a:solidFill>
                  <a:schemeClr val="tx2">
                    <a:lumMod val="50000"/>
                    <a:lumOff val="50000"/>
                  </a:schemeClr>
                </a:solidFill>
                <a:latin typeface="source sans pro" panose="020B0503030403020204" pitchFamily="34" charset="0"/>
              </a:rPr>
              <a:t>了有意义和有建设性的建议和意见</a:t>
            </a:r>
            <a:endParaRPr lang="zh-CN" altLang="en-US" sz="1600" dirty="0">
              <a:solidFill>
                <a:schemeClr val="tx2">
                  <a:lumMod val="50000"/>
                  <a:lumOff val="50000"/>
                </a:schemeClr>
              </a:solidFill>
            </a:endParaRPr>
          </a:p>
          <a:p>
            <a:r>
              <a:rPr lang="en-US" altLang="zh-CN" dirty="0"/>
              <a:t>3. </a:t>
            </a:r>
            <a:r>
              <a:rPr lang="zh-CN" altLang="en-US" dirty="0"/>
              <a:t>尽可能的让不同的人</a:t>
            </a:r>
            <a:r>
              <a:rPr lang="en-US" altLang="zh-CN" dirty="0" err="1"/>
              <a:t>Reivew</a:t>
            </a:r>
            <a:r>
              <a:rPr lang="zh-CN" altLang="en-US" dirty="0"/>
              <a:t>你的代码</a:t>
            </a:r>
            <a:endParaRPr lang="en-US" altLang="zh-CN" dirty="0"/>
          </a:p>
          <a:p>
            <a:r>
              <a:rPr lang="zh-CN" altLang="en-US" dirty="0"/>
              <a:t>        </a:t>
            </a:r>
            <a:r>
              <a:rPr lang="zh-CN" altLang="en-US" sz="1600" dirty="0">
                <a:solidFill>
                  <a:schemeClr val="tx2">
                    <a:lumMod val="50000"/>
                    <a:lumOff val="50000"/>
                  </a:schemeClr>
                </a:solidFill>
              </a:rPr>
              <a:t>    从不同的方向评审代码。会有更多的人帮你在日后 </a:t>
            </a:r>
            <a:endParaRPr lang="en-US" altLang="zh-CN" sz="1600" dirty="0">
              <a:solidFill>
                <a:schemeClr val="tx2">
                  <a:lumMod val="50000"/>
                  <a:lumOff val="50000"/>
                </a:schemeClr>
              </a:solidFill>
            </a:endParaRPr>
          </a:p>
          <a:p>
            <a:r>
              <a:rPr lang="en-US" altLang="zh-CN" sz="1600" dirty="0">
                <a:solidFill>
                  <a:schemeClr val="tx2">
                    <a:lumMod val="50000"/>
                    <a:lumOff val="50000"/>
                  </a:schemeClr>
                </a:solidFill>
              </a:rPr>
              <a:t>      </a:t>
            </a:r>
            <a:r>
              <a:rPr lang="zh-CN" altLang="en-US" sz="1600" dirty="0">
                <a:solidFill>
                  <a:schemeClr val="tx2">
                    <a:lumMod val="50000"/>
                    <a:lumOff val="50000"/>
                  </a:schemeClr>
                </a:solidFill>
              </a:rPr>
              <a:t>维护你的代码。这也是一个增加团队凝聚力的方法。</a:t>
            </a:r>
          </a:p>
          <a:p>
            <a:r>
              <a:rPr lang="en-US" altLang="zh-CN" dirty="0"/>
              <a:t>4. </a:t>
            </a:r>
            <a:r>
              <a:rPr lang="zh-CN" altLang="en-US" dirty="0"/>
              <a:t>保持积极的正面的态度</a:t>
            </a:r>
            <a:endParaRPr lang="en-US" altLang="zh-CN" dirty="0"/>
          </a:p>
          <a:p>
            <a:r>
              <a:rPr lang="zh-CN" altLang="en-US" sz="1600" dirty="0">
                <a:solidFill>
                  <a:schemeClr val="tx2">
                    <a:lumMod val="50000"/>
                    <a:lumOff val="50000"/>
                  </a:schemeClr>
                </a:solidFill>
              </a:rPr>
              <a:t>             作者需要能够虚心接受别人的建议，因为别人的建</a:t>
            </a:r>
            <a:endParaRPr lang="en-US" altLang="zh-CN" sz="1600" dirty="0">
              <a:solidFill>
                <a:schemeClr val="tx2">
                  <a:lumMod val="50000"/>
                  <a:lumOff val="50000"/>
                </a:schemeClr>
              </a:solidFill>
            </a:endParaRPr>
          </a:p>
          <a:p>
            <a:r>
              <a:rPr lang="en-US" altLang="zh-CN" sz="1600" dirty="0">
                <a:solidFill>
                  <a:schemeClr val="tx2">
                    <a:lumMod val="50000"/>
                    <a:lumOff val="50000"/>
                  </a:schemeClr>
                </a:solidFill>
              </a:rPr>
              <a:t>      </a:t>
            </a:r>
            <a:r>
              <a:rPr lang="zh-CN" altLang="en-US" sz="1600" dirty="0">
                <a:solidFill>
                  <a:schemeClr val="tx2">
                    <a:lumMod val="50000"/>
                    <a:lumOff val="50000"/>
                  </a:schemeClr>
                </a:solidFill>
              </a:rPr>
              <a:t>议是为了让你做得更好；评审者也需要以一种积极的正</a:t>
            </a:r>
            <a:endParaRPr lang="en-US" altLang="zh-CN" sz="1600" dirty="0">
              <a:solidFill>
                <a:schemeClr val="tx2">
                  <a:lumMod val="50000"/>
                  <a:lumOff val="50000"/>
                </a:schemeClr>
              </a:solidFill>
            </a:endParaRPr>
          </a:p>
          <a:p>
            <a:r>
              <a:rPr lang="en-US" altLang="zh-CN" sz="1600" dirty="0">
                <a:solidFill>
                  <a:schemeClr val="tx2">
                    <a:lumMod val="50000"/>
                    <a:lumOff val="50000"/>
                  </a:schemeClr>
                </a:solidFill>
              </a:rPr>
              <a:t>      </a:t>
            </a:r>
            <a:r>
              <a:rPr lang="zh-CN" altLang="en-US" sz="1600" dirty="0">
                <a:solidFill>
                  <a:schemeClr val="tx2">
                    <a:lumMod val="50000"/>
                    <a:lumOff val="50000"/>
                  </a:schemeClr>
                </a:solidFill>
              </a:rPr>
              <a:t>面的态度向作者提意见，因为那是和你在一个战壕里的</a:t>
            </a:r>
            <a:endParaRPr lang="en-US" altLang="zh-CN" sz="1600" dirty="0">
              <a:solidFill>
                <a:schemeClr val="tx2">
                  <a:lumMod val="50000"/>
                  <a:lumOff val="50000"/>
                </a:schemeClr>
              </a:solidFill>
            </a:endParaRPr>
          </a:p>
          <a:p>
            <a:r>
              <a:rPr lang="en-US" altLang="zh-CN" sz="1600" dirty="0">
                <a:solidFill>
                  <a:schemeClr val="tx2">
                    <a:lumMod val="50000"/>
                    <a:lumOff val="50000"/>
                  </a:schemeClr>
                </a:solidFill>
              </a:rPr>
              <a:t>      </a:t>
            </a:r>
            <a:r>
              <a:rPr lang="zh-CN" altLang="en-US" sz="1600" dirty="0">
                <a:solidFill>
                  <a:schemeClr val="tx2">
                    <a:lumMod val="50000"/>
                    <a:lumOff val="50000"/>
                  </a:schemeClr>
                </a:solidFill>
              </a:rPr>
              <a:t>战友。</a:t>
            </a:r>
          </a:p>
          <a:p>
            <a:r>
              <a:rPr lang="en-US" altLang="zh-CN" dirty="0"/>
              <a:t>5. </a:t>
            </a:r>
            <a:r>
              <a:rPr lang="zh-CN" altLang="en-US" dirty="0"/>
              <a:t>学会享受</a:t>
            </a:r>
            <a:r>
              <a:rPr lang="en-US" altLang="zh-CN" dirty="0"/>
              <a:t>Code </a:t>
            </a:r>
            <a:r>
              <a:rPr lang="en-US" altLang="zh-CN" dirty="0" err="1"/>
              <a:t>Reivew</a:t>
            </a:r>
            <a:endParaRPr lang="zh-CN" altLang="en-US" dirty="0"/>
          </a:p>
        </p:txBody>
      </p:sp>
    </p:spTree>
    <p:custDataLst>
      <p:tags r:id="rId1"/>
    </p:custDataLst>
    <p:extLst>
      <p:ext uri="{BB962C8B-B14F-4D97-AF65-F5344CB8AC3E}">
        <p14:creationId xmlns:p14="http://schemas.microsoft.com/office/powerpoint/2010/main" val="1635028061"/>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 calcmode="lin" valueType="num">
                                      <p:cBhvr additive="base">
                                        <p:cTn id="16"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 calcmode="lin" valueType="num">
                                      <p:cBhvr additive="base">
                                        <p:cTn id="20"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 calcmode="lin" valueType="num">
                                      <p:cBhvr additive="base">
                                        <p:cTn id="26"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 calcmode="lin" valueType="num">
                                      <p:cBhvr additive="base">
                                        <p:cTn id="30"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 calcmode="lin" valueType="num">
                                      <p:cBhvr additive="base">
                                        <p:cTn id="34"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 calcmode="lin" valueType="num">
                                      <p:cBhvr additive="base">
                                        <p:cTn id="40"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8">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8">
                                            <p:txEl>
                                              <p:pRg st="7" end="7"/>
                                            </p:txEl>
                                          </p:spTgt>
                                        </p:tgtEl>
                                        <p:attrNameLst>
                                          <p:attrName>style.visibility</p:attrName>
                                        </p:attrNameLst>
                                      </p:cBhvr>
                                      <p:to>
                                        <p:strVal val="visible"/>
                                      </p:to>
                                    </p:set>
                                    <p:anim calcmode="lin" valueType="num">
                                      <p:cBhvr additive="base">
                                        <p:cTn id="44"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8">
                                            <p:txEl>
                                              <p:pRg st="7" end="7"/>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8">
                                            <p:txEl>
                                              <p:pRg st="8" end="8"/>
                                            </p:txEl>
                                          </p:spTgt>
                                        </p:tgtEl>
                                        <p:attrNameLst>
                                          <p:attrName>style.visibility</p:attrName>
                                        </p:attrNameLst>
                                      </p:cBhvr>
                                      <p:to>
                                        <p:strVal val="visible"/>
                                      </p:to>
                                    </p:set>
                                    <p:anim calcmode="lin" valueType="num">
                                      <p:cBhvr additive="base">
                                        <p:cTn id="48"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8">
                                            <p:txEl>
                                              <p:pRg st="9" end="9"/>
                                            </p:txEl>
                                          </p:spTgt>
                                        </p:tgtEl>
                                        <p:attrNameLst>
                                          <p:attrName>style.visibility</p:attrName>
                                        </p:attrNameLst>
                                      </p:cBhvr>
                                      <p:to>
                                        <p:strVal val="visible"/>
                                      </p:to>
                                    </p:set>
                                    <p:anim calcmode="lin" valueType="num">
                                      <p:cBhvr additive="base">
                                        <p:cTn id="54"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8">
                                            <p:txEl>
                                              <p:pRg st="9" end="9"/>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8">
                                            <p:txEl>
                                              <p:pRg st="10" end="10"/>
                                            </p:txEl>
                                          </p:spTgt>
                                        </p:tgtEl>
                                        <p:attrNameLst>
                                          <p:attrName>style.visibility</p:attrName>
                                        </p:attrNameLst>
                                      </p:cBhvr>
                                      <p:to>
                                        <p:strVal val="visible"/>
                                      </p:to>
                                    </p:set>
                                    <p:anim calcmode="lin" valueType="num">
                                      <p:cBhvr additive="base">
                                        <p:cTn id="58"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8">
                                            <p:txEl>
                                              <p:pRg st="10" end="10"/>
                                            </p:txEl>
                                          </p:spTgt>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8">
                                            <p:txEl>
                                              <p:pRg st="11" end="11"/>
                                            </p:txEl>
                                          </p:spTgt>
                                        </p:tgtEl>
                                        <p:attrNameLst>
                                          <p:attrName>style.visibility</p:attrName>
                                        </p:attrNameLst>
                                      </p:cBhvr>
                                      <p:to>
                                        <p:strVal val="visible"/>
                                      </p:to>
                                    </p:set>
                                    <p:anim calcmode="lin" valueType="num">
                                      <p:cBhvr additive="base">
                                        <p:cTn id="62"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8">
                                            <p:txEl>
                                              <p:pRg st="11" end="11"/>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8">
                                            <p:txEl>
                                              <p:pRg st="12" end="12"/>
                                            </p:txEl>
                                          </p:spTgt>
                                        </p:tgtEl>
                                        <p:attrNameLst>
                                          <p:attrName>style.visibility</p:attrName>
                                        </p:attrNameLst>
                                      </p:cBhvr>
                                      <p:to>
                                        <p:strVal val="visible"/>
                                      </p:to>
                                    </p:set>
                                    <p:anim calcmode="lin" valueType="num">
                                      <p:cBhvr additive="base">
                                        <p:cTn id="66"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8">
                                            <p:txEl>
                                              <p:pRg st="12" end="12"/>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8">
                                            <p:txEl>
                                              <p:pRg st="13" end="13"/>
                                            </p:txEl>
                                          </p:spTgt>
                                        </p:tgtEl>
                                        <p:attrNameLst>
                                          <p:attrName>style.visibility</p:attrName>
                                        </p:attrNameLst>
                                      </p:cBhvr>
                                      <p:to>
                                        <p:strVal val="visible"/>
                                      </p:to>
                                    </p:set>
                                    <p:anim calcmode="lin" valueType="num">
                                      <p:cBhvr additive="base">
                                        <p:cTn id="70"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8">
                                            <p:txEl>
                                              <p:pRg st="14" end="14"/>
                                            </p:txEl>
                                          </p:spTgt>
                                        </p:tgtEl>
                                        <p:attrNameLst>
                                          <p:attrName>style.visibility</p:attrName>
                                        </p:attrNameLst>
                                      </p:cBhvr>
                                      <p:to>
                                        <p:strVal val="visible"/>
                                      </p:to>
                                    </p:set>
                                    <p:anim calcmode="lin" valueType="num">
                                      <p:cBhvr additive="base">
                                        <p:cTn id="76"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7.3</a:t>
            </a:r>
            <a:r>
              <a:rPr lang="zh-CN" altLang="en-US" sz="3200" b="1" dirty="0">
                <a:solidFill>
                  <a:srgbClr val="0070C0"/>
                </a:solidFill>
                <a:effectLst>
                  <a:outerShdw blurRad="38100" dist="38100" dir="2700000" algn="tl">
                    <a:srgbClr val="000000">
                      <a:alpha val="43137"/>
                    </a:srgbClr>
                  </a:outerShdw>
                </a:effectLst>
                <a:cs typeface="+mn-ea"/>
                <a:sym typeface="+mn-lt"/>
              </a:rPr>
              <a:t>单元测试</a:t>
            </a:r>
          </a:p>
        </p:txBody>
      </p:sp>
      <p:sp>
        <p:nvSpPr>
          <p:cNvPr id="4" name="文本框 3">
            <a:extLst>
              <a:ext uri="{FF2B5EF4-FFF2-40B4-BE49-F238E27FC236}">
                <a16:creationId xmlns:a16="http://schemas.microsoft.com/office/drawing/2014/main" id="{586B6AC1-2A07-9F32-766C-2667C7ABFCF5}"/>
              </a:ext>
            </a:extLst>
          </p:cNvPr>
          <p:cNvSpPr txBox="1"/>
          <p:nvPr/>
        </p:nvSpPr>
        <p:spPr>
          <a:xfrm>
            <a:off x="824753" y="1346392"/>
            <a:ext cx="6096000" cy="400110"/>
          </a:xfrm>
          <a:prstGeom prst="rect">
            <a:avLst/>
          </a:prstGeom>
          <a:noFill/>
        </p:spPr>
        <p:txBody>
          <a:bodyPr wrap="square" rtlCol="0">
            <a:spAutoFit/>
          </a:bodyPr>
          <a:lstStyle/>
          <a:p>
            <a:r>
              <a:rPr lang="zh-CN" altLang="en-US" sz="2000" dirty="0"/>
              <a:t>代码审查</a:t>
            </a:r>
            <a:r>
              <a:rPr lang="en-US" altLang="zh-CN" sz="2000" dirty="0"/>
              <a:t>——</a:t>
            </a:r>
            <a:r>
              <a:rPr lang="zh-CN" altLang="en-US" sz="2000" dirty="0"/>
              <a:t>计算机测试</a:t>
            </a:r>
          </a:p>
        </p:txBody>
      </p:sp>
      <p:pic>
        <p:nvPicPr>
          <p:cNvPr id="5" name="图片 4">
            <a:extLst>
              <a:ext uri="{FF2B5EF4-FFF2-40B4-BE49-F238E27FC236}">
                <a16:creationId xmlns:a16="http://schemas.microsoft.com/office/drawing/2014/main" id="{69F1723D-E962-1D3A-B034-B5A66F007D03}"/>
              </a:ext>
            </a:extLst>
          </p:cNvPr>
          <p:cNvPicPr>
            <a:picLocks noChangeAspect="1"/>
          </p:cNvPicPr>
          <p:nvPr/>
        </p:nvPicPr>
        <p:blipFill>
          <a:blip r:embed="rId3"/>
          <a:stretch>
            <a:fillRect/>
          </a:stretch>
        </p:blipFill>
        <p:spPr>
          <a:xfrm>
            <a:off x="665628" y="2089013"/>
            <a:ext cx="8574741" cy="4107771"/>
          </a:xfrm>
          <a:prstGeom prst="rect">
            <a:avLst/>
          </a:prstGeom>
        </p:spPr>
      </p:pic>
      <p:pic>
        <p:nvPicPr>
          <p:cNvPr id="11" name="图片 10">
            <a:extLst>
              <a:ext uri="{FF2B5EF4-FFF2-40B4-BE49-F238E27FC236}">
                <a16:creationId xmlns:a16="http://schemas.microsoft.com/office/drawing/2014/main" id="{2B43AB3E-F9E8-B5B1-2D87-82360C5F9D53}"/>
              </a:ext>
            </a:extLst>
          </p:cNvPr>
          <p:cNvPicPr>
            <a:picLocks noChangeAspect="1"/>
          </p:cNvPicPr>
          <p:nvPr/>
        </p:nvPicPr>
        <p:blipFill>
          <a:blip r:embed="rId4"/>
          <a:stretch>
            <a:fillRect/>
          </a:stretch>
        </p:blipFill>
        <p:spPr>
          <a:xfrm>
            <a:off x="6307250" y="595610"/>
            <a:ext cx="4422554" cy="5504277"/>
          </a:xfrm>
          <a:prstGeom prst="rect">
            <a:avLst/>
          </a:prstGeom>
        </p:spPr>
      </p:pic>
    </p:spTree>
    <p:custDataLst>
      <p:tags r:id="rId1"/>
    </p:custDataLst>
    <p:extLst>
      <p:ext uri="{BB962C8B-B14F-4D97-AF65-F5344CB8AC3E}">
        <p14:creationId xmlns:p14="http://schemas.microsoft.com/office/powerpoint/2010/main" val="1648354974"/>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7.4</a:t>
            </a:r>
            <a:r>
              <a:rPr lang="zh-CN" altLang="en-US" sz="3200" b="1" dirty="0">
                <a:solidFill>
                  <a:srgbClr val="0070C0"/>
                </a:solidFill>
                <a:effectLst>
                  <a:outerShdw blurRad="38100" dist="38100" dir="2700000" algn="tl">
                    <a:srgbClr val="000000">
                      <a:alpha val="43137"/>
                    </a:srgbClr>
                  </a:outerShdw>
                </a:effectLst>
                <a:cs typeface="+mn-ea"/>
                <a:sym typeface="+mn-lt"/>
              </a:rPr>
              <a:t>集成测试</a:t>
            </a:r>
          </a:p>
        </p:txBody>
      </p:sp>
      <p:sp>
        <p:nvSpPr>
          <p:cNvPr id="4" name="文本框 3">
            <a:extLst>
              <a:ext uri="{FF2B5EF4-FFF2-40B4-BE49-F238E27FC236}">
                <a16:creationId xmlns:a16="http://schemas.microsoft.com/office/drawing/2014/main" id="{586B6AC1-2A07-9F32-766C-2667C7ABFCF5}"/>
              </a:ext>
            </a:extLst>
          </p:cNvPr>
          <p:cNvSpPr txBox="1"/>
          <p:nvPr/>
        </p:nvSpPr>
        <p:spPr>
          <a:xfrm>
            <a:off x="824753" y="1265622"/>
            <a:ext cx="6096000" cy="369332"/>
          </a:xfrm>
          <a:prstGeom prst="rect">
            <a:avLst/>
          </a:prstGeom>
          <a:noFill/>
        </p:spPr>
        <p:txBody>
          <a:bodyPr wrap="square" rtlCol="0">
            <a:spAutoFit/>
          </a:bodyPr>
          <a:lstStyle/>
          <a:p>
            <a:r>
              <a:rPr lang="zh-CN" altLang="en-US" sz="1800" dirty="0"/>
              <a:t>存根程序与驱动程序（</a:t>
            </a:r>
            <a:r>
              <a:rPr lang="en-US" altLang="zh-CN" dirty="0"/>
              <a:t>Stubs and Drivers</a:t>
            </a:r>
            <a:r>
              <a:rPr lang="zh-CN" altLang="en-US" sz="1800" dirty="0"/>
              <a:t>）</a:t>
            </a:r>
            <a:endParaRPr lang="zh-CN" altLang="en-US" dirty="0"/>
          </a:p>
        </p:txBody>
      </p:sp>
      <p:graphicFrame>
        <p:nvGraphicFramePr>
          <p:cNvPr id="3" name="表格 4">
            <a:extLst>
              <a:ext uri="{FF2B5EF4-FFF2-40B4-BE49-F238E27FC236}">
                <a16:creationId xmlns:a16="http://schemas.microsoft.com/office/drawing/2014/main" id="{A45FE5E5-905D-CB3E-8EBC-343AE3F672B2}"/>
              </a:ext>
            </a:extLst>
          </p:cNvPr>
          <p:cNvGraphicFramePr>
            <a:graphicFrameLocks noGrp="1"/>
          </p:cNvGraphicFramePr>
          <p:nvPr>
            <p:extLst>
              <p:ext uri="{D42A27DB-BD31-4B8C-83A1-F6EECF244321}">
                <p14:modId xmlns:p14="http://schemas.microsoft.com/office/powerpoint/2010/main" val="2301491841"/>
              </p:ext>
            </p:extLst>
          </p:nvPr>
        </p:nvGraphicFramePr>
        <p:xfrm>
          <a:off x="824753" y="1883299"/>
          <a:ext cx="7602072" cy="3134361"/>
        </p:xfrm>
        <a:graphic>
          <a:graphicData uri="http://schemas.openxmlformats.org/drawingml/2006/table">
            <a:tbl>
              <a:tblPr firstRow="1" bandRow="1">
                <a:tableStyleId>{073A0DAA-6AF3-43AB-8588-CEC1D06C72B9}</a:tableStyleId>
              </a:tblPr>
              <a:tblGrid>
                <a:gridCol w="3801036">
                  <a:extLst>
                    <a:ext uri="{9D8B030D-6E8A-4147-A177-3AD203B41FA5}">
                      <a16:colId xmlns:a16="http://schemas.microsoft.com/office/drawing/2014/main" val="573197759"/>
                    </a:ext>
                  </a:extLst>
                </a:gridCol>
                <a:gridCol w="3801036">
                  <a:extLst>
                    <a:ext uri="{9D8B030D-6E8A-4147-A177-3AD203B41FA5}">
                      <a16:colId xmlns:a16="http://schemas.microsoft.com/office/drawing/2014/main" val="1664595822"/>
                    </a:ext>
                  </a:extLst>
                </a:gridCol>
              </a:tblGrid>
              <a:tr h="526627">
                <a:tc>
                  <a:txBody>
                    <a:bodyPr/>
                    <a:lstStyle/>
                    <a:p>
                      <a:r>
                        <a:rPr lang="zh-CN" altLang="en-US" dirty="0"/>
                        <a:t>存根</a:t>
                      </a:r>
                      <a:r>
                        <a:rPr lang="en-US" altLang="zh-CN" dirty="0"/>
                        <a:t>Stubs</a:t>
                      </a:r>
                      <a:endParaRPr lang="zh-CN" altLang="en-US" dirty="0"/>
                    </a:p>
                  </a:txBody>
                  <a:tcPr/>
                </a:tc>
                <a:tc>
                  <a:txBody>
                    <a:bodyPr/>
                    <a:lstStyle/>
                    <a:p>
                      <a:r>
                        <a:rPr lang="zh-CN" altLang="en-US" dirty="0"/>
                        <a:t>驱动</a:t>
                      </a:r>
                      <a:r>
                        <a:rPr lang="en-US" altLang="zh-CN" dirty="0"/>
                        <a:t>Drivers</a:t>
                      </a:r>
                      <a:endParaRPr lang="zh-CN" altLang="en-US" dirty="0"/>
                    </a:p>
                  </a:txBody>
                  <a:tcPr/>
                </a:tc>
                <a:extLst>
                  <a:ext uri="{0D108BD9-81ED-4DB2-BD59-A6C34878D82A}">
                    <a16:rowId xmlns:a16="http://schemas.microsoft.com/office/drawing/2014/main" val="3628874621"/>
                  </a:ext>
                </a:extLst>
              </a:tr>
              <a:tr h="526627">
                <a:tc>
                  <a:txBody>
                    <a:bodyPr/>
                    <a:lstStyle/>
                    <a:p>
                      <a:r>
                        <a:rPr lang="zh-CN" altLang="en-US" dirty="0"/>
                        <a:t>用于自顶向下集成测试</a:t>
                      </a:r>
                    </a:p>
                  </a:txBody>
                  <a:tcPr/>
                </a:tc>
                <a:tc>
                  <a:txBody>
                    <a:bodyPr/>
                    <a:lstStyle/>
                    <a:p>
                      <a:r>
                        <a:rPr lang="zh-CN" altLang="en-US" dirty="0"/>
                        <a:t>用于自底向上集成测试</a:t>
                      </a:r>
                    </a:p>
                  </a:txBody>
                  <a:tcPr/>
                </a:tc>
                <a:extLst>
                  <a:ext uri="{0D108BD9-81ED-4DB2-BD59-A6C34878D82A}">
                    <a16:rowId xmlns:a16="http://schemas.microsoft.com/office/drawing/2014/main" val="3590856092"/>
                  </a:ext>
                </a:extLst>
              </a:tr>
              <a:tr h="526627">
                <a:tc>
                  <a:txBody>
                    <a:bodyPr/>
                    <a:lstStyle/>
                    <a:p>
                      <a:r>
                        <a:rPr lang="zh-CN" altLang="en-US" dirty="0"/>
                        <a:t>被称为“被调用程序”</a:t>
                      </a:r>
                    </a:p>
                  </a:txBody>
                  <a:tcPr/>
                </a:tc>
                <a:tc>
                  <a:txBody>
                    <a:bodyPr/>
                    <a:lstStyle/>
                    <a:p>
                      <a:r>
                        <a:rPr lang="zh-CN" altLang="en-US" dirty="0"/>
                        <a:t>被称为“调用程序”</a:t>
                      </a:r>
                    </a:p>
                  </a:txBody>
                  <a:tcPr/>
                </a:tc>
                <a:extLst>
                  <a:ext uri="{0D108BD9-81ED-4DB2-BD59-A6C34878D82A}">
                    <a16:rowId xmlns:a16="http://schemas.microsoft.com/office/drawing/2014/main" val="3713818118"/>
                  </a:ext>
                </a:extLst>
              </a:tr>
              <a:tr h="526627">
                <a:tc>
                  <a:txBody>
                    <a:bodyPr/>
                    <a:lstStyle/>
                    <a:p>
                      <a:r>
                        <a:rPr lang="zh-CN" altLang="en-US" sz="1800" b="0" i="0" kern="1200" dirty="0">
                          <a:solidFill>
                            <a:schemeClr val="dk1"/>
                          </a:solidFill>
                          <a:effectLst/>
                          <a:latin typeface="+mn-lt"/>
                          <a:ea typeface="+mn-ea"/>
                          <a:cs typeface="+mn-cs"/>
                        </a:rPr>
                        <a:t>使得程序能够编译通过之外，还需要模拟返回被代替的模块的各种可能返回值</a:t>
                      </a:r>
                      <a:endParaRPr lang="zh-CN" altLang="en-US" dirty="0"/>
                    </a:p>
                  </a:txBody>
                  <a:tcPr/>
                </a:tc>
                <a:tc>
                  <a:txBody>
                    <a:bodyPr/>
                    <a:lstStyle/>
                    <a:p>
                      <a:r>
                        <a:rPr lang="zh-CN" altLang="en-US" sz="1800" b="0" i="0" kern="1200" dirty="0">
                          <a:solidFill>
                            <a:schemeClr val="dk1"/>
                          </a:solidFill>
                          <a:effectLst/>
                          <a:latin typeface="+mn-lt"/>
                          <a:ea typeface="+mn-ea"/>
                          <a:cs typeface="+mn-cs"/>
                        </a:rPr>
                        <a:t>根据测试用例的设计去调用被测试模块，并且判断被测试模块的返回值是否与测试用例的预期结果相符</a:t>
                      </a:r>
                      <a:endParaRPr lang="zh-CN" altLang="en-US" dirty="0"/>
                    </a:p>
                  </a:txBody>
                  <a:tcPr/>
                </a:tc>
                <a:extLst>
                  <a:ext uri="{0D108BD9-81ED-4DB2-BD59-A6C34878D82A}">
                    <a16:rowId xmlns:a16="http://schemas.microsoft.com/office/drawing/2014/main" val="2530683809"/>
                  </a:ext>
                </a:extLst>
              </a:tr>
              <a:tr h="526627">
                <a:tc gridSpan="2">
                  <a:txBody>
                    <a:bodyPr/>
                    <a:lstStyle/>
                    <a:p>
                      <a:r>
                        <a:rPr lang="zh-CN" altLang="en-US" dirty="0"/>
                        <a:t>       满足形式要求但没有实现实际功能的占坑代码，为了通过测试</a:t>
                      </a:r>
                      <a:r>
                        <a:rPr lang="en-US" altLang="zh-CN" dirty="0"/>
                        <a:t>/</a:t>
                      </a:r>
                      <a:r>
                        <a:rPr lang="zh-CN" altLang="en-US" dirty="0"/>
                        <a:t>编译而使程序员可以暂时不编辑这段代码</a:t>
                      </a:r>
                    </a:p>
                  </a:txBody>
                  <a:tcPr/>
                </a:tc>
                <a:tc hMerge="1">
                  <a:txBody>
                    <a:bodyPr/>
                    <a:lstStyle/>
                    <a:p>
                      <a:endParaRPr lang="zh-CN" altLang="en-US" dirty="0"/>
                    </a:p>
                  </a:txBody>
                  <a:tcPr/>
                </a:tc>
                <a:extLst>
                  <a:ext uri="{0D108BD9-81ED-4DB2-BD59-A6C34878D82A}">
                    <a16:rowId xmlns:a16="http://schemas.microsoft.com/office/drawing/2014/main" val="4140759215"/>
                  </a:ext>
                </a:extLst>
              </a:tr>
            </a:tbl>
          </a:graphicData>
        </a:graphic>
      </p:graphicFrame>
      <p:pic>
        <p:nvPicPr>
          <p:cNvPr id="8" name="图片 7">
            <a:extLst>
              <a:ext uri="{FF2B5EF4-FFF2-40B4-BE49-F238E27FC236}">
                <a16:creationId xmlns:a16="http://schemas.microsoft.com/office/drawing/2014/main" id="{F04EB1DC-B4CF-AB87-934B-0240D590EB1F}"/>
              </a:ext>
            </a:extLst>
          </p:cNvPr>
          <p:cNvPicPr>
            <a:picLocks noChangeAspect="1"/>
          </p:cNvPicPr>
          <p:nvPr/>
        </p:nvPicPr>
        <p:blipFill>
          <a:blip r:embed="rId3"/>
          <a:stretch>
            <a:fillRect/>
          </a:stretch>
        </p:blipFill>
        <p:spPr>
          <a:xfrm>
            <a:off x="8870576" y="2174296"/>
            <a:ext cx="2894572" cy="2509407"/>
          </a:xfrm>
          <a:prstGeom prst="rect">
            <a:avLst/>
          </a:prstGeom>
        </p:spPr>
      </p:pic>
    </p:spTree>
    <p:custDataLst>
      <p:tags r:id="rId1"/>
    </p:custDataLst>
    <p:extLst>
      <p:ext uri="{BB962C8B-B14F-4D97-AF65-F5344CB8AC3E}">
        <p14:creationId xmlns:p14="http://schemas.microsoft.com/office/powerpoint/2010/main" val="2012272267"/>
      </p:ext>
    </p:extLst>
  </p:cSld>
  <p:clrMapOvr>
    <a:masterClrMapping/>
  </p:clrMapOvr>
  <p:transition>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3"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图形"/>
          <p:cNvSpPr txBox="1"/>
          <p:nvPr/>
        </p:nvSpPr>
        <p:spPr>
          <a:xfrm>
            <a:off x="4881245" y="2266950"/>
            <a:ext cx="5397500" cy="2122805"/>
          </a:xfrm>
          <a:prstGeom prst="rect">
            <a:avLst/>
          </a:prstGeom>
          <a:noFill/>
          <a:ln w="9525">
            <a:noFill/>
          </a:ln>
        </p:spPr>
        <p:txBody>
          <a:bodyPr wrap="square" anchor="t" anchorCtr="0">
            <a:spAutoFit/>
          </a:bodyPr>
          <a:lstStyle/>
          <a:p>
            <a:pPr algn="ctr"/>
            <a:r>
              <a:rPr lang="zh-CN" altLang="en-US" sz="6600" dirty="0">
                <a:cs typeface="+mn-ea"/>
                <a:sym typeface="+mn-lt"/>
              </a:rPr>
              <a:t>确定测试</a:t>
            </a:r>
            <a:br>
              <a:rPr lang="zh-CN" altLang="en-US" sz="6600" dirty="0">
                <a:cs typeface="+mn-ea"/>
                <a:sym typeface="+mn-lt"/>
              </a:rPr>
            </a:br>
            <a:r>
              <a:rPr lang="zh-CN" altLang="en-US" sz="6600" dirty="0">
                <a:cs typeface="+mn-ea"/>
                <a:sym typeface="+mn-lt"/>
              </a:rPr>
              <a:t>与白盒测试</a:t>
            </a:r>
          </a:p>
        </p:txBody>
      </p:sp>
      <p:grpSp>
        <p:nvGrpSpPr>
          <p:cNvPr id="13" name="组合 12"/>
          <p:cNvGrpSpPr/>
          <p:nvPr/>
        </p:nvGrpSpPr>
        <p:grpSpPr>
          <a:xfrm>
            <a:off x="2033270" y="2194560"/>
            <a:ext cx="2938780" cy="2266950"/>
            <a:chOff x="3202" y="3456"/>
            <a:chExt cx="4628" cy="3570"/>
          </a:xfrm>
        </p:grpSpPr>
        <p:sp>
          <p:nvSpPr>
            <p:cNvPr id="7" name="图形"/>
            <p:cNvSpPr/>
            <p:nvPr/>
          </p:nvSpPr>
          <p:spPr>
            <a:xfrm>
              <a:off x="3731" y="3456"/>
              <a:ext cx="3570" cy="3570"/>
            </a:xfrm>
            <a:prstGeom prst="ellipse">
              <a:avLst/>
            </a:prstGeom>
            <a:gradFill>
              <a:gsLst>
                <a:gs pos="0">
                  <a:srgbClr val="E4D178"/>
                </a:gs>
                <a:gs pos="71000">
                  <a:srgbClr val="DDC36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txBox="1"/>
            <p:nvPr/>
          </p:nvSpPr>
          <p:spPr>
            <a:xfrm>
              <a:off x="3202" y="3491"/>
              <a:ext cx="4628" cy="3294"/>
            </a:xfrm>
            <a:prstGeom prst="rect">
              <a:avLst/>
            </a:prstGeom>
            <a:noFill/>
          </p:spPr>
          <p:txBody>
            <a:bodyPr wrap="square" rtlCol="0">
              <a:spAutoFit/>
            </a:bodyPr>
            <a:lstStyle/>
            <a:p>
              <a:pPr algn="ctr"/>
              <a:r>
                <a:rPr lang="en-US" altLang="zh-CN" sz="13000" b="1" dirty="0">
                  <a:solidFill>
                    <a:schemeClr val="bg1"/>
                  </a:solidFill>
                  <a:cs typeface="+mn-ea"/>
                  <a:sym typeface="+mn-lt"/>
                </a:rPr>
                <a:t>3</a:t>
              </a:r>
            </a:p>
          </p:txBody>
        </p:sp>
        <p:sp>
          <p:nvSpPr>
            <p:cNvPr id="8" name="图形"/>
            <p:cNvSpPr txBox="1"/>
            <p:nvPr/>
          </p:nvSpPr>
          <p:spPr>
            <a:xfrm>
              <a:off x="5762" y="4917"/>
              <a:ext cx="1539" cy="580"/>
            </a:xfrm>
            <a:prstGeom prst="rect">
              <a:avLst/>
            </a:prstGeom>
            <a:noFill/>
          </p:spPr>
          <p:txBody>
            <a:bodyPr wrap="square" rtlCol="0">
              <a:spAutoFit/>
            </a:bodyPr>
            <a:lstStyle/>
            <a:p>
              <a:r>
                <a:rPr lang="en-US" altLang="zh-CN" dirty="0">
                  <a:solidFill>
                    <a:schemeClr val="bg1"/>
                  </a:solidFill>
                  <a:cs typeface="+mn-ea"/>
                  <a:sym typeface="+mn-lt"/>
                </a:rPr>
                <a:t> THREE.</a:t>
              </a:r>
            </a:p>
          </p:txBody>
        </p:sp>
      </p:grpSp>
      <p:grpSp>
        <p:nvGrpSpPr>
          <p:cNvPr id="12" name="组合 11"/>
          <p:cNvGrpSpPr/>
          <p:nvPr/>
        </p:nvGrpSpPr>
        <p:grpSpPr>
          <a:xfrm>
            <a:off x="1642110" y="2821305"/>
            <a:ext cx="1371600" cy="1370330"/>
            <a:chOff x="2586" y="4443"/>
            <a:chExt cx="2160" cy="2158"/>
          </a:xfrm>
        </p:grpSpPr>
        <p:sp>
          <p:nvSpPr>
            <p:cNvPr id="23" name="图形"/>
            <p:cNvSpPr/>
            <p:nvPr/>
          </p:nvSpPr>
          <p:spPr>
            <a:xfrm>
              <a:off x="2587" y="4443"/>
              <a:ext cx="2159" cy="215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图形"/>
            <p:cNvSpPr txBox="1"/>
            <p:nvPr/>
          </p:nvSpPr>
          <p:spPr>
            <a:xfrm>
              <a:off x="2586" y="4563"/>
              <a:ext cx="2160" cy="1888"/>
            </a:xfrm>
            <a:prstGeom prst="rect">
              <a:avLst/>
            </a:prstGeom>
            <a:noFill/>
          </p:spPr>
          <p:txBody>
            <a:bodyPr wrap="square" rtlCol="0" anchor="t">
              <a:spAutoFit/>
            </a:bodyPr>
            <a:lstStyle/>
            <a:p>
              <a:pPr algn="ctr"/>
              <a:r>
                <a:rPr lang="en-US" altLang="zh-CN" sz="7200" b="1" dirty="0">
                  <a:solidFill>
                    <a:schemeClr val="bg1"/>
                  </a:solidFill>
                  <a:cs typeface="+mn-ea"/>
                  <a:sym typeface="+mn-lt"/>
                </a:rPr>
                <a:t>0</a:t>
              </a:r>
            </a:p>
          </p:txBody>
        </p:sp>
      </p:gr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7.5</a:t>
            </a:r>
            <a:r>
              <a:rPr lang="zh-CN" altLang="en-US" sz="3200" b="1" dirty="0">
                <a:solidFill>
                  <a:srgbClr val="0070C0"/>
                </a:solidFill>
                <a:effectLst>
                  <a:outerShdw blurRad="38100" dist="38100" dir="2700000" algn="tl">
                    <a:srgbClr val="000000">
                      <a:alpha val="43137"/>
                    </a:srgbClr>
                  </a:outerShdw>
                </a:effectLst>
                <a:cs typeface="+mn-ea"/>
                <a:sym typeface="+mn-lt"/>
              </a:rPr>
              <a:t>确认测试</a:t>
            </a: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lstStyle/>
          <a:p>
            <a:r>
              <a:rPr lang="en-US" altLang="zh-CN" sz="2000" dirty="0"/>
              <a:t>1.</a:t>
            </a:r>
            <a:r>
              <a:rPr lang="zh-CN" altLang="en-US" sz="2000" dirty="0"/>
              <a:t>确认测试的范围</a:t>
            </a:r>
          </a:p>
        </p:txBody>
      </p:sp>
      <p:sp>
        <p:nvSpPr>
          <p:cNvPr id="5" name="文本框 4"/>
          <p:cNvSpPr txBox="1"/>
          <p:nvPr/>
        </p:nvSpPr>
        <p:spPr>
          <a:xfrm>
            <a:off x="576580" y="1856740"/>
            <a:ext cx="11238865" cy="1753235"/>
          </a:xfrm>
          <a:prstGeom prst="rect">
            <a:avLst/>
          </a:prstGeom>
          <a:noFill/>
        </p:spPr>
        <p:txBody>
          <a:bodyPr wrap="square" rtlCol="0">
            <a:spAutoFit/>
          </a:bodyPr>
          <a:lstStyle/>
          <a:p>
            <a:r>
              <a:rPr lang="zh-CN" altLang="en-US"/>
              <a:t>确认测试也称为</a:t>
            </a:r>
            <a:r>
              <a:rPr lang="zh-CN" altLang="en-US">
                <a:solidFill>
                  <a:srgbClr val="FF0000"/>
                </a:solidFill>
              </a:rPr>
              <a:t>验收测试</a:t>
            </a:r>
            <a:r>
              <a:rPr lang="zh-CN" altLang="en-US"/>
              <a:t>，它的目标是</a:t>
            </a:r>
            <a:r>
              <a:rPr lang="zh-CN" altLang="en-US">
                <a:solidFill>
                  <a:srgbClr val="FF0000"/>
                </a:solidFill>
              </a:rPr>
              <a:t>验证软件的有效性</a:t>
            </a:r>
            <a:r>
              <a:rPr lang="zh-CN" altLang="en-US"/>
              <a:t>。</a:t>
            </a:r>
          </a:p>
          <a:p>
            <a:r>
              <a:rPr lang="zh-CN" altLang="en-US"/>
              <a:t>通常，验证指的是保证软件正确地实现了某个特定要求的一系列活动；确认指的是为了保证软件确实满足了用户需求而进行的一系列活动。</a:t>
            </a:r>
          </a:p>
          <a:p>
            <a:r>
              <a:rPr lang="zh-CN" altLang="en-US"/>
              <a:t>软件有效性的一个简单定义是：如果软件的功能和性能如同用户所合理期待的那样，软件就是有效的。</a:t>
            </a:r>
          </a:p>
          <a:p>
            <a:r>
              <a:rPr lang="zh-CN" altLang="en-US"/>
              <a:t>需求分析阶段产生的</a:t>
            </a:r>
            <a:r>
              <a:rPr lang="zh-CN" altLang="en-US">
                <a:solidFill>
                  <a:srgbClr val="FF0000"/>
                </a:solidFill>
              </a:rPr>
              <a:t>软件需求规格说明书</a:t>
            </a:r>
            <a:r>
              <a:rPr lang="zh-CN" altLang="en-US"/>
              <a:t>，准确地描述了用户对软件的合理期望，因此是软件有效性的标准，也是进行确认测试的基础。</a:t>
            </a:r>
          </a:p>
        </p:txBody>
      </p:sp>
      <p:sp>
        <p:nvSpPr>
          <p:cNvPr id="7" name="文本框 6"/>
          <p:cNvSpPr txBox="1"/>
          <p:nvPr/>
        </p:nvSpPr>
        <p:spPr>
          <a:xfrm>
            <a:off x="678815" y="3916045"/>
            <a:ext cx="11076305" cy="922020"/>
          </a:xfrm>
          <a:prstGeom prst="rect">
            <a:avLst/>
          </a:prstGeom>
          <a:noFill/>
        </p:spPr>
        <p:txBody>
          <a:bodyPr wrap="square" rtlCol="0">
            <a:spAutoFit/>
          </a:bodyPr>
          <a:lstStyle/>
          <a:p>
            <a:r>
              <a:rPr lang="zh-CN" altLang="en-US"/>
              <a:t>确认测试通常采用</a:t>
            </a:r>
            <a:r>
              <a:rPr lang="zh-CN" altLang="en-US">
                <a:solidFill>
                  <a:srgbClr val="FF0000"/>
                </a:solidFill>
              </a:rPr>
              <a:t>黑盒测试</a:t>
            </a:r>
            <a:endParaRPr lang="zh-CN" altLang="en-US"/>
          </a:p>
          <a:p>
            <a:r>
              <a:rPr lang="zh-CN" altLang="en-US"/>
              <a:t>（</a:t>
            </a:r>
            <a:r>
              <a:rPr lang="en-US" altLang="zh-CN"/>
              <a:t>1</a:t>
            </a:r>
            <a:r>
              <a:rPr lang="zh-CN" altLang="en-US"/>
              <a:t>）功能和性能与用户要求一致，软件是可以接受的。</a:t>
            </a:r>
          </a:p>
          <a:p>
            <a:r>
              <a:rPr lang="zh-CN" altLang="en-US"/>
              <a:t>（</a:t>
            </a:r>
            <a:r>
              <a:rPr lang="en-US" altLang="zh-CN"/>
              <a:t>2</a:t>
            </a:r>
            <a:r>
              <a:rPr lang="zh-CN" altLang="en-US"/>
              <a:t>）功能和性能与用户要求有差距。</a:t>
            </a:r>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7.5</a:t>
            </a:r>
            <a:r>
              <a:rPr lang="zh-CN" altLang="en-US" sz="3200" b="1" dirty="0">
                <a:solidFill>
                  <a:srgbClr val="0070C0"/>
                </a:solidFill>
                <a:effectLst>
                  <a:outerShdw blurRad="38100" dist="38100" dir="2700000" algn="tl">
                    <a:srgbClr val="000000">
                      <a:alpha val="43137"/>
                    </a:srgbClr>
                  </a:outerShdw>
                </a:effectLst>
                <a:cs typeface="+mn-ea"/>
                <a:sym typeface="+mn-lt"/>
              </a:rPr>
              <a:t>确认测试</a:t>
            </a: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lstStyle/>
          <a:p>
            <a:r>
              <a:rPr lang="en-US" altLang="zh-CN" sz="2000" dirty="0"/>
              <a:t>2.</a:t>
            </a:r>
            <a:r>
              <a:rPr lang="zh-CN" altLang="en-US" sz="2000" dirty="0"/>
              <a:t>软件配置复查</a:t>
            </a:r>
          </a:p>
        </p:txBody>
      </p:sp>
      <p:sp>
        <p:nvSpPr>
          <p:cNvPr id="5" name="文本框 4"/>
          <p:cNvSpPr txBox="1"/>
          <p:nvPr/>
        </p:nvSpPr>
        <p:spPr>
          <a:xfrm>
            <a:off x="576580" y="1644650"/>
            <a:ext cx="11238865" cy="1476375"/>
          </a:xfrm>
          <a:prstGeom prst="rect">
            <a:avLst/>
          </a:prstGeom>
          <a:noFill/>
        </p:spPr>
        <p:txBody>
          <a:bodyPr wrap="square" rtlCol="0">
            <a:spAutoFit/>
          </a:bodyPr>
          <a:lstStyle/>
          <a:p>
            <a:r>
              <a:rPr lang="zh-CN" altLang="en-US"/>
              <a:t>确认测试的另一个重要环节是配置复审。</a:t>
            </a:r>
          </a:p>
          <a:p>
            <a:r>
              <a:rPr lang="zh-CN" altLang="en-US"/>
              <a:t>复审的目的在于</a:t>
            </a:r>
            <a:r>
              <a:rPr lang="zh-CN" altLang="en-US">
                <a:solidFill>
                  <a:srgbClr val="FF0000"/>
                </a:solidFill>
              </a:rPr>
              <a:t>保证软件配置齐全、分类有序</a:t>
            </a:r>
            <a:r>
              <a:rPr lang="zh-CN" altLang="en-US"/>
              <a:t>，并且包括软件维护所必需的细节。 </a:t>
            </a:r>
          </a:p>
          <a:p>
            <a:r>
              <a:rPr lang="zh-CN" altLang="en-US"/>
              <a:t>除了按照合同规定的内容和要求，由人工进行软件配置审查外，在确认测试的过程中，应当</a:t>
            </a:r>
            <a:r>
              <a:rPr lang="zh-CN" altLang="en-US">
                <a:solidFill>
                  <a:srgbClr val="FF0000"/>
                </a:solidFill>
              </a:rPr>
              <a:t>严格遵守用户手册和操作手册中规定的使用步骤</a:t>
            </a:r>
            <a:r>
              <a:rPr lang="zh-CN" altLang="en-US"/>
              <a:t>，以便检查相关文档资料的正确性和完整性，并仔细记录发现的错误和遗漏，适当地进行补充和改正。</a:t>
            </a:r>
          </a:p>
        </p:txBody>
      </p:sp>
      <p:sp>
        <p:nvSpPr>
          <p:cNvPr id="7" name="文本框 6"/>
          <p:cNvSpPr txBox="1"/>
          <p:nvPr/>
        </p:nvSpPr>
        <p:spPr>
          <a:xfrm>
            <a:off x="474345" y="3662680"/>
            <a:ext cx="11076305" cy="1198880"/>
          </a:xfrm>
          <a:prstGeom prst="rect">
            <a:avLst/>
          </a:prstGeom>
          <a:noFill/>
        </p:spPr>
        <p:txBody>
          <a:bodyPr wrap="square" rtlCol="0">
            <a:spAutoFit/>
          </a:bodyPr>
          <a:lstStyle/>
          <a:p>
            <a:r>
              <a:rPr lang="en-US" altLang="zh-CN"/>
              <a:t>A</a:t>
            </a:r>
            <a:r>
              <a:rPr lang="zh-CN" altLang="en-US"/>
              <a:t>测试是由</a:t>
            </a:r>
            <a:r>
              <a:rPr lang="zh-CN" altLang="en-US">
                <a:solidFill>
                  <a:srgbClr val="FF0000"/>
                </a:solidFill>
              </a:rPr>
              <a:t>一个用户在开发环境下进行的测试</a:t>
            </a:r>
            <a:r>
              <a:rPr lang="zh-CN" altLang="en-US"/>
              <a:t>，也可以是软件开发公司组织内部人员模拟各类用户行对即将面市软件产品(称为</a:t>
            </a:r>
            <a:r>
              <a:rPr lang="en-US" altLang="zh-CN"/>
              <a:t>A</a:t>
            </a:r>
            <a:r>
              <a:rPr lang="zh-CN" altLang="en-US"/>
              <a:t>版本)进行的测试。</a:t>
            </a:r>
            <a:r>
              <a:rPr lang="en-US" altLang="zh-CN"/>
              <a:t>A</a:t>
            </a:r>
            <a:r>
              <a:rPr lang="zh-CN" altLang="en-US"/>
              <a:t>测试的关键在于尽可能逼真地模拟实际运行环境和用户对软件产品的操作并尽最大努力涵盖所有可能的用户操作方式，并在测试中试图发现错误并修正。</a:t>
            </a:r>
          </a:p>
          <a:p>
            <a:r>
              <a:rPr lang="zh-CN" altLang="en-US">
                <a:solidFill>
                  <a:srgbClr val="FF0000"/>
                </a:solidFill>
              </a:rPr>
              <a:t>a测试人员是除开产品开发人员之外首先见到产品的人，他们提出的功能和修改意见是特别有价值的。</a:t>
            </a:r>
          </a:p>
        </p:txBody>
      </p:sp>
      <p:sp>
        <p:nvSpPr>
          <p:cNvPr id="4" name="文本框 3"/>
          <p:cNvSpPr txBox="1"/>
          <p:nvPr/>
        </p:nvSpPr>
        <p:spPr>
          <a:xfrm>
            <a:off x="628015" y="3217545"/>
            <a:ext cx="5135245" cy="398780"/>
          </a:xfrm>
          <a:prstGeom prst="rect">
            <a:avLst/>
          </a:prstGeom>
          <a:noFill/>
          <a:ln>
            <a:solidFill>
              <a:schemeClr val="tx1"/>
            </a:solidFill>
          </a:ln>
        </p:spPr>
        <p:txBody>
          <a:bodyPr wrap="square" rtlCol="0">
            <a:spAutoFit/>
          </a:bodyPr>
          <a:lstStyle/>
          <a:p>
            <a:r>
              <a:rPr lang="en-US" altLang="zh-CN" sz="2000" dirty="0"/>
              <a:t>3.AIpha</a:t>
            </a:r>
            <a:r>
              <a:rPr lang="zh-CN" altLang="en-US" sz="2000" dirty="0"/>
              <a:t>和</a:t>
            </a:r>
            <a:r>
              <a:rPr lang="en-US" altLang="zh-CN" sz="2000" dirty="0"/>
              <a:t>Beta</a:t>
            </a:r>
            <a:r>
              <a:rPr lang="zh-CN" altLang="en-US" sz="2000" dirty="0"/>
              <a:t>测试</a:t>
            </a:r>
          </a:p>
        </p:txBody>
      </p:sp>
      <p:sp>
        <p:nvSpPr>
          <p:cNvPr id="8" name="文本框 7"/>
          <p:cNvSpPr txBox="1"/>
          <p:nvPr/>
        </p:nvSpPr>
        <p:spPr>
          <a:xfrm>
            <a:off x="572770" y="4861560"/>
            <a:ext cx="11045825" cy="1476375"/>
          </a:xfrm>
          <a:prstGeom prst="rect">
            <a:avLst/>
          </a:prstGeom>
          <a:noFill/>
        </p:spPr>
        <p:txBody>
          <a:bodyPr wrap="square" rtlCol="0">
            <a:spAutoFit/>
          </a:bodyPr>
          <a:lstStyle/>
          <a:p>
            <a:r>
              <a:rPr lang="zh-CN" altLang="en-US"/>
              <a:t>经过</a:t>
            </a:r>
            <a:r>
              <a:rPr lang="en-US" altLang="zh-CN"/>
              <a:t>A</a:t>
            </a:r>
            <a:r>
              <a:rPr lang="zh-CN" altLang="en-US"/>
              <a:t>测试调整的软件产品称为B版本。B测试是由软件的多个用户在一个或多个用户的实际使用环境下进行的测试。与</a:t>
            </a:r>
            <a:r>
              <a:rPr lang="en-US" altLang="zh-CN"/>
              <a:t>A</a:t>
            </a:r>
            <a:r>
              <a:rPr lang="zh-CN" altLang="en-US"/>
              <a:t>测试不同的是，</a:t>
            </a:r>
            <a:r>
              <a:rPr lang="zh-CN" altLang="en-US">
                <a:solidFill>
                  <a:srgbClr val="FF0000"/>
                </a:solidFill>
              </a:rPr>
              <a:t>开发者通常不在测试现场</a:t>
            </a:r>
            <a:r>
              <a:rPr lang="zh-CN" altLang="en-US"/>
              <a:t>。在B测试中，用户需要记录所遇到的一切问题，并要求用户报告异常情况、提出批评意见。开发者在综合用户的报告之后，做出修改，最后将软件产品交付给全体用户使用。</a:t>
            </a:r>
            <a:r>
              <a:rPr lang="en-US" altLang="zh-CN">
                <a:solidFill>
                  <a:srgbClr val="FF0000"/>
                </a:solidFill>
              </a:rPr>
              <a:t>B</a:t>
            </a:r>
            <a:r>
              <a:rPr lang="zh-CN" altLang="en-US">
                <a:solidFill>
                  <a:srgbClr val="FF0000"/>
                </a:solidFill>
              </a:rPr>
              <a:t>测试着重于产品的支持性，包括文档、客户培训和支持产品生产能力</a:t>
            </a:r>
            <a:r>
              <a:rPr lang="zh-CN" altLang="en-US"/>
              <a:t>，因此，只有当</a:t>
            </a:r>
            <a:r>
              <a:rPr lang="en-US" altLang="zh-CN"/>
              <a:t>A</a:t>
            </a:r>
            <a:r>
              <a:rPr lang="zh-CN" altLang="en-US"/>
              <a:t>测试达到一定的可靠程度时，才能开始B测试。</a:t>
            </a:r>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720725" y="2044065"/>
            <a:ext cx="10750550" cy="3296285"/>
            <a:chOff x="1074" y="3542"/>
            <a:chExt cx="16930" cy="5191"/>
          </a:xfrm>
        </p:grpSpPr>
        <p:sp>
          <p:nvSpPr>
            <p:cNvPr id="2" name="圆角矩形 1"/>
            <p:cNvSpPr/>
            <p:nvPr/>
          </p:nvSpPr>
          <p:spPr>
            <a:xfrm>
              <a:off x="1074" y="5311"/>
              <a:ext cx="2620" cy="12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实现</a:t>
              </a:r>
            </a:p>
          </p:txBody>
        </p:sp>
        <p:sp>
          <p:nvSpPr>
            <p:cNvPr id="3" name="圆角矩形 2"/>
            <p:cNvSpPr/>
            <p:nvPr/>
          </p:nvSpPr>
          <p:spPr>
            <a:xfrm>
              <a:off x="5485" y="3542"/>
              <a:ext cx="2620" cy="12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编码</a:t>
              </a:r>
            </a:p>
          </p:txBody>
        </p:sp>
        <p:sp>
          <p:nvSpPr>
            <p:cNvPr id="4" name="圆角矩形 3"/>
            <p:cNvSpPr/>
            <p:nvPr/>
          </p:nvSpPr>
          <p:spPr>
            <a:xfrm>
              <a:off x="5485" y="7076"/>
              <a:ext cx="2620" cy="12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测试</a:t>
              </a:r>
            </a:p>
          </p:txBody>
        </p:sp>
        <p:sp>
          <p:nvSpPr>
            <p:cNvPr id="5" name="左大括号 4"/>
            <p:cNvSpPr/>
            <p:nvPr/>
          </p:nvSpPr>
          <p:spPr>
            <a:xfrm>
              <a:off x="4139" y="4074"/>
              <a:ext cx="901" cy="3704"/>
            </a:xfrm>
            <a:prstGeom prst="lef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8999" y="3601"/>
              <a:ext cx="9005" cy="1113"/>
            </a:xfrm>
            <a:prstGeom prst="rect">
              <a:avLst/>
            </a:prstGeom>
            <a:noFill/>
            <a:ln>
              <a:solidFill>
                <a:srgbClr val="DDC367"/>
              </a:solidFill>
            </a:ln>
          </p:spPr>
          <p:txBody>
            <a:bodyPr wrap="square" rtlCol="0">
              <a:spAutoFit/>
            </a:bodyPr>
            <a:lstStyle/>
            <a:p>
              <a:pPr indent="508000" fontAlgn="auto">
                <a:extLst>
                  <a:ext uri="{35155182-B16C-46BC-9424-99874614C6A1}">
                    <wpsdc:indentchars xmlns:wpsdc="http://www.wps.cn/officeDocument/2017/drawingmlCustomData" xmlns="" val="200" checksum="282533468"/>
                  </a:ext>
                </a:extLst>
              </a:pPr>
              <a:r>
                <a:rPr lang="zh-CN" altLang="en-US" sz="2000" noProof="0" dirty="0">
                  <a:latin typeface="微软雅黑" panose="020B0503020204020204" pitchFamily="34" charset="-122"/>
                  <a:ea typeface="微软雅黑" panose="020B0503020204020204" pitchFamily="34" charset="-122"/>
                  <a:sym typeface="+mn-ea"/>
                </a:rPr>
                <a:t>把软件设计结果翻译成用某种</a:t>
              </a:r>
              <a:r>
                <a:rPr lang="zh-CN" altLang="en-US" sz="2000" b="1" noProof="0" dirty="0">
                  <a:latin typeface="微软雅黑" panose="020B0503020204020204" pitchFamily="34" charset="-122"/>
                  <a:ea typeface="微软雅黑" panose="020B0503020204020204" pitchFamily="34" charset="-122"/>
                  <a:sym typeface="+mn-ea"/>
                </a:rPr>
                <a:t>程序设计语言</a:t>
              </a:r>
              <a:r>
                <a:rPr lang="zh-CN" altLang="en-US" sz="2000" noProof="0" dirty="0">
                  <a:latin typeface="微软雅黑" panose="020B0503020204020204" pitchFamily="34" charset="-122"/>
                  <a:ea typeface="微软雅黑" panose="020B0503020204020204" pitchFamily="34" charset="-122"/>
                  <a:sym typeface="+mn-ea"/>
                </a:rPr>
                <a:t>书写的程序。编码是对设计的进一步具体化。</a:t>
              </a:r>
            </a:p>
          </p:txBody>
        </p:sp>
        <p:sp>
          <p:nvSpPr>
            <p:cNvPr id="7" name="文本框 6"/>
            <p:cNvSpPr txBox="1"/>
            <p:nvPr/>
          </p:nvSpPr>
          <p:spPr>
            <a:xfrm>
              <a:off x="8999" y="6651"/>
              <a:ext cx="8937" cy="2082"/>
            </a:xfrm>
            <a:prstGeom prst="rect">
              <a:avLst/>
            </a:prstGeom>
            <a:noFill/>
            <a:ln>
              <a:solidFill>
                <a:srgbClr val="DDC367"/>
              </a:solidFill>
            </a:ln>
          </p:spPr>
          <p:txBody>
            <a:bodyPr wrap="square" rtlCol="0">
              <a:spAutoFit/>
            </a:bodyPr>
            <a:lstStyle/>
            <a:p>
              <a:pPr indent="508000" fontAlgn="auto">
                <a:extLst>
                  <a:ext uri="{35155182-B16C-46BC-9424-99874614C6A1}">
                    <wpsdc:indentchars xmlns:wpsdc="http://www.wps.cn/officeDocument/2017/drawingmlCustomData" xmlns="" val="200" checksum="282533468"/>
                  </a:ext>
                </a:extLst>
              </a:pPr>
              <a:r>
                <a:rPr lang="zh-CN" altLang="en-US" sz="2000"/>
                <a:t>目的是在软件投入生成性运行前，尽可能多地发现</a:t>
              </a:r>
              <a:r>
                <a:rPr lang="zh-CN" altLang="en-US" sz="2000" b="1"/>
                <a:t>软件中的错误</a:t>
              </a:r>
              <a:r>
                <a:rPr lang="zh-CN" altLang="en-US" sz="2000"/>
                <a:t>。软件测试是保证软件质量的关键步骤，是对软件规格说明、设计和编码的最后复审。</a:t>
              </a:r>
            </a:p>
          </p:txBody>
        </p:sp>
      </p:grpSp>
      <p:sp>
        <p:nvSpPr>
          <p:cNvPr id="9" name="文本框 8"/>
          <p:cNvSpPr txBox="1"/>
          <p:nvPr/>
        </p:nvSpPr>
        <p:spPr>
          <a:xfrm>
            <a:off x="474345" y="420370"/>
            <a:ext cx="6096000" cy="842010"/>
          </a:xfrm>
          <a:prstGeom prst="rect">
            <a:avLst/>
          </a:prstGeom>
          <a:solidFill>
            <a:schemeClr val="bg1"/>
          </a:solidFill>
        </p:spPr>
        <p:txBody>
          <a:bodyPr wrap="square" rtlCol="0" anchor="t">
            <a:noAutofit/>
          </a:bodyPr>
          <a:lstStyle/>
          <a:p>
            <a:pPr algn="l"/>
            <a:r>
              <a:rPr lang="zh-CN" sz="3200" b="1" dirty="0">
                <a:solidFill>
                  <a:srgbClr val="0070C0"/>
                </a:solidFill>
                <a:effectLst>
                  <a:outerShdw blurRad="38100" dist="38100" dir="2700000" algn="tl">
                    <a:srgbClr val="000000">
                      <a:alpha val="43137"/>
                    </a:srgbClr>
                  </a:outerShdw>
                </a:effectLst>
                <a:cs typeface="+mn-ea"/>
                <a:sym typeface="+mn-lt"/>
              </a:rPr>
              <a:t>实现</a:t>
            </a:r>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7.6</a:t>
            </a:r>
            <a:r>
              <a:rPr lang="zh-CN" altLang="en-US" sz="3200" b="1" dirty="0">
                <a:solidFill>
                  <a:srgbClr val="0070C0"/>
                </a:solidFill>
                <a:effectLst>
                  <a:outerShdw blurRad="38100" dist="38100" dir="2700000" algn="tl">
                    <a:srgbClr val="000000">
                      <a:alpha val="43137"/>
                    </a:srgbClr>
                  </a:outerShdw>
                </a:effectLst>
                <a:cs typeface="+mn-ea"/>
                <a:sym typeface="+mn-lt"/>
              </a:rPr>
              <a:t>白盒测试技术</a:t>
            </a: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lstStyle/>
          <a:p>
            <a:r>
              <a:rPr lang="en-US" altLang="zh-CN" sz="2000" dirty="0"/>
              <a:t>1.</a:t>
            </a:r>
            <a:r>
              <a:rPr lang="zh-CN" altLang="en-US" sz="2000" dirty="0"/>
              <a:t>逻辑覆盖</a:t>
            </a:r>
          </a:p>
        </p:txBody>
      </p:sp>
      <p:pic>
        <p:nvPicPr>
          <p:cNvPr id="8" name="图片 7" descr="被测试模块的流程图7_5"/>
          <p:cNvPicPr>
            <a:picLocks noChangeAspect="1"/>
          </p:cNvPicPr>
          <p:nvPr>
            <p:custDataLst>
              <p:tags r:id="rId2"/>
            </p:custDataLst>
          </p:nvPr>
        </p:nvPicPr>
        <p:blipFill>
          <a:blip r:embed="rId4"/>
          <a:stretch>
            <a:fillRect/>
          </a:stretch>
        </p:blipFill>
        <p:spPr>
          <a:xfrm>
            <a:off x="706755" y="1694815"/>
            <a:ext cx="3343275" cy="4591050"/>
          </a:xfrm>
          <a:prstGeom prst="rect">
            <a:avLst/>
          </a:prstGeom>
        </p:spPr>
      </p:pic>
      <p:sp>
        <p:nvSpPr>
          <p:cNvPr id="9" name="文本框 8"/>
          <p:cNvSpPr txBox="1"/>
          <p:nvPr/>
        </p:nvSpPr>
        <p:spPr>
          <a:xfrm>
            <a:off x="5711825" y="1866900"/>
            <a:ext cx="5812155" cy="922020"/>
          </a:xfrm>
          <a:prstGeom prst="rect">
            <a:avLst/>
          </a:prstGeom>
          <a:noFill/>
        </p:spPr>
        <p:txBody>
          <a:bodyPr wrap="square" rtlCol="0">
            <a:spAutoFit/>
          </a:bodyPr>
          <a:lstStyle/>
          <a:p>
            <a:r>
              <a:rPr lang="zh-CN" altLang="en-US"/>
              <a:t>（</a:t>
            </a:r>
            <a:r>
              <a:rPr lang="en-US" altLang="zh-CN"/>
              <a:t>1</a:t>
            </a:r>
            <a:r>
              <a:rPr lang="zh-CN" altLang="en-US"/>
              <a:t>）语句覆盖</a:t>
            </a:r>
          </a:p>
          <a:p>
            <a:r>
              <a:rPr lang="zh-CN" altLang="en-US"/>
              <a:t>为了使每个语句都执行一次，执行路径为</a:t>
            </a:r>
            <a:r>
              <a:rPr lang="en-US" altLang="zh-CN"/>
              <a:t>sacbed</a:t>
            </a:r>
          </a:p>
          <a:p>
            <a:r>
              <a:rPr lang="zh-CN" altLang="en-US"/>
              <a:t>为此只需要输入</a:t>
            </a:r>
            <a:r>
              <a:rPr lang="en-US" altLang="zh-CN"/>
              <a:t> A=2</a:t>
            </a:r>
            <a:r>
              <a:rPr lang="zh-CN" altLang="en-US"/>
              <a:t>，</a:t>
            </a:r>
            <a:r>
              <a:rPr lang="en-US" altLang="zh-CN"/>
              <a:t>B=0</a:t>
            </a:r>
            <a:r>
              <a:rPr lang="zh-CN" altLang="en-US"/>
              <a:t>，</a:t>
            </a:r>
            <a:r>
              <a:rPr lang="en-US" altLang="zh-CN"/>
              <a:t>X=4</a:t>
            </a:r>
          </a:p>
        </p:txBody>
      </p:sp>
      <p:sp>
        <p:nvSpPr>
          <p:cNvPr id="10" name="文本框 9"/>
          <p:cNvSpPr txBox="1"/>
          <p:nvPr/>
        </p:nvSpPr>
        <p:spPr>
          <a:xfrm>
            <a:off x="5711825" y="3107055"/>
            <a:ext cx="5812155" cy="1476375"/>
          </a:xfrm>
          <a:prstGeom prst="rect">
            <a:avLst/>
          </a:prstGeom>
          <a:noFill/>
        </p:spPr>
        <p:txBody>
          <a:bodyPr wrap="square" rtlCol="0">
            <a:spAutoFit/>
          </a:bodyPr>
          <a:lstStyle/>
          <a:p>
            <a:r>
              <a:rPr lang="zh-CN" altLang="en-US"/>
              <a:t>（</a:t>
            </a:r>
            <a:r>
              <a:rPr lang="en-US" altLang="zh-CN"/>
              <a:t>2</a:t>
            </a:r>
            <a:r>
              <a:rPr lang="zh-CN" altLang="en-US"/>
              <a:t>）判定覆盖</a:t>
            </a:r>
          </a:p>
          <a:p>
            <a:r>
              <a:rPr lang="zh-CN" altLang="en-US"/>
              <a:t>不仅每个语句必须执行一次，每个判定的每个可能结果都应该至少执行一次</a:t>
            </a:r>
          </a:p>
          <a:p>
            <a:r>
              <a:rPr lang="en-US" altLang="zh-CN"/>
              <a:t>A=3</a:t>
            </a:r>
            <a:r>
              <a:rPr lang="zh-CN" altLang="en-US"/>
              <a:t>，</a:t>
            </a:r>
            <a:r>
              <a:rPr lang="en-US" altLang="zh-CN"/>
              <a:t>B=0</a:t>
            </a:r>
            <a:r>
              <a:rPr lang="zh-CN" altLang="en-US"/>
              <a:t>，</a:t>
            </a:r>
            <a:r>
              <a:rPr lang="en-US" altLang="zh-CN"/>
              <a:t>X=3</a:t>
            </a:r>
            <a:r>
              <a:rPr lang="zh-CN" altLang="en-US"/>
              <a:t>（覆盖</a:t>
            </a:r>
            <a:r>
              <a:rPr lang="en-US" altLang="zh-CN"/>
              <a:t>sacbd</a:t>
            </a:r>
            <a:r>
              <a:rPr lang="zh-CN" altLang="en-US"/>
              <a:t>）</a:t>
            </a:r>
            <a:endParaRPr lang="en-US" altLang="zh-CN"/>
          </a:p>
          <a:p>
            <a:r>
              <a:rPr lang="en-US" altLang="zh-CN"/>
              <a:t>A=2</a:t>
            </a:r>
            <a:r>
              <a:rPr lang="zh-CN" altLang="en-US"/>
              <a:t>，</a:t>
            </a:r>
            <a:r>
              <a:rPr lang="en-US" altLang="zh-CN"/>
              <a:t>B=1</a:t>
            </a:r>
            <a:r>
              <a:rPr lang="zh-CN" altLang="en-US"/>
              <a:t>，</a:t>
            </a:r>
            <a:r>
              <a:rPr lang="en-US" altLang="zh-CN"/>
              <a:t>X=1</a:t>
            </a:r>
            <a:r>
              <a:rPr lang="zh-CN" altLang="en-US"/>
              <a:t>（覆盖</a:t>
            </a:r>
            <a:r>
              <a:rPr lang="en-US" altLang="zh-CN"/>
              <a:t>sabed</a:t>
            </a:r>
            <a:r>
              <a:rPr lang="zh-CN" altLang="en-US"/>
              <a:t>）</a:t>
            </a:r>
          </a:p>
        </p:txBody>
      </p:sp>
      <p:sp>
        <p:nvSpPr>
          <p:cNvPr id="11" name="文本框 10"/>
          <p:cNvSpPr txBox="1"/>
          <p:nvPr/>
        </p:nvSpPr>
        <p:spPr>
          <a:xfrm>
            <a:off x="5711825" y="4810125"/>
            <a:ext cx="5700395" cy="1753235"/>
          </a:xfrm>
          <a:prstGeom prst="rect">
            <a:avLst/>
          </a:prstGeom>
          <a:noFill/>
        </p:spPr>
        <p:txBody>
          <a:bodyPr wrap="square" rtlCol="0">
            <a:spAutoFit/>
          </a:bodyPr>
          <a:lstStyle/>
          <a:p>
            <a:r>
              <a:rPr lang="zh-CN" altLang="en-US"/>
              <a:t>（</a:t>
            </a:r>
            <a:r>
              <a:rPr lang="en-US" altLang="zh-CN"/>
              <a:t>3</a:t>
            </a:r>
            <a:r>
              <a:rPr lang="zh-CN" altLang="en-US"/>
              <a:t>）条件覆盖</a:t>
            </a:r>
          </a:p>
          <a:p>
            <a:r>
              <a:rPr lang="zh-CN" altLang="en-US"/>
              <a:t>判定表达式中的每个条件都取到各种结果</a:t>
            </a:r>
          </a:p>
          <a:p>
            <a:r>
              <a:rPr lang="en-US" altLang="zh-CN"/>
              <a:t>A=2</a:t>
            </a:r>
            <a:r>
              <a:rPr lang="zh-CN" altLang="en-US"/>
              <a:t>，</a:t>
            </a:r>
            <a:r>
              <a:rPr lang="en-US" altLang="zh-CN"/>
              <a:t>B=0</a:t>
            </a:r>
            <a:r>
              <a:rPr lang="zh-CN" altLang="en-US"/>
              <a:t>，</a:t>
            </a:r>
            <a:r>
              <a:rPr lang="en-US" altLang="zh-CN"/>
              <a:t>X=4</a:t>
            </a:r>
          </a:p>
          <a:p>
            <a:r>
              <a:rPr lang="zh-CN" altLang="en-US"/>
              <a:t>（满足</a:t>
            </a:r>
            <a:r>
              <a:rPr lang="en-US" altLang="zh-CN"/>
              <a:t>A&gt;1,B&gt;0,A=2,X&gt;1 sacbed</a:t>
            </a:r>
            <a:r>
              <a:rPr lang="zh-CN" altLang="en-US"/>
              <a:t>）</a:t>
            </a:r>
            <a:endParaRPr lang="en-US" altLang="zh-CN"/>
          </a:p>
          <a:p>
            <a:r>
              <a:rPr lang="en-US" altLang="zh-CN"/>
              <a:t>A=1</a:t>
            </a:r>
            <a:r>
              <a:rPr lang="zh-CN" altLang="en-US"/>
              <a:t>，</a:t>
            </a:r>
            <a:r>
              <a:rPr lang="en-US" altLang="zh-CN"/>
              <a:t>B=1</a:t>
            </a:r>
            <a:r>
              <a:rPr lang="zh-CN" altLang="en-US"/>
              <a:t>，</a:t>
            </a:r>
            <a:r>
              <a:rPr lang="en-US" altLang="zh-CN"/>
              <a:t>X=1</a:t>
            </a:r>
          </a:p>
          <a:p>
            <a:r>
              <a:rPr lang="en-US" altLang="zh-CN"/>
              <a:t>(</a:t>
            </a:r>
            <a:r>
              <a:rPr lang="zh-CN" altLang="en-US"/>
              <a:t>满足</a:t>
            </a:r>
            <a:r>
              <a:rPr lang="en-US" altLang="zh-CN"/>
              <a:t>A&lt;=1,B!=0,A!=2,X&lt;=1 sabd)</a:t>
            </a:r>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7.6</a:t>
            </a:r>
            <a:r>
              <a:rPr lang="zh-CN" altLang="en-US" sz="3200" b="1" dirty="0">
                <a:solidFill>
                  <a:srgbClr val="0070C0"/>
                </a:solidFill>
                <a:effectLst>
                  <a:outerShdw blurRad="38100" dist="38100" dir="2700000" algn="tl">
                    <a:srgbClr val="000000">
                      <a:alpha val="43137"/>
                    </a:srgbClr>
                  </a:outerShdw>
                </a:effectLst>
                <a:cs typeface="+mn-ea"/>
                <a:sym typeface="+mn-lt"/>
              </a:rPr>
              <a:t>白盒测试技术</a:t>
            </a: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lstStyle/>
          <a:p>
            <a:r>
              <a:rPr lang="en-US" altLang="zh-CN" sz="2000" dirty="0"/>
              <a:t>1.</a:t>
            </a:r>
            <a:r>
              <a:rPr lang="zh-CN" altLang="en-US" sz="2000" dirty="0"/>
              <a:t>逻辑覆盖</a:t>
            </a:r>
          </a:p>
        </p:txBody>
      </p:sp>
      <p:pic>
        <p:nvPicPr>
          <p:cNvPr id="8" name="图片 7" descr="被测试模块的流程图7_5"/>
          <p:cNvPicPr>
            <a:picLocks noChangeAspect="1"/>
          </p:cNvPicPr>
          <p:nvPr>
            <p:custDataLst>
              <p:tags r:id="rId2"/>
            </p:custDataLst>
          </p:nvPr>
        </p:nvPicPr>
        <p:blipFill>
          <a:blip r:embed="rId4"/>
          <a:stretch>
            <a:fillRect/>
          </a:stretch>
        </p:blipFill>
        <p:spPr>
          <a:xfrm>
            <a:off x="706755" y="1694815"/>
            <a:ext cx="3343275" cy="4591050"/>
          </a:xfrm>
          <a:prstGeom prst="rect">
            <a:avLst/>
          </a:prstGeom>
        </p:spPr>
      </p:pic>
      <p:sp>
        <p:nvSpPr>
          <p:cNvPr id="9" name="文本框 8"/>
          <p:cNvSpPr txBox="1"/>
          <p:nvPr/>
        </p:nvSpPr>
        <p:spPr>
          <a:xfrm>
            <a:off x="5711825" y="1694815"/>
            <a:ext cx="5812155" cy="922020"/>
          </a:xfrm>
          <a:prstGeom prst="rect">
            <a:avLst/>
          </a:prstGeom>
          <a:noFill/>
        </p:spPr>
        <p:txBody>
          <a:bodyPr wrap="square" rtlCol="0">
            <a:spAutoFit/>
          </a:bodyPr>
          <a:lstStyle/>
          <a:p>
            <a:r>
              <a:rPr lang="zh-CN" altLang="en-US"/>
              <a:t>（</a:t>
            </a:r>
            <a:r>
              <a:rPr lang="en-US" altLang="zh-CN"/>
              <a:t>4)</a:t>
            </a:r>
            <a:r>
              <a:rPr lang="zh-CN" altLang="en-US"/>
              <a:t>判定，条件覆盖</a:t>
            </a:r>
          </a:p>
          <a:p>
            <a:r>
              <a:rPr lang="zh-CN" altLang="en-US"/>
              <a:t>同时满足判定覆盖和条件覆盖</a:t>
            </a:r>
          </a:p>
          <a:p>
            <a:r>
              <a:rPr lang="en-US" altLang="zh-CN"/>
              <a:t>A=2</a:t>
            </a:r>
            <a:r>
              <a:rPr lang="zh-CN" altLang="en-US"/>
              <a:t>，</a:t>
            </a:r>
            <a:r>
              <a:rPr lang="en-US" altLang="zh-CN"/>
              <a:t>B=0</a:t>
            </a:r>
            <a:r>
              <a:rPr lang="zh-CN" altLang="en-US"/>
              <a:t>，</a:t>
            </a:r>
            <a:r>
              <a:rPr lang="en-US" altLang="zh-CN"/>
              <a:t>X=4 or A=1</a:t>
            </a:r>
            <a:r>
              <a:rPr lang="zh-CN" altLang="en-US"/>
              <a:t>，</a:t>
            </a:r>
            <a:r>
              <a:rPr lang="en-US" altLang="zh-CN"/>
              <a:t>B=1</a:t>
            </a:r>
            <a:r>
              <a:rPr lang="zh-CN" altLang="en-US"/>
              <a:t>，</a:t>
            </a:r>
            <a:r>
              <a:rPr lang="en-US" altLang="zh-CN"/>
              <a:t>X=4</a:t>
            </a:r>
          </a:p>
        </p:txBody>
      </p:sp>
      <p:sp>
        <p:nvSpPr>
          <p:cNvPr id="10" name="文本框 9"/>
          <p:cNvSpPr txBox="1"/>
          <p:nvPr/>
        </p:nvSpPr>
        <p:spPr>
          <a:xfrm>
            <a:off x="5711825" y="2823210"/>
            <a:ext cx="5812155" cy="2861310"/>
          </a:xfrm>
          <a:prstGeom prst="rect">
            <a:avLst/>
          </a:prstGeom>
          <a:noFill/>
        </p:spPr>
        <p:txBody>
          <a:bodyPr wrap="square" rtlCol="0">
            <a:spAutoFit/>
          </a:bodyPr>
          <a:lstStyle/>
          <a:p>
            <a:r>
              <a:rPr lang="zh-CN" altLang="en-US"/>
              <a:t>（</a:t>
            </a:r>
            <a:r>
              <a:rPr lang="en-US" altLang="zh-CN"/>
              <a:t>5</a:t>
            </a:r>
            <a:r>
              <a:rPr lang="zh-CN" altLang="en-US"/>
              <a:t>）条件组合覆盖</a:t>
            </a:r>
          </a:p>
          <a:p>
            <a:r>
              <a:rPr lang="zh-CN" altLang="en-US"/>
              <a:t>使得每个判定表达式中各种组合都至少出现一次</a:t>
            </a:r>
          </a:p>
          <a:p>
            <a:r>
              <a:rPr lang="en-US" altLang="zh-CN"/>
              <a:t>1.A&gt;1,B=0                </a:t>
            </a:r>
            <a:r>
              <a:rPr lang="en-US" altLang="zh-CN">
                <a:sym typeface="+mn-ea"/>
              </a:rPr>
              <a:t>A=2,B=0,X=4  </a:t>
            </a:r>
            <a:r>
              <a:rPr lang="zh-CN" altLang="en-US">
                <a:sym typeface="+mn-ea"/>
              </a:rPr>
              <a:t>针对</a:t>
            </a:r>
            <a:r>
              <a:rPr lang="en-US" altLang="zh-CN">
                <a:sym typeface="+mn-ea"/>
              </a:rPr>
              <a:t>1</a:t>
            </a:r>
            <a:r>
              <a:rPr lang="zh-CN" altLang="en-US">
                <a:sym typeface="+mn-ea"/>
              </a:rPr>
              <a:t>，</a:t>
            </a:r>
            <a:r>
              <a:rPr lang="en-US" altLang="zh-CN">
                <a:sym typeface="+mn-ea"/>
              </a:rPr>
              <a:t>5</a:t>
            </a:r>
            <a:endParaRPr lang="en-US" altLang="zh-CN"/>
          </a:p>
          <a:p>
            <a:r>
              <a:rPr lang="en-US" altLang="zh-CN"/>
              <a:t>2.A&gt;1,B!=0               A=2,B=1,X=4  </a:t>
            </a:r>
            <a:r>
              <a:rPr lang="zh-CN" altLang="en-US"/>
              <a:t>针对</a:t>
            </a:r>
            <a:r>
              <a:rPr lang="en-US" altLang="zh-CN"/>
              <a:t>2</a:t>
            </a:r>
            <a:r>
              <a:rPr lang="zh-CN" altLang="en-US"/>
              <a:t>，</a:t>
            </a:r>
            <a:r>
              <a:rPr lang="en-US" altLang="zh-CN"/>
              <a:t>6</a:t>
            </a:r>
          </a:p>
          <a:p>
            <a:r>
              <a:rPr lang="en-US" altLang="zh-CN"/>
              <a:t>3.A&lt;=1,B=0             A=1,B=0,X=2   </a:t>
            </a:r>
            <a:r>
              <a:rPr lang="zh-CN" altLang="en-US"/>
              <a:t>针对</a:t>
            </a:r>
            <a:r>
              <a:rPr lang="en-US" altLang="zh-CN"/>
              <a:t>3</a:t>
            </a:r>
            <a:r>
              <a:rPr lang="zh-CN" altLang="en-US"/>
              <a:t>，</a:t>
            </a:r>
            <a:r>
              <a:rPr lang="en-US" altLang="zh-CN"/>
              <a:t>7</a:t>
            </a:r>
          </a:p>
          <a:p>
            <a:r>
              <a:rPr lang="en-US" altLang="zh-CN"/>
              <a:t>4.A&lt;=1,B!=0            A=1,B=1,X=1   </a:t>
            </a:r>
            <a:r>
              <a:rPr lang="zh-CN" altLang="en-US"/>
              <a:t>针对</a:t>
            </a:r>
            <a:r>
              <a:rPr lang="en-US" altLang="zh-CN"/>
              <a:t>4</a:t>
            </a:r>
            <a:r>
              <a:rPr lang="zh-CN" altLang="en-US"/>
              <a:t>，</a:t>
            </a:r>
            <a:r>
              <a:rPr lang="en-US" altLang="zh-CN"/>
              <a:t>8</a:t>
            </a:r>
          </a:p>
          <a:p>
            <a:r>
              <a:rPr lang="en-US" altLang="zh-CN"/>
              <a:t>5.A=2,X&gt;1</a:t>
            </a:r>
          </a:p>
          <a:p>
            <a:r>
              <a:rPr lang="en-US" altLang="zh-CN"/>
              <a:t>6.A=2,X&lt;=1</a:t>
            </a:r>
          </a:p>
          <a:p>
            <a:r>
              <a:rPr lang="en-US" altLang="zh-CN"/>
              <a:t>7.A!=2,X&gt;1</a:t>
            </a:r>
          </a:p>
          <a:p>
            <a:r>
              <a:rPr lang="en-US" altLang="zh-CN"/>
              <a:t>8.A!=2,X&lt;=1</a:t>
            </a:r>
          </a:p>
        </p:txBody>
      </p:sp>
      <p:sp>
        <p:nvSpPr>
          <p:cNvPr id="4" name="文本框 3"/>
          <p:cNvSpPr txBox="1"/>
          <p:nvPr/>
        </p:nvSpPr>
        <p:spPr>
          <a:xfrm>
            <a:off x="5756275" y="5731510"/>
            <a:ext cx="6096000" cy="368300"/>
          </a:xfrm>
          <a:prstGeom prst="rect">
            <a:avLst/>
          </a:prstGeom>
          <a:noFill/>
        </p:spPr>
        <p:txBody>
          <a:bodyPr wrap="square" rtlCol="0">
            <a:spAutoFit/>
          </a:bodyPr>
          <a:lstStyle/>
          <a:p>
            <a:r>
              <a:rPr lang="zh-CN" altLang="en-US"/>
              <a:t>点覆盖，边覆盖，路径覆盖见课本</a:t>
            </a:r>
            <a:r>
              <a:rPr lang="en-US" altLang="zh-CN"/>
              <a:t>P165</a:t>
            </a:r>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7.6</a:t>
            </a:r>
            <a:r>
              <a:rPr lang="zh-CN" altLang="en-US" sz="3200" b="1" dirty="0">
                <a:solidFill>
                  <a:srgbClr val="0070C0"/>
                </a:solidFill>
                <a:effectLst>
                  <a:outerShdw blurRad="38100" dist="38100" dir="2700000" algn="tl">
                    <a:srgbClr val="000000">
                      <a:alpha val="43137"/>
                    </a:srgbClr>
                  </a:outerShdw>
                </a:effectLst>
                <a:cs typeface="+mn-ea"/>
                <a:sym typeface="+mn-lt"/>
              </a:rPr>
              <a:t>白盒测试技术</a:t>
            </a: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lstStyle/>
          <a:p>
            <a:r>
              <a:rPr lang="en-US" altLang="zh-CN" sz="2000" dirty="0"/>
              <a:t>2.</a:t>
            </a:r>
            <a:r>
              <a:rPr lang="zh-CN" altLang="en-US" sz="2000" dirty="0"/>
              <a:t>控制结构测试</a:t>
            </a:r>
            <a:r>
              <a:rPr lang="en-US" altLang="zh-CN" sz="2000" dirty="0"/>
              <a:t>    </a:t>
            </a:r>
            <a:r>
              <a:rPr lang="zh-CN" altLang="en-US" sz="2000" dirty="0"/>
              <a:t>基本路径</a:t>
            </a:r>
          </a:p>
        </p:txBody>
      </p:sp>
      <p:pic>
        <p:nvPicPr>
          <p:cNvPr id="5" name="图片 4" descr="求平均值流图"/>
          <p:cNvPicPr>
            <a:picLocks noChangeAspect="1"/>
          </p:cNvPicPr>
          <p:nvPr/>
        </p:nvPicPr>
        <p:blipFill>
          <a:blip r:embed="rId3"/>
          <a:stretch>
            <a:fillRect/>
          </a:stretch>
        </p:blipFill>
        <p:spPr>
          <a:xfrm>
            <a:off x="7129145" y="501015"/>
            <a:ext cx="4627245" cy="5856605"/>
          </a:xfrm>
          <a:prstGeom prst="rect">
            <a:avLst/>
          </a:prstGeom>
        </p:spPr>
      </p:pic>
      <p:sp>
        <p:nvSpPr>
          <p:cNvPr id="7" name="文本框 6"/>
          <p:cNvSpPr txBox="1"/>
          <p:nvPr/>
        </p:nvSpPr>
        <p:spPr>
          <a:xfrm>
            <a:off x="576580" y="2009140"/>
            <a:ext cx="5741035" cy="3138170"/>
          </a:xfrm>
          <a:prstGeom prst="rect">
            <a:avLst/>
          </a:prstGeom>
          <a:noFill/>
        </p:spPr>
        <p:txBody>
          <a:bodyPr wrap="square" rtlCol="0">
            <a:spAutoFit/>
          </a:bodyPr>
          <a:lstStyle/>
          <a:p>
            <a:r>
              <a:rPr lang="zh-CN" altLang="en-US"/>
              <a:t>路径</a:t>
            </a:r>
            <a:r>
              <a:rPr lang="en-US" altLang="zh-CN"/>
              <a:t>1</a:t>
            </a:r>
            <a:r>
              <a:rPr lang="zh-CN" altLang="en-US"/>
              <a:t>：</a:t>
            </a:r>
            <a:r>
              <a:rPr lang="en-US" altLang="zh-CN"/>
              <a:t>1-2-10-11-13</a:t>
            </a:r>
          </a:p>
          <a:p>
            <a:endParaRPr lang="en-US" altLang="zh-CN"/>
          </a:p>
          <a:p>
            <a:r>
              <a:rPr lang="zh-CN" altLang="en-US"/>
              <a:t>路径</a:t>
            </a:r>
            <a:r>
              <a:rPr lang="en-US" altLang="zh-CN"/>
              <a:t>2</a:t>
            </a:r>
            <a:r>
              <a:rPr lang="zh-CN" altLang="en-US"/>
              <a:t>：</a:t>
            </a:r>
            <a:r>
              <a:rPr lang="en-US" altLang="zh-CN"/>
              <a:t>1-2-10-12-13</a:t>
            </a:r>
          </a:p>
          <a:p>
            <a:endParaRPr lang="en-US" altLang="zh-CN"/>
          </a:p>
          <a:p>
            <a:r>
              <a:rPr lang="zh-CN" altLang="en-US"/>
              <a:t>路径</a:t>
            </a:r>
            <a:r>
              <a:rPr lang="en-US" altLang="zh-CN"/>
              <a:t>3</a:t>
            </a:r>
            <a:r>
              <a:rPr lang="zh-CN" altLang="en-US"/>
              <a:t>：</a:t>
            </a:r>
            <a:r>
              <a:rPr lang="en-US" altLang="zh-CN"/>
              <a:t>1-2-3-10-11-13</a:t>
            </a:r>
          </a:p>
          <a:p>
            <a:endParaRPr lang="en-US" altLang="zh-CN"/>
          </a:p>
          <a:p>
            <a:r>
              <a:rPr lang="zh-CN" altLang="en-US"/>
              <a:t>路径</a:t>
            </a:r>
            <a:r>
              <a:rPr lang="en-US" altLang="zh-CN"/>
              <a:t>4</a:t>
            </a:r>
            <a:r>
              <a:rPr lang="zh-CN" altLang="en-US"/>
              <a:t>：</a:t>
            </a:r>
            <a:r>
              <a:rPr lang="en-US" altLang="zh-CN"/>
              <a:t>1-2-3-4-5-8-9-2-...</a:t>
            </a:r>
          </a:p>
          <a:p>
            <a:endParaRPr lang="en-US" altLang="zh-CN"/>
          </a:p>
          <a:p>
            <a:r>
              <a:rPr lang="zh-CN" altLang="en-US"/>
              <a:t>路径</a:t>
            </a:r>
            <a:r>
              <a:rPr lang="en-US" altLang="zh-CN"/>
              <a:t>5</a:t>
            </a:r>
            <a:r>
              <a:rPr lang="zh-CN" altLang="en-US"/>
              <a:t>：</a:t>
            </a:r>
            <a:r>
              <a:rPr lang="en-US" altLang="zh-CN"/>
              <a:t>1-2-3-4-5-6-8-9-2...</a:t>
            </a:r>
          </a:p>
          <a:p>
            <a:endParaRPr lang="en-US" altLang="zh-CN"/>
          </a:p>
          <a:p>
            <a:r>
              <a:rPr lang="zh-CN" altLang="en-US"/>
              <a:t>路径</a:t>
            </a:r>
            <a:r>
              <a:rPr lang="en-US" altLang="zh-CN"/>
              <a:t>6</a:t>
            </a:r>
            <a:r>
              <a:rPr lang="zh-CN" altLang="en-US"/>
              <a:t>：</a:t>
            </a:r>
            <a:r>
              <a:rPr lang="en-US" altLang="zh-CN"/>
              <a:t>1-2-3-4-5-6-7-8-9-2...</a:t>
            </a:r>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7.6</a:t>
            </a:r>
            <a:r>
              <a:rPr lang="zh-CN" altLang="en-US" sz="3200" b="1" dirty="0">
                <a:solidFill>
                  <a:srgbClr val="0070C0"/>
                </a:solidFill>
                <a:effectLst>
                  <a:outerShdw blurRad="38100" dist="38100" dir="2700000" algn="tl">
                    <a:srgbClr val="000000">
                      <a:alpha val="43137"/>
                    </a:srgbClr>
                  </a:outerShdw>
                </a:effectLst>
                <a:cs typeface="+mn-ea"/>
                <a:sym typeface="+mn-lt"/>
              </a:rPr>
              <a:t>白盒测试技术</a:t>
            </a: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lstStyle/>
          <a:p>
            <a:r>
              <a:rPr lang="en-US" altLang="zh-CN" sz="2000" dirty="0"/>
              <a:t>2.</a:t>
            </a:r>
            <a:r>
              <a:rPr lang="zh-CN" altLang="en-US" sz="2000" dirty="0"/>
              <a:t>控制结构测试</a:t>
            </a:r>
            <a:r>
              <a:rPr lang="en-US" altLang="zh-CN" sz="2000" dirty="0"/>
              <a:t>    </a:t>
            </a:r>
            <a:r>
              <a:rPr lang="zh-CN" altLang="en-US" sz="2000" dirty="0"/>
              <a:t>条件测试</a:t>
            </a:r>
          </a:p>
        </p:txBody>
      </p:sp>
      <p:sp>
        <p:nvSpPr>
          <p:cNvPr id="8" name="文本框 7"/>
          <p:cNvSpPr txBox="1"/>
          <p:nvPr/>
        </p:nvSpPr>
        <p:spPr>
          <a:xfrm>
            <a:off x="6792595" y="1149985"/>
            <a:ext cx="5135245" cy="398780"/>
          </a:xfrm>
          <a:prstGeom prst="rect">
            <a:avLst/>
          </a:prstGeom>
          <a:noFill/>
          <a:ln>
            <a:solidFill>
              <a:schemeClr val="tx1"/>
            </a:solidFill>
          </a:ln>
        </p:spPr>
        <p:txBody>
          <a:bodyPr wrap="square" rtlCol="0">
            <a:spAutoFit/>
          </a:bodyPr>
          <a:lstStyle/>
          <a:p>
            <a:r>
              <a:rPr lang="en-US" altLang="zh-CN" sz="2000" dirty="0"/>
              <a:t>3.</a:t>
            </a:r>
            <a:r>
              <a:rPr lang="zh-CN" altLang="en-US" sz="2000" dirty="0"/>
              <a:t>控制结构测试</a:t>
            </a:r>
            <a:r>
              <a:rPr lang="en-US" altLang="zh-CN" sz="2000" dirty="0"/>
              <a:t>    </a:t>
            </a:r>
            <a:r>
              <a:rPr lang="zh-CN" altLang="en-US" sz="2000" dirty="0"/>
              <a:t>循环测试</a:t>
            </a:r>
          </a:p>
        </p:txBody>
      </p:sp>
      <p:sp>
        <p:nvSpPr>
          <p:cNvPr id="9" name="文本框 8"/>
          <p:cNvSpPr txBox="1"/>
          <p:nvPr/>
        </p:nvSpPr>
        <p:spPr>
          <a:xfrm>
            <a:off x="6821170" y="2131060"/>
            <a:ext cx="5294630" cy="1476375"/>
          </a:xfrm>
          <a:prstGeom prst="rect">
            <a:avLst/>
          </a:prstGeom>
          <a:noFill/>
        </p:spPr>
        <p:txBody>
          <a:bodyPr wrap="square" rtlCol="0">
            <a:spAutoFit/>
          </a:bodyPr>
          <a:lstStyle/>
          <a:p>
            <a:r>
              <a:rPr lang="zh-CN" altLang="en-US"/>
              <a:t>（</a:t>
            </a:r>
            <a:r>
              <a:rPr lang="en-US" altLang="zh-CN"/>
              <a:t>1</a:t>
            </a:r>
            <a:r>
              <a:rPr lang="zh-CN" altLang="en-US"/>
              <a:t>）简单循环</a:t>
            </a:r>
          </a:p>
          <a:p>
            <a:endParaRPr lang="zh-CN" altLang="en-US"/>
          </a:p>
          <a:p>
            <a:r>
              <a:rPr lang="zh-CN" altLang="en-US"/>
              <a:t>（</a:t>
            </a:r>
            <a:r>
              <a:rPr lang="en-US" altLang="zh-CN"/>
              <a:t>2</a:t>
            </a:r>
            <a:r>
              <a:rPr lang="zh-CN" altLang="en-US"/>
              <a:t>）嵌套循环</a:t>
            </a:r>
          </a:p>
          <a:p>
            <a:endParaRPr lang="zh-CN" altLang="en-US"/>
          </a:p>
          <a:p>
            <a:r>
              <a:rPr lang="zh-CN" altLang="en-US"/>
              <a:t>（</a:t>
            </a:r>
            <a:r>
              <a:rPr lang="en-US" altLang="zh-CN"/>
              <a:t>3</a:t>
            </a:r>
            <a:r>
              <a:rPr lang="zh-CN" altLang="en-US"/>
              <a:t>）串接循环</a:t>
            </a:r>
          </a:p>
        </p:txBody>
      </p:sp>
      <p:sp>
        <p:nvSpPr>
          <p:cNvPr id="10" name="文本框 9"/>
          <p:cNvSpPr txBox="1"/>
          <p:nvPr/>
        </p:nvSpPr>
        <p:spPr>
          <a:xfrm>
            <a:off x="582930" y="2110740"/>
            <a:ext cx="5142865" cy="1476375"/>
          </a:xfrm>
          <a:prstGeom prst="rect">
            <a:avLst/>
          </a:prstGeom>
          <a:noFill/>
        </p:spPr>
        <p:txBody>
          <a:bodyPr wrap="square" rtlCol="0">
            <a:spAutoFit/>
          </a:bodyPr>
          <a:lstStyle/>
          <a:p>
            <a:r>
              <a:rPr lang="en-US" altLang="zh-CN"/>
              <a:t>C1:  B1&amp;B2</a:t>
            </a:r>
          </a:p>
          <a:p>
            <a:endParaRPr lang="en-US" altLang="zh-CN"/>
          </a:p>
          <a:p>
            <a:r>
              <a:rPr lang="en-US" altLang="zh-CN"/>
              <a:t>C2:  B1&amp;(E3=E4)</a:t>
            </a:r>
          </a:p>
          <a:p>
            <a:endParaRPr lang="en-US" altLang="zh-CN"/>
          </a:p>
          <a:p>
            <a:r>
              <a:rPr lang="en-US" altLang="zh-CN"/>
              <a:t>C3:  (E1&gt;E2)&amp;(E3=E4)</a:t>
            </a:r>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3"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1172210" y="2308225"/>
            <a:ext cx="2147570" cy="3241040"/>
            <a:chOff x="1846" y="3635"/>
            <a:chExt cx="3382" cy="5104"/>
          </a:xfrm>
        </p:grpSpPr>
        <p:grpSp>
          <p:nvGrpSpPr>
            <p:cNvPr id="31" name="组合 30"/>
            <p:cNvGrpSpPr/>
            <p:nvPr/>
          </p:nvGrpSpPr>
          <p:grpSpPr>
            <a:xfrm>
              <a:off x="1846" y="4313"/>
              <a:ext cx="3383" cy="4427"/>
              <a:chOff x="2014" y="3653"/>
              <a:chExt cx="3383" cy="3737"/>
            </a:xfrm>
          </p:grpSpPr>
          <p:sp>
            <p:nvSpPr>
              <p:cNvPr id="11" name="图形" descr="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
              <p:cNvSpPr/>
              <p:nvPr/>
            </p:nvSpPr>
            <p:spPr>
              <a:xfrm>
                <a:off x="2014" y="3653"/>
                <a:ext cx="3383" cy="3737"/>
              </a:xfrm>
              <a:prstGeom prst="roundRect">
                <a:avLst>
                  <a:gd name="adj" fmla="val 4365"/>
                </a:avLst>
              </a:prstGeom>
              <a:solidFill>
                <a:schemeClr val="bg1"/>
              </a:solidFill>
              <a:ln>
                <a:noFill/>
              </a:ln>
              <a:effectLst>
                <a:outerShdw blurRad="50800" dist="38100" dir="5400000" algn="t" rotWithShape="0">
                  <a:srgbClr val="DDC3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alpha val="62000"/>
                    </a:prstClr>
                  </a:solidFill>
                  <a:effectLst/>
                  <a:uLnTx/>
                  <a:uFillTx/>
                  <a:cs typeface="+mn-ea"/>
                  <a:sym typeface="+mn-lt"/>
                </a:endParaRPr>
              </a:p>
            </p:txBody>
          </p:sp>
          <p:sp>
            <p:nvSpPr>
              <p:cNvPr id="33" name="图形"/>
              <p:cNvSpPr txBox="1"/>
              <p:nvPr/>
            </p:nvSpPr>
            <p:spPr>
              <a:xfrm>
                <a:off x="2170" y="5028"/>
                <a:ext cx="3149" cy="1021"/>
              </a:xfrm>
              <a:prstGeom prst="rect">
                <a:avLst/>
              </a:prstGeom>
              <a:noFill/>
            </p:spPr>
            <p:txBody>
              <a:bodyPr wrap="square" rtlCol="0">
                <a:spAutoFit/>
              </a:bodyPr>
              <a:lstStyle/>
              <a:p>
                <a:pPr algn="ctr"/>
                <a:r>
                  <a:rPr lang="zh-CN" altLang="en-US" sz="2200">
                    <a:cs typeface="+mn-ea"/>
                    <a:sym typeface="+mn-lt"/>
                  </a:rPr>
                  <a:t>编码与</a:t>
                </a:r>
              </a:p>
              <a:p>
                <a:pPr algn="ctr"/>
                <a:r>
                  <a:rPr lang="zh-CN" altLang="en-US" sz="2200">
                    <a:cs typeface="+mn-ea"/>
                    <a:sym typeface="+mn-lt"/>
                  </a:rPr>
                  <a:t>软件测试基础</a:t>
                </a:r>
              </a:p>
            </p:txBody>
          </p:sp>
          <p:sp>
            <p:nvSpPr>
              <p:cNvPr id="34" name="图形"/>
              <p:cNvSpPr/>
              <p:nvPr/>
            </p:nvSpPr>
            <p:spPr>
              <a:xfrm>
                <a:off x="2879" y="6391"/>
                <a:ext cx="1807" cy="4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200" b="0" i="0" u="none" strike="noStrike" kern="1200" cap="none" spc="0" normalizeH="0" baseline="0" noProof="0" dirty="0">
                    <a:ln>
                      <a:noFill/>
                    </a:ln>
                    <a:solidFill>
                      <a:prstClr val="white"/>
                    </a:solidFill>
                    <a:effectLst/>
                    <a:uLnTx/>
                    <a:uFillTx/>
                    <a:cs typeface="+mn-ea"/>
                    <a:sym typeface="+mn-lt"/>
                  </a:rPr>
                  <a:t>PART ONE</a:t>
                </a:r>
              </a:p>
            </p:txBody>
          </p:sp>
        </p:grpSp>
        <p:sp>
          <p:nvSpPr>
            <p:cNvPr id="69" name="图形"/>
            <p:cNvSpPr/>
            <p:nvPr/>
          </p:nvSpPr>
          <p:spPr>
            <a:xfrm>
              <a:off x="2702" y="3635"/>
              <a:ext cx="1745" cy="1745"/>
            </a:xfrm>
            <a:prstGeom prst="diamond">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cs typeface="+mn-ea"/>
                  <a:sym typeface="+mn-lt"/>
                </a:rPr>
                <a:t>01</a:t>
              </a:r>
            </a:p>
          </p:txBody>
        </p:sp>
      </p:grpSp>
      <p:grpSp>
        <p:nvGrpSpPr>
          <p:cNvPr id="7" name="组合 6"/>
          <p:cNvGrpSpPr/>
          <p:nvPr/>
        </p:nvGrpSpPr>
        <p:grpSpPr>
          <a:xfrm>
            <a:off x="4997450" y="2308225"/>
            <a:ext cx="2147570" cy="3241040"/>
            <a:chOff x="5827" y="3635"/>
            <a:chExt cx="3382" cy="5104"/>
          </a:xfrm>
        </p:grpSpPr>
        <p:grpSp>
          <p:nvGrpSpPr>
            <p:cNvPr id="36" name="组合 35"/>
            <p:cNvGrpSpPr/>
            <p:nvPr/>
          </p:nvGrpSpPr>
          <p:grpSpPr>
            <a:xfrm>
              <a:off x="5827" y="4313"/>
              <a:ext cx="3383" cy="4427"/>
              <a:chOff x="2014" y="3653"/>
              <a:chExt cx="3383" cy="3737"/>
            </a:xfrm>
          </p:grpSpPr>
          <p:sp>
            <p:nvSpPr>
              <p:cNvPr id="37" name="图形" descr="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
              <p:cNvSpPr/>
              <p:nvPr/>
            </p:nvSpPr>
            <p:spPr>
              <a:xfrm>
                <a:off x="2014" y="3653"/>
                <a:ext cx="3383" cy="3737"/>
              </a:xfrm>
              <a:prstGeom prst="roundRect">
                <a:avLst>
                  <a:gd name="adj" fmla="val 4365"/>
                </a:avLst>
              </a:prstGeom>
              <a:solidFill>
                <a:schemeClr val="bg1"/>
              </a:solidFill>
              <a:ln>
                <a:noFill/>
              </a:ln>
              <a:effectLst>
                <a:outerShdw blurRad="50800" dist="38100" dir="5400000" algn="t" rotWithShape="0">
                  <a:srgbClr val="DDC3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alpha val="62000"/>
                    </a:prstClr>
                  </a:solidFill>
                  <a:effectLst/>
                  <a:uLnTx/>
                  <a:uFillTx/>
                  <a:cs typeface="+mn-ea"/>
                  <a:sym typeface="+mn-lt"/>
                </a:endParaRPr>
              </a:p>
            </p:txBody>
          </p:sp>
          <p:sp>
            <p:nvSpPr>
              <p:cNvPr id="12" name="图形"/>
              <p:cNvSpPr txBox="1"/>
              <p:nvPr/>
            </p:nvSpPr>
            <p:spPr>
              <a:xfrm>
                <a:off x="2170" y="5052"/>
                <a:ext cx="3149" cy="1023"/>
              </a:xfrm>
              <a:prstGeom prst="rect">
                <a:avLst/>
              </a:prstGeom>
              <a:noFill/>
            </p:spPr>
            <p:txBody>
              <a:bodyPr wrap="square" rtlCol="0">
                <a:spAutoFit/>
              </a:bodyPr>
              <a:lstStyle/>
              <a:p>
                <a:pPr algn="ctr"/>
                <a:r>
                  <a:rPr lang="zh-CN" altLang="en-US" sz="2200" dirty="0">
                    <a:cs typeface="+mn-ea"/>
                    <a:sym typeface="+mn-lt"/>
                  </a:rPr>
                  <a:t>单元测试</a:t>
                </a:r>
                <a:endParaRPr lang="en-US" altLang="zh-CN" sz="2200" dirty="0">
                  <a:cs typeface="+mn-ea"/>
                  <a:sym typeface="+mn-lt"/>
                </a:endParaRPr>
              </a:p>
              <a:p>
                <a:pPr algn="ctr"/>
                <a:r>
                  <a:rPr lang="zh-CN" altLang="en-US" sz="2200" dirty="0">
                    <a:cs typeface="+mn-ea"/>
                    <a:sym typeface="+mn-lt"/>
                  </a:rPr>
                  <a:t>与集合测试</a:t>
                </a:r>
              </a:p>
            </p:txBody>
          </p:sp>
          <p:sp>
            <p:nvSpPr>
              <p:cNvPr id="14" name="图形"/>
              <p:cNvSpPr/>
              <p:nvPr/>
            </p:nvSpPr>
            <p:spPr>
              <a:xfrm>
                <a:off x="2879" y="6391"/>
                <a:ext cx="1807" cy="444"/>
              </a:xfrm>
              <a:prstGeom prst="roundRect">
                <a:avLst>
                  <a:gd name="adj" fmla="val 50000"/>
                </a:avLst>
              </a:prstGeom>
              <a:gradFill>
                <a:gsLst>
                  <a:gs pos="0">
                    <a:srgbClr val="DDC367"/>
                  </a:gs>
                  <a:gs pos="100000">
                    <a:srgbClr val="E4D17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200" b="0" i="0" u="none" strike="noStrike" kern="1200" cap="none" spc="0" normalizeH="0" baseline="0" noProof="0" dirty="0">
                    <a:ln>
                      <a:noFill/>
                    </a:ln>
                    <a:solidFill>
                      <a:prstClr val="white"/>
                    </a:solidFill>
                    <a:effectLst/>
                    <a:uLnTx/>
                    <a:uFillTx/>
                    <a:cs typeface="+mn-ea"/>
                    <a:sym typeface="+mn-lt"/>
                  </a:rPr>
                  <a:t>PART TWO</a:t>
                </a:r>
              </a:p>
            </p:txBody>
          </p:sp>
        </p:grpSp>
        <p:sp>
          <p:nvSpPr>
            <p:cNvPr id="70" name="图形"/>
            <p:cNvSpPr/>
            <p:nvPr/>
          </p:nvSpPr>
          <p:spPr>
            <a:xfrm>
              <a:off x="6656" y="3635"/>
              <a:ext cx="1745" cy="1745"/>
            </a:xfrm>
            <a:prstGeom prst="diamond">
              <a:avLst/>
            </a:prstGeom>
            <a:gradFill>
              <a:gsLst>
                <a:gs pos="0">
                  <a:srgbClr val="DDC367"/>
                </a:gs>
                <a:gs pos="100000">
                  <a:srgbClr val="E4D178"/>
                </a:gs>
              </a:gsLst>
              <a:lin ang="27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cs typeface="+mn-ea"/>
                  <a:sym typeface="+mn-lt"/>
                </a:rPr>
                <a:t>02</a:t>
              </a:r>
            </a:p>
          </p:txBody>
        </p:sp>
      </p:grpSp>
      <p:grpSp>
        <p:nvGrpSpPr>
          <p:cNvPr id="8" name="组合 7"/>
          <p:cNvGrpSpPr/>
          <p:nvPr/>
        </p:nvGrpSpPr>
        <p:grpSpPr>
          <a:xfrm>
            <a:off x="8871585" y="2308225"/>
            <a:ext cx="2148205" cy="3241675"/>
            <a:chOff x="13971" y="3635"/>
            <a:chExt cx="3383" cy="5105"/>
          </a:xfrm>
        </p:grpSpPr>
        <p:grpSp>
          <p:nvGrpSpPr>
            <p:cNvPr id="15" name="组合 14"/>
            <p:cNvGrpSpPr/>
            <p:nvPr/>
          </p:nvGrpSpPr>
          <p:grpSpPr>
            <a:xfrm>
              <a:off x="13971" y="4313"/>
              <a:ext cx="3383" cy="4427"/>
              <a:chOff x="6177" y="3653"/>
              <a:chExt cx="3383" cy="3737"/>
            </a:xfrm>
          </p:grpSpPr>
          <p:sp>
            <p:nvSpPr>
              <p:cNvPr id="16" name="图形" descr="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
              <p:cNvSpPr/>
              <p:nvPr/>
            </p:nvSpPr>
            <p:spPr>
              <a:xfrm>
                <a:off x="6177" y="3653"/>
                <a:ext cx="3383" cy="3737"/>
              </a:xfrm>
              <a:prstGeom prst="roundRect">
                <a:avLst>
                  <a:gd name="adj" fmla="val 4365"/>
                </a:avLst>
              </a:prstGeom>
              <a:solidFill>
                <a:schemeClr val="bg1"/>
              </a:solidFill>
              <a:ln>
                <a:noFill/>
              </a:ln>
              <a:effectLst>
                <a:outerShdw blurRad="50800" dist="38100" dir="5400000" algn="t" rotWithShape="0">
                  <a:srgbClr val="DDC3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alpha val="62000"/>
                    </a:prstClr>
                  </a:solidFill>
                  <a:effectLst/>
                  <a:uLnTx/>
                  <a:uFillTx/>
                  <a:cs typeface="+mn-ea"/>
                  <a:sym typeface="+mn-lt"/>
                </a:endParaRPr>
              </a:p>
            </p:txBody>
          </p:sp>
          <p:sp>
            <p:nvSpPr>
              <p:cNvPr id="17" name="图形"/>
              <p:cNvSpPr txBox="1"/>
              <p:nvPr/>
            </p:nvSpPr>
            <p:spPr>
              <a:xfrm>
                <a:off x="6333" y="5052"/>
                <a:ext cx="3149" cy="1021"/>
              </a:xfrm>
              <a:prstGeom prst="rect">
                <a:avLst/>
              </a:prstGeom>
              <a:noFill/>
            </p:spPr>
            <p:txBody>
              <a:bodyPr wrap="square" rtlCol="0">
                <a:spAutoFit/>
              </a:bodyPr>
              <a:lstStyle/>
              <a:p>
                <a:pPr algn="ctr"/>
                <a:r>
                  <a:rPr lang="zh-CN" altLang="en-US" sz="2200">
                    <a:cs typeface="+mn-ea"/>
                    <a:sym typeface="+mn-lt"/>
                  </a:rPr>
                  <a:t>确定测试</a:t>
                </a:r>
                <a:br>
                  <a:rPr lang="zh-CN" altLang="en-US" sz="2200">
                    <a:cs typeface="+mn-ea"/>
                    <a:sym typeface="+mn-lt"/>
                  </a:rPr>
                </a:br>
                <a:r>
                  <a:rPr lang="zh-CN" altLang="en-US" sz="2200">
                    <a:cs typeface="+mn-ea"/>
                    <a:sym typeface="+mn-lt"/>
                  </a:rPr>
                  <a:t>与白盒测试</a:t>
                </a:r>
              </a:p>
            </p:txBody>
          </p:sp>
          <p:sp>
            <p:nvSpPr>
              <p:cNvPr id="52" name="图形"/>
              <p:cNvSpPr/>
              <p:nvPr/>
            </p:nvSpPr>
            <p:spPr>
              <a:xfrm>
                <a:off x="6893" y="6372"/>
                <a:ext cx="1952" cy="4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200" b="0" i="0" u="none" strike="noStrike" kern="1200" cap="none" spc="0" normalizeH="0" baseline="0" noProof="0" dirty="0">
                    <a:ln>
                      <a:noFill/>
                    </a:ln>
                    <a:solidFill>
                      <a:prstClr val="white"/>
                    </a:solidFill>
                    <a:effectLst/>
                    <a:uLnTx/>
                    <a:uFillTx/>
                    <a:cs typeface="+mn-ea"/>
                    <a:sym typeface="+mn-lt"/>
                  </a:rPr>
                  <a:t>PART THREE</a:t>
                </a:r>
              </a:p>
            </p:txBody>
          </p:sp>
        </p:grpSp>
        <p:sp>
          <p:nvSpPr>
            <p:cNvPr id="71" name="图形"/>
            <p:cNvSpPr/>
            <p:nvPr/>
          </p:nvSpPr>
          <p:spPr>
            <a:xfrm>
              <a:off x="14773" y="3635"/>
              <a:ext cx="1745" cy="1745"/>
            </a:xfrm>
            <a:prstGeom prst="diamond">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cs typeface="+mn-ea"/>
                  <a:sym typeface="+mn-lt"/>
                </a:rPr>
                <a:t>03</a:t>
              </a:r>
            </a:p>
          </p:txBody>
        </p:sp>
      </p:grpSp>
      <p:grpSp>
        <p:nvGrpSpPr>
          <p:cNvPr id="2" name="组合 1"/>
          <p:cNvGrpSpPr/>
          <p:nvPr/>
        </p:nvGrpSpPr>
        <p:grpSpPr>
          <a:xfrm>
            <a:off x="937895" y="916940"/>
            <a:ext cx="5934710" cy="922020"/>
            <a:chOff x="1477" y="1444"/>
            <a:chExt cx="9346" cy="1452"/>
          </a:xfrm>
        </p:grpSpPr>
        <p:sp>
          <p:nvSpPr>
            <p:cNvPr id="22" name="图形"/>
            <p:cNvSpPr/>
            <p:nvPr/>
          </p:nvSpPr>
          <p:spPr>
            <a:xfrm>
              <a:off x="1587" y="1592"/>
              <a:ext cx="640" cy="640"/>
            </a:xfrm>
            <a:prstGeom prst="ellipse">
              <a:avLst/>
            </a:prstGeom>
            <a:gradFill>
              <a:gsLst>
                <a:gs pos="0">
                  <a:srgbClr val="E4D178"/>
                </a:gs>
                <a:gs pos="100000">
                  <a:srgbClr val="DDC36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图形"/>
            <p:cNvSpPr txBox="1"/>
            <p:nvPr/>
          </p:nvSpPr>
          <p:spPr>
            <a:xfrm>
              <a:off x="1477" y="1444"/>
              <a:ext cx="9346" cy="1452"/>
            </a:xfrm>
            <a:prstGeom prst="rect">
              <a:avLst/>
            </a:prstGeom>
            <a:noFill/>
          </p:spPr>
          <p:txBody>
            <a:bodyPr wrap="square" rtlCol="0">
              <a:spAutoFit/>
            </a:bodyPr>
            <a:lstStyle/>
            <a:p>
              <a:pPr algn="l"/>
              <a:r>
                <a:rPr lang="en-US" sz="5400" dirty="0">
                  <a:solidFill>
                    <a:schemeClr val="tx1">
                      <a:lumMod val="85000"/>
                      <a:lumOff val="15000"/>
                    </a:schemeClr>
                  </a:solidFill>
                  <a:effectLst/>
                  <a:cs typeface="+mn-ea"/>
                  <a:sym typeface="+mn-lt"/>
                </a:rPr>
                <a:t>CON</a:t>
              </a:r>
              <a:r>
                <a:rPr lang="en-US" sz="4000" dirty="0">
                  <a:solidFill>
                    <a:schemeClr val="tx1">
                      <a:lumMod val="85000"/>
                      <a:lumOff val="15000"/>
                    </a:schemeClr>
                  </a:solidFill>
                  <a:effectLst/>
                  <a:cs typeface="+mn-ea"/>
                  <a:sym typeface="+mn-lt"/>
                </a:rPr>
                <a:t>TENTS</a:t>
              </a:r>
            </a:p>
          </p:txBody>
        </p:sp>
      </p:grpSp>
    </p:spTree>
    <p:custDataLst>
      <p:tags r:id="rId1"/>
    </p:custDataLst>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3"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图形"/>
          <p:cNvSpPr txBox="1"/>
          <p:nvPr/>
        </p:nvSpPr>
        <p:spPr>
          <a:xfrm>
            <a:off x="5036185" y="2245360"/>
            <a:ext cx="5397500" cy="2122805"/>
          </a:xfrm>
          <a:prstGeom prst="rect">
            <a:avLst/>
          </a:prstGeom>
          <a:noFill/>
          <a:ln w="9525">
            <a:noFill/>
          </a:ln>
        </p:spPr>
        <p:txBody>
          <a:bodyPr wrap="square" anchor="t" anchorCtr="0">
            <a:spAutoFit/>
          </a:bodyPr>
          <a:lstStyle/>
          <a:p>
            <a:pPr algn="ctr"/>
            <a:r>
              <a:rPr lang="zh-CN" altLang="en-US" sz="6600" dirty="0">
                <a:cs typeface="+mn-ea"/>
                <a:sym typeface="+mn-lt"/>
              </a:rPr>
              <a:t>编码与</a:t>
            </a:r>
          </a:p>
          <a:p>
            <a:pPr algn="ctr"/>
            <a:r>
              <a:rPr lang="zh-CN" altLang="en-US" sz="6600" dirty="0">
                <a:cs typeface="+mn-ea"/>
                <a:sym typeface="+mn-lt"/>
              </a:rPr>
              <a:t>软件测试基础</a:t>
            </a:r>
          </a:p>
        </p:txBody>
      </p:sp>
      <p:grpSp>
        <p:nvGrpSpPr>
          <p:cNvPr id="13" name="组合 12"/>
          <p:cNvGrpSpPr/>
          <p:nvPr/>
        </p:nvGrpSpPr>
        <p:grpSpPr>
          <a:xfrm>
            <a:off x="2033270" y="2194560"/>
            <a:ext cx="2938780" cy="2266950"/>
            <a:chOff x="3202" y="3456"/>
            <a:chExt cx="4628" cy="3570"/>
          </a:xfrm>
        </p:grpSpPr>
        <p:sp>
          <p:nvSpPr>
            <p:cNvPr id="7" name="图形"/>
            <p:cNvSpPr/>
            <p:nvPr/>
          </p:nvSpPr>
          <p:spPr>
            <a:xfrm>
              <a:off x="3731" y="3456"/>
              <a:ext cx="3570" cy="3570"/>
            </a:xfrm>
            <a:prstGeom prst="ellipse">
              <a:avLst/>
            </a:prstGeom>
            <a:gradFill>
              <a:gsLst>
                <a:gs pos="0">
                  <a:srgbClr val="E4D178"/>
                </a:gs>
                <a:gs pos="71000">
                  <a:srgbClr val="DDC36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txBox="1"/>
            <p:nvPr/>
          </p:nvSpPr>
          <p:spPr>
            <a:xfrm>
              <a:off x="3202" y="3491"/>
              <a:ext cx="4628" cy="3294"/>
            </a:xfrm>
            <a:prstGeom prst="rect">
              <a:avLst/>
            </a:prstGeom>
            <a:noFill/>
          </p:spPr>
          <p:txBody>
            <a:bodyPr wrap="square" rtlCol="0">
              <a:spAutoFit/>
            </a:bodyPr>
            <a:lstStyle/>
            <a:p>
              <a:pPr algn="ctr"/>
              <a:r>
                <a:rPr lang="en-US" altLang="zh-CN" sz="13000" b="1" dirty="0">
                  <a:solidFill>
                    <a:schemeClr val="bg1"/>
                  </a:solidFill>
                  <a:cs typeface="+mn-ea"/>
                  <a:sym typeface="+mn-lt"/>
                </a:rPr>
                <a:t>1</a:t>
              </a:r>
            </a:p>
          </p:txBody>
        </p:sp>
        <p:sp>
          <p:nvSpPr>
            <p:cNvPr id="8" name="图形"/>
            <p:cNvSpPr txBox="1"/>
            <p:nvPr/>
          </p:nvSpPr>
          <p:spPr>
            <a:xfrm>
              <a:off x="5762" y="4917"/>
              <a:ext cx="1539" cy="580"/>
            </a:xfrm>
            <a:prstGeom prst="rect">
              <a:avLst/>
            </a:prstGeom>
            <a:noFill/>
          </p:spPr>
          <p:txBody>
            <a:bodyPr wrap="square" rtlCol="0">
              <a:spAutoFit/>
            </a:bodyPr>
            <a:lstStyle/>
            <a:p>
              <a:r>
                <a:rPr lang="en-US" altLang="zh-CN" dirty="0">
                  <a:solidFill>
                    <a:schemeClr val="bg1"/>
                  </a:solidFill>
                  <a:cs typeface="+mn-ea"/>
                  <a:sym typeface="+mn-lt"/>
                </a:rPr>
                <a:t>ONE.</a:t>
              </a:r>
            </a:p>
          </p:txBody>
        </p:sp>
      </p:grpSp>
      <p:grpSp>
        <p:nvGrpSpPr>
          <p:cNvPr id="12" name="组合 11"/>
          <p:cNvGrpSpPr/>
          <p:nvPr/>
        </p:nvGrpSpPr>
        <p:grpSpPr>
          <a:xfrm>
            <a:off x="1642110" y="2821305"/>
            <a:ext cx="1371600" cy="1370330"/>
            <a:chOff x="2586" y="4443"/>
            <a:chExt cx="2160" cy="2158"/>
          </a:xfrm>
        </p:grpSpPr>
        <p:sp>
          <p:nvSpPr>
            <p:cNvPr id="23" name="图形"/>
            <p:cNvSpPr/>
            <p:nvPr/>
          </p:nvSpPr>
          <p:spPr>
            <a:xfrm>
              <a:off x="2587" y="4443"/>
              <a:ext cx="2159" cy="215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图形"/>
            <p:cNvSpPr txBox="1"/>
            <p:nvPr/>
          </p:nvSpPr>
          <p:spPr>
            <a:xfrm>
              <a:off x="2586" y="4563"/>
              <a:ext cx="2160" cy="1888"/>
            </a:xfrm>
            <a:prstGeom prst="rect">
              <a:avLst/>
            </a:prstGeom>
            <a:noFill/>
          </p:spPr>
          <p:txBody>
            <a:bodyPr wrap="square" rtlCol="0" anchor="t">
              <a:spAutoFit/>
            </a:bodyPr>
            <a:lstStyle/>
            <a:p>
              <a:pPr algn="ctr"/>
              <a:r>
                <a:rPr lang="en-US" altLang="zh-CN" sz="7200" b="1" dirty="0">
                  <a:solidFill>
                    <a:schemeClr val="bg1"/>
                  </a:solidFill>
                  <a:cs typeface="+mn-ea"/>
                  <a:sym typeface="+mn-lt"/>
                </a:rPr>
                <a:t>0</a:t>
              </a:r>
            </a:p>
          </p:txBody>
        </p:sp>
      </p:gr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74345" y="420370"/>
            <a:ext cx="6096000" cy="84201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7.1</a:t>
            </a:r>
            <a:r>
              <a:rPr lang="zh-CN" altLang="en-US" sz="3200" b="1" dirty="0">
                <a:solidFill>
                  <a:srgbClr val="0070C0"/>
                </a:solidFill>
                <a:effectLst>
                  <a:outerShdw blurRad="38100" dist="38100" dir="2700000" algn="tl">
                    <a:srgbClr val="000000">
                      <a:alpha val="43137"/>
                    </a:srgbClr>
                  </a:outerShdw>
                </a:effectLst>
                <a:cs typeface="+mn-ea"/>
                <a:sym typeface="+mn-lt"/>
              </a:rPr>
              <a:t>编码</a:t>
            </a:r>
            <a:r>
              <a:rPr lang="en-US" altLang="zh-CN" sz="3200" b="1" dirty="0">
                <a:solidFill>
                  <a:srgbClr val="0070C0"/>
                </a:solidFill>
                <a:effectLst>
                  <a:outerShdw blurRad="38100" dist="38100" dir="2700000" algn="tl">
                    <a:srgbClr val="000000">
                      <a:alpha val="43137"/>
                    </a:srgbClr>
                  </a:outerShdw>
                </a:effectLst>
                <a:cs typeface="+mn-ea"/>
                <a:sym typeface="+mn-lt"/>
              </a:rPr>
              <a:t> —— </a:t>
            </a:r>
            <a:r>
              <a:rPr lang="en-US" altLang="zh-CN" sz="2800" b="1" dirty="0">
                <a:solidFill>
                  <a:srgbClr val="0070C0"/>
                </a:solidFill>
                <a:effectLst>
                  <a:outerShdw blurRad="38100" dist="38100" dir="2700000" algn="tl">
                    <a:srgbClr val="000000">
                      <a:alpha val="43137"/>
                    </a:srgbClr>
                  </a:outerShdw>
                </a:effectLst>
                <a:cs typeface="+mn-ea"/>
                <a:sym typeface="+mn-lt"/>
              </a:rPr>
              <a:t>选择程序设计语言</a:t>
            </a:r>
          </a:p>
        </p:txBody>
      </p:sp>
      <p:grpSp>
        <p:nvGrpSpPr>
          <p:cNvPr id="16" name="组合 15"/>
          <p:cNvGrpSpPr/>
          <p:nvPr/>
        </p:nvGrpSpPr>
        <p:grpSpPr>
          <a:xfrm>
            <a:off x="661035" y="1677035"/>
            <a:ext cx="5456555" cy="1736725"/>
            <a:chOff x="1041" y="2641"/>
            <a:chExt cx="8593" cy="2735"/>
          </a:xfrm>
        </p:grpSpPr>
        <p:sp>
          <p:nvSpPr>
            <p:cNvPr id="10" name="文本框 9"/>
            <p:cNvSpPr txBox="1"/>
            <p:nvPr/>
          </p:nvSpPr>
          <p:spPr>
            <a:xfrm>
              <a:off x="1041" y="3269"/>
              <a:ext cx="8593" cy="21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a:t>根据</a:t>
              </a:r>
              <a:r>
                <a:rPr lang="zh-CN" altLang="en-US">
                  <a:highlight>
                    <a:srgbClr val="C0C0C0"/>
                  </a:highlight>
                </a:rPr>
                <a:t>设计</a:t>
              </a:r>
              <a:r>
                <a:rPr lang="zh-CN" altLang="en-US"/>
                <a:t>去完成编码时，</a:t>
              </a:r>
              <a:r>
                <a:rPr lang="zh-CN" altLang="en-US">
                  <a:highlight>
                    <a:srgbClr val="C0C0C0"/>
                  </a:highlight>
                </a:rPr>
                <a:t>困难最少</a:t>
              </a:r>
              <a:r>
                <a:rPr lang="zh-CN" altLang="en-US"/>
                <a:t>。</a:t>
              </a:r>
            </a:p>
            <a:p>
              <a:pPr marL="285750" indent="-285750">
                <a:lnSpc>
                  <a:spcPct val="150000"/>
                </a:lnSpc>
                <a:buFont typeface="Arial" panose="020B0604020202020204" pitchFamily="34" charset="0"/>
                <a:buChar char="•"/>
              </a:pPr>
              <a:r>
                <a:rPr lang="zh-CN" altLang="en-US"/>
                <a:t>可以</a:t>
              </a:r>
              <a:r>
                <a:rPr lang="zh-CN" altLang="en-US">
                  <a:highlight>
                    <a:srgbClr val="C0C0C0"/>
                  </a:highlight>
                </a:rPr>
                <a:t>减少</a:t>
              </a:r>
              <a:r>
                <a:rPr lang="zh-CN" altLang="en-US"/>
                <a:t>需要的</a:t>
              </a:r>
              <a:r>
                <a:rPr lang="zh-CN" altLang="en-US">
                  <a:highlight>
                    <a:srgbClr val="C0C0C0"/>
                  </a:highlight>
                </a:rPr>
                <a:t>程序测试量</a:t>
              </a:r>
              <a:r>
                <a:rPr lang="zh-CN" altLang="en-US"/>
                <a:t>。</a:t>
              </a:r>
            </a:p>
            <a:p>
              <a:pPr marL="285750" indent="-285750">
                <a:lnSpc>
                  <a:spcPct val="150000"/>
                </a:lnSpc>
                <a:buFont typeface="Arial" panose="020B0604020202020204" pitchFamily="34" charset="0"/>
                <a:buChar char="•"/>
              </a:pPr>
              <a:r>
                <a:rPr lang="zh-CN" altLang="en-US"/>
                <a:t>可以得到更容</a:t>
              </a:r>
              <a:r>
                <a:rPr lang="zh-CN" altLang="en-US">
                  <a:highlight>
                    <a:srgbClr val="C0C0C0"/>
                  </a:highlight>
                </a:rPr>
                <a:t>易阅读</a:t>
              </a:r>
              <a:r>
                <a:rPr lang="zh-CN" altLang="en-US"/>
                <a:t>和更容</a:t>
              </a:r>
              <a:r>
                <a:rPr lang="zh-CN" altLang="en-US">
                  <a:highlight>
                    <a:srgbClr val="C0C0C0"/>
                  </a:highlight>
                </a:rPr>
                <a:t>易维护</a:t>
              </a:r>
              <a:r>
                <a:rPr lang="zh-CN" altLang="en-US"/>
                <a:t>的程序。</a:t>
              </a:r>
            </a:p>
          </p:txBody>
        </p:sp>
        <p:sp>
          <p:nvSpPr>
            <p:cNvPr id="11" name="文本框 10"/>
            <p:cNvSpPr txBox="1"/>
            <p:nvPr/>
          </p:nvSpPr>
          <p:spPr>
            <a:xfrm>
              <a:off x="1041" y="2641"/>
              <a:ext cx="6400" cy="628"/>
            </a:xfrm>
            <a:prstGeom prst="rect">
              <a:avLst/>
            </a:prstGeom>
            <a:noFill/>
          </p:spPr>
          <p:txBody>
            <a:bodyPr wrap="square" rtlCol="0">
              <a:spAutoFit/>
            </a:bodyPr>
            <a:lstStyle/>
            <a:p>
              <a:pPr algn="l"/>
              <a:r>
                <a:rPr lang="zh-CN" altLang="en-US" sz="2000" b="1" noProof="0" dirty="0">
                  <a:ln>
                    <a:noFill/>
                  </a:ln>
                  <a:effectLst/>
                  <a:uLnTx/>
                  <a:uFillTx/>
                  <a:latin typeface="+mn-ea"/>
                  <a:sym typeface="+mn-ea"/>
                </a:rPr>
                <a:t>选择适宜的程序设计语言的原因：</a:t>
              </a:r>
            </a:p>
          </p:txBody>
        </p:sp>
      </p:grpSp>
      <p:grpSp>
        <p:nvGrpSpPr>
          <p:cNvPr id="17" name="组合 16"/>
          <p:cNvGrpSpPr/>
          <p:nvPr/>
        </p:nvGrpSpPr>
        <p:grpSpPr>
          <a:xfrm>
            <a:off x="661035" y="4021455"/>
            <a:ext cx="8121650" cy="1736090"/>
            <a:chOff x="1041" y="6333"/>
            <a:chExt cx="12790" cy="2734"/>
          </a:xfrm>
        </p:grpSpPr>
        <p:sp>
          <p:nvSpPr>
            <p:cNvPr id="12" name="文本框 11"/>
            <p:cNvSpPr txBox="1"/>
            <p:nvPr/>
          </p:nvSpPr>
          <p:spPr>
            <a:xfrm>
              <a:off x="1041" y="6961"/>
              <a:ext cx="12790" cy="21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a:t>汇编语言编码需要把</a:t>
              </a:r>
              <a:r>
                <a:rPr lang="zh-CN" altLang="en-US">
                  <a:highlight>
                    <a:srgbClr val="C0C0C0"/>
                  </a:highlight>
                </a:rPr>
                <a:t>软件设计翻译成机器操作的序列</a:t>
              </a:r>
              <a:r>
                <a:rPr lang="zh-CN" altLang="en-US"/>
                <a:t>，既困难又容易出差错。</a:t>
              </a:r>
            </a:p>
            <a:p>
              <a:pPr marL="285750" indent="-285750">
                <a:lnSpc>
                  <a:spcPct val="150000"/>
                </a:lnSpc>
                <a:buFont typeface="Arial" panose="020B0604020202020204" pitchFamily="34" charset="0"/>
                <a:buChar char="•"/>
              </a:pPr>
              <a:r>
                <a:rPr lang="zh-CN" altLang="en-US"/>
                <a:t>高级语言写程序比用汇编语言写程序</a:t>
              </a:r>
              <a:r>
                <a:rPr lang="zh-CN" altLang="en-US">
                  <a:highlight>
                    <a:srgbClr val="C0C0C0"/>
                  </a:highlight>
                </a:rPr>
                <a:t>生产率</a:t>
              </a:r>
              <a:r>
                <a:rPr lang="zh-CN" altLang="en-US"/>
                <a:t>可以</a:t>
              </a:r>
              <a:r>
                <a:rPr lang="zh-CN" altLang="en-US">
                  <a:highlight>
                    <a:srgbClr val="C0C0C0"/>
                  </a:highlight>
                </a:rPr>
                <a:t>提高好几倍</a:t>
              </a:r>
              <a:r>
                <a:rPr lang="zh-CN" altLang="en-US"/>
                <a:t>。</a:t>
              </a:r>
            </a:p>
            <a:p>
              <a:pPr marL="285750" indent="-285750">
                <a:lnSpc>
                  <a:spcPct val="150000"/>
                </a:lnSpc>
                <a:buFont typeface="Arial" panose="020B0604020202020204" pitchFamily="34" charset="0"/>
                <a:buChar char="•"/>
              </a:pPr>
              <a:r>
                <a:rPr lang="zh-CN" altLang="en-US"/>
                <a:t>用高级语言写的程序容</a:t>
              </a:r>
              <a:r>
                <a:rPr lang="zh-CN" altLang="en-US">
                  <a:highlight>
                    <a:srgbClr val="C0C0C0"/>
                  </a:highlight>
                </a:rPr>
                <a:t>易阅读</a:t>
              </a:r>
              <a:r>
                <a:rPr lang="zh-CN" altLang="en-US"/>
                <a:t>、容</a:t>
              </a:r>
              <a:r>
                <a:rPr lang="zh-CN" altLang="en-US">
                  <a:highlight>
                    <a:srgbClr val="C0C0C0"/>
                  </a:highlight>
                </a:rPr>
                <a:t>易测试</a:t>
              </a:r>
              <a:r>
                <a:rPr lang="zh-CN" altLang="en-US"/>
                <a:t>、容</a:t>
              </a:r>
              <a:r>
                <a:rPr lang="zh-CN" altLang="en-US">
                  <a:highlight>
                    <a:srgbClr val="C0C0C0"/>
                  </a:highlight>
                </a:rPr>
                <a:t>易调试</a:t>
              </a:r>
              <a:r>
                <a:rPr lang="zh-CN" altLang="en-US"/>
                <a:t>、容</a:t>
              </a:r>
              <a:r>
                <a:rPr lang="zh-CN" altLang="en-US">
                  <a:highlight>
                    <a:srgbClr val="C0C0C0"/>
                  </a:highlight>
                </a:rPr>
                <a:t>易维护</a:t>
              </a:r>
              <a:r>
                <a:rPr lang="zh-CN" altLang="en-US"/>
                <a:t>。</a:t>
              </a:r>
            </a:p>
          </p:txBody>
        </p:sp>
        <p:sp>
          <p:nvSpPr>
            <p:cNvPr id="13" name="文本框 12"/>
            <p:cNvSpPr txBox="1"/>
            <p:nvPr/>
          </p:nvSpPr>
          <p:spPr>
            <a:xfrm>
              <a:off x="1041" y="6333"/>
              <a:ext cx="4804" cy="628"/>
            </a:xfrm>
            <a:prstGeom prst="rect">
              <a:avLst/>
            </a:prstGeom>
            <a:noFill/>
          </p:spPr>
          <p:txBody>
            <a:bodyPr wrap="square" rtlCol="0">
              <a:spAutoFit/>
            </a:bodyPr>
            <a:lstStyle/>
            <a:p>
              <a:pPr algn="l"/>
              <a:r>
                <a:rPr lang="zh-CN" altLang="en-US" sz="2000" b="1" noProof="0" dirty="0">
                  <a:ln>
                    <a:noFill/>
                  </a:ln>
                  <a:effectLst/>
                  <a:uLnTx/>
                  <a:uFillTx/>
                  <a:latin typeface="+mn-ea"/>
                  <a:sym typeface="+mn-ea"/>
                </a:rPr>
                <a:t>高级语言优于汇编语言：</a:t>
              </a:r>
            </a:p>
          </p:txBody>
        </p:sp>
      </p:grpSp>
      <p:grpSp>
        <p:nvGrpSpPr>
          <p:cNvPr id="18" name="组合 17"/>
          <p:cNvGrpSpPr/>
          <p:nvPr/>
        </p:nvGrpSpPr>
        <p:grpSpPr>
          <a:xfrm>
            <a:off x="6880225" y="1147445"/>
            <a:ext cx="4538980" cy="2999740"/>
            <a:chOff x="10835" y="1807"/>
            <a:chExt cx="7148" cy="4724"/>
          </a:xfrm>
        </p:grpSpPr>
        <p:sp>
          <p:nvSpPr>
            <p:cNvPr id="14" name="文本框 13"/>
            <p:cNvSpPr txBox="1"/>
            <p:nvPr/>
          </p:nvSpPr>
          <p:spPr>
            <a:xfrm>
              <a:off x="13537" y="1807"/>
              <a:ext cx="4446" cy="4724"/>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zh-CN" altLang="en-US"/>
                <a:t>系统用户的要求</a:t>
              </a:r>
            </a:p>
            <a:p>
              <a:pPr marL="285750" indent="-285750" algn="l">
                <a:lnSpc>
                  <a:spcPct val="150000"/>
                </a:lnSpc>
                <a:buFont typeface="Arial" panose="020B0604020202020204" pitchFamily="34" charset="0"/>
                <a:buChar char="•"/>
              </a:pPr>
              <a:r>
                <a:rPr lang="zh-CN" altLang="en-US"/>
                <a:t>可以使用的编译程序</a:t>
              </a:r>
            </a:p>
            <a:p>
              <a:pPr marL="285750" indent="-285750" algn="l">
                <a:lnSpc>
                  <a:spcPct val="150000"/>
                </a:lnSpc>
                <a:buFont typeface="Arial" panose="020B0604020202020204" pitchFamily="34" charset="0"/>
                <a:buChar char="•"/>
              </a:pPr>
              <a:r>
                <a:rPr lang="zh-CN" altLang="en-US"/>
                <a:t>可以得到的软件工具</a:t>
              </a:r>
            </a:p>
            <a:p>
              <a:pPr marL="285750" indent="-285750" algn="l">
                <a:lnSpc>
                  <a:spcPct val="150000"/>
                </a:lnSpc>
                <a:buFont typeface="Arial" panose="020B0604020202020204" pitchFamily="34" charset="0"/>
                <a:buChar char="•"/>
              </a:pPr>
              <a:r>
                <a:rPr lang="zh-CN" altLang="en-US"/>
                <a:t>工程规模</a:t>
              </a:r>
            </a:p>
            <a:p>
              <a:pPr marL="285750" indent="-285750" algn="l">
                <a:lnSpc>
                  <a:spcPct val="150000"/>
                </a:lnSpc>
                <a:buFont typeface="Arial" panose="020B0604020202020204" pitchFamily="34" charset="0"/>
                <a:buChar char="•"/>
              </a:pPr>
              <a:r>
                <a:rPr lang="zh-CN" altLang="en-US"/>
                <a:t>程序员的知识</a:t>
              </a:r>
            </a:p>
            <a:p>
              <a:pPr marL="285750" indent="-285750" algn="l">
                <a:lnSpc>
                  <a:spcPct val="150000"/>
                </a:lnSpc>
                <a:buFont typeface="Arial" panose="020B0604020202020204" pitchFamily="34" charset="0"/>
                <a:buChar char="•"/>
              </a:pPr>
              <a:r>
                <a:rPr lang="zh-CN" altLang="en-US"/>
                <a:t>软件可移植性要求</a:t>
              </a:r>
            </a:p>
            <a:p>
              <a:pPr marL="285750" indent="-285750" algn="l">
                <a:lnSpc>
                  <a:spcPct val="150000"/>
                </a:lnSpc>
                <a:buFont typeface="Arial" panose="020B0604020202020204" pitchFamily="34" charset="0"/>
                <a:buChar char="•"/>
              </a:pPr>
              <a:r>
                <a:rPr lang="zh-CN" altLang="en-US"/>
                <a:t>软件的应用领域</a:t>
              </a:r>
            </a:p>
          </p:txBody>
        </p:sp>
        <p:sp>
          <p:nvSpPr>
            <p:cNvPr id="15" name="文本框 14"/>
            <p:cNvSpPr txBox="1"/>
            <p:nvPr/>
          </p:nvSpPr>
          <p:spPr>
            <a:xfrm>
              <a:off x="10835" y="3855"/>
              <a:ext cx="2169" cy="628"/>
            </a:xfrm>
            <a:prstGeom prst="rect">
              <a:avLst/>
            </a:prstGeom>
            <a:noFill/>
          </p:spPr>
          <p:txBody>
            <a:bodyPr wrap="square" rtlCol="0">
              <a:spAutoFit/>
            </a:bodyPr>
            <a:lstStyle/>
            <a:p>
              <a:pPr algn="ctr"/>
              <a:r>
                <a:rPr lang="zh-CN" altLang="en-US" sz="2000" b="1">
                  <a:sym typeface="+mn-ea"/>
                </a:rPr>
                <a:t>实用标准：</a:t>
              </a:r>
            </a:p>
          </p:txBody>
        </p:sp>
      </p:gr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inVertical)">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6096000" cy="84201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7.1</a:t>
            </a:r>
            <a:r>
              <a:rPr lang="zh-CN" altLang="en-US" sz="3200" b="1" dirty="0">
                <a:solidFill>
                  <a:srgbClr val="0070C0"/>
                </a:solidFill>
                <a:effectLst>
                  <a:outerShdw blurRad="38100" dist="38100" dir="2700000" algn="tl">
                    <a:srgbClr val="000000">
                      <a:alpha val="43137"/>
                    </a:srgbClr>
                  </a:outerShdw>
                </a:effectLst>
                <a:cs typeface="+mn-ea"/>
                <a:sym typeface="+mn-lt"/>
              </a:rPr>
              <a:t>编码</a:t>
            </a:r>
            <a:r>
              <a:rPr lang="en-US" altLang="zh-CN" sz="3200" b="1" dirty="0">
                <a:solidFill>
                  <a:srgbClr val="0070C0"/>
                </a:solidFill>
                <a:effectLst>
                  <a:outerShdw blurRad="38100" dist="38100" dir="2700000" algn="tl">
                    <a:srgbClr val="000000">
                      <a:alpha val="43137"/>
                    </a:srgbClr>
                  </a:outerShdw>
                </a:effectLst>
                <a:cs typeface="+mn-ea"/>
                <a:sym typeface="+mn-lt"/>
              </a:rPr>
              <a:t> —— </a:t>
            </a:r>
            <a:r>
              <a:rPr lang="zh-CN" altLang="en-US" sz="2800" b="1" dirty="0">
                <a:solidFill>
                  <a:srgbClr val="0070C0"/>
                </a:solidFill>
                <a:effectLst>
                  <a:outerShdw blurRad="38100" dist="38100" dir="2700000" algn="tl">
                    <a:srgbClr val="000000">
                      <a:alpha val="43137"/>
                    </a:srgbClr>
                  </a:outerShdw>
                </a:effectLst>
                <a:cs typeface="+mn-ea"/>
                <a:sym typeface="+mn-lt"/>
              </a:rPr>
              <a:t>编码风格</a:t>
            </a:r>
          </a:p>
        </p:txBody>
      </p:sp>
      <p:grpSp>
        <p:nvGrpSpPr>
          <p:cNvPr id="11" name="组合 10"/>
          <p:cNvGrpSpPr/>
          <p:nvPr/>
        </p:nvGrpSpPr>
        <p:grpSpPr>
          <a:xfrm>
            <a:off x="474345" y="1955800"/>
            <a:ext cx="4919980" cy="3398520"/>
            <a:chOff x="747" y="3080"/>
            <a:chExt cx="7748" cy="5352"/>
          </a:xfrm>
        </p:grpSpPr>
        <p:sp>
          <p:nvSpPr>
            <p:cNvPr id="3" name="文本框 2"/>
            <p:cNvSpPr txBox="1"/>
            <p:nvPr/>
          </p:nvSpPr>
          <p:spPr>
            <a:xfrm>
              <a:off x="3061" y="3080"/>
              <a:ext cx="3120" cy="628"/>
            </a:xfrm>
            <a:prstGeom prst="rect">
              <a:avLst/>
            </a:prstGeom>
            <a:noFill/>
          </p:spPr>
          <p:txBody>
            <a:bodyPr wrap="square" rtlCol="0">
              <a:spAutoFit/>
            </a:bodyPr>
            <a:lstStyle/>
            <a:p>
              <a:r>
                <a:rPr lang="zh-CN" altLang="en-US" sz="2000" b="1" noProof="0" dirty="0">
                  <a:ln>
                    <a:noFill/>
                  </a:ln>
                  <a:effectLst/>
                  <a:uLnTx/>
                  <a:uFillTx/>
                  <a:latin typeface="+mn-ea"/>
                  <a:sym typeface="+mn-ea"/>
                </a:rPr>
                <a:t>程序内部的文档</a:t>
              </a:r>
            </a:p>
          </p:txBody>
        </p:sp>
        <p:sp>
          <p:nvSpPr>
            <p:cNvPr id="4" name="文本框 3"/>
            <p:cNvSpPr txBox="1"/>
            <p:nvPr/>
          </p:nvSpPr>
          <p:spPr>
            <a:xfrm>
              <a:off x="747" y="3708"/>
              <a:ext cx="7748" cy="47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a:t>恰当的标识符</a:t>
              </a:r>
              <a:r>
                <a:rPr lang="zh-CN" altLang="en-US"/>
                <a:t>：</a:t>
              </a:r>
              <a:r>
                <a:rPr lang="zh-CN" altLang="en-US">
                  <a:highlight>
                    <a:srgbClr val="C0C0C0"/>
                  </a:highlight>
                </a:rPr>
                <a:t>含义鲜明</a:t>
              </a:r>
              <a:r>
                <a:rPr lang="zh-CN" altLang="en-US"/>
                <a:t>的名字、</a:t>
              </a:r>
              <a:r>
                <a:rPr lang="zh-CN" altLang="en-US">
                  <a:highlight>
                    <a:srgbClr val="C0C0C0"/>
                  </a:highlight>
                </a:rPr>
                <a:t>缩写</a:t>
              </a:r>
              <a:r>
                <a:rPr lang="zh-CN" altLang="en-US"/>
                <a:t>规则</a:t>
              </a:r>
              <a:r>
                <a:rPr lang="zh-CN" altLang="en-US">
                  <a:highlight>
                    <a:srgbClr val="C0C0C0"/>
                  </a:highlight>
                </a:rPr>
                <a:t>一致</a:t>
              </a:r>
              <a:r>
                <a:rPr lang="zh-CN" altLang="en-US"/>
                <a:t>、为名字加</a:t>
              </a:r>
              <a:r>
                <a:rPr lang="zh-CN" altLang="en-US">
                  <a:highlight>
                    <a:srgbClr val="C0C0C0"/>
                  </a:highlight>
                </a:rPr>
                <a:t>注解</a:t>
              </a:r>
              <a:r>
                <a:rPr lang="zh-CN" altLang="en-US"/>
                <a:t>。</a:t>
              </a:r>
            </a:p>
            <a:p>
              <a:pPr marL="285750" indent="-285750">
                <a:lnSpc>
                  <a:spcPct val="150000"/>
                </a:lnSpc>
                <a:buFont typeface="Arial" panose="020B0604020202020204" pitchFamily="34" charset="0"/>
                <a:buChar char="•"/>
              </a:pPr>
              <a:r>
                <a:rPr lang="zh-CN" altLang="en-US" b="1"/>
                <a:t>适当的注解</a:t>
              </a:r>
              <a:r>
                <a:rPr lang="zh-CN" altLang="en-US"/>
                <a:t>：</a:t>
              </a:r>
              <a:r>
                <a:rPr lang="zh-CN" altLang="en-US">
                  <a:highlight>
                    <a:srgbClr val="C0C0C0"/>
                  </a:highlight>
                </a:rPr>
                <a:t>正确</a:t>
              </a:r>
              <a:r>
                <a:rPr lang="zh-CN" altLang="en-US"/>
                <a:t>性，简要描述模块的功能、主要算法、接口特点、重要数据以及开发简史或</a:t>
              </a:r>
              <a:r>
                <a:rPr lang="zh-CN" altLang="en-US">
                  <a:highlight>
                    <a:srgbClr val="C0C0C0"/>
                  </a:highlight>
                </a:rPr>
                <a:t>解释</a:t>
              </a:r>
              <a:r>
                <a:rPr lang="zh-CN" altLang="en-US"/>
                <a:t>包含这段代码的必要性。</a:t>
              </a:r>
            </a:p>
            <a:p>
              <a:pPr marL="285750" indent="-285750">
                <a:lnSpc>
                  <a:spcPct val="150000"/>
                </a:lnSpc>
                <a:buFont typeface="Arial" panose="020B0604020202020204" pitchFamily="34" charset="0"/>
                <a:buChar char="•"/>
              </a:pPr>
              <a:r>
                <a:rPr lang="zh-CN" altLang="en-US" b="1"/>
                <a:t>程序视觉组织</a:t>
              </a:r>
              <a:r>
                <a:rPr lang="zh-CN" altLang="en-US"/>
                <a:t>：适当的</a:t>
              </a:r>
              <a:r>
                <a:rPr lang="zh-CN" altLang="en-US">
                  <a:highlight>
                    <a:srgbClr val="C0C0C0"/>
                  </a:highlight>
                </a:rPr>
                <a:t>阶梯形式</a:t>
              </a:r>
              <a:r>
                <a:rPr lang="zh-CN" altLang="en-US"/>
                <a:t>使程序的层次结构清晰明显。</a:t>
              </a:r>
            </a:p>
          </p:txBody>
        </p:sp>
      </p:grpSp>
      <p:grpSp>
        <p:nvGrpSpPr>
          <p:cNvPr id="12" name="组合 11"/>
          <p:cNvGrpSpPr/>
          <p:nvPr/>
        </p:nvGrpSpPr>
        <p:grpSpPr>
          <a:xfrm>
            <a:off x="5701665" y="863600"/>
            <a:ext cx="6504940" cy="2566670"/>
            <a:chOff x="8979" y="1360"/>
            <a:chExt cx="10244" cy="4042"/>
          </a:xfrm>
        </p:grpSpPr>
        <p:sp>
          <p:nvSpPr>
            <p:cNvPr id="5" name="文本框 4"/>
            <p:cNvSpPr txBox="1"/>
            <p:nvPr/>
          </p:nvSpPr>
          <p:spPr>
            <a:xfrm>
              <a:off x="13140" y="1360"/>
              <a:ext cx="1921" cy="628"/>
            </a:xfrm>
            <a:prstGeom prst="rect">
              <a:avLst/>
            </a:prstGeom>
            <a:noFill/>
          </p:spPr>
          <p:txBody>
            <a:bodyPr wrap="square" rtlCol="0">
              <a:spAutoFit/>
            </a:bodyPr>
            <a:lstStyle/>
            <a:p>
              <a:r>
                <a:rPr lang="zh-CN" altLang="en-US" sz="2000" b="1" noProof="0" dirty="0">
                  <a:ln>
                    <a:noFill/>
                  </a:ln>
                  <a:effectLst/>
                  <a:uLnTx/>
                  <a:uFillTx/>
                  <a:latin typeface="+mn-ea"/>
                  <a:sym typeface="+mn-ea"/>
                </a:rPr>
                <a:t>数据说明</a:t>
              </a:r>
            </a:p>
          </p:txBody>
        </p:sp>
        <p:sp>
          <p:nvSpPr>
            <p:cNvPr id="6" name="文本框 5"/>
            <p:cNvSpPr txBox="1"/>
            <p:nvPr/>
          </p:nvSpPr>
          <p:spPr>
            <a:xfrm>
              <a:off x="8979" y="1988"/>
              <a:ext cx="10244" cy="34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a:t>数据说明的次序应该</a:t>
              </a:r>
              <a:r>
                <a:rPr lang="zh-CN" altLang="en-US">
                  <a:highlight>
                    <a:srgbClr val="C0C0C0"/>
                  </a:highlight>
                </a:rPr>
                <a:t>标准化</a:t>
              </a:r>
              <a:r>
                <a:rPr lang="zh-CN" altLang="en-US"/>
                <a:t>；</a:t>
              </a:r>
            </a:p>
            <a:p>
              <a:pPr marL="285750" indent="-285750">
                <a:lnSpc>
                  <a:spcPct val="150000"/>
                </a:lnSpc>
                <a:buFont typeface="Arial" panose="020B0604020202020204" pitchFamily="34" charset="0"/>
                <a:buChar char="•"/>
              </a:pPr>
              <a:r>
                <a:rPr lang="zh-CN" altLang="en-US"/>
                <a:t>当多个变量名在一个语句中说明时，应该按</a:t>
              </a:r>
              <a:r>
                <a:rPr lang="zh-CN" altLang="en-US">
                  <a:highlight>
                    <a:srgbClr val="C0C0C0"/>
                  </a:highlight>
                </a:rPr>
                <a:t>字母顺序排列</a:t>
              </a:r>
              <a:r>
                <a:rPr lang="zh-CN" altLang="en-US"/>
                <a:t>这些变量；</a:t>
              </a:r>
            </a:p>
            <a:p>
              <a:pPr marL="285750" indent="-285750">
                <a:lnSpc>
                  <a:spcPct val="150000"/>
                </a:lnSpc>
                <a:buFont typeface="Arial" panose="020B0604020202020204" pitchFamily="34" charset="0"/>
                <a:buChar char="•"/>
              </a:pPr>
              <a:r>
                <a:rPr lang="zh-CN" altLang="en-US"/>
                <a:t>如果设计时使用了一个复杂的数据结构，则应该用</a:t>
              </a:r>
              <a:r>
                <a:rPr lang="zh-CN" altLang="en-US">
                  <a:highlight>
                    <a:srgbClr val="C0C0C0"/>
                  </a:highlight>
                </a:rPr>
                <a:t>注解</a:t>
              </a:r>
              <a:r>
                <a:rPr lang="zh-CN" altLang="en-US"/>
                <a:t>说明用程序设计语言实现这个数据结构的</a:t>
              </a:r>
              <a:r>
                <a:rPr lang="zh-CN" altLang="en-US">
                  <a:highlight>
                    <a:srgbClr val="C0C0C0"/>
                  </a:highlight>
                </a:rPr>
                <a:t>方法</a:t>
              </a:r>
              <a:r>
                <a:rPr lang="zh-CN" altLang="en-US"/>
                <a:t>和</a:t>
              </a:r>
              <a:r>
                <a:rPr lang="zh-CN" altLang="en-US">
                  <a:highlight>
                    <a:srgbClr val="C0C0C0"/>
                  </a:highlight>
                </a:rPr>
                <a:t>特点</a:t>
              </a:r>
              <a:r>
                <a:rPr lang="zh-CN" altLang="en-US"/>
                <a:t>。</a:t>
              </a:r>
            </a:p>
          </p:txBody>
        </p:sp>
      </p:grpSp>
      <p:grpSp>
        <p:nvGrpSpPr>
          <p:cNvPr id="13" name="组合 12"/>
          <p:cNvGrpSpPr/>
          <p:nvPr/>
        </p:nvGrpSpPr>
        <p:grpSpPr>
          <a:xfrm>
            <a:off x="5701665" y="3776980"/>
            <a:ext cx="6329680" cy="2566670"/>
            <a:chOff x="8979" y="5948"/>
            <a:chExt cx="9968" cy="4042"/>
          </a:xfrm>
        </p:grpSpPr>
        <p:sp>
          <p:nvSpPr>
            <p:cNvPr id="8" name="文本框 7"/>
            <p:cNvSpPr txBox="1"/>
            <p:nvPr/>
          </p:nvSpPr>
          <p:spPr>
            <a:xfrm>
              <a:off x="12981" y="5948"/>
              <a:ext cx="1966" cy="628"/>
            </a:xfrm>
            <a:prstGeom prst="rect">
              <a:avLst/>
            </a:prstGeom>
            <a:noFill/>
          </p:spPr>
          <p:txBody>
            <a:bodyPr wrap="square" rtlCol="0">
              <a:spAutoFit/>
            </a:bodyPr>
            <a:lstStyle/>
            <a:p>
              <a:r>
                <a:rPr lang="zh-CN" altLang="en-US" sz="2000" b="1" noProof="0" dirty="0">
                  <a:ln>
                    <a:noFill/>
                  </a:ln>
                  <a:effectLst/>
                  <a:uLnTx/>
                  <a:uFillTx/>
                  <a:latin typeface="+mn-ea"/>
                  <a:sym typeface="+mn-ea"/>
                </a:rPr>
                <a:t>语句构造</a:t>
              </a:r>
            </a:p>
          </p:txBody>
        </p:sp>
        <p:sp>
          <p:nvSpPr>
            <p:cNvPr id="10" name="文本框 9"/>
            <p:cNvSpPr txBox="1"/>
            <p:nvPr/>
          </p:nvSpPr>
          <p:spPr>
            <a:xfrm>
              <a:off x="8979" y="6576"/>
              <a:ext cx="9969" cy="34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a:t>不要为了节省空间而把多个语句写在同一行；</a:t>
              </a:r>
            </a:p>
            <a:p>
              <a:pPr marL="285750" indent="-285750">
                <a:lnSpc>
                  <a:spcPct val="150000"/>
                </a:lnSpc>
                <a:buFont typeface="Arial" panose="020B0604020202020204" pitchFamily="34" charset="0"/>
                <a:buChar char="•"/>
              </a:pPr>
              <a:r>
                <a:rPr lang="zh-CN" altLang="en-US"/>
                <a:t>尽量避免复杂的条件测试；</a:t>
              </a:r>
            </a:p>
            <a:p>
              <a:pPr marL="285750" indent="-285750">
                <a:lnSpc>
                  <a:spcPct val="150000"/>
                </a:lnSpc>
                <a:buFont typeface="Arial" panose="020B0604020202020204" pitchFamily="34" charset="0"/>
                <a:buChar char="•"/>
              </a:pPr>
              <a:r>
                <a:rPr lang="zh-CN" altLang="en-US"/>
                <a:t>尽量减少对“非”条件的测试；</a:t>
              </a:r>
            </a:p>
            <a:p>
              <a:pPr marL="285750" indent="-285750">
                <a:lnSpc>
                  <a:spcPct val="150000"/>
                </a:lnSpc>
                <a:buFont typeface="Arial" panose="020B0604020202020204" pitchFamily="34" charset="0"/>
                <a:buChar char="•"/>
              </a:pPr>
              <a:r>
                <a:rPr lang="zh-CN" altLang="en-US"/>
                <a:t>避免大量使用循环嵌套和条件嵌套；</a:t>
              </a:r>
            </a:p>
            <a:p>
              <a:pPr marL="285750" indent="-285750">
                <a:lnSpc>
                  <a:spcPct val="150000"/>
                </a:lnSpc>
                <a:buFont typeface="Arial" panose="020B0604020202020204" pitchFamily="34" charset="0"/>
                <a:buChar char="•"/>
              </a:pPr>
              <a:r>
                <a:rPr lang="zh-CN" altLang="en-US"/>
                <a:t>利用括号使逻辑表达式或算术表达式的运算次序清晰直观。</a:t>
              </a:r>
            </a:p>
          </p:txBody>
        </p:sp>
      </p:gr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6096000" cy="84201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7.1</a:t>
            </a:r>
            <a:r>
              <a:rPr lang="zh-CN" altLang="en-US" sz="3200" b="1" dirty="0">
                <a:solidFill>
                  <a:srgbClr val="0070C0"/>
                </a:solidFill>
                <a:effectLst>
                  <a:outerShdw blurRad="38100" dist="38100" dir="2700000" algn="tl">
                    <a:srgbClr val="000000">
                      <a:alpha val="43137"/>
                    </a:srgbClr>
                  </a:outerShdw>
                </a:effectLst>
                <a:cs typeface="+mn-ea"/>
                <a:sym typeface="+mn-lt"/>
              </a:rPr>
              <a:t>编码</a:t>
            </a:r>
            <a:r>
              <a:rPr lang="en-US" altLang="zh-CN" sz="3200" b="1" dirty="0">
                <a:solidFill>
                  <a:srgbClr val="0070C0"/>
                </a:solidFill>
                <a:effectLst>
                  <a:outerShdw blurRad="38100" dist="38100" dir="2700000" algn="tl">
                    <a:srgbClr val="000000">
                      <a:alpha val="43137"/>
                    </a:srgbClr>
                  </a:outerShdw>
                </a:effectLst>
                <a:cs typeface="+mn-ea"/>
                <a:sym typeface="+mn-lt"/>
              </a:rPr>
              <a:t> —— </a:t>
            </a:r>
            <a:r>
              <a:rPr lang="zh-CN" altLang="en-US" sz="2800" b="1" dirty="0">
                <a:solidFill>
                  <a:srgbClr val="0070C0"/>
                </a:solidFill>
                <a:effectLst>
                  <a:outerShdw blurRad="38100" dist="38100" dir="2700000" algn="tl">
                    <a:srgbClr val="000000">
                      <a:alpha val="43137"/>
                    </a:srgbClr>
                  </a:outerShdw>
                </a:effectLst>
                <a:cs typeface="+mn-ea"/>
                <a:sym typeface="+mn-lt"/>
              </a:rPr>
              <a:t>编码风格</a:t>
            </a:r>
          </a:p>
        </p:txBody>
      </p:sp>
      <p:grpSp>
        <p:nvGrpSpPr>
          <p:cNvPr id="17" name="组合 16"/>
          <p:cNvGrpSpPr/>
          <p:nvPr/>
        </p:nvGrpSpPr>
        <p:grpSpPr>
          <a:xfrm>
            <a:off x="474345" y="1763395"/>
            <a:ext cx="6814820" cy="3975735"/>
            <a:chOff x="747" y="2777"/>
            <a:chExt cx="10732" cy="6261"/>
          </a:xfrm>
        </p:grpSpPr>
        <p:sp>
          <p:nvSpPr>
            <p:cNvPr id="7" name="文本框 6"/>
            <p:cNvSpPr txBox="1"/>
            <p:nvPr/>
          </p:nvSpPr>
          <p:spPr>
            <a:xfrm>
              <a:off x="1236" y="2777"/>
              <a:ext cx="2244" cy="628"/>
            </a:xfrm>
            <a:prstGeom prst="rect">
              <a:avLst/>
            </a:prstGeom>
            <a:noFill/>
          </p:spPr>
          <p:txBody>
            <a:bodyPr wrap="square" rtlCol="0" anchor="t">
              <a:spAutoFit/>
            </a:bodyPr>
            <a:lstStyle/>
            <a:p>
              <a:r>
                <a:rPr lang="zh-CN" altLang="en-US" sz="2000" b="1" noProof="0" dirty="0">
                  <a:ln>
                    <a:noFill/>
                  </a:ln>
                  <a:effectLst/>
                  <a:uLnTx/>
                  <a:uFillTx/>
                  <a:latin typeface="+mn-ea"/>
                  <a:sym typeface="+mn-ea"/>
                </a:rPr>
                <a:t>输入输出</a:t>
              </a:r>
            </a:p>
          </p:txBody>
        </p:sp>
        <p:sp>
          <p:nvSpPr>
            <p:cNvPr id="9" name="文本框 8"/>
            <p:cNvSpPr txBox="1"/>
            <p:nvPr/>
          </p:nvSpPr>
          <p:spPr>
            <a:xfrm>
              <a:off x="747" y="3660"/>
              <a:ext cx="10733" cy="53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a:t>对所有</a:t>
              </a:r>
              <a:r>
                <a:rPr lang="zh-CN" altLang="en-US">
                  <a:highlight>
                    <a:srgbClr val="C0C0C0"/>
                  </a:highlight>
                </a:rPr>
                <a:t>输入数据</a:t>
              </a:r>
              <a:r>
                <a:rPr lang="zh-CN" altLang="en-US"/>
                <a:t>都进行检验。</a:t>
              </a:r>
            </a:p>
            <a:p>
              <a:pPr marL="285750" indent="-285750">
                <a:lnSpc>
                  <a:spcPct val="150000"/>
                </a:lnSpc>
                <a:buFont typeface="Arial" panose="020B0604020202020204" pitchFamily="34" charset="0"/>
                <a:buChar char="•"/>
              </a:pPr>
              <a:r>
                <a:rPr lang="zh-CN" altLang="en-US"/>
                <a:t>检查输入项重要</a:t>
              </a:r>
              <a:r>
                <a:rPr lang="zh-CN" altLang="en-US">
                  <a:highlight>
                    <a:srgbClr val="C0C0C0"/>
                  </a:highlight>
                </a:rPr>
                <a:t>组合的合法性</a:t>
              </a:r>
              <a:r>
                <a:rPr lang="zh-CN" altLang="en-US"/>
                <a:t>。</a:t>
              </a:r>
            </a:p>
            <a:p>
              <a:pPr marL="285750" indent="-285750">
                <a:lnSpc>
                  <a:spcPct val="150000"/>
                </a:lnSpc>
                <a:buFont typeface="Arial" panose="020B0604020202020204" pitchFamily="34" charset="0"/>
                <a:buChar char="•"/>
              </a:pPr>
              <a:r>
                <a:rPr lang="zh-CN" altLang="en-US"/>
                <a:t>保持输入</a:t>
              </a:r>
              <a:r>
                <a:rPr lang="zh-CN" altLang="en-US">
                  <a:highlight>
                    <a:srgbClr val="C0C0C0"/>
                  </a:highlight>
                </a:rPr>
                <a:t>格式简单</a:t>
              </a:r>
              <a:r>
                <a:rPr lang="zh-CN" altLang="en-US"/>
                <a:t>。</a:t>
              </a:r>
            </a:p>
            <a:p>
              <a:pPr marL="285750" indent="-285750">
                <a:lnSpc>
                  <a:spcPct val="150000"/>
                </a:lnSpc>
                <a:buFont typeface="Arial" panose="020B0604020202020204" pitchFamily="34" charset="0"/>
                <a:buChar char="•"/>
              </a:pPr>
              <a:r>
                <a:rPr lang="zh-CN" altLang="en-US"/>
                <a:t>使用</a:t>
              </a:r>
              <a:r>
                <a:rPr lang="zh-CN" altLang="en-US">
                  <a:highlight>
                    <a:srgbClr val="C0C0C0"/>
                  </a:highlight>
                </a:rPr>
                <a:t>数据结束标记</a:t>
              </a:r>
              <a:r>
                <a:rPr lang="zh-CN" altLang="en-US"/>
                <a:t>，不要要求用户指定数据的数目。</a:t>
              </a:r>
            </a:p>
            <a:p>
              <a:pPr marL="285750" indent="-285750">
                <a:lnSpc>
                  <a:spcPct val="150000"/>
                </a:lnSpc>
                <a:buFont typeface="Arial" panose="020B0604020202020204" pitchFamily="34" charset="0"/>
                <a:buChar char="•"/>
              </a:pPr>
              <a:r>
                <a:rPr lang="zh-CN" altLang="en-US">
                  <a:highlight>
                    <a:srgbClr val="C0C0C0"/>
                  </a:highlight>
                </a:rPr>
                <a:t>明确提示交互式输入</a:t>
              </a:r>
              <a:r>
                <a:rPr lang="zh-CN" altLang="en-US"/>
                <a:t>的请求，详细说明可用的选择或边界数值。</a:t>
              </a:r>
            </a:p>
            <a:p>
              <a:pPr marL="285750" indent="-285750">
                <a:lnSpc>
                  <a:spcPct val="150000"/>
                </a:lnSpc>
                <a:buFont typeface="Arial" panose="020B0604020202020204" pitchFamily="34" charset="0"/>
                <a:buChar char="•"/>
              </a:pPr>
              <a:r>
                <a:rPr lang="zh-CN" altLang="en-US"/>
                <a:t>程序设计语言对格式有严格要求时，应</a:t>
              </a:r>
              <a:r>
                <a:rPr lang="zh-CN" altLang="en-US">
                  <a:highlight>
                    <a:srgbClr val="C0C0C0"/>
                  </a:highlight>
                </a:rPr>
                <a:t>保持输入格式一致</a:t>
              </a:r>
              <a:r>
                <a:rPr lang="zh-CN" altLang="en-US"/>
                <a:t>。</a:t>
              </a:r>
            </a:p>
            <a:p>
              <a:pPr marL="285750" indent="-285750">
                <a:lnSpc>
                  <a:spcPct val="150000"/>
                </a:lnSpc>
                <a:buFont typeface="Arial" panose="020B0604020202020204" pitchFamily="34" charset="0"/>
                <a:buChar char="•"/>
              </a:pPr>
              <a:r>
                <a:rPr lang="zh-CN" altLang="en-US"/>
                <a:t>设计</a:t>
              </a:r>
              <a:r>
                <a:rPr lang="zh-CN" altLang="en-US">
                  <a:highlight>
                    <a:srgbClr val="C0C0C0"/>
                  </a:highlight>
                </a:rPr>
                <a:t>良好的输出报表</a:t>
              </a:r>
              <a:r>
                <a:rPr lang="zh-CN" altLang="en-US"/>
                <a:t>。</a:t>
              </a:r>
            </a:p>
            <a:p>
              <a:pPr marL="285750" indent="-285750">
                <a:lnSpc>
                  <a:spcPct val="150000"/>
                </a:lnSpc>
                <a:buFont typeface="Arial" panose="020B0604020202020204" pitchFamily="34" charset="0"/>
                <a:buChar char="•"/>
              </a:pPr>
              <a:r>
                <a:rPr lang="zh-CN" altLang="en-US"/>
                <a:t>给所有</a:t>
              </a:r>
              <a:r>
                <a:rPr lang="zh-CN" altLang="en-US">
                  <a:highlight>
                    <a:srgbClr val="C0C0C0"/>
                  </a:highlight>
                </a:rPr>
                <a:t>输出数据加标志</a:t>
              </a:r>
              <a:r>
                <a:rPr lang="zh-CN" altLang="en-US"/>
                <a:t>。</a:t>
              </a:r>
            </a:p>
          </p:txBody>
        </p:sp>
      </p:grpSp>
      <p:grpSp>
        <p:nvGrpSpPr>
          <p:cNvPr id="16" name="组合 15"/>
          <p:cNvGrpSpPr/>
          <p:nvPr/>
        </p:nvGrpSpPr>
        <p:grpSpPr>
          <a:xfrm>
            <a:off x="7127875" y="2324100"/>
            <a:ext cx="4368800" cy="2399030"/>
            <a:chOff x="11225" y="3660"/>
            <a:chExt cx="6880" cy="3778"/>
          </a:xfrm>
        </p:grpSpPr>
        <p:sp>
          <p:nvSpPr>
            <p:cNvPr id="14" name="文本框 13"/>
            <p:cNvSpPr txBox="1"/>
            <p:nvPr/>
          </p:nvSpPr>
          <p:spPr>
            <a:xfrm>
              <a:off x="11225" y="3660"/>
              <a:ext cx="6880" cy="628"/>
            </a:xfrm>
            <a:prstGeom prst="rect">
              <a:avLst/>
            </a:prstGeom>
            <a:noFill/>
          </p:spPr>
          <p:txBody>
            <a:bodyPr wrap="square" rtlCol="0">
              <a:spAutoFit/>
            </a:bodyPr>
            <a:lstStyle/>
            <a:p>
              <a:r>
                <a:rPr lang="zh-CN" altLang="en-US" sz="2000" b="1" noProof="0" dirty="0">
                  <a:ln>
                    <a:noFill/>
                  </a:ln>
                  <a:effectLst/>
                  <a:uLnTx/>
                  <a:uFillTx/>
                  <a:latin typeface="+mn-ea"/>
                  <a:sym typeface="+mn-ea"/>
                </a:rPr>
                <a:t>效率</a:t>
              </a:r>
              <a:r>
                <a:rPr lang="en-US" altLang="zh-CN" sz="2000" b="1" noProof="0" dirty="0">
                  <a:ln>
                    <a:noFill/>
                  </a:ln>
                  <a:effectLst/>
                  <a:uLnTx/>
                  <a:uFillTx/>
                  <a:latin typeface="+mn-ea"/>
                  <a:sym typeface="+mn-ea"/>
                </a:rPr>
                <a:t> —— </a:t>
              </a:r>
              <a:r>
                <a:rPr lang="zh-CN" altLang="zh-CN" sz="2000" noProof="0" dirty="0">
                  <a:ln>
                    <a:noFill/>
                  </a:ln>
                  <a:effectLst/>
                  <a:uLnTx/>
                  <a:uFillTx/>
                  <a:latin typeface="+mn-ea"/>
                  <a:sym typeface="+mn-ea"/>
                </a:rPr>
                <a:t>处理机时间、存储器容量</a:t>
              </a:r>
              <a:endParaRPr lang="en-US" altLang="zh-CN" sz="2000" b="1" noProof="0" dirty="0">
                <a:ln>
                  <a:noFill/>
                </a:ln>
                <a:effectLst/>
                <a:uLnTx/>
                <a:uFillTx/>
                <a:latin typeface="+mn-ea"/>
                <a:sym typeface="+mn-ea"/>
              </a:endParaRPr>
            </a:p>
          </p:txBody>
        </p:sp>
        <p:sp>
          <p:nvSpPr>
            <p:cNvPr id="15" name="文本框 14"/>
            <p:cNvSpPr txBox="1"/>
            <p:nvPr/>
          </p:nvSpPr>
          <p:spPr>
            <a:xfrm>
              <a:off x="12889" y="5332"/>
              <a:ext cx="3552" cy="21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a:t>程序运行时间</a:t>
              </a:r>
            </a:p>
            <a:p>
              <a:pPr marL="285750" indent="-285750">
                <a:lnSpc>
                  <a:spcPct val="150000"/>
                </a:lnSpc>
                <a:buFont typeface="Arial" panose="020B0604020202020204" pitchFamily="34" charset="0"/>
                <a:buChar char="•"/>
              </a:pPr>
              <a:r>
                <a:rPr lang="zh-CN" altLang="en-US"/>
                <a:t>存储器效率</a:t>
              </a:r>
            </a:p>
            <a:p>
              <a:pPr marL="285750" indent="-285750">
                <a:lnSpc>
                  <a:spcPct val="150000"/>
                </a:lnSpc>
                <a:buFont typeface="Arial" panose="020B0604020202020204" pitchFamily="34" charset="0"/>
                <a:buChar char="•"/>
              </a:pPr>
              <a:r>
                <a:rPr lang="zh-CN" altLang="en-US"/>
                <a:t>输入输出的效率</a:t>
              </a:r>
            </a:p>
          </p:txBody>
        </p:sp>
      </p:gr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7811135" cy="84201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7.2</a:t>
            </a:r>
            <a:r>
              <a:rPr lang="zh-CN" altLang="en-US" sz="3200" b="1" dirty="0">
                <a:solidFill>
                  <a:srgbClr val="0070C0"/>
                </a:solidFill>
                <a:effectLst>
                  <a:outerShdw blurRad="38100" dist="38100" dir="2700000" algn="tl">
                    <a:srgbClr val="000000">
                      <a:alpha val="43137"/>
                    </a:srgbClr>
                  </a:outerShdw>
                </a:effectLst>
                <a:cs typeface="+mn-ea"/>
                <a:sym typeface="+mn-lt"/>
              </a:rPr>
              <a:t>软件测试基础</a:t>
            </a:r>
            <a:r>
              <a:rPr lang="en-US" altLang="zh-CN" sz="3200" b="1" dirty="0">
                <a:solidFill>
                  <a:srgbClr val="0070C0"/>
                </a:solidFill>
                <a:effectLst>
                  <a:outerShdw blurRad="38100" dist="38100" dir="2700000" algn="tl">
                    <a:srgbClr val="000000">
                      <a:alpha val="43137"/>
                    </a:srgbClr>
                  </a:outerShdw>
                </a:effectLst>
                <a:cs typeface="+mn-ea"/>
                <a:sym typeface="+mn-lt"/>
              </a:rPr>
              <a:t> —— </a:t>
            </a:r>
            <a:r>
              <a:rPr lang="zh-CN" altLang="en-US" sz="2800" b="1" dirty="0">
                <a:solidFill>
                  <a:srgbClr val="0070C0"/>
                </a:solidFill>
                <a:effectLst>
                  <a:outerShdw blurRad="38100" dist="38100" dir="2700000" algn="tl">
                    <a:srgbClr val="000000">
                      <a:alpha val="43137"/>
                    </a:srgbClr>
                  </a:outerShdw>
                </a:effectLst>
                <a:cs typeface="+mn-ea"/>
                <a:sym typeface="+mn-lt"/>
              </a:rPr>
              <a:t>软件测试目标</a:t>
            </a:r>
            <a:r>
              <a:rPr lang="en-US" altLang="zh-CN" sz="2800" b="1" dirty="0">
                <a:solidFill>
                  <a:srgbClr val="0070C0"/>
                </a:solidFill>
                <a:effectLst>
                  <a:outerShdw blurRad="38100" dist="38100" dir="2700000" algn="tl">
                    <a:srgbClr val="000000">
                      <a:alpha val="43137"/>
                    </a:srgbClr>
                  </a:outerShdw>
                </a:effectLst>
                <a:cs typeface="+mn-ea"/>
                <a:sym typeface="+mn-lt"/>
              </a:rPr>
              <a:t>/</a:t>
            </a:r>
            <a:r>
              <a:rPr lang="zh-CN" altLang="en-US" sz="2800" b="1" dirty="0">
                <a:solidFill>
                  <a:srgbClr val="0070C0"/>
                </a:solidFill>
                <a:effectLst>
                  <a:outerShdw blurRad="38100" dist="38100" dir="2700000" algn="tl">
                    <a:srgbClr val="000000">
                      <a:alpha val="43137"/>
                    </a:srgbClr>
                  </a:outerShdw>
                </a:effectLst>
                <a:cs typeface="+mn-ea"/>
                <a:sym typeface="+mn-lt"/>
              </a:rPr>
              <a:t>准则</a:t>
            </a:r>
          </a:p>
        </p:txBody>
      </p:sp>
      <p:sp>
        <p:nvSpPr>
          <p:cNvPr id="3" name="文本框 2"/>
          <p:cNvSpPr txBox="1"/>
          <p:nvPr/>
        </p:nvSpPr>
        <p:spPr>
          <a:xfrm>
            <a:off x="474345" y="2553335"/>
            <a:ext cx="4686300" cy="286131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a:t>测试是为了发现程序中的错误而执行程序的过程。</a:t>
            </a:r>
          </a:p>
          <a:p>
            <a:pPr marL="285750" indent="-285750">
              <a:lnSpc>
                <a:spcPct val="150000"/>
              </a:lnSpc>
              <a:buFont typeface="Arial" panose="020B0604020202020204" pitchFamily="34" charset="0"/>
              <a:buChar char="•"/>
            </a:pPr>
            <a:r>
              <a:rPr lang="zh-CN" altLang="en-US" sz="2000"/>
              <a:t>好的测试方案是极可能发现迄今为止尚未发现的错误的测试方案。</a:t>
            </a:r>
          </a:p>
          <a:p>
            <a:pPr marL="285750" indent="-285750">
              <a:lnSpc>
                <a:spcPct val="150000"/>
              </a:lnSpc>
              <a:buFont typeface="Arial" panose="020B0604020202020204" pitchFamily="34" charset="0"/>
              <a:buChar char="•"/>
            </a:pPr>
            <a:r>
              <a:rPr lang="zh-CN" altLang="en-US" sz="2000"/>
              <a:t>成功的测试是发现了至今为止尚未发现的错误的测试。</a:t>
            </a:r>
          </a:p>
        </p:txBody>
      </p:sp>
      <p:sp>
        <p:nvSpPr>
          <p:cNvPr id="4" name="文本框 3"/>
          <p:cNvSpPr txBox="1"/>
          <p:nvPr/>
        </p:nvSpPr>
        <p:spPr>
          <a:xfrm>
            <a:off x="2524125" y="1262380"/>
            <a:ext cx="7143115" cy="460375"/>
          </a:xfrm>
          <a:prstGeom prst="rect">
            <a:avLst/>
          </a:prstGeom>
          <a:noFill/>
        </p:spPr>
        <p:txBody>
          <a:bodyPr wrap="square" rtlCol="0">
            <a:spAutoFit/>
          </a:bodyPr>
          <a:lstStyle/>
          <a:p>
            <a:r>
              <a:rPr lang="zh-CN" altLang="zh-CN" sz="2400" b="1" noProof="0" dirty="0">
                <a:ln>
                  <a:noFill/>
                </a:ln>
                <a:effectLst/>
                <a:uLnTx/>
                <a:uFillTx/>
                <a:latin typeface="+mn-ea"/>
                <a:sym typeface="+mn-ea"/>
              </a:rPr>
              <a:t>测试</a:t>
            </a:r>
            <a:r>
              <a:rPr lang="en-US" altLang="zh-CN" sz="2400" b="1" noProof="0" dirty="0">
                <a:ln>
                  <a:noFill/>
                </a:ln>
                <a:effectLst/>
                <a:uLnTx/>
                <a:uFillTx/>
                <a:latin typeface="+mn-ea"/>
                <a:sym typeface="+mn-ea"/>
              </a:rPr>
              <a:t> —— </a:t>
            </a:r>
            <a:r>
              <a:rPr lang="zh-CN" altLang="zh-CN" sz="2400" b="1" noProof="0" dirty="0">
                <a:ln>
                  <a:noFill/>
                </a:ln>
                <a:effectLst/>
                <a:uLnTx/>
                <a:uFillTx/>
                <a:latin typeface="+mn-ea"/>
                <a:sym typeface="+mn-ea"/>
              </a:rPr>
              <a:t>为了发现程序中的错误而执行程序的过程</a:t>
            </a:r>
          </a:p>
        </p:txBody>
      </p:sp>
      <p:sp>
        <p:nvSpPr>
          <p:cNvPr id="5" name="文本框 4"/>
          <p:cNvSpPr txBox="1"/>
          <p:nvPr/>
        </p:nvSpPr>
        <p:spPr>
          <a:xfrm>
            <a:off x="5901055" y="2091690"/>
            <a:ext cx="6290945" cy="37846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a:t>所有测试都应该能追溯到用户需求。</a:t>
            </a:r>
          </a:p>
          <a:p>
            <a:pPr marL="285750" indent="-285750">
              <a:lnSpc>
                <a:spcPct val="150000"/>
              </a:lnSpc>
              <a:buFont typeface="Arial" panose="020B0604020202020204" pitchFamily="34" charset="0"/>
              <a:buChar char="•"/>
            </a:pPr>
            <a:r>
              <a:rPr lang="zh-CN" altLang="en-US" sz="2000"/>
              <a:t>应该远在测试开始之前就制定出测试计划。</a:t>
            </a:r>
          </a:p>
          <a:p>
            <a:pPr marL="285750" indent="-285750">
              <a:lnSpc>
                <a:spcPct val="150000"/>
              </a:lnSpc>
              <a:buFont typeface="Arial" panose="020B0604020202020204" pitchFamily="34" charset="0"/>
              <a:buChar char="•"/>
            </a:pPr>
            <a:r>
              <a:rPr lang="zh-CN" altLang="en-US" sz="2000"/>
              <a:t>把Pareto原理应用到软件测试中。</a:t>
            </a:r>
          </a:p>
          <a:p>
            <a:pPr marL="285750" indent="-285750">
              <a:lnSpc>
                <a:spcPct val="150000"/>
              </a:lnSpc>
              <a:buFont typeface="Arial" panose="020B0604020202020204" pitchFamily="34" charset="0"/>
              <a:buChar char="•"/>
            </a:pPr>
            <a:r>
              <a:rPr lang="zh-CN" altLang="en-US" sz="2000"/>
              <a:t>应该从“小规模”测试开始，并逐步进行“大规模”测试。</a:t>
            </a:r>
          </a:p>
          <a:p>
            <a:pPr marL="285750" indent="-285750">
              <a:lnSpc>
                <a:spcPct val="150000"/>
              </a:lnSpc>
              <a:buFont typeface="Arial" panose="020B0604020202020204" pitchFamily="34" charset="0"/>
              <a:buChar char="•"/>
            </a:pPr>
            <a:r>
              <a:rPr lang="zh-CN" altLang="en-US" sz="2000"/>
              <a:t>穷举测试是不可能的。</a:t>
            </a:r>
          </a:p>
          <a:p>
            <a:pPr marL="285750" indent="-285750">
              <a:lnSpc>
                <a:spcPct val="150000"/>
              </a:lnSpc>
              <a:buFont typeface="Arial" panose="020B0604020202020204" pitchFamily="34" charset="0"/>
              <a:buChar char="•"/>
            </a:pPr>
            <a:r>
              <a:rPr lang="zh-CN" altLang="en-US" sz="2000"/>
              <a:t>为了达到最佳的测试效果，应该由独立的第三方从事测试工作。  </a:t>
            </a:r>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4345" y="420370"/>
            <a:ext cx="6743065" cy="84201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7.2</a:t>
            </a:r>
            <a:r>
              <a:rPr lang="zh-CN" altLang="en-US" sz="3200" b="1" dirty="0">
                <a:solidFill>
                  <a:srgbClr val="0070C0"/>
                </a:solidFill>
                <a:effectLst>
                  <a:outerShdw blurRad="38100" dist="38100" dir="2700000" algn="tl">
                    <a:srgbClr val="000000">
                      <a:alpha val="43137"/>
                    </a:srgbClr>
                  </a:outerShdw>
                </a:effectLst>
                <a:cs typeface="+mn-ea"/>
                <a:sym typeface="+mn-lt"/>
              </a:rPr>
              <a:t>软件测试基础</a:t>
            </a:r>
            <a:r>
              <a:rPr lang="en-US" altLang="zh-CN" sz="3200" b="1" dirty="0">
                <a:solidFill>
                  <a:srgbClr val="0070C0"/>
                </a:solidFill>
                <a:effectLst>
                  <a:outerShdw blurRad="38100" dist="38100" dir="2700000" algn="tl">
                    <a:srgbClr val="000000">
                      <a:alpha val="43137"/>
                    </a:srgbClr>
                  </a:outerShdw>
                </a:effectLst>
                <a:cs typeface="+mn-ea"/>
                <a:sym typeface="+mn-lt"/>
              </a:rPr>
              <a:t> —— </a:t>
            </a:r>
            <a:r>
              <a:rPr lang="zh-CN" altLang="en-US" sz="2800" b="1" dirty="0">
                <a:solidFill>
                  <a:srgbClr val="0070C0"/>
                </a:solidFill>
                <a:effectLst>
                  <a:outerShdw blurRad="38100" dist="38100" dir="2700000" algn="tl">
                    <a:srgbClr val="000000">
                      <a:alpha val="43137"/>
                    </a:srgbClr>
                  </a:outerShdw>
                </a:effectLst>
                <a:cs typeface="+mn-ea"/>
                <a:sym typeface="+mn-lt"/>
              </a:rPr>
              <a:t>测试方法</a:t>
            </a:r>
          </a:p>
        </p:txBody>
      </p:sp>
      <p:grpSp>
        <p:nvGrpSpPr>
          <p:cNvPr id="8" name="组合 7"/>
          <p:cNvGrpSpPr/>
          <p:nvPr/>
        </p:nvGrpSpPr>
        <p:grpSpPr>
          <a:xfrm>
            <a:off x="463550" y="1961515"/>
            <a:ext cx="5878830" cy="3157855"/>
            <a:chOff x="730" y="3089"/>
            <a:chExt cx="9258" cy="4973"/>
          </a:xfrm>
        </p:grpSpPr>
        <p:sp>
          <p:nvSpPr>
            <p:cNvPr id="2" name="文本框 1"/>
            <p:cNvSpPr txBox="1"/>
            <p:nvPr/>
          </p:nvSpPr>
          <p:spPr>
            <a:xfrm>
              <a:off x="730" y="3802"/>
              <a:ext cx="9259" cy="4261"/>
            </a:xfrm>
            <a:prstGeom prst="rect">
              <a:avLst/>
            </a:prstGeom>
            <a:noFill/>
          </p:spPr>
          <p:txBody>
            <a:bodyPr wrap="square" rtlCol="0">
              <a:noAutofit/>
            </a:bodyPr>
            <a:lstStyle/>
            <a:p>
              <a:pPr indent="457200" fontAlgn="auto">
                <a:lnSpc>
                  <a:spcPct val="150000"/>
                </a:lnSpc>
                <a:extLst>
                  <a:ext uri="{35155182-B16C-46BC-9424-99874614C6A1}">
                    <wpsdc:indentchars xmlns:wpsdc="http://www.wps.cn/officeDocument/2017/drawingmlCustomData" xmlns="" val="200" checksum="59296752"/>
                  </a:ext>
                </a:extLst>
              </a:pPr>
              <a:r>
                <a:rPr lang="zh-CN" altLang="en-US"/>
                <a:t>完全不考虑程序的内部结构和处理过程。</a:t>
              </a:r>
            </a:p>
            <a:p>
              <a:pPr indent="457200" fontAlgn="auto">
                <a:lnSpc>
                  <a:spcPct val="150000"/>
                </a:lnSpc>
                <a:extLst>
                  <a:ext uri="{35155182-B16C-46BC-9424-99874614C6A1}">
                    <wpsdc:indentchars xmlns:wpsdc="http://www.wps.cn/officeDocument/2017/drawingmlCustomData" xmlns="" val="200" checksum="59296752"/>
                  </a:ext>
                </a:extLst>
              </a:pPr>
              <a:r>
                <a:rPr lang="zh-CN" altLang="en-US"/>
                <a:t>黑盒测试是在程序接口进行的测试，只检查：</a:t>
              </a:r>
            </a:p>
            <a:p>
              <a:pPr indent="457200" fontAlgn="auto">
                <a:lnSpc>
                  <a:spcPct val="150000"/>
                </a:lnSpc>
                <a:extLst>
                  <a:ext uri="{35155182-B16C-46BC-9424-99874614C6A1}">
                    <wpsdc:indentchars xmlns:wpsdc="http://www.wps.cn/officeDocument/2017/drawingmlCustomData" xmlns="" val="200" checksum="59296752"/>
                  </a:ext>
                </a:extLst>
              </a:pPr>
              <a:r>
                <a:rPr lang="en-US" altLang="zh-CN"/>
                <a:t>1</a:t>
              </a:r>
              <a:r>
                <a:rPr lang="zh-CN" altLang="en-US"/>
                <a:t>、程序功能是否能按照规格说明书的规定正常使用。</a:t>
              </a:r>
            </a:p>
            <a:p>
              <a:pPr indent="457200" fontAlgn="auto">
                <a:lnSpc>
                  <a:spcPct val="150000"/>
                </a:lnSpc>
                <a:extLst>
                  <a:ext uri="{35155182-B16C-46BC-9424-99874614C6A1}">
                    <wpsdc:indentchars xmlns:wpsdc="http://www.wps.cn/officeDocument/2017/drawingmlCustomData" xmlns="" val="200" checksum="59296752"/>
                  </a:ext>
                </a:extLst>
              </a:pPr>
              <a:r>
                <a:rPr lang="en-US" altLang="zh-CN"/>
                <a:t>2</a:t>
              </a:r>
              <a:r>
                <a:rPr lang="zh-CN" altLang="en-US"/>
                <a:t>、程序是否能适当地接收输入数据并产生正确的输出信息。</a:t>
              </a:r>
            </a:p>
            <a:p>
              <a:pPr indent="457200" fontAlgn="auto">
                <a:lnSpc>
                  <a:spcPct val="150000"/>
                </a:lnSpc>
                <a:extLst>
                  <a:ext uri="{35155182-B16C-46BC-9424-99874614C6A1}">
                    <wpsdc:indentchars xmlns:wpsdc="http://www.wps.cn/officeDocument/2017/drawingmlCustomData" xmlns="" val="200" checksum="59296752"/>
                  </a:ext>
                </a:extLst>
              </a:pPr>
              <a:r>
                <a:rPr lang="en-US" altLang="zh-CN"/>
                <a:t>3</a:t>
              </a:r>
              <a:r>
                <a:rPr lang="zh-CN" altLang="en-US"/>
                <a:t>、程序运行过程中能否保持外部信息（例如数据库或文件）的完整性。</a:t>
              </a:r>
            </a:p>
          </p:txBody>
        </p:sp>
        <p:sp>
          <p:nvSpPr>
            <p:cNvPr id="4" name="文本框 3"/>
            <p:cNvSpPr txBox="1"/>
            <p:nvPr/>
          </p:nvSpPr>
          <p:spPr>
            <a:xfrm>
              <a:off x="2845" y="3089"/>
              <a:ext cx="5029" cy="628"/>
            </a:xfrm>
            <a:prstGeom prst="rect">
              <a:avLst/>
            </a:prstGeom>
            <a:noFill/>
          </p:spPr>
          <p:txBody>
            <a:bodyPr wrap="square" rtlCol="0">
              <a:spAutoFit/>
            </a:bodyPr>
            <a:lstStyle/>
            <a:p>
              <a:pPr algn="ctr"/>
              <a:r>
                <a:rPr lang="zh-CN" altLang="en-US" sz="2000" b="1">
                  <a:sym typeface="+mn-ea"/>
                </a:rPr>
                <a:t>黑盒测试（又称功能测试）</a:t>
              </a:r>
            </a:p>
          </p:txBody>
        </p:sp>
      </p:grpSp>
      <p:grpSp>
        <p:nvGrpSpPr>
          <p:cNvPr id="7" name="组合 6"/>
          <p:cNvGrpSpPr/>
          <p:nvPr/>
        </p:nvGrpSpPr>
        <p:grpSpPr>
          <a:xfrm>
            <a:off x="6955155" y="2296160"/>
            <a:ext cx="4767580" cy="2238375"/>
            <a:chOff x="10953" y="3616"/>
            <a:chExt cx="7508" cy="3525"/>
          </a:xfrm>
        </p:grpSpPr>
        <p:sp>
          <p:nvSpPr>
            <p:cNvPr id="5" name="文本框 4"/>
            <p:cNvSpPr txBox="1"/>
            <p:nvPr/>
          </p:nvSpPr>
          <p:spPr>
            <a:xfrm>
              <a:off x="10953" y="4381"/>
              <a:ext cx="7509" cy="2761"/>
            </a:xfrm>
            <a:prstGeom prst="rect">
              <a:avLst/>
            </a:prstGeom>
            <a:noFill/>
          </p:spPr>
          <p:txBody>
            <a:bodyPr wrap="square" rtlCol="0">
              <a:spAutoFit/>
            </a:bodyPr>
            <a:lstStyle/>
            <a:p>
              <a:pPr indent="457200" fontAlgn="auto">
                <a:lnSpc>
                  <a:spcPct val="150000"/>
                </a:lnSpc>
                <a:extLst>
                  <a:ext uri="{35155182-B16C-46BC-9424-99874614C6A1}">
                    <wpsdc:indentchars xmlns:wpsdc="http://www.wps.cn/officeDocument/2017/drawingmlCustomData" xmlns="" val="200" checksum="59296752"/>
                  </a:ext>
                </a:extLst>
              </a:pPr>
              <a:r>
                <a:rPr lang="zh-CN" altLang="en-US"/>
                <a:t>测试者完全知道程序的结构和处理算法。</a:t>
              </a:r>
            </a:p>
            <a:p>
              <a:pPr indent="457200" fontAlgn="auto">
                <a:lnSpc>
                  <a:spcPct val="150000"/>
                </a:lnSpc>
                <a:extLst>
                  <a:ext uri="{35155182-B16C-46BC-9424-99874614C6A1}">
                    <wpsdc:indentchars xmlns:wpsdc="http://www.wps.cn/officeDocument/2017/drawingmlCustomData" xmlns="" val="200" checksum="59296752"/>
                  </a:ext>
                </a:extLst>
              </a:pPr>
              <a:r>
                <a:rPr lang="zh-CN" altLang="en-US"/>
                <a:t>按照程序内部的逻辑测试程序，检测程序中的主要执行通路是否都能按预定要求正确工作。</a:t>
              </a:r>
            </a:p>
          </p:txBody>
        </p:sp>
        <p:sp>
          <p:nvSpPr>
            <p:cNvPr id="6" name="文本框 5"/>
            <p:cNvSpPr txBox="1"/>
            <p:nvPr/>
          </p:nvSpPr>
          <p:spPr>
            <a:xfrm>
              <a:off x="12057" y="3616"/>
              <a:ext cx="5301" cy="628"/>
            </a:xfrm>
            <a:prstGeom prst="rect">
              <a:avLst/>
            </a:prstGeom>
            <a:noFill/>
          </p:spPr>
          <p:txBody>
            <a:bodyPr wrap="square" rtlCol="0">
              <a:spAutoFit/>
            </a:bodyPr>
            <a:lstStyle/>
            <a:p>
              <a:pPr algn="ctr"/>
              <a:r>
                <a:rPr lang="zh-CN" altLang="en-US" sz="2000" b="1">
                  <a:sym typeface="+mn-ea"/>
                </a:rPr>
                <a:t>白盒测试（又称结构测试）</a:t>
              </a:r>
            </a:p>
          </p:txBody>
        </p:sp>
      </p:gr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Q0OTllZjEzNmE0ZDU0YzJmOGQ2NzlkMDJhNDQ5NmYifQ=="/>
  <p:tag name="KSO_WPP_MARK_KEY" val="afef5f51-d21d-4e34-be03-a7ec29be142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230,&quot;width&quot;:5265}"/>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230,&quot;width&quot;:5265}"/>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第一PPT，www.1ppt.com">
  <a:themeElements>
    <a:clrScheme name="自定义 441">
      <a:dk1>
        <a:srgbClr val="000000"/>
      </a:dk1>
      <a:lt1>
        <a:srgbClr val="FFFFFF"/>
      </a:lt1>
      <a:dk2>
        <a:srgbClr val="0F1423"/>
      </a:dk2>
      <a:lt2>
        <a:srgbClr val="FFFFFF"/>
      </a:lt2>
      <a:accent1>
        <a:srgbClr val="DDC367"/>
      </a:accent1>
      <a:accent2>
        <a:srgbClr val="3F3F3F"/>
      </a:accent2>
      <a:accent3>
        <a:srgbClr val="DDC367"/>
      </a:accent3>
      <a:accent4>
        <a:srgbClr val="3F3F3F"/>
      </a:accent4>
      <a:accent5>
        <a:srgbClr val="DDC367"/>
      </a:accent5>
      <a:accent6>
        <a:srgbClr val="3F3F3F"/>
      </a:accent6>
      <a:hlink>
        <a:srgbClr val="DDC367"/>
      </a:hlink>
      <a:folHlink>
        <a:srgbClr val="3F3F3F"/>
      </a:folHlink>
    </a:clrScheme>
    <a:fontScheme name="iolprdsx">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2340</Words>
  <Application>Microsoft Office PowerPoint</Application>
  <PresentationFormat>宽屏</PresentationFormat>
  <Paragraphs>238</Paragraphs>
  <Slides>23</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23</vt:i4>
      </vt:variant>
    </vt:vector>
  </HeadingPairs>
  <TitlesOfParts>
    <vt:vector size="33" baseType="lpstr">
      <vt:lpstr>-apple-system</vt:lpstr>
      <vt:lpstr>PingFang SC</vt:lpstr>
      <vt:lpstr>思源宋体</vt:lpstr>
      <vt:lpstr>微软雅黑</vt:lpstr>
      <vt:lpstr>Arial</vt:lpstr>
      <vt:lpstr>Calibri</vt:lpstr>
      <vt:lpstr>source sans pro</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dc:creator>
  <cp:keywords>www.1ppt.com</cp:keywords>
  <dc:description>www.1ppt.com</dc:description>
  <cp:lastModifiedBy>吴 卓霖</cp:lastModifiedBy>
  <cp:revision>291</cp:revision>
  <dcterms:created xsi:type="dcterms:W3CDTF">2019-06-19T02:08:00Z</dcterms:created>
  <dcterms:modified xsi:type="dcterms:W3CDTF">2022-11-28T09:06:16Z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KSOSaveFontToCloudKey">
    <vt:lpwstr>212913176_cloud</vt:lpwstr>
  </property>
  <property fmtid="{D5CDD505-2E9C-101B-9397-08002B2CF9AE}" pid="4" name="ICV">
    <vt:lpwstr>178C2F47320B41E48BF3310D02DE6CF3</vt:lpwstr>
  </property>
</Properties>
</file>