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7"/>
  </p:notesMasterIdLst>
  <p:handoutMasterIdLst>
    <p:handoutMasterId r:id="rId28"/>
  </p:handoutMasterIdLst>
  <p:sldIdLst>
    <p:sldId id="409" r:id="rId3"/>
    <p:sldId id="410" r:id="rId4"/>
    <p:sldId id="411" r:id="rId5"/>
    <p:sldId id="450" r:id="rId6"/>
    <p:sldId id="451" r:id="rId7"/>
    <p:sldId id="416" r:id="rId8"/>
    <p:sldId id="453" r:id="rId9"/>
    <p:sldId id="459" r:id="rId10"/>
    <p:sldId id="491" r:id="rId11"/>
    <p:sldId id="492" r:id="rId12"/>
    <p:sldId id="495" r:id="rId13"/>
    <p:sldId id="496" r:id="rId14"/>
    <p:sldId id="455" r:id="rId15"/>
    <p:sldId id="457" r:id="rId16"/>
    <p:sldId id="458" r:id="rId17"/>
    <p:sldId id="419" r:id="rId18"/>
    <p:sldId id="421" r:id="rId19"/>
    <p:sldId id="497" r:id="rId20"/>
    <p:sldId id="498" r:id="rId21"/>
    <p:sldId id="499" r:id="rId22"/>
    <p:sldId id="500" r:id="rId23"/>
    <p:sldId id="507" r:id="rId24"/>
    <p:sldId id="508" r:id="rId25"/>
    <p:sldId id="432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317"/>
      </p:cViewPr>
      <p:guideLst>
        <p:guide orient="horz" pos="22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  <a:t>2022/11/20</a:t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  <a:t>‹#›</a:t>
            </a:fld>
            <a:endParaRPr lang="zh-CN" altLang="en-US">
              <a:cs typeface="思源宋体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4145" y="2013585"/>
            <a:ext cx="937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博青秀</a:t>
            </a:r>
            <a:r>
              <a:rPr lang="zh-CN" altLang="en-US" sz="80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总体设计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43475" y="4368165"/>
            <a:ext cx="1734820" cy="922020"/>
            <a:chOff x="14360" y="8868"/>
            <a:chExt cx="2732" cy="1452"/>
          </a:xfrm>
        </p:grpSpPr>
        <p:sp>
          <p:nvSpPr>
            <p:cNvPr id="49" name="图形"/>
            <p:cNvSpPr txBox="1"/>
            <p:nvPr/>
          </p:nvSpPr>
          <p:spPr>
            <a:xfrm>
              <a:off x="14644" y="8868"/>
              <a:ext cx="244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组长：司晨旭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组员：吴佳丽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组员：吴卓霖</a:t>
              </a:r>
            </a:p>
          </p:txBody>
        </p:sp>
        <p:sp>
          <p:nvSpPr>
            <p:cNvPr id="10" name="图形"/>
            <p:cNvSpPr/>
            <p:nvPr/>
          </p:nvSpPr>
          <p:spPr>
            <a:xfrm>
              <a:off x="14360" y="9038"/>
              <a:ext cx="284" cy="284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化组织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998855"/>
            <a:ext cx="11278870" cy="46043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文化组织</a:t>
            </a:r>
          </a:p>
        </p:txBody>
      </p:sp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整体系统流程图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A7493-462F-380E-3836-F3A02385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679327"/>
            <a:ext cx="8833116" cy="55889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http://www.1ppt.com/xiazai/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5" y="1788389"/>
            <a:ext cx="2050416" cy="4397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823" y="1788389"/>
            <a:ext cx="2050416" cy="444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111" y="1788389"/>
            <a:ext cx="2167387" cy="4595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524" y="1723077"/>
            <a:ext cx="2167387" cy="4708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985" y="9239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报名页面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8920" y="987425"/>
            <a:ext cx="37617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C87FE7-A63E-E19C-E49A-762E442EA095}"/>
              </a:ext>
            </a:extLst>
          </p:cNvPr>
          <p:cNvSpPr txBox="1"/>
          <p:nvPr/>
        </p:nvSpPr>
        <p:spPr>
          <a:xfrm>
            <a:off x="262962" y="370075"/>
            <a:ext cx="35409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界面设计</a:t>
            </a:r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签到页面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1290320"/>
            <a:ext cx="2053590" cy="4598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10" y="1282700"/>
            <a:ext cx="2050415" cy="4590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1282700"/>
            <a:ext cx="2127250" cy="47637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399655" y="619125"/>
            <a:ext cx="44475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消息通讯页面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175" y="1347995"/>
            <a:ext cx="2127250" cy="45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3" y="1378687"/>
            <a:ext cx="2157121" cy="4595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  <p:sp>
        <p:nvSpPr>
          <p:cNvPr id="34" name="图形"/>
          <p:cNvSpPr/>
          <p:nvPr/>
        </p:nvSpPr>
        <p:spPr>
          <a:xfrm>
            <a:off x="890270" y="574167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图形"/>
          <p:cNvSpPr/>
          <p:nvPr/>
        </p:nvSpPr>
        <p:spPr>
          <a:xfrm>
            <a:off x="9118600" y="573913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"/>
          <p:cNvSpPr txBox="1"/>
          <p:nvPr/>
        </p:nvSpPr>
        <p:spPr>
          <a:xfrm>
            <a:off x="85725" y="588645"/>
            <a:ext cx="37128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15" name="图形"/>
          <p:cNvSpPr txBox="1"/>
          <p:nvPr/>
        </p:nvSpPr>
        <p:spPr>
          <a:xfrm>
            <a:off x="2242185" y="5044440"/>
            <a:ext cx="323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React Native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实现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65860" y="2218055"/>
            <a:ext cx="30543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实体：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       </a:t>
            </a:r>
          </a:p>
          <a:p>
            <a:pPr indent="457200"/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志愿活动公告；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27D79-2B58-60BD-AA07-73A06C29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23" y="1110615"/>
            <a:ext cx="8597265" cy="4783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测试计划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模块测试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94649" y="1322848"/>
            <a:ext cx="2825750" cy="4951730"/>
            <a:chOff x="9191" y="228"/>
            <a:chExt cx="4450" cy="7798"/>
          </a:xfrm>
        </p:grpSpPr>
        <p:sp>
          <p:nvSpPr>
            <p:cNvPr id="4" name="矩形 3"/>
            <p:cNvSpPr/>
            <p:nvPr/>
          </p:nvSpPr>
          <p:spPr>
            <a:xfrm>
              <a:off x="9191" y="228"/>
              <a:ext cx="4450" cy="7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2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5918"/>
              <a:ext cx="3988" cy="1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EXTEND(a)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ERROR(d)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NULL(e)  THEN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X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29" y="2214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29" y="3604"/>
              <a:ext cx="1870" cy="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手机号码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9" y="3604"/>
              <a:ext cx="1870" cy="2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账号已存在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请选择身份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802" y="1291099"/>
            <a:ext cx="2825750" cy="5186680"/>
            <a:chOff x="4371" y="220"/>
            <a:chExt cx="4450" cy="8168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8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9" y="5940"/>
              <a:ext cx="3988" cy="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NULL(a1)  THEN  Y3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NULL(b1)  THEN  Y4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!= a2  THEN  Y1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b1 != b2  THEN  Y2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= a2 &amp; b1 = b2  THEN X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2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Y4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7250" y="1327077"/>
            <a:ext cx="2825750" cy="4222750"/>
            <a:chOff x="4371" y="220"/>
            <a:chExt cx="4450" cy="6650"/>
          </a:xfrm>
        </p:grpSpPr>
        <p:sp>
          <p:nvSpPr>
            <p:cNvPr id="24" name="矩形 23"/>
            <p:cNvSpPr/>
            <p:nvPr/>
          </p:nvSpPr>
          <p:spPr>
            <a:xfrm>
              <a:off x="4371" y="220"/>
              <a:ext cx="4450" cy="6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9" y="5310"/>
              <a:ext cx="3988" cy="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c = FALSE  THEN 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c = TRUE  THEN  X(b)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3596"/>
              <a:ext cx="187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切换位置信息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3596"/>
              <a:ext cx="1870" cy="1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首页定位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628" y="1659044"/>
            <a:ext cx="2825750" cy="4184650"/>
            <a:chOff x="4371" y="220"/>
            <a:chExt cx="4450" cy="6590"/>
          </a:xfrm>
        </p:grpSpPr>
        <p:sp>
          <p:nvSpPr>
            <p:cNvPr id="7" name="矩形 6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消息异步通讯模块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SUCCESS(Send a To b)  THEN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聊天对话框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发送失败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0982" y="1651989"/>
            <a:ext cx="2990215" cy="4654550"/>
            <a:chOff x="4371" y="220"/>
            <a:chExt cx="4709" cy="7330"/>
          </a:xfrm>
        </p:grpSpPr>
        <p:sp>
          <p:nvSpPr>
            <p:cNvPr id="42" name="矩形 41"/>
            <p:cNvSpPr/>
            <p:nvPr/>
          </p:nvSpPr>
          <p:spPr>
            <a:xfrm>
              <a:off x="4371" y="220"/>
              <a:ext cx="4709" cy="7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用户签到模块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9" y="5580"/>
              <a:ext cx="4267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a NOT IN b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ERROR(c)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 IN b &amp; CORRECT(c)  THEN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09" y="2206"/>
              <a:ext cx="2149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09" y="3596"/>
              <a:ext cx="1870" cy="1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服务范围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9" y="3596"/>
              <a:ext cx="2159" cy="1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不在服务范围内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40251" y="1643134"/>
            <a:ext cx="2825750" cy="3904615"/>
            <a:chOff x="4371" y="220"/>
            <a:chExt cx="4450" cy="6149"/>
          </a:xfrm>
        </p:grpSpPr>
        <p:sp>
          <p:nvSpPr>
            <p:cNvPr id="51" name="矩形 50"/>
            <p:cNvSpPr/>
            <p:nvPr/>
          </p:nvSpPr>
          <p:spPr>
            <a:xfrm>
              <a:off x="4371" y="220"/>
              <a:ext cx="4450" cy="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09" y="4980"/>
              <a:ext cx="3988" cy="1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MATCH(a, b)  THEN 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09" y="3596"/>
              <a:ext cx="1870" cy="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09" y="3596"/>
              <a:ext cx="1870" cy="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搜索结果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60" y="1699050"/>
            <a:ext cx="3434715" cy="4184650"/>
            <a:chOff x="4323" y="220"/>
            <a:chExt cx="4450" cy="6590"/>
          </a:xfrm>
        </p:grpSpPr>
        <p:sp>
          <p:nvSpPr>
            <p:cNvPr id="4" name="矩形 3"/>
            <p:cNvSpPr/>
            <p:nvPr/>
          </p:nvSpPr>
          <p:spPr>
            <a:xfrm>
              <a:off x="4323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文化组织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0720" y="1684516"/>
            <a:ext cx="3434715" cy="4184650"/>
            <a:chOff x="4371" y="220"/>
            <a:chExt cx="4450" cy="6590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用户报名模块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志愿活动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报名成功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不能报名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04249" y="1684516"/>
            <a:ext cx="3739515" cy="4406900"/>
            <a:chOff x="4371" y="220"/>
            <a:chExt cx="4450" cy="6940"/>
          </a:xfrm>
        </p:grpSpPr>
        <p:sp>
          <p:nvSpPr>
            <p:cNvPr id="26" name="矩形 25"/>
            <p:cNvSpPr/>
            <p:nvPr/>
          </p:nvSpPr>
          <p:spPr>
            <a:xfrm>
              <a:off x="4371" y="220"/>
              <a:ext cx="4450" cy="6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562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 = TRUE &amp; !NULL(a)  THEN  X(a) &amp; Y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9" y="3596"/>
              <a:ext cx="1870" cy="1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是否发布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09" y="3596"/>
              <a:ext cx="1870" cy="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7221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可选方案分析</a:t>
                </a: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50615" y="2308225"/>
            <a:ext cx="2197735" cy="3241675"/>
            <a:chOff x="5749" y="3635"/>
            <a:chExt cx="346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" y="4313"/>
              <a:ext cx="3461" cy="4427"/>
              <a:chOff x="1936" y="3653"/>
              <a:chExt cx="346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193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功能、结构设计</a:t>
                </a: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808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数据库设计</a:t>
                </a: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56015" y="230822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测试计划</a:t>
                </a: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42070" y="3117215"/>
            <a:ext cx="49437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分别以文化组织、用户用户类别注册多个实体用户，检测各个子系统的运行情况，及各不同系统下实体的交互情况。</a:t>
            </a:r>
          </a:p>
        </p:txBody>
      </p:sp>
      <p:sp>
        <p:nvSpPr>
          <p:cNvPr id="2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系统测试</a:t>
            </a:r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25" y="1612265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" y="1612265"/>
            <a:ext cx="2326640" cy="4591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549459" y="551818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2600" y="2919095"/>
            <a:ext cx="494371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在学生群体里先投放使用，分为学生、文化组织、游客三大类用户进行模拟运行，经过一段平行运行时间的考验，并在此阶段内不断优化系统、更新用户手册、进行全负荷测试。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90" y="1574800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7780" y="1628140"/>
            <a:ext cx="9744075" cy="4076700"/>
          </a:xfrm>
          <a:prstGeom prst="rect">
            <a:avLst/>
          </a:prstGeom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任务分配</a:t>
            </a:r>
          </a:p>
        </p:txBody>
      </p:sp>
    </p:spTree>
    <p:custDataLst>
      <p:tags r:id="rId1"/>
    </p:custDataLst>
  </p:cSld>
  <p:clrMapOvr>
    <a:masterClrMapping/>
  </p:clrMapOvr>
  <p:transition advTm="200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参考资料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BC9DBB-3416-5321-AC23-F698F7F35C8B}"/>
              </a:ext>
            </a:extLst>
          </p:cNvPr>
          <p:cNvSpPr txBox="1"/>
          <p:nvPr/>
        </p:nvSpPr>
        <p:spPr>
          <a:xfrm>
            <a:off x="1133840" y="1877568"/>
            <a:ext cx="705513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《软件工程导论》 张海藩 牟永敏 清华大学出版社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高级程序设计》马特·弗里斯比 人民邮电出版社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React Native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移动开发实战》向治洪 人民邮电出版社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467225"/>
      </p:ext>
    </p:extLst>
  </p:cSld>
  <p:clrMapOvr>
    <a:masterClrMapping/>
  </p:clrMapOvr>
  <p:transition advTm="200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2686050" y="4012565"/>
            <a:ext cx="7226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可选方案、更新文档、会议纪要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95        </a:t>
            </a:r>
          </a:p>
          <a:p>
            <a:pPr algn="ctr"/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测试计划撰写、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：吴卓霖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92</a:t>
            </a:r>
          </a:p>
          <a:p>
            <a:pPr algn="ctr"/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软件结构、功能分解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             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98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 dirty="0">
                <a:cs typeface="+mn-ea"/>
                <a:sym typeface="+mn-lt"/>
              </a:rPr>
              <a:t>可选方案分析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HIPO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6" y="1328813"/>
            <a:ext cx="11413067" cy="1733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2755" y="3375570"/>
            <a:ext cx="36671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博青秀软件包含七大模块，分别为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注册登录模块；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定位模块；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搜索模块；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消息异步通讯模块；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用户签到模块；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用户预约报名模块；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发布模块；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5600" y="619760"/>
            <a:ext cx="5659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设想供选择的方案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8733" y="2054324"/>
            <a:ext cx="50469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uniapp</a:t>
            </a:r>
            <a:r>
              <a:rPr lang="zh-CN" altLang="en-US" sz="2000" dirty="0"/>
              <a:t>，使得跨平台功能得以实现，</a:t>
            </a:r>
            <a:endParaRPr lang="en-US" altLang="zh-CN" sz="2000" dirty="0"/>
          </a:p>
          <a:p>
            <a:r>
              <a:rPr lang="zh-CN" altLang="en-US" sz="2000" dirty="0"/>
              <a:t>   同时也可以部署微信小程序，操作便捷；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设计微信小程序</a:t>
            </a:r>
            <a:r>
              <a:rPr lang="en-US" altLang="zh-CN" sz="2000" dirty="0"/>
              <a:t>,</a:t>
            </a:r>
            <a:r>
              <a:rPr lang="zh-CN" altLang="en-US" sz="2000" dirty="0"/>
              <a:t>使用微信原生；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en-US" altLang="zh-CN" sz="2000" dirty="0"/>
              <a:t>react-native</a:t>
            </a:r>
            <a:r>
              <a:rPr lang="zh-CN" altLang="en-US" sz="2000" dirty="0"/>
              <a:t>设计软件。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33706" y="2054324"/>
            <a:ext cx="44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小组三名成员未曾接触过</a:t>
            </a:r>
            <a:r>
              <a:rPr lang="en-US" altLang="zh-CN" dirty="0" err="1">
                <a:solidFill>
                  <a:srgbClr val="FF0000"/>
                </a:solidFill>
              </a:rPr>
              <a:t>uniapp</a:t>
            </a:r>
            <a:r>
              <a:rPr lang="zh-CN" altLang="en-US" dirty="0">
                <a:solidFill>
                  <a:srgbClr val="FF0000"/>
                </a:solidFill>
              </a:rPr>
              <a:t>，因此要花费大量时间成本学习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33705" y="3229996"/>
            <a:ext cx="4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3705" y="4285703"/>
            <a:ext cx="456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软件实现的功能更多，复杂场景的渲染颗粒度更高，自由度更好；并且学期课程正好在学习</a:t>
            </a:r>
            <a:r>
              <a:rPr lang="en-US" altLang="zh-CN" dirty="0">
                <a:solidFill>
                  <a:srgbClr val="FF0000"/>
                </a:solidFill>
              </a:rPr>
              <a:t>react-native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形 9" descr="关闭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1977" y="1980272"/>
            <a:ext cx="914400" cy="914400"/>
          </a:xfrm>
          <a:prstGeom prst="rect">
            <a:avLst/>
          </a:prstGeom>
        </p:spPr>
      </p:pic>
      <p:pic>
        <p:nvPicPr>
          <p:cNvPr id="11" name="图形 10" descr="关闭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133" y="3095961"/>
            <a:ext cx="914400" cy="914400"/>
          </a:xfrm>
          <a:prstGeom prst="rect">
            <a:avLst/>
          </a:prstGeom>
        </p:spPr>
      </p:pic>
      <p:pic>
        <p:nvPicPr>
          <p:cNvPr id="13" name="图形 12" descr="复选标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777" y="4419329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6237182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功能、结构设计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20" y="2112645"/>
            <a:ext cx="3057937" cy="1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1419" y="3533422"/>
            <a:ext cx="3057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）注册登录模块</a:t>
            </a:r>
          </a:p>
          <a:p>
            <a:endParaRPr lang="en-US" altLang="zh-CN" dirty="0"/>
          </a:p>
          <a:p>
            <a:r>
              <a:rPr lang="zh-CN" altLang="en-US" dirty="0"/>
              <a:t>    用户根据身份注册，用账号密码登录；程序判断用户身份，提示错误信息。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47" y="2178192"/>
            <a:ext cx="3107403" cy="149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600899" y="3578578"/>
            <a:ext cx="3057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）定位模块</a:t>
            </a:r>
          </a:p>
          <a:p>
            <a:endParaRPr lang="en-US" altLang="zh-CN" dirty="0"/>
          </a:p>
          <a:p>
            <a:r>
              <a:rPr lang="zh-CN" altLang="en-US" dirty="0"/>
              <a:t>      首页定位采取自动定位，用户可根据需要切换位置。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377" y="2183104"/>
            <a:ext cx="3186556" cy="13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70065" y="3533422"/>
            <a:ext cx="3186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）搜索模块</a:t>
            </a:r>
          </a:p>
          <a:p>
            <a:endParaRPr lang="en-US" altLang="zh-CN" dirty="0"/>
          </a:p>
          <a:p>
            <a:r>
              <a:rPr lang="zh-CN" altLang="en-US" dirty="0"/>
              <a:t>     用户输入想查询的信息；程序检索匹配输出。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0" y="3455388"/>
            <a:ext cx="284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）消息异步通讯模块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用户发送消息，消息异步传输。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693" y="3443110"/>
            <a:ext cx="262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）用户签到模块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用户根据位置、活动编码等签到，程序判断是否符合要求。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00580" y="3439864"/>
            <a:ext cx="269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）用户预约签到模块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用户选择想去的文化组织报名参观、想服务的志愿活动报名；程序审核。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7" y="2178192"/>
            <a:ext cx="2597150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634" y="2209293"/>
            <a:ext cx="219329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0583"/>
            <a:ext cx="2824480" cy="109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316" y="2178192"/>
            <a:ext cx="272542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897902" y="3427699"/>
            <a:ext cx="2725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7</a:t>
            </a:r>
            <a:r>
              <a:rPr lang="zh-CN" altLang="en-US" sz="1400" dirty="0"/>
              <a:t>）发布模块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  文化组织发布更新组织资料以及志愿者招募信息；程序更新各个界面。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用户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5" y="624840"/>
            <a:ext cx="9424035" cy="57746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0OTllZjEzNmE0ZDU0YzJmOGQ2NzlkMDJhNDQ5NmYifQ=="/>
  <p:tag name="KSO_WPP_MARK_KEY" val="afef5f51-d21d-4e34-be03-a7ec29be1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20,&quot;width&quot;:1534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1569</Words>
  <Application>Microsoft Office PowerPoint</Application>
  <PresentationFormat>宽屏</PresentationFormat>
  <Paragraphs>752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华文彩云</vt:lpstr>
      <vt:lpstr>华文细黑</vt:lpstr>
      <vt:lpstr>思源宋体</vt:lpstr>
      <vt:lpstr>微软雅黑</vt:lpstr>
      <vt:lpstr>幼圆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吴 卓霖</cp:lastModifiedBy>
  <cp:revision>277</cp:revision>
  <dcterms:created xsi:type="dcterms:W3CDTF">2019-06-19T02:08:00Z</dcterms:created>
  <dcterms:modified xsi:type="dcterms:W3CDTF">2022-11-20T09:55:57Z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67A97820461B4829A9370CF087811503</vt:lpwstr>
  </property>
</Properties>
</file>