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1"/>
  </p:notesMasterIdLst>
  <p:handoutMasterIdLst>
    <p:handoutMasterId r:id="rId12"/>
  </p:handoutMasterIdLst>
  <p:sldIdLst>
    <p:sldId id="411" r:id="rId4"/>
    <p:sldId id="507" r:id="rId5"/>
    <p:sldId id="509" r:id="rId6"/>
    <p:sldId id="510" r:id="rId7"/>
    <p:sldId id="511" r:id="rId8"/>
    <p:sldId id="512" r:id="rId9"/>
    <p:sldId id="513"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DDC367"/>
    <a:srgbClr val="E4D178"/>
    <a:srgbClr val="DEC569"/>
    <a:srgbClr val="E0C78E"/>
    <a:srgbClr val="D8C76C"/>
    <a:srgbClr val="E4D09C"/>
    <a:srgbClr val="DDBF7E"/>
    <a:srgbClr val="FA9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9" autoAdjust="0"/>
    <p:restoredTop sz="94660"/>
  </p:normalViewPr>
  <p:slideViewPr>
    <p:cSldViewPr snapToGrid="0">
      <p:cViewPr varScale="1">
        <p:scale>
          <a:sx n="85" d="100"/>
          <a:sy n="85" d="100"/>
        </p:scale>
        <p:origin x="408" y="58"/>
      </p:cViewPr>
      <p:guideLst>
        <p:guide orient="horz" pos="220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1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fld>
            <a:endParaRPr lang="zh-CN" altLang="en-US">
              <a:cs typeface="思源宋体" panose="0202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endParaRPr lang="zh-CN" altLang="en-US" dirty="0">
              <a:sym typeface="+mn-ea"/>
            </a:endParaRP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endParaRPr lang="zh-CN" altLang="en-US" dirty="0">
              <a:sym typeface="+mn-ea"/>
            </a:endParaRP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endParaRPr lang="zh-CN" altLang="en-US" dirty="0">
              <a:sym typeface="+mn-ea"/>
            </a:endParaRP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图形"/>
          <p:cNvSpPr txBox="1"/>
          <p:nvPr/>
        </p:nvSpPr>
        <p:spPr>
          <a:xfrm>
            <a:off x="4972685" y="2529840"/>
            <a:ext cx="5397500" cy="2122805"/>
          </a:xfrm>
          <a:prstGeom prst="rect">
            <a:avLst/>
          </a:prstGeom>
          <a:noFill/>
          <a:ln w="9525">
            <a:noFill/>
          </a:ln>
        </p:spPr>
        <p:txBody>
          <a:bodyPr wrap="square" anchor="t" anchorCtr="0">
            <a:spAutoFit/>
          </a:bodyPr>
          <a:lstStyle/>
          <a:p>
            <a:pPr algn="dist"/>
            <a:r>
              <a:rPr lang="zh-CN" altLang="en-US" sz="6600" dirty="0">
                <a:cs typeface="+mn-ea"/>
                <a:sym typeface="+mn-lt"/>
              </a:rPr>
              <a:t>确定测试</a:t>
            </a:r>
            <a:br>
              <a:rPr lang="zh-CN" altLang="en-US" sz="6600" dirty="0">
                <a:cs typeface="+mn-ea"/>
                <a:sym typeface="+mn-lt"/>
              </a:rPr>
            </a:br>
            <a:r>
              <a:rPr lang="zh-CN" altLang="en-US" sz="6600" dirty="0">
                <a:cs typeface="+mn-ea"/>
                <a:sym typeface="+mn-lt"/>
              </a:rPr>
              <a:t>与</a:t>
            </a:r>
            <a:r>
              <a:rPr lang="zh-CN" altLang="en-US" sz="6600" dirty="0">
                <a:cs typeface="+mn-ea"/>
                <a:sym typeface="+mn-lt"/>
              </a:rPr>
              <a:t>白盒测试</a:t>
            </a:r>
            <a:endParaRPr lang="zh-CN" altLang="en-US" sz="6600" dirty="0">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3</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THREE.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7.5</a:t>
            </a:r>
            <a:r>
              <a:rPr lang="zh-CN" altLang="en-US" sz="3200" b="1" dirty="0">
                <a:solidFill>
                  <a:srgbClr val="0070C0"/>
                </a:solidFill>
                <a:effectLst>
                  <a:outerShdw blurRad="38100" dist="38100" dir="2700000" algn="tl">
                    <a:srgbClr val="000000">
                      <a:alpha val="43137"/>
                    </a:srgbClr>
                  </a:outerShdw>
                </a:effectLst>
                <a:cs typeface="+mn-ea"/>
                <a:sym typeface="+mn-lt"/>
              </a:rPr>
              <a:t>确认测试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1.</a:t>
            </a:r>
            <a:r>
              <a:rPr lang="zh-CN" altLang="en-US" sz="2000" dirty="0"/>
              <a:t>确认测试的</a:t>
            </a:r>
            <a:r>
              <a:rPr lang="zh-CN" altLang="en-US" sz="2000" dirty="0"/>
              <a:t>范围</a:t>
            </a:r>
            <a:endParaRPr lang="zh-CN" altLang="en-US" sz="2000" dirty="0"/>
          </a:p>
        </p:txBody>
      </p:sp>
      <p:sp>
        <p:nvSpPr>
          <p:cNvPr id="5" name="文本框 4"/>
          <p:cNvSpPr txBox="1"/>
          <p:nvPr/>
        </p:nvSpPr>
        <p:spPr>
          <a:xfrm>
            <a:off x="576580" y="1856740"/>
            <a:ext cx="11238865" cy="1753235"/>
          </a:xfrm>
          <a:prstGeom prst="rect">
            <a:avLst/>
          </a:prstGeom>
          <a:noFill/>
        </p:spPr>
        <p:txBody>
          <a:bodyPr wrap="square" rtlCol="0">
            <a:spAutoFit/>
          </a:bodyPr>
          <a:p>
            <a:r>
              <a:rPr lang="zh-CN" altLang="en-US"/>
              <a:t>确认测试也称为</a:t>
            </a:r>
            <a:r>
              <a:rPr lang="zh-CN" altLang="en-US">
                <a:solidFill>
                  <a:srgbClr val="FF0000"/>
                </a:solidFill>
              </a:rPr>
              <a:t>验收测试</a:t>
            </a:r>
            <a:r>
              <a:rPr lang="zh-CN" altLang="en-US"/>
              <a:t>，它的目标是</a:t>
            </a:r>
            <a:r>
              <a:rPr lang="zh-CN" altLang="en-US">
                <a:solidFill>
                  <a:srgbClr val="FF0000"/>
                </a:solidFill>
              </a:rPr>
              <a:t>验证软件的有效性</a:t>
            </a:r>
            <a:r>
              <a:rPr lang="zh-CN" altLang="en-US"/>
              <a:t>。</a:t>
            </a:r>
            <a:endParaRPr lang="zh-CN" altLang="en-US"/>
          </a:p>
          <a:p>
            <a:r>
              <a:rPr lang="zh-CN" altLang="en-US"/>
              <a:t>通常，验证指的是保证软件正确地实现了某个特定要求的一系列活动；确认指的是为了保证软件确实满足了用户需求而进行的一系列活动。</a:t>
            </a:r>
            <a:endParaRPr lang="zh-CN" altLang="en-US"/>
          </a:p>
          <a:p>
            <a:r>
              <a:rPr lang="zh-CN" altLang="en-US"/>
              <a:t>软件有效性的一个简单定义是：如果软件的功能和性能如同用户所合理期待的那样，软件就是有效的。</a:t>
            </a:r>
            <a:endParaRPr lang="zh-CN" altLang="en-US"/>
          </a:p>
          <a:p>
            <a:r>
              <a:rPr lang="zh-CN" altLang="en-US"/>
              <a:t>需求分析阶段产生的</a:t>
            </a:r>
            <a:r>
              <a:rPr lang="zh-CN" altLang="en-US">
                <a:solidFill>
                  <a:srgbClr val="FF0000"/>
                </a:solidFill>
              </a:rPr>
              <a:t>软件需求规格说明书</a:t>
            </a:r>
            <a:r>
              <a:rPr lang="zh-CN" altLang="en-US"/>
              <a:t>，准确地描述了用户对软件的合理期望，因此是软件有效性的标准，也是进行确认测试的基础。</a:t>
            </a:r>
            <a:endParaRPr lang="zh-CN" altLang="en-US"/>
          </a:p>
        </p:txBody>
      </p:sp>
      <p:sp>
        <p:nvSpPr>
          <p:cNvPr id="7" name="文本框 6"/>
          <p:cNvSpPr txBox="1"/>
          <p:nvPr/>
        </p:nvSpPr>
        <p:spPr>
          <a:xfrm>
            <a:off x="678815" y="3916045"/>
            <a:ext cx="11076305" cy="922020"/>
          </a:xfrm>
          <a:prstGeom prst="rect">
            <a:avLst/>
          </a:prstGeom>
          <a:noFill/>
        </p:spPr>
        <p:txBody>
          <a:bodyPr wrap="square" rtlCol="0">
            <a:spAutoFit/>
          </a:bodyPr>
          <a:p>
            <a:r>
              <a:rPr lang="zh-CN" altLang="en-US"/>
              <a:t>确认测试通常采用</a:t>
            </a:r>
            <a:r>
              <a:rPr lang="zh-CN" altLang="en-US">
                <a:solidFill>
                  <a:srgbClr val="FF0000"/>
                </a:solidFill>
              </a:rPr>
              <a:t>黑盒测试</a:t>
            </a:r>
            <a:endParaRPr lang="zh-CN" altLang="en-US"/>
          </a:p>
          <a:p>
            <a:r>
              <a:rPr lang="zh-CN" altLang="en-US"/>
              <a:t>（</a:t>
            </a:r>
            <a:r>
              <a:rPr lang="en-US" altLang="zh-CN"/>
              <a:t>1</a:t>
            </a:r>
            <a:r>
              <a:rPr lang="zh-CN" altLang="en-US"/>
              <a:t>）功能和性能与用户要求一致，软件是可以接受</a:t>
            </a:r>
            <a:r>
              <a:rPr lang="zh-CN" altLang="en-US"/>
              <a:t>的。</a:t>
            </a:r>
            <a:endParaRPr lang="zh-CN" altLang="en-US"/>
          </a:p>
          <a:p>
            <a:r>
              <a:rPr lang="zh-CN" altLang="en-US"/>
              <a:t>（</a:t>
            </a:r>
            <a:r>
              <a:rPr lang="en-US" altLang="zh-CN"/>
              <a:t>2</a:t>
            </a:r>
            <a:r>
              <a:rPr lang="zh-CN" altLang="en-US"/>
              <a:t>）功能和性能与用户要求有</a:t>
            </a:r>
            <a:r>
              <a:rPr lang="zh-CN" altLang="en-US"/>
              <a:t>差距。</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7.5</a:t>
            </a:r>
            <a:r>
              <a:rPr lang="zh-CN" altLang="en-US" sz="3200" b="1" dirty="0">
                <a:solidFill>
                  <a:srgbClr val="0070C0"/>
                </a:solidFill>
                <a:effectLst>
                  <a:outerShdw blurRad="38100" dist="38100" dir="2700000" algn="tl">
                    <a:srgbClr val="000000">
                      <a:alpha val="43137"/>
                    </a:srgbClr>
                  </a:outerShdw>
                </a:effectLst>
                <a:cs typeface="+mn-ea"/>
                <a:sym typeface="+mn-lt"/>
              </a:rPr>
              <a:t>确认测试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2.</a:t>
            </a:r>
            <a:r>
              <a:rPr lang="zh-CN" altLang="en-US" sz="2000" dirty="0"/>
              <a:t>软件配置</a:t>
            </a:r>
            <a:r>
              <a:rPr lang="zh-CN" altLang="en-US" sz="2000" dirty="0"/>
              <a:t>复查</a:t>
            </a:r>
            <a:endParaRPr lang="zh-CN" altLang="en-US" sz="2000" dirty="0"/>
          </a:p>
        </p:txBody>
      </p:sp>
      <p:sp>
        <p:nvSpPr>
          <p:cNvPr id="5" name="文本框 4"/>
          <p:cNvSpPr txBox="1"/>
          <p:nvPr/>
        </p:nvSpPr>
        <p:spPr>
          <a:xfrm>
            <a:off x="576580" y="1644650"/>
            <a:ext cx="11238865" cy="1476375"/>
          </a:xfrm>
          <a:prstGeom prst="rect">
            <a:avLst/>
          </a:prstGeom>
          <a:noFill/>
        </p:spPr>
        <p:txBody>
          <a:bodyPr wrap="square" rtlCol="0">
            <a:spAutoFit/>
          </a:bodyPr>
          <a:p>
            <a:r>
              <a:rPr lang="zh-CN" altLang="en-US"/>
              <a:t>确认测试的另一个重要环节是配置复审。</a:t>
            </a:r>
            <a:endParaRPr lang="zh-CN" altLang="en-US"/>
          </a:p>
          <a:p>
            <a:r>
              <a:rPr lang="zh-CN" altLang="en-US"/>
              <a:t>复审的目的在于</a:t>
            </a:r>
            <a:r>
              <a:rPr lang="zh-CN" altLang="en-US">
                <a:solidFill>
                  <a:srgbClr val="FF0000"/>
                </a:solidFill>
              </a:rPr>
              <a:t>保证软件配置齐全、分类有序</a:t>
            </a:r>
            <a:r>
              <a:rPr lang="zh-CN" altLang="en-US"/>
              <a:t>，并且包括软件维护所必需的细节。 </a:t>
            </a:r>
            <a:endParaRPr lang="zh-CN" altLang="en-US"/>
          </a:p>
          <a:p>
            <a:r>
              <a:rPr lang="zh-CN" altLang="en-US"/>
              <a:t>除了按照合同规定的内容和要求，由人工进行软件配置审查外，在确认测试的过程中，应当</a:t>
            </a:r>
            <a:r>
              <a:rPr lang="zh-CN" altLang="en-US">
                <a:solidFill>
                  <a:srgbClr val="FF0000"/>
                </a:solidFill>
              </a:rPr>
              <a:t>严格遵守用户手册和操作手册中规定的使用步骤</a:t>
            </a:r>
            <a:r>
              <a:rPr lang="zh-CN" altLang="en-US"/>
              <a:t>，以便检查相关文档资料的正确性和完整性，并仔细记录发现的错误和遗漏，适当地进行补充和改正。</a:t>
            </a:r>
            <a:endParaRPr lang="zh-CN" altLang="en-US"/>
          </a:p>
        </p:txBody>
      </p:sp>
      <p:sp>
        <p:nvSpPr>
          <p:cNvPr id="7" name="文本框 6"/>
          <p:cNvSpPr txBox="1"/>
          <p:nvPr/>
        </p:nvSpPr>
        <p:spPr>
          <a:xfrm>
            <a:off x="474345" y="3662680"/>
            <a:ext cx="11076305" cy="1198880"/>
          </a:xfrm>
          <a:prstGeom prst="rect">
            <a:avLst/>
          </a:prstGeom>
          <a:noFill/>
        </p:spPr>
        <p:txBody>
          <a:bodyPr wrap="square" rtlCol="0">
            <a:spAutoFit/>
          </a:bodyPr>
          <a:p>
            <a:r>
              <a:rPr lang="en-US" altLang="zh-CN"/>
              <a:t>A</a:t>
            </a:r>
            <a:r>
              <a:rPr lang="zh-CN" altLang="en-US"/>
              <a:t>测试是由</a:t>
            </a:r>
            <a:r>
              <a:rPr lang="zh-CN" altLang="en-US">
                <a:solidFill>
                  <a:srgbClr val="FF0000"/>
                </a:solidFill>
              </a:rPr>
              <a:t>一个用户在开发环境下进行的测试</a:t>
            </a:r>
            <a:r>
              <a:rPr lang="zh-CN" altLang="en-US"/>
              <a:t>，也可以是软件开发公司组织内部人员模拟各类用户行对即将面市软件产品(称为</a:t>
            </a:r>
            <a:r>
              <a:rPr lang="en-US" altLang="zh-CN"/>
              <a:t>A</a:t>
            </a:r>
            <a:r>
              <a:rPr lang="zh-CN" altLang="en-US"/>
              <a:t>版本)进行的测试。</a:t>
            </a:r>
            <a:r>
              <a:rPr lang="en-US" altLang="zh-CN"/>
              <a:t>A</a:t>
            </a:r>
            <a:r>
              <a:rPr lang="zh-CN" altLang="en-US"/>
              <a:t>测试的关键在于尽可能逼真地模拟实际运行环境和用户对软件产品的操作并尽最大努力涵盖所有可能的用户操作方式，并在测试中试图发现错误并修正。</a:t>
            </a:r>
            <a:endParaRPr lang="zh-CN" altLang="en-US"/>
          </a:p>
          <a:p>
            <a:r>
              <a:rPr lang="zh-CN" altLang="en-US">
                <a:solidFill>
                  <a:srgbClr val="FF0000"/>
                </a:solidFill>
              </a:rPr>
              <a:t>a测试人员是除开产品开发人员之外首先见到产品的人，他们提出的功能和修改意见是特别有价值的。</a:t>
            </a:r>
            <a:endParaRPr lang="zh-CN" altLang="en-US">
              <a:solidFill>
                <a:srgbClr val="FF0000"/>
              </a:solidFill>
            </a:endParaRPr>
          </a:p>
        </p:txBody>
      </p:sp>
      <p:sp>
        <p:nvSpPr>
          <p:cNvPr id="4" name="文本框 3"/>
          <p:cNvSpPr txBox="1"/>
          <p:nvPr/>
        </p:nvSpPr>
        <p:spPr>
          <a:xfrm>
            <a:off x="628015" y="3217545"/>
            <a:ext cx="5135245" cy="398780"/>
          </a:xfrm>
          <a:prstGeom prst="rect">
            <a:avLst/>
          </a:prstGeom>
          <a:noFill/>
          <a:ln>
            <a:solidFill>
              <a:schemeClr val="tx1"/>
            </a:solidFill>
          </a:ln>
        </p:spPr>
        <p:txBody>
          <a:bodyPr wrap="square" rtlCol="0">
            <a:spAutoFit/>
          </a:bodyPr>
          <a:p>
            <a:r>
              <a:rPr lang="en-US" altLang="zh-CN" sz="2000" dirty="0"/>
              <a:t>3.AIpha</a:t>
            </a:r>
            <a:r>
              <a:rPr lang="zh-CN" altLang="en-US" sz="2000" dirty="0"/>
              <a:t>和</a:t>
            </a:r>
            <a:r>
              <a:rPr lang="en-US" altLang="zh-CN" sz="2000" dirty="0"/>
              <a:t>Beta</a:t>
            </a:r>
            <a:r>
              <a:rPr lang="zh-CN" altLang="en-US" sz="2000" dirty="0"/>
              <a:t>测试</a:t>
            </a:r>
            <a:endParaRPr lang="zh-CN" altLang="en-US" sz="2000" dirty="0"/>
          </a:p>
        </p:txBody>
      </p:sp>
      <p:sp>
        <p:nvSpPr>
          <p:cNvPr id="8" name="文本框 7"/>
          <p:cNvSpPr txBox="1"/>
          <p:nvPr/>
        </p:nvSpPr>
        <p:spPr>
          <a:xfrm>
            <a:off x="572770" y="4861560"/>
            <a:ext cx="11045825" cy="1476375"/>
          </a:xfrm>
          <a:prstGeom prst="rect">
            <a:avLst/>
          </a:prstGeom>
          <a:noFill/>
        </p:spPr>
        <p:txBody>
          <a:bodyPr wrap="square" rtlCol="0">
            <a:spAutoFit/>
          </a:bodyPr>
          <a:p>
            <a:r>
              <a:rPr lang="zh-CN" altLang="en-US"/>
              <a:t>经过</a:t>
            </a:r>
            <a:r>
              <a:rPr lang="en-US" altLang="zh-CN"/>
              <a:t>A</a:t>
            </a:r>
            <a:r>
              <a:rPr lang="zh-CN" altLang="en-US"/>
              <a:t>测试调整的软件产品称为B版本。B测试是由软件的多个用户在一个或多个用户的实际使用环境下进行的测试。与</a:t>
            </a:r>
            <a:r>
              <a:rPr lang="en-US" altLang="zh-CN"/>
              <a:t>A</a:t>
            </a:r>
            <a:r>
              <a:rPr lang="zh-CN" altLang="en-US"/>
              <a:t>测试不同的是，</a:t>
            </a:r>
            <a:r>
              <a:rPr lang="zh-CN" altLang="en-US">
                <a:solidFill>
                  <a:srgbClr val="FF0000"/>
                </a:solidFill>
              </a:rPr>
              <a:t>开发者通常不在测试现场</a:t>
            </a:r>
            <a:r>
              <a:rPr lang="zh-CN" altLang="en-US"/>
              <a:t>。在B测试中，用户需要记录所遇到的一切问题，并要求用户报告异常情况、提出批评意见。开发者在综合用户的报告之后，做出修改，最后将软件产品交付给全体用户使用。</a:t>
            </a:r>
            <a:r>
              <a:rPr lang="en-US" altLang="zh-CN">
                <a:solidFill>
                  <a:srgbClr val="FF0000"/>
                </a:solidFill>
              </a:rPr>
              <a:t>B</a:t>
            </a:r>
            <a:r>
              <a:rPr lang="zh-CN" altLang="en-US">
                <a:solidFill>
                  <a:srgbClr val="FF0000"/>
                </a:solidFill>
              </a:rPr>
              <a:t>测试着重于产品的支持性，包括文档、客户培训和支持产品生产能力</a:t>
            </a:r>
            <a:r>
              <a:rPr lang="zh-CN" altLang="en-US"/>
              <a:t>，因此，只有当</a:t>
            </a:r>
            <a:r>
              <a:rPr lang="en-US" altLang="zh-CN"/>
              <a:t>A</a:t>
            </a:r>
            <a:r>
              <a:rPr lang="zh-CN" altLang="en-US"/>
              <a:t>测试达到一定的可靠程度时，才能开始B测试。</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a:t>
            </a:r>
            <a:r>
              <a:rPr lang="zh-CN" altLang="en-US" sz="3200" b="1" dirty="0">
                <a:solidFill>
                  <a:srgbClr val="0070C0"/>
                </a:solidFill>
                <a:effectLst>
                  <a:outerShdw blurRad="38100" dist="38100" dir="2700000" algn="tl">
                    <a:srgbClr val="000000">
                      <a:alpha val="43137"/>
                    </a:srgbClr>
                  </a:outerShdw>
                </a:effectLst>
                <a:cs typeface="+mn-ea"/>
                <a:sym typeface="+mn-lt"/>
              </a:rPr>
              <a:t>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1.</a:t>
            </a:r>
            <a:r>
              <a:rPr lang="zh-CN" altLang="en-US" sz="2000" dirty="0"/>
              <a:t>逻辑</a:t>
            </a:r>
            <a:r>
              <a:rPr lang="zh-CN" altLang="en-US" sz="2000" dirty="0"/>
              <a:t>覆盖</a:t>
            </a:r>
            <a:endParaRPr lang="zh-CN" altLang="en-US" sz="2000" dirty="0"/>
          </a:p>
        </p:txBody>
      </p:sp>
      <p:pic>
        <p:nvPicPr>
          <p:cNvPr id="8" name="图片 7" descr="被测试模块的流程图7_5"/>
          <p:cNvPicPr>
            <a:picLocks noChangeAspect="1"/>
          </p:cNvPicPr>
          <p:nvPr>
            <p:custDataLst>
              <p:tags r:id="rId1"/>
            </p:custDataLst>
          </p:nvPr>
        </p:nvPicPr>
        <p:blipFill>
          <a:blip r:embed="rId2"/>
          <a:stretch>
            <a:fillRect/>
          </a:stretch>
        </p:blipFill>
        <p:spPr>
          <a:xfrm>
            <a:off x="706755" y="1694815"/>
            <a:ext cx="3343275" cy="4591050"/>
          </a:xfrm>
          <a:prstGeom prst="rect">
            <a:avLst/>
          </a:prstGeom>
        </p:spPr>
      </p:pic>
      <p:sp>
        <p:nvSpPr>
          <p:cNvPr id="9" name="文本框 8"/>
          <p:cNvSpPr txBox="1"/>
          <p:nvPr/>
        </p:nvSpPr>
        <p:spPr>
          <a:xfrm>
            <a:off x="5711825" y="1866900"/>
            <a:ext cx="5812155" cy="922020"/>
          </a:xfrm>
          <a:prstGeom prst="rect">
            <a:avLst/>
          </a:prstGeom>
          <a:noFill/>
        </p:spPr>
        <p:txBody>
          <a:bodyPr wrap="square" rtlCol="0">
            <a:spAutoFit/>
          </a:bodyPr>
          <a:p>
            <a:r>
              <a:rPr lang="zh-CN" altLang="en-US"/>
              <a:t>（</a:t>
            </a:r>
            <a:r>
              <a:rPr lang="en-US" altLang="zh-CN"/>
              <a:t>1</a:t>
            </a:r>
            <a:r>
              <a:rPr lang="zh-CN" altLang="en-US"/>
              <a:t>）语句</a:t>
            </a:r>
            <a:r>
              <a:rPr lang="zh-CN" altLang="en-US"/>
              <a:t>覆盖</a:t>
            </a:r>
            <a:endParaRPr lang="zh-CN" altLang="en-US"/>
          </a:p>
          <a:p>
            <a:r>
              <a:rPr lang="zh-CN" altLang="en-US"/>
              <a:t>为了使每个语句都执行一次，执行路径为</a:t>
            </a:r>
            <a:r>
              <a:rPr lang="en-US" altLang="zh-CN"/>
              <a:t>sacbed</a:t>
            </a:r>
            <a:endParaRPr lang="en-US" altLang="zh-CN"/>
          </a:p>
          <a:p>
            <a:r>
              <a:rPr lang="zh-CN" altLang="en-US"/>
              <a:t>为此只需要输入</a:t>
            </a:r>
            <a:r>
              <a:rPr lang="en-US" altLang="zh-CN"/>
              <a:t> A=2</a:t>
            </a:r>
            <a:r>
              <a:rPr lang="zh-CN" altLang="en-US"/>
              <a:t>，</a:t>
            </a:r>
            <a:r>
              <a:rPr lang="en-US" altLang="zh-CN"/>
              <a:t>B=0</a:t>
            </a:r>
            <a:r>
              <a:rPr lang="zh-CN" altLang="en-US"/>
              <a:t>，</a:t>
            </a:r>
            <a:r>
              <a:rPr lang="en-US" altLang="zh-CN"/>
              <a:t>X=4</a:t>
            </a:r>
            <a:endParaRPr lang="en-US" altLang="zh-CN"/>
          </a:p>
        </p:txBody>
      </p:sp>
      <p:sp>
        <p:nvSpPr>
          <p:cNvPr id="10" name="文本框 9"/>
          <p:cNvSpPr txBox="1"/>
          <p:nvPr/>
        </p:nvSpPr>
        <p:spPr>
          <a:xfrm>
            <a:off x="5711825" y="3107055"/>
            <a:ext cx="5812155" cy="1476375"/>
          </a:xfrm>
          <a:prstGeom prst="rect">
            <a:avLst/>
          </a:prstGeom>
          <a:noFill/>
        </p:spPr>
        <p:txBody>
          <a:bodyPr wrap="square" rtlCol="0">
            <a:spAutoFit/>
          </a:bodyPr>
          <a:p>
            <a:r>
              <a:rPr lang="zh-CN" altLang="en-US"/>
              <a:t>（</a:t>
            </a:r>
            <a:r>
              <a:rPr lang="en-US" altLang="zh-CN"/>
              <a:t>2</a:t>
            </a:r>
            <a:r>
              <a:rPr lang="zh-CN" altLang="en-US"/>
              <a:t>）判定</a:t>
            </a:r>
            <a:r>
              <a:rPr lang="zh-CN" altLang="en-US"/>
              <a:t>覆盖</a:t>
            </a:r>
            <a:endParaRPr lang="zh-CN" altLang="en-US"/>
          </a:p>
          <a:p>
            <a:r>
              <a:rPr lang="zh-CN" altLang="en-US"/>
              <a:t>不仅每个语句必须执行一次，每个判定的每个可能结果都应该至少执行</a:t>
            </a:r>
            <a:r>
              <a:rPr lang="zh-CN" altLang="en-US"/>
              <a:t>一次</a:t>
            </a:r>
            <a:endParaRPr lang="zh-CN" altLang="en-US"/>
          </a:p>
          <a:p>
            <a:r>
              <a:rPr lang="en-US" altLang="zh-CN"/>
              <a:t>A=3</a:t>
            </a:r>
            <a:r>
              <a:rPr lang="zh-CN" altLang="en-US"/>
              <a:t>，</a:t>
            </a:r>
            <a:r>
              <a:rPr lang="en-US" altLang="zh-CN"/>
              <a:t>B=0</a:t>
            </a:r>
            <a:r>
              <a:rPr lang="zh-CN" altLang="en-US"/>
              <a:t>，</a:t>
            </a:r>
            <a:r>
              <a:rPr lang="en-US" altLang="zh-CN"/>
              <a:t>X=3</a:t>
            </a:r>
            <a:r>
              <a:rPr lang="zh-CN" altLang="en-US"/>
              <a:t>（覆盖</a:t>
            </a:r>
            <a:r>
              <a:rPr lang="en-US" altLang="zh-CN"/>
              <a:t>sacbd</a:t>
            </a:r>
            <a:r>
              <a:rPr lang="zh-CN" altLang="en-US"/>
              <a:t>）</a:t>
            </a:r>
            <a:endParaRPr lang="en-US" altLang="zh-CN"/>
          </a:p>
          <a:p>
            <a:r>
              <a:rPr lang="en-US" altLang="zh-CN"/>
              <a:t>A=2</a:t>
            </a:r>
            <a:r>
              <a:rPr lang="zh-CN" altLang="en-US"/>
              <a:t>，</a:t>
            </a:r>
            <a:r>
              <a:rPr lang="en-US" altLang="zh-CN"/>
              <a:t>B=1</a:t>
            </a:r>
            <a:r>
              <a:rPr lang="zh-CN" altLang="en-US"/>
              <a:t>，</a:t>
            </a:r>
            <a:r>
              <a:rPr lang="en-US" altLang="zh-CN"/>
              <a:t>X=1</a:t>
            </a:r>
            <a:r>
              <a:rPr lang="zh-CN" altLang="en-US"/>
              <a:t>（覆盖</a:t>
            </a:r>
            <a:r>
              <a:rPr lang="en-US" altLang="zh-CN"/>
              <a:t>sabed</a:t>
            </a:r>
            <a:r>
              <a:rPr lang="zh-CN" altLang="en-US"/>
              <a:t>）</a:t>
            </a:r>
            <a:endParaRPr lang="zh-CN" altLang="en-US"/>
          </a:p>
        </p:txBody>
      </p:sp>
      <p:sp>
        <p:nvSpPr>
          <p:cNvPr id="11" name="文本框 10"/>
          <p:cNvSpPr txBox="1"/>
          <p:nvPr/>
        </p:nvSpPr>
        <p:spPr>
          <a:xfrm>
            <a:off x="5711825" y="4810125"/>
            <a:ext cx="5700395" cy="1753235"/>
          </a:xfrm>
          <a:prstGeom prst="rect">
            <a:avLst/>
          </a:prstGeom>
          <a:noFill/>
        </p:spPr>
        <p:txBody>
          <a:bodyPr wrap="square" rtlCol="0">
            <a:spAutoFit/>
          </a:bodyPr>
          <a:p>
            <a:r>
              <a:rPr lang="zh-CN" altLang="en-US"/>
              <a:t>（</a:t>
            </a:r>
            <a:r>
              <a:rPr lang="en-US" altLang="zh-CN"/>
              <a:t>3</a:t>
            </a:r>
            <a:r>
              <a:rPr lang="zh-CN" altLang="en-US"/>
              <a:t>）条件</a:t>
            </a:r>
            <a:r>
              <a:rPr lang="zh-CN" altLang="en-US"/>
              <a:t>覆盖</a:t>
            </a:r>
            <a:endParaRPr lang="zh-CN" altLang="en-US"/>
          </a:p>
          <a:p>
            <a:r>
              <a:rPr lang="zh-CN" altLang="en-US"/>
              <a:t>判定表达式中的每个条件都取到各种</a:t>
            </a:r>
            <a:r>
              <a:rPr lang="zh-CN" altLang="en-US"/>
              <a:t>结果</a:t>
            </a:r>
            <a:endParaRPr lang="zh-CN" altLang="en-US"/>
          </a:p>
          <a:p>
            <a:r>
              <a:rPr lang="en-US" altLang="zh-CN"/>
              <a:t>A=2</a:t>
            </a:r>
            <a:r>
              <a:rPr lang="zh-CN" altLang="en-US"/>
              <a:t>，</a:t>
            </a:r>
            <a:r>
              <a:rPr lang="en-US" altLang="zh-CN"/>
              <a:t>B=0</a:t>
            </a:r>
            <a:r>
              <a:rPr lang="zh-CN" altLang="en-US"/>
              <a:t>，</a:t>
            </a:r>
            <a:r>
              <a:rPr lang="en-US" altLang="zh-CN"/>
              <a:t>X=4</a:t>
            </a:r>
            <a:endParaRPr lang="en-US" altLang="zh-CN"/>
          </a:p>
          <a:p>
            <a:r>
              <a:rPr lang="zh-CN" altLang="en-US"/>
              <a:t>（满足</a:t>
            </a:r>
            <a:r>
              <a:rPr lang="en-US" altLang="zh-CN"/>
              <a:t>A&gt;1,B&gt;0,A=2,X&gt;1 sacbed</a:t>
            </a:r>
            <a:r>
              <a:rPr lang="zh-CN" altLang="en-US"/>
              <a:t>）</a:t>
            </a:r>
            <a:endParaRPr lang="en-US" altLang="zh-CN"/>
          </a:p>
          <a:p>
            <a:r>
              <a:rPr lang="en-US" altLang="zh-CN"/>
              <a:t>A=1</a:t>
            </a:r>
            <a:r>
              <a:rPr lang="zh-CN" altLang="en-US"/>
              <a:t>，</a:t>
            </a:r>
            <a:r>
              <a:rPr lang="en-US" altLang="zh-CN"/>
              <a:t>B=1</a:t>
            </a:r>
            <a:r>
              <a:rPr lang="zh-CN" altLang="en-US"/>
              <a:t>，</a:t>
            </a:r>
            <a:r>
              <a:rPr lang="en-US" altLang="zh-CN"/>
              <a:t>X=1</a:t>
            </a:r>
            <a:endParaRPr lang="en-US" altLang="zh-CN"/>
          </a:p>
          <a:p>
            <a:r>
              <a:rPr lang="en-US" altLang="zh-CN"/>
              <a:t>(</a:t>
            </a:r>
            <a:r>
              <a:rPr lang="zh-CN" altLang="en-US"/>
              <a:t>满足</a:t>
            </a:r>
            <a:r>
              <a:rPr lang="en-US" altLang="zh-CN"/>
              <a:t>A&lt;=1,B!=0,A!=2,X&lt;=1 sabd)</a:t>
            </a:r>
            <a:endParaRPr lang="en-US" altLang="zh-CN"/>
          </a:p>
        </p:txBody>
      </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a:t>
            </a:r>
            <a:r>
              <a:rPr lang="zh-CN" altLang="en-US" sz="3200" b="1" dirty="0">
                <a:solidFill>
                  <a:srgbClr val="0070C0"/>
                </a:solidFill>
                <a:effectLst>
                  <a:outerShdw blurRad="38100" dist="38100" dir="2700000" algn="tl">
                    <a:srgbClr val="000000">
                      <a:alpha val="43137"/>
                    </a:srgbClr>
                  </a:outerShdw>
                </a:effectLst>
                <a:cs typeface="+mn-ea"/>
                <a:sym typeface="+mn-lt"/>
              </a:rPr>
              <a:t>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1.</a:t>
            </a:r>
            <a:r>
              <a:rPr lang="zh-CN" altLang="en-US" sz="2000" dirty="0"/>
              <a:t>逻辑</a:t>
            </a:r>
            <a:r>
              <a:rPr lang="zh-CN" altLang="en-US" sz="2000" dirty="0"/>
              <a:t>覆盖</a:t>
            </a:r>
            <a:endParaRPr lang="zh-CN" altLang="en-US" sz="2000" dirty="0"/>
          </a:p>
        </p:txBody>
      </p:sp>
      <p:pic>
        <p:nvPicPr>
          <p:cNvPr id="8" name="图片 7" descr="被测试模块的流程图7_5"/>
          <p:cNvPicPr>
            <a:picLocks noChangeAspect="1"/>
          </p:cNvPicPr>
          <p:nvPr>
            <p:custDataLst>
              <p:tags r:id="rId1"/>
            </p:custDataLst>
          </p:nvPr>
        </p:nvPicPr>
        <p:blipFill>
          <a:blip r:embed="rId2"/>
          <a:stretch>
            <a:fillRect/>
          </a:stretch>
        </p:blipFill>
        <p:spPr>
          <a:xfrm>
            <a:off x="706755" y="1694815"/>
            <a:ext cx="3343275" cy="4591050"/>
          </a:xfrm>
          <a:prstGeom prst="rect">
            <a:avLst/>
          </a:prstGeom>
        </p:spPr>
      </p:pic>
      <p:sp>
        <p:nvSpPr>
          <p:cNvPr id="9" name="文本框 8"/>
          <p:cNvSpPr txBox="1"/>
          <p:nvPr/>
        </p:nvSpPr>
        <p:spPr>
          <a:xfrm>
            <a:off x="5711825" y="1694815"/>
            <a:ext cx="5812155" cy="922020"/>
          </a:xfrm>
          <a:prstGeom prst="rect">
            <a:avLst/>
          </a:prstGeom>
          <a:noFill/>
        </p:spPr>
        <p:txBody>
          <a:bodyPr wrap="square" rtlCol="0">
            <a:spAutoFit/>
          </a:bodyPr>
          <a:p>
            <a:r>
              <a:rPr lang="zh-CN" altLang="en-US"/>
              <a:t>（</a:t>
            </a:r>
            <a:r>
              <a:rPr lang="en-US" altLang="zh-CN"/>
              <a:t>4)</a:t>
            </a:r>
            <a:r>
              <a:rPr lang="zh-CN" altLang="en-US"/>
              <a:t>判定，条件</a:t>
            </a:r>
            <a:r>
              <a:rPr lang="zh-CN" altLang="en-US"/>
              <a:t>覆盖</a:t>
            </a:r>
            <a:endParaRPr lang="zh-CN" altLang="en-US"/>
          </a:p>
          <a:p>
            <a:r>
              <a:rPr lang="zh-CN" altLang="en-US"/>
              <a:t>同时满足判定覆盖和条件</a:t>
            </a:r>
            <a:r>
              <a:rPr lang="zh-CN" altLang="en-US"/>
              <a:t>覆盖</a:t>
            </a:r>
            <a:endParaRPr lang="zh-CN" altLang="en-US"/>
          </a:p>
          <a:p>
            <a:r>
              <a:rPr lang="en-US" altLang="zh-CN"/>
              <a:t>A=2</a:t>
            </a:r>
            <a:r>
              <a:rPr lang="zh-CN" altLang="en-US"/>
              <a:t>，</a:t>
            </a:r>
            <a:r>
              <a:rPr lang="en-US" altLang="zh-CN"/>
              <a:t>B=0</a:t>
            </a:r>
            <a:r>
              <a:rPr lang="zh-CN" altLang="en-US"/>
              <a:t>，</a:t>
            </a:r>
            <a:r>
              <a:rPr lang="en-US" altLang="zh-CN"/>
              <a:t>X=4 or A=1</a:t>
            </a:r>
            <a:r>
              <a:rPr lang="zh-CN" altLang="en-US"/>
              <a:t>，</a:t>
            </a:r>
            <a:r>
              <a:rPr lang="en-US" altLang="zh-CN"/>
              <a:t>B=1</a:t>
            </a:r>
            <a:r>
              <a:rPr lang="zh-CN" altLang="en-US"/>
              <a:t>，</a:t>
            </a:r>
            <a:r>
              <a:rPr lang="en-US" altLang="zh-CN"/>
              <a:t>X=4</a:t>
            </a:r>
            <a:endParaRPr lang="en-US" altLang="zh-CN"/>
          </a:p>
        </p:txBody>
      </p:sp>
      <p:sp>
        <p:nvSpPr>
          <p:cNvPr id="10" name="文本框 9"/>
          <p:cNvSpPr txBox="1"/>
          <p:nvPr/>
        </p:nvSpPr>
        <p:spPr>
          <a:xfrm>
            <a:off x="5711825" y="2823210"/>
            <a:ext cx="5812155" cy="2861310"/>
          </a:xfrm>
          <a:prstGeom prst="rect">
            <a:avLst/>
          </a:prstGeom>
          <a:noFill/>
        </p:spPr>
        <p:txBody>
          <a:bodyPr wrap="square" rtlCol="0">
            <a:spAutoFit/>
          </a:bodyPr>
          <a:p>
            <a:r>
              <a:rPr lang="zh-CN" altLang="en-US"/>
              <a:t>（</a:t>
            </a:r>
            <a:r>
              <a:rPr lang="en-US" altLang="zh-CN"/>
              <a:t>5</a:t>
            </a:r>
            <a:r>
              <a:rPr lang="zh-CN" altLang="en-US"/>
              <a:t>）条件组合</a:t>
            </a:r>
            <a:r>
              <a:rPr lang="zh-CN" altLang="en-US"/>
              <a:t>覆盖</a:t>
            </a:r>
            <a:endParaRPr lang="zh-CN" altLang="en-US"/>
          </a:p>
          <a:p>
            <a:r>
              <a:rPr lang="zh-CN" altLang="en-US"/>
              <a:t>使得每个判定表达式中各种组合都至少出现</a:t>
            </a:r>
            <a:r>
              <a:rPr lang="zh-CN" altLang="en-US"/>
              <a:t>一次</a:t>
            </a:r>
            <a:endParaRPr lang="zh-CN" altLang="en-US"/>
          </a:p>
          <a:p>
            <a:r>
              <a:rPr lang="en-US" altLang="zh-CN"/>
              <a:t>1.A&gt;1,B=0                </a:t>
            </a:r>
            <a:r>
              <a:rPr lang="en-US" altLang="zh-CN">
                <a:sym typeface="+mn-ea"/>
              </a:rPr>
              <a:t>A=2,B=0,X=4  </a:t>
            </a:r>
            <a:r>
              <a:rPr lang="zh-CN" altLang="en-US">
                <a:sym typeface="+mn-ea"/>
              </a:rPr>
              <a:t>针对</a:t>
            </a:r>
            <a:r>
              <a:rPr lang="en-US" altLang="zh-CN">
                <a:sym typeface="+mn-ea"/>
              </a:rPr>
              <a:t>1</a:t>
            </a:r>
            <a:r>
              <a:rPr lang="zh-CN" altLang="en-US">
                <a:sym typeface="+mn-ea"/>
              </a:rPr>
              <a:t>，</a:t>
            </a:r>
            <a:r>
              <a:rPr lang="en-US" altLang="zh-CN">
                <a:sym typeface="+mn-ea"/>
              </a:rPr>
              <a:t>5</a:t>
            </a:r>
            <a:endParaRPr lang="en-US" altLang="zh-CN"/>
          </a:p>
          <a:p>
            <a:r>
              <a:rPr lang="en-US" altLang="zh-CN"/>
              <a:t>2.A&gt;1,B!=0               A=2,B=1,X=4  </a:t>
            </a:r>
            <a:r>
              <a:rPr lang="zh-CN" altLang="en-US"/>
              <a:t>针对</a:t>
            </a:r>
            <a:r>
              <a:rPr lang="en-US" altLang="zh-CN"/>
              <a:t>2</a:t>
            </a:r>
            <a:r>
              <a:rPr lang="zh-CN" altLang="en-US"/>
              <a:t>，</a:t>
            </a:r>
            <a:r>
              <a:rPr lang="en-US" altLang="zh-CN"/>
              <a:t>6</a:t>
            </a:r>
            <a:endParaRPr lang="en-US" altLang="zh-CN"/>
          </a:p>
          <a:p>
            <a:r>
              <a:rPr lang="en-US" altLang="zh-CN"/>
              <a:t>3.A&lt;=1,B=0             A=1,B=0,X=2   </a:t>
            </a:r>
            <a:r>
              <a:rPr lang="zh-CN" altLang="en-US"/>
              <a:t>针对</a:t>
            </a:r>
            <a:r>
              <a:rPr lang="en-US" altLang="zh-CN"/>
              <a:t>3</a:t>
            </a:r>
            <a:r>
              <a:rPr lang="zh-CN" altLang="en-US"/>
              <a:t>，</a:t>
            </a:r>
            <a:r>
              <a:rPr lang="en-US" altLang="zh-CN"/>
              <a:t>7</a:t>
            </a:r>
            <a:endParaRPr lang="en-US" altLang="zh-CN"/>
          </a:p>
          <a:p>
            <a:r>
              <a:rPr lang="en-US" altLang="zh-CN"/>
              <a:t>4.A&lt;=1,B!=0            A=1,B=1,X=1   </a:t>
            </a:r>
            <a:r>
              <a:rPr lang="zh-CN" altLang="en-US"/>
              <a:t>针对</a:t>
            </a:r>
            <a:r>
              <a:rPr lang="en-US" altLang="zh-CN"/>
              <a:t>4</a:t>
            </a:r>
            <a:r>
              <a:rPr lang="zh-CN" altLang="en-US"/>
              <a:t>，</a:t>
            </a:r>
            <a:r>
              <a:rPr lang="en-US" altLang="zh-CN"/>
              <a:t>8</a:t>
            </a:r>
            <a:endParaRPr lang="en-US" altLang="zh-CN"/>
          </a:p>
          <a:p>
            <a:r>
              <a:rPr lang="en-US" altLang="zh-CN"/>
              <a:t>5.A=2,X&gt;1</a:t>
            </a:r>
            <a:endParaRPr lang="en-US" altLang="zh-CN"/>
          </a:p>
          <a:p>
            <a:r>
              <a:rPr lang="en-US" altLang="zh-CN"/>
              <a:t>6.A=2,X&lt;=1</a:t>
            </a:r>
            <a:endParaRPr lang="en-US" altLang="zh-CN"/>
          </a:p>
          <a:p>
            <a:r>
              <a:rPr lang="en-US" altLang="zh-CN"/>
              <a:t>7.A!=2,X&gt;1</a:t>
            </a:r>
            <a:endParaRPr lang="en-US" altLang="zh-CN"/>
          </a:p>
          <a:p>
            <a:r>
              <a:rPr lang="en-US" altLang="zh-CN"/>
              <a:t>8.A!=2,X&lt;=1</a:t>
            </a:r>
            <a:endParaRPr lang="en-US" altLang="zh-CN"/>
          </a:p>
        </p:txBody>
      </p:sp>
      <p:sp>
        <p:nvSpPr>
          <p:cNvPr id="4" name="文本框 3"/>
          <p:cNvSpPr txBox="1"/>
          <p:nvPr/>
        </p:nvSpPr>
        <p:spPr>
          <a:xfrm>
            <a:off x="5756275" y="5731510"/>
            <a:ext cx="6096000" cy="368300"/>
          </a:xfrm>
          <a:prstGeom prst="rect">
            <a:avLst/>
          </a:prstGeom>
          <a:noFill/>
        </p:spPr>
        <p:txBody>
          <a:bodyPr wrap="square" rtlCol="0">
            <a:spAutoFit/>
          </a:bodyPr>
          <a:p>
            <a:r>
              <a:rPr lang="zh-CN" altLang="en-US"/>
              <a:t>点覆盖，边覆盖，路径覆盖见课本</a:t>
            </a:r>
            <a:r>
              <a:rPr lang="en-US" altLang="zh-CN"/>
              <a:t>P165</a:t>
            </a:r>
            <a:endParaRPr lang="en-US" altLang="zh-CN"/>
          </a:p>
        </p:txBody>
      </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a:t>
            </a:r>
            <a:r>
              <a:rPr lang="zh-CN" altLang="en-US" sz="3200" b="1" dirty="0">
                <a:solidFill>
                  <a:srgbClr val="0070C0"/>
                </a:solidFill>
                <a:effectLst>
                  <a:outerShdw blurRad="38100" dist="38100" dir="2700000" algn="tl">
                    <a:srgbClr val="000000">
                      <a:alpha val="43137"/>
                    </a:srgbClr>
                  </a:outerShdw>
                </a:effectLst>
                <a:cs typeface="+mn-ea"/>
                <a:sym typeface="+mn-lt"/>
              </a:rPr>
              <a:t>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2.</a:t>
            </a:r>
            <a:r>
              <a:rPr lang="zh-CN" altLang="en-US" sz="2000" dirty="0"/>
              <a:t>控制结构测试</a:t>
            </a:r>
            <a:r>
              <a:rPr lang="en-US" altLang="zh-CN" sz="2000" dirty="0"/>
              <a:t>    </a:t>
            </a:r>
            <a:r>
              <a:rPr lang="zh-CN" altLang="en-US" sz="2000" dirty="0"/>
              <a:t>基本</a:t>
            </a:r>
            <a:r>
              <a:rPr lang="zh-CN" altLang="en-US" sz="2000" dirty="0"/>
              <a:t>路径</a:t>
            </a:r>
            <a:endParaRPr lang="zh-CN" altLang="en-US" sz="2000" dirty="0"/>
          </a:p>
        </p:txBody>
      </p:sp>
      <p:pic>
        <p:nvPicPr>
          <p:cNvPr id="5" name="图片 4" descr="求平均值流图"/>
          <p:cNvPicPr>
            <a:picLocks noChangeAspect="1"/>
          </p:cNvPicPr>
          <p:nvPr/>
        </p:nvPicPr>
        <p:blipFill>
          <a:blip r:embed="rId1"/>
          <a:stretch>
            <a:fillRect/>
          </a:stretch>
        </p:blipFill>
        <p:spPr>
          <a:xfrm>
            <a:off x="7129145" y="501015"/>
            <a:ext cx="4627245" cy="5856605"/>
          </a:xfrm>
          <a:prstGeom prst="rect">
            <a:avLst/>
          </a:prstGeom>
        </p:spPr>
      </p:pic>
      <p:sp>
        <p:nvSpPr>
          <p:cNvPr id="7" name="文本框 6"/>
          <p:cNvSpPr txBox="1"/>
          <p:nvPr/>
        </p:nvSpPr>
        <p:spPr>
          <a:xfrm>
            <a:off x="576580" y="2009140"/>
            <a:ext cx="5741035" cy="3138170"/>
          </a:xfrm>
          <a:prstGeom prst="rect">
            <a:avLst/>
          </a:prstGeom>
          <a:noFill/>
        </p:spPr>
        <p:txBody>
          <a:bodyPr wrap="square" rtlCol="0">
            <a:spAutoFit/>
          </a:bodyPr>
          <a:p>
            <a:r>
              <a:rPr lang="zh-CN" altLang="en-US"/>
              <a:t>路径</a:t>
            </a:r>
            <a:r>
              <a:rPr lang="en-US" altLang="zh-CN"/>
              <a:t>1</a:t>
            </a:r>
            <a:r>
              <a:rPr lang="zh-CN" altLang="en-US"/>
              <a:t>：</a:t>
            </a:r>
            <a:r>
              <a:rPr lang="en-US" altLang="zh-CN"/>
              <a:t>1-2-10-11-13</a:t>
            </a:r>
            <a:endParaRPr lang="en-US" altLang="zh-CN"/>
          </a:p>
          <a:p>
            <a:endParaRPr lang="en-US" altLang="zh-CN"/>
          </a:p>
          <a:p>
            <a:r>
              <a:rPr lang="zh-CN" altLang="en-US"/>
              <a:t>路径</a:t>
            </a:r>
            <a:r>
              <a:rPr lang="en-US" altLang="zh-CN"/>
              <a:t>2</a:t>
            </a:r>
            <a:r>
              <a:rPr lang="zh-CN" altLang="en-US"/>
              <a:t>：</a:t>
            </a:r>
            <a:r>
              <a:rPr lang="en-US" altLang="zh-CN"/>
              <a:t>1-2-10-12-13</a:t>
            </a:r>
            <a:endParaRPr lang="en-US" altLang="zh-CN"/>
          </a:p>
          <a:p>
            <a:endParaRPr lang="en-US" altLang="zh-CN"/>
          </a:p>
          <a:p>
            <a:r>
              <a:rPr lang="zh-CN" altLang="en-US"/>
              <a:t>路径</a:t>
            </a:r>
            <a:r>
              <a:rPr lang="en-US" altLang="zh-CN"/>
              <a:t>3</a:t>
            </a:r>
            <a:r>
              <a:rPr lang="zh-CN" altLang="en-US"/>
              <a:t>：</a:t>
            </a:r>
            <a:r>
              <a:rPr lang="en-US" altLang="zh-CN"/>
              <a:t>1-2-3-10-11-13</a:t>
            </a:r>
            <a:endParaRPr lang="en-US" altLang="zh-CN"/>
          </a:p>
          <a:p>
            <a:endParaRPr lang="en-US" altLang="zh-CN"/>
          </a:p>
          <a:p>
            <a:r>
              <a:rPr lang="zh-CN" altLang="en-US"/>
              <a:t>路径</a:t>
            </a:r>
            <a:r>
              <a:rPr lang="en-US" altLang="zh-CN"/>
              <a:t>4</a:t>
            </a:r>
            <a:r>
              <a:rPr lang="zh-CN" altLang="en-US"/>
              <a:t>：</a:t>
            </a:r>
            <a:r>
              <a:rPr lang="en-US" altLang="zh-CN"/>
              <a:t>1-2-3-4-5-8-9-2-...</a:t>
            </a:r>
            <a:endParaRPr lang="en-US" altLang="zh-CN"/>
          </a:p>
          <a:p>
            <a:endParaRPr lang="en-US" altLang="zh-CN"/>
          </a:p>
          <a:p>
            <a:r>
              <a:rPr lang="zh-CN" altLang="en-US"/>
              <a:t>路径</a:t>
            </a:r>
            <a:r>
              <a:rPr lang="en-US" altLang="zh-CN"/>
              <a:t>5</a:t>
            </a:r>
            <a:r>
              <a:rPr lang="zh-CN" altLang="en-US"/>
              <a:t>：</a:t>
            </a:r>
            <a:r>
              <a:rPr lang="en-US" altLang="zh-CN"/>
              <a:t>1-2-3-4-5-6-8-9-2...</a:t>
            </a:r>
            <a:endParaRPr lang="en-US" altLang="zh-CN"/>
          </a:p>
          <a:p>
            <a:endParaRPr lang="en-US" altLang="zh-CN"/>
          </a:p>
          <a:p>
            <a:r>
              <a:rPr lang="zh-CN" altLang="en-US"/>
              <a:t>路径</a:t>
            </a:r>
            <a:r>
              <a:rPr lang="en-US" altLang="zh-CN"/>
              <a:t>6</a:t>
            </a:r>
            <a:r>
              <a:rPr lang="zh-CN" altLang="en-US"/>
              <a:t>：</a:t>
            </a:r>
            <a:r>
              <a:rPr lang="en-US" altLang="zh-CN"/>
              <a:t>1-2-3-4-5-6-7-8-9-2...</a:t>
            </a:r>
            <a:endParaRPr lang="en-US" altLang="zh-CN"/>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a:t>
            </a:r>
            <a:r>
              <a:rPr lang="zh-CN" altLang="en-US" sz="3200" b="1" dirty="0">
                <a:solidFill>
                  <a:srgbClr val="0070C0"/>
                </a:solidFill>
                <a:effectLst>
                  <a:outerShdw blurRad="38100" dist="38100" dir="2700000" algn="tl">
                    <a:srgbClr val="000000">
                      <a:alpha val="43137"/>
                    </a:srgbClr>
                  </a:outerShdw>
                </a:effectLst>
                <a:cs typeface="+mn-ea"/>
                <a:sym typeface="+mn-lt"/>
              </a:rPr>
              <a:t>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2.</a:t>
            </a:r>
            <a:r>
              <a:rPr lang="zh-CN" altLang="en-US" sz="2000" dirty="0"/>
              <a:t>控制结构测试</a:t>
            </a:r>
            <a:r>
              <a:rPr lang="en-US" altLang="zh-CN" sz="2000" dirty="0"/>
              <a:t>    </a:t>
            </a:r>
            <a:r>
              <a:rPr lang="zh-CN" altLang="en-US" sz="2000" dirty="0"/>
              <a:t>条件</a:t>
            </a:r>
            <a:r>
              <a:rPr lang="zh-CN" altLang="en-US" sz="2000" dirty="0"/>
              <a:t>测试</a:t>
            </a:r>
            <a:endParaRPr lang="zh-CN" altLang="en-US" sz="2000" dirty="0"/>
          </a:p>
        </p:txBody>
      </p:sp>
      <p:sp>
        <p:nvSpPr>
          <p:cNvPr id="8" name="文本框 7"/>
          <p:cNvSpPr txBox="1"/>
          <p:nvPr/>
        </p:nvSpPr>
        <p:spPr>
          <a:xfrm>
            <a:off x="6792595" y="1149985"/>
            <a:ext cx="5135245" cy="398780"/>
          </a:xfrm>
          <a:prstGeom prst="rect">
            <a:avLst/>
          </a:prstGeom>
          <a:noFill/>
          <a:ln>
            <a:solidFill>
              <a:schemeClr val="tx1"/>
            </a:solidFill>
          </a:ln>
        </p:spPr>
        <p:txBody>
          <a:bodyPr wrap="square" rtlCol="0">
            <a:spAutoFit/>
          </a:bodyPr>
          <a:p>
            <a:r>
              <a:rPr lang="en-US" altLang="zh-CN" sz="2000" dirty="0"/>
              <a:t>3.</a:t>
            </a:r>
            <a:r>
              <a:rPr lang="zh-CN" altLang="en-US" sz="2000" dirty="0"/>
              <a:t>控制结构测试</a:t>
            </a:r>
            <a:r>
              <a:rPr lang="en-US" altLang="zh-CN" sz="2000" dirty="0"/>
              <a:t>    </a:t>
            </a:r>
            <a:r>
              <a:rPr lang="zh-CN" altLang="en-US" sz="2000" dirty="0"/>
              <a:t>循环测试</a:t>
            </a:r>
            <a:endParaRPr lang="zh-CN" altLang="en-US" sz="2000" dirty="0"/>
          </a:p>
        </p:txBody>
      </p:sp>
      <p:sp>
        <p:nvSpPr>
          <p:cNvPr id="9" name="文本框 8"/>
          <p:cNvSpPr txBox="1"/>
          <p:nvPr/>
        </p:nvSpPr>
        <p:spPr>
          <a:xfrm>
            <a:off x="6821170" y="2131060"/>
            <a:ext cx="5294630" cy="1476375"/>
          </a:xfrm>
          <a:prstGeom prst="rect">
            <a:avLst/>
          </a:prstGeom>
          <a:noFill/>
        </p:spPr>
        <p:txBody>
          <a:bodyPr wrap="square" rtlCol="0">
            <a:spAutoFit/>
          </a:bodyPr>
          <a:p>
            <a:r>
              <a:rPr lang="zh-CN" altLang="en-US"/>
              <a:t>（</a:t>
            </a:r>
            <a:r>
              <a:rPr lang="en-US" altLang="zh-CN"/>
              <a:t>1</a:t>
            </a:r>
            <a:r>
              <a:rPr lang="zh-CN" altLang="en-US"/>
              <a:t>）</a:t>
            </a:r>
            <a:r>
              <a:rPr lang="zh-CN" altLang="en-US"/>
              <a:t>简单循环</a:t>
            </a:r>
            <a:endParaRPr lang="zh-CN" altLang="en-US"/>
          </a:p>
          <a:p>
            <a:endParaRPr lang="zh-CN" altLang="en-US"/>
          </a:p>
          <a:p>
            <a:r>
              <a:rPr lang="zh-CN" altLang="en-US"/>
              <a:t>（</a:t>
            </a:r>
            <a:r>
              <a:rPr lang="en-US" altLang="zh-CN"/>
              <a:t>2</a:t>
            </a:r>
            <a:r>
              <a:rPr lang="zh-CN" altLang="en-US"/>
              <a:t>）</a:t>
            </a:r>
            <a:r>
              <a:rPr lang="zh-CN" altLang="en-US"/>
              <a:t>嵌套循环</a:t>
            </a:r>
            <a:endParaRPr lang="zh-CN" altLang="en-US"/>
          </a:p>
          <a:p>
            <a:endParaRPr lang="zh-CN" altLang="en-US"/>
          </a:p>
          <a:p>
            <a:r>
              <a:rPr lang="zh-CN" altLang="en-US"/>
              <a:t>（</a:t>
            </a:r>
            <a:r>
              <a:rPr lang="en-US" altLang="zh-CN"/>
              <a:t>3</a:t>
            </a:r>
            <a:r>
              <a:rPr lang="zh-CN" altLang="en-US"/>
              <a:t>）</a:t>
            </a:r>
            <a:r>
              <a:rPr lang="zh-CN" altLang="en-US"/>
              <a:t>串接循环</a:t>
            </a:r>
            <a:endParaRPr lang="zh-CN" altLang="en-US"/>
          </a:p>
        </p:txBody>
      </p:sp>
      <p:sp>
        <p:nvSpPr>
          <p:cNvPr id="10" name="文本框 9"/>
          <p:cNvSpPr txBox="1"/>
          <p:nvPr/>
        </p:nvSpPr>
        <p:spPr>
          <a:xfrm>
            <a:off x="582930" y="2110740"/>
            <a:ext cx="5142865" cy="1476375"/>
          </a:xfrm>
          <a:prstGeom prst="rect">
            <a:avLst/>
          </a:prstGeom>
          <a:noFill/>
        </p:spPr>
        <p:txBody>
          <a:bodyPr wrap="square" rtlCol="0">
            <a:spAutoFit/>
          </a:bodyPr>
          <a:p>
            <a:r>
              <a:rPr lang="en-US" altLang="zh-CN"/>
              <a:t>C1:  B1&amp;B2</a:t>
            </a:r>
            <a:endParaRPr lang="en-US" altLang="zh-CN"/>
          </a:p>
          <a:p>
            <a:endParaRPr lang="en-US" altLang="zh-CN"/>
          </a:p>
          <a:p>
            <a:r>
              <a:rPr lang="en-US" altLang="zh-CN"/>
              <a:t>C2:  B1&amp;(E3=E4)</a:t>
            </a:r>
            <a:endParaRPr lang="en-US" altLang="zh-CN"/>
          </a:p>
          <a:p>
            <a:endParaRPr lang="en-US" altLang="zh-CN"/>
          </a:p>
          <a:p>
            <a:r>
              <a:rPr lang="en-US" altLang="zh-CN"/>
              <a:t>C3:  (E1&gt;E2)&amp;(E3=E4)</a:t>
            </a:r>
            <a:endParaRPr lang="en-US" altLang="zh-CN"/>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bldLvl="0" animBg="1"/>
    </p:bldLst>
  </p:timing>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COMMONDATA" val="eyJoZGlkIjoiOTFhZTQ2MDE0Nzk2MDZmYTEwZjA5Y2Y5NjJlMDczNjEifQ=="/>
  <p:tag name="KSO_WPP_MARK_KEY" val="afef5f51-d21d-4e34-be03-a7ec29be1426"/>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UNIT_PLACING_PICTURE_USER_VIEWPORT" val="{&quot;height&quot;:7230,&quot;width&quot;:5265}"/>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PLACING_PICTURE_USER_VIEWPORT" val="{&quot;height&quot;:7230,&quot;width&quot;:5265}"/>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1682</Words>
  <Application>WPS 演示</Application>
  <PresentationFormat>宽屏</PresentationFormat>
  <Paragraphs>111</Paragraphs>
  <Slides>7</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vt:i4>
      </vt:variant>
    </vt:vector>
  </HeadingPairs>
  <TitlesOfParts>
    <vt:vector size="21" baseType="lpstr">
      <vt:lpstr>Arial</vt:lpstr>
      <vt:lpstr>宋体</vt:lpstr>
      <vt:lpstr>Wingdings</vt:lpstr>
      <vt:lpstr>微软雅黑</vt:lpstr>
      <vt:lpstr>Wingdings</vt:lpstr>
      <vt:lpstr>字魂58号-创中黑</vt:lpstr>
      <vt:lpstr>黑体</vt:lpstr>
      <vt:lpstr>思源宋体</vt:lpstr>
      <vt:lpstr>华文彩云</vt:lpstr>
      <vt:lpstr>幼圆</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不愿透露姓名的司小旭先生</cp:lastModifiedBy>
  <cp:revision>287</cp:revision>
  <dcterms:created xsi:type="dcterms:W3CDTF">2019-06-19T02:08:00Z</dcterms:created>
  <dcterms:modified xsi:type="dcterms:W3CDTF">2022-11-27T05:20:15Z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SaveFontToCloudKey">
    <vt:lpwstr>212913176_cloud</vt:lpwstr>
  </property>
  <property fmtid="{D5CDD505-2E9C-101B-9397-08002B2CF9AE}" pid="4" name="ICV">
    <vt:lpwstr>67A97820461B4829A9370CF087811503</vt:lpwstr>
  </property>
</Properties>
</file>