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14"/>
  </p:notesMasterIdLst>
  <p:handoutMasterIdLst>
    <p:handoutMasterId r:id="rId27"/>
  </p:handoutMasterIdLst>
  <p:sldIdLst>
    <p:sldId id="535" r:id="rId4"/>
    <p:sldId id="536" r:id="rId5"/>
    <p:sldId id="411" r:id="rId6"/>
    <p:sldId id="507" r:id="rId7"/>
    <p:sldId id="514" r:id="rId8"/>
    <p:sldId id="517" r:id="rId9"/>
    <p:sldId id="515" r:id="rId10"/>
    <p:sldId id="516" r:id="rId11"/>
    <p:sldId id="520" r:id="rId12"/>
    <p:sldId id="521" r:id="rId13"/>
    <p:sldId id="523" r:id="rId15"/>
    <p:sldId id="524" r:id="rId16"/>
    <p:sldId id="537" r:id="rId17"/>
    <p:sldId id="522" r:id="rId18"/>
    <p:sldId id="525" r:id="rId19"/>
    <p:sldId id="541" r:id="rId20"/>
    <p:sldId id="526" r:id="rId21"/>
    <p:sldId id="538" r:id="rId22"/>
    <p:sldId id="527" r:id="rId23"/>
    <p:sldId id="532" r:id="rId24"/>
    <p:sldId id="533" r:id="rId25"/>
    <p:sldId id="539" r:id="rId26"/>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C367"/>
    <a:srgbClr val="FFFFFF"/>
    <a:srgbClr val="404040"/>
    <a:srgbClr val="E4D178"/>
    <a:srgbClr val="DEC569"/>
    <a:srgbClr val="E0C78E"/>
    <a:srgbClr val="D8C76C"/>
    <a:srgbClr val="E4D09C"/>
    <a:srgbClr val="DDBF7E"/>
    <a:srgbClr val="FA9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9" autoAdjust="0"/>
    <p:restoredTop sz="94660"/>
  </p:normalViewPr>
  <p:slideViewPr>
    <p:cSldViewPr snapToGrid="0">
      <p:cViewPr varScale="1">
        <p:scale>
          <a:sx n="85" d="100"/>
          <a:sy n="85" d="100"/>
        </p:scale>
        <p:origin x="408" y="58"/>
      </p:cViewPr>
      <p:guideLst>
        <p:guide orient="horz" pos="222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gs" Target="tags/tag32.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fld>
            <a:endParaRPr lang="zh-CN" altLang="en-US">
              <a:cs typeface="思源宋体" panose="020204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400000000000000" charset="-122"/>
                <a:ea typeface="思源宋体" panose="02020400000000000000" charset="-122"/>
                <a:cs typeface="思源宋体" panose="020204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400000000000000" charset="-122"/>
                <a:ea typeface="思源宋体" panose="02020400000000000000" charset="-122"/>
                <a:cs typeface="思源宋体" panose="020204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1pPr>
    <a:lvl2pPr marL="4572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2pPr>
    <a:lvl3pPr marL="9144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3pPr>
    <a:lvl4pPr marL="13716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4pPr>
    <a:lvl5pPr marL="18288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软件错误地外部表现和它的内在原因之间可能并没有明显地联系</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4" name="TextBox 3"/>
          <p:cNvSpPr txBox="1"/>
          <p:nvPr userDrawn="1"/>
        </p:nvSpPr>
        <p:spPr>
          <a:xfrm>
            <a:off x="152400" y="64871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transition advTm="2000">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p>
            <a:pPr algn="dist"/>
            <a:r>
              <a:rPr lang="zh-CN" altLang="en-US" sz="3600" dirty="0">
                <a:latin typeface="微软雅黑" panose="020B0503020204020204" pitchFamily="34" charset="-122"/>
                <a:ea typeface="微软雅黑" panose="020B0503020204020204" pitchFamily="34" charset="-122"/>
                <a:cs typeface="字魂58号-创中黑" panose="00000500000000000000" charset="-122"/>
                <a:sym typeface="+mn-ea"/>
              </a:rPr>
              <a:t>工作内容概述</a:t>
            </a:r>
            <a:endParaRPr lang="zh-CN" altLang="en-US" sz="3600" dirty="0">
              <a:solidFill>
                <a:schemeClr val="tx1">
                  <a:lumMod val="85000"/>
                  <a:lumOff val="15000"/>
                </a:schemeClr>
              </a:solidFill>
              <a:effectLst/>
              <a:latin typeface="微软雅黑" panose="020B0503020204020204" pitchFamily="34" charset="-122"/>
              <a:ea typeface="微软雅黑" panose="020B0503020204020204" pitchFamily="34" charset="-122"/>
              <a:cs typeface="字魂58号-创中黑" panose="00000500000000000000" charset="-122"/>
              <a:sym typeface="+mn-ea"/>
            </a:endParaRPr>
          </a:p>
        </p:txBody>
      </p:sp>
    </p:spTree>
  </p:cSld>
  <p:clrMapOvr>
    <a:masterClrMapping/>
  </p:clrMapOvr>
  <p:transition advTm="200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业绩数据展示</a:t>
            </a:r>
            <a:endParaRPr lang="zh-CN" altLang="en-US" dirty="0">
              <a:sym typeface="+mn-ea"/>
            </a:endParaRPr>
          </a:p>
        </p:txBody>
      </p:sp>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工作经验总结</a:t>
            </a:r>
            <a:endParaRPr lang="zh-CN" altLang="en-US" dirty="0">
              <a:sym typeface="+mn-ea"/>
            </a:endParaRPr>
          </a:p>
        </p:txBody>
      </p:sp>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未来工作计划</a:t>
            </a:r>
            <a:endParaRPr lang="zh-CN" altLang="en-US" dirty="0">
              <a:sym typeface="+mn-ea"/>
            </a:endParaRPr>
          </a:p>
        </p:txBody>
      </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tags" Target="../tags/tag25.xml"/><Relationship Id="rId5" Type="http://schemas.openxmlformats.org/officeDocument/2006/relationships/image" Target="../media/image6.wmf"/><Relationship Id="rId4" Type="http://schemas.openxmlformats.org/officeDocument/2006/relationships/oleObject" Target="../embeddings/oleObject2.bin"/><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tags" Target="../tags/tag30.xml"/><Relationship Id="rId5" Type="http://schemas.openxmlformats.org/officeDocument/2006/relationships/image" Target="../media/image11.wmf"/><Relationship Id="rId4" Type="http://schemas.openxmlformats.org/officeDocument/2006/relationships/oleObject" Target="../embeddings/oleObject7.bin"/><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605" y="0"/>
            <a:ext cx="12226290" cy="6859270"/>
            <a:chOff x="-23" y="0"/>
            <a:chExt cx="19254" cy="10802"/>
          </a:xfrm>
        </p:grpSpPr>
        <p:pic>
          <p:nvPicPr>
            <p:cNvPr id="5" name="图形"/>
            <p:cNvPicPr>
              <a:picLocks noChangeAspect="1"/>
            </p:cNvPicPr>
            <p:nvPr/>
          </p:nvPicPr>
          <p:blipFill>
            <a:blip r:embed="rId1" cstate="screen"/>
            <a:srcRect t="2331" b="2331"/>
            <a:stretch>
              <a:fillRect/>
            </a:stretch>
          </p:blipFill>
          <p:spPr>
            <a:xfrm flipV="1">
              <a:off x="-23" y="0"/>
              <a:ext cx="19255" cy="10802"/>
            </a:xfrm>
            <a:prstGeom prst="rect">
              <a:avLst/>
            </a:prstGeom>
          </p:spPr>
        </p:pic>
        <p:sp>
          <p:nvSpPr>
            <p:cNvPr id="4" name="图形"/>
            <p:cNvSpPr/>
            <p:nvPr/>
          </p:nvSpPr>
          <p:spPr>
            <a:xfrm>
              <a:off x="-11" y="6"/>
              <a:ext cx="19222" cy="10796"/>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9" name="图形"/>
          <p:cNvSpPr txBox="1"/>
          <p:nvPr/>
        </p:nvSpPr>
        <p:spPr>
          <a:xfrm>
            <a:off x="1413510" y="1885315"/>
            <a:ext cx="9370695" cy="132207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7.7~8.6</a:t>
            </a:r>
            <a:endParaRPr kumimoji="0" 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9" name="图形"/>
          <p:cNvSpPr txBox="1"/>
          <p:nvPr/>
        </p:nvSpPr>
        <p:spPr>
          <a:xfrm>
            <a:off x="4387850" y="4003040"/>
            <a:ext cx="3416300"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a:sym typeface="+mn-ea"/>
              </a:rPr>
              <a:t>第</a:t>
            </a:r>
            <a:r>
              <a:rPr lang="en-US" altLang="zh-CN">
                <a:sym typeface="+mn-ea"/>
              </a:rPr>
              <a:t>9</a:t>
            </a:r>
            <a:r>
              <a:rPr lang="zh-CN" altLang="en-US">
                <a:sym typeface="+mn-ea"/>
              </a:rPr>
              <a:t>组</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组长：</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司晨旭</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组员：</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吴佳丽</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组员：</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吴卓霖</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custDataLst>
      <p:tags r:id="rId2"/>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barn(inVertical)">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9" grpId="0"/>
      <p:bldP spid="4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7.8</a:t>
            </a:r>
            <a:r>
              <a:rPr lang="zh-CN" altLang="en-US" sz="3200" b="1" dirty="0">
                <a:solidFill>
                  <a:srgbClr val="0070C0"/>
                </a:solidFill>
                <a:effectLst>
                  <a:outerShdw blurRad="38100" dist="38100" dir="2700000" algn="tl">
                    <a:srgbClr val="000000">
                      <a:alpha val="43137"/>
                    </a:srgbClr>
                  </a:outerShdw>
                </a:effectLst>
                <a:cs typeface="+mn-ea"/>
                <a:sym typeface="+mn-lt"/>
              </a:rPr>
              <a:t>调试</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1754505" y="1346835"/>
            <a:ext cx="2880360" cy="368300"/>
          </a:xfrm>
          <a:prstGeom prst="rect">
            <a:avLst/>
          </a:prstGeom>
          <a:noFill/>
        </p:spPr>
        <p:txBody>
          <a:bodyPr wrap="square" rtlCol="0">
            <a:spAutoFit/>
          </a:bodyPr>
          <a:p>
            <a:endParaRPr lang="zh-CN" altLang="en-US"/>
          </a:p>
        </p:txBody>
      </p:sp>
      <p:graphicFrame>
        <p:nvGraphicFramePr>
          <p:cNvPr id="4" name="表格 3"/>
          <p:cNvGraphicFramePr/>
          <p:nvPr>
            <p:custDataLst>
              <p:tags r:id="rId1"/>
            </p:custDataLst>
          </p:nvPr>
        </p:nvGraphicFramePr>
        <p:xfrm>
          <a:off x="1829435" y="1187450"/>
          <a:ext cx="8533765" cy="762000"/>
        </p:xfrm>
        <a:graphic>
          <a:graphicData uri="http://schemas.openxmlformats.org/drawingml/2006/table">
            <a:tbl>
              <a:tblPr firstRow="1" bandRow="1">
                <a:tableStyleId>{5C22544A-7EE6-4342-B048-85BDC9FD1C3A}</a:tableStyleId>
              </a:tblPr>
              <a:tblGrid>
                <a:gridCol w="4266565"/>
                <a:gridCol w="4266565"/>
              </a:tblGrid>
              <a:tr h="457200">
                <a:tc>
                  <a:txBody>
                    <a:bodyPr/>
                    <a:p>
                      <a:pPr algn="ctr">
                        <a:buNone/>
                      </a:pPr>
                      <a:r>
                        <a:rPr lang="zh-CN" altLang="en-US" sz="2400" b="0">
                          <a:solidFill>
                            <a:schemeClr val="bg1"/>
                          </a:solidFill>
                        </a:rPr>
                        <a:t>测试</a:t>
                      </a:r>
                      <a:endParaRPr lang="zh-CN" altLang="en-US" sz="2400" b="0">
                        <a:solidFill>
                          <a:schemeClr val="bg1"/>
                        </a:solidFill>
                      </a:endParaRPr>
                    </a:p>
                  </a:txBody>
                  <a:tcPr/>
                </a:tc>
                <a:tc>
                  <a:txBody>
                    <a:bodyPr/>
                    <a:p>
                      <a:pPr algn="ctr">
                        <a:buNone/>
                      </a:pPr>
                      <a:r>
                        <a:rPr lang="zh-CN" altLang="en-US" sz="2400" b="0">
                          <a:solidFill>
                            <a:schemeClr val="bg1"/>
                          </a:solidFill>
                        </a:rPr>
                        <a:t>调试（纠错）</a:t>
                      </a:r>
                      <a:endParaRPr lang="zh-CN" altLang="en-US" sz="2400" b="0">
                        <a:solidFill>
                          <a:schemeClr val="bg1"/>
                        </a:solidFill>
                      </a:endParaRPr>
                    </a:p>
                  </a:txBody>
                  <a:tcPr/>
                </a:tc>
              </a:tr>
              <a:tr h="381000">
                <a:tc>
                  <a:txBody>
                    <a:bodyPr/>
                    <a:p>
                      <a:pPr algn="ctr">
                        <a:buNone/>
                      </a:pPr>
                      <a:r>
                        <a:rPr lang="zh-CN" altLang="en-US" sz="2000"/>
                        <a:t>测试用例，发现错误</a:t>
                      </a:r>
                      <a:endParaRPr lang="zh-CN" altLang="en-US" sz="2000"/>
                    </a:p>
                  </a:txBody>
                  <a:tcPr/>
                </a:tc>
                <a:tc>
                  <a:txBody>
                    <a:bodyPr/>
                    <a:p>
                      <a:pPr algn="ctr">
                        <a:buNone/>
                      </a:pPr>
                      <a:r>
                        <a:rPr lang="zh-CN" altLang="en-US" sz="2000"/>
                        <a:t>联系错误症状和产生原因</a:t>
                      </a:r>
                      <a:endParaRPr lang="zh-CN" altLang="en-US" sz="2000"/>
                    </a:p>
                  </a:txBody>
                  <a:tcPr/>
                </a:tc>
              </a:tr>
            </a:tbl>
          </a:graphicData>
        </a:graphic>
      </p:graphicFrame>
      <p:grpSp>
        <p:nvGrpSpPr>
          <p:cNvPr id="11" name="组合 10"/>
          <p:cNvGrpSpPr/>
          <p:nvPr/>
        </p:nvGrpSpPr>
        <p:grpSpPr>
          <a:xfrm>
            <a:off x="1640205" y="2359660"/>
            <a:ext cx="9076690" cy="3906520"/>
            <a:chOff x="3967" y="3837"/>
            <a:chExt cx="14294" cy="6152"/>
          </a:xfrm>
        </p:grpSpPr>
        <p:pic>
          <p:nvPicPr>
            <p:cNvPr id="216068" name="图片 1"/>
            <p:cNvPicPr>
              <a:picLocks noChangeAspect="1"/>
            </p:cNvPicPr>
            <p:nvPr/>
          </p:nvPicPr>
          <p:blipFill>
            <a:blip r:embed="rId2"/>
            <a:stretch>
              <a:fillRect/>
            </a:stretch>
          </p:blipFill>
          <p:spPr>
            <a:xfrm>
              <a:off x="3967" y="3837"/>
              <a:ext cx="10684" cy="6153"/>
            </a:xfrm>
            <a:prstGeom prst="rect">
              <a:avLst/>
            </a:prstGeom>
            <a:noFill/>
            <a:ln w="9525">
              <a:noFill/>
            </a:ln>
          </p:spPr>
        </p:pic>
        <p:grpSp>
          <p:nvGrpSpPr>
            <p:cNvPr id="7" name="组合 6"/>
            <p:cNvGrpSpPr/>
            <p:nvPr/>
          </p:nvGrpSpPr>
          <p:grpSpPr>
            <a:xfrm>
              <a:off x="16201" y="4731"/>
              <a:ext cx="2060" cy="2426"/>
              <a:chOff x="16369" y="3837"/>
              <a:chExt cx="2060" cy="2426"/>
            </a:xfrm>
          </p:grpSpPr>
          <p:pic>
            <p:nvPicPr>
              <p:cNvPr id="5" name="图片 4"/>
              <p:cNvPicPr>
                <a:picLocks noChangeAspect="1"/>
              </p:cNvPicPr>
              <p:nvPr/>
            </p:nvPicPr>
            <p:blipFill>
              <a:blip r:embed="rId3"/>
              <a:stretch>
                <a:fillRect/>
              </a:stretch>
            </p:blipFill>
            <p:spPr>
              <a:xfrm>
                <a:off x="16369" y="3837"/>
                <a:ext cx="1660" cy="1630"/>
              </a:xfrm>
              <a:prstGeom prst="rect">
                <a:avLst/>
              </a:prstGeom>
            </p:spPr>
          </p:pic>
          <p:sp>
            <p:nvSpPr>
              <p:cNvPr id="6" name="文本框 5"/>
              <p:cNvSpPr txBox="1"/>
              <p:nvPr/>
            </p:nvSpPr>
            <p:spPr>
              <a:xfrm>
                <a:off x="16583" y="5781"/>
                <a:ext cx="1846" cy="483"/>
              </a:xfrm>
              <a:prstGeom prst="rect">
                <a:avLst/>
              </a:prstGeom>
              <a:noFill/>
            </p:spPr>
            <p:txBody>
              <a:bodyPr wrap="square" rtlCol="0">
                <a:spAutoFit/>
              </a:bodyPr>
              <a:p>
                <a:r>
                  <a:rPr lang="zh-CN" altLang="en-US" sz="1400"/>
                  <a:t>预期结果</a:t>
                </a:r>
                <a:endParaRPr lang="zh-CN" altLang="en-US" sz="1400"/>
              </a:p>
            </p:txBody>
          </p:sp>
        </p:grpSp>
        <p:cxnSp>
          <p:nvCxnSpPr>
            <p:cNvPr id="9" name="曲线连接符 8"/>
            <p:cNvCxnSpPr/>
            <p:nvPr/>
          </p:nvCxnSpPr>
          <p:spPr>
            <a:xfrm rot="10800000" flipV="1">
              <a:off x="13018" y="7323"/>
              <a:ext cx="3475" cy="1499"/>
            </a:xfrm>
            <a:prstGeom prst="curvedConnector3">
              <a:avLst>
                <a:gd name="adj1" fmla="val 442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654" y="7782"/>
              <a:ext cx="1484" cy="580"/>
            </a:xfrm>
            <a:prstGeom prst="rect">
              <a:avLst/>
            </a:prstGeom>
            <a:noFill/>
          </p:spPr>
          <p:txBody>
            <a:bodyPr wrap="square" rtlCol="0">
              <a:spAutoFit/>
            </a:bodyPr>
            <a:p>
              <a:r>
                <a:rPr lang="zh-CN" altLang="en-US">
                  <a:solidFill>
                    <a:srgbClr val="FF0000"/>
                  </a:solidFill>
                </a:rPr>
                <a:t>不一致</a:t>
              </a:r>
              <a:endParaRPr lang="zh-CN" altLang="en-US">
                <a:solidFill>
                  <a:srgbClr val="FF0000"/>
                </a:solidFill>
              </a:endParaRPr>
            </a:p>
          </p:txBody>
        </p:sp>
      </p:grpSp>
    </p:spTree>
    <p:custDataLst>
      <p:tags r:id="rId4"/>
    </p:custDataLst>
  </p:cSld>
  <p:clrMapOvr>
    <a:masterClrMapping/>
  </p:clrMapOvr>
  <p:transition advTm="2000">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7.8</a:t>
            </a:r>
            <a:r>
              <a:rPr lang="zh-CN" altLang="en-US" sz="3200" b="1" dirty="0">
                <a:solidFill>
                  <a:srgbClr val="0070C0"/>
                </a:solidFill>
                <a:effectLst>
                  <a:outerShdw blurRad="38100" dist="38100" dir="2700000" algn="tl">
                    <a:srgbClr val="000000">
                      <a:alpha val="43137"/>
                    </a:srgbClr>
                  </a:outerShdw>
                </a:effectLst>
                <a:cs typeface="+mn-ea"/>
                <a:sym typeface="+mn-lt"/>
              </a:rPr>
              <a:t>调试</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调试途径</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graphicFrame>
        <p:nvGraphicFramePr>
          <p:cNvPr id="3" name="表格 2"/>
          <p:cNvGraphicFramePr/>
          <p:nvPr>
            <p:custDataLst>
              <p:tags r:id="rId1"/>
            </p:custDataLst>
          </p:nvPr>
        </p:nvGraphicFramePr>
        <p:xfrm>
          <a:off x="1028700" y="1513205"/>
          <a:ext cx="10134600" cy="4453890"/>
        </p:xfrm>
        <a:graphic>
          <a:graphicData uri="http://schemas.openxmlformats.org/drawingml/2006/table">
            <a:tbl>
              <a:tblPr firstRow="1" bandRow="1">
                <a:tableStyleId>{5C22544A-7EE6-4342-B048-85BDC9FD1C3A}</a:tableStyleId>
              </a:tblPr>
              <a:tblGrid>
                <a:gridCol w="876300"/>
                <a:gridCol w="3239135"/>
                <a:gridCol w="3028315"/>
                <a:gridCol w="2990850"/>
              </a:tblGrid>
              <a:tr h="683895">
                <a:tc>
                  <a:txBody>
                    <a:bodyPr/>
                    <a:p>
                      <a:pPr algn="ctr">
                        <a:buNone/>
                      </a:pPr>
                      <a:endParaRPr lang="zh-CN" altLang="en-US" sz="2400"/>
                    </a:p>
                  </a:txBody>
                  <a:tcPr/>
                </a:tc>
                <a:tc>
                  <a:txBody>
                    <a:bodyPr/>
                    <a:p>
                      <a:pPr algn="ctr">
                        <a:buNone/>
                      </a:pPr>
                      <a:r>
                        <a:rPr lang="zh-CN" altLang="en-US" sz="2400"/>
                        <a:t>蛮干法</a:t>
                      </a:r>
                      <a:endParaRPr lang="zh-CN" altLang="en-US" sz="2400"/>
                    </a:p>
                  </a:txBody>
                  <a:tcPr/>
                </a:tc>
                <a:tc>
                  <a:txBody>
                    <a:bodyPr/>
                    <a:p>
                      <a:pPr algn="ctr">
                        <a:buNone/>
                      </a:pPr>
                      <a:r>
                        <a:rPr lang="zh-CN" altLang="en-US" sz="2400"/>
                        <a:t>回溯法</a:t>
                      </a:r>
                      <a:endParaRPr lang="zh-CN" altLang="en-US" sz="2400"/>
                    </a:p>
                  </a:txBody>
                  <a:tcPr/>
                </a:tc>
                <a:tc>
                  <a:txBody>
                    <a:bodyPr/>
                    <a:p>
                      <a:pPr algn="ctr">
                        <a:buNone/>
                      </a:pPr>
                      <a:r>
                        <a:rPr lang="zh-CN" altLang="en-US" sz="2400"/>
                        <a:t>原因排除法</a:t>
                      </a:r>
                      <a:endParaRPr lang="zh-CN" altLang="en-US" sz="2400"/>
                    </a:p>
                  </a:txBody>
                  <a:tcPr/>
                </a:tc>
              </a:tr>
              <a:tr h="747395">
                <a:tc rowSpan="3">
                  <a:txBody>
                    <a:bodyPr/>
                    <a:p>
                      <a:pPr algn="ctr">
                        <a:buNone/>
                      </a:pPr>
                      <a:endParaRPr lang="zh-CN" altLang="en-US"/>
                    </a:p>
                    <a:p>
                      <a:pPr algn="ctr">
                        <a:buNone/>
                      </a:pPr>
                      <a:endParaRPr lang="zh-CN" altLang="en-US"/>
                    </a:p>
                    <a:p>
                      <a:pPr algn="ctr">
                        <a:buNone/>
                      </a:pPr>
                      <a:r>
                        <a:rPr lang="zh-CN" altLang="en-US" sz="2400">
                          <a:solidFill>
                            <a:schemeClr val="accent1">
                              <a:lumMod val="50000"/>
                            </a:schemeClr>
                          </a:solidFill>
                        </a:rPr>
                        <a:t>特点</a:t>
                      </a:r>
                      <a:endParaRPr lang="zh-CN" altLang="en-US" sz="2400">
                        <a:solidFill>
                          <a:schemeClr val="accent1">
                            <a:lumMod val="50000"/>
                          </a:schemeClr>
                        </a:solidFill>
                      </a:endParaRPr>
                    </a:p>
                  </a:txBody>
                  <a:tcPr/>
                </a:tc>
                <a:tc rowSpan="3">
                  <a:txBody>
                    <a:bodyPr/>
                    <a:p>
                      <a:pPr indent="457200" algn="l" fontAlgn="auto">
                        <a:lnSpc>
                          <a:spcPct val="150000"/>
                        </a:lnSpc>
                        <a:buNone/>
                        <a:extLst>
                          <a:ext uri="{35155182-B16C-46BC-9424-99874614C6A1}">
                            <wpsdc:indentchars xmlns:wpsdc="http://www.wps.cn/officeDocument/2017/drawingmlCustomData" val="200" checksum="59296752"/>
                          </a:ext>
                        </a:extLst>
                      </a:pPr>
                      <a:endParaRPr lang="zh-CN" altLang="en-US"/>
                    </a:p>
                    <a:p>
                      <a:pPr indent="457200" algn="l" fontAlgn="auto">
                        <a:lnSpc>
                          <a:spcPct val="150000"/>
                        </a:lnSpc>
                        <a:buNone/>
                        <a:extLst>
                          <a:ext uri="{35155182-B16C-46BC-9424-99874614C6A1}">
                            <wpsdc:indentchars xmlns:wpsdc="http://www.wps.cn/officeDocument/2017/drawingmlCustomData" val="200" checksum="59296752"/>
                          </a:ext>
                        </a:extLst>
                      </a:pPr>
                      <a:r>
                        <a:rPr lang="zh-CN" altLang="en-US"/>
                        <a:t>按照</a:t>
                      </a:r>
                      <a:r>
                        <a:rPr lang="en-US" altLang="zh-CN"/>
                        <a:t>“</a:t>
                      </a:r>
                      <a:r>
                        <a:rPr lang="zh-CN" altLang="en-US"/>
                        <a:t>让计算机自己寻找错误</a:t>
                      </a:r>
                      <a:r>
                        <a:rPr lang="en-US" altLang="zh-CN"/>
                        <a:t>”</a:t>
                      </a:r>
                      <a:r>
                        <a:rPr lang="zh-CN" altLang="en-US"/>
                        <a:t>的策略，在程序中到处都写上</a:t>
                      </a:r>
                      <a:r>
                        <a:rPr lang="en-US" altLang="zh-CN"/>
                        <a:t>WRITE</a:t>
                      </a:r>
                      <a:r>
                        <a:rPr lang="zh-CN" altLang="en-US"/>
                        <a:t>（输出）语句，激活对运行过程的跟踪</a:t>
                      </a:r>
                      <a:r>
                        <a:rPr lang="en-US" altLang="zh-CN"/>
                        <a:t> </a:t>
                      </a:r>
                      <a:r>
                        <a:rPr lang="zh-CN" altLang="en-US"/>
                        <a:t>。</a:t>
                      </a:r>
                      <a:endParaRPr lang="zh-CN" altLang="en-US"/>
                    </a:p>
                  </a:txBody>
                  <a:tcPr/>
                </a:tc>
                <a:tc rowSpan="3">
                  <a:txBody>
                    <a:bodyPr/>
                    <a:p>
                      <a:pPr indent="457200" algn="l" fontAlgn="auto">
                        <a:lnSpc>
                          <a:spcPct val="150000"/>
                        </a:lnSpc>
                        <a:buNone/>
                        <a:extLst>
                          <a:ext uri="{35155182-B16C-46BC-9424-99874614C6A1}">
                            <wpsdc:indentchars xmlns:wpsdc="http://www.wps.cn/officeDocument/2017/drawingmlCustomData" val="200" checksum="59296752"/>
                          </a:ext>
                        </a:extLst>
                      </a:pPr>
                      <a:endParaRPr lang="zh-CN" altLang="en-US"/>
                    </a:p>
                    <a:p>
                      <a:pPr indent="457200" algn="l" fontAlgn="auto">
                        <a:lnSpc>
                          <a:spcPct val="150000"/>
                        </a:lnSpc>
                        <a:buNone/>
                        <a:extLst>
                          <a:ext uri="{35155182-B16C-46BC-9424-99874614C6A1}">
                            <wpsdc:indentchars xmlns:wpsdc="http://www.wps.cn/officeDocument/2017/drawingmlCustomData" val="200" checksum="59296752"/>
                          </a:ext>
                        </a:extLst>
                      </a:pPr>
                      <a:r>
                        <a:rPr lang="zh-CN" altLang="en-US"/>
                        <a:t>从发现症状的地方开始，人工沿程序的</a:t>
                      </a:r>
                      <a:r>
                        <a:rPr lang="zh-CN" altLang="en-US">
                          <a:highlight>
                            <a:srgbClr val="FFFF00"/>
                          </a:highlight>
                        </a:rPr>
                        <a:t>控制流</a:t>
                      </a:r>
                      <a:r>
                        <a:rPr lang="zh-CN" altLang="en-US"/>
                        <a:t>往回追踪分析原代码程序，直到找出错误原因位置。</a:t>
                      </a:r>
                      <a:endParaRPr lang="zh-CN" altLang="en-US"/>
                    </a:p>
                  </a:txBody>
                  <a:tcPr/>
                </a:tc>
                <a:tc>
                  <a:txBody>
                    <a:bodyPr/>
                    <a:p>
                      <a:pPr algn="ctr">
                        <a:buNone/>
                      </a:pPr>
                      <a:r>
                        <a:rPr lang="zh-CN" altLang="en-US"/>
                        <a:t>对分查找法</a:t>
                      </a:r>
                      <a:endParaRPr lang="zh-CN" altLang="en-US"/>
                    </a:p>
                  </a:txBody>
                  <a:tcPr/>
                </a:tc>
              </a:tr>
              <a:tr h="723265">
                <a:tc vMerge="1">
                  <a:tcPr/>
                </a:tc>
                <a:tc vMerge="1">
                  <a:tcPr/>
                </a:tc>
                <a:tc vMerge="1">
                  <a:tcPr/>
                </a:tc>
                <a:tc>
                  <a:txBody>
                    <a:bodyPr/>
                    <a:p>
                      <a:pPr algn="ctr">
                        <a:buNone/>
                      </a:pPr>
                      <a:r>
                        <a:rPr lang="zh-CN" altLang="en-US"/>
                        <a:t>归纳法</a:t>
                      </a:r>
                      <a:endParaRPr lang="zh-CN" altLang="en-US"/>
                    </a:p>
                  </a:txBody>
                  <a:tcPr/>
                </a:tc>
              </a:tr>
              <a:tr h="1117600">
                <a:tc vMerge="1">
                  <a:tcPr/>
                </a:tc>
                <a:tc vMerge="1">
                  <a:tcPr/>
                </a:tc>
                <a:tc vMerge="1">
                  <a:tcPr/>
                </a:tc>
                <a:tc>
                  <a:txBody>
                    <a:bodyPr/>
                    <a:p>
                      <a:pPr algn="ctr">
                        <a:buNone/>
                      </a:pPr>
                      <a:r>
                        <a:rPr lang="zh-CN" altLang="en-US"/>
                        <a:t>演绎法</a:t>
                      </a:r>
                      <a:endParaRPr lang="zh-CN" altLang="en-US"/>
                    </a:p>
                  </a:txBody>
                  <a:tcPr/>
                </a:tc>
              </a:tr>
              <a:tr h="1181735">
                <a:tc>
                  <a:txBody>
                    <a:bodyPr/>
                    <a:p>
                      <a:pPr algn="ctr">
                        <a:buNone/>
                      </a:pPr>
                      <a:endParaRPr lang="zh-CN" altLang="en-US" sz="2400">
                        <a:solidFill>
                          <a:schemeClr val="accent1">
                            <a:lumMod val="50000"/>
                          </a:schemeClr>
                        </a:solidFill>
                      </a:endParaRPr>
                    </a:p>
                    <a:p>
                      <a:pPr algn="ctr">
                        <a:buNone/>
                      </a:pPr>
                      <a:r>
                        <a:rPr lang="zh-CN" altLang="en-US" sz="2400">
                          <a:solidFill>
                            <a:schemeClr val="accent1">
                              <a:lumMod val="50000"/>
                            </a:schemeClr>
                          </a:solidFill>
                        </a:rPr>
                        <a:t>缺点</a:t>
                      </a:r>
                      <a:endParaRPr lang="zh-CN" altLang="en-US" sz="2400">
                        <a:solidFill>
                          <a:schemeClr val="accent1">
                            <a:lumMod val="50000"/>
                          </a:schemeClr>
                        </a:solidFill>
                      </a:endParaRPr>
                    </a:p>
                  </a:txBody>
                  <a:tcPr/>
                </a:tc>
                <a:tc>
                  <a:txBody>
                    <a:bodyPr/>
                    <a:p>
                      <a:pPr indent="457200" algn="l" fontAlgn="auto">
                        <a:lnSpc>
                          <a:spcPct val="150000"/>
                        </a:lnSpc>
                        <a:buNone/>
                        <a:extLst>
                          <a:ext uri="{35155182-B16C-46BC-9424-99874614C6A1}">
                            <wpsdc:indentchars xmlns:wpsdc="http://www.wps.cn/officeDocument/2017/drawingmlCustomData" val="200" checksum="59296752"/>
                          </a:ext>
                        </a:extLst>
                      </a:pPr>
                      <a:r>
                        <a:rPr lang="zh-CN" altLang="en-US"/>
                        <a:t>最低效的方法，浪费时间和精力，无异于</a:t>
                      </a:r>
                      <a:r>
                        <a:rPr lang="en-US" altLang="zh-CN"/>
                        <a:t>“</a:t>
                      </a:r>
                      <a:r>
                        <a:rPr lang="zh-CN" altLang="en-US"/>
                        <a:t>大海捞针</a:t>
                      </a:r>
                      <a:r>
                        <a:rPr lang="en-US" altLang="zh-CN"/>
                        <a:t>”</a:t>
                      </a:r>
                      <a:r>
                        <a:rPr lang="zh-CN" altLang="en-US"/>
                        <a:t>。</a:t>
                      </a:r>
                      <a:endParaRPr lang="zh-CN" altLang="en-US"/>
                    </a:p>
                  </a:txBody>
                  <a:tcPr/>
                </a:tc>
                <a:tc>
                  <a:txBody>
                    <a:bodyPr/>
                    <a:p>
                      <a:pPr indent="457200" algn="l" fontAlgn="auto">
                        <a:lnSpc>
                          <a:spcPct val="150000"/>
                        </a:lnSpc>
                        <a:buNone/>
                        <a:extLst>
                          <a:ext uri="{35155182-B16C-46BC-9424-99874614C6A1}">
                            <wpsdc:indentchars xmlns:wpsdc="http://www.wps.cn/officeDocument/2017/drawingmlCustomData" val="200" checksum="59296752"/>
                          </a:ext>
                        </a:extLst>
                      </a:pPr>
                      <a:r>
                        <a:rPr lang="zh-CN" altLang="en-US"/>
                        <a:t>适用于小程序，不适用于大规模程序。</a:t>
                      </a:r>
                      <a:endParaRPr lang="zh-CN" altLang="en-US"/>
                    </a:p>
                  </a:txBody>
                  <a:tcPr/>
                </a:tc>
                <a:tc>
                  <a:txBody>
                    <a:bodyPr/>
                    <a:p>
                      <a:pPr algn="ctr">
                        <a:buNone/>
                      </a:pPr>
                      <a:endParaRPr lang="zh-CN" altLang="en-US"/>
                    </a:p>
                  </a:txBody>
                  <a:tcPr/>
                </a:tc>
              </a:tr>
            </a:tbl>
          </a:graphicData>
        </a:graphic>
      </p:graphicFrame>
    </p:spTree>
    <p:custDataLst>
      <p:tags r:id="rId2"/>
    </p:custDataLst>
  </p:cSld>
  <p:clrMapOvr>
    <a:masterClrMapping/>
  </p:clrMapOvr>
  <p:transition advTm="2000">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74345" y="420370"/>
            <a:ext cx="6096000" cy="767080"/>
          </a:xfrm>
          <a:prstGeom prst="rect">
            <a:avLst/>
          </a:prstGeom>
          <a:solidFill>
            <a:schemeClr val="bg1"/>
          </a:solidFill>
        </p:spPr>
        <p:txBody>
          <a:bodyPr wrap="square" rtlCol="0" anchor="t">
            <a:no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7.8</a:t>
            </a:r>
            <a:r>
              <a:rPr lang="zh-CN" altLang="en-US" sz="3200" b="1" dirty="0">
                <a:solidFill>
                  <a:srgbClr val="0070C0"/>
                </a:solidFill>
                <a:effectLst>
                  <a:outerShdw blurRad="38100" dist="38100" dir="2700000" algn="tl">
                    <a:srgbClr val="000000">
                      <a:alpha val="43137"/>
                    </a:srgbClr>
                  </a:outerShdw>
                </a:effectLst>
                <a:cs typeface="+mn-ea"/>
                <a:sym typeface="+mn-lt"/>
              </a:rPr>
              <a:t>调试</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原因排序法</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graphicFrame>
        <p:nvGraphicFramePr>
          <p:cNvPr id="4" name="表格 3"/>
          <p:cNvGraphicFramePr/>
          <p:nvPr>
            <p:custDataLst>
              <p:tags r:id="rId1"/>
            </p:custDataLst>
          </p:nvPr>
        </p:nvGraphicFramePr>
        <p:xfrm>
          <a:off x="546735" y="1858645"/>
          <a:ext cx="11271885" cy="3921125"/>
        </p:xfrm>
        <a:graphic>
          <a:graphicData uri="http://schemas.openxmlformats.org/drawingml/2006/table">
            <a:tbl>
              <a:tblPr firstRow="1" bandRow="1">
                <a:tableStyleId>{5C22544A-7EE6-4342-B048-85BDC9FD1C3A}</a:tableStyleId>
              </a:tblPr>
              <a:tblGrid>
                <a:gridCol w="3757295"/>
                <a:gridCol w="3757295"/>
                <a:gridCol w="3757295"/>
              </a:tblGrid>
              <a:tr h="750570">
                <a:tc>
                  <a:txBody>
                    <a:bodyPr/>
                    <a:p>
                      <a:pPr algn="ctr">
                        <a:lnSpc>
                          <a:spcPct val="150000"/>
                        </a:lnSpc>
                        <a:buNone/>
                      </a:pPr>
                      <a:r>
                        <a:rPr lang="zh-CN" altLang="en-US" sz="2400"/>
                        <a:t>对分查找法</a:t>
                      </a:r>
                      <a:endParaRPr lang="zh-CN" altLang="en-US" sz="2400"/>
                    </a:p>
                  </a:txBody>
                  <a:tcPr/>
                </a:tc>
                <a:tc>
                  <a:txBody>
                    <a:bodyPr/>
                    <a:p>
                      <a:pPr algn="ctr">
                        <a:lnSpc>
                          <a:spcPct val="150000"/>
                        </a:lnSpc>
                        <a:buNone/>
                      </a:pPr>
                      <a:r>
                        <a:rPr lang="zh-CN" altLang="en-US" sz="2400"/>
                        <a:t>归纳法</a:t>
                      </a:r>
                      <a:endParaRPr lang="zh-CN" altLang="en-US" sz="2400"/>
                    </a:p>
                  </a:txBody>
                  <a:tcPr/>
                </a:tc>
                <a:tc>
                  <a:txBody>
                    <a:bodyPr/>
                    <a:p>
                      <a:pPr algn="ctr">
                        <a:lnSpc>
                          <a:spcPct val="150000"/>
                        </a:lnSpc>
                        <a:buNone/>
                      </a:pPr>
                      <a:r>
                        <a:rPr lang="zh-CN" altLang="en-US" sz="2400"/>
                        <a:t>演绎法</a:t>
                      </a:r>
                      <a:endParaRPr lang="zh-CN" altLang="en-US" sz="2400"/>
                    </a:p>
                  </a:txBody>
                  <a:tcPr/>
                </a:tc>
              </a:tr>
              <a:tr h="3170555">
                <a:tc>
                  <a:txBody>
                    <a:bodyPr/>
                    <a:p>
                      <a:pPr>
                        <a:lnSpc>
                          <a:spcPct val="150000"/>
                        </a:lnSpc>
                        <a:buNone/>
                      </a:pPr>
                      <a:r>
                        <a:rPr lang="en-US" altLang="zh-CN"/>
                        <a:t>1</a:t>
                      </a:r>
                      <a:r>
                        <a:rPr lang="zh-CN" altLang="en-US"/>
                        <a:t>、已知每个变量在若干个关键点的正确值；</a:t>
                      </a:r>
                      <a:endParaRPr lang="zh-CN" altLang="en-US"/>
                    </a:p>
                    <a:p>
                      <a:pPr>
                        <a:lnSpc>
                          <a:spcPct val="150000"/>
                        </a:lnSpc>
                        <a:buNone/>
                      </a:pPr>
                      <a:r>
                        <a:rPr lang="en-US" altLang="zh-CN"/>
                        <a:t>2</a:t>
                      </a:r>
                      <a:r>
                        <a:rPr lang="zh-CN" altLang="en-US"/>
                        <a:t>、用赋值语句或输入语句在关键点附近检查输出；</a:t>
                      </a:r>
                      <a:endParaRPr lang="zh-CN" altLang="en-US"/>
                    </a:p>
                    <a:p>
                      <a:pPr>
                        <a:lnSpc>
                          <a:spcPct val="150000"/>
                        </a:lnSpc>
                        <a:buNone/>
                      </a:pPr>
                      <a:r>
                        <a:rPr lang="en-US" altLang="zh-CN"/>
                        <a:t>3</a:t>
                      </a:r>
                      <a:r>
                        <a:rPr lang="zh-CN" altLang="en-US"/>
                        <a:t>、【</a:t>
                      </a:r>
                      <a:r>
                        <a:rPr lang="en-US" altLang="zh-CN"/>
                        <a:t>“</a:t>
                      </a:r>
                      <a:r>
                        <a:rPr lang="zh-CN" altLang="en-US"/>
                        <a:t>二分查找</a:t>
                      </a:r>
                      <a:r>
                        <a:rPr lang="en-US" altLang="zh-CN"/>
                        <a:t>”</a:t>
                      </a:r>
                      <a:r>
                        <a:rPr lang="zh-CN" altLang="en-US"/>
                        <a:t>】</a:t>
                      </a:r>
                      <a:endParaRPr lang="zh-CN" altLang="en-US"/>
                    </a:p>
                    <a:p>
                      <a:pPr>
                        <a:lnSpc>
                          <a:spcPct val="150000"/>
                        </a:lnSpc>
                        <a:buNone/>
                      </a:pPr>
                      <a:r>
                        <a:rPr lang="en-US" altLang="zh-CN"/>
                        <a:t>If (error) Then </a:t>
                      </a:r>
                      <a:r>
                        <a:rPr lang="zh-CN" altLang="en-US"/>
                        <a:t>程序前半部分出错</a:t>
                      </a:r>
                      <a:endParaRPr lang="zh-CN" altLang="en-US"/>
                    </a:p>
                    <a:p>
                      <a:pPr>
                        <a:lnSpc>
                          <a:spcPct val="150000"/>
                        </a:lnSpc>
                        <a:buNone/>
                      </a:pPr>
                      <a:r>
                        <a:rPr lang="en-US" altLang="zh-CN"/>
                        <a:t>Else </a:t>
                      </a:r>
                      <a:r>
                        <a:rPr lang="zh-CN" altLang="en-US"/>
                        <a:t>程序后半部分出错</a:t>
                      </a:r>
                      <a:endParaRPr lang="zh-CN" altLang="en-US"/>
                    </a:p>
                  </a:txBody>
                  <a:tcPr/>
                </a:tc>
                <a:tc>
                  <a:txBody>
                    <a:bodyPr/>
                    <a:p>
                      <a:pPr>
                        <a:lnSpc>
                          <a:spcPct val="150000"/>
                        </a:lnSpc>
                        <a:buNone/>
                      </a:pPr>
                      <a:r>
                        <a:rPr lang="zh-CN" altLang="en-US"/>
                        <a:t>【从现象推一般性结论】</a:t>
                      </a:r>
                      <a:endParaRPr lang="zh-CN" altLang="en-US"/>
                    </a:p>
                    <a:p>
                      <a:pPr>
                        <a:lnSpc>
                          <a:spcPct val="150000"/>
                        </a:lnSpc>
                        <a:buNone/>
                      </a:pPr>
                      <a:r>
                        <a:rPr lang="en-US" altLang="zh-CN"/>
                        <a:t>1</a:t>
                      </a:r>
                      <a:r>
                        <a:rPr lang="zh-CN" altLang="en-US"/>
                        <a:t>、分析和错误有关的数据组织；</a:t>
                      </a:r>
                      <a:endParaRPr lang="zh-CN" altLang="en-US"/>
                    </a:p>
                    <a:p>
                      <a:pPr>
                        <a:lnSpc>
                          <a:spcPct val="150000"/>
                        </a:lnSpc>
                        <a:buNone/>
                      </a:pPr>
                      <a:r>
                        <a:rPr lang="en-US" altLang="zh-CN"/>
                        <a:t>2</a:t>
                      </a:r>
                      <a:r>
                        <a:rPr lang="zh-CN" altLang="en-US"/>
                        <a:t>、导出导致错误的一个或多个假设；</a:t>
                      </a:r>
                      <a:endParaRPr lang="zh-CN" altLang="en-US"/>
                    </a:p>
                    <a:p>
                      <a:pPr>
                        <a:lnSpc>
                          <a:spcPct val="150000"/>
                        </a:lnSpc>
                        <a:buNone/>
                      </a:pPr>
                      <a:r>
                        <a:rPr lang="en-US" altLang="zh-CN"/>
                        <a:t>3</a:t>
                      </a:r>
                      <a:r>
                        <a:rPr lang="zh-CN" altLang="en-US"/>
                        <a:t>、根据已有数据证明或排除不符假设（设计并执行一些新的测试用例，获得更多数据）。</a:t>
                      </a:r>
                      <a:endParaRPr lang="zh-CN" altLang="en-US"/>
                    </a:p>
                    <a:p>
                      <a:pPr>
                        <a:lnSpc>
                          <a:spcPct val="150000"/>
                        </a:lnSpc>
                        <a:buNone/>
                      </a:pPr>
                      <a:endParaRPr lang="zh-CN" altLang="en-US"/>
                    </a:p>
                  </a:txBody>
                  <a:tcPr/>
                </a:tc>
                <a:tc>
                  <a:txBody>
                    <a:bodyPr/>
                    <a:p>
                      <a:pPr>
                        <a:lnSpc>
                          <a:spcPct val="150000"/>
                        </a:lnSpc>
                        <a:buNone/>
                      </a:pPr>
                      <a:r>
                        <a:rPr lang="zh-CN" altLang="en-US"/>
                        <a:t>【一般原理、前提</a:t>
                      </a:r>
                      <a:endParaRPr lang="zh-CN" altLang="en-US"/>
                    </a:p>
                    <a:p>
                      <a:pPr>
                        <a:lnSpc>
                          <a:spcPct val="150000"/>
                        </a:lnSpc>
                        <a:buNone/>
                      </a:pPr>
                      <a:r>
                        <a:rPr lang="en-US" altLang="zh-CN"/>
                        <a:t>   ——</a:t>
                      </a:r>
                      <a:r>
                        <a:rPr lang="zh-CN" altLang="en-US"/>
                        <a:t>排除和精化</a:t>
                      </a:r>
                      <a:r>
                        <a:rPr lang="en-US" altLang="zh-CN"/>
                        <a:t>——</a:t>
                      </a:r>
                      <a:r>
                        <a:rPr lang="en-US" altLang="zh-CN"/>
                        <a:t>&gt;</a:t>
                      </a:r>
                      <a:r>
                        <a:rPr lang="zh-CN" altLang="en-US"/>
                        <a:t>结论】</a:t>
                      </a:r>
                      <a:endParaRPr lang="zh-CN" altLang="en-US"/>
                    </a:p>
                    <a:p>
                      <a:pPr>
                        <a:lnSpc>
                          <a:spcPct val="150000"/>
                        </a:lnSpc>
                        <a:buNone/>
                      </a:pPr>
                      <a:r>
                        <a:rPr lang="en-US" altLang="zh-CN"/>
                        <a:t>1</a:t>
                      </a:r>
                      <a:r>
                        <a:rPr lang="zh-CN" altLang="en-US"/>
                        <a:t>、设想可能出错原因；</a:t>
                      </a:r>
                      <a:endParaRPr lang="zh-CN" altLang="en-US"/>
                    </a:p>
                    <a:p>
                      <a:pPr>
                        <a:lnSpc>
                          <a:spcPct val="150000"/>
                        </a:lnSpc>
                        <a:buNone/>
                      </a:pPr>
                      <a:r>
                        <a:rPr lang="en-US" altLang="zh-CN"/>
                        <a:t>2</a:t>
                      </a:r>
                      <a:r>
                        <a:rPr lang="zh-CN" altLang="en-US"/>
                        <a:t>、用测试来排除每一个假设的原因；</a:t>
                      </a:r>
                      <a:endParaRPr lang="zh-CN" altLang="en-US"/>
                    </a:p>
                    <a:p>
                      <a:pPr>
                        <a:lnSpc>
                          <a:spcPct val="150000"/>
                        </a:lnSpc>
                        <a:buNone/>
                      </a:pPr>
                      <a:r>
                        <a:rPr lang="en-US" altLang="zh-CN"/>
                        <a:t>3</a:t>
                      </a:r>
                      <a:r>
                        <a:rPr lang="zh-CN" altLang="en-US"/>
                        <a:t>、</a:t>
                      </a:r>
                      <a:r>
                        <a:rPr lang="en-US" altLang="zh-CN"/>
                        <a:t>IF ( MayTrue(</a:t>
                      </a:r>
                      <a:r>
                        <a:rPr lang="zh-CN" altLang="en-US"/>
                        <a:t>某假设的原因</a:t>
                      </a:r>
                      <a:r>
                        <a:rPr lang="en-US" altLang="zh-CN"/>
                        <a:t>) )</a:t>
                      </a:r>
                      <a:endParaRPr lang="en-US" altLang="zh-CN"/>
                    </a:p>
                    <a:p>
                      <a:pPr>
                        <a:lnSpc>
                          <a:spcPct val="150000"/>
                        </a:lnSpc>
                        <a:buNone/>
                      </a:pPr>
                      <a:r>
                        <a:rPr lang="en-US" altLang="zh-CN"/>
                        <a:t>     Then </a:t>
                      </a:r>
                      <a:r>
                        <a:rPr lang="zh-CN" altLang="en-US"/>
                        <a:t>数据精化以准确定位错误</a:t>
                      </a:r>
                      <a:endParaRPr lang="en-US" altLang="zh-CN"/>
                    </a:p>
                  </a:txBody>
                  <a:tcPr/>
                </a:tc>
              </a:tr>
            </a:tbl>
          </a:graphicData>
        </a:graphic>
      </p:graphicFrame>
    </p:spTree>
    <p:custDataLst>
      <p:tags r:id="rId2"/>
    </p:custDataLst>
  </p:cSld>
  <p:clrMapOvr>
    <a:masterClrMapping/>
  </p:clrMapOvr>
  <p:transition advTm="2000">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p>
            <a:pPr algn="l"/>
            <a:r>
              <a:rPr lang="zh-CN" sz="3200" b="1" dirty="0">
                <a:solidFill>
                  <a:srgbClr val="0070C0"/>
                </a:solidFill>
                <a:effectLst>
                  <a:outerShdw blurRad="38100" dist="38100" dir="2700000" algn="tl">
                    <a:srgbClr val="000000">
                      <a:alpha val="43137"/>
                    </a:srgbClr>
                  </a:outerShdw>
                </a:effectLst>
                <a:cs typeface="+mn-ea"/>
                <a:sym typeface="+mn-lt"/>
              </a:rPr>
              <a:t>问题</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调试途径</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2487930" y="3666490"/>
            <a:ext cx="4304665" cy="398780"/>
          </a:xfrm>
          <a:prstGeom prst="rect">
            <a:avLst/>
          </a:prstGeom>
          <a:noFill/>
        </p:spPr>
        <p:txBody>
          <a:bodyPr wrap="square" rtlCol="0">
            <a:spAutoFit/>
          </a:bodyPr>
          <a:p>
            <a:r>
              <a:rPr lang="zh-CN" altLang="en-US" sz="2000"/>
              <a:t>在程序各处节点加上输出语句调试</a:t>
            </a:r>
            <a:endParaRPr lang="zh-CN" altLang="en-US" sz="2000"/>
          </a:p>
        </p:txBody>
      </p:sp>
      <p:sp>
        <p:nvSpPr>
          <p:cNvPr id="4" name="文本框 3"/>
          <p:cNvSpPr txBox="1"/>
          <p:nvPr/>
        </p:nvSpPr>
        <p:spPr>
          <a:xfrm>
            <a:off x="7559040" y="2245995"/>
            <a:ext cx="1844675" cy="368300"/>
          </a:xfrm>
          <a:prstGeom prst="rect">
            <a:avLst/>
          </a:prstGeom>
          <a:noFill/>
          <a:ln>
            <a:solidFill>
              <a:schemeClr val="tx1"/>
            </a:solidFill>
          </a:ln>
        </p:spPr>
        <p:txBody>
          <a:bodyPr wrap="square" rtlCol="0">
            <a:spAutoFit/>
          </a:bodyPr>
          <a:p>
            <a:endParaRPr lang="zh-CN" altLang="en-US"/>
          </a:p>
        </p:txBody>
      </p:sp>
      <p:sp>
        <p:nvSpPr>
          <p:cNvPr id="5" name="文本框 4"/>
          <p:cNvSpPr txBox="1"/>
          <p:nvPr/>
        </p:nvSpPr>
        <p:spPr>
          <a:xfrm>
            <a:off x="2487930" y="2956560"/>
            <a:ext cx="4304665" cy="398780"/>
          </a:xfrm>
          <a:prstGeom prst="rect">
            <a:avLst/>
          </a:prstGeom>
          <a:noFill/>
        </p:spPr>
        <p:txBody>
          <a:bodyPr wrap="square" rtlCol="0">
            <a:spAutoFit/>
          </a:bodyPr>
          <a:p>
            <a:r>
              <a:rPr lang="zh-CN" altLang="en-US" sz="2000"/>
              <a:t>从错误症状沿控制流往回追踪调试</a:t>
            </a:r>
            <a:endParaRPr lang="zh-CN" altLang="en-US" sz="2000"/>
          </a:p>
        </p:txBody>
      </p:sp>
      <p:sp>
        <p:nvSpPr>
          <p:cNvPr id="6" name="文本框 5"/>
          <p:cNvSpPr txBox="1"/>
          <p:nvPr/>
        </p:nvSpPr>
        <p:spPr>
          <a:xfrm>
            <a:off x="7559040" y="2956560"/>
            <a:ext cx="1844675" cy="368300"/>
          </a:xfrm>
          <a:prstGeom prst="rect">
            <a:avLst/>
          </a:prstGeom>
          <a:noFill/>
          <a:ln>
            <a:solidFill>
              <a:schemeClr val="tx1"/>
            </a:solidFill>
          </a:ln>
        </p:spPr>
        <p:txBody>
          <a:bodyPr wrap="square" rtlCol="0">
            <a:spAutoFit/>
          </a:bodyPr>
          <a:p>
            <a:endParaRPr lang="zh-CN" altLang="en-US"/>
          </a:p>
        </p:txBody>
      </p:sp>
      <p:sp>
        <p:nvSpPr>
          <p:cNvPr id="7" name="文本框 6"/>
          <p:cNvSpPr txBox="1"/>
          <p:nvPr/>
        </p:nvSpPr>
        <p:spPr>
          <a:xfrm>
            <a:off x="2487930" y="2245995"/>
            <a:ext cx="2513965" cy="398780"/>
          </a:xfrm>
          <a:prstGeom prst="rect">
            <a:avLst/>
          </a:prstGeom>
          <a:noFill/>
        </p:spPr>
        <p:txBody>
          <a:bodyPr wrap="square" rtlCol="0">
            <a:spAutoFit/>
          </a:bodyPr>
          <a:p>
            <a:r>
              <a:rPr lang="zh-CN" altLang="en-US" sz="2000">
                <a:sym typeface="+mn-ea"/>
              </a:rPr>
              <a:t>从现象推一般性结论</a:t>
            </a:r>
            <a:endParaRPr lang="zh-CN" altLang="en-US" sz="2000">
              <a:sym typeface="+mn-ea"/>
            </a:endParaRPr>
          </a:p>
        </p:txBody>
      </p:sp>
      <p:sp>
        <p:nvSpPr>
          <p:cNvPr id="8" name="文本框 7"/>
          <p:cNvSpPr txBox="1"/>
          <p:nvPr/>
        </p:nvSpPr>
        <p:spPr>
          <a:xfrm>
            <a:off x="2487930" y="4376420"/>
            <a:ext cx="4121785" cy="398780"/>
          </a:xfrm>
          <a:prstGeom prst="rect">
            <a:avLst/>
          </a:prstGeom>
          <a:noFill/>
        </p:spPr>
        <p:txBody>
          <a:bodyPr wrap="square" rtlCol="0">
            <a:spAutoFit/>
          </a:bodyPr>
          <a:p>
            <a:r>
              <a:rPr lang="zh-CN" altLang="en-US" sz="2000"/>
              <a:t>按几组输入输出值检查</a:t>
            </a:r>
            <a:endParaRPr lang="zh-CN" altLang="en-US" sz="2000"/>
          </a:p>
        </p:txBody>
      </p:sp>
      <p:sp>
        <p:nvSpPr>
          <p:cNvPr id="9" name="文本框 8"/>
          <p:cNvSpPr txBox="1"/>
          <p:nvPr/>
        </p:nvSpPr>
        <p:spPr>
          <a:xfrm>
            <a:off x="7559040" y="3667125"/>
            <a:ext cx="1844675" cy="368300"/>
          </a:xfrm>
          <a:prstGeom prst="rect">
            <a:avLst/>
          </a:prstGeom>
          <a:noFill/>
          <a:ln>
            <a:solidFill>
              <a:schemeClr val="tx1"/>
            </a:solidFill>
          </a:ln>
        </p:spPr>
        <p:txBody>
          <a:bodyPr wrap="square" rtlCol="0">
            <a:spAutoFit/>
          </a:bodyPr>
          <a:p>
            <a:endParaRPr lang="zh-CN" altLang="en-US"/>
          </a:p>
        </p:txBody>
      </p:sp>
      <p:sp>
        <p:nvSpPr>
          <p:cNvPr id="10" name="文本框 9"/>
          <p:cNvSpPr txBox="1"/>
          <p:nvPr/>
        </p:nvSpPr>
        <p:spPr>
          <a:xfrm>
            <a:off x="7559040" y="4281170"/>
            <a:ext cx="1844675" cy="368300"/>
          </a:xfrm>
          <a:prstGeom prst="rect">
            <a:avLst/>
          </a:prstGeom>
          <a:noFill/>
          <a:ln>
            <a:solidFill>
              <a:schemeClr val="tx1"/>
            </a:solidFill>
          </a:ln>
        </p:spPr>
        <p:txBody>
          <a:bodyPr wrap="square" rtlCol="0">
            <a:spAutoFit/>
          </a:bodyPr>
          <a:p>
            <a:endParaRPr lang="zh-CN" altLang="en-US"/>
          </a:p>
        </p:txBody>
      </p:sp>
    </p:spTree>
    <p:custDataLst>
      <p:tags r:id="rId1"/>
    </p:custDataLst>
  </p:cSld>
  <p:clrMapOvr>
    <a:masterClrMapping/>
  </p:clrMapOvr>
  <p:transition advTm="2000">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7.8</a:t>
            </a:r>
            <a:r>
              <a:rPr lang="zh-CN" altLang="en-US" sz="3200" b="1" dirty="0">
                <a:solidFill>
                  <a:srgbClr val="0070C0"/>
                </a:solidFill>
                <a:effectLst>
                  <a:outerShdw blurRad="38100" dist="38100" dir="2700000" algn="tl">
                    <a:srgbClr val="000000">
                      <a:alpha val="43137"/>
                    </a:srgbClr>
                  </a:outerShdw>
                </a:effectLst>
                <a:cs typeface="+mn-ea"/>
                <a:sym typeface="+mn-lt"/>
              </a:rPr>
              <a:t>调试</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4" name="文本框 3"/>
          <p:cNvSpPr txBox="1"/>
          <p:nvPr/>
        </p:nvSpPr>
        <p:spPr>
          <a:xfrm>
            <a:off x="1207770" y="1980565"/>
            <a:ext cx="9776460" cy="3830955"/>
          </a:xfrm>
          <a:prstGeom prst="rect">
            <a:avLst/>
          </a:prstGeom>
          <a:noFill/>
        </p:spPr>
        <p:txBody>
          <a:bodyPr wrap="square" rtlCol="0" anchor="t">
            <a:spAutoFit/>
          </a:bodyPr>
          <a:p>
            <a:pPr indent="457200" fontAlgn="auto">
              <a:lnSpc>
                <a:spcPct val="150000"/>
              </a:lnSpc>
              <a:extLst>
                <a:ext uri="{35155182-B16C-46BC-9424-99874614C6A1}">
                  <wpsdc:indentchars xmlns:wpsdc="http://www.wps.cn/officeDocument/2017/drawingmlCustomData" val="200" checksum="59296752"/>
                </a:ext>
              </a:extLst>
            </a:pPr>
            <a:r>
              <a:rPr lang="zh-CN" altLang="en-US"/>
              <a:t>(1)</a:t>
            </a:r>
            <a:r>
              <a:rPr lang="en-US" altLang="zh-CN"/>
              <a:t> </a:t>
            </a:r>
            <a:r>
              <a:rPr lang="zh-CN" altLang="en-US">
                <a:highlight>
                  <a:srgbClr val="FFFF00"/>
                </a:highlight>
              </a:rPr>
              <a:t>症状</a:t>
            </a:r>
            <a:r>
              <a:rPr lang="zh-CN" altLang="en-US"/>
              <a:t>和产生症状的</a:t>
            </a:r>
            <a:r>
              <a:rPr lang="zh-CN" altLang="en-US">
                <a:highlight>
                  <a:srgbClr val="FFFF00"/>
                </a:highlight>
              </a:rPr>
              <a:t>原因</a:t>
            </a:r>
            <a:r>
              <a:rPr lang="zh-CN" altLang="en-US"/>
              <a:t>可能在程序中</a:t>
            </a:r>
            <a:r>
              <a:rPr lang="zh-CN" altLang="en-US">
                <a:highlight>
                  <a:srgbClr val="FFFF00"/>
                </a:highlight>
              </a:rPr>
              <a:t>相距甚远</a:t>
            </a:r>
            <a:r>
              <a:rPr lang="zh-CN" altLang="en-US"/>
              <a:t>，也就是说，</a:t>
            </a:r>
            <a:r>
              <a:rPr lang="zh-CN" altLang="en-US" u="sng"/>
              <a:t>症状可能出现在程序的一个部分，而实际的原因可能在与之相距很远的另一部分。</a:t>
            </a:r>
            <a:r>
              <a:rPr lang="zh-CN" altLang="en-US"/>
              <a:t>紧耦合的程序结构更加剧了这种情况。</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(2)</a:t>
            </a:r>
            <a:r>
              <a:rPr lang="en-US" altLang="zh-CN"/>
              <a:t> </a:t>
            </a:r>
            <a:r>
              <a:rPr lang="zh-CN" altLang="en-US"/>
              <a:t>当</a:t>
            </a:r>
            <a:r>
              <a:rPr lang="zh-CN" altLang="en-US">
                <a:highlight>
                  <a:srgbClr val="FFFF00"/>
                </a:highlight>
              </a:rPr>
              <a:t>改正了另一个错误</a:t>
            </a:r>
            <a:r>
              <a:rPr lang="zh-CN" altLang="en-US"/>
              <a:t>之后，症状可能</a:t>
            </a:r>
            <a:r>
              <a:rPr lang="zh-CN" altLang="en-US">
                <a:highlight>
                  <a:srgbClr val="FFFF00"/>
                </a:highlight>
              </a:rPr>
              <a:t>暂时消失</a:t>
            </a:r>
            <a:r>
              <a:rPr lang="zh-CN" altLang="en-US"/>
              <a:t>了。</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(3)</a:t>
            </a:r>
            <a:r>
              <a:rPr lang="en-US" altLang="zh-CN"/>
              <a:t> </a:t>
            </a:r>
            <a:r>
              <a:rPr lang="zh-CN" altLang="en-US"/>
              <a:t>症状可能实际上并</a:t>
            </a:r>
            <a:r>
              <a:rPr lang="zh-CN" altLang="en-US">
                <a:highlight>
                  <a:srgbClr val="FFFF00"/>
                </a:highlight>
              </a:rPr>
              <a:t>不是由错误引起</a:t>
            </a:r>
            <a:r>
              <a:rPr lang="zh-CN" altLang="en-US"/>
              <a:t>的（例如，舍入误差）。</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(4)</a:t>
            </a:r>
            <a:r>
              <a:rPr lang="en-US" altLang="zh-CN"/>
              <a:t> </a:t>
            </a:r>
            <a:r>
              <a:rPr lang="zh-CN" altLang="en-US"/>
              <a:t>症状可能是由不易跟踪的</a:t>
            </a:r>
            <a:r>
              <a:rPr lang="zh-CN" altLang="en-US">
                <a:highlight>
                  <a:srgbClr val="FFFF00"/>
                </a:highlight>
              </a:rPr>
              <a:t>人为错误</a:t>
            </a:r>
            <a:r>
              <a:rPr lang="zh-CN" altLang="en-US"/>
              <a:t>引起的。</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(5)</a:t>
            </a:r>
            <a:r>
              <a:rPr lang="en-US" altLang="zh-CN"/>
              <a:t> </a:t>
            </a:r>
            <a:r>
              <a:rPr lang="zh-CN" altLang="en-US"/>
              <a:t>症状可能是由</a:t>
            </a:r>
            <a:r>
              <a:rPr lang="zh-CN" altLang="en-US">
                <a:highlight>
                  <a:srgbClr val="FFFF00"/>
                </a:highlight>
              </a:rPr>
              <a:t>定时问题</a:t>
            </a:r>
            <a:r>
              <a:rPr lang="zh-CN" altLang="en-US"/>
              <a:t>而不是由处理问题引起的。</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(6)</a:t>
            </a:r>
            <a:r>
              <a:rPr lang="en-US" altLang="zh-CN"/>
              <a:t> </a:t>
            </a:r>
            <a:r>
              <a:rPr lang="zh-CN" altLang="en-US"/>
              <a:t>可能很难重新产生</a:t>
            </a:r>
            <a:r>
              <a:rPr lang="zh-CN" altLang="en-US">
                <a:highlight>
                  <a:srgbClr val="FFFF00"/>
                </a:highlight>
              </a:rPr>
              <a:t>完全一样的输入条件</a:t>
            </a:r>
            <a:r>
              <a:rPr lang="zh-CN" altLang="en-US"/>
              <a:t>（例如，输入顺序不确定的实时应用系统）。</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(7)</a:t>
            </a:r>
            <a:r>
              <a:rPr lang="en-US" altLang="zh-CN"/>
              <a:t> </a:t>
            </a:r>
            <a:r>
              <a:rPr lang="zh-CN" altLang="en-US"/>
              <a:t>症状可能</a:t>
            </a:r>
            <a:r>
              <a:rPr lang="zh-CN" altLang="en-US">
                <a:highlight>
                  <a:srgbClr val="FFFF00"/>
                </a:highlight>
              </a:rPr>
              <a:t>时有时无</a:t>
            </a:r>
            <a:r>
              <a:rPr lang="zh-CN" altLang="en-US"/>
              <a:t>，这种情况在硬件和软件紧密地耦合在一起的嵌入式系统中特别常见。</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(8)</a:t>
            </a:r>
            <a:r>
              <a:rPr lang="en-US" altLang="zh-CN"/>
              <a:t> </a:t>
            </a:r>
            <a:r>
              <a:rPr lang="zh-CN" altLang="en-US"/>
              <a:t>症状可能是由分布在</a:t>
            </a:r>
            <a:r>
              <a:rPr lang="zh-CN" altLang="en-US">
                <a:highlight>
                  <a:srgbClr val="FFFF00"/>
                </a:highlight>
              </a:rPr>
              <a:t>许多任务</a:t>
            </a:r>
            <a:r>
              <a:rPr lang="zh-CN" altLang="en-US"/>
              <a:t>中的原因引起的，这些任务运行在不同的处理机上。</a:t>
            </a:r>
            <a:endParaRPr lang="zh-CN" altLang="en-US"/>
          </a:p>
        </p:txBody>
      </p:sp>
      <p:sp>
        <p:nvSpPr>
          <p:cNvPr id="5" name="文本框 4"/>
          <p:cNvSpPr txBox="1"/>
          <p:nvPr/>
        </p:nvSpPr>
        <p:spPr>
          <a:xfrm>
            <a:off x="2792730" y="1187450"/>
            <a:ext cx="7498715" cy="368300"/>
          </a:xfrm>
          <a:prstGeom prst="rect">
            <a:avLst/>
          </a:prstGeom>
          <a:noFill/>
        </p:spPr>
        <p:txBody>
          <a:bodyPr wrap="square" rtlCol="0">
            <a:spAutoFit/>
          </a:bodyPr>
          <a:p>
            <a:r>
              <a:rPr lang="zh-CN" altLang="en-US">
                <a:effectLst>
                  <a:outerShdw blurRad="38100" dist="38100" dir="2700000" algn="tl">
                    <a:srgbClr val="000000">
                      <a:alpha val="43137"/>
                    </a:srgbClr>
                  </a:outerShdw>
                </a:effectLst>
                <a:sym typeface="+mn-ea"/>
              </a:rPr>
              <a:t>软件错误的外部表现和它的内在原因之间可能并没有明显地联系。</a:t>
            </a:r>
            <a:endParaRPr lang="zh-CN" altLang="en-US">
              <a:effectLst>
                <a:outerShdw blurRad="38100" dist="38100" dir="2700000" algn="tl">
                  <a:srgbClr val="000000">
                    <a:alpha val="43137"/>
                  </a:srgbClr>
                </a:outerShdw>
              </a:effectLst>
            </a:endParaRPr>
          </a:p>
        </p:txBody>
      </p:sp>
    </p:spTree>
    <p:custDataLst>
      <p:tags r:id="rId1"/>
    </p:custDataLst>
  </p:cSld>
  <p:clrMapOvr>
    <a:masterClrMapping/>
  </p:clrMapOvr>
  <p:transition advTm="2000">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7.8</a:t>
            </a:r>
            <a:r>
              <a:rPr lang="zh-CN" altLang="en-US" sz="3200" b="1" dirty="0">
                <a:solidFill>
                  <a:srgbClr val="0070C0"/>
                </a:solidFill>
                <a:effectLst>
                  <a:outerShdw blurRad="38100" dist="38100" dir="2700000" algn="tl">
                    <a:srgbClr val="000000">
                      <a:alpha val="43137"/>
                    </a:srgbClr>
                  </a:outerShdw>
                </a:effectLst>
                <a:cs typeface="+mn-ea"/>
                <a:sym typeface="+mn-lt"/>
              </a:rPr>
              <a:t>调试</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1201420" y="1692910"/>
            <a:ext cx="9767570" cy="922020"/>
          </a:xfrm>
          <a:prstGeom prst="rect">
            <a:avLst/>
          </a:prstGeom>
          <a:noFill/>
        </p:spPr>
        <p:txBody>
          <a:bodyPr wrap="square" rtlCol="0">
            <a:spAutoFit/>
          </a:bodyPr>
          <a:p>
            <a:pPr>
              <a:lnSpc>
                <a:spcPct val="150000"/>
              </a:lnSpc>
            </a:pPr>
            <a:r>
              <a:rPr lang="zh-CN" altLang="en-US"/>
              <a:t>（</a:t>
            </a:r>
            <a:r>
              <a:rPr lang="en-US" altLang="zh-CN"/>
              <a:t>1</a:t>
            </a:r>
            <a:r>
              <a:rPr lang="zh-CN" altLang="en-US"/>
              <a:t>）是否同样的错误也在程序其他地方存在？</a:t>
            </a:r>
            <a:endParaRPr lang="zh-CN" altLang="en-US"/>
          </a:p>
          <a:p>
            <a:pPr>
              <a:lnSpc>
                <a:spcPct val="150000"/>
              </a:lnSpc>
            </a:pPr>
            <a:r>
              <a:rPr lang="en-US" altLang="zh-CN">
                <a:solidFill>
                  <a:srgbClr val="FF0000"/>
                </a:solidFill>
              </a:rPr>
              <a:t> </a:t>
            </a:r>
            <a:r>
              <a:rPr lang="zh-CN" altLang="en-US">
                <a:solidFill>
                  <a:srgbClr val="FF0000"/>
                </a:solidFill>
              </a:rPr>
              <a:t>程序错误可能是由错误的逻辑思维模式造成的，而这种逻辑思维模式也可能用在别的地方。</a:t>
            </a:r>
            <a:endParaRPr lang="zh-CN" altLang="en-US">
              <a:solidFill>
                <a:srgbClr val="FF0000"/>
              </a:solidFill>
            </a:endParaRPr>
          </a:p>
        </p:txBody>
      </p:sp>
      <p:sp>
        <p:nvSpPr>
          <p:cNvPr id="4" name="文本框 3"/>
          <p:cNvSpPr txBox="1"/>
          <p:nvPr/>
        </p:nvSpPr>
        <p:spPr>
          <a:xfrm>
            <a:off x="1201420" y="3074035"/>
            <a:ext cx="9768205" cy="922020"/>
          </a:xfrm>
          <a:prstGeom prst="rect">
            <a:avLst/>
          </a:prstGeom>
          <a:noFill/>
        </p:spPr>
        <p:txBody>
          <a:bodyPr wrap="square" rtlCol="0">
            <a:spAutoFit/>
          </a:bodyPr>
          <a:p>
            <a:pPr>
              <a:lnSpc>
                <a:spcPct val="150000"/>
              </a:lnSpc>
            </a:pPr>
            <a:r>
              <a:rPr lang="zh-CN" altLang="en-US"/>
              <a:t>（</a:t>
            </a:r>
            <a:r>
              <a:rPr lang="en-US" altLang="zh-CN"/>
              <a:t>2</a:t>
            </a:r>
            <a:r>
              <a:rPr lang="zh-CN" altLang="en-US"/>
              <a:t>）将要进行的修改可能引入的</a:t>
            </a:r>
            <a:r>
              <a:rPr lang="en-US" altLang="zh-CN"/>
              <a:t>“</a:t>
            </a:r>
            <a:r>
              <a:rPr lang="zh-CN" altLang="en-US"/>
              <a:t>下一个错误</a:t>
            </a:r>
            <a:r>
              <a:rPr lang="en-US" altLang="zh-CN"/>
              <a:t>”</a:t>
            </a:r>
            <a:r>
              <a:rPr lang="zh-CN" altLang="en-US"/>
              <a:t>是什么？</a:t>
            </a:r>
            <a:endParaRPr lang="zh-CN" altLang="en-US"/>
          </a:p>
          <a:p>
            <a:pPr>
              <a:lnSpc>
                <a:spcPct val="150000"/>
              </a:lnSpc>
            </a:pPr>
            <a:r>
              <a:rPr lang="zh-CN" altLang="en-US">
                <a:solidFill>
                  <a:srgbClr val="FF0000"/>
                </a:solidFill>
              </a:rPr>
              <a:t>评估逻辑和数据结构的耦合程度，如果将要做的修改位于程序的高耦合段，必须小心谨慎修改。</a:t>
            </a:r>
            <a:endParaRPr lang="zh-CN" altLang="en-US">
              <a:solidFill>
                <a:srgbClr val="FF0000"/>
              </a:solidFill>
            </a:endParaRPr>
          </a:p>
        </p:txBody>
      </p:sp>
      <p:sp>
        <p:nvSpPr>
          <p:cNvPr id="5" name="文本框 4"/>
          <p:cNvSpPr txBox="1"/>
          <p:nvPr/>
        </p:nvSpPr>
        <p:spPr>
          <a:xfrm>
            <a:off x="1202055" y="4480560"/>
            <a:ext cx="9766935" cy="922020"/>
          </a:xfrm>
          <a:prstGeom prst="rect">
            <a:avLst/>
          </a:prstGeom>
          <a:noFill/>
        </p:spPr>
        <p:txBody>
          <a:bodyPr wrap="square" rtlCol="0">
            <a:spAutoFit/>
          </a:bodyPr>
          <a:p>
            <a:pPr>
              <a:lnSpc>
                <a:spcPct val="150000"/>
              </a:lnSpc>
            </a:pPr>
            <a:r>
              <a:rPr lang="zh-CN" altLang="en-US"/>
              <a:t>（</a:t>
            </a:r>
            <a:r>
              <a:rPr lang="en-US" altLang="zh-CN"/>
              <a:t>3</a:t>
            </a:r>
            <a:r>
              <a:rPr lang="zh-CN" altLang="en-US"/>
              <a:t>）为防止今后出现类似的错误，应该做什么？</a:t>
            </a:r>
            <a:endParaRPr lang="zh-CN" altLang="en-US"/>
          </a:p>
          <a:p>
            <a:pPr>
              <a:lnSpc>
                <a:spcPct val="150000"/>
              </a:lnSpc>
            </a:pPr>
            <a:r>
              <a:rPr lang="zh-CN" altLang="en-US">
                <a:solidFill>
                  <a:srgbClr val="FF0000"/>
                </a:solidFill>
              </a:rPr>
              <a:t>修改软件产品、改进开发软件产品的软件过程</a:t>
            </a:r>
            <a:r>
              <a:rPr lang="zh-CN" altLang="en-US"/>
              <a:t>。</a:t>
            </a:r>
            <a:endParaRPr lang="zh-CN" altLang="en-US"/>
          </a:p>
        </p:txBody>
      </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p>
            <a:pPr algn="l"/>
            <a:r>
              <a:rPr lang="zh-CN" sz="3200" b="1" dirty="0">
                <a:solidFill>
                  <a:srgbClr val="0070C0"/>
                </a:solidFill>
                <a:effectLst>
                  <a:outerShdw blurRad="38100" dist="38100" dir="2700000" algn="tl">
                    <a:srgbClr val="000000">
                      <a:alpha val="43137"/>
                    </a:srgbClr>
                  </a:outerShdw>
                </a:effectLst>
                <a:cs typeface="+mn-ea"/>
                <a:sym typeface="+mn-lt"/>
              </a:rPr>
              <a:t>问题</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7" name="文本框 6"/>
          <p:cNvSpPr txBox="1"/>
          <p:nvPr/>
        </p:nvSpPr>
        <p:spPr>
          <a:xfrm>
            <a:off x="973455" y="2451100"/>
            <a:ext cx="10245090" cy="460375"/>
          </a:xfrm>
          <a:prstGeom prst="rect">
            <a:avLst/>
          </a:prstGeom>
          <a:noFill/>
        </p:spPr>
        <p:txBody>
          <a:bodyPr wrap="square" rtlCol="0">
            <a:spAutoFit/>
          </a:bodyPr>
          <a:p>
            <a:r>
              <a:rPr lang="zh-CN" altLang="en-US" sz="2400">
                <a:sym typeface="+mn-ea"/>
              </a:rPr>
              <a:t>判断并说明原因：我们往往很容易在发现错误症状的地方找到错误的源头</a:t>
            </a:r>
            <a:endParaRPr lang="zh-CN" altLang="en-US" sz="2400">
              <a:sym typeface="+mn-ea"/>
            </a:endParaRPr>
          </a:p>
        </p:txBody>
      </p:sp>
    </p:spTree>
    <p:custDataLst>
      <p:tags r:id="rId1"/>
    </p:custDataLst>
  </p:cSld>
  <p:clrMapOvr>
    <a:masterClrMapping/>
  </p:clrMapOvr>
  <p:transition advTm="2000">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7.9</a:t>
            </a:r>
            <a:r>
              <a:rPr lang="zh-CN" altLang="en-US" sz="3200" b="1" dirty="0">
                <a:solidFill>
                  <a:srgbClr val="0070C0"/>
                </a:solidFill>
                <a:effectLst>
                  <a:outerShdw blurRad="38100" dist="38100" dir="2700000" algn="tl">
                    <a:srgbClr val="000000">
                      <a:alpha val="43137"/>
                    </a:srgbClr>
                  </a:outerShdw>
                </a:effectLst>
                <a:cs typeface="+mn-ea"/>
                <a:sym typeface="+mn-lt"/>
              </a:rPr>
              <a:t>软件可靠性</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graphicFrame>
        <p:nvGraphicFramePr>
          <p:cNvPr id="3" name="表格 2"/>
          <p:cNvGraphicFramePr/>
          <p:nvPr>
            <p:custDataLst>
              <p:tags r:id="rId1"/>
            </p:custDataLst>
          </p:nvPr>
        </p:nvGraphicFramePr>
        <p:xfrm>
          <a:off x="820420" y="1300480"/>
          <a:ext cx="10551160" cy="3040380"/>
        </p:xfrm>
        <a:graphic>
          <a:graphicData uri="http://schemas.openxmlformats.org/drawingml/2006/table">
            <a:tbl>
              <a:tblPr firstRow="1" bandRow="1">
                <a:tableStyleId>{5C22544A-7EE6-4342-B048-85BDC9FD1C3A}</a:tableStyleId>
              </a:tblPr>
              <a:tblGrid>
                <a:gridCol w="5275580"/>
                <a:gridCol w="5275580"/>
              </a:tblGrid>
              <a:tr h="640080">
                <a:tc>
                  <a:txBody>
                    <a:bodyPr/>
                    <a:p>
                      <a:pPr algn="ctr">
                        <a:lnSpc>
                          <a:spcPct val="150000"/>
                        </a:lnSpc>
                        <a:buNone/>
                      </a:pPr>
                      <a:r>
                        <a:rPr lang="zh-CN" altLang="en-US" sz="2400"/>
                        <a:t>软件可靠性</a:t>
                      </a:r>
                      <a:endParaRPr lang="zh-CN" altLang="en-US" sz="2400"/>
                    </a:p>
                  </a:txBody>
                  <a:tcPr/>
                </a:tc>
                <a:tc>
                  <a:txBody>
                    <a:bodyPr/>
                    <a:p>
                      <a:pPr algn="ctr">
                        <a:lnSpc>
                          <a:spcPct val="150000"/>
                        </a:lnSpc>
                        <a:buNone/>
                      </a:pPr>
                      <a:r>
                        <a:rPr lang="zh-CN" altLang="en-US" sz="2400"/>
                        <a:t>软件可用性</a:t>
                      </a:r>
                      <a:endParaRPr lang="zh-CN" altLang="en-US" sz="2400"/>
                    </a:p>
                  </a:txBody>
                  <a:tcPr/>
                </a:tc>
              </a:tr>
              <a:tr h="914400">
                <a:tc>
                  <a:txBody>
                    <a:bodyPr/>
                    <a:p>
                      <a:pPr indent="457200" fontAlgn="auto">
                        <a:lnSpc>
                          <a:spcPct val="150000"/>
                        </a:lnSpc>
                        <a:buNone/>
                        <a:extLst>
                          <a:ext uri="{35155182-B16C-46BC-9424-99874614C6A1}">
                            <wpsdc:indentchars xmlns:wpsdc="http://www.wps.cn/officeDocument/2017/drawingmlCustomData" val="200" checksum="59296752"/>
                          </a:ext>
                        </a:extLst>
                      </a:pPr>
                      <a:r>
                        <a:rPr lang="zh-CN" altLang="en-US"/>
                        <a:t>程序在给定的</a:t>
                      </a:r>
                      <a:r>
                        <a:rPr lang="zh-CN" altLang="en-US">
                          <a:highlight>
                            <a:srgbClr val="FFFF00"/>
                          </a:highlight>
                        </a:rPr>
                        <a:t>时间间隔</a:t>
                      </a:r>
                      <a:r>
                        <a:rPr lang="zh-CN" altLang="en-US"/>
                        <a:t>内，按照规格说明书的规定成功地运行的概率。</a:t>
                      </a:r>
                      <a:endParaRPr lang="zh-CN" altLang="en-US"/>
                    </a:p>
                  </a:txBody>
                  <a:tcPr/>
                </a:tc>
                <a:tc>
                  <a:txBody>
                    <a:bodyPr/>
                    <a:p>
                      <a:pPr indent="457200" fontAlgn="auto">
                        <a:lnSpc>
                          <a:spcPct val="150000"/>
                        </a:lnSpc>
                        <a:buNone/>
                        <a:extLst>
                          <a:ext uri="{35155182-B16C-46BC-9424-99874614C6A1}">
                            <wpsdc:indentchars xmlns:wpsdc="http://www.wps.cn/officeDocument/2017/drawingmlCustomData" val="200" checksum="59296752"/>
                          </a:ext>
                        </a:extLst>
                      </a:pPr>
                      <a:r>
                        <a:rPr lang="zh-CN" altLang="en-US"/>
                        <a:t>程序在给定</a:t>
                      </a:r>
                      <a:r>
                        <a:rPr lang="zh-CN" altLang="en-US">
                          <a:highlight>
                            <a:srgbClr val="FFFF00"/>
                          </a:highlight>
                        </a:rPr>
                        <a:t>时间点</a:t>
                      </a:r>
                      <a:r>
                        <a:rPr lang="zh-CN" altLang="en-US"/>
                        <a:t>，按照规格说明书的规定成功运行的概率。</a:t>
                      </a:r>
                      <a:endParaRPr lang="zh-CN" altLang="en-US"/>
                    </a:p>
                  </a:txBody>
                  <a:tcPr/>
                </a:tc>
              </a:tr>
              <a:tr h="1485900">
                <a:tc>
                  <a:txBody>
                    <a:bodyPr/>
                    <a:p>
                      <a:pPr indent="457200" fontAlgn="auto">
                        <a:lnSpc>
                          <a:spcPct val="150000"/>
                        </a:lnSpc>
                        <a:buNone/>
                        <a:extLst>
                          <a:ext uri="{35155182-B16C-46BC-9424-99874614C6A1}">
                            <wpsdc:indentchars xmlns:wpsdc="http://www.wps.cn/officeDocument/2017/drawingmlCustomData" val="200" checksum="59296752"/>
                          </a:ext>
                        </a:extLst>
                      </a:pPr>
                      <a:r>
                        <a:rPr lang="en-US" altLang="zh-CN"/>
                        <a:t>0-t </a:t>
                      </a:r>
                      <a:r>
                        <a:rPr lang="zh-CN" altLang="en-US"/>
                        <a:t>时间间隔内，系统未失效。</a:t>
                      </a:r>
                      <a:endParaRPr lang="zh-CN" altLang="en-US"/>
                    </a:p>
                    <a:p>
                      <a:pPr indent="457200" fontAlgn="auto">
                        <a:lnSpc>
                          <a:spcPct val="150000"/>
                        </a:lnSpc>
                        <a:buNone/>
                        <a:extLst>
                          <a:ext uri="{35155182-B16C-46BC-9424-99874614C6A1}">
                            <wpsdc:indentchars xmlns:wpsdc="http://www.wps.cn/officeDocument/2017/drawingmlCustomData" val="200" checksum="59296752"/>
                          </a:ext>
                        </a:extLst>
                      </a:pPr>
                      <a:r>
                        <a:rPr lang="zh-CN" altLang="en-US"/>
                        <a:t>【</a:t>
                      </a:r>
                      <a:r>
                        <a:rPr lang="en-US" altLang="zh-CN"/>
                        <a:t>t ↑</a:t>
                      </a:r>
                      <a:r>
                        <a:rPr lang="zh-CN" altLang="en-US"/>
                        <a:t>，</a:t>
                      </a:r>
                      <a:r>
                        <a:rPr lang="en-US" altLang="zh-CN"/>
                        <a:t>P(</a:t>
                      </a:r>
                      <a:r>
                        <a:rPr lang="zh-CN" altLang="en-US"/>
                        <a:t>运行时程序故障</a:t>
                      </a:r>
                      <a:r>
                        <a:rPr lang="en-US" altLang="zh-CN"/>
                        <a:t>)</a:t>
                      </a:r>
                      <a:r>
                        <a:rPr lang="en-US" altLang="zh-CN" sz="1800">
                          <a:sym typeface="+mn-ea"/>
                        </a:rPr>
                        <a:t>↑</a:t>
                      </a:r>
                      <a:r>
                        <a:rPr lang="zh-CN" altLang="en-US" sz="1800">
                          <a:sym typeface="+mn-ea"/>
                        </a:rPr>
                        <a:t>，可靠性随着给定时间间隔的加大而减少。</a:t>
                      </a:r>
                      <a:r>
                        <a:rPr lang="zh-CN" altLang="en-US"/>
                        <a:t>】</a:t>
                      </a:r>
                      <a:endParaRPr lang="zh-CN" altLang="en-US"/>
                    </a:p>
                  </a:txBody>
                  <a:tcPr/>
                </a:tc>
                <a:tc>
                  <a:txBody>
                    <a:bodyPr/>
                    <a:p>
                      <a:pPr indent="457200" fontAlgn="auto">
                        <a:lnSpc>
                          <a:spcPct val="150000"/>
                        </a:lnSpc>
                        <a:buNone/>
                        <a:extLst>
                          <a:ext uri="{35155182-B16C-46BC-9424-99874614C6A1}">
                            <wpsdc:indentchars xmlns:wpsdc="http://www.wps.cn/officeDocument/2017/drawingmlCustomData" val="200" checksum="59296752"/>
                          </a:ext>
                        </a:extLst>
                      </a:pPr>
                      <a:r>
                        <a:rPr lang="en-US" altLang="zh-CN"/>
                        <a:t>t </a:t>
                      </a:r>
                      <a:r>
                        <a:rPr lang="zh-CN" altLang="en-US"/>
                        <a:t>时刻，系统正常运行。</a:t>
                      </a:r>
                      <a:endParaRPr lang="zh-CN" altLang="en-US"/>
                    </a:p>
                    <a:p>
                      <a:pPr indent="457200" fontAlgn="auto">
                        <a:lnSpc>
                          <a:spcPct val="150000"/>
                        </a:lnSpc>
                        <a:buNone/>
                        <a:extLst>
                          <a:ext uri="{35155182-B16C-46BC-9424-99874614C6A1}">
                            <wpsdc:indentchars xmlns:wpsdc="http://www.wps.cn/officeDocument/2017/drawingmlCustomData" val="200" checksum="59296752"/>
                          </a:ext>
                        </a:extLst>
                      </a:pPr>
                      <a:r>
                        <a:rPr lang="en-US" altLang="zh-CN"/>
                        <a:t>1</a:t>
                      </a:r>
                      <a:r>
                        <a:rPr lang="zh-CN" altLang="en-US"/>
                        <a:t>、</a:t>
                      </a:r>
                      <a:r>
                        <a:rPr lang="en-US" altLang="zh-CN" sz="1800">
                          <a:sym typeface="+mn-ea"/>
                        </a:rPr>
                        <a:t>0-t </a:t>
                      </a:r>
                      <a:r>
                        <a:rPr lang="zh-CN" altLang="en-US" sz="1800">
                          <a:sym typeface="+mn-ea"/>
                        </a:rPr>
                        <a:t>时间间隔内，系统未失效。（可靠）</a:t>
                      </a:r>
                      <a:endParaRPr lang="zh-CN" altLang="en-US" sz="1800">
                        <a:sym typeface="+mn-ea"/>
                      </a:endParaRPr>
                    </a:p>
                    <a:p>
                      <a:pPr indent="457200" fontAlgn="auto">
                        <a:lnSpc>
                          <a:spcPct val="150000"/>
                        </a:lnSpc>
                        <a:buNone/>
                        <a:extLst>
                          <a:ext uri="{35155182-B16C-46BC-9424-99874614C6A1}">
                            <wpsdc:indentchars xmlns:wpsdc="http://www.wps.cn/officeDocument/2017/drawingmlCustomData" val="200" checksum="59296752"/>
                          </a:ext>
                        </a:extLst>
                      </a:pPr>
                      <a:r>
                        <a:rPr lang="en-US" altLang="zh-CN"/>
                        <a:t>2</a:t>
                      </a:r>
                      <a:r>
                        <a:rPr lang="zh-CN" altLang="en-US"/>
                        <a:t>、</a:t>
                      </a:r>
                      <a:r>
                        <a:rPr lang="en-US" altLang="zh-CN" sz="1800">
                          <a:sym typeface="+mn-ea"/>
                        </a:rPr>
                        <a:t>0-t </a:t>
                      </a:r>
                      <a:r>
                        <a:rPr lang="zh-CN" altLang="en-US" sz="1800">
                          <a:sym typeface="+mn-ea"/>
                        </a:rPr>
                        <a:t>时间间隔内，系统失效但被修复了。</a:t>
                      </a:r>
                      <a:endParaRPr lang="zh-CN" altLang="en-US"/>
                    </a:p>
                  </a:txBody>
                  <a:tcPr/>
                </a:tc>
              </a:tr>
            </a:tbl>
          </a:graphicData>
        </a:graphic>
      </p:graphicFrame>
      <p:sp>
        <p:nvSpPr>
          <p:cNvPr id="4" name="文本框 3"/>
          <p:cNvSpPr txBox="1"/>
          <p:nvPr/>
        </p:nvSpPr>
        <p:spPr>
          <a:xfrm>
            <a:off x="3869055" y="2101850"/>
            <a:ext cx="4064000" cy="368300"/>
          </a:xfrm>
          <a:prstGeom prst="rect">
            <a:avLst/>
          </a:prstGeom>
          <a:noFill/>
        </p:spPr>
        <p:txBody>
          <a:bodyPr wrap="square" rtlCol="0">
            <a:spAutoFit/>
          </a:bodyPr>
          <a:p>
            <a:endParaRPr lang="zh-CN" altLang="en-US"/>
          </a:p>
        </p:txBody>
      </p:sp>
      <p:grpSp>
        <p:nvGrpSpPr>
          <p:cNvPr id="11" name="组合 10"/>
          <p:cNvGrpSpPr/>
          <p:nvPr/>
        </p:nvGrpSpPr>
        <p:grpSpPr>
          <a:xfrm>
            <a:off x="560705" y="4586605"/>
            <a:ext cx="11069955" cy="976630"/>
            <a:chOff x="476" y="7240"/>
            <a:chExt cx="17433" cy="1538"/>
          </a:xfrm>
        </p:grpSpPr>
        <p:sp>
          <p:nvSpPr>
            <p:cNvPr id="8" name="文本框 7"/>
            <p:cNvSpPr txBox="1"/>
            <p:nvPr/>
          </p:nvSpPr>
          <p:spPr>
            <a:xfrm>
              <a:off x="9429" y="7240"/>
              <a:ext cx="8480" cy="1452"/>
            </a:xfrm>
            <a:prstGeom prst="rect">
              <a:avLst/>
            </a:prstGeom>
            <a:noFill/>
            <a:ln>
              <a:solidFill>
                <a:schemeClr val="tx1"/>
              </a:solidFill>
            </a:ln>
          </p:spPr>
          <p:txBody>
            <a:bodyPr wrap="square" rtlCol="0">
              <a:spAutoFit/>
            </a:bodyPr>
            <a:p>
              <a:pPr>
                <a:lnSpc>
                  <a:spcPct val="150000"/>
                </a:lnSpc>
              </a:pPr>
              <a:r>
                <a:rPr lang="zh-CN" altLang="en-US"/>
                <a:t>系统的稳态可用性</a:t>
              </a:r>
              <a:r>
                <a:rPr lang="en-US" altLang="zh-CN"/>
                <a:t> = </a:t>
              </a:r>
              <a:r>
                <a:rPr lang="zh-CN" altLang="en-US"/>
                <a:t>总正常运行时间</a:t>
              </a:r>
              <a:r>
                <a:rPr lang="en-US" altLang="zh-CN"/>
                <a:t> / </a:t>
              </a:r>
              <a:r>
                <a:rPr lang="zh-CN" altLang="en-US"/>
                <a:t>总时间</a:t>
              </a:r>
              <a:br>
                <a:rPr lang="zh-CN" altLang="en-US"/>
              </a:br>
              <a:r>
                <a:rPr lang="zh-CN" altLang="en-US"/>
                <a:t>总时间</a:t>
              </a:r>
              <a:r>
                <a:rPr lang="en-US" altLang="zh-CN"/>
                <a:t> = </a:t>
              </a:r>
              <a:r>
                <a:rPr lang="zh-CN" altLang="en-US"/>
                <a:t>总正常运行时间</a:t>
              </a:r>
              <a:r>
                <a:rPr lang="en-US" altLang="zh-CN"/>
                <a:t> + </a:t>
              </a:r>
              <a:r>
                <a:rPr lang="zh-CN" altLang="en-US"/>
                <a:t>总故障停机时间</a:t>
              </a:r>
              <a:endParaRPr lang="zh-CN" altLang="en-US"/>
            </a:p>
          </p:txBody>
        </p:sp>
        <p:graphicFrame>
          <p:nvGraphicFramePr>
            <p:cNvPr id="9" name="对象 8"/>
            <p:cNvGraphicFramePr/>
            <p:nvPr/>
          </p:nvGraphicFramePr>
          <p:xfrm>
            <a:off x="476" y="7240"/>
            <a:ext cx="8518" cy="1539"/>
          </p:xfrm>
          <a:graphic>
            <a:graphicData uri="http://schemas.openxmlformats.org/presentationml/2006/ole">
              <mc:AlternateContent xmlns:mc="http://schemas.openxmlformats.org/markup-compatibility/2006">
                <mc:Choice xmlns:v="urn:schemas-microsoft-com:vml" Requires="v">
                  <p:oleObj spid="_x0000_s10" name="" r:id="rId2" imgW="4942840" imgH="920115" progId="Equation.KSEE3">
                    <p:embed/>
                  </p:oleObj>
                </mc:Choice>
                <mc:Fallback>
                  <p:oleObj name="" r:id="rId2" imgW="4942840" imgH="920115" progId="Equation.KSEE3">
                    <p:embed/>
                    <p:pic>
                      <p:nvPicPr>
                        <p:cNvPr id="0" name="图片 9"/>
                        <p:cNvPicPr/>
                        <p:nvPr/>
                      </p:nvPicPr>
                      <p:blipFill>
                        <a:blip r:embed="rId3"/>
                        <a:stretch>
                          <a:fillRect/>
                        </a:stretch>
                      </p:blipFill>
                      <p:spPr>
                        <a:xfrm>
                          <a:off x="476" y="7240"/>
                          <a:ext cx="8518" cy="1539"/>
                        </a:xfrm>
                        <a:prstGeom prst="rect">
                          <a:avLst/>
                        </a:prstGeom>
                      </p:spPr>
                    </p:pic>
                  </p:oleObj>
                </mc:Fallback>
              </mc:AlternateContent>
            </a:graphicData>
          </a:graphic>
        </p:graphicFrame>
      </p:grpSp>
      <p:grpSp>
        <p:nvGrpSpPr>
          <p:cNvPr id="16" name="组合 15"/>
          <p:cNvGrpSpPr/>
          <p:nvPr/>
        </p:nvGrpSpPr>
        <p:grpSpPr>
          <a:xfrm>
            <a:off x="210185" y="5756275"/>
            <a:ext cx="11907520" cy="741680"/>
            <a:chOff x="331" y="9065"/>
            <a:chExt cx="18752" cy="1168"/>
          </a:xfrm>
        </p:grpSpPr>
        <p:graphicFrame>
          <p:nvGraphicFramePr>
            <p:cNvPr id="13" name="对象 12"/>
            <p:cNvGraphicFramePr/>
            <p:nvPr/>
          </p:nvGraphicFramePr>
          <p:xfrm>
            <a:off x="331" y="9065"/>
            <a:ext cx="4360" cy="1168"/>
          </p:xfrm>
          <a:graphic>
            <a:graphicData uri="http://schemas.openxmlformats.org/presentationml/2006/ole">
              <mc:AlternateContent xmlns:mc="http://schemas.openxmlformats.org/markup-compatibility/2006">
                <mc:Choice xmlns:v="urn:schemas-microsoft-com:vml" Requires="v">
                  <p:oleObj spid="_x0000_s14" name="" r:id="rId4" imgW="2919730" imgH="892810" progId="Equation.KSEE3">
                    <p:embed/>
                  </p:oleObj>
                </mc:Choice>
                <mc:Fallback>
                  <p:oleObj name="" r:id="rId4" imgW="2919730" imgH="892810" progId="Equation.KSEE3">
                    <p:embed/>
                    <p:pic>
                      <p:nvPicPr>
                        <p:cNvPr id="0" name="图片 13"/>
                        <p:cNvPicPr/>
                        <p:nvPr/>
                      </p:nvPicPr>
                      <p:blipFill>
                        <a:blip r:embed="rId5"/>
                        <a:stretch>
                          <a:fillRect/>
                        </a:stretch>
                      </p:blipFill>
                      <p:spPr>
                        <a:xfrm>
                          <a:off x="331" y="9065"/>
                          <a:ext cx="4360" cy="1168"/>
                        </a:xfrm>
                        <a:prstGeom prst="rect">
                          <a:avLst/>
                        </a:prstGeom>
                      </p:spPr>
                    </p:pic>
                  </p:oleObj>
                </mc:Fallback>
              </mc:AlternateContent>
            </a:graphicData>
          </a:graphic>
        </p:graphicFrame>
        <p:sp>
          <p:nvSpPr>
            <p:cNvPr id="15" name="文本框 14"/>
            <p:cNvSpPr txBox="1"/>
            <p:nvPr/>
          </p:nvSpPr>
          <p:spPr>
            <a:xfrm>
              <a:off x="4691" y="9359"/>
              <a:ext cx="14392" cy="580"/>
            </a:xfrm>
            <a:prstGeom prst="rect">
              <a:avLst/>
            </a:prstGeom>
            <a:noFill/>
            <a:ln>
              <a:solidFill>
                <a:schemeClr val="tx1"/>
              </a:solidFill>
            </a:ln>
          </p:spPr>
          <p:txBody>
            <a:bodyPr wrap="square" rtlCol="0">
              <a:spAutoFit/>
            </a:bodyPr>
            <a:p>
              <a:r>
                <a:rPr lang="zh-CN" altLang="en-US"/>
                <a:t>系统的稳态可用性</a:t>
              </a:r>
              <a:r>
                <a:rPr lang="en-US" altLang="zh-CN"/>
                <a:t> = </a:t>
              </a:r>
              <a:r>
                <a:rPr lang="zh-CN" altLang="en-US"/>
                <a:t>系统平均无故障时间</a:t>
              </a:r>
              <a:r>
                <a:rPr lang="en-US" altLang="zh-CN"/>
                <a:t> / </a:t>
              </a:r>
              <a:r>
                <a:rPr lang="zh-CN" altLang="en-US"/>
                <a:t>（</a:t>
              </a:r>
              <a:r>
                <a:rPr lang="zh-CN" altLang="en-US">
                  <a:sym typeface="+mn-ea"/>
                </a:rPr>
                <a:t>系统平均无故障时间</a:t>
              </a:r>
              <a:r>
                <a:rPr lang="en-US" altLang="zh-CN">
                  <a:sym typeface="+mn-ea"/>
                </a:rPr>
                <a:t> + </a:t>
              </a:r>
              <a:r>
                <a:rPr lang="zh-CN" altLang="en-US">
                  <a:sym typeface="+mn-ea"/>
                </a:rPr>
                <a:t>系统平均维修时间</a:t>
              </a:r>
              <a:r>
                <a:rPr lang="zh-CN" altLang="en-US"/>
                <a:t>）</a:t>
              </a:r>
              <a:endParaRPr lang="zh-CN" altLang="en-US"/>
            </a:p>
          </p:txBody>
        </p:sp>
      </p:grpSp>
    </p:spTree>
    <p:custDataLst>
      <p:tags r:id="rId6"/>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p>
            <a:pPr algn="l"/>
            <a:r>
              <a:rPr lang="zh-CN" sz="3200" b="1" dirty="0">
                <a:solidFill>
                  <a:srgbClr val="0070C0"/>
                </a:solidFill>
                <a:effectLst>
                  <a:outerShdw blurRad="38100" dist="38100" dir="2700000" algn="tl">
                    <a:srgbClr val="000000">
                      <a:alpha val="43137"/>
                    </a:srgbClr>
                  </a:outerShdw>
                </a:effectLst>
                <a:cs typeface="+mn-ea"/>
                <a:sym typeface="+mn-lt"/>
              </a:rPr>
              <a:t>问题</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7" name="文本框 6"/>
          <p:cNvSpPr txBox="1"/>
          <p:nvPr/>
        </p:nvSpPr>
        <p:spPr>
          <a:xfrm>
            <a:off x="3351530" y="2299970"/>
            <a:ext cx="6030595" cy="460375"/>
          </a:xfrm>
          <a:prstGeom prst="rect">
            <a:avLst/>
          </a:prstGeom>
          <a:noFill/>
        </p:spPr>
        <p:txBody>
          <a:bodyPr wrap="square" rtlCol="0">
            <a:spAutoFit/>
          </a:bodyPr>
          <a:p>
            <a:r>
              <a:rPr lang="zh-CN" altLang="en-US" sz="2400">
                <a:sym typeface="+mn-ea"/>
              </a:rPr>
              <a:t>软件可靠性和软件可用性的</a:t>
            </a:r>
            <a:r>
              <a:rPr lang="zh-CN" altLang="en-US" sz="2400" u="sng">
                <a:effectLst>
                  <a:outerShdw blurRad="38100" dist="38100" dir="2700000" algn="tl">
                    <a:srgbClr val="000000">
                      <a:alpha val="43137"/>
                    </a:srgbClr>
                  </a:outerShdw>
                </a:effectLst>
                <a:sym typeface="+mn-ea"/>
              </a:rPr>
              <a:t>区别</a:t>
            </a:r>
            <a:r>
              <a:rPr lang="zh-CN" altLang="en-US" sz="2400">
                <a:sym typeface="+mn-ea"/>
              </a:rPr>
              <a:t>是什么？</a:t>
            </a:r>
            <a:endParaRPr lang="zh-CN" altLang="en-US" sz="2400">
              <a:sym typeface="+mn-ea"/>
            </a:endParaRPr>
          </a:p>
        </p:txBody>
      </p:sp>
    </p:spTree>
    <p:custDataLst>
      <p:tags r:id="rId1"/>
    </p:custDataLst>
  </p:cSld>
  <p:clrMapOvr>
    <a:masterClrMapping/>
  </p:clrMapOvr>
  <p:transition advTm="2000">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7142480" cy="767080"/>
          </a:xfrm>
          <a:prstGeom prst="rect">
            <a:avLst/>
          </a:prstGeom>
          <a:solidFill>
            <a:schemeClr val="bg1"/>
          </a:solidFill>
        </p:spPr>
        <p:txBody>
          <a:bodyPr wrap="square" rtlCol="0" anchor="t">
            <a:no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7.9</a:t>
            </a:r>
            <a:r>
              <a:rPr lang="zh-CN" altLang="en-US" sz="3200" b="1" dirty="0">
                <a:solidFill>
                  <a:srgbClr val="0070C0"/>
                </a:solidFill>
                <a:effectLst>
                  <a:outerShdw blurRad="38100" dist="38100" dir="2700000" algn="tl">
                    <a:srgbClr val="000000">
                      <a:alpha val="43137"/>
                    </a:srgbClr>
                  </a:outerShdw>
                </a:effectLst>
                <a:cs typeface="+mn-ea"/>
                <a:sym typeface="+mn-lt"/>
              </a:rPr>
              <a:t>软件可靠性</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估算</a:t>
            </a:r>
            <a:r>
              <a:rPr lang="en-US" altLang="zh-CN" sz="2800" b="1" dirty="0">
                <a:solidFill>
                  <a:srgbClr val="0070C0"/>
                </a:solidFill>
                <a:effectLst>
                  <a:outerShdw blurRad="38100" dist="38100" dir="2700000" algn="tl">
                    <a:srgbClr val="000000">
                      <a:alpha val="43137"/>
                    </a:srgbClr>
                  </a:outerShdw>
                </a:effectLst>
                <a:cs typeface="+mn-ea"/>
                <a:sym typeface="+mn-lt"/>
              </a:rPr>
              <a:t>MTFF</a:t>
            </a:r>
            <a:r>
              <a:rPr lang="zh-CN" altLang="en-US" sz="2800" b="1" dirty="0">
                <a:solidFill>
                  <a:srgbClr val="0070C0"/>
                </a:solidFill>
                <a:effectLst>
                  <a:outerShdw blurRad="38100" dist="38100" dir="2700000" algn="tl">
                    <a:srgbClr val="000000">
                      <a:alpha val="43137"/>
                    </a:srgbClr>
                  </a:outerShdw>
                </a:effectLst>
                <a:cs typeface="+mn-ea"/>
                <a:sym typeface="+mn-lt"/>
              </a:rPr>
              <a:t>（假定）</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1101725" y="1422400"/>
            <a:ext cx="9257030" cy="368300"/>
          </a:xfrm>
          <a:prstGeom prst="rect">
            <a:avLst/>
          </a:prstGeom>
          <a:noFill/>
        </p:spPr>
        <p:txBody>
          <a:bodyPr wrap="square" rtlCol="0">
            <a:spAutoFit/>
          </a:bodyPr>
          <a:p>
            <a:r>
              <a:rPr lang="zh-CN" altLang="en-US">
                <a:effectLst>
                  <a:outerShdw blurRad="38100" dist="38100" dir="2700000" algn="tl">
                    <a:srgbClr val="000000">
                      <a:alpha val="43137"/>
                    </a:srgbClr>
                  </a:outerShdw>
                </a:effectLst>
              </a:rPr>
              <a:t>（</a:t>
            </a:r>
            <a:r>
              <a:rPr lang="en-US" altLang="zh-CN">
                <a:effectLst>
                  <a:outerShdw blurRad="38100" dist="38100" dir="2700000" algn="tl">
                    <a:srgbClr val="000000">
                      <a:alpha val="43137"/>
                    </a:srgbClr>
                  </a:outerShdw>
                </a:effectLst>
              </a:rPr>
              <a:t>1</a:t>
            </a:r>
            <a:r>
              <a:rPr lang="zh-CN" altLang="en-US">
                <a:effectLst>
                  <a:outerShdw blurRad="38100" dist="38100" dir="2700000" algn="tl">
                    <a:srgbClr val="000000">
                      <a:alpha val="43137"/>
                    </a:srgbClr>
                  </a:outerShdw>
                </a:effectLst>
              </a:rPr>
              <a:t>）单位长度里的错误数近似为常数。</a:t>
            </a:r>
            <a:r>
              <a:rPr lang="zh-CN" altLang="en-US"/>
              <a:t>在测试之前美</a:t>
            </a:r>
            <a:r>
              <a:rPr lang="en-US" altLang="zh-CN"/>
              <a:t>1000</a:t>
            </a:r>
            <a:r>
              <a:rPr lang="zh-CN" altLang="en-US"/>
              <a:t>条指令中大约有</a:t>
            </a:r>
            <a:r>
              <a:rPr lang="en-US" altLang="zh-CN"/>
              <a:t>5~20</a:t>
            </a:r>
            <a:r>
              <a:rPr lang="zh-CN" altLang="en-US"/>
              <a:t>个错误。</a:t>
            </a:r>
            <a:endParaRPr lang="zh-CN" altLang="en-US"/>
          </a:p>
        </p:txBody>
      </p:sp>
      <p:grpSp>
        <p:nvGrpSpPr>
          <p:cNvPr id="19" name="组合 18"/>
          <p:cNvGrpSpPr/>
          <p:nvPr/>
        </p:nvGrpSpPr>
        <p:grpSpPr>
          <a:xfrm>
            <a:off x="2366010" y="1905635"/>
            <a:ext cx="6396990" cy="912495"/>
            <a:chOff x="3726" y="3001"/>
            <a:chExt cx="10074" cy="1437"/>
          </a:xfrm>
        </p:grpSpPr>
        <p:sp>
          <p:nvSpPr>
            <p:cNvPr id="7" name="文本框 6"/>
            <p:cNvSpPr txBox="1"/>
            <p:nvPr/>
          </p:nvSpPr>
          <p:spPr>
            <a:xfrm>
              <a:off x="3726" y="3858"/>
              <a:ext cx="10075" cy="580"/>
            </a:xfrm>
            <a:prstGeom prst="rect">
              <a:avLst/>
            </a:prstGeom>
            <a:noFill/>
          </p:spPr>
          <p:txBody>
            <a:bodyPr wrap="square" rtlCol="0">
              <a:spAutoFit/>
            </a:bodyPr>
            <a:p>
              <a:r>
                <a:rPr lang="zh-CN" altLang="en-US"/>
                <a:t>【测试之前程序中错误总数</a:t>
              </a:r>
              <a:r>
                <a:rPr lang="en-US" altLang="zh-CN"/>
                <a:t> / </a:t>
              </a:r>
              <a:r>
                <a:rPr lang="zh-CN" altLang="en-US"/>
                <a:t>程序长度（机器指令总数）】</a:t>
              </a:r>
              <a:endParaRPr lang="zh-CN" altLang="en-US"/>
            </a:p>
          </p:txBody>
        </p:sp>
        <p:graphicFrame>
          <p:nvGraphicFramePr>
            <p:cNvPr id="8" name="对象 7"/>
            <p:cNvGraphicFramePr/>
            <p:nvPr/>
          </p:nvGraphicFramePr>
          <p:xfrm>
            <a:off x="5210" y="3001"/>
            <a:ext cx="6666" cy="857"/>
          </p:xfrm>
          <a:graphic>
            <a:graphicData uri="http://schemas.openxmlformats.org/presentationml/2006/ole">
              <mc:AlternateContent xmlns:mc="http://schemas.openxmlformats.org/markup-compatibility/2006">
                <mc:Choice xmlns:v="urn:schemas-microsoft-com:vml" Requires="v">
                  <p:oleObj spid="_x0000_s9" name="" r:id="rId1" imgW="4909185" imgH="641350" progId="Equation.KSEE3">
                    <p:embed/>
                  </p:oleObj>
                </mc:Choice>
                <mc:Fallback>
                  <p:oleObj name="" r:id="rId1" imgW="4909185" imgH="641350" progId="Equation.KSEE3">
                    <p:embed/>
                    <p:pic>
                      <p:nvPicPr>
                        <p:cNvPr id="0" name="图片 8"/>
                        <p:cNvPicPr/>
                        <p:nvPr/>
                      </p:nvPicPr>
                      <p:blipFill>
                        <a:blip r:embed="rId2"/>
                        <a:stretch>
                          <a:fillRect/>
                        </a:stretch>
                      </p:blipFill>
                      <p:spPr>
                        <a:xfrm>
                          <a:off x="5210" y="3001"/>
                          <a:ext cx="6666" cy="857"/>
                        </a:xfrm>
                        <a:prstGeom prst="rect">
                          <a:avLst/>
                        </a:prstGeom>
                        <a:ln>
                          <a:solidFill>
                            <a:srgbClr val="404040"/>
                          </a:solidFill>
                        </a:ln>
                      </p:spPr>
                    </p:pic>
                  </p:oleObj>
                </mc:Fallback>
              </mc:AlternateContent>
            </a:graphicData>
          </a:graphic>
        </p:graphicFrame>
      </p:grpSp>
      <p:sp>
        <p:nvSpPr>
          <p:cNvPr id="10" name="文本框 9"/>
          <p:cNvSpPr txBox="1"/>
          <p:nvPr/>
        </p:nvSpPr>
        <p:spPr>
          <a:xfrm>
            <a:off x="1101725" y="3061335"/>
            <a:ext cx="9774555" cy="368300"/>
          </a:xfrm>
          <a:prstGeom prst="rect">
            <a:avLst/>
          </a:prstGeom>
          <a:noFill/>
        </p:spPr>
        <p:txBody>
          <a:bodyPr wrap="square" rtlCol="0">
            <a:spAutoFit/>
          </a:bodyPr>
          <a:p>
            <a:r>
              <a:rPr lang="zh-CN">
                <a:effectLst>
                  <a:outerShdw blurRad="38100" dist="38100" dir="2700000" algn="tl">
                    <a:srgbClr val="000000">
                      <a:alpha val="43137"/>
                    </a:srgbClr>
                  </a:outerShdw>
                </a:effectLst>
              </a:rPr>
              <a:t>（</a:t>
            </a:r>
            <a:r>
              <a:rPr lang="en-US" altLang="zh-CN">
                <a:effectLst>
                  <a:outerShdw blurRad="38100" dist="38100" dir="2700000" algn="tl">
                    <a:srgbClr val="000000">
                      <a:alpha val="43137"/>
                    </a:srgbClr>
                  </a:outerShdw>
                </a:effectLst>
              </a:rPr>
              <a:t>2</a:t>
            </a:r>
            <a:r>
              <a:rPr lang="zh-CN">
                <a:effectLst>
                  <a:outerShdw blurRad="38100" dist="38100" dir="2700000" algn="tl">
                    <a:srgbClr val="000000">
                      <a:alpha val="43137"/>
                    </a:srgbClr>
                  </a:outerShdw>
                </a:effectLst>
              </a:rPr>
              <a:t>）</a:t>
            </a:r>
            <a:r>
              <a:rPr>
                <a:effectLst>
                  <a:outerShdw blurRad="38100" dist="38100" dir="2700000" algn="tl">
                    <a:srgbClr val="000000">
                      <a:alpha val="43137"/>
                    </a:srgbClr>
                  </a:outerShdw>
                </a:effectLst>
              </a:rPr>
              <a:t>失效率</a:t>
            </a:r>
            <a:r>
              <a:rPr lang="en-US">
                <a:effectLst>
                  <a:outerShdw blurRad="38100" dist="38100" dir="2700000" algn="tl">
                    <a:srgbClr val="000000">
                      <a:alpha val="43137"/>
                    </a:srgbClr>
                  </a:outerShdw>
                </a:effectLst>
              </a:rPr>
              <a:t> </a:t>
            </a:r>
            <a:r>
              <a:rPr baseline="-25000">
                <a:effectLst>
                  <a:outerShdw blurRad="38100" dist="38100" dir="2700000" algn="tl">
                    <a:srgbClr val="000000">
                      <a:alpha val="43137"/>
                    </a:srgbClr>
                  </a:outerShdw>
                </a:effectLst>
              </a:rPr>
              <a:t>正比于</a:t>
            </a:r>
            <a:r>
              <a:rPr lang="en-US" baseline="-25000">
                <a:effectLst>
                  <a:outerShdw blurRad="38100" dist="38100" dir="2700000" algn="tl">
                    <a:srgbClr val="000000">
                      <a:alpha val="43137"/>
                    </a:srgbClr>
                  </a:outerShdw>
                </a:effectLst>
              </a:rPr>
              <a:t> </a:t>
            </a:r>
            <a:r>
              <a:rPr>
                <a:effectLst>
                  <a:outerShdw blurRad="38100" dist="38100" dir="2700000" algn="tl">
                    <a:srgbClr val="000000">
                      <a:alpha val="43137"/>
                    </a:srgbClr>
                  </a:outerShdw>
                </a:effectLst>
              </a:rPr>
              <a:t>软件中剩余的(潜藏的)错误数，平均无故障时间MTTF</a:t>
            </a:r>
            <a:r>
              <a:rPr lang="en-US">
                <a:effectLst>
                  <a:outerShdw blurRad="38100" dist="38100" dir="2700000" algn="tl">
                    <a:srgbClr val="000000">
                      <a:alpha val="43137"/>
                    </a:srgbClr>
                  </a:outerShdw>
                </a:effectLst>
              </a:rPr>
              <a:t> </a:t>
            </a:r>
            <a:r>
              <a:rPr baseline="-25000">
                <a:effectLst>
                  <a:outerShdw blurRad="38100" dist="38100" dir="2700000" algn="tl">
                    <a:srgbClr val="000000">
                      <a:alpha val="43137"/>
                    </a:srgbClr>
                  </a:outerShdw>
                </a:effectLst>
              </a:rPr>
              <a:t>与</a:t>
            </a:r>
            <a:r>
              <a:rPr lang="en-US" baseline="-25000">
                <a:effectLst>
                  <a:outerShdw blurRad="38100" dist="38100" dir="2700000" algn="tl">
                    <a:srgbClr val="000000">
                      <a:alpha val="43137"/>
                    </a:srgbClr>
                  </a:outerShdw>
                </a:effectLst>
              </a:rPr>
              <a:t> </a:t>
            </a:r>
            <a:r>
              <a:rPr>
                <a:effectLst>
                  <a:outerShdw blurRad="38100" dist="38100" dir="2700000" algn="tl">
                    <a:srgbClr val="000000">
                      <a:alpha val="43137"/>
                    </a:srgbClr>
                  </a:outerShdw>
                </a:effectLst>
              </a:rPr>
              <a:t>剩余的错误数</a:t>
            </a:r>
            <a:r>
              <a:rPr lang="en-US">
                <a:effectLst>
                  <a:outerShdw blurRad="38100" dist="38100" dir="2700000" algn="tl">
                    <a:srgbClr val="000000">
                      <a:alpha val="43137"/>
                    </a:srgbClr>
                  </a:outerShdw>
                </a:effectLst>
              </a:rPr>
              <a:t> </a:t>
            </a:r>
            <a:r>
              <a:rPr baseline="-25000">
                <a:effectLst>
                  <a:outerShdw blurRad="38100" dist="38100" dir="2700000" algn="tl">
                    <a:srgbClr val="000000">
                      <a:alpha val="43137"/>
                    </a:srgbClr>
                  </a:outerShdw>
                </a:effectLst>
              </a:rPr>
              <a:t>成反比</a:t>
            </a:r>
            <a:r>
              <a:rPr>
                <a:effectLst>
                  <a:outerShdw blurRad="38100" dist="38100" dir="2700000" algn="tl">
                    <a:srgbClr val="000000">
                      <a:alpha val="43137"/>
                    </a:srgbClr>
                  </a:outerShdw>
                </a:effectLst>
              </a:rPr>
              <a:t>。</a:t>
            </a:r>
            <a:endParaRPr lang="zh-CN">
              <a:effectLst>
                <a:outerShdw blurRad="38100" dist="38100" dir="2700000" algn="tl">
                  <a:srgbClr val="000000">
                    <a:alpha val="43137"/>
                  </a:srgbClr>
                </a:outerShdw>
              </a:effectLst>
            </a:endParaRPr>
          </a:p>
        </p:txBody>
      </p:sp>
      <p:sp>
        <p:nvSpPr>
          <p:cNvPr id="11" name="文本框 10"/>
          <p:cNvSpPr txBox="1"/>
          <p:nvPr/>
        </p:nvSpPr>
        <p:spPr>
          <a:xfrm>
            <a:off x="1101725" y="3634740"/>
            <a:ext cx="10195560" cy="368300"/>
          </a:xfrm>
          <a:prstGeom prst="rect">
            <a:avLst/>
          </a:prstGeom>
          <a:noFill/>
        </p:spPr>
        <p:txBody>
          <a:bodyPr wrap="square" rtlCol="0" anchor="t">
            <a:spAutoFit/>
          </a:bodyPr>
          <a:p>
            <a:r>
              <a:rPr lang="zh-CN" altLang="en-US">
                <a:effectLst>
                  <a:outerShdw blurRad="38100" dist="38100" dir="2700000" algn="tl">
                    <a:srgbClr val="000000">
                      <a:alpha val="43137"/>
                    </a:srgbClr>
                  </a:outerShdw>
                </a:effectLst>
              </a:rPr>
              <a:t>（</a:t>
            </a:r>
            <a:r>
              <a:rPr lang="en-US" altLang="zh-CN">
                <a:effectLst>
                  <a:outerShdw blurRad="38100" dist="38100" dir="2700000" algn="tl">
                    <a:srgbClr val="000000">
                      <a:alpha val="43137"/>
                    </a:srgbClr>
                  </a:outerShdw>
                </a:effectLst>
              </a:rPr>
              <a:t>3</a:t>
            </a:r>
            <a:r>
              <a:rPr lang="zh-CN" altLang="en-US">
                <a:effectLst>
                  <a:outerShdw blurRad="38100" dist="38100" dir="2700000" algn="tl">
                    <a:srgbClr val="000000">
                      <a:alpha val="43137"/>
                    </a:srgbClr>
                  </a:outerShdw>
                </a:effectLst>
              </a:rPr>
              <a:t>）假设发现的每一个错误都立即正确地改正了(即调试过程没有引入新的错误)。</a:t>
            </a:r>
            <a:endParaRPr lang="zh-CN" altLang="en-US">
              <a:effectLst>
                <a:outerShdw blurRad="38100" dist="38100" dir="2700000" algn="tl">
                  <a:srgbClr val="000000">
                    <a:alpha val="43137"/>
                  </a:srgbClr>
                </a:outerShdw>
              </a:effectLst>
            </a:endParaRPr>
          </a:p>
        </p:txBody>
      </p:sp>
      <p:grpSp>
        <p:nvGrpSpPr>
          <p:cNvPr id="17" name="组合 16"/>
          <p:cNvGrpSpPr/>
          <p:nvPr/>
        </p:nvGrpSpPr>
        <p:grpSpPr>
          <a:xfrm>
            <a:off x="2246630" y="4208145"/>
            <a:ext cx="7477760" cy="429260"/>
            <a:chOff x="3538" y="6627"/>
            <a:chExt cx="11776" cy="676"/>
          </a:xfrm>
        </p:grpSpPr>
        <p:sp>
          <p:nvSpPr>
            <p:cNvPr id="12" name="文本框 11"/>
            <p:cNvSpPr txBox="1"/>
            <p:nvPr/>
          </p:nvSpPr>
          <p:spPr>
            <a:xfrm>
              <a:off x="3538" y="6627"/>
              <a:ext cx="2464" cy="677"/>
            </a:xfrm>
            <a:prstGeom prst="rect">
              <a:avLst/>
            </a:prstGeom>
            <a:noFill/>
            <a:ln>
              <a:solidFill>
                <a:schemeClr val="tx1"/>
              </a:solidFill>
            </a:ln>
          </p:spPr>
          <p:txBody>
            <a:bodyPr wrap="square" rtlCol="0" anchor="t">
              <a:spAutoFit/>
            </a:bodyPr>
            <a:p>
              <a:r>
                <a:rPr lang="en-US" altLang="zh-CN" sz="2200" i="1" noProof="0" dirty="0" err="1"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200" i="1" baseline="-25000" noProof="0" dirty="0" err="1"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sz="2200" i="1"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E</a:t>
              </a:r>
              <a:r>
                <a:rPr lang="en-US" altLang="zh-CN" sz="2200" i="1"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2200" i="1"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3" name="文本框 12"/>
            <p:cNvSpPr txBox="1"/>
            <p:nvPr/>
          </p:nvSpPr>
          <p:spPr>
            <a:xfrm>
              <a:off x="6002" y="6691"/>
              <a:ext cx="9312" cy="580"/>
            </a:xfrm>
            <a:prstGeom prst="rect">
              <a:avLst/>
            </a:prstGeom>
            <a:noFill/>
          </p:spPr>
          <p:txBody>
            <a:bodyPr wrap="square" rtlCol="0">
              <a:spAutoFit/>
            </a:bodyPr>
            <a:p>
              <a:r>
                <a:rPr lang="zh-CN" altLang="en-US"/>
                <a:t>【在</a:t>
              </a:r>
              <a:r>
                <a:rPr lang="en-US" altLang="zh-CN"/>
                <a:t>0-τ</a:t>
              </a:r>
              <a:r>
                <a:rPr lang="zh-CN" altLang="en-US"/>
                <a:t>期间改正的错误数</a:t>
              </a:r>
              <a:r>
                <a:rPr lang="en-US" altLang="zh-CN"/>
                <a:t> = </a:t>
              </a:r>
              <a:r>
                <a:rPr lang="zh-CN" altLang="en-US"/>
                <a:t>在</a:t>
              </a:r>
              <a:r>
                <a:rPr lang="en-US" altLang="zh-CN"/>
                <a:t>0-τ</a:t>
              </a:r>
              <a:r>
                <a:rPr lang="zh-CN" altLang="en-US"/>
                <a:t>期间发现的错误数】</a:t>
              </a:r>
              <a:endParaRPr lang="zh-CN" altLang="en-US"/>
            </a:p>
          </p:txBody>
        </p:sp>
      </p:grpSp>
      <p:grpSp>
        <p:nvGrpSpPr>
          <p:cNvPr id="18" name="组合 17"/>
          <p:cNvGrpSpPr/>
          <p:nvPr/>
        </p:nvGrpSpPr>
        <p:grpSpPr>
          <a:xfrm>
            <a:off x="1525905" y="4913630"/>
            <a:ext cx="9771380" cy="429260"/>
            <a:chOff x="2457" y="7932"/>
            <a:chExt cx="15388" cy="676"/>
          </a:xfrm>
        </p:grpSpPr>
        <p:sp>
          <p:nvSpPr>
            <p:cNvPr id="14" name="文本框 13"/>
            <p:cNvSpPr txBox="1"/>
            <p:nvPr/>
          </p:nvSpPr>
          <p:spPr>
            <a:xfrm>
              <a:off x="2457" y="7932"/>
              <a:ext cx="5806" cy="677"/>
            </a:xfrm>
            <a:prstGeom prst="rect">
              <a:avLst/>
            </a:prstGeom>
            <a:noFill/>
            <a:ln>
              <a:solidFill>
                <a:schemeClr val="tx1"/>
              </a:solidFill>
            </a:ln>
          </p:spPr>
          <p:txBody>
            <a:bodyPr wrap="square" rtlCol="0">
              <a:spAutoFit/>
            </a:bodyPr>
            <a:p>
              <a:r>
                <a:rPr lang="zh-CN" altLang="en-US"/>
                <a:t>剩余的错误数：</a:t>
              </a:r>
              <a:r>
                <a:rPr lang="en-US" altLang="zh-CN" sz="2200" i="1"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200" i="1" baseline="-2500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sz="2200" i="1"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200" i="1" baseline="-25000"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sz="2200" i="1"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200" i="1"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200" i="1" baseline="-2500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 name="文本框 15"/>
            <p:cNvSpPr txBox="1"/>
            <p:nvPr/>
          </p:nvSpPr>
          <p:spPr>
            <a:xfrm>
              <a:off x="8263" y="7980"/>
              <a:ext cx="9582" cy="580"/>
            </a:xfrm>
            <a:prstGeom prst="rect">
              <a:avLst/>
            </a:prstGeom>
            <a:noFill/>
          </p:spPr>
          <p:txBody>
            <a:bodyPr wrap="square" rtlCol="0">
              <a:spAutoFit/>
            </a:bodyPr>
            <a:p>
              <a:r>
                <a:rPr lang="zh-CN" altLang="en-US"/>
                <a:t>【测试之前程序中错误总数</a:t>
              </a:r>
              <a:r>
                <a:rPr lang="en-US" altLang="zh-CN"/>
                <a:t> - </a:t>
              </a:r>
              <a:r>
                <a:rPr lang="zh-CN" altLang="en-US">
                  <a:sym typeface="+mn-ea"/>
                </a:rPr>
                <a:t>在</a:t>
              </a:r>
              <a:r>
                <a:rPr lang="en-US" altLang="zh-CN">
                  <a:sym typeface="+mn-ea"/>
                </a:rPr>
                <a:t>0-τ</a:t>
              </a:r>
              <a:r>
                <a:rPr lang="zh-CN" altLang="en-US">
                  <a:sym typeface="+mn-ea"/>
                </a:rPr>
                <a:t>期间改正的错误数</a:t>
              </a:r>
              <a:r>
                <a:rPr lang="zh-CN" altLang="en-US"/>
                <a:t>】</a:t>
              </a:r>
              <a:endParaRPr lang="zh-CN" altLang="en-US"/>
            </a:p>
          </p:txBody>
        </p:sp>
      </p:grpSp>
      <p:grpSp>
        <p:nvGrpSpPr>
          <p:cNvPr id="22" name="组合 21"/>
          <p:cNvGrpSpPr/>
          <p:nvPr/>
        </p:nvGrpSpPr>
        <p:grpSpPr>
          <a:xfrm>
            <a:off x="240030" y="5575935"/>
            <a:ext cx="11881485" cy="645160"/>
            <a:chOff x="378" y="8781"/>
            <a:chExt cx="18711" cy="1016"/>
          </a:xfrm>
        </p:grpSpPr>
        <p:sp>
          <p:nvSpPr>
            <p:cNvPr id="20" name="文本框 19"/>
            <p:cNvSpPr txBox="1"/>
            <p:nvPr/>
          </p:nvSpPr>
          <p:spPr>
            <a:xfrm>
              <a:off x="378" y="8950"/>
              <a:ext cx="9600" cy="677"/>
            </a:xfrm>
            <a:prstGeom prst="rect">
              <a:avLst/>
            </a:prstGeom>
            <a:noFill/>
            <a:ln>
              <a:solidFill>
                <a:schemeClr val="tx1"/>
              </a:solidFill>
            </a:ln>
          </p:spPr>
          <p:txBody>
            <a:bodyPr wrap="square" rtlCol="0" anchor="t">
              <a:spAutoFit/>
            </a:bodyPr>
            <a:p>
              <a:r>
                <a:rPr lang="zh-CN" altLang="en-US"/>
                <a:t>单位长度程序中剩余的错误数：</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ε</a:t>
              </a:r>
              <a:r>
                <a:rPr lang="en-US" altLang="zh-CN" sz="2200" i="1"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sz="2200" i="1"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200" i="1" baseline="-25000"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sz="2200" i="1"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I</a:t>
              </a:r>
              <a:r>
                <a:rPr lang="en-US" altLang="zh-CN" sz="2200" i="1" baseline="-25000"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sz="2200" i="1"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200" i="1" noProof="0" dirty="0" err="1"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200" i="1" baseline="-25000" noProof="0" dirty="0" err="1"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sz="2200" i="1"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I</a:t>
              </a:r>
              <a:r>
                <a:rPr lang="en-US" altLang="zh-CN" sz="2200" i="1"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endParaRPr lang="zh-CN" altLang="en-US" sz="2200"/>
            </a:p>
          </p:txBody>
        </p:sp>
        <p:sp>
          <p:nvSpPr>
            <p:cNvPr id="21" name="文本框 20"/>
            <p:cNvSpPr txBox="1"/>
            <p:nvPr/>
          </p:nvSpPr>
          <p:spPr>
            <a:xfrm>
              <a:off x="9797" y="8781"/>
              <a:ext cx="9293" cy="1016"/>
            </a:xfrm>
            <a:prstGeom prst="rect">
              <a:avLst/>
            </a:prstGeom>
            <a:noFill/>
          </p:spPr>
          <p:txBody>
            <a:bodyPr wrap="square" rtlCol="0">
              <a:spAutoFit/>
            </a:bodyPr>
            <a:p>
              <a:r>
                <a:rPr lang="zh-CN" altLang="en-US"/>
                <a:t>【单位长度里的错误数</a:t>
              </a:r>
              <a:r>
                <a:rPr lang="en-US" altLang="zh-CN"/>
                <a:t> - </a:t>
              </a:r>
              <a:endParaRPr lang="en-US" altLang="zh-CN"/>
            </a:p>
            <a:p>
              <a:r>
                <a:rPr lang="en-US" altLang="zh-CN"/>
                <a:t>   </a:t>
              </a:r>
              <a:r>
                <a:rPr lang="zh-CN" altLang="en-US">
                  <a:sym typeface="+mn-ea"/>
                </a:rPr>
                <a:t>在</a:t>
              </a:r>
              <a:r>
                <a:rPr lang="en-US" altLang="zh-CN">
                  <a:sym typeface="+mn-ea"/>
                </a:rPr>
                <a:t>0-τ</a:t>
              </a:r>
              <a:r>
                <a:rPr lang="zh-CN" altLang="en-US">
                  <a:sym typeface="+mn-ea"/>
                </a:rPr>
                <a:t>期间改正的错误数</a:t>
              </a:r>
              <a:r>
                <a:rPr lang="en-US" altLang="zh-CN">
                  <a:sym typeface="+mn-ea"/>
                </a:rPr>
                <a:t> / </a:t>
              </a:r>
              <a:r>
                <a:rPr lang="zh-CN" altLang="en-US">
                  <a:sym typeface="+mn-ea"/>
                </a:rPr>
                <a:t>程序长度（机器指令总数）</a:t>
              </a:r>
              <a:r>
                <a:rPr lang="zh-CN" altLang="en-US"/>
                <a:t>】</a:t>
              </a:r>
              <a:endParaRPr lang="zh-CN" altLang="en-US"/>
            </a:p>
          </p:txBody>
        </p:sp>
      </p:grpSp>
    </p:spTree>
    <p:custDataLst>
      <p:tags r:id="rId3"/>
    </p:custDataLst>
  </p:cSld>
  <p:clrMapOvr>
    <a:masterClrMapping/>
  </p:clrMapOvr>
  <p:transition advTm="2000">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1172210" y="2308225"/>
            <a:ext cx="2147570" cy="3241040"/>
            <a:chOff x="1846" y="3635"/>
            <a:chExt cx="3382" cy="5104"/>
          </a:xfrm>
        </p:grpSpPr>
        <p:grpSp>
          <p:nvGrpSpPr>
            <p:cNvPr id="31" name="组合 30"/>
            <p:cNvGrpSpPr/>
            <p:nvPr/>
          </p:nvGrpSpPr>
          <p:grpSpPr>
            <a:xfrm>
              <a:off x="1846" y="4313"/>
              <a:ext cx="3383" cy="4427"/>
              <a:chOff x="2014" y="3653"/>
              <a:chExt cx="3383" cy="3737"/>
            </a:xfrm>
          </p:grpSpPr>
          <p:sp>
            <p:nvSpPr>
              <p:cNvPr id="11"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33" name="图形"/>
              <p:cNvSpPr txBox="1"/>
              <p:nvPr/>
            </p:nvSpPr>
            <p:spPr>
              <a:xfrm>
                <a:off x="2170" y="5028"/>
                <a:ext cx="3149" cy="571"/>
              </a:xfrm>
              <a:prstGeom prst="rect">
                <a:avLst/>
              </a:prstGeom>
              <a:noFill/>
            </p:spPr>
            <p:txBody>
              <a:bodyPr wrap="square" rtlCol="0">
                <a:spAutoFit/>
              </a:bodyPr>
              <a:lstStyle/>
              <a:p>
                <a:pPr algn="ctr"/>
                <a:r>
                  <a:rPr lang="zh-CN" altLang="en-US" sz="2200">
                    <a:cs typeface="+mn-ea"/>
                    <a:sym typeface="+mn-lt"/>
                  </a:rPr>
                  <a:t>黑盒测试</a:t>
                </a:r>
                <a:endParaRPr lang="zh-CN" altLang="en-US" sz="2200">
                  <a:cs typeface="+mn-ea"/>
                  <a:sym typeface="+mn-lt"/>
                </a:endParaRPr>
              </a:p>
            </p:txBody>
          </p:sp>
          <p:sp>
            <p:nvSpPr>
              <p:cNvPr id="34" name="图形"/>
              <p:cNvSpPr/>
              <p:nvPr/>
            </p:nvSpPr>
            <p:spPr>
              <a:xfrm>
                <a:off x="2879" y="6391"/>
                <a:ext cx="1807" cy="4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ONE</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69" name="图形"/>
            <p:cNvSpPr/>
            <p:nvPr/>
          </p:nvSpPr>
          <p:spPr>
            <a:xfrm>
              <a:off x="2702" y="3635"/>
              <a:ext cx="1745" cy="1745"/>
            </a:xfrm>
            <a:prstGeom prst="diamond">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01</a:t>
              </a:r>
              <a:endParaRPr lang="en-US" altLang="zh-CN" sz="2400" dirty="0">
                <a:cs typeface="+mn-ea"/>
                <a:sym typeface="+mn-lt"/>
              </a:endParaRPr>
            </a:p>
          </p:txBody>
        </p:sp>
      </p:grpSp>
      <p:grpSp>
        <p:nvGrpSpPr>
          <p:cNvPr id="7" name="组合 6"/>
          <p:cNvGrpSpPr/>
          <p:nvPr/>
        </p:nvGrpSpPr>
        <p:grpSpPr>
          <a:xfrm>
            <a:off x="4997450" y="2308225"/>
            <a:ext cx="2147570" cy="3241040"/>
            <a:chOff x="5827" y="3635"/>
            <a:chExt cx="3382" cy="5104"/>
          </a:xfrm>
        </p:grpSpPr>
        <p:grpSp>
          <p:nvGrpSpPr>
            <p:cNvPr id="36" name="组合 35"/>
            <p:cNvGrpSpPr/>
            <p:nvPr/>
          </p:nvGrpSpPr>
          <p:grpSpPr>
            <a:xfrm>
              <a:off x="5827" y="4313"/>
              <a:ext cx="3383" cy="4427"/>
              <a:chOff x="2014" y="3653"/>
              <a:chExt cx="3383" cy="3737"/>
            </a:xfrm>
          </p:grpSpPr>
          <p:sp>
            <p:nvSpPr>
              <p:cNvPr id="37"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2" name="图形"/>
              <p:cNvSpPr txBox="1"/>
              <p:nvPr/>
            </p:nvSpPr>
            <p:spPr>
              <a:xfrm>
                <a:off x="2170" y="5052"/>
                <a:ext cx="3149" cy="1021"/>
              </a:xfrm>
              <a:prstGeom prst="rect">
                <a:avLst/>
              </a:prstGeom>
              <a:noFill/>
            </p:spPr>
            <p:txBody>
              <a:bodyPr wrap="square" rtlCol="0">
                <a:spAutoFit/>
              </a:bodyPr>
              <a:lstStyle/>
              <a:p>
                <a:pPr algn="ctr"/>
                <a:r>
                  <a:rPr lang="zh-CN" altLang="en-US" sz="2200" dirty="0">
                    <a:cs typeface="+mn-ea"/>
                    <a:sym typeface="+mn-lt"/>
                  </a:rPr>
                  <a:t>调试与</a:t>
                </a:r>
                <a:endParaRPr lang="zh-CN" altLang="en-US" sz="2200" dirty="0">
                  <a:cs typeface="+mn-ea"/>
                  <a:sym typeface="+mn-lt"/>
                </a:endParaRPr>
              </a:p>
              <a:p>
                <a:pPr algn="ctr"/>
                <a:r>
                  <a:rPr lang="zh-CN" altLang="en-US" sz="2200" dirty="0">
                    <a:cs typeface="+mn-ea"/>
                    <a:sym typeface="+mn-lt"/>
                  </a:rPr>
                  <a:t>软件可靠性</a:t>
                </a:r>
                <a:endParaRPr lang="zh-CN" altLang="en-US" sz="2200" dirty="0">
                  <a:cs typeface="+mn-ea"/>
                  <a:sym typeface="+mn-lt"/>
                </a:endParaRPr>
              </a:p>
            </p:txBody>
          </p:sp>
          <p:sp>
            <p:nvSpPr>
              <p:cNvPr id="14" name="图形"/>
              <p:cNvSpPr/>
              <p:nvPr/>
            </p:nvSpPr>
            <p:spPr>
              <a:xfrm>
                <a:off x="2879" y="6391"/>
                <a:ext cx="1807" cy="444"/>
              </a:xfrm>
              <a:prstGeom prst="roundRect">
                <a:avLst>
                  <a:gd name="adj" fmla="val 50000"/>
                </a:avLst>
              </a:prstGeom>
              <a:gradFill>
                <a:gsLst>
                  <a:gs pos="0">
                    <a:srgbClr val="DDC367"/>
                  </a:gs>
                  <a:gs pos="100000">
                    <a:srgbClr val="E4D17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TWO</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70" name="图形"/>
            <p:cNvSpPr/>
            <p:nvPr/>
          </p:nvSpPr>
          <p:spPr>
            <a:xfrm>
              <a:off x="6656" y="3635"/>
              <a:ext cx="1745" cy="1745"/>
            </a:xfrm>
            <a:prstGeom prst="diamond">
              <a:avLst/>
            </a:prstGeom>
            <a:gradFill>
              <a:gsLst>
                <a:gs pos="0">
                  <a:srgbClr val="DDC367"/>
                </a:gs>
                <a:gs pos="100000">
                  <a:srgbClr val="E4D178"/>
                </a:gs>
              </a:gsLst>
              <a:lin ang="27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02</a:t>
              </a:r>
              <a:endParaRPr lang="en-US" altLang="zh-CN" sz="2400">
                <a:cs typeface="+mn-ea"/>
                <a:sym typeface="+mn-lt"/>
              </a:endParaRPr>
            </a:p>
          </p:txBody>
        </p:sp>
      </p:grpSp>
      <p:grpSp>
        <p:nvGrpSpPr>
          <p:cNvPr id="8" name="组合 7"/>
          <p:cNvGrpSpPr/>
          <p:nvPr/>
        </p:nvGrpSpPr>
        <p:grpSpPr>
          <a:xfrm>
            <a:off x="8871585" y="2308225"/>
            <a:ext cx="2148205" cy="3241675"/>
            <a:chOff x="13971" y="3635"/>
            <a:chExt cx="3383" cy="5105"/>
          </a:xfrm>
        </p:grpSpPr>
        <p:grpSp>
          <p:nvGrpSpPr>
            <p:cNvPr id="15" name="组合 14"/>
            <p:cNvGrpSpPr/>
            <p:nvPr/>
          </p:nvGrpSpPr>
          <p:grpSpPr>
            <a:xfrm>
              <a:off x="13971" y="4313"/>
              <a:ext cx="3383" cy="4427"/>
              <a:chOff x="6177" y="3653"/>
              <a:chExt cx="3383" cy="3737"/>
            </a:xfrm>
          </p:grpSpPr>
          <p:sp>
            <p:nvSpPr>
              <p:cNvPr id="16"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6177"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7" name="图形"/>
              <p:cNvSpPr txBox="1"/>
              <p:nvPr/>
            </p:nvSpPr>
            <p:spPr>
              <a:xfrm>
                <a:off x="6333" y="5052"/>
                <a:ext cx="3149" cy="571"/>
              </a:xfrm>
              <a:prstGeom prst="rect">
                <a:avLst/>
              </a:prstGeom>
              <a:noFill/>
            </p:spPr>
            <p:txBody>
              <a:bodyPr wrap="square" rtlCol="0">
                <a:spAutoFit/>
              </a:bodyPr>
              <a:lstStyle/>
              <a:p>
                <a:pPr algn="ctr"/>
                <a:endParaRPr lang="zh-CN" altLang="en-US" sz="2200">
                  <a:cs typeface="+mn-ea"/>
                  <a:sym typeface="+mn-lt"/>
                </a:endParaRPr>
              </a:p>
            </p:txBody>
          </p:sp>
          <p:sp>
            <p:nvSpPr>
              <p:cNvPr id="52" name="图形"/>
              <p:cNvSpPr/>
              <p:nvPr/>
            </p:nvSpPr>
            <p:spPr>
              <a:xfrm>
                <a:off x="6893" y="6372"/>
                <a:ext cx="1952" cy="4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THREE</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71" name="图形"/>
            <p:cNvSpPr/>
            <p:nvPr/>
          </p:nvSpPr>
          <p:spPr>
            <a:xfrm>
              <a:off x="14773" y="3635"/>
              <a:ext cx="1745" cy="1745"/>
            </a:xfrm>
            <a:prstGeom prst="diamond">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03</a:t>
              </a:r>
              <a:endParaRPr lang="en-US" altLang="zh-CN" sz="2400">
                <a:cs typeface="+mn-ea"/>
                <a:sym typeface="+mn-lt"/>
              </a:endParaRPr>
            </a:p>
          </p:txBody>
        </p:sp>
      </p:grpSp>
      <p:grpSp>
        <p:nvGrpSpPr>
          <p:cNvPr id="2" name="组合 1"/>
          <p:cNvGrpSpPr/>
          <p:nvPr/>
        </p:nvGrpSpPr>
        <p:grpSpPr>
          <a:xfrm>
            <a:off x="937895" y="916940"/>
            <a:ext cx="5934710" cy="922020"/>
            <a:chOff x="1477" y="1444"/>
            <a:chExt cx="9346" cy="1452"/>
          </a:xfrm>
        </p:grpSpPr>
        <p:sp>
          <p:nvSpPr>
            <p:cNvPr id="22" name="图形"/>
            <p:cNvSpPr/>
            <p:nvPr/>
          </p:nvSpPr>
          <p:spPr>
            <a:xfrm>
              <a:off x="1587" y="1592"/>
              <a:ext cx="640" cy="640"/>
            </a:xfrm>
            <a:prstGeom prst="ellipse">
              <a:avLst/>
            </a:prstGeom>
            <a:gradFill>
              <a:gsLst>
                <a:gs pos="0">
                  <a:srgbClr val="E4D178"/>
                </a:gs>
                <a:gs pos="100000">
                  <a:srgbClr val="DDC36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图形"/>
            <p:cNvSpPr txBox="1"/>
            <p:nvPr/>
          </p:nvSpPr>
          <p:spPr>
            <a:xfrm>
              <a:off x="1477" y="1444"/>
              <a:ext cx="9346" cy="1452"/>
            </a:xfrm>
            <a:prstGeom prst="rect">
              <a:avLst/>
            </a:prstGeom>
            <a:noFill/>
          </p:spPr>
          <p:txBody>
            <a:bodyPr wrap="square" rtlCol="0">
              <a:spAutoFit/>
            </a:bodyPr>
            <a:lstStyle/>
            <a:p>
              <a:pPr algn="l"/>
              <a:r>
                <a:rPr lang="en-US" sz="5400" dirty="0">
                  <a:solidFill>
                    <a:schemeClr val="tx1">
                      <a:lumMod val="85000"/>
                      <a:lumOff val="15000"/>
                    </a:schemeClr>
                  </a:solidFill>
                  <a:effectLst/>
                  <a:cs typeface="+mn-ea"/>
                  <a:sym typeface="+mn-lt"/>
                </a:rPr>
                <a:t>CON</a:t>
              </a:r>
              <a:r>
                <a:rPr lang="en-US" sz="4000" dirty="0">
                  <a:solidFill>
                    <a:schemeClr val="tx1">
                      <a:lumMod val="85000"/>
                      <a:lumOff val="15000"/>
                    </a:schemeClr>
                  </a:solidFill>
                  <a:effectLst/>
                  <a:cs typeface="+mn-ea"/>
                  <a:sym typeface="+mn-lt"/>
                </a:rPr>
                <a:t>TENTS</a:t>
              </a:r>
              <a:endParaRPr lang="en-US" sz="4000" dirty="0">
                <a:solidFill>
                  <a:schemeClr val="tx1">
                    <a:lumMod val="85000"/>
                    <a:lumOff val="15000"/>
                  </a:schemeClr>
                </a:solidFill>
                <a:effectLst/>
                <a:cs typeface="+mn-ea"/>
                <a:sym typeface="+mn-lt"/>
              </a:endParaRPr>
            </a:p>
          </p:txBody>
        </p:sp>
      </p:grpSp>
    </p:spTree>
    <p:custDataLst>
      <p:tags r:id="rId2"/>
    </p:custDataLst>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9547860" cy="767080"/>
          </a:xfrm>
          <a:prstGeom prst="rect">
            <a:avLst/>
          </a:prstGeom>
          <a:solidFill>
            <a:schemeClr val="bg1"/>
          </a:solidFill>
        </p:spPr>
        <p:txBody>
          <a:bodyPr wrap="square" rtlCol="0" anchor="t">
            <a:no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7.9</a:t>
            </a:r>
            <a:r>
              <a:rPr lang="zh-CN" altLang="en-US" sz="3200" b="1" dirty="0">
                <a:solidFill>
                  <a:srgbClr val="0070C0"/>
                </a:solidFill>
                <a:effectLst>
                  <a:outerShdw blurRad="38100" dist="38100" dir="2700000" algn="tl">
                    <a:srgbClr val="000000">
                      <a:alpha val="43137"/>
                    </a:srgbClr>
                  </a:outerShdw>
                </a:effectLst>
                <a:cs typeface="+mn-ea"/>
                <a:sym typeface="+mn-lt"/>
              </a:rPr>
              <a:t>软件可靠性</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估算平均无故障时间</a:t>
            </a:r>
            <a:r>
              <a:rPr lang="en-US" altLang="zh-CN" sz="2800" b="1" dirty="0">
                <a:solidFill>
                  <a:srgbClr val="0070C0"/>
                </a:solidFill>
                <a:effectLst>
                  <a:outerShdw blurRad="38100" dist="38100" dir="2700000" algn="tl">
                    <a:srgbClr val="000000">
                      <a:alpha val="43137"/>
                    </a:srgbClr>
                  </a:outerShdw>
                </a:effectLst>
                <a:cs typeface="+mn-ea"/>
                <a:sym typeface="+mn-lt"/>
              </a:rPr>
              <a:t>MTFF</a:t>
            </a:r>
            <a:endParaRPr lang="en-US" altLang="zh-CN" sz="2800" b="1" dirty="0">
              <a:solidFill>
                <a:srgbClr val="0070C0"/>
              </a:solidFill>
              <a:effectLst>
                <a:outerShdw blurRad="38100" dist="38100" dir="2700000" algn="tl">
                  <a:srgbClr val="000000">
                    <a:alpha val="43137"/>
                  </a:srgbClr>
                </a:outerShdw>
              </a:effectLst>
              <a:cs typeface="+mn-ea"/>
              <a:sym typeface="+mn-lt"/>
            </a:endParaRPr>
          </a:p>
        </p:txBody>
      </p:sp>
      <p:sp>
        <p:nvSpPr>
          <p:cNvPr id="4" name="文本框 3"/>
          <p:cNvSpPr txBox="1"/>
          <p:nvPr/>
        </p:nvSpPr>
        <p:spPr>
          <a:xfrm>
            <a:off x="2870200" y="1432560"/>
            <a:ext cx="6451600" cy="368300"/>
          </a:xfrm>
          <a:prstGeom prst="rect">
            <a:avLst/>
          </a:prstGeom>
          <a:noFill/>
        </p:spPr>
        <p:txBody>
          <a:bodyPr wrap="square" rtlCol="0" anchor="t">
            <a:spAutoFit/>
          </a:bodyPr>
          <a:p>
            <a:r>
              <a:rPr>
                <a:effectLst>
                  <a:outerShdw blurRad="38100" dist="38100" dir="2700000" algn="tl">
                    <a:srgbClr val="000000">
                      <a:alpha val="43137"/>
                    </a:srgbClr>
                  </a:outerShdw>
                </a:effectLst>
                <a:sym typeface="+mn-ea"/>
              </a:rPr>
              <a:t>平均无故障时间MTTF</a:t>
            </a:r>
            <a:r>
              <a:rPr lang="en-US">
                <a:effectLst>
                  <a:outerShdw blurRad="38100" dist="38100" dir="2700000" algn="tl">
                    <a:srgbClr val="000000">
                      <a:alpha val="43137"/>
                    </a:srgbClr>
                  </a:outerShdw>
                </a:effectLst>
                <a:sym typeface="+mn-ea"/>
              </a:rPr>
              <a:t> </a:t>
            </a:r>
            <a:r>
              <a:rPr baseline="-25000">
                <a:effectLst>
                  <a:outerShdw blurRad="38100" dist="38100" dir="2700000" algn="tl">
                    <a:srgbClr val="000000">
                      <a:alpha val="43137"/>
                    </a:srgbClr>
                  </a:outerShdw>
                </a:effectLst>
                <a:sym typeface="+mn-ea"/>
              </a:rPr>
              <a:t>与</a:t>
            </a:r>
            <a:r>
              <a:rPr lang="en-US" baseline="-25000">
                <a:effectLst>
                  <a:outerShdw blurRad="38100" dist="38100" dir="2700000" algn="tl">
                    <a:srgbClr val="000000">
                      <a:alpha val="43137"/>
                    </a:srgbClr>
                  </a:outerShdw>
                </a:effectLst>
                <a:sym typeface="+mn-ea"/>
              </a:rPr>
              <a:t> </a:t>
            </a:r>
            <a:r>
              <a:rPr lang="zh-CN">
                <a:effectLst>
                  <a:outerShdw blurRad="38100" dist="38100" dir="2700000" algn="tl">
                    <a:srgbClr val="000000">
                      <a:alpha val="43137"/>
                    </a:srgbClr>
                  </a:outerShdw>
                </a:effectLst>
                <a:sym typeface="+mn-ea"/>
              </a:rPr>
              <a:t>单位长度程序中</a:t>
            </a:r>
            <a:r>
              <a:rPr>
                <a:effectLst>
                  <a:outerShdw blurRad="38100" dist="38100" dir="2700000" algn="tl">
                    <a:srgbClr val="000000">
                      <a:alpha val="43137"/>
                    </a:srgbClr>
                  </a:outerShdw>
                </a:effectLst>
                <a:sym typeface="+mn-ea"/>
              </a:rPr>
              <a:t>剩余的错误数</a:t>
            </a:r>
            <a:r>
              <a:rPr lang="en-US">
                <a:effectLst>
                  <a:outerShdw blurRad="38100" dist="38100" dir="2700000" algn="tl">
                    <a:srgbClr val="000000">
                      <a:alpha val="43137"/>
                    </a:srgbClr>
                  </a:outerShdw>
                </a:effectLst>
                <a:sym typeface="+mn-ea"/>
              </a:rPr>
              <a:t> </a:t>
            </a:r>
            <a:r>
              <a:rPr baseline="-25000">
                <a:effectLst>
                  <a:outerShdw blurRad="38100" dist="38100" dir="2700000" algn="tl">
                    <a:srgbClr val="000000">
                      <a:alpha val="43137"/>
                    </a:srgbClr>
                  </a:outerShdw>
                </a:effectLst>
                <a:sym typeface="+mn-ea"/>
              </a:rPr>
              <a:t>成反比</a:t>
            </a:r>
            <a:endParaRPr lang="zh-CN" altLang="en-US" baseline="-25000">
              <a:effectLst>
                <a:outerShdw blurRad="38100" dist="38100" dir="2700000" algn="tl">
                  <a:srgbClr val="000000">
                    <a:alpha val="43137"/>
                  </a:srgbClr>
                </a:outerShdw>
              </a:effectLst>
              <a:sym typeface="+mn-ea"/>
            </a:endParaRPr>
          </a:p>
        </p:txBody>
      </p:sp>
      <p:grpSp>
        <p:nvGrpSpPr>
          <p:cNvPr id="16" name="组合 15"/>
          <p:cNvGrpSpPr/>
          <p:nvPr/>
        </p:nvGrpSpPr>
        <p:grpSpPr>
          <a:xfrm>
            <a:off x="1901190" y="2559685"/>
            <a:ext cx="9242425" cy="1005840"/>
            <a:chOff x="1164" y="3613"/>
            <a:chExt cx="14555" cy="1584"/>
          </a:xfrm>
        </p:grpSpPr>
        <p:graphicFrame>
          <p:nvGraphicFramePr>
            <p:cNvPr id="10" name="对象 9"/>
            <p:cNvGraphicFramePr/>
            <p:nvPr/>
          </p:nvGraphicFramePr>
          <p:xfrm>
            <a:off x="1164" y="3613"/>
            <a:ext cx="8895" cy="1585"/>
          </p:xfrm>
          <a:graphic>
            <a:graphicData uri="http://schemas.openxmlformats.org/presentationml/2006/ole">
              <mc:AlternateContent xmlns:mc="http://schemas.openxmlformats.org/markup-compatibility/2006">
                <mc:Choice xmlns:v="urn:schemas-microsoft-com:vml" Requires="v">
                  <p:oleObj spid="_x0000_s11" name="" r:id="rId1" imgW="5279390" imgH="921385" progId="Equation.KSEE3">
                    <p:embed/>
                  </p:oleObj>
                </mc:Choice>
                <mc:Fallback>
                  <p:oleObj name="" r:id="rId1" imgW="5279390" imgH="921385" progId="Equation.KSEE3">
                    <p:embed/>
                    <p:pic>
                      <p:nvPicPr>
                        <p:cNvPr id="0" name="图片 10"/>
                        <p:cNvPicPr/>
                        <p:nvPr/>
                      </p:nvPicPr>
                      <p:blipFill>
                        <a:blip r:embed="rId2"/>
                        <a:stretch>
                          <a:fillRect/>
                        </a:stretch>
                      </p:blipFill>
                      <p:spPr>
                        <a:xfrm>
                          <a:off x="1164" y="3613"/>
                          <a:ext cx="8895" cy="1585"/>
                        </a:xfrm>
                        <a:prstGeom prst="rect">
                          <a:avLst/>
                        </a:prstGeom>
                        <a:ln>
                          <a:solidFill>
                            <a:schemeClr val="tx1"/>
                          </a:solidFill>
                        </a:ln>
                      </p:spPr>
                    </p:pic>
                  </p:oleObj>
                </mc:Fallback>
              </mc:AlternateContent>
            </a:graphicData>
          </a:graphic>
        </p:graphicFrame>
        <p:sp>
          <p:nvSpPr>
            <p:cNvPr id="12" name="文本框 11"/>
            <p:cNvSpPr txBox="1"/>
            <p:nvPr/>
          </p:nvSpPr>
          <p:spPr>
            <a:xfrm>
              <a:off x="9925" y="4007"/>
              <a:ext cx="5794" cy="580"/>
            </a:xfrm>
            <a:prstGeom prst="rect">
              <a:avLst/>
            </a:prstGeom>
            <a:noFill/>
          </p:spPr>
          <p:txBody>
            <a:bodyPr wrap="square" rtlCol="0">
              <a:spAutoFit/>
            </a:bodyPr>
            <a:p>
              <a:r>
                <a:rPr lang="zh-CN" altLang="en-US"/>
                <a:t>【</a:t>
              </a:r>
              <a:r>
                <a:rPr lang="en-US" altLang="zh-CN"/>
                <a:t>K</a:t>
              </a:r>
              <a:r>
                <a:rPr lang="zh-CN" altLang="en-US"/>
                <a:t>为常数，典型值为</a:t>
              </a:r>
              <a:r>
                <a:rPr lang="en-US" altLang="zh-CN"/>
                <a:t>200</a:t>
              </a:r>
              <a:r>
                <a:rPr lang="zh-CN" altLang="en-US"/>
                <a:t>】</a:t>
              </a:r>
              <a:endParaRPr lang="zh-CN" altLang="en-US"/>
            </a:p>
          </p:txBody>
        </p:sp>
      </p:grpSp>
      <p:graphicFrame>
        <p:nvGraphicFramePr>
          <p:cNvPr id="17" name="对象 16"/>
          <p:cNvGraphicFramePr/>
          <p:nvPr/>
        </p:nvGraphicFramePr>
        <p:xfrm>
          <a:off x="4278630" y="4415155"/>
          <a:ext cx="3827145" cy="770890"/>
        </p:xfrm>
        <a:graphic>
          <a:graphicData uri="http://schemas.openxmlformats.org/presentationml/2006/ole">
            <mc:AlternateContent xmlns:mc="http://schemas.openxmlformats.org/markup-compatibility/2006">
              <mc:Choice xmlns:v="urn:schemas-microsoft-com:vml" Requires="v">
                <p:oleObj spid="_x0000_s18" name="" r:id="rId3" imgW="3317240" imgH="1012190" progId="Equation.KSEE3">
                  <p:embed/>
                </p:oleObj>
              </mc:Choice>
              <mc:Fallback>
                <p:oleObj name="" r:id="rId3" imgW="3317240" imgH="1012190" progId="Equation.KSEE3">
                  <p:embed/>
                  <p:pic>
                    <p:nvPicPr>
                      <p:cNvPr id="0" name="图片 17"/>
                      <p:cNvPicPr/>
                      <p:nvPr/>
                    </p:nvPicPr>
                    <p:blipFill>
                      <a:blip r:embed="rId4"/>
                      <a:stretch>
                        <a:fillRect/>
                      </a:stretch>
                    </p:blipFill>
                    <p:spPr>
                      <a:xfrm>
                        <a:off x="4278630" y="4415155"/>
                        <a:ext cx="3827145" cy="770890"/>
                      </a:xfrm>
                      <a:prstGeom prst="rect">
                        <a:avLst/>
                      </a:prstGeom>
                      <a:ln>
                        <a:solidFill>
                          <a:schemeClr val="tx1"/>
                        </a:solidFill>
                      </a:ln>
                    </p:spPr>
                  </p:pic>
                </p:oleObj>
              </mc:Fallback>
            </mc:AlternateContent>
          </a:graphicData>
        </a:graphic>
      </p:graphicFrame>
    </p:spTree>
    <p:custDataLst>
      <p:tags r:id="rId5"/>
    </p:custDataLst>
  </p:cSld>
  <p:clrMapOvr>
    <a:masterClrMapping/>
  </p:clrMapOvr>
  <p:transition advTm="2000">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10454005" cy="767080"/>
          </a:xfrm>
          <a:prstGeom prst="rect">
            <a:avLst/>
          </a:prstGeom>
          <a:solidFill>
            <a:schemeClr val="bg1"/>
          </a:solidFill>
        </p:spPr>
        <p:txBody>
          <a:bodyPr wrap="square" rtlCol="0" anchor="t">
            <a:no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7.9</a:t>
            </a:r>
            <a:r>
              <a:rPr lang="zh-CN" altLang="en-US" sz="3200" b="1" dirty="0">
                <a:solidFill>
                  <a:srgbClr val="0070C0"/>
                </a:solidFill>
                <a:effectLst>
                  <a:outerShdw blurRad="38100" dist="38100" dir="2700000" algn="tl">
                    <a:srgbClr val="000000">
                      <a:alpha val="43137"/>
                    </a:srgbClr>
                  </a:outerShdw>
                </a:effectLst>
                <a:cs typeface="+mn-ea"/>
                <a:sym typeface="+mn-lt"/>
              </a:rPr>
              <a:t>软件可靠性</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估计测试之前程序中错误总数</a:t>
            </a:r>
            <a:r>
              <a:rPr lang="en-US" altLang="zh-CN" sz="2800" b="1" dirty="0">
                <a:solidFill>
                  <a:srgbClr val="0070C0"/>
                </a:solidFill>
                <a:effectLst>
                  <a:outerShdw blurRad="38100" dist="38100" dir="2700000" algn="tl">
                    <a:srgbClr val="000000">
                      <a:alpha val="43137"/>
                    </a:srgbClr>
                  </a:outerShdw>
                </a:effectLst>
                <a:cs typeface="+mn-ea"/>
                <a:sym typeface="+mn-lt"/>
              </a:rPr>
              <a:t>E</a:t>
            </a:r>
            <a:r>
              <a:rPr lang="en-US" altLang="zh-CN" sz="2800" b="1" baseline="-25000" dirty="0">
                <a:solidFill>
                  <a:srgbClr val="0070C0"/>
                </a:solidFill>
                <a:effectLst>
                  <a:outerShdw blurRad="38100" dist="38100" dir="2700000" algn="tl">
                    <a:srgbClr val="000000">
                      <a:alpha val="43137"/>
                    </a:srgbClr>
                  </a:outerShdw>
                </a:effectLst>
                <a:cs typeface="+mn-ea"/>
                <a:sym typeface="+mn-lt"/>
              </a:rPr>
              <a:t>T</a:t>
            </a:r>
            <a:endParaRPr lang="zh-CN" altLang="en-US" sz="2800" b="1" dirty="0">
              <a:solidFill>
                <a:srgbClr val="0070C0"/>
              </a:solidFill>
              <a:effectLst>
                <a:outerShdw blurRad="38100" dist="38100" dir="2700000" algn="tl">
                  <a:srgbClr val="000000">
                    <a:alpha val="43137"/>
                  </a:srgbClr>
                </a:outerShdw>
              </a:effectLst>
              <a:cs typeface="+mn-ea"/>
              <a:sym typeface="+mn-lt"/>
            </a:endParaRPr>
          </a:p>
          <a:p>
            <a:pPr algn="l"/>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graphicFrame>
        <p:nvGraphicFramePr>
          <p:cNvPr id="3" name="表格 2"/>
          <p:cNvGraphicFramePr/>
          <p:nvPr>
            <p:custDataLst>
              <p:tags r:id="rId1"/>
            </p:custDataLst>
          </p:nvPr>
        </p:nvGraphicFramePr>
        <p:xfrm>
          <a:off x="0" y="1115060"/>
          <a:ext cx="12193270" cy="5795010"/>
        </p:xfrm>
        <a:graphic>
          <a:graphicData uri="http://schemas.openxmlformats.org/drawingml/2006/table">
            <a:tbl>
              <a:tblPr firstRow="1" bandRow="1">
                <a:tableStyleId>{5C22544A-7EE6-4342-B048-85BDC9FD1C3A}</a:tableStyleId>
              </a:tblPr>
              <a:tblGrid>
                <a:gridCol w="3917315"/>
                <a:gridCol w="8275955"/>
              </a:tblGrid>
              <a:tr h="650240">
                <a:tc>
                  <a:txBody>
                    <a:bodyPr/>
                    <a:p>
                      <a:pPr algn="ctr">
                        <a:lnSpc>
                          <a:spcPct val="150000"/>
                        </a:lnSpc>
                        <a:buNone/>
                      </a:pPr>
                      <a:r>
                        <a:rPr lang="zh-CN" altLang="en-US" sz="2400"/>
                        <a:t>植入错误法</a:t>
                      </a:r>
                      <a:endParaRPr lang="zh-CN" altLang="en-US" sz="2400"/>
                    </a:p>
                  </a:txBody>
                  <a:tcPr/>
                </a:tc>
                <a:tc>
                  <a:txBody>
                    <a:bodyPr/>
                    <a:p>
                      <a:pPr algn="ctr">
                        <a:lnSpc>
                          <a:spcPct val="150000"/>
                        </a:lnSpc>
                        <a:buNone/>
                      </a:pPr>
                      <a:r>
                        <a:rPr lang="zh-CN" altLang="en-US" sz="2400"/>
                        <a:t>分别测试法</a:t>
                      </a:r>
                      <a:endParaRPr lang="zh-CN" altLang="en-US" sz="2400"/>
                    </a:p>
                  </a:txBody>
                  <a:tcPr/>
                </a:tc>
              </a:tr>
              <a:tr h="1952625">
                <a:tc>
                  <a:txBody>
                    <a:bodyPr/>
                    <a:p>
                      <a:pPr>
                        <a:lnSpc>
                          <a:spcPct val="150000"/>
                        </a:lnSpc>
                        <a:buNone/>
                      </a:pPr>
                      <a:r>
                        <a:rPr lang="en-US" altLang="zh-CN" sz="1600"/>
                        <a:t>1</a:t>
                      </a:r>
                      <a:r>
                        <a:rPr lang="zh-CN" altLang="en-US" sz="1600"/>
                        <a:t>、测试之前由专人在程序中随机植入错误；</a:t>
                      </a:r>
                      <a:endParaRPr lang="zh-CN" altLang="en-US" sz="1600"/>
                    </a:p>
                    <a:p>
                      <a:pPr>
                        <a:lnSpc>
                          <a:spcPct val="150000"/>
                        </a:lnSpc>
                        <a:buNone/>
                      </a:pPr>
                      <a:r>
                        <a:rPr lang="en-US" altLang="zh-CN" sz="1600"/>
                        <a:t>2</a:t>
                      </a:r>
                      <a:r>
                        <a:rPr lang="zh-CN" altLang="en-US" sz="1600"/>
                        <a:t>、测试之后，根据测试小组</a:t>
                      </a:r>
                      <a:r>
                        <a:rPr lang="zh-CN" altLang="en-US" sz="1600">
                          <a:highlight>
                            <a:srgbClr val="C0C0C0"/>
                          </a:highlight>
                        </a:rPr>
                        <a:t>发现的错误中原有的和植入的两种错误的比例</a:t>
                      </a:r>
                      <a:r>
                        <a:rPr lang="zh-CN" altLang="en-US" sz="1600"/>
                        <a:t>估计</a:t>
                      </a:r>
                      <a:r>
                        <a:rPr lang="en-US" altLang="zh-CN" sz="1600"/>
                        <a:t>E</a:t>
                      </a:r>
                      <a:r>
                        <a:rPr lang="en-US" altLang="zh-CN" sz="1600" baseline="-25000"/>
                        <a:t>T</a:t>
                      </a:r>
                      <a:r>
                        <a:rPr lang="zh-CN" altLang="en-US" sz="1600"/>
                        <a:t>。</a:t>
                      </a:r>
                      <a:endParaRPr lang="zh-CN" altLang="en-US" sz="1600"/>
                    </a:p>
                    <a:p>
                      <a:pPr>
                        <a:lnSpc>
                          <a:spcPct val="150000"/>
                        </a:lnSpc>
                        <a:buNone/>
                      </a:pPr>
                      <a:r>
                        <a:rPr lang="zh-CN" altLang="en-US" sz="1600">
                          <a:sym typeface="+mn-ea"/>
                        </a:rPr>
                        <a:t>【</a:t>
                      </a:r>
                      <a:r>
                        <a:rPr lang="en-US" altLang="zh-CN" sz="1600">
                          <a:highlight>
                            <a:srgbClr val="FFFF00"/>
                          </a:highlight>
                          <a:sym typeface="+mn-ea"/>
                        </a:rPr>
                        <a:t>P(</a:t>
                      </a:r>
                      <a:r>
                        <a:rPr lang="zh-CN" altLang="en-US" sz="1600">
                          <a:highlight>
                            <a:srgbClr val="FFFF00"/>
                          </a:highlight>
                          <a:sym typeface="+mn-ea"/>
                        </a:rPr>
                        <a:t>发现植入错误</a:t>
                      </a:r>
                      <a:r>
                        <a:rPr lang="en-US" altLang="zh-CN" sz="1600">
                          <a:highlight>
                            <a:srgbClr val="FFFF00"/>
                          </a:highlight>
                          <a:sym typeface="+mn-ea"/>
                        </a:rPr>
                        <a:t>) = P(</a:t>
                      </a:r>
                      <a:r>
                        <a:rPr lang="zh-CN" altLang="en-US" sz="1600">
                          <a:highlight>
                            <a:srgbClr val="FFFF00"/>
                          </a:highlight>
                          <a:sym typeface="+mn-ea"/>
                        </a:rPr>
                        <a:t>发现原有错误</a:t>
                      </a:r>
                      <a:r>
                        <a:rPr lang="en-US" altLang="zh-CN" sz="1600">
                          <a:highlight>
                            <a:srgbClr val="FFFF00"/>
                          </a:highlight>
                          <a:sym typeface="+mn-ea"/>
                        </a:rPr>
                        <a:t>)</a:t>
                      </a:r>
                      <a:r>
                        <a:rPr lang="zh-CN" altLang="en-US" sz="1600">
                          <a:sym typeface="+mn-ea"/>
                        </a:rPr>
                        <a:t>】</a:t>
                      </a:r>
                      <a:endParaRPr lang="zh-CN" altLang="en-US" sz="1600" baseline="-25000"/>
                    </a:p>
                    <a:p>
                      <a:pPr>
                        <a:lnSpc>
                          <a:spcPct val="150000"/>
                        </a:lnSpc>
                        <a:buNone/>
                      </a:pPr>
                      <a:endParaRPr lang="zh-CN" altLang="en-US" sz="1600" baseline="-25000"/>
                    </a:p>
                  </a:txBody>
                  <a:tcPr/>
                </a:tc>
                <a:tc>
                  <a:txBody>
                    <a:bodyPr/>
                    <a:p>
                      <a:pPr>
                        <a:lnSpc>
                          <a:spcPct val="150000"/>
                        </a:lnSpc>
                        <a:buNone/>
                      </a:pPr>
                      <a:r>
                        <a:rPr lang="en-US" altLang="zh-CN" sz="1600"/>
                        <a:t>1</a:t>
                      </a:r>
                      <a:r>
                        <a:rPr lang="zh-CN" altLang="en-US" sz="1600"/>
                        <a:t>、随机给程序中一部分错误加上标记；</a:t>
                      </a:r>
                      <a:endParaRPr lang="zh-CN" altLang="en-US" sz="1600"/>
                    </a:p>
                    <a:p>
                      <a:pPr>
                        <a:lnSpc>
                          <a:spcPct val="150000"/>
                        </a:lnSpc>
                        <a:buNone/>
                      </a:pPr>
                      <a:r>
                        <a:rPr lang="zh-CN" altLang="en-US" sz="1600"/>
                        <a:t>（在测试过程的早期阶段，</a:t>
                      </a:r>
                      <a:r>
                        <a:rPr lang="en-US" altLang="zh-CN" sz="1600"/>
                        <a:t>2</a:t>
                      </a:r>
                      <a:r>
                        <a:rPr lang="zh-CN" altLang="en-US" sz="1600"/>
                        <a:t>名测试员分别测试同一个程序的</a:t>
                      </a:r>
                      <a:r>
                        <a:rPr lang="en-US" altLang="zh-CN" sz="1600"/>
                        <a:t>2</a:t>
                      </a:r>
                      <a:r>
                        <a:rPr lang="zh-CN" altLang="en-US" sz="1600"/>
                        <a:t>个副本，</a:t>
                      </a:r>
                      <a:r>
                        <a:rPr lang="en-US" altLang="zh-CN" sz="1600"/>
                        <a:t>1</a:t>
                      </a:r>
                      <a:r>
                        <a:rPr lang="zh-CN" altLang="en-US" sz="1600"/>
                        <a:t>名分析员分析他们的测试结果。）</a:t>
                      </a:r>
                      <a:endParaRPr lang="zh-CN" altLang="en-US" sz="1600"/>
                    </a:p>
                    <a:p>
                      <a:pPr>
                        <a:lnSpc>
                          <a:spcPct val="150000"/>
                        </a:lnSpc>
                        <a:buNone/>
                      </a:pPr>
                      <a:r>
                        <a:rPr lang="en-US" altLang="zh-CN" sz="1600"/>
                        <a:t>2</a:t>
                      </a:r>
                      <a:r>
                        <a:rPr lang="zh-CN" altLang="en-US" sz="1600"/>
                        <a:t>、根据测试过程中</a:t>
                      </a:r>
                      <a:r>
                        <a:rPr lang="zh-CN" altLang="en-US" sz="1600">
                          <a:highlight>
                            <a:srgbClr val="C0C0C0"/>
                          </a:highlight>
                        </a:rPr>
                        <a:t>发现有标记错误和无标记错误的比例</a:t>
                      </a:r>
                      <a:r>
                        <a:rPr lang="zh-CN" altLang="en-US" sz="1600"/>
                        <a:t>，估计程序中错误总数。</a:t>
                      </a:r>
                      <a:endParaRPr lang="zh-CN" altLang="en-US" sz="1600"/>
                    </a:p>
                    <a:p>
                      <a:pPr>
                        <a:lnSpc>
                          <a:spcPct val="150000"/>
                        </a:lnSpc>
                        <a:buNone/>
                      </a:pPr>
                      <a:r>
                        <a:rPr lang="zh-CN" altLang="en-US" sz="1600">
                          <a:sym typeface="+mn-ea"/>
                        </a:rPr>
                        <a:t>【</a:t>
                      </a:r>
                      <a:r>
                        <a:rPr lang="en-US" altLang="zh-CN" sz="1600">
                          <a:highlight>
                            <a:srgbClr val="FFFF00"/>
                          </a:highlight>
                          <a:sym typeface="+mn-ea"/>
                        </a:rPr>
                        <a:t>P(</a:t>
                      </a:r>
                      <a:r>
                        <a:rPr lang="zh-CN" altLang="en-US" sz="1600">
                          <a:highlight>
                            <a:srgbClr val="FFFF00"/>
                          </a:highlight>
                          <a:sym typeface="+mn-ea"/>
                        </a:rPr>
                        <a:t>发现有标记错误</a:t>
                      </a:r>
                      <a:r>
                        <a:rPr lang="en-US" altLang="zh-CN" sz="1600">
                          <a:highlight>
                            <a:srgbClr val="FFFF00"/>
                          </a:highlight>
                          <a:sym typeface="+mn-ea"/>
                        </a:rPr>
                        <a:t>) = P(</a:t>
                      </a:r>
                      <a:r>
                        <a:rPr lang="zh-CN" altLang="en-US" sz="1600">
                          <a:highlight>
                            <a:srgbClr val="FFFF00"/>
                          </a:highlight>
                          <a:sym typeface="+mn-ea"/>
                        </a:rPr>
                        <a:t>发现无标记错误</a:t>
                      </a:r>
                      <a:r>
                        <a:rPr lang="en-US" altLang="zh-CN" sz="1600">
                          <a:highlight>
                            <a:srgbClr val="FFFF00"/>
                          </a:highlight>
                          <a:sym typeface="+mn-ea"/>
                        </a:rPr>
                        <a:t>)</a:t>
                      </a:r>
                      <a:r>
                        <a:rPr lang="zh-CN" altLang="en-US" sz="1600">
                          <a:sym typeface="+mn-ea"/>
                        </a:rPr>
                        <a:t>】</a:t>
                      </a:r>
                      <a:endParaRPr lang="zh-CN" altLang="en-US" sz="1600"/>
                    </a:p>
                  </a:txBody>
                  <a:tcPr/>
                </a:tc>
              </a:tr>
              <a:tr h="2987040">
                <a:tc>
                  <a:txBody>
                    <a:bodyPr/>
                    <a:p>
                      <a:pPr>
                        <a:lnSpc>
                          <a:spcPct val="150000"/>
                        </a:lnSpc>
                        <a:buNone/>
                      </a:pPr>
                      <a:r>
                        <a:rPr lang="zh-CN" altLang="en-US" sz="1800"/>
                        <a:t>【程序中原有错误总数估计值</a:t>
                      </a:r>
                      <a:r>
                        <a:rPr lang="en-US" altLang="zh-CN" sz="1800"/>
                        <a:t> = </a:t>
                      </a:r>
                      <a:r>
                        <a:rPr lang="zh-CN" altLang="en-US" sz="1800"/>
                        <a:t>（原有错误数</a:t>
                      </a:r>
                      <a:r>
                        <a:rPr lang="en-US" altLang="zh-CN" sz="1800"/>
                        <a:t>n / </a:t>
                      </a:r>
                      <a:r>
                        <a:rPr lang="zh-CN" altLang="en-US" sz="1800"/>
                        <a:t>发现植入错误数）</a:t>
                      </a:r>
                      <a:r>
                        <a:rPr lang="en-US" altLang="zh-CN" sz="1800"/>
                        <a:t>* </a:t>
                      </a:r>
                      <a:r>
                        <a:rPr lang="zh-CN" altLang="en-US" sz="1800"/>
                        <a:t>植入错误总数】</a:t>
                      </a:r>
                      <a:endParaRPr lang="zh-CN" altLang="en-US" sz="1800"/>
                    </a:p>
                  </a:txBody>
                  <a:tcPr/>
                </a:tc>
                <a:tc>
                  <a:txBody>
                    <a:bodyPr/>
                    <a:p>
                      <a:pPr>
                        <a:lnSpc>
                          <a:spcPct val="150000"/>
                        </a:lnSpc>
                        <a:buNone/>
                      </a:pPr>
                      <a:r>
                        <a:rPr lang="zh-CN" altLang="en-US"/>
                        <a:t>假定：（</a:t>
                      </a:r>
                      <a:r>
                        <a:rPr lang="en-US" altLang="zh-CN"/>
                        <a:t>τ </a:t>
                      </a:r>
                      <a:r>
                        <a:rPr lang="zh-CN" altLang="en-US"/>
                        <a:t>表示测试时间）</a:t>
                      </a:r>
                      <a:endParaRPr lang="zh-CN" altLang="en-US"/>
                    </a:p>
                    <a:p>
                      <a:pPr>
                        <a:lnSpc>
                          <a:spcPct val="150000"/>
                        </a:lnSpc>
                        <a:buNone/>
                      </a:pPr>
                      <a:r>
                        <a:rPr lang="en-US" altLang="zh-CN"/>
                        <a:t>1</a:t>
                      </a:r>
                      <a:r>
                        <a:rPr lang="zh-CN" altLang="en-US"/>
                        <a:t>、</a:t>
                      </a:r>
                      <a:r>
                        <a:rPr lang="en-US" altLang="zh-CN"/>
                        <a:t>τ=0 </a:t>
                      </a:r>
                      <a:r>
                        <a:rPr lang="zh-CN" altLang="en-US"/>
                        <a:t>时，错误总数为</a:t>
                      </a:r>
                      <a:r>
                        <a:rPr lang="en-US" altLang="zh-CN"/>
                        <a:t>B</a:t>
                      </a:r>
                      <a:r>
                        <a:rPr lang="en-US" altLang="zh-CN" baseline="-25000"/>
                        <a:t>0</a:t>
                      </a:r>
                      <a:r>
                        <a:rPr lang="zh-CN" altLang="en-US"/>
                        <a:t>；</a:t>
                      </a:r>
                      <a:endParaRPr lang="zh-CN" altLang="en-US"/>
                    </a:p>
                    <a:p>
                      <a:pPr>
                        <a:lnSpc>
                          <a:spcPct val="150000"/>
                        </a:lnSpc>
                        <a:buNone/>
                      </a:pPr>
                      <a:r>
                        <a:rPr lang="en-US" altLang="zh-CN"/>
                        <a:t>2</a:t>
                      </a:r>
                      <a:r>
                        <a:rPr lang="zh-CN" altLang="en-US"/>
                        <a:t>、</a:t>
                      </a:r>
                      <a:r>
                        <a:rPr lang="en-US" altLang="zh-CN"/>
                        <a:t>τ=</a:t>
                      </a:r>
                      <a:r>
                        <a:rPr lang="en-US" altLang="zh-CN" sz="1800">
                          <a:sym typeface="+mn-ea"/>
                        </a:rPr>
                        <a:t>τ</a:t>
                      </a:r>
                      <a:r>
                        <a:rPr lang="en-US" altLang="zh-CN" sz="1800" baseline="-25000">
                          <a:sym typeface="+mn-ea"/>
                        </a:rPr>
                        <a:t>1 </a:t>
                      </a:r>
                      <a:r>
                        <a:rPr lang="zh-CN" altLang="en-US" sz="1800">
                          <a:sym typeface="+mn-ea"/>
                        </a:rPr>
                        <a:t>时，测试员甲发现的错误数为</a:t>
                      </a:r>
                      <a:r>
                        <a:rPr lang="en-US" altLang="zh-CN" sz="1800">
                          <a:sym typeface="+mn-ea"/>
                        </a:rPr>
                        <a:t>B</a:t>
                      </a:r>
                      <a:r>
                        <a:rPr lang="en-US" altLang="zh-CN" sz="1800" baseline="-25000">
                          <a:sym typeface="+mn-ea"/>
                        </a:rPr>
                        <a:t>1</a:t>
                      </a:r>
                      <a:r>
                        <a:rPr lang="en-US" altLang="zh-CN" sz="1800">
                          <a:sym typeface="+mn-ea"/>
                        </a:rPr>
                        <a:t>(</a:t>
                      </a:r>
                      <a:r>
                        <a:rPr lang="zh-CN" altLang="en-US" sz="1800">
                          <a:sym typeface="+mn-ea"/>
                        </a:rPr>
                        <a:t>有标记</a:t>
                      </a:r>
                      <a:r>
                        <a:rPr lang="en-US" altLang="zh-CN" sz="1800">
                          <a:sym typeface="+mn-ea"/>
                        </a:rPr>
                        <a:t>)</a:t>
                      </a:r>
                      <a:r>
                        <a:rPr lang="zh-CN" altLang="en-US" sz="1800">
                          <a:sym typeface="+mn-ea"/>
                        </a:rPr>
                        <a:t>；</a:t>
                      </a:r>
                      <a:endParaRPr lang="zh-CN" altLang="en-US" sz="1800">
                        <a:sym typeface="+mn-ea"/>
                      </a:endParaRPr>
                    </a:p>
                    <a:p>
                      <a:pPr>
                        <a:lnSpc>
                          <a:spcPct val="150000"/>
                        </a:lnSpc>
                        <a:buNone/>
                      </a:pPr>
                      <a:r>
                        <a:rPr lang="en-US" altLang="zh-CN" sz="1800">
                          <a:sym typeface="+mn-ea"/>
                        </a:rPr>
                        <a:t>3</a:t>
                      </a:r>
                      <a:r>
                        <a:rPr lang="zh-CN" altLang="en-US" sz="1800">
                          <a:sym typeface="+mn-ea"/>
                        </a:rPr>
                        <a:t>、</a:t>
                      </a:r>
                      <a:r>
                        <a:rPr lang="en-US" altLang="zh-CN" sz="1800">
                          <a:sym typeface="+mn-ea"/>
                        </a:rPr>
                        <a:t>τ=</a:t>
                      </a:r>
                      <a:r>
                        <a:rPr lang="en-US" altLang="zh-CN" sz="1800">
                          <a:sym typeface="+mn-ea"/>
                        </a:rPr>
                        <a:t>τ</a:t>
                      </a:r>
                      <a:r>
                        <a:rPr lang="en-US" altLang="zh-CN" sz="1800" baseline="-25000">
                          <a:sym typeface="+mn-ea"/>
                        </a:rPr>
                        <a:t>1 </a:t>
                      </a:r>
                      <a:r>
                        <a:rPr lang="zh-CN" altLang="en-US" sz="1800">
                          <a:sym typeface="+mn-ea"/>
                        </a:rPr>
                        <a:t>时，测试员乙发现的错误数为</a:t>
                      </a:r>
                      <a:r>
                        <a:rPr lang="en-US" altLang="zh-CN" sz="1800">
                          <a:sym typeface="+mn-ea"/>
                        </a:rPr>
                        <a:t>B</a:t>
                      </a:r>
                      <a:r>
                        <a:rPr lang="en-US" altLang="zh-CN" sz="1800" baseline="-25000">
                          <a:sym typeface="+mn-ea"/>
                        </a:rPr>
                        <a:t>2</a:t>
                      </a:r>
                      <a:r>
                        <a:rPr lang="zh-CN" altLang="en-US" sz="1800">
                          <a:sym typeface="+mn-ea"/>
                        </a:rPr>
                        <a:t>；</a:t>
                      </a:r>
                      <a:endParaRPr lang="zh-CN" altLang="en-US" sz="1800">
                        <a:sym typeface="+mn-ea"/>
                      </a:endParaRPr>
                    </a:p>
                    <a:p>
                      <a:pPr>
                        <a:lnSpc>
                          <a:spcPct val="150000"/>
                        </a:lnSpc>
                        <a:buNone/>
                      </a:pPr>
                      <a:r>
                        <a:rPr lang="en-US" altLang="zh-CN" sz="1800">
                          <a:sym typeface="+mn-ea"/>
                        </a:rPr>
                        <a:t>4</a:t>
                      </a:r>
                      <a:r>
                        <a:rPr lang="zh-CN" altLang="en-US" sz="1800">
                          <a:sym typeface="+mn-ea"/>
                        </a:rPr>
                        <a:t>、</a:t>
                      </a:r>
                      <a:r>
                        <a:rPr lang="en-US" altLang="zh-CN" sz="1800">
                          <a:sym typeface="+mn-ea"/>
                        </a:rPr>
                        <a:t>τ=τ</a:t>
                      </a:r>
                      <a:r>
                        <a:rPr lang="en-US" altLang="zh-CN" sz="1800" baseline="-25000">
                          <a:sym typeface="+mn-ea"/>
                        </a:rPr>
                        <a:t>1 </a:t>
                      </a:r>
                      <a:r>
                        <a:rPr lang="zh-CN" altLang="en-US" sz="1800">
                          <a:sym typeface="+mn-ea"/>
                        </a:rPr>
                        <a:t>时，两个测试员发现的相同错误数为</a:t>
                      </a:r>
                      <a:r>
                        <a:rPr lang="en-US" altLang="zh-CN" sz="1800">
                          <a:sym typeface="+mn-ea"/>
                        </a:rPr>
                        <a:t>b</a:t>
                      </a:r>
                      <a:r>
                        <a:rPr lang="en-US" altLang="zh-CN" sz="1800" baseline="-25000">
                          <a:sym typeface="+mn-ea"/>
                        </a:rPr>
                        <a:t>c</a:t>
                      </a:r>
                      <a:r>
                        <a:rPr lang="zh-CN" altLang="en-US" sz="1800">
                          <a:sym typeface="+mn-ea"/>
                        </a:rPr>
                        <a:t>；</a:t>
                      </a:r>
                      <a:endParaRPr lang="zh-CN" altLang="en-US" sz="1800">
                        <a:sym typeface="+mn-ea"/>
                      </a:endParaRPr>
                    </a:p>
                    <a:p>
                      <a:pPr>
                        <a:lnSpc>
                          <a:spcPct val="150000"/>
                        </a:lnSpc>
                        <a:buNone/>
                      </a:pPr>
                      <a:r>
                        <a:rPr lang="zh-CN" altLang="en-US" sz="1800">
                          <a:sym typeface="+mn-ea"/>
                        </a:rPr>
                        <a:t>【</a:t>
                      </a:r>
                      <a:r>
                        <a:rPr lang="en-US" altLang="zh-CN" sz="1800">
                          <a:sym typeface="+mn-ea"/>
                        </a:rPr>
                        <a:t>E</a:t>
                      </a:r>
                      <a:r>
                        <a:rPr lang="en-US" altLang="zh-CN" sz="1800" baseline="-25000">
                          <a:sym typeface="+mn-ea"/>
                        </a:rPr>
                        <a:t>T</a:t>
                      </a:r>
                      <a:r>
                        <a:rPr lang="zh-CN" altLang="en-US" sz="1800">
                          <a:sym typeface="+mn-ea"/>
                        </a:rPr>
                        <a:t>估计值</a:t>
                      </a:r>
                      <a:r>
                        <a:rPr lang="en-US" altLang="zh-CN" sz="1800">
                          <a:sym typeface="+mn-ea"/>
                        </a:rPr>
                        <a:t> = </a:t>
                      </a:r>
                      <a:r>
                        <a:rPr lang="zh-CN" altLang="en-US" sz="1800">
                          <a:sym typeface="+mn-ea"/>
                        </a:rPr>
                        <a:t>（发现错误总数</a:t>
                      </a:r>
                      <a:r>
                        <a:rPr lang="en-US" altLang="zh-CN" sz="1800">
                          <a:sym typeface="+mn-ea"/>
                        </a:rPr>
                        <a:t> / </a:t>
                      </a:r>
                      <a:r>
                        <a:rPr lang="zh-CN" altLang="en-US" sz="1800">
                          <a:sym typeface="+mn-ea"/>
                        </a:rPr>
                        <a:t>发现有标记错误数）</a:t>
                      </a:r>
                      <a:r>
                        <a:rPr lang="en-US" altLang="zh-CN" sz="1800">
                          <a:sym typeface="+mn-ea"/>
                        </a:rPr>
                        <a:t>* </a:t>
                      </a:r>
                      <a:r>
                        <a:rPr lang="zh-CN" altLang="en-US" sz="1800">
                          <a:sym typeface="+mn-ea"/>
                        </a:rPr>
                        <a:t>有标记错误总数】</a:t>
                      </a:r>
                      <a:endParaRPr lang="zh-CN" altLang="en-US" sz="1800">
                        <a:sym typeface="+mn-ea"/>
                      </a:endParaRPr>
                    </a:p>
                    <a:p>
                      <a:pPr>
                        <a:lnSpc>
                          <a:spcPct val="150000"/>
                        </a:lnSpc>
                        <a:buNone/>
                      </a:pPr>
                      <a:endParaRPr lang="zh-CN" altLang="en-US" sz="1800">
                        <a:sym typeface="+mn-ea"/>
                      </a:endParaRPr>
                    </a:p>
                  </a:txBody>
                  <a:tcPr/>
                </a:tc>
              </a:tr>
            </a:tbl>
          </a:graphicData>
        </a:graphic>
      </p:graphicFrame>
      <p:graphicFrame>
        <p:nvGraphicFramePr>
          <p:cNvPr id="5" name="对象 4"/>
          <p:cNvGraphicFramePr/>
          <p:nvPr/>
        </p:nvGraphicFramePr>
        <p:xfrm>
          <a:off x="1082675" y="5535930"/>
          <a:ext cx="1798955" cy="840740"/>
        </p:xfrm>
        <a:graphic>
          <a:graphicData uri="http://schemas.openxmlformats.org/presentationml/2006/ole">
            <mc:AlternateContent xmlns:mc="http://schemas.openxmlformats.org/markup-compatibility/2006">
              <mc:Choice xmlns:v="urn:schemas-microsoft-com:vml" Requires="v">
                <p:oleObj spid="_x0000_s6" name="" r:id="rId2" imgW="1292860" imgH="532765" progId="Equation.KSEE3">
                  <p:embed/>
                </p:oleObj>
              </mc:Choice>
              <mc:Fallback>
                <p:oleObj name="" r:id="rId2" imgW="1292860" imgH="532765" progId="Equation.KSEE3">
                  <p:embed/>
                  <p:pic>
                    <p:nvPicPr>
                      <p:cNvPr id="0" name="图片 5"/>
                      <p:cNvPicPr/>
                      <p:nvPr/>
                    </p:nvPicPr>
                    <p:blipFill>
                      <a:blip r:embed="rId3"/>
                      <a:stretch>
                        <a:fillRect/>
                      </a:stretch>
                    </p:blipFill>
                    <p:spPr>
                      <a:xfrm>
                        <a:off x="1082675" y="5535930"/>
                        <a:ext cx="1798955" cy="840740"/>
                      </a:xfrm>
                      <a:prstGeom prst="rect">
                        <a:avLst/>
                      </a:prstGeom>
                    </p:spPr>
                  </p:pic>
                </p:oleObj>
              </mc:Fallback>
            </mc:AlternateContent>
          </a:graphicData>
        </a:graphic>
      </p:graphicFrame>
      <p:graphicFrame>
        <p:nvGraphicFramePr>
          <p:cNvPr id="9" name="对象 8"/>
          <p:cNvGraphicFramePr/>
          <p:nvPr/>
        </p:nvGraphicFramePr>
        <p:xfrm>
          <a:off x="9757410" y="4936490"/>
          <a:ext cx="2133600" cy="836295"/>
        </p:xfrm>
        <a:graphic>
          <a:graphicData uri="http://schemas.openxmlformats.org/presentationml/2006/ole">
            <mc:AlternateContent xmlns:mc="http://schemas.openxmlformats.org/markup-compatibility/2006">
              <mc:Choice xmlns:v="urn:schemas-microsoft-com:vml" Requires="v">
                <p:oleObj spid="_x0000_s10" name="" r:id="rId4" imgW="1435735" imgH="660400" progId="Equation.KSEE3">
                  <p:embed/>
                </p:oleObj>
              </mc:Choice>
              <mc:Fallback>
                <p:oleObj name="" r:id="rId4" imgW="1435735" imgH="660400" progId="Equation.KSEE3">
                  <p:embed/>
                  <p:pic>
                    <p:nvPicPr>
                      <p:cNvPr id="0" name="图片 9"/>
                      <p:cNvPicPr/>
                      <p:nvPr/>
                    </p:nvPicPr>
                    <p:blipFill>
                      <a:blip r:embed="rId5"/>
                      <a:stretch>
                        <a:fillRect/>
                      </a:stretch>
                    </p:blipFill>
                    <p:spPr>
                      <a:xfrm>
                        <a:off x="9757410" y="4936490"/>
                        <a:ext cx="2133600" cy="836295"/>
                      </a:xfrm>
                      <a:prstGeom prst="rect">
                        <a:avLst/>
                      </a:prstGeom>
                    </p:spPr>
                  </p:pic>
                </p:oleObj>
              </mc:Fallback>
            </mc:AlternateContent>
          </a:graphicData>
        </a:graphic>
      </p:graphicFrame>
    </p:spTree>
    <p:custDataLst>
      <p:tags r:id="rId6"/>
    </p:custDataLst>
  </p:cSld>
  <p:clrMapOvr>
    <a:masterClrMapping/>
  </p:clrMapOvr>
  <p:transition advTm="2000">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p>
            <a:pPr algn="l"/>
            <a:r>
              <a:rPr lang="zh-CN" sz="3200" b="1" dirty="0">
                <a:solidFill>
                  <a:srgbClr val="0070C0"/>
                </a:solidFill>
                <a:effectLst>
                  <a:outerShdw blurRad="38100" dist="38100" dir="2700000" algn="tl">
                    <a:srgbClr val="000000">
                      <a:alpha val="43137"/>
                    </a:srgbClr>
                  </a:outerShdw>
                </a:effectLst>
                <a:cs typeface="+mn-ea"/>
                <a:sym typeface="+mn-lt"/>
              </a:rPr>
              <a:t>问题</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7" name="文本框 6"/>
          <p:cNvSpPr txBox="1"/>
          <p:nvPr/>
        </p:nvSpPr>
        <p:spPr>
          <a:xfrm>
            <a:off x="1334135" y="2299970"/>
            <a:ext cx="9740265" cy="460375"/>
          </a:xfrm>
          <a:prstGeom prst="rect">
            <a:avLst/>
          </a:prstGeom>
          <a:noFill/>
        </p:spPr>
        <p:txBody>
          <a:bodyPr wrap="square" rtlCol="0">
            <a:spAutoFit/>
          </a:bodyPr>
          <a:p>
            <a:r>
              <a:rPr lang="zh-CN" altLang="en-US" sz="2400">
                <a:sym typeface="+mn-ea"/>
              </a:rPr>
              <a:t>植入错误法和分别测试法</a:t>
            </a:r>
            <a:r>
              <a:rPr lang="zh-CN" altLang="en-US" sz="2400" u="sng">
                <a:effectLst>
                  <a:outerShdw blurRad="38100" dist="38100" dir="2700000" algn="tl">
                    <a:srgbClr val="000000">
                      <a:alpha val="43137"/>
                    </a:srgbClr>
                  </a:outerShdw>
                </a:effectLst>
                <a:sym typeface="+mn-ea"/>
              </a:rPr>
              <a:t>分别</a:t>
            </a:r>
            <a:r>
              <a:rPr lang="zh-CN" altLang="en-US" sz="2400">
                <a:sym typeface="+mn-ea"/>
              </a:rPr>
              <a:t>是根据什么估计</a:t>
            </a:r>
            <a:r>
              <a:rPr lang="zh-CN" altLang="en-US" sz="2400" u="sng">
                <a:sym typeface="+mn-ea"/>
              </a:rPr>
              <a:t>测试之前程序中错误总数</a:t>
            </a:r>
            <a:r>
              <a:rPr lang="zh-CN" altLang="en-US" sz="2400">
                <a:sym typeface="+mn-ea"/>
              </a:rPr>
              <a:t>？</a:t>
            </a:r>
            <a:endParaRPr lang="zh-CN" altLang="en-US" sz="2400">
              <a:sym typeface="+mn-ea"/>
            </a:endParaRPr>
          </a:p>
        </p:txBody>
      </p:sp>
    </p:spTree>
    <p:custDataLst>
      <p:tags r:id="rId1"/>
    </p:custDataLst>
  </p:cSld>
  <p:clrMapOvr>
    <a:masterClrMapping/>
  </p:clrMapOvr>
  <p:transition advTm="2000">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图形"/>
          <p:cNvSpPr txBox="1"/>
          <p:nvPr/>
        </p:nvSpPr>
        <p:spPr>
          <a:xfrm>
            <a:off x="4972685" y="2529840"/>
            <a:ext cx="5397500" cy="1106805"/>
          </a:xfrm>
          <a:prstGeom prst="rect">
            <a:avLst/>
          </a:prstGeom>
          <a:noFill/>
          <a:ln w="9525">
            <a:noFill/>
          </a:ln>
        </p:spPr>
        <p:txBody>
          <a:bodyPr wrap="square" anchor="t" anchorCtr="0">
            <a:spAutoFit/>
          </a:bodyPr>
          <a:lstStyle/>
          <a:p>
            <a:pPr algn="dist"/>
            <a:r>
              <a:rPr lang="zh-CN" altLang="en-US" sz="6600" dirty="0">
                <a:cs typeface="+mn-ea"/>
                <a:sym typeface="+mn-lt"/>
              </a:rPr>
              <a:t>黑盒</a:t>
            </a:r>
            <a:r>
              <a:rPr lang="zh-CN" altLang="en-US" sz="6600" dirty="0">
                <a:cs typeface="+mn-ea"/>
                <a:sym typeface="+mn-lt"/>
              </a:rPr>
              <a:t>测试</a:t>
            </a:r>
            <a:endParaRPr lang="zh-CN" altLang="en-US" sz="6600" dirty="0">
              <a:cs typeface="+mn-ea"/>
              <a:sym typeface="+mn-lt"/>
            </a:endParaRP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1</a:t>
              </a:r>
              <a:endParaRPr lang="en-US" altLang="zh-CN" sz="13000" b="1" dirty="0">
                <a:solidFill>
                  <a:schemeClr val="bg1"/>
                </a:solidFill>
                <a:cs typeface="+mn-ea"/>
                <a:sym typeface="+mn-lt"/>
              </a:endParaRPr>
            </a:p>
          </p:txBody>
        </p:sp>
        <p:sp>
          <p:nvSpPr>
            <p:cNvPr id="8" name="图形"/>
            <p:cNvSpPr txBox="1"/>
            <p:nvPr/>
          </p:nvSpPr>
          <p:spPr>
            <a:xfrm>
              <a:off x="5762" y="4917"/>
              <a:ext cx="1539" cy="580"/>
            </a:xfrm>
            <a:prstGeom prst="rect">
              <a:avLst/>
            </a:prstGeom>
            <a:noFill/>
          </p:spPr>
          <p:txBody>
            <a:bodyPr wrap="square" rtlCol="0">
              <a:spAutoFit/>
            </a:bodyPr>
            <a:lstStyle/>
            <a:p>
              <a:r>
                <a:rPr lang="en-US" altLang="zh-CN" dirty="0">
                  <a:solidFill>
                    <a:schemeClr val="bg1"/>
                  </a:solidFill>
                  <a:cs typeface="+mn-ea"/>
                  <a:sym typeface="+mn-lt"/>
                </a:rPr>
                <a:t>ONE.</a:t>
              </a:r>
              <a:endParaRPr lang="en-US" altLang="zh-CN" dirty="0">
                <a:solidFill>
                  <a:schemeClr val="bg1"/>
                </a:solidFill>
                <a:cs typeface="+mn-ea"/>
                <a:sym typeface="+mn-lt"/>
              </a:endParaRP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7.7</a:t>
            </a:r>
            <a:r>
              <a:rPr lang="zh-CN" altLang="en-US" sz="3200" b="1" dirty="0">
                <a:solidFill>
                  <a:srgbClr val="0070C0"/>
                </a:solidFill>
                <a:effectLst>
                  <a:outerShdw blurRad="38100" dist="38100" dir="2700000" algn="tl">
                    <a:srgbClr val="000000">
                      <a:alpha val="43137"/>
                    </a:srgbClr>
                  </a:outerShdw>
                </a:effectLst>
                <a:cs typeface="+mn-ea"/>
                <a:sym typeface="+mn-lt"/>
              </a:rPr>
              <a:t>黑盒</a:t>
            </a:r>
            <a:r>
              <a:rPr lang="zh-CN" altLang="en-US" sz="3200" b="1" dirty="0">
                <a:solidFill>
                  <a:srgbClr val="0070C0"/>
                </a:solidFill>
                <a:effectLst>
                  <a:outerShdw blurRad="38100" dist="38100" dir="2700000" algn="tl">
                    <a:srgbClr val="000000">
                      <a:alpha val="43137"/>
                    </a:srgbClr>
                  </a:outerShdw>
                </a:effectLst>
                <a:cs typeface="+mn-ea"/>
                <a:sym typeface="+mn-lt"/>
              </a:rPr>
              <a:t>测试技术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p>
            <a:r>
              <a:rPr lang="en-US" altLang="zh-CN" sz="2000" dirty="0"/>
              <a:t>1.</a:t>
            </a:r>
            <a:r>
              <a:rPr lang="zh-CN" altLang="en-US" sz="2000" dirty="0"/>
              <a:t>介绍</a:t>
            </a:r>
            <a:endParaRPr lang="zh-CN" altLang="en-US" sz="2000" dirty="0"/>
          </a:p>
        </p:txBody>
      </p:sp>
      <p:sp>
        <p:nvSpPr>
          <p:cNvPr id="7" name="文本框 6"/>
          <p:cNvSpPr txBox="1"/>
          <p:nvPr/>
        </p:nvSpPr>
        <p:spPr>
          <a:xfrm>
            <a:off x="474345" y="1694815"/>
            <a:ext cx="11076305" cy="922020"/>
          </a:xfrm>
          <a:prstGeom prst="rect">
            <a:avLst/>
          </a:prstGeom>
          <a:noFill/>
        </p:spPr>
        <p:txBody>
          <a:bodyPr wrap="square" rtlCol="0">
            <a:spAutoFit/>
          </a:bodyPr>
          <a:p>
            <a:r>
              <a:rPr lang="zh-CN" altLang="en-US"/>
              <a:t>黑盒测试又称</a:t>
            </a:r>
            <a:r>
              <a:rPr lang="zh-CN" altLang="en-US">
                <a:solidFill>
                  <a:srgbClr val="FF0000"/>
                </a:solidFill>
              </a:rPr>
              <a:t>功能测试</a:t>
            </a:r>
            <a:r>
              <a:rPr lang="zh-CN" altLang="en-US"/>
              <a:t>，是在</a:t>
            </a:r>
            <a:r>
              <a:rPr lang="zh-CN" altLang="en-US">
                <a:solidFill>
                  <a:srgbClr val="FF0000"/>
                </a:solidFill>
              </a:rPr>
              <a:t>不了解程序内部结构</a:t>
            </a:r>
            <a:r>
              <a:rPr lang="zh-CN" altLang="en-US"/>
              <a:t>和内部特性的情况下进行的测试方法，黑盒测试只验证程序是否能按照需求规格说明书的规定正常使用，是否能适当的接收数据并给出适当的输出结果，如</a:t>
            </a:r>
            <a:r>
              <a:rPr lang="zh-CN" altLang="en-US">
                <a:solidFill>
                  <a:srgbClr val="FF0000"/>
                </a:solidFill>
              </a:rPr>
              <a:t>错误提示，或正确的界面</a:t>
            </a:r>
            <a:r>
              <a:rPr lang="zh-CN" altLang="en-US"/>
              <a:t>等</a:t>
            </a:r>
            <a:endParaRPr lang="zh-CN" altLang="en-US"/>
          </a:p>
        </p:txBody>
      </p:sp>
      <p:sp>
        <p:nvSpPr>
          <p:cNvPr id="4" name="文本框 3"/>
          <p:cNvSpPr txBox="1"/>
          <p:nvPr/>
        </p:nvSpPr>
        <p:spPr>
          <a:xfrm>
            <a:off x="474345" y="2616835"/>
            <a:ext cx="11076305" cy="3969385"/>
          </a:xfrm>
          <a:prstGeom prst="rect">
            <a:avLst/>
          </a:prstGeom>
          <a:noFill/>
        </p:spPr>
        <p:txBody>
          <a:bodyPr wrap="square" rtlCol="0">
            <a:spAutoFit/>
          </a:bodyPr>
          <a:p>
            <a:r>
              <a:rPr lang="zh-CN" altLang="en-US"/>
              <a:t>（1）优点</a:t>
            </a:r>
            <a:endParaRPr lang="zh-CN" altLang="en-US"/>
          </a:p>
          <a:p>
            <a:r>
              <a:rPr lang="zh-CN" altLang="en-US"/>
              <a:t>a.比较简单，不需要了解程序内部的代码以及实现。</a:t>
            </a:r>
            <a:endParaRPr lang="zh-CN" altLang="en-US"/>
          </a:p>
          <a:p>
            <a:endParaRPr lang="zh-CN" altLang="en-US"/>
          </a:p>
          <a:p>
            <a:r>
              <a:rPr lang="zh-CN" altLang="en-US"/>
              <a:t>b.与软件内部实现无关。</a:t>
            </a:r>
            <a:endParaRPr lang="zh-CN" altLang="en-US"/>
          </a:p>
          <a:p>
            <a:endParaRPr lang="zh-CN" altLang="en-US"/>
          </a:p>
          <a:p>
            <a:r>
              <a:rPr lang="zh-CN" altLang="en-US"/>
              <a:t>c.从用户角度出发，很容易的知道用户会用到哪些功能，会遇到哪些问题。</a:t>
            </a:r>
            <a:endParaRPr lang="zh-CN" altLang="en-US"/>
          </a:p>
          <a:p>
            <a:endParaRPr lang="zh-CN" altLang="en-US"/>
          </a:p>
          <a:p>
            <a:r>
              <a:rPr lang="zh-CN" altLang="en-US"/>
              <a:t>d.在做软件自动化测试时较为方便。</a:t>
            </a:r>
            <a:endParaRPr lang="zh-CN" altLang="en-US"/>
          </a:p>
          <a:p>
            <a:endParaRPr lang="zh-CN" altLang="en-US"/>
          </a:p>
          <a:p>
            <a:r>
              <a:rPr lang="zh-CN" altLang="en-US"/>
              <a:t>e.基于软件开发文档，所以也能知道软件实现了文档中的哪些功能。</a:t>
            </a:r>
            <a:endParaRPr lang="zh-CN" altLang="en-US"/>
          </a:p>
          <a:p>
            <a:r>
              <a:rPr lang="zh-CN" altLang="en-US"/>
              <a:t>(2)缺点</a:t>
            </a:r>
            <a:endParaRPr lang="zh-CN" altLang="en-US"/>
          </a:p>
          <a:p>
            <a:r>
              <a:rPr lang="zh-CN" altLang="en-US"/>
              <a:t>a.不可能覆盖所有代码，覆盖率较低，大概只能达到</a:t>
            </a:r>
            <a:r>
              <a:rPr lang="zh-CN" altLang="en-US">
                <a:solidFill>
                  <a:srgbClr val="FF0000"/>
                </a:solidFill>
              </a:rPr>
              <a:t>总代码量的30%</a:t>
            </a:r>
            <a:r>
              <a:rPr lang="zh-CN" altLang="en-US"/>
              <a:t>。</a:t>
            </a:r>
            <a:endParaRPr lang="zh-CN" altLang="en-US"/>
          </a:p>
          <a:p>
            <a:endParaRPr lang="zh-CN" altLang="en-US"/>
          </a:p>
          <a:p>
            <a:r>
              <a:rPr lang="zh-CN" altLang="en-US"/>
              <a:t>b.自动化测试的复用性较低。</a:t>
            </a:r>
            <a:endParaRPr lang="zh-CN" altLang="en-US"/>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r>
              <a:rPr lang="en-US" altLang="zh-CN" sz="3200" b="1" dirty="0">
                <a:solidFill>
                  <a:srgbClr val="0070C0"/>
                </a:solidFill>
                <a:effectLst>
                  <a:outerShdw blurRad="38100" dist="38100" dir="2700000" algn="tl">
                    <a:srgbClr val="000000">
                      <a:alpha val="43137"/>
                    </a:srgbClr>
                  </a:outerShdw>
                </a:effectLst>
                <a:cs typeface="+mn-ea"/>
                <a:sym typeface="+mn-lt"/>
              </a:rPr>
              <a:t>7.7</a:t>
            </a:r>
            <a:r>
              <a:rPr lang="zh-CN" altLang="en-US" sz="3200" b="1" dirty="0">
                <a:solidFill>
                  <a:srgbClr val="0070C0"/>
                </a:solidFill>
                <a:effectLst>
                  <a:outerShdw blurRad="38100" dist="38100" dir="2700000" algn="tl">
                    <a:srgbClr val="000000">
                      <a:alpha val="43137"/>
                    </a:srgbClr>
                  </a:outerShdw>
                </a:effectLst>
                <a:cs typeface="+mn-ea"/>
                <a:sym typeface="+mn-lt"/>
              </a:rPr>
              <a:t>黑盒测试技术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p>
            <a:r>
              <a:rPr lang="en-US" altLang="zh-CN" sz="2000" dirty="0"/>
              <a:t>2.</a:t>
            </a:r>
            <a:r>
              <a:rPr lang="zh-CN" altLang="en-US" sz="2000" dirty="0"/>
              <a:t>等价划分</a:t>
            </a:r>
            <a:endParaRPr lang="zh-CN" altLang="en-US" sz="2000" dirty="0"/>
          </a:p>
        </p:txBody>
      </p:sp>
      <p:pic>
        <p:nvPicPr>
          <p:cNvPr id="100" name="图片 99"/>
          <p:cNvPicPr/>
          <p:nvPr>
            <p:custDataLst>
              <p:tags r:id="rId1"/>
            </p:custDataLst>
          </p:nvPr>
        </p:nvPicPr>
        <p:blipFill>
          <a:blip r:embed="rId2"/>
          <a:stretch>
            <a:fillRect/>
          </a:stretch>
        </p:blipFill>
        <p:spPr>
          <a:xfrm>
            <a:off x="7676198" y="650240"/>
            <a:ext cx="3838575" cy="1943100"/>
          </a:xfrm>
          <a:prstGeom prst="rect">
            <a:avLst/>
          </a:prstGeom>
          <a:noFill/>
          <a:ln w="9525">
            <a:noFill/>
          </a:ln>
        </p:spPr>
      </p:pic>
      <p:sp>
        <p:nvSpPr>
          <p:cNvPr id="5" name="文本框 4"/>
          <p:cNvSpPr txBox="1"/>
          <p:nvPr/>
        </p:nvSpPr>
        <p:spPr>
          <a:xfrm>
            <a:off x="474345" y="1694815"/>
            <a:ext cx="11076305" cy="922020"/>
          </a:xfrm>
          <a:prstGeom prst="rect">
            <a:avLst/>
          </a:prstGeom>
          <a:noFill/>
        </p:spPr>
        <p:txBody>
          <a:bodyPr wrap="square" rtlCol="0">
            <a:spAutoFit/>
          </a:bodyPr>
          <a:p>
            <a:r>
              <a:rPr lang="en-US" altLang="zh-CN"/>
              <a:t>(1)</a:t>
            </a:r>
            <a:r>
              <a:rPr lang="zh-CN" altLang="en-US"/>
              <a:t>有效</a:t>
            </a:r>
            <a:r>
              <a:rPr lang="zh-CN" altLang="en-US"/>
              <a:t>等价类</a:t>
            </a:r>
            <a:endParaRPr lang="zh-CN" altLang="en-US"/>
          </a:p>
          <a:p>
            <a:r>
              <a:rPr lang="zh-CN" altLang="en-US"/>
              <a:t>是指对于程序的规格说明来说是</a:t>
            </a:r>
            <a:r>
              <a:rPr lang="zh-CN" altLang="en-US">
                <a:solidFill>
                  <a:srgbClr val="FF0000"/>
                </a:solidFill>
              </a:rPr>
              <a:t>合理的、有意义的</a:t>
            </a:r>
            <a:r>
              <a:rPr lang="zh-CN" altLang="en-US"/>
              <a:t>输入数据构成的集合。</a:t>
            </a:r>
            <a:endParaRPr lang="zh-CN" altLang="en-US"/>
          </a:p>
          <a:p>
            <a:r>
              <a:rPr lang="zh-CN" altLang="en-US"/>
              <a:t>利用有效等价类可检验程序是否实现了规格说明中所规定的功能需求</a:t>
            </a:r>
            <a:endParaRPr lang="zh-CN" altLang="en-US"/>
          </a:p>
        </p:txBody>
      </p:sp>
      <p:sp>
        <p:nvSpPr>
          <p:cNvPr id="8" name="文本框 7"/>
          <p:cNvSpPr txBox="1"/>
          <p:nvPr/>
        </p:nvSpPr>
        <p:spPr>
          <a:xfrm>
            <a:off x="474345" y="2762885"/>
            <a:ext cx="11076305" cy="1198880"/>
          </a:xfrm>
          <a:prstGeom prst="rect">
            <a:avLst/>
          </a:prstGeom>
          <a:noFill/>
        </p:spPr>
        <p:txBody>
          <a:bodyPr wrap="square" rtlCol="0">
            <a:spAutoFit/>
          </a:bodyPr>
          <a:p>
            <a:r>
              <a:rPr lang="en-US" altLang="zh-CN"/>
              <a:t>(1)</a:t>
            </a:r>
            <a:r>
              <a:rPr lang="zh-CN" altLang="en-US"/>
              <a:t>无效</a:t>
            </a:r>
            <a:r>
              <a:rPr lang="zh-CN" altLang="en-US"/>
              <a:t>等价类</a:t>
            </a:r>
            <a:endParaRPr lang="zh-CN" altLang="en-US"/>
          </a:p>
          <a:p>
            <a:r>
              <a:rPr lang="zh-CN" altLang="en-US"/>
              <a:t>与有效等价类的定义恰巧相反。</a:t>
            </a:r>
            <a:endParaRPr lang="zh-CN" altLang="en-US"/>
          </a:p>
          <a:p>
            <a:r>
              <a:rPr lang="zh-CN" altLang="en-US"/>
              <a:t>无效等价类是指对程序的规格说明是不合理的或无意义的输入数据所构成的集合。</a:t>
            </a:r>
            <a:endParaRPr lang="zh-CN" altLang="en-US"/>
          </a:p>
          <a:p>
            <a:r>
              <a:rPr lang="zh-CN" altLang="en-US"/>
              <a:t>他能检验程序在不符合规则的数据输入下，是否会有异常</a:t>
            </a:r>
            <a:endParaRPr lang="zh-CN" altLang="en-US"/>
          </a:p>
        </p:txBody>
      </p:sp>
      <p:sp>
        <p:nvSpPr>
          <p:cNvPr id="10" name="文本框 9"/>
          <p:cNvSpPr txBox="1"/>
          <p:nvPr/>
        </p:nvSpPr>
        <p:spPr>
          <a:xfrm>
            <a:off x="474345" y="4231640"/>
            <a:ext cx="4869815" cy="1476375"/>
          </a:xfrm>
          <a:prstGeom prst="rect">
            <a:avLst/>
          </a:prstGeom>
          <a:noFill/>
        </p:spPr>
        <p:txBody>
          <a:bodyPr wrap="square" rtlCol="0">
            <a:spAutoFit/>
          </a:bodyPr>
          <a:p>
            <a:r>
              <a:rPr lang="zh-CN" altLang="en-US"/>
              <a:t>【例1】100分的试卷分数（Scores）</a:t>
            </a:r>
            <a:endParaRPr lang="zh-CN" altLang="en-US"/>
          </a:p>
          <a:p>
            <a:endParaRPr lang="zh-CN" altLang="en-US"/>
          </a:p>
          <a:p>
            <a:r>
              <a:rPr lang="zh-CN" altLang="en-US"/>
              <a:t>有效等价类：0 ≤ score ≤ 100</a:t>
            </a:r>
            <a:endParaRPr lang="zh-CN" altLang="en-US"/>
          </a:p>
          <a:p>
            <a:r>
              <a:rPr lang="zh-CN" altLang="en-US"/>
              <a:t>无效等价类1：Scores ＜ 0</a:t>
            </a:r>
            <a:endParaRPr lang="zh-CN" altLang="en-US"/>
          </a:p>
          <a:p>
            <a:r>
              <a:rPr lang="zh-CN" altLang="en-US"/>
              <a:t>无效等价类2：Scores ＞ 100</a:t>
            </a:r>
            <a:endParaRPr lang="zh-CN" altLang="en-US"/>
          </a:p>
        </p:txBody>
      </p:sp>
      <p:sp>
        <p:nvSpPr>
          <p:cNvPr id="12" name="文本框 11"/>
          <p:cNvSpPr txBox="1"/>
          <p:nvPr/>
        </p:nvSpPr>
        <p:spPr>
          <a:xfrm>
            <a:off x="6267450" y="4231640"/>
            <a:ext cx="4869815" cy="1753235"/>
          </a:xfrm>
          <a:prstGeom prst="rect">
            <a:avLst/>
          </a:prstGeom>
          <a:noFill/>
        </p:spPr>
        <p:txBody>
          <a:bodyPr wrap="square" rtlCol="0">
            <a:spAutoFit/>
          </a:bodyPr>
          <a:p>
            <a:r>
              <a:rPr lang="zh-CN" altLang="en-US"/>
              <a:t>【例2】每个月所下发的工资只可为数字</a:t>
            </a:r>
            <a:endParaRPr lang="zh-CN" altLang="en-US"/>
          </a:p>
          <a:p>
            <a:endParaRPr lang="zh-CN" altLang="en-US"/>
          </a:p>
          <a:p>
            <a:r>
              <a:rPr lang="zh-CN" altLang="en-US"/>
              <a:t>有效等价类：输入的工资内容为数字</a:t>
            </a:r>
            <a:endParaRPr lang="zh-CN" altLang="en-US"/>
          </a:p>
          <a:p>
            <a:r>
              <a:rPr lang="zh-CN" altLang="en-US"/>
              <a:t>无效等价类1：输入的工资内容为字母</a:t>
            </a:r>
            <a:endParaRPr lang="zh-CN" altLang="en-US"/>
          </a:p>
          <a:p>
            <a:r>
              <a:rPr lang="zh-CN" altLang="en-US"/>
              <a:t>无效等价类2：输入的工资内容为汉字</a:t>
            </a:r>
            <a:endParaRPr lang="zh-CN" altLang="en-US"/>
          </a:p>
          <a:p>
            <a:r>
              <a:rPr lang="zh-CN" altLang="en-US"/>
              <a:t>无效等价类3：输入的工资内容为特殊字符</a:t>
            </a:r>
            <a:endParaRPr lang="zh-CN" altLang="en-US"/>
          </a:p>
        </p:txBody>
      </p:sp>
    </p:spTree>
    <p:custDataLst>
      <p:tags r:id="rId3"/>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7.7</a:t>
            </a:r>
            <a:r>
              <a:rPr lang="zh-CN" altLang="en-US" sz="3200" b="1" dirty="0">
                <a:solidFill>
                  <a:srgbClr val="0070C0"/>
                </a:solidFill>
                <a:effectLst>
                  <a:outerShdw blurRad="38100" dist="38100" dir="2700000" algn="tl">
                    <a:srgbClr val="000000">
                      <a:alpha val="43137"/>
                    </a:srgbClr>
                  </a:outerShdw>
                </a:effectLst>
                <a:cs typeface="+mn-ea"/>
                <a:sym typeface="+mn-lt"/>
              </a:rPr>
              <a:t>黑盒</a:t>
            </a:r>
            <a:r>
              <a:rPr lang="zh-CN" altLang="en-US" sz="3200" b="1" dirty="0">
                <a:solidFill>
                  <a:srgbClr val="0070C0"/>
                </a:solidFill>
                <a:effectLst>
                  <a:outerShdw blurRad="38100" dist="38100" dir="2700000" algn="tl">
                    <a:srgbClr val="000000">
                      <a:alpha val="43137"/>
                    </a:srgbClr>
                  </a:outerShdw>
                </a:effectLst>
                <a:cs typeface="+mn-ea"/>
                <a:sym typeface="+mn-lt"/>
              </a:rPr>
              <a:t>测试技术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474345" y="1119505"/>
            <a:ext cx="5135245" cy="398780"/>
          </a:xfrm>
          <a:prstGeom prst="rect">
            <a:avLst/>
          </a:prstGeom>
          <a:noFill/>
          <a:ln>
            <a:solidFill>
              <a:schemeClr val="tx1"/>
            </a:solidFill>
          </a:ln>
        </p:spPr>
        <p:txBody>
          <a:bodyPr wrap="square" rtlCol="0">
            <a:spAutoFit/>
          </a:bodyPr>
          <a:p>
            <a:r>
              <a:rPr lang="en-US" altLang="zh-CN" sz="2000" dirty="0"/>
              <a:t>2.</a:t>
            </a:r>
            <a:r>
              <a:rPr lang="zh-CN" altLang="en-US" sz="2000" dirty="0"/>
              <a:t>等价</a:t>
            </a:r>
            <a:r>
              <a:rPr lang="zh-CN" altLang="en-US" sz="2000" dirty="0"/>
              <a:t>划分</a:t>
            </a:r>
            <a:endParaRPr lang="zh-CN" altLang="en-US" sz="2000" dirty="0"/>
          </a:p>
        </p:txBody>
      </p:sp>
      <p:sp>
        <p:nvSpPr>
          <p:cNvPr id="7" name="文本框 6"/>
          <p:cNvSpPr txBox="1"/>
          <p:nvPr/>
        </p:nvSpPr>
        <p:spPr>
          <a:xfrm>
            <a:off x="474345" y="1694815"/>
            <a:ext cx="11076305" cy="922020"/>
          </a:xfrm>
          <a:prstGeom prst="rect">
            <a:avLst/>
          </a:prstGeom>
          <a:noFill/>
        </p:spPr>
        <p:txBody>
          <a:bodyPr wrap="square" rtlCol="0">
            <a:spAutoFit/>
          </a:bodyPr>
          <a:p>
            <a:r>
              <a:rPr lang="zh-CN" altLang="en-US"/>
              <a:t>案列：有一报表处理系统，要求用户输入处理报表的日期。假设日期在</a:t>
            </a:r>
            <a:r>
              <a:rPr lang="zh-CN" altLang="en-US">
                <a:solidFill>
                  <a:srgbClr val="FF0000"/>
                </a:solidFill>
              </a:rPr>
              <a:t>2000年1月至2020年12月</a:t>
            </a:r>
            <a:r>
              <a:rPr lang="zh-CN" altLang="en-US"/>
              <a:t>，即系统只能对该段时期内的报表进行处理。</a:t>
            </a:r>
            <a:r>
              <a:rPr lang="zh-CN" altLang="en-US">
                <a:solidFill>
                  <a:srgbClr val="FF0000"/>
                </a:solidFill>
              </a:rPr>
              <a:t>如果用户不再这个范围内，则显示错误信息</a:t>
            </a:r>
            <a:r>
              <a:rPr lang="zh-CN" altLang="en-US"/>
              <a:t>。并且此系统规定日期由年月的6位数字组成，前4位代表年，后2位代表月。</a:t>
            </a:r>
            <a:endParaRPr lang="zh-CN" altLang="en-US"/>
          </a:p>
        </p:txBody>
      </p:sp>
      <p:graphicFrame>
        <p:nvGraphicFramePr>
          <p:cNvPr id="8" name="表格 7"/>
          <p:cNvGraphicFramePr/>
          <p:nvPr>
            <p:custDataLst>
              <p:tags r:id="rId1"/>
            </p:custDataLst>
          </p:nvPr>
        </p:nvGraphicFramePr>
        <p:xfrm>
          <a:off x="1151255" y="2616835"/>
          <a:ext cx="9693910" cy="3672840"/>
        </p:xfrm>
        <a:graphic>
          <a:graphicData uri="http://schemas.openxmlformats.org/drawingml/2006/table">
            <a:tbl>
              <a:tblPr firstRow="1" bandRow="1">
                <a:tableStyleId>{5C22544A-7EE6-4342-B048-85BDC9FD1C3A}</a:tableStyleId>
              </a:tblPr>
              <a:tblGrid>
                <a:gridCol w="3231515"/>
                <a:gridCol w="3780790"/>
                <a:gridCol w="2681605"/>
              </a:tblGrid>
              <a:tr h="381000">
                <a:tc>
                  <a:txBody>
                    <a:bodyPr/>
                    <a:p>
                      <a:pPr>
                        <a:buNone/>
                      </a:pPr>
                      <a:r>
                        <a:rPr lang="zh-CN" altLang="en-US"/>
                        <a:t>输入</a:t>
                      </a:r>
                      <a:endParaRPr lang="zh-CN" altLang="en-US"/>
                    </a:p>
                  </a:txBody>
                  <a:tcPr/>
                </a:tc>
                <a:tc>
                  <a:txBody>
                    <a:bodyPr/>
                    <a:p>
                      <a:pPr>
                        <a:buNone/>
                      </a:pPr>
                      <a:r>
                        <a:rPr lang="zh-CN" altLang="en-US"/>
                        <a:t>有效</a:t>
                      </a:r>
                      <a:r>
                        <a:rPr lang="zh-CN" altLang="en-US"/>
                        <a:t>等价类</a:t>
                      </a:r>
                      <a:endParaRPr lang="zh-CN" altLang="en-US"/>
                    </a:p>
                  </a:txBody>
                  <a:tcPr/>
                </a:tc>
                <a:tc>
                  <a:txBody>
                    <a:bodyPr/>
                    <a:p>
                      <a:pPr>
                        <a:buNone/>
                      </a:pPr>
                      <a:r>
                        <a:rPr lang="zh-CN" altLang="en-US"/>
                        <a:t>无效</a:t>
                      </a:r>
                      <a:r>
                        <a:rPr lang="zh-CN" altLang="en-US"/>
                        <a:t>等价类</a:t>
                      </a:r>
                      <a:endParaRPr lang="zh-CN" altLang="en-US"/>
                    </a:p>
                  </a:txBody>
                  <a:tcPr/>
                </a:tc>
              </a:tr>
              <a:tr h="381000">
                <a:tc>
                  <a:txBody>
                    <a:bodyPr/>
                    <a:p>
                      <a:pPr>
                        <a:buNone/>
                      </a:pPr>
                      <a:r>
                        <a:rPr lang="zh-CN" altLang="en-US"/>
                        <a:t>报表日期</a:t>
                      </a:r>
                      <a:endParaRPr lang="zh-CN" altLang="en-US"/>
                    </a:p>
                  </a:txBody>
                  <a:tcPr/>
                </a:tc>
                <a:tc>
                  <a:txBody>
                    <a:bodyPr/>
                    <a:p>
                      <a:pPr>
                        <a:buNone/>
                      </a:pPr>
                      <a:r>
                        <a:rPr lang="zh-CN" altLang="en-US"/>
                        <a:t>（</a:t>
                      </a:r>
                      <a:r>
                        <a:rPr lang="en-US" altLang="zh-CN"/>
                        <a:t>1</a:t>
                      </a:r>
                      <a:r>
                        <a:rPr lang="zh-CN" altLang="en-US"/>
                        <a:t>）</a:t>
                      </a:r>
                      <a:r>
                        <a:rPr lang="en-US" altLang="zh-CN"/>
                        <a:t>6</a:t>
                      </a:r>
                      <a:r>
                        <a:rPr lang="zh-CN" altLang="en-US"/>
                        <a:t>位数字</a:t>
                      </a:r>
                      <a:r>
                        <a:rPr lang="zh-CN" altLang="en-US"/>
                        <a:t>字符</a:t>
                      </a:r>
                      <a:endParaRPr lang="zh-CN" altLang="en-US"/>
                    </a:p>
                  </a:txBody>
                  <a:tcPr/>
                </a:tc>
                <a:tc>
                  <a:txBody>
                    <a:bodyPr/>
                    <a:p>
                      <a:pPr>
                        <a:buNone/>
                      </a:pPr>
                      <a:r>
                        <a:rPr lang="zh-CN" altLang="en-US"/>
                        <a:t>（2）少于6位数字字符</a:t>
                      </a:r>
                      <a:endParaRPr lang="zh-CN" altLang="en-US"/>
                    </a:p>
                    <a:p>
                      <a:pPr>
                        <a:buNone/>
                      </a:pPr>
                      <a:endParaRPr lang="zh-CN" altLang="en-US"/>
                    </a:p>
                    <a:p>
                      <a:pPr>
                        <a:buNone/>
                      </a:pPr>
                      <a:r>
                        <a:rPr lang="zh-CN" altLang="en-US"/>
                        <a:t>（3）多余6位数字字符</a:t>
                      </a:r>
                      <a:endParaRPr lang="zh-CN" altLang="en-US"/>
                    </a:p>
                    <a:p>
                      <a:pPr>
                        <a:buNone/>
                      </a:pPr>
                      <a:endParaRPr lang="zh-CN" altLang="en-US"/>
                    </a:p>
                    <a:p>
                      <a:pPr>
                        <a:buNone/>
                      </a:pPr>
                      <a:r>
                        <a:rPr lang="zh-CN" altLang="en-US"/>
                        <a:t>（4）有非数字字符</a:t>
                      </a:r>
                      <a:endParaRPr lang="zh-CN" altLang="en-US"/>
                    </a:p>
                  </a:txBody>
                  <a:tcPr/>
                </a:tc>
              </a:tr>
              <a:tr h="381000">
                <a:tc>
                  <a:txBody>
                    <a:bodyPr/>
                    <a:p>
                      <a:pPr>
                        <a:buNone/>
                      </a:pPr>
                      <a:r>
                        <a:rPr lang="zh-CN" altLang="en-US"/>
                        <a:t>年份</a:t>
                      </a:r>
                      <a:r>
                        <a:rPr lang="zh-CN" altLang="en-US"/>
                        <a:t>范围</a:t>
                      </a:r>
                      <a:endParaRPr lang="zh-CN" altLang="en-US"/>
                    </a:p>
                  </a:txBody>
                  <a:tcPr/>
                </a:tc>
                <a:tc>
                  <a:txBody>
                    <a:bodyPr/>
                    <a:p>
                      <a:pPr>
                        <a:buNone/>
                      </a:pPr>
                      <a:r>
                        <a:t>（5）在2000年到2020年之间</a:t>
                      </a:r>
                    </a:p>
                  </a:txBody>
                  <a:tcPr/>
                </a:tc>
                <a:tc>
                  <a:txBody>
                    <a:bodyPr/>
                    <a:p>
                      <a:pPr>
                        <a:buNone/>
                      </a:pPr>
                      <a:r>
                        <a:rPr lang="zh-CN" altLang="en-US"/>
                        <a:t>（6）小于2000</a:t>
                      </a:r>
                      <a:endParaRPr lang="zh-CN" altLang="en-US"/>
                    </a:p>
                    <a:p>
                      <a:pPr>
                        <a:buNone/>
                      </a:pPr>
                      <a:endParaRPr lang="zh-CN" altLang="en-US"/>
                    </a:p>
                    <a:p>
                      <a:pPr>
                        <a:buNone/>
                      </a:pPr>
                      <a:r>
                        <a:rPr lang="zh-CN" altLang="en-US"/>
                        <a:t>（7）大于2020</a:t>
                      </a:r>
                      <a:endParaRPr lang="zh-CN" altLang="en-US"/>
                    </a:p>
                  </a:txBody>
                  <a:tcPr/>
                </a:tc>
              </a:tr>
              <a:tr h="381000">
                <a:tc>
                  <a:txBody>
                    <a:bodyPr/>
                    <a:p>
                      <a:pPr>
                        <a:buNone/>
                      </a:pPr>
                      <a:r>
                        <a:rPr lang="zh-CN" altLang="en-US"/>
                        <a:t>月份范围</a:t>
                      </a:r>
                      <a:endParaRPr lang="zh-CN" altLang="en-US"/>
                    </a:p>
                  </a:txBody>
                  <a:tcPr/>
                </a:tc>
                <a:tc>
                  <a:txBody>
                    <a:bodyPr/>
                    <a:p>
                      <a:pPr>
                        <a:buNone/>
                      </a:pPr>
                      <a:r>
                        <a:rPr lang="zh-CN" altLang="en-US"/>
                        <a:t>（8）在1到12月之间</a:t>
                      </a:r>
                      <a:endParaRPr lang="zh-CN" altLang="en-US"/>
                    </a:p>
                  </a:txBody>
                  <a:tcPr/>
                </a:tc>
                <a:tc>
                  <a:txBody>
                    <a:bodyPr/>
                    <a:p>
                      <a:pPr>
                        <a:buNone/>
                      </a:pPr>
                      <a:r>
                        <a:rPr lang="zh-CN" altLang="en-US"/>
                        <a:t>（9）等于0</a:t>
                      </a:r>
                      <a:endParaRPr lang="zh-CN" altLang="en-US"/>
                    </a:p>
                    <a:p>
                      <a:pPr>
                        <a:buNone/>
                      </a:pPr>
                      <a:endParaRPr lang="zh-CN" altLang="en-US"/>
                    </a:p>
                    <a:p>
                      <a:pPr>
                        <a:buNone/>
                      </a:pPr>
                      <a:r>
                        <a:rPr lang="zh-CN" altLang="en-US"/>
                        <a:t>（10）大于12</a:t>
                      </a:r>
                      <a:endParaRPr lang="zh-CN" altLang="en-US"/>
                    </a:p>
                  </a:txBody>
                  <a:tcPr/>
                </a:tc>
              </a:tr>
            </a:tbl>
          </a:graphicData>
        </a:graphic>
      </p:graphicFrame>
    </p:spTree>
    <p:custDataLst>
      <p:tags r:id="rId2"/>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7.7</a:t>
            </a:r>
            <a:r>
              <a:rPr lang="zh-CN" altLang="en-US" sz="3200" b="1" dirty="0">
                <a:solidFill>
                  <a:srgbClr val="0070C0"/>
                </a:solidFill>
                <a:effectLst>
                  <a:outerShdw blurRad="38100" dist="38100" dir="2700000" algn="tl">
                    <a:srgbClr val="000000">
                      <a:alpha val="43137"/>
                    </a:srgbClr>
                  </a:outerShdw>
                </a:effectLst>
                <a:cs typeface="+mn-ea"/>
                <a:sym typeface="+mn-lt"/>
              </a:rPr>
              <a:t>黑盒</a:t>
            </a:r>
            <a:r>
              <a:rPr lang="zh-CN" altLang="en-US" sz="3200" b="1" dirty="0">
                <a:solidFill>
                  <a:srgbClr val="0070C0"/>
                </a:solidFill>
                <a:effectLst>
                  <a:outerShdw blurRad="38100" dist="38100" dir="2700000" algn="tl">
                    <a:srgbClr val="000000">
                      <a:alpha val="43137"/>
                    </a:srgbClr>
                  </a:outerShdw>
                </a:effectLst>
                <a:cs typeface="+mn-ea"/>
                <a:sym typeface="+mn-lt"/>
              </a:rPr>
              <a:t>测试技术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p>
            <a:r>
              <a:rPr lang="en-US" altLang="zh-CN" sz="2000" dirty="0"/>
              <a:t>3.</a:t>
            </a:r>
            <a:r>
              <a:rPr lang="zh-CN" altLang="en-US" sz="2000" dirty="0"/>
              <a:t>边界值</a:t>
            </a:r>
            <a:r>
              <a:rPr lang="zh-CN" altLang="en-US" sz="2000" dirty="0"/>
              <a:t>分析</a:t>
            </a:r>
            <a:endParaRPr lang="zh-CN" altLang="en-US" sz="2000" dirty="0"/>
          </a:p>
        </p:txBody>
      </p:sp>
      <p:sp>
        <p:nvSpPr>
          <p:cNvPr id="7" name="文本框 6"/>
          <p:cNvSpPr txBox="1"/>
          <p:nvPr/>
        </p:nvSpPr>
        <p:spPr>
          <a:xfrm>
            <a:off x="474345" y="1694815"/>
            <a:ext cx="11076305" cy="368300"/>
          </a:xfrm>
          <a:prstGeom prst="rect">
            <a:avLst/>
          </a:prstGeom>
          <a:noFill/>
        </p:spPr>
        <p:txBody>
          <a:bodyPr wrap="square" rtlCol="0">
            <a:spAutoFit/>
          </a:bodyPr>
          <a:p>
            <a:r>
              <a:rPr lang="zh-CN" altLang="en-US"/>
              <a:t>边界值分析法就是在某个输入输入变量范围的边界上，验证系统功能是否正常运行的测试方法。</a:t>
            </a:r>
            <a:endParaRPr lang="zh-CN" altLang="en-US"/>
          </a:p>
        </p:txBody>
      </p:sp>
      <p:graphicFrame>
        <p:nvGraphicFramePr>
          <p:cNvPr id="5" name="表格 4"/>
          <p:cNvGraphicFramePr/>
          <p:nvPr>
            <p:custDataLst>
              <p:tags r:id="rId1"/>
            </p:custDataLst>
          </p:nvPr>
        </p:nvGraphicFramePr>
        <p:xfrm>
          <a:off x="576580" y="2209165"/>
          <a:ext cx="10641330" cy="4231640"/>
        </p:xfrm>
        <a:graphic>
          <a:graphicData uri="http://schemas.openxmlformats.org/drawingml/2006/table">
            <a:tbl>
              <a:tblPr firstRow="1" bandRow="1">
                <a:tableStyleId>{5C22544A-7EE6-4342-B048-85BDC9FD1C3A}</a:tableStyleId>
              </a:tblPr>
              <a:tblGrid>
                <a:gridCol w="3353435"/>
                <a:gridCol w="3353435"/>
                <a:gridCol w="3934460"/>
              </a:tblGrid>
              <a:tr h="692150">
                <a:tc>
                  <a:txBody>
                    <a:bodyPr/>
                    <a:p>
                      <a:pPr>
                        <a:buNone/>
                      </a:pPr>
                      <a:r>
                        <a:rPr lang="zh-CN" altLang="en-US"/>
                        <a:t>项</a:t>
                      </a:r>
                      <a:endParaRPr lang="zh-CN" altLang="en-US"/>
                    </a:p>
                  </a:txBody>
                  <a:tcPr/>
                </a:tc>
                <a:tc>
                  <a:txBody>
                    <a:bodyPr/>
                    <a:p>
                      <a:pPr>
                        <a:buNone/>
                      </a:pPr>
                      <a:r>
                        <a:rPr lang="zh-CN" altLang="en-US"/>
                        <a:t>边界值</a:t>
                      </a:r>
                      <a:endParaRPr lang="zh-CN" altLang="en-US"/>
                    </a:p>
                  </a:txBody>
                  <a:tcPr/>
                </a:tc>
                <a:tc>
                  <a:txBody>
                    <a:bodyPr/>
                    <a:p>
                      <a:pPr>
                        <a:buNone/>
                      </a:pPr>
                      <a:r>
                        <a:rPr lang="zh-CN" altLang="en-US"/>
                        <a:t>测试用例的</a:t>
                      </a:r>
                      <a:r>
                        <a:rPr lang="zh-CN" altLang="en-US"/>
                        <a:t>设计思路</a:t>
                      </a:r>
                      <a:endParaRPr lang="zh-CN" altLang="en-US"/>
                    </a:p>
                  </a:txBody>
                  <a:tcPr/>
                </a:tc>
              </a:tr>
              <a:tr h="692150">
                <a:tc>
                  <a:txBody>
                    <a:bodyPr/>
                    <a:p>
                      <a:pPr>
                        <a:buNone/>
                      </a:pPr>
                      <a:r>
                        <a:rPr lang="zh-CN" altLang="en-US"/>
                        <a:t>字符</a:t>
                      </a:r>
                      <a:endParaRPr lang="zh-CN" altLang="en-US"/>
                    </a:p>
                  </a:txBody>
                  <a:tcPr/>
                </a:tc>
                <a:tc>
                  <a:txBody>
                    <a:bodyPr/>
                    <a:p>
                      <a:pPr>
                        <a:buNone/>
                      </a:pPr>
                      <a:r>
                        <a:rPr lang="zh-CN" altLang="en-US"/>
                        <a:t>起始-1个字符/结束+1个字符</a:t>
                      </a:r>
                      <a:endParaRPr lang="zh-CN" altLang="en-US"/>
                    </a:p>
                  </a:txBody>
                  <a:tcPr/>
                </a:tc>
                <a:tc>
                  <a:txBody>
                    <a:bodyPr/>
                    <a:p>
                      <a:pPr>
                        <a:buNone/>
                      </a:pPr>
                      <a:r>
                        <a:rPr lang="zh-CN" altLang="en-US"/>
                        <a:t>假设一个文本输入区域要求允许输入1-255个字符，输入1个和255个作为有效等价类，输入0个和256个作为无效等价类，这几个数值都属于边界条件值。</a:t>
                      </a:r>
                      <a:endParaRPr lang="zh-CN" altLang="en-US"/>
                    </a:p>
                  </a:txBody>
                  <a:tcPr/>
                </a:tc>
              </a:tr>
              <a:tr h="692150">
                <a:tc>
                  <a:txBody>
                    <a:bodyPr/>
                    <a:p>
                      <a:pPr>
                        <a:buNone/>
                      </a:pPr>
                      <a:r>
                        <a:rPr lang="zh-CN" altLang="en-US"/>
                        <a:t>数值</a:t>
                      </a:r>
                      <a:endParaRPr lang="zh-CN" altLang="en-US"/>
                    </a:p>
                  </a:txBody>
                  <a:tcPr/>
                </a:tc>
                <a:tc>
                  <a:txBody>
                    <a:bodyPr/>
                    <a:p>
                      <a:pPr>
                        <a:buNone/>
                      </a:pPr>
                      <a:r>
                        <a:rPr lang="zh-CN" altLang="en-US"/>
                        <a:t>开始位-1/结束位-1</a:t>
                      </a:r>
                      <a:endParaRPr lang="zh-CN" altLang="en-US"/>
                    </a:p>
                  </a:txBody>
                  <a:tcPr/>
                </a:tc>
                <a:tc>
                  <a:txBody>
                    <a:bodyPr/>
                    <a:p>
                      <a:pPr>
                        <a:buNone/>
                      </a:pPr>
                      <a:r>
                        <a:rPr lang="zh-CN" altLang="en-US"/>
                        <a:t>例如，数据的输入域为1-999，其值最小为1，最大值为999,1000刚好在边界值附近。</a:t>
                      </a:r>
                      <a:endParaRPr lang="zh-CN" altLang="en-US"/>
                    </a:p>
                  </a:txBody>
                  <a:tcPr/>
                </a:tc>
              </a:tr>
              <a:tr h="692150">
                <a:tc>
                  <a:txBody>
                    <a:bodyPr/>
                    <a:p>
                      <a:pPr>
                        <a:buNone/>
                      </a:pPr>
                      <a:r>
                        <a:rPr lang="zh-CN" altLang="en-US"/>
                        <a:t>方向</a:t>
                      </a:r>
                      <a:endParaRPr lang="zh-CN" altLang="en-US"/>
                    </a:p>
                  </a:txBody>
                  <a:tcPr/>
                </a:tc>
                <a:tc>
                  <a:txBody>
                    <a:bodyPr/>
                    <a:p>
                      <a:pPr>
                        <a:buNone/>
                      </a:pPr>
                      <a:r>
                        <a:rPr lang="zh-CN" altLang="en-US"/>
                        <a:t>刚刚超过</a:t>
                      </a:r>
                      <a:r>
                        <a:rPr lang="en-US" altLang="zh-CN"/>
                        <a:t>/</a:t>
                      </a:r>
                      <a:r>
                        <a:rPr lang="zh-CN" altLang="en-US"/>
                        <a:t>刚刚</a:t>
                      </a:r>
                      <a:r>
                        <a:rPr lang="zh-CN" altLang="en-US"/>
                        <a:t>低于</a:t>
                      </a:r>
                      <a:endParaRPr lang="zh-CN" altLang="en-US"/>
                    </a:p>
                  </a:txBody>
                  <a:tcPr/>
                </a:tc>
                <a:tc>
                  <a:txBody>
                    <a:bodyPr/>
                    <a:p>
                      <a:pPr>
                        <a:buNone/>
                      </a:pPr>
                      <a:endParaRPr lang="zh-CN" altLang="en-US"/>
                    </a:p>
                  </a:txBody>
                  <a:tcPr/>
                </a:tc>
              </a:tr>
              <a:tr h="692150">
                <a:tc>
                  <a:txBody>
                    <a:bodyPr/>
                    <a:p>
                      <a:pPr>
                        <a:buNone/>
                      </a:pPr>
                      <a:r>
                        <a:rPr lang="zh-CN" altLang="en-US"/>
                        <a:t>空间</a:t>
                      </a:r>
                      <a:endParaRPr lang="zh-CN" altLang="en-US"/>
                    </a:p>
                  </a:txBody>
                  <a:tcPr/>
                </a:tc>
                <a:tc>
                  <a:txBody>
                    <a:bodyPr/>
                    <a:p>
                      <a:pPr>
                        <a:buNone/>
                      </a:pPr>
                      <a:r>
                        <a:rPr lang="zh-CN" altLang="en-US"/>
                        <a:t>小于空余空间一点</a:t>
                      </a:r>
                      <a:r>
                        <a:rPr lang="en-US" altLang="zh-CN"/>
                        <a:t>/</a:t>
                      </a:r>
                      <a:endParaRPr lang="en-US" altLang="zh-CN"/>
                    </a:p>
                    <a:p>
                      <a:pPr>
                        <a:buNone/>
                      </a:pPr>
                      <a:r>
                        <a:rPr lang="zh-CN" altLang="en-US"/>
                        <a:t>大于空余空间</a:t>
                      </a:r>
                      <a:r>
                        <a:rPr lang="zh-CN" altLang="en-US"/>
                        <a:t>一点</a:t>
                      </a:r>
                      <a:endParaRPr lang="zh-CN" altLang="en-US"/>
                    </a:p>
                  </a:txBody>
                  <a:tcPr/>
                </a:tc>
                <a:tc>
                  <a:txBody>
                    <a:bodyPr/>
                    <a:p>
                      <a:pPr>
                        <a:buNone/>
                      </a:pPr>
                      <a:r>
                        <a:rPr lang="zh-CN" altLang="en-US"/>
                        <a:t>例如，测试数据存储时，使用比最小剩余空间大一点（几KB）的文件作为最大值检验的边界条件</a:t>
                      </a:r>
                      <a:endParaRPr lang="zh-CN" altLang="en-US"/>
                    </a:p>
                  </a:txBody>
                  <a:tcPr/>
                </a:tc>
              </a:tr>
            </a:tbl>
          </a:graphicData>
        </a:graphic>
      </p:graphicFrame>
    </p:spTree>
    <p:custDataLst>
      <p:tags r:id="rId2"/>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p>
            <a:pPr algn="l"/>
            <a:r>
              <a:rPr lang="en-US" altLang="zh-CN" sz="3200" b="1" dirty="0">
                <a:solidFill>
                  <a:srgbClr val="0070C0"/>
                </a:solidFill>
                <a:effectLst>
                  <a:outerShdw blurRad="38100" dist="38100" dir="2700000" algn="tl">
                    <a:srgbClr val="000000">
                      <a:alpha val="43137"/>
                    </a:srgbClr>
                  </a:outerShdw>
                </a:effectLst>
                <a:cs typeface="+mn-ea"/>
                <a:sym typeface="+mn-lt"/>
              </a:rPr>
              <a:t>7.7</a:t>
            </a:r>
            <a:r>
              <a:rPr lang="zh-CN" altLang="en-US" sz="3200" b="1" dirty="0">
                <a:solidFill>
                  <a:srgbClr val="0070C0"/>
                </a:solidFill>
                <a:effectLst>
                  <a:outerShdw blurRad="38100" dist="38100" dir="2700000" algn="tl">
                    <a:srgbClr val="000000">
                      <a:alpha val="43137"/>
                    </a:srgbClr>
                  </a:outerShdw>
                </a:effectLst>
                <a:cs typeface="+mn-ea"/>
                <a:sym typeface="+mn-lt"/>
              </a:rPr>
              <a:t>黑盒</a:t>
            </a:r>
            <a:r>
              <a:rPr lang="zh-CN" altLang="en-US" sz="3200" b="1" dirty="0">
                <a:solidFill>
                  <a:srgbClr val="0070C0"/>
                </a:solidFill>
                <a:effectLst>
                  <a:outerShdw blurRad="38100" dist="38100" dir="2700000" algn="tl">
                    <a:srgbClr val="000000">
                      <a:alpha val="43137"/>
                    </a:srgbClr>
                  </a:outerShdw>
                </a:effectLst>
                <a:cs typeface="+mn-ea"/>
                <a:sym typeface="+mn-lt"/>
              </a:rPr>
              <a:t>测试技术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p>
            <a:r>
              <a:rPr lang="en-US" altLang="zh-CN" sz="2000" dirty="0"/>
              <a:t>4.</a:t>
            </a:r>
            <a:r>
              <a:rPr lang="zh-CN" altLang="en-US" sz="2000" dirty="0"/>
              <a:t>错误推测</a:t>
            </a:r>
            <a:r>
              <a:rPr lang="zh-CN" altLang="en-US" sz="2000" dirty="0"/>
              <a:t>法</a:t>
            </a:r>
            <a:endParaRPr lang="zh-CN" altLang="en-US" sz="2000" dirty="0"/>
          </a:p>
        </p:txBody>
      </p:sp>
      <p:sp>
        <p:nvSpPr>
          <p:cNvPr id="7" name="文本框 6"/>
          <p:cNvSpPr txBox="1"/>
          <p:nvPr/>
        </p:nvSpPr>
        <p:spPr>
          <a:xfrm>
            <a:off x="474345" y="1694815"/>
            <a:ext cx="11076305" cy="645160"/>
          </a:xfrm>
          <a:prstGeom prst="rect">
            <a:avLst/>
          </a:prstGeom>
          <a:noFill/>
        </p:spPr>
        <p:txBody>
          <a:bodyPr wrap="square" rtlCol="0">
            <a:spAutoFit/>
          </a:bodyPr>
          <a:p>
            <a:r>
              <a:rPr lang="zh-CN" altLang="en-US"/>
              <a:t>错误推测法是</a:t>
            </a:r>
            <a:r>
              <a:rPr lang="zh-CN" altLang="en-US">
                <a:solidFill>
                  <a:srgbClr val="FF0000"/>
                </a:solidFill>
              </a:rPr>
              <a:t>基于经验和直觉推测</a:t>
            </a:r>
            <a:r>
              <a:rPr lang="zh-CN" altLang="en-US"/>
              <a:t>程序中所有可能存在的各种情况，从而有针对性的设计，列出测试用例的方法</a:t>
            </a:r>
            <a:endParaRPr lang="zh-CN" altLang="en-US"/>
          </a:p>
        </p:txBody>
      </p:sp>
      <p:sp>
        <p:nvSpPr>
          <p:cNvPr id="4" name="文本框 3"/>
          <p:cNvSpPr txBox="1"/>
          <p:nvPr/>
        </p:nvSpPr>
        <p:spPr>
          <a:xfrm>
            <a:off x="474345" y="2966720"/>
            <a:ext cx="11076305" cy="2584450"/>
          </a:xfrm>
          <a:prstGeom prst="rect">
            <a:avLst/>
          </a:prstGeom>
          <a:noFill/>
        </p:spPr>
        <p:txBody>
          <a:bodyPr wrap="square" rtlCol="0">
            <a:spAutoFit/>
          </a:bodyPr>
          <a:p>
            <a:r>
              <a:rPr lang="zh-CN" altLang="en-US"/>
              <a:t>优点：</a:t>
            </a:r>
            <a:r>
              <a:rPr lang="zh-CN" altLang="en-US">
                <a:solidFill>
                  <a:srgbClr val="FF0000"/>
                </a:solidFill>
              </a:rPr>
              <a:t>充分发挥人的直觉与经验</a:t>
            </a:r>
            <a:r>
              <a:rPr lang="zh-CN" altLang="en-US"/>
              <a:t>，在一个测试小组中集思广益，方便实用，特别是在</a:t>
            </a:r>
            <a:r>
              <a:rPr lang="zh-CN" altLang="en-US">
                <a:solidFill>
                  <a:srgbClr val="FF0000"/>
                </a:solidFill>
              </a:rPr>
              <a:t>软件测试基础较差的情况下</a:t>
            </a:r>
            <a:r>
              <a:rPr lang="zh-CN" altLang="en-US"/>
              <a:t>，很好地组织测试小组进行错误推测，是一种有效的测试方法。</a:t>
            </a:r>
            <a:endParaRPr lang="zh-CN" altLang="en-US"/>
          </a:p>
          <a:p>
            <a:endParaRPr lang="zh-CN" altLang="en-US"/>
          </a:p>
          <a:p>
            <a:r>
              <a:rPr lang="zh-CN" altLang="en-US"/>
              <a:t>使测试者能够快速且容易地切入，并且能够体会到程序的易用与否。</a:t>
            </a:r>
            <a:endParaRPr lang="zh-CN" altLang="en-US"/>
          </a:p>
          <a:p>
            <a:endParaRPr lang="zh-CN" altLang="en-US"/>
          </a:p>
          <a:p>
            <a:r>
              <a:rPr lang="zh-CN" altLang="en-US"/>
              <a:t>缺点：错误推测法不是一个系统的测试方法，所以</a:t>
            </a:r>
            <a:r>
              <a:rPr lang="zh-CN" altLang="en-US">
                <a:solidFill>
                  <a:srgbClr val="FF0000"/>
                </a:solidFill>
              </a:rPr>
              <a:t>只能用着辅助手段</a:t>
            </a:r>
            <a:r>
              <a:rPr lang="zh-CN" altLang="en-US"/>
              <a:t>，即先用上述方法设计测试用例，在没有其他方法可用的情况下，再采用错误推测法，补充一些例子进行额外的测试。</a:t>
            </a:r>
            <a:endParaRPr lang="zh-CN" altLang="en-US"/>
          </a:p>
          <a:p>
            <a:endParaRPr lang="zh-CN" altLang="en-US"/>
          </a:p>
          <a:p>
            <a:r>
              <a:rPr lang="zh-CN" altLang="en-US">
                <a:solidFill>
                  <a:srgbClr val="FF0000"/>
                </a:solidFill>
              </a:rPr>
              <a:t>难以知道测试的覆盖率，可能丢失大量未知的区域</a:t>
            </a:r>
            <a:r>
              <a:rPr lang="zh-CN" altLang="en-US"/>
              <a:t>，并且这种测试行为带有主观性且难以复制。</a:t>
            </a:r>
            <a:endParaRPr lang="zh-CN" altLang="en-US"/>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2</a:t>
              </a:r>
              <a:endParaRPr lang="en-US" altLang="zh-CN" sz="13000" b="1" dirty="0">
                <a:solidFill>
                  <a:schemeClr val="bg1"/>
                </a:solidFill>
                <a:cs typeface="+mn-ea"/>
                <a:sym typeface="+mn-lt"/>
              </a:endParaRPr>
            </a:p>
          </p:txBody>
        </p:sp>
        <p:sp>
          <p:nvSpPr>
            <p:cNvPr id="8" name="图形"/>
            <p:cNvSpPr txBox="1"/>
            <p:nvPr/>
          </p:nvSpPr>
          <p:spPr>
            <a:xfrm>
              <a:off x="5762" y="4917"/>
              <a:ext cx="1539" cy="580"/>
            </a:xfrm>
            <a:prstGeom prst="rect">
              <a:avLst/>
            </a:prstGeom>
            <a:noFill/>
          </p:spPr>
          <p:txBody>
            <a:bodyPr wrap="square" rtlCol="0">
              <a:spAutoFit/>
            </a:bodyPr>
            <a:lstStyle/>
            <a:p>
              <a:r>
                <a:rPr lang="en-US" altLang="zh-CN" dirty="0">
                  <a:solidFill>
                    <a:schemeClr val="bg1"/>
                  </a:solidFill>
                  <a:cs typeface="+mn-ea"/>
                  <a:sym typeface="+mn-lt"/>
                </a:rPr>
                <a:t> TWO.</a:t>
              </a:r>
              <a:endParaRPr lang="en-US" altLang="zh-CN" dirty="0">
                <a:solidFill>
                  <a:schemeClr val="bg1"/>
                </a:solidFill>
                <a:cs typeface="+mn-ea"/>
                <a:sym typeface="+mn-lt"/>
              </a:endParaRP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
        <p:nvSpPr>
          <p:cNvPr id="3" name="图形"/>
          <p:cNvSpPr txBox="1"/>
          <p:nvPr/>
        </p:nvSpPr>
        <p:spPr>
          <a:xfrm>
            <a:off x="4881245" y="2266950"/>
            <a:ext cx="5397500" cy="2122805"/>
          </a:xfrm>
          <a:prstGeom prst="rect">
            <a:avLst/>
          </a:prstGeom>
          <a:noFill/>
          <a:ln w="9525">
            <a:noFill/>
          </a:ln>
        </p:spPr>
        <p:txBody>
          <a:bodyPr wrap="square" anchor="t" anchorCtr="0">
            <a:spAutoFit/>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noProof="0" dirty="0">
                <a:solidFill>
                  <a:srgbClr val="000000"/>
                </a:solidFill>
                <a:latin typeface="微软雅黑" panose="020B0503020204020204" pitchFamily="34" charset="-122"/>
                <a:ea typeface="微软雅黑" panose="020B0503020204020204" pitchFamily="34" charset="-122"/>
                <a:cs typeface="+mn-ea"/>
                <a:sym typeface="+mn-lt"/>
              </a:rPr>
              <a:t>调试与</a:t>
            </a:r>
            <a:endParaRPr lang="zh-CN" altLang="en-US" sz="6600" noProof="0" dirty="0">
              <a:solidFill>
                <a:srgbClr val="000000"/>
              </a:solidFill>
              <a:latin typeface="微软雅黑" panose="020B0503020204020204" pitchFamily="34" charset="-122"/>
              <a:ea typeface="微软雅黑" panose="020B0503020204020204" pitchFamily="34"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noProof="0" dirty="0">
                <a:solidFill>
                  <a:srgbClr val="000000"/>
                </a:solidFill>
                <a:latin typeface="微软雅黑" panose="020B0503020204020204" pitchFamily="34" charset="-122"/>
                <a:ea typeface="微软雅黑" panose="020B0503020204020204" pitchFamily="34" charset="-122"/>
                <a:cs typeface="+mn-ea"/>
                <a:sym typeface="+mn-lt"/>
              </a:rPr>
              <a:t>软件可靠性</a:t>
            </a:r>
            <a:endParaRPr kumimoji="0" lang="zh-CN" altLang="en-US" sz="6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tags/tag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p="http://schemas.openxmlformats.org/presentationml/2006/main">
  <p:tag name="KSO_WM_UNIT_TABLE_BEAUTIFY" val="smartTable{51a265c1-e470-48de-838e-edb257537f03}"/>
  <p:tag name="TABLE_ENDDRAG_ORIGIN_RECT" val="792*272"/>
  <p:tag name="TABLE_ENDDRAG_RECT" val="45*195*792*272"/>
</p:tagLst>
</file>

<file path=ppt/tags/tag11.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UNIT_TABLE_BEAUTIFY" val="smartTable{03b86f13-feb5-4ec1-a4c9-809523ab3e9e}"/>
</p:tagLst>
</file>

<file path=ppt/tags/tag15.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UNIT_TABLE_BEAUTIFY" val="smartTable{c988347b-2a80-4dec-8c53-8f60e33d259b}"/>
  <p:tag name="TABLE_ENDDRAG_ORIGIN_RECT" val="798*405"/>
  <p:tag name="TABLE_ENDDRAG_RECT" val="81*85*798*405"/>
</p:tagLst>
</file>

<file path=ppt/tags/tag17.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M_UNIT_TABLE_BEAUTIFY" val="smartTable{db1dd99f-97f2-4cee-9136-1e6277cef844}"/>
  <p:tag name="TABLE_ENDDRAG_ORIGIN_RECT" val="887*308"/>
  <p:tag name="TABLE_ENDDRAG_RECT" val="37*118*887*308"/>
</p:tagLst>
</file>

<file path=ppt/tags/tag19.xml><?xml version="1.0" encoding="utf-8"?>
<p:tagLst xmlns:p="http://schemas.openxmlformats.org/presentationml/2006/main">
  <p:tag name="KSO_WM_BEAUTIFY_FLAG" val="#wm#"/>
  <p:tag name="KSO_WM_TEMPLATE_CATEGORY" val="custom"/>
  <p:tag name="KSO_WM_TEMPLATE_INDEX" val="20205081"/>
</p:tagLst>
</file>

<file path=ppt/tags/tag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p="http://schemas.openxmlformats.org/presentationml/2006/main">
  <p:tag name="KSO_WM_BEAUTIFY_FLAG" val="#wm#"/>
  <p:tag name="KSO_WM_TEMPLATE_CATEGORY" val="custom"/>
  <p:tag name="KSO_WM_TEMPLATE_INDEX" val="20205081"/>
</p:tagLst>
</file>

<file path=ppt/tags/tag21.xml><?xml version="1.0" encoding="utf-8"?>
<p:tagLst xmlns:p="http://schemas.openxmlformats.org/presentationml/2006/main">
  <p:tag name="KSO_WM_BEAUTIFY_FLAG" val="#wm#"/>
  <p:tag name="KSO_WM_TEMPLATE_CATEGORY" val="custom"/>
  <p:tag name="KSO_WM_TEMPLATE_INDEX" val="20205081"/>
</p:tagLst>
</file>

<file path=ppt/tags/tag22.xml><?xml version="1.0" encoding="utf-8"?>
<p:tagLst xmlns:p="http://schemas.openxmlformats.org/presentationml/2006/main">
  <p:tag name="KSO_WM_BEAUTIFY_FLAG" val="#wm#"/>
  <p:tag name="KSO_WM_TEMPLATE_CATEGORY" val="custom"/>
  <p:tag name="KSO_WM_TEMPLATE_INDEX" val="20205081"/>
</p:tagLst>
</file>

<file path=ppt/tags/tag23.xml><?xml version="1.0" encoding="utf-8"?>
<p:tagLst xmlns:p="http://schemas.openxmlformats.org/presentationml/2006/main">
  <p:tag name="KSO_WM_BEAUTIFY_FLAG" val="#wm#"/>
  <p:tag name="KSO_WM_TEMPLATE_CATEGORY" val="custom"/>
  <p:tag name="KSO_WM_TEMPLATE_INDEX" val="20205081"/>
</p:tagLst>
</file>

<file path=ppt/tags/tag24.xml><?xml version="1.0" encoding="utf-8"?>
<p:tagLst xmlns:p="http://schemas.openxmlformats.org/presentationml/2006/main">
  <p:tag name="KSO_WM_UNIT_TABLE_BEAUTIFY" val="smartTable{18d1398a-cdbc-4d3b-b8a3-e089f7c390b9}"/>
  <p:tag name="TABLE_ENDDRAG_ORIGIN_RECT" val="830*246"/>
  <p:tag name="TABLE_ENDDRAG_RECT" val="95*110*830*246"/>
</p:tagLst>
</file>

<file path=ppt/tags/tag25.xml><?xml version="1.0" encoding="utf-8"?>
<p:tagLst xmlns:p="http://schemas.openxmlformats.org/presentationml/2006/main">
  <p:tag name="KSO_WM_BEAUTIFY_FLAG" val="#wm#"/>
  <p:tag name="KSO_WM_TEMPLATE_CATEGORY" val="custom"/>
  <p:tag name="KSO_WM_TEMPLATE_INDEX" val="20205081"/>
</p:tagLst>
</file>

<file path=ppt/tags/tag26.xml><?xml version="1.0" encoding="utf-8"?>
<p:tagLst xmlns:p="http://schemas.openxmlformats.org/presentationml/2006/main">
  <p:tag name="KSO_WM_BEAUTIFY_FLAG" val="#wm#"/>
  <p:tag name="KSO_WM_TEMPLATE_CATEGORY" val="custom"/>
  <p:tag name="KSO_WM_TEMPLATE_INDEX" val="20205081"/>
</p:tagLst>
</file>

<file path=ppt/tags/tag27.xml><?xml version="1.0" encoding="utf-8"?>
<p:tagLst xmlns:p="http://schemas.openxmlformats.org/presentationml/2006/main">
  <p:tag name="KSO_WM_BEAUTIFY_FLAG" val="#wm#"/>
  <p:tag name="KSO_WM_TEMPLATE_CATEGORY" val="custom"/>
  <p:tag name="KSO_WM_TEMPLATE_INDEX" val="20205081"/>
</p:tagLst>
</file>

<file path=ppt/tags/tag28.xml><?xml version="1.0" encoding="utf-8"?>
<p:tagLst xmlns:p="http://schemas.openxmlformats.org/presentationml/2006/main">
  <p:tag name="KSO_WM_BEAUTIFY_FLAG" val="#wm#"/>
  <p:tag name="KSO_WM_TEMPLATE_CATEGORY" val="custom"/>
  <p:tag name="KSO_WM_TEMPLATE_INDEX" val="20205081"/>
</p:tagLst>
</file>

<file path=ppt/tags/tag29.xml><?xml version="1.0" encoding="utf-8"?>
<p:tagLst xmlns:p="http://schemas.openxmlformats.org/presentationml/2006/main">
  <p:tag name="KSO_WM_UNIT_TABLE_BEAUTIFY" val="smartTable{f6aa6456-78af-4a58-836d-288b0bbef4ea}"/>
  <p:tag name="TABLE_ENDDRAG_ORIGIN_RECT" val="960*492"/>
  <p:tag name="TABLE_ENDDRAG_RECT" val="0*87*960*492"/>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30.xml><?xml version="1.0" encoding="utf-8"?>
<p:tagLst xmlns:p="http://schemas.openxmlformats.org/presentationml/2006/main">
  <p:tag name="KSO_WM_BEAUTIFY_FLAG" val="#wm#"/>
  <p:tag name="KSO_WM_TEMPLATE_CATEGORY" val="custom"/>
  <p:tag name="KSO_WM_TEMPLATE_INDEX" val="20205081"/>
</p:tagLst>
</file>

<file path=ppt/tags/tag31.xml><?xml version="1.0" encoding="utf-8"?>
<p:tagLst xmlns:p="http://schemas.openxmlformats.org/presentationml/2006/main">
  <p:tag name="KSO_WM_BEAUTIFY_FLAG" val="#wm#"/>
  <p:tag name="KSO_WM_TEMPLATE_CATEGORY" val="custom"/>
  <p:tag name="KSO_WM_TEMPLATE_INDEX" val="20205081"/>
</p:tagLst>
</file>

<file path=ppt/tags/tag32.xml><?xml version="1.0" encoding="utf-8"?>
<p:tagLst xmlns:p="http://schemas.openxmlformats.org/presentationml/2006/main">
  <p:tag name="COMMONDATA" val="eyJoZGlkIjoiYzQ0OTllZjEzNmE0ZDU0YzJmOGQ2NzlkMDJhNDQ5NmYifQ=="/>
  <p:tag name="KSO_WPP_MARK_KEY" val="afef5f51-d21d-4e34-be03-a7ec29be1426"/>
</p:tagLst>
</file>

<file path=ppt/tags/tag4.xml><?xml version="1.0" encoding="utf-8"?>
<p:tagLst xmlns:p="http://schemas.openxmlformats.org/presentationml/2006/main">
  <p:tag name="KSO_WM_BEAUTIFY_FLAG" val="#wm#"/>
  <p:tag name="KSO_WM_TEMPLATE_CATEGORY" val="custom"/>
  <p:tag name="KSO_WM_TEMPLATE_INDEX" val="20205081"/>
</p:tagLst>
</file>

<file path=ppt/tags/tag5.xml><?xml version="1.0" encoding="utf-8"?>
<p:tagLst xmlns:p="http://schemas.openxmlformats.org/presentationml/2006/main">
  <p:tag name="KSO_WM_BEAUTIFY_FLAG" val="#wm#"/>
  <p:tag name="KSO_WM_TEMPLATE_CATEGORY" val="custom"/>
  <p:tag name="KSO_WM_TEMPLATE_INDEX" val="20205081"/>
</p:tagLst>
</file>

<file path=ppt/tags/tag6.xml><?xml version="1.0" encoding="utf-8"?>
<p:tagLst xmlns:p="http://schemas.openxmlformats.org/presentationml/2006/main">
  <p:tag name="KSO_WM_UNIT_PLACING_PICTURE_USER_VIEWPORT" val="{&quot;height&quot;:3060,&quot;width&quot;:6045}"/>
</p:tagLst>
</file>

<file path=ppt/tags/tag7.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TABLE_BEAUTIFY" val="smartTable{d4d631d6-a08c-469a-a9f0-c6a75fe1315e}"/>
  <p:tag name="TABLE_ENDDRAG_ORIGIN_RECT" val="763*332"/>
  <p:tag name="TABLE_ENDDRAG_RECT" val="90*206*763*332"/>
</p:tagLst>
</file>

<file path=ppt/tags/tag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第一PPT，www.1ppt.com">
  <a:themeElements>
    <a:clrScheme name="自定义 441">
      <a:dk1>
        <a:srgbClr val="000000"/>
      </a:dk1>
      <a:lt1>
        <a:srgbClr val="FFFFFF"/>
      </a:lt1>
      <a:dk2>
        <a:srgbClr val="0F1423"/>
      </a:dk2>
      <a:lt2>
        <a:srgbClr val="FFFFFF"/>
      </a:lt2>
      <a:accent1>
        <a:srgbClr val="DDC367"/>
      </a:accent1>
      <a:accent2>
        <a:srgbClr val="3F3F3F"/>
      </a:accent2>
      <a:accent3>
        <a:srgbClr val="DDC367"/>
      </a:accent3>
      <a:accent4>
        <a:srgbClr val="3F3F3F"/>
      </a:accent4>
      <a:accent5>
        <a:srgbClr val="DDC367"/>
      </a:accent5>
      <a:accent6>
        <a:srgbClr val="3F3F3F"/>
      </a:accent6>
      <a:hlink>
        <a:srgbClr val="DDC367"/>
      </a:hlink>
      <a:folHlink>
        <a:srgbClr val="3F3F3F"/>
      </a:folHlink>
    </a:clrScheme>
    <a:fontScheme name="iolprds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4105</Words>
  <Application>WPS 演示</Application>
  <PresentationFormat>宽屏</PresentationFormat>
  <Paragraphs>382</Paragraphs>
  <Slides>22</Slides>
  <Notes>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7</vt:i4>
      </vt:variant>
      <vt:variant>
        <vt:lpstr>幻灯片标题</vt:lpstr>
      </vt:variant>
      <vt:variant>
        <vt:i4>22</vt:i4>
      </vt:variant>
    </vt:vector>
  </HeadingPairs>
  <TitlesOfParts>
    <vt:vector size="42" baseType="lpstr">
      <vt:lpstr>Arial</vt:lpstr>
      <vt:lpstr>宋体</vt:lpstr>
      <vt:lpstr>Wingdings</vt:lpstr>
      <vt:lpstr>微软雅黑</vt:lpstr>
      <vt:lpstr>Wingdings</vt:lpstr>
      <vt:lpstr>字魂58号-创中黑</vt:lpstr>
      <vt:lpstr>黑体</vt:lpstr>
      <vt:lpstr>思源宋体</vt:lpstr>
      <vt:lpstr>Arial Unicode MS</vt:lpstr>
      <vt:lpstr>Calibri</vt:lpstr>
      <vt:lpstr>Times New Roman</vt:lpstr>
      <vt:lpstr>第一PPT，www.1ppt.com</vt:lpstr>
      <vt:lpstr>自定义设计方案</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栗子</cp:lastModifiedBy>
  <cp:revision>290</cp:revision>
  <dcterms:created xsi:type="dcterms:W3CDTF">2019-06-19T02:08:00Z</dcterms:created>
  <dcterms:modified xsi:type="dcterms:W3CDTF">2022-12-03T16:56:35Z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KSOSaveFontToCloudKey">
    <vt:lpwstr>212913176_cloud</vt:lpwstr>
  </property>
  <property fmtid="{D5CDD505-2E9C-101B-9397-08002B2CF9AE}" pid="4" name="ICV">
    <vt:lpwstr>67A97820461B4829A9370CF087811503</vt:lpwstr>
  </property>
</Properties>
</file>