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30"/>
  </p:notesMasterIdLst>
  <p:handoutMasterIdLst>
    <p:handoutMasterId r:id="rId40"/>
  </p:handoutMasterIdLst>
  <p:sldIdLst>
    <p:sldId id="409" r:id="rId4"/>
    <p:sldId id="410" r:id="rId5"/>
    <p:sldId id="411" r:id="rId6"/>
    <p:sldId id="451" r:id="rId7"/>
    <p:sldId id="516" r:id="rId8"/>
    <p:sldId id="515" r:id="rId9"/>
    <p:sldId id="517" r:id="rId10"/>
    <p:sldId id="416" r:id="rId11"/>
    <p:sldId id="450" r:id="rId12"/>
    <p:sldId id="453" r:id="rId13"/>
    <p:sldId id="522" r:id="rId14"/>
    <p:sldId id="523" r:id="rId15"/>
    <p:sldId id="459" r:id="rId16"/>
    <p:sldId id="524" r:id="rId17"/>
    <p:sldId id="525" r:id="rId18"/>
    <p:sldId id="421" r:id="rId19"/>
    <p:sldId id="497" r:id="rId20"/>
    <p:sldId id="498" r:id="rId21"/>
    <p:sldId id="457" r:id="rId22"/>
    <p:sldId id="458" r:id="rId23"/>
    <p:sldId id="518" r:id="rId24"/>
    <p:sldId id="519" r:id="rId25"/>
    <p:sldId id="419" r:id="rId26"/>
    <p:sldId id="499" r:id="rId27"/>
    <p:sldId id="520" r:id="rId28"/>
    <p:sldId id="496" r:id="rId29"/>
    <p:sldId id="455" r:id="rId31"/>
    <p:sldId id="521" r:id="rId32"/>
    <p:sldId id="510" r:id="rId33"/>
    <p:sldId id="511" r:id="rId34"/>
    <p:sldId id="512" r:id="rId35"/>
    <p:sldId id="513" r:id="rId36"/>
    <p:sldId id="508" r:id="rId37"/>
    <p:sldId id="507" r:id="rId38"/>
    <p:sldId id="432" r:id="rId39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DDC367"/>
    <a:srgbClr val="E4D178"/>
    <a:srgbClr val="DEC569"/>
    <a:srgbClr val="E0C78E"/>
    <a:srgbClr val="D8C76C"/>
    <a:srgbClr val="E4D09C"/>
    <a:srgbClr val="DDBF7E"/>
    <a:srgbClr val="FA9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58"/>
      </p:cViewPr>
      <p:guideLst>
        <p:guide orient="horz" pos="221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39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思源宋体" panose="02020400000000000000" charset="-122"/>
              </a:rPr>
            </a:fld>
            <a:endParaRPr lang="zh-CN" altLang="en-US">
              <a:cs typeface="思源宋体" panose="020204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思源宋体" panose="02020400000000000000" charset="-122"/>
              </a:rPr>
            </a:fld>
            <a:endParaRPr lang="zh-CN" altLang="en-US">
              <a:cs typeface="思源宋体" panose="020204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52400" y="64871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  <a:sym typeface="+mn-ea"/>
              </a:rPr>
              <a:t>工作内容概述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58号-创中黑" panose="00000500000000000000" charset="-122"/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业绩数据展示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工作经验总结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未来工作计划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.xml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9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30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5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8.pn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图形"/>
          <p:cNvSpPr txBox="1"/>
          <p:nvPr/>
        </p:nvSpPr>
        <p:spPr>
          <a:xfrm>
            <a:off x="1414145" y="2013585"/>
            <a:ext cx="93706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cs typeface="+mn-ea"/>
                <a:sym typeface="+mn-lt"/>
              </a:rPr>
              <a:t>项目</a:t>
            </a:r>
            <a:r>
              <a:rPr lang="zh-CN" altLang="en-US" sz="8000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cs typeface="+mn-ea"/>
                <a:sym typeface="+mn-lt"/>
              </a:rPr>
              <a:t>设计</a:t>
            </a:r>
            <a:endParaRPr kumimoji="0" lang="zh-CN" altLang="en-US" sz="800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bg1">
                    <a:alpha val="40000"/>
                  </a:schemeClr>
                </a:glo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943475" y="4368165"/>
            <a:ext cx="1734820" cy="1476375"/>
            <a:chOff x="14360" y="8868"/>
            <a:chExt cx="2732" cy="2325"/>
          </a:xfrm>
        </p:grpSpPr>
        <p:sp>
          <p:nvSpPr>
            <p:cNvPr id="49" name="图形"/>
            <p:cNvSpPr txBox="1"/>
            <p:nvPr/>
          </p:nvSpPr>
          <p:spPr>
            <a:xfrm>
              <a:off x="14644" y="8868"/>
              <a:ext cx="2448" cy="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组长：司晨旭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组员：吴佳丽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组员：吴卓霖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图形"/>
            <p:cNvSpPr/>
            <p:nvPr/>
          </p:nvSpPr>
          <p:spPr>
            <a:xfrm>
              <a:off x="14360" y="9038"/>
              <a:ext cx="284" cy="284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95350" y="3330575"/>
            <a:ext cx="9958705" cy="352425"/>
            <a:chOff x="1410" y="5245"/>
            <a:chExt cx="15683" cy="555"/>
          </a:xfrm>
        </p:grpSpPr>
        <p:sp>
          <p:nvSpPr>
            <p:cNvPr id="11" name="图形"/>
            <p:cNvSpPr/>
            <p:nvPr/>
          </p:nvSpPr>
          <p:spPr>
            <a:xfrm>
              <a:off x="6214" y="5245"/>
              <a:ext cx="6688" cy="55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 w="635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alpha val="7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592" y="5523"/>
              <a:ext cx="9713" cy="55"/>
              <a:chOff x="4524" y="5444"/>
              <a:chExt cx="9713" cy="55"/>
            </a:xfrm>
          </p:grpSpPr>
          <p:cxnSp>
            <p:nvCxnSpPr>
              <p:cNvPr id="42" name="图形"/>
              <p:cNvCxnSpPr/>
              <p:nvPr/>
            </p:nvCxnSpPr>
            <p:spPr>
              <a:xfrm flipH="1">
                <a:off x="4524" y="5499"/>
                <a:ext cx="121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图形"/>
              <p:cNvCxnSpPr/>
              <p:nvPr/>
            </p:nvCxnSpPr>
            <p:spPr>
              <a:xfrm flipH="1">
                <a:off x="13125" y="5444"/>
                <a:ext cx="1112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图形"/>
            <p:cNvGrpSpPr/>
            <p:nvPr/>
          </p:nvGrpSpPr>
          <p:grpSpPr>
            <a:xfrm>
              <a:off x="16892" y="5267"/>
              <a:ext cx="201" cy="341"/>
              <a:chOff x="373626" y="2399071"/>
              <a:chExt cx="235974" cy="393290"/>
            </a:xfrm>
          </p:grpSpPr>
          <p:cxnSp>
            <p:nvCxnSpPr>
              <p:cNvPr id="56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图形"/>
            <p:cNvGrpSpPr/>
            <p:nvPr/>
          </p:nvGrpSpPr>
          <p:grpSpPr>
            <a:xfrm flipH="1">
              <a:off x="1410" y="5267"/>
              <a:ext cx="201" cy="341"/>
              <a:chOff x="373626" y="2399071"/>
              <a:chExt cx="235974" cy="393290"/>
            </a:xfrm>
          </p:grpSpPr>
          <p:cxnSp>
            <p:nvCxnSpPr>
              <p:cNvPr id="13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4418218" y="504508"/>
            <a:ext cx="3184525" cy="1112520"/>
            <a:chOff x="7064" y="4695"/>
            <a:chExt cx="5015" cy="1752"/>
          </a:xfrm>
        </p:grpSpPr>
        <p:pic>
          <p:nvPicPr>
            <p:cNvPr id="3" name="图片 1" descr="标志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4" y="4695"/>
              <a:ext cx="1814" cy="1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图形"/>
            <p:cNvSpPr txBox="1"/>
            <p:nvPr/>
          </p:nvSpPr>
          <p:spPr>
            <a:xfrm>
              <a:off x="8785" y="5015"/>
              <a:ext cx="329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i="0" u="none" strike="noStrike" kern="1200" cap="none" spc="30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uLnTx/>
                  <a:uFillTx/>
                  <a:latin typeface="华文彩云" panose="02010800040101010101" charset="-122"/>
                  <a:ea typeface="华文彩云" panose="02010800040101010101" charset="-122"/>
                  <a:cs typeface="+mn-ea"/>
                  <a:sym typeface="+mn-lt"/>
                </a:rPr>
                <a:t>博青秀</a:t>
              </a:r>
              <a:endParaRPr kumimoji="0" lang="zh-CN" altLang="en-US" sz="400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latin typeface="华文彩云" panose="02010800040101010101" charset="-122"/>
                <a:ea typeface="华文彩云" panose="02010800040101010101" charset="-122"/>
                <a:cs typeface="+mn-ea"/>
                <a:sym typeface="+mn-lt"/>
              </a:endParaRPr>
            </a:p>
          </p:txBody>
        </p:sp>
      </p:grpSp>
    </p:spTree>
    <p:custDataLst>
      <p:tags r:id="rId3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420" y="2112645"/>
            <a:ext cx="3057937" cy="15675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41419" y="3533422"/>
            <a:ext cx="30579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）注册登录模块</a:t>
            </a:r>
            <a:endParaRPr lang="zh-CN" altLang="en-US" sz="1400" dirty="0"/>
          </a:p>
          <a:p>
            <a:endParaRPr lang="en-US" altLang="zh-CN" dirty="0"/>
          </a:p>
          <a:p>
            <a:r>
              <a:rPr lang="zh-CN" altLang="en-US" dirty="0"/>
              <a:t>    用户根据身份注册，用账号密码登录；程序判断用户身份，提示错误信息。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47" y="2178192"/>
            <a:ext cx="3107403" cy="149069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600899" y="3578578"/>
            <a:ext cx="30579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）定位模块</a:t>
            </a:r>
            <a:endParaRPr lang="zh-CN" altLang="en-US" sz="1400" dirty="0"/>
          </a:p>
          <a:p>
            <a:endParaRPr lang="en-US" altLang="zh-CN" dirty="0"/>
          </a:p>
          <a:p>
            <a:r>
              <a:rPr lang="zh-CN" altLang="en-US" dirty="0"/>
              <a:t>      首页定位采取自动定位，用户可根据需要切换位置。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377" y="2183104"/>
            <a:ext cx="3186556" cy="139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8170065" y="3533422"/>
            <a:ext cx="31865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）搜索模块</a:t>
            </a:r>
            <a:endParaRPr lang="zh-CN" altLang="en-US" sz="1400" dirty="0"/>
          </a:p>
          <a:p>
            <a:endParaRPr lang="en-US" altLang="zh-CN" dirty="0"/>
          </a:p>
          <a:p>
            <a:r>
              <a:rPr lang="zh-CN" altLang="en-US" dirty="0"/>
              <a:t>     用户输入想查询的信息；程序检索匹配输出。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4490" y="619760"/>
            <a:ext cx="553847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模块功能介绍</a:t>
            </a:r>
            <a:endParaRPr lang="zh-CN" altLang="en-US" sz="32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p:transition>
    <p:split orient="vert"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64490" y="619760"/>
            <a:ext cx="553847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32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业务流图</a:t>
            </a:r>
            <a:endParaRPr lang="zh-CN" altLang="en-US" sz="32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图片 1" descr="登录模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6235" y="904875"/>
            <a:ext cx="4762500" cy="4886325"/>
          </a:xfrm>
          <a:prstGeom prst="rect">
            <a:avLst/>
          </a:prstGeom>
        </p:spPr>
      </p:pic>
      <p:pic>
        <p:nvPicPr>
          <p:cNvPr id="4" name="图片 3" descr="注册模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35" y="340995"/>
            <a:ext cx="3597275" cy="63442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1540" y="3061970"/>
            <a:ext cx="1261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注册模块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9789795" y="1203325"/>
            <a:ext cx="1261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登录模块</a:t>
            </a:r>
            <a:endParaRPr lang="zh-CN" altLang="en-US" sz="2000" b="1"/>
          </a:p>
        </p:txBody>
      </p:sp>
    </p:spTree>
    <p:custDataLst>
      <p:tags r:id="rId3"/>
    </p:custDataLst>
  </p:cSld>
  <p:clrMapOvr>
    <a:masterClrMapping/>
  </p:clrMapOvr>
  <p:transition advTm="2000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64490" y="619760"/>
            <a:ext cx="553847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32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业务流图</a:t>
            </a:r>
            <a:endParaRPr lang="zh-CN" altLang="en-US" sz="32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片 4" descr="定位模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2405" y="1366520"/>
            <a:ext cx="5130165" cy="4645025"/>
          </a:xfrm>
          <a:prstGeom prst="rect">
            <a:avLst/>
          </a:prstGeom>
        </p:spPr>
      </p:pic>
      <p:pic>
        <p:nvPicPr>
          <p:cNvPr id="6" name="图片 5" descr="搜索模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360" y="1032510"/>
            <a:ext cx="3408680" cy="51193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7230" y="3040380"/>
            <a:ext cx="1261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定位模块</a:t>
            </a:r>
            <a:endParaRPr lang="zh-CN" altLang="en-US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9726295" y="2641600"/>
            <a:ext cx="1261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搜索模块</a:t>
            </a:r>
            <a:endParaRPr lang="zh-CN" altLang="en-US" sz="2000" b="1"/>
          </a:p>
        </p:txBody>
      </p:sp>
    </p:spTree>
    <p:custDataLst>
      <p:tags r:id="rId3"/>
    </p:custDataLst>
  </p:cSld>
  <p:clrMapOvr>
    <a:masterClrMapping/>
  </p:clrMapOvr>
  <p:transition advTm="2000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770" y="3455388"/>
            <a:ext cx="28437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）消息异步通讯模块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用户发送消息，消息异步传输。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47693" y="3443110"/>
            <a:ext cx="262572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）用户签到模块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用户根据位置、活动编码等签到，程序判断是否符合要求。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00580" y="3439864"/>
            <a:ext cx="26957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）用户预约签到模块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用户选择想去的文化组织报名参观、想服务的志愿活动报名；程序审核。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247" y="2178192"/>
            <a:ext cx="2597150" cy="123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34" y="2209293"/>
            <a:ext cx="2193290" cy="1258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0583"/>
            <a:ext cx="2824480" cy="109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316" y="2178192"/>
            <a:ext cx="2725420" cy="12357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8897902" y="3427699"/>
            <a:ext cx="27254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7</a:t>
            </a:r>
            <a:r>
              <a:rPr lang="zh-CN" altLang="en-US" sz="1400" dirty="0"/>
              <a:t>）发布模块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dirty="0"/>
              <a:t>  文化组织发布更新组织资料以及志愿者招募信息；程序更新各个界面。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64490" y="619760"/>
            <a:ext cx="553847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模块功能介绍</a:t>
            </a:r>
            <a:endParaRPr lang="zh-CN" altLang="en-US" sz="32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  <p:transition>
    <p:split orient="vert"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64490" y="619760"/>
            <a:ext cx="553847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32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业务流图</a:t>
            </a:r>
            <a:endParaRPr lang="zh-CN" altLang="en-US" sz="32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片 4" descr="消息通讯模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2420" y="1833880"/>
            <a:ext cx="2514600" cy="3838575"/>
          </a:xfrm>
          <a:prstGeom prst="rect">
            <a:avLst/>
          </a:prstGeom>
        </p:spPr>
      </p:pic>
      <p:pic>
        <p:nvPicPr>
          <p:cNvPr id="6" name="图片 5" descr="签到模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330" y="255905"/>
            <a:ext cx="5473700" cy="64763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60700" y="3229610"/>
            <a:ext cx="1724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消息通讯模块</a:t>
            </a:r>
            <a:endParaRPr lang="zh-CN" altLang="en-US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10027285" y="4141470"/>
            <a:ext cx="1261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签到模块</a:t>
            </a:r>
            <a:endParaRPr lang="zh-CN" altLang="en-US" sz="2000" b="1"/>
          </a:p>
        </p:txBody>
      </p:sp>
    </p:spTree>
    <p:custDataLst>
      <p:tags r:id="rId3"/>
    </p:custDataLst>
  </p:cSld>
  <p:clrMapOvr>
    <a:masterClrMapping/>
  </p:clrMapOvr>
  <p:transition advTm="2000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64490" y="619760"/>
            <a:ext cx="553847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32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业务流图</a:t>
            </a:r>
            <a:endParaRPr lang="zh-CN" altLang="en-US" sz="32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片 4" descr="报名模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0" y="619760"/>
            <a:ext cx="1895475" cy="5857875"/>
          </a:xfrm>
          <a:prstGeom prst="rect">
            <a:avLst/>
          </a:prstGeom>
        </p:spPr>
      </p:pic>
      <p:pic>
        <p:nvPicPr>
          <p:cNvPr id="6" name="图片 5" descr="预约模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95" y="1422400"/>
            <a:ext cx="2638425" cy="4695825"/>
          </a:xfrm>
          <a:prstGeom prst="rect">
            <a:avLst/>
          </a:prstGeom>
        </p:spPr>
      </p:pic>
      <p:pic>
        <p:nvPicPr>
          <p:cNvPr id="7" name="图片 6" descr="发布模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960" y="793750"/>
            <a:ext cx="1990725" cy="5324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8820" y="3072765"/>
            <a:ext cx="1261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预约模块</a:t>
            </a:r>
            <a:endParaRPr lang="zh-CN" altLang="en-US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6890385" y="1713865"/>
            <a:ext cx="1261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报名模块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10526395" y="2458085"/>
            <a:ext cx="1261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发布模块</a:t>
            </a:r>
            <a:endParaRPr lang="zh-CN" altLang="en-US" sz="2000" b="1"/>
          </a:p>
        </p:txBody>
      </p:sp>
    </p:spTree>
    <p:custDataLst>
      <p:tags r:id="rId4"/>
    </p:custDataLst>
  </p:cSld>
  <p:clrMapOvr>
    <a:masterClrMapping/>
  </p:clrMapOvr>
  <p:transition advTm="2000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94649" y="1322848"/>
            <a:ext cx="2825750" cy="4951730"/>
            <a:chOff x="9191" y="228"/>
            <a:chExt cx="4450" cy="7798"/>
          </a:xfrm>
        </p:grpSpPr>
        <p:sp>
          <p:nvSpPr>
            <p:cNvPr id="4" name="矩形 3"/>
            <p:cNvSpPr/>
            <p:nvPr/>
          </p:nvSpPr>
          <p:spPr>
            <a:xfrm>
              <a:off x="9191" y="228"/>
              <a:ext cx="4450" cy="77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注册模块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42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注册登录模块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419" y="5918"/>
              <a:ext cx="3988" cy="1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EXTEND(a)  THEN  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ERROR(d)  THEN  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NULL(e)  THEN 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X &amp; 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529" y="2214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429" y="3604"/>
              <a:ext cx="1870" cy="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密码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手机号码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验证码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身份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529" y="3604"/>
              <a:ext cx="1870" cy="2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登录界面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更新数据库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账号已存在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验证码错误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请选择身份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83802" y="1291099"/>
            <a:ext cx="2825750" cy="5186680"/>
            <a:chOff x="4371" y="220"/>
            <a:chExt cx="4450" cy="8168"/>
          </a:xfrm>
        </p:grpSpPr>
        <p:sp>
          <p:nvSpPr>
            <p:cNvPr id="15" name="矩形 14"/>
            <p:cNvSpPr/>
            <p:nvPr/>
          </p:nvSpPr>
          <p:spPr>
            <a:xfrm>
              <a:off x="4371" y="220"/>
              <a:ext cx="4450" cy="81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登录模块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注册登录模块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599" y="5940"/>
              <a:ext cx="3988" cy="2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NULL(a1)  THEN  Y3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NULL(b1)  THEN  Y4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a1 != a2  THEN  Y1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b1 != b2  THEN  Y2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a1 = a2 &amp; b1 = b2  THEN X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09" y="3596"/>
              <a:ext cx="1870" cy="2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数据库账号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密码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数据库密码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9" y="3596"/>
              <a:ext cx="1870" cy="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首页界面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账号不存在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密码错误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账号不能为空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密码不能为空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Y4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137250" y="1327077"/>
            <a:ext cx="2825750" cy="4222750"/>
            <a:chOff x="4371" y="220"/>
            <a:chExt cx="4450" cy="6650"/>
          </a:xfrm>
        </p:grpSpPr>
        <p:sp>
          <p:nvSpPr>
            <p:cNvPr id="24" name="矩形 23"/>
            <p:cNvSpPr/>
            <p:nvPr/>
          </p:nvSpPr>
          <p:spPr>
            <a:xfrm>
              <a:off x="4371" y="220"/>
              <a:ext cx="4450" cy="6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定位模块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99" y="5310"/>
              <a:ext cx="3988" cy="1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c = FALSE  THEN  X(a)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c = TRUE  THEN  X(b)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609" y="3596"/>
              <a:ext cx="1870" cy="1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定位位置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位置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切换位置信息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9" y="3596"/>
              <a:ext cx="1870" cy="1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首页定位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24369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4490" y="619760"/>
            <a:ext cx="553847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IPO</a:t>
            </a:r>
            <a:r>
              <a:rPr lang="zh-CN" altLang="en-US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表</a:t>
            </a:r>
            <a:endParaRPr lang="zh-CN" altLang="en-US" sz="32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24369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21628" y="1659044"/>
            <a:ext cx="2825750" cy="4184650"/>
            <a:chOff x="4371" y="220"/>
            <a:chExt cx="4450" cy="6590"/>
          </a:xfrm>
        </p:grpSpPr>
        <p:sp>
          <p:nvSpPr>
            <p:cNvPr id="7" name="矩形 6"/>
            <p:cNvSpPr/>
            <p:nvPr/>
          </p:nvSpPr>
          <p:spPr>
            <a:xfrm>
              <a:off x="4371" y="220"/>
              <a:ext cx="4450" cy="6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消息异步通讯模块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609" y="5310"/>
              <a:ext cx="3988" cy="1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SUCCESS(Send a To b)  THEN X(a)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609" y="3596"/>
              <a:ext cx="1870" cy="1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消息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709" y="3596"/>
              <a:ext cx="1870" cy="1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聊天对话框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发送失败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00982" y="1651989"/>
            <a:ext cx="2990215" cy="4654550"/>
            <a:chOff x="4371" y="220"/>
            <a:chExt cx="4709" cy="7330"/>
          </a:xfrm>
        </p:grpSpPr>
        <p:sp>
          <p:nvSpPr>
            <p:cNvPr id="42" name="矩形 41"/>
            <p:cNvSpPr/>
            <p:nvPr/>
          </p:nvSpPr>
          <p:spPr>
            <a:xfrm>
              <a:off x="4371" y="220"/>
              <a:ext cx="4709" cy="7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用户签到模块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609" y="5580"/>
              <a:ext cx="4267" cy="1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a NOT IN b  THEN  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ERROR(c)  THEN  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a IN b &amp; CORRECT(c)  THEN 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709" y="2206"/>
              <a:ext cx="2149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609" y="3596"/>
              <a:ext cx="1870" cy="1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位置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服务范围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活动编码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709" y="3596"/>
              <a:ext cx="2159" cy="17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签到成功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不在服务范围内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活动编码错误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签到失败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140251" y="1643134"/>
            <a:ext cx="2825750" cy="3904615"/>
            <a:chOff x="4371" y="220"/>
            <a:chExt cx="4450" cy="6149"/>
          </a:xfrm>
        </p:grpSpPr>
        <p:sp>
          <p:nvSpPr>
            <p:cNvPr id="51" name="矩形 50"/>
            <p:cNvSpPr/>
            <p:nvPr/>
          </p:nvSpPr>
          <p:spPr>
            <a:xfrm>
              <a:off x="4371" y="220"/>
              <a:ext cx="4450" cy="6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搜索模块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609" y="4980"/>
              <a:ext cx="3988" cy="1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MATCH(a, b)  THEN  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609" y="3596"/>
              <a:ext cx="1870" cy="1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搜索信息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数据库信息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709" y="3596"/>
              <a:ext cx="1870" cy="11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搜索结果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搜索失败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4490" y="619760"/>
            <a:ext cx="553847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IPO</a:t>
            </a:r>
            <a:r>
              <a:rPr lang="zh-CN" altLang="en-US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表</a:t>
            </a:r>
            <a:endParaRPr lang="zh-CN" altLang="en-US" sz="32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>
    <p:comb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24369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0460" y="1699050"/>
            <a:ext cx="3434715" cy="4184650"/>
            <a:chOff x="4323" y="220"/>
            <a:chExt cx="4450" cy="6590"/>
          </a:xfrm>
        </p:grpSpPr>
        <p:sp>
          <p:nvSpPr>
            <p:cNvPr id="4" name="矩形 3"/>
            <p:cNvSpPr/>
            <p:nvPr/>
          </p:nvSpPr>
          <p:spPr>
            <a:xfrm>
              <a:off x="4323" y="220"/>
              <a:ext cx="4450" cy="6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用户预约模块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用户预约报名模块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609" y="5310"/>
              <a:ext cx="3988" cy="1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b(a) &lt; c(a)  THEN  X(a) &amp; 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09" y="3596"/>
              <a:ext cx="1870" cy="1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文化组织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预约人数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名额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9" y="3596"/>
              <a:ext cx="1870" cy="1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预约成功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更新数据库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不能预约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90720" y="1684516"/>
            <a:ext cx="3434715" cy="4184650"/>
            <a:chOff x="4371" y="220"/>
            <a:chExt cx="4450" cy="6590"/>
          </a:xfrm>
        </p:grpSpPr>
        <p:sp>
          <p:nvSpPr>
            <p:cNvPr id="15" name="矩形 14"/>
            <p:cNvSpPr/>
            <p:nvPr/>
          </p:nvSpPr>
          <p:spPr>
            <a:xfrm>
              <a:off x="4371" y="220"/>
              <a:ext cx="4450" cy="6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用户报名模块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用户预约报名模块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09" y="5310"/>
              <a:ext cx="3988" cy="1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b(a) &lt; c(a)  THEN  X(a) &amp; 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09" y="3596"/>
              <a:ext cx="1870" cy="1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志愿活动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招募人数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名额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9" y="3596"/>
              <a:ext cx="1870" cy="1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报名成功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更新数据库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不能报名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304249" y="1684516"/>
            <a:ext cx="3739515" cy="4406900"/>
            <a:chOff x="4371" y="220"/>
            <a:chExt cx="4450" cy="6940"/>
          </a:xfrm>
        </p:grpSpPr>
        <p:sp>
          <p:nvSpPr>
            <p:cNvPr id="26" name="矩形 25"/>
            <p:cNvSpPr/>
            <p:nvPr/>
          </p:nvSpPr>
          <p:spPr>
            <a:xfrm>
              <a:off x="4371" y="220"/>
              <a:ext cx="4450" cy="6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发布模块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609" y="5620"/>
              <a:ext cx="3988" cy="1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b = TRUE &amp; !NULL(a)  THEN  X(a) &amp; Y &amp; 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P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609" y="3596"/>
              <a:ext cx="1870" cy="1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预约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招募信息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是否发布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09" y="3596"/>
              <a:ext cx="1870" cy="1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发布成功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更新界面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更新数据库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不能发布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64490" y="619760"/>
            <a:ext cx="553847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IPO</a:t>
            </a:r>
            <a:r>
              <a:rPr lang="zh-CN" altLang="en-US" sz="32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表</a:t>
            </a:r>
            <a:endParaRPr lang="zh-CN" altLang="en-US" sz="32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>
    <p:comb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11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 txBox="1"/>
          <p:nvPr/>
        </p:nvSpPr>
        <p:spPr>
          <a:xfrm>
            <a:off x="4972685" y="2529840"/>
            <a:ext cx="5397500" cy="1107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数据库设计</a:t>
            </a:r>
            <a:endParaRPr lang="zh-CN" altLang="en-US" sz="6600" dirty="0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49450" y="2194560"/>
            <a:ext cx="2938780" cy="2266950"/>
            <a:chOff x="3070" y="3456"/>
            <a:chExt cx="4628" cy="3570"/>
          </a:xfrm>
        </p:grpSpPr>
        <p:sp>
          <p:nvSpPr>
            <p:cNvPr id="15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图形"/>
            <p:cNvSpPr txBox="1"/>
            <p:nvPr/>
          </p:nvSpPr>
          <p:spPr>
            <a:xfrm>
              <a:off x="3070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 txBox="1"/>
            <p:nvPr/>
          </p:nvSpPr>
          <p:spPr>
            <a:xfrm>
              <a:off x="5746" y="4917"/>
              <a:ext cx="14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THREE.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19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图形"/>
          <p:cNvSpPr/>
          <p:nvPr/>
        </p:nvSpPr>
        <p:spPr>
          <a:xfrm>
            <a:off x="890270" y="5741670"/>
            <a:ext cx="180340" cy="180340"/>
          </a:xfrm>
          <a:prstGeom prst="ellipse">
            <a:avLst/>
          </a:prstGeom>
          <a:gradFill>
            <a:gsLst>
              <a:gs pos="0">
                <a:srgbClr val="E4D178"/>
              </a:gs>
              <a:gs pos="100000">
                <a:srgbClr val="DDC367"/>
              </a:gs>
            </a:gsLst>
            <a:lin ang="27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图形"/>
          <p:cNvSpPr/>
          <p:nvPr/>
        </p:nvSpPr>
        <p:spPr>
          <a:xfrm>
            <a:off x="9118600" y="5739130"/>
            <a:ext cx="180340" cy="180340"/>
          </a:xfrm>
          <a:prstGeom prst="ellipse">
            <a:avLst/>
          </a:prstGeom>
          <a:gradFill>
            <a:gsLst>
              <a:gs pos="0">
                <a:srgbClr val="E4D178"/>
              </a:gs>
              <a:gs pos="100000">
                <a:srgbClr val="DDC367"/>
              </a:gs>
            </a:gsLst>
            <a:lin ang="27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780" y="2308225"/>
            <a:ext cx="2147570" cy="3241040"/>
            <a:chOff x="1846" y="3635"/>
            <a:chExt cx="3382" cy="5104"/>
          </a:xfrm>
        </p:grpSpPr>
        <p:grpSp>
          <p:nvGrpSpPr>
            <p:cNvPr id="31" name="组合 30"/>
            <p:cNvGrpSpPr/>
            <p:nvPr/>
          </p:nvGrpSpPr>
          <p:grpSpPr>
            <a:xfrm>
              <a:off x="1846" y="4313"/>
              <a:ext cx="3383" cy="4427"/>
              <a:chOff x="2014" y="3653"/>
              <a:chExt cx="3383" cy="3737"/>
            </a:xfrm>
          </p:grpSpPr>
          <p:sp>
            <p:nvSpPr>
              <p:cNvPr id="11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图形"/>
              <p:cNvSpPr txBox="1"/>
              <p:nvPr/>
            </p:nvSpPr>
            <p:spPr>
              <a:xfrm>
                <a:off x="2170" y="5028"/>
                <a:ext cx="3149" cy="1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可选方案</a:t>
                </a:r>
                <a:br>
                  <a:rPr lang="zh-CN" altLang="en-US" sz="2200" dirty="0">
                    <a:cs typeface="+mn-ea"/>
                    <a:sym typeface="+mn-lt"/>
                  </a:rPr>
                </a:br>
                <a:r>
                  <a:rPr lang="zh-CN" altLang="en-US" sz="2200" dirty="0">
                    <a:cs typeface="+mn-ea"/>
                    <a:sym typeface="+mn-lt"/>
                  </a:rPr>
                  <a:t>及最佳方案</a:t>
                </a:r>
                <a:endParaRPr lang="zh-CN" altLang="en-US" sz="2200" dirty="0">
                  <a:cs typeface="+mn-ea"/>
                  <a:sym typeface="+mn-lt"/>
                </a:endParaRPr>
              </a:p>
            </p:txBody>
          </p:sp>
          <p:sp>
            <p:nvSpPr>
              <p:cNvPr id="34" name="图形"/>
              <p:cNvSpPr/>
              <p:nvPr/>
            </p:nvSpPr>
            <p:spPr>
              <a:xfrm>
                <a:off x="2879" y="6391"/>
                <a:ext cx="1807" cy="44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ONE</a:t>
                </a:r>
                <a:endPara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69" name="图形"/>
            <p:cNvSpPr/>
            <p:nvPr/>
          </p:nvSpPr>
          <p:spPr>
            <a:xfrm>
              <a:off x="2702" y="3635"/>
              <a:ext cx="1745" cy="174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01</a:t>
              </a:r>
              <a:endParaRPr lang="en-US" altLang="zh-CN" sz="2400" dirty="0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25650" y="2310765"/>
            <a:ext cx="2197735" cy="3241675"/>
            <a:chOff x="5749" y="3635"/>
            <a:chExt cx="3461" cy="5105"/>
          </a:xfrm>
        </p:grpSpPr>
        <p:grpSp>
          <p:nvGrpSpPr>
            <p:cNvPr id="36" name="组合 35"/>
            <p:cNvGrpSpPr/>
            <p:nvPr/>
          </p:nvGrpSpPr>
          <p:grpSpPr>
            <a:xfrm>
              <a:off x="5749" y="4313"/>
              <a:ext cx="3461" cy="4427"/>
              <a:chOff x="1936" y="3653"/>
              <a:chExt cx="3461" cy="3737"/>
            </a:xfrm>
          </p:grpSpPr>
          <p:sp>
            <p:nvSpPr>
              <p:cNvPr id="37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图形"/>
              <p:cNvSpPr txBox="1"/>
              <p:nvPr/>
            </p:nvSpPr>
            <p:spPr>
              <a:xfrm>
                <a:off x="1936" y="5052"/>
                <a:ext cx="3409" cy="1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功能分解</a:t>
                </a:r>
                <a:br>
                  <a:rPr lang="zh-CN" altLang="en-US" sz="2200" dirty="0">
                    <a:cs typeface="+mn-ea"/>
                    <a:sym typeface="+mn-lt"/>
                  </a:rPr>
                </a:br>
                <a:r>
                  <a:rPr lang="zh-CN" altLang="en-US" sz="2200" dirty="0">
                    <a:cs typeface="+mn-ea"/>
                    <a:sym typeface="+mn-lt"/>
                  </a:rPr>
                  <a:t>及软件结构</a:t>
                </a:r>
                <a:endParaRPr lang="zh-CN" altLang="en-US" sz="2200" dirty="0">
                  <a:cs typeface="+mn-ea"/>
                  <a:sym typeface="+mn-lt"/>
                </a:endParaRPr>
              </a:p>
            </p:txBody>
          </p:sp>
          <p:sp>
            <p:nvSpPr>
              <p:cNvPr id="14" name="图形"/>
              <p:cNvSpPr/>
              <p:nvPr/>
            </p:nvSpPr>
            <p:spPr>
              <a:xfrm>
                <a:off x="2879" y="6391"/>
                <a:ext cx="1807" cy="44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DDC367"/>
                  </a:gs>
                  <a:gs pos="100000">
                    <a:srgbClr val="E4D178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TWO</a:t>
                </a:r>
                <a:endPara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0" name="图形"/>
            <p:cNvSpPr/>
            <p:nvPr/>
          </p:nvSpPr>
          <p:spPr>
            <a:xfrm>
              <a:off x="6656" y="3635"/>
              <a:ext cx="1745" cy="1745"/>
            </a:xfrm>
            <a:prstGeom prst="diamond">
              <a:avLst/>
            </a:prstGeom>
            <a:gradFill>
              <a:gsLst>
                <a:gs pos="0">
                  <a:srgbClr val="DDC367"/>
                </a:gs>
                <a:gs pos="100000">
                  <a:srgbClr val="E4D178"/>
                </a:gs>
              </a:gsLst>
              <a:lin ang="27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02</a:t>
              </a:r>
              <a:endParaRPr lang="en-US" altLang="zh-CN" sz="2400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30040" y="2308225"/>
            <a:ext cx="2147570" cy="3241040"/>
            <a:chOff x="9808" y="3635"/>
            <a:chExt cx="3382" cy="5104"/>
          </a:xfrm>
        </p:grpSpPr>
        <p:grpSp>
          <p:nvGrpSpPr>
            <p:cNvPr id="15" name="组合 14"/>
            <p:cNvGrpSpPr/>
            <p:nvPr/>
          </p:nvGrpSpPr>
          <p:grpSpPr>
            <a:xfrm>
              <a:off x="9808" y="4313"/>
              <a:ext cx="3383" cy="4427"/>
              <a:chOff x="2014" y="3653"/>
              <a:chExt cx="3383" cy="3737"/>
            </a:xfrm>
          </p:grpSpPr>
          <p:sp>
            <p:nvSpPr>
              <p:cNvPr id="16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图形"/>
              <p:cNvSpPr txBox="1"/>
              <p:nvPr/>
            </p:nvSpPr>
            <p:spPr>
              <a:xfrm>
                <a:off x="2170" y="5052"/>
                <a:ext cx="3149" cy="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数据库设计</a:t>
                </a:r>
                <a:endParaRPr lang="zh-CN" altLang="en-US" sz="2200" dirty="0">
                  <a:cs typeface="+mn-ea"/>
                  <a:sym typeface="+mn-lt"/>
                </a:endParaRPr>
              </a:p>
            </p:txBody>
          </p:sp>
          <p:sp>
            <p:nvSpPr>
              <p:cNvPr id="52" name="图形"/>
              <p:cNvSpPr/>
              <p:nvPr/>
            </p:nvSpPr>
            <p:spPr>
              <a:xfrm>
                <a:off x="2730" y="6372"/>
                <a:ext cx="1952" cy="44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THREE</a:t>
                </a:r>
                <a:endPara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1" name="图形"/>
            <p:cNvSpPr/>
            <p:nvPr/>
          </p:nvSpPr>
          <p:spPr>
            <a:xfrm>
              <a:off x="10610" y="3635"/>
              <a:ext cx="1745" cy="174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03</a:t>
              </a:r>
              <a:endParaRPr lang="en-US" altLang="zh-CN" sz="2400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88710" y="2314575"/>
            <a:ext cx="2148205" cy="3227705"/>
            <a:chOff x="13789" y="3635"/>
            <a:chExt cx="3383" cy="5083"/>
          </a:xfrm>
        </p:grpSpPr>
        <p:grpSp>
          <p:nvGrpSpPr>
            <p:cNvPr id="18" name="组合 17"/>
            <p:cNvGrpSpPr/>
            <p:nvPr/>
          </p:nvGrpSpPr>
          <p:grpSpPr>
            <a:xfrm>
              <a:off x="13789" y="4291"/>
              <a:ext cx="3383" cy="4427"/>
              <a:chOff x="2014" y="3653"/>
              <a:chExt cx="3383" cy="3737"/>
            </a:xfrm>
          </p:grpSpPr>
          <p:sp>
            <p:nvSpPr>
              <p:cNvPr id="19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图形"/>
              <p:cNvSpPr txBox="1"/>
              <p:nvPr/>
            </p:nvSpPr>
            <p:spPr>
              <a:xfrm>
                <a:off x="2170" y="5052"/>
                <a:ext cx="3149" cy="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测试计划</a:t>
                </a:r>
                <a:endParaRPr lang="zh-CN" altLang="en-US" sz="2200" dirty="0">
                  <a:cs typeface="+mn-ea"/>
                  <a:sym typeface="+mn-lt"/>
                </a:endParaRPr>
              </a:p>
            </p:txBody>
          </p:sp>
          <p:sp>
            <p:nvSpPr>
              <p:cNvPr id="58" name="图形"/>
              <p:cNvSpPr/>
              <p:nvPr/>
            </p:nvSpPr>
            <p:spPr>
              <a:xfrm>
                <a:off x="2879" y="6391"/>
                <a:ext cx="1807" cy="44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DDC367"/>
                  </a:gs>
                  <a:gs pos="100000">
                    <a:srgbClr val="E4D178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FOUR</a:t>
                </a:r>
                <a:endPara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2" name="图形"/>
            <p:cNvSpPr/>
            <p:nvPr/>
          </p:nvSpPr>
          <p:spPr>
            <a:xfrm>
              <a:off x="14564" y="3635"/>
              <a:ext cx="1745" cy="1745"/>
            </a:xfrm>
            <a:prstGeom prst="diamond">
              <a:avLst/>
            </a:prstGeom>
            <a:gradFill>
              <a:gsLst>
                <a:gs pos="0">
                  <a:srgbClr val="DDC367"/>
                </a:gs>
                <a:gs pos="100000">
                  <a:srgbClr val="E4D178"/>
                </a:gs>
              </a:gsLst>
              <a:lin ang="27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04</a:t>
              </a:r>
              <a:endParaRPr lang="en-US" altLang="zh-CN" sz="2400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37895" y="916940"/>
            <a:ext cx="5934710" cy="922020"/>
            <a:chOff x="1477" y="1444"/>
            <a:chExt cx="9346" cy="1452"/>
          </a:xfrm>
        </p:grpSpPr>
        <p:sp>
          <p:nvSpPr>
            <p:cNvPr id="22" name="图形"/>
            <p:cNvSpPr/>
            <p:nvPr/>
          </p:nvSpPr>
          <p:spPr>
            <a:xfrm>
              <a:off x="1587" y="1592"/>
              <a:ext cx="640" cy="64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图形"/>
            <p:cNvSpPr txBox="1"/>
            <p:nvPr/>
          </p:nvSpPr>
          <p:spPr>
            <a:xfrm>
              <a:off x="1477" y="1444"/>
              <a:ext cx="9346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rPr>
                <a:t>CON</a:t>
              </a:r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rPr>
                <a:t>TENTS</a:t>
              </a:r>
              <a:endPara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333740" y="2315210"/>
            <a:ext cx="2147570" cy="3227070"/>
            <a:chOff x="12019" y="314"/>
            <a:chExt cx="3382" cy="5082"/>
          </a:xfrm>
        </p:grpSpPr>
        <p:sp>
          <p:nvSpPr>
            <p:cNvPr id="10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<p:cNvSpPr/>
            <p:nvPr/>
          </p:nvSpPr>
          <p:spPr>
            <a:xfrm>
              <a:off x="12019" y="970"/>
              <a:ext cx="3383" cy="4427"/>
            </a:xfrm>
            <a:prstGeom prst="roundRect">
              <a:avLst>
                <a:gd name="adj" fmla="val 436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rgbClr val="DDC36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2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图形"/>
            <p:cNvSpPr txBox="1"/>
            <p:nvPr/>
          </p:nvSpPr>
          <p:spPr>
            <a:xfrm>
              <a:off x="12175" y="2627"/>
              <a:ext cx="314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200" dirty="0">
                  <a:cs typeface="+mn-ea"/>
                  <a:sym typeface="+mn-lt"/>
                </a:rPr>
                <a:t>界面设计</a:t>
              </a:r>
              <a:endParaRPr lang="zh-CN" altLang="en-US" sz="2200" dirty="0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>
              <a:off x="12884" y="4214"/>
              <a:ext cx="1807" cy="526"/>
            </a:xfrm>
            <a:prstGeom prst="roundRect">
              <a:avLst>
                <a:gd name="adj" fmla="val 50000"/>
              </a:avLst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PART FIVE</a:t>
              </a:r>
              <a:endParaRPr kumimoji="0" lang="en-US" altLang="id-ID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图形"/>
            <p:cNvSpPr/>
            <p:nvPr/>
          </p:nvSpPr>
          <p:spPr>
            <a:xfrm>
              <a:off x="12794" y="314"/>
              <a:ext cx="1745" cy="1745"/>
            </a:xfrm>
            <a:prstGeom prst="diamond">
              <a:avLst/>
            </a:prstGeom>
            <a:solidFill>
              <a:srgbClr val="404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cs typeface="+mn-ea"/>
                  <a:sym typeface="+mn-lt"/>
                </a:rPr>
                <a:t>05</a:t>
              </a:r>
              <a:endParaRPr lang="en-US" altLang="zh-CN" sz="2400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064115" y="2324735"/>
            <a:ext cx="2147570" cy="3227070"/>
            <a:chOff x="15324" y="936"/>
            <a:chExt cx="3382" cy="5082"/>
          </a:xfrm>
        </p:grpSpPr>
        <p:sp>
          <p:nvSpPr>
            <p:cNvPr id="24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<p:cNvSpPr/>
            <p:nvPr/>
          </p:nvSpPr>
          <p:spPr>
            <a:xfrm>
              <a:off x="15324" y="1592"/>
              <a:ext cx="3383" cy="4427"/>
            </a:xfrm>
            <a:prstGeom prst="roundRect">
              <a:avLst>
                <a:gd name="adj" fmla="val 436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rgbClr val="DDC36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2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15480" y="3249"/>
              <a:ext cx="314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dirty="0">
                  <a:cs typeface="+mn-ea"/>
                  <a:sym typeface="+mn-lt"/>
                </a:rPr>
                <a:t>过程设计</a:t>
              </a:r>
              <a:endParaRPr lang="zh-CN" altLang="en-US" sz="2200" dirty="0">
                <a:cs typeface="+mn-ea"/>
                <a:sym typeface="+mn-lt"/>
              </a:endParaRPr>
            </a:p>
          </p:txBody>
        </p:sp>
        <p:sp>
          <p:nvSpPr>
            <p:cNvPr id="26" name="图形"/>
            <p:cNvSpPr/>
            <p:nvPr/>
          </p:nvSpPr>
          <p:spPr>
            <a:xfrm>
              <a:off x="16189" y="4836"/>
              <a:ext cx="1807" cy="52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DC367"/>
                </a:gs>
                <a:gs pos="100000">
                  <a:srgbClr val="E4D17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PART SIX</a:t>
              </a:r>
              <a:endParaRPr kumimoji="0" lang="en-US" altLang="id-ID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图形"/>
            <p:cNvSpPr/>
            <p:nvPr/>
          </p:nvSpPr>
          <p:spPr>
            <a:xfrm>
              <a:off x="16099" y="936"/>
              <a:ext cx="1745" cy="1745"/>
            </a:xfrm>
            <a:prstGeom prst="diamond">
              <a:avLst/>
            </a:prstGeom>
            <a:gradFill>
              <a:gsLst>
                <a:gs pos="0">
                  <a:srgbClr val="DDC367"/>
                </a:gs>
                <a:gs pos="100000">
                  <a:srgbClr val="E4D178"/>
                </a:gs>
              </a:gsLst>
              <a:lin ang="27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06</a:t>
              </a:r>
              <a:endParaRPr lang="en-US" altLang="zh-CN" sz="2400"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形"/>
          <p:cNvSpPr txBox="1"/>
          <p:nvPr/>
        </p:nvSpPr>
        <p:spPr>
          <a:xfrm>
            <a:off x="2242185" y="5044440"/>
            <a:ext cx="32302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基于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React Native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实现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0805" y="988695"/>
            <a:ext cx="10086975" cy="56127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4490" y="619760"/>
            <a:ext cx="553847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32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数据库</a:t>
            </a:r>
            <a:r>
              <a:rPr lang="en-US" altLang="zh-CN" sz="32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ER</a:t>
            </a:r>
            <a:r>
              <a:rPr lang="zh-CN" altLang="en-US" sz="32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图</a:t>
            </a:r>
            <a:endParaRPr lang="zh-CN" altLang="en-US" sz="32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71965" y="988695"/>
            <a:ext cx="1451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管理员表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71965" y="4645660"/>
            <a:ext cx="1645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文化组织表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45105" y="2358390"/>
            <a:ext cx="1678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普通用户表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93535" y="2842260"/>
            <a:ext cx="14516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志愿者招募公告表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3885" y="4921250"/>
            <a:ext cx="1764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文化组织</a:t>
            </a:r>
            <a:br>
              <a:rPr lang="zh-CN" altLang="en-US" sz="2000" b="1">
                <a:solidFill>
                  <a:srgbClr val="FF0000"/>
                </a:solidFill>
              </a:rPr>
            </a:br>
            <a:r>
              <a:rPr lang="zh-CN" altLang="en-US" sz="2000" b="1">
                <a:solidFill>
                  <a:srgbClr val="FF0000"/>
                </a:solidFill>
              </a:rPr>
              <a:t>预约信息表表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27015" y="910590"/>
            <a:ext cx="1667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招募表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45105" y="4158615"/>
            <a:ext cx="1678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预约表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610" y="1880235"/>
            <a:ext cx="1562100" cy="2105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75" y="2567940"/>
            <a:ext cx="7305675" cy="1514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90" y="4516120"/>
            <a:ext cx="11553825" cy="1581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455" y="627380"/>
            <a:ext cx="3990975" cy="15335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4490" y="619760"/>
            <a:ext cx="553847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sz="32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MySQL</a:t>
            </a:r>
            <a:endParaRPr lang="en-US" sz="32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615315"/>
            <a:ext cx="4152900" cy="15430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advTm="2000"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035" y="1775460"/>
            <a:ext cx="1562100" cy="2105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0" y="4452620"/>
            <a:ext cx="6705600" cy="1533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050" y="4452620"/>
            <a:ext cx="3971925" cy="1552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985" y="2491105"/>
            <a:ext cx="3952875" cy="15144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4490" y="619760"/>
            <a:ext cx="553847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sz="32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MySQL</a:t>
            </a:r>
            <a:endParaRPr lang="en-US" sz="32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625" y="619760"/>
            <a:ext cx="6267450" cy="15621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advTm="2000"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11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 txBox="1"/>
          <p:nvPr/>
        </p:nvSpPr>
        <p:spPr>
          <a:xfrm>
            <a:off x="4972685" y="2529840"/>
            <a:ext cx="5397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测试计划</a:t>
            </a:r>
            <a:endParaRPr lang="zh-CN" altLang="en-US" sz="6600" dirty="0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49450" y="2194560"/>
            <a:ext cx="2938780" cy="2266950"/>
            <a:chOff x="3070" y="3456"/>
            <a:chExt cx="4628" cy="3570"/>
          </a:xfrm>
        </p:grpSpPr>
        <p:sp>
          <p:nvSpPr>
            <p:cNvPr id="15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图形"/>
            <p:cNvSpPr txBox="1"/>
            <p:nvPr/>
          </p:nvSpPr>
          <p:spPr>
            <a:xfrm>
              <a:off x="3070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 txBox="1"/>
            <p:nvPr/>
          </p:nvSpPr>
          <p:spPr>
            <a:xfrm>
              <a:off x="5746" y="4917"/>
              <a:ext cx="14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FOUR.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19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24369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99535" y="1865630"/>
            <a:ext cx="757809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分别以文化组织、普通用户、管理员用户类别注册多个实体用户，检测各个子系统的运行情况，及各不同系统下实体的交互情况。</a:t>
            </a:r>
            <a:endParaRPr lang="zh-CN" altLang="en-US" dirty="0"/>
          </a:p>
        </p:txBody>
      </p:sp>
      <p:pic>
        <p:nvPicPr>
          <p:cNvPr id="3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535" y="1633855"/>
            <a:ext cx="2437130" cy="4570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364490" y="619760"/>
            <a:ext cx="553847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32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系统测试</a:t>
            </a:r>
            <a:endParaRPr lang="zh-CN" altLang="en-US" sz="32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98900" y="3150235"/>
            <a:ext cx="757809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在学生群体里先投放使用，分为普通用户、文化组织、管理员三大类用户进行模拟运行，经过一段平行运行时间的考验，并在此阶段内不断优化系统、更新用户手册、进行全负荷测试。</a:t>
            </a:r>
            <a:r>
              <a:rPr lang="en-US" altLang="zh-CN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99535" y="4727575"/>
            <a:ext cx="757682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白盒测试方法，对七个模块作为单独的实体测试，检验模块的正确性；</a:t>
            </a:r>
            <a:endParaRPr lang="zh-CN" altLang="en-US"/>
          </a:p>
          <a:p>
            <a:r>
              <a:rPr lang="zh-CN" altLang="en-US"/>
              <a:t>根据ipo图对比各模块的处理结果是否正确，并在测试过程中不断纠错和优化。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comb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11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 txBox="1"/>
          <p:nvPr/>
        </p:nvSpPr>
        <p:spPr>
          <a:xfrm>
            <a:off x="4972685" y="2529840"/>
            <a:ext cx="5397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界面设计</a:t>
            </a:r>
            <a:endParaRPr lang="zh-CN" altLang="en-US" sz="6600" dirty="0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49450" y="2194560"/>
            <a:ext cx="2938780" cy="2266950"/>
            <a:chOff x="3070" y="3456"/>
            <a:chExt cx="4628" cy="3570"/>
          </a:xfrm>
        </p:grpSpPr>
        <p:sp>
          <p:nvSpPr>
            <p:cNvPr id="15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图形"/>
            <p:cNvSpPr txBox="1"/>
            <p:nvPr/>
          </p:nvSpPr>
          <p:spPr>
            <a:xfrm>
              <a:off x="3070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 txBox="1"/>
            <p:nvPr/>
          </p:nvSpPr>
          <p:spPr>
            <a:xfrm>
              <a:off x="5858" y="4917"/>
              <a:ext cx="14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FIVE.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19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62962" y="6696988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825" y="2072869"/>
            <a:ext cx="2050416" cy="43979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823" y="2072869"/>
            <a:ext cx="2050416" cy="44495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111" y="2072869"/>
            <a:ext cx="2167387" cy="45956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524" y="2007557"/>
            <a:ext cx="2167387" cy="47086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68920" y="1271905"/>
            <a:ext cx="376174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个人页面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490" y="619760"/>
            <a:ext cx="553847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32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界面设计</a:t>
            </a:r>
            <a:endParaRPr lang="zh-CN" altLang="en-US" sz="32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43175" y="1208405"/>
            <a:ext cx="289306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搜索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报名页面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  <p:transition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62962" y="6412508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7985" y="1249045"/>
            <a:ext cx="661797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签到页面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0" y="1920240"/>
            <a:ext cx="2053590" cy="45980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10" y="1912620"/>
            <a:ext cx="2050415" cy="45904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070" y="1912620"/>
            <a:ext cx="2127250" cy="476377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399655" y="1249045"/>
            <a:ext cx="444754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消息通讯页面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175" y="1977915"/>
            <a:ext cx="2127250" cy="4595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8563" y="2008607"/>
            <a:ext cx="2157121" cy="45956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4490" y="619760"/>
            <a:ext cx="553847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32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界面设计</a:t>
            </a:r>
            <a:endParaRPr lang="zh-CN" altLang="en-US" sz="32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p:transition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11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 txBox="1"/>
          <p:nvPr/>
        </p:nvSpPr>
        <p:spPr>
          <a:xfrm>
            <a:off x="4972685" y="2529840"/>
            <a:ext cx="5397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过程设计</a:t>
            </a:r>
            <a:endParaRPr lang="zh-CN" altLang="en-US" sz="6600" dirty="0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49450" y="2194560"/>
            <a:ext cx="2938780" cy="2266950"/>
            <a:chOff x="3070" y="3456"/>
            <a:chExt cx="4628" cy="3570"/>
          </a:xfrm>
        </p:grpSpPr>
        <p:sp>
          <p:nvSpPr>
            <p:cNvPr id="15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图形"/>
            <p:cNvSpPr txBox="1"/>
            <p:nvPr/>
          </p:nvSpPr>
          <p:spPr>
            <a:xfrm>
              <a:off x="3070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 txBox="1"/>
            <p:nvPr/>
          </p:nvSpPr>
          <p:spPr>
            <a:xfrm>
              <a:off x="5967" y="4951"/>
              <a:ext cx="14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SIX.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19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5954" y="1701667"/>
            <a:ext cx="5775168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20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定位签到功能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    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使用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react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自带的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navigator.geolocation.getCurrentPosition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   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navigator.geolocation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对象提供了可以公开访问地理位置的方法，其中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navigator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为浏览器内置对象。检测浏览器是否支持定位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API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，只需要检测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geolocation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是否存在于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navigator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中即可。对于移动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Web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开发者，大多数情况只需要获取用户的当前位置，此时可以使用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getCurrentPosition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()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方法来获取当前位置的坐标值。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getCurrentPosition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()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被调用时会发起一个异步请求，浏览器会调用系统底层的硬件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(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如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GPS)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来更新当前的位置信息，当信息获取到之后会在回调函数中传入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position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对象。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关键词：</a:t>
            </a:r>
            <a:r>
              <a:rPr lang="en-US" altLang="zh-CN" sz="1600" b="1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gps</a:t>
            </a:r>
            <a:r>
              <a:rPr lang="zh-CN" altLang="zh-CN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定位</a:t>
            </a:r>
            <a:endParaRPr lang="zh-CN" altLang="zh-CN" sz="16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935470" y="814070"/>
            <a:ext cx="4385310" cy="5502275"/>
            <a:chOff x="10854" y="756"/>
            <a:chExt cx="6906" cy="866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854" y="756"/>
              <a:ext cx="6906" cy="7501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4" y="8251"/>
              <a:ext cx="6906" cy="1171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364490" y="619760"/>
            <a:ext cx="553847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32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关键算法设计</a:t>
            </a:r>
            <a:endParaRPr lang="zh-CN" altLang="en-US" sz="32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图形"/>
          <p:cNvSpPr txBox="1"/>
          <p:nvPr/>
        </p:nvSpPr>
        <p:spPr>
          <a:xfrm>
            <a:off x="4972685" y="2529840"/>
            <a:ext cx="539750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6600" dirty="0">
                <a:cs typeface="+mn-ea"/>
                <a:sym typeface="+mn-lt"/>
              </a:rPr>
              <a:t>可选方案</a:t>
            </a:r>
            <a:br>
              <a:rPr lang="zh-CN" altLang="en-US" sz="6600" dirty="0">
                <a:cs typeface="+mn-ea"/>
                <a:sym typeface="+mn-lt"/>
              </a:rPr>
            </a:br>
            <a:r>
              <a:rPr lang="zh-CN" altLang="en-US" sz="6600" dirty="0">
                <a:cs typeface="+mn-ea"/>
                <a:sym typeface="+mn-lt"/>
              </a:rPr>
              <a:t>及最佳方案</a:t>
            </a:r>
            <a:endParaRPr lang="zh-CN" altLang="en-US" sz="6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762" y="4917"/>
              <a:ext cx="13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ONE.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5740" y="1370965"/>
            <a:ext cx="93916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20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判定是否满足签到的条件，时间，地点，密码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地理位置判定的代码如下，先获取设置的四个点的位置坐标，然后获取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x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轴和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y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轴的最大值。然后进行判断，若在四个点扩展出来的最大矩形中，则满足第一个签到的条件。</a:t>
            </a:r>
            <a:endParaRPr kumimoji="0" lang="zh-CN" altLang="zh-CN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宋体" panose="0201060004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4713" y="3188290"/>
            <a:ext cx="7274579" cy="31858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4490" y="619760"/>
            <a:ext cx="553847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32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关键算法设计</a:t>
            </a:r>
            <a:endParaRPr lang="zh-CN" altLang="en-US" sz="32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>
    <p:wedg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5855" y="1095375"/>
            <a:ext cx="7400925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20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时间判定和密码判定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密码，时间，地点，都满足之后，则返回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，否则返回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2745" y="2318032"/>
            <a:ext cx="6366249" cy="418855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4490" y="619760"/>
            <a:ext cx="553847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32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关键算法设计</a:t>
            </a:r>
            <a:endParaRPr lang="zh-CN" altLang="en-US" sz="32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>
    <p:wedg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04683" y="1864658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内容详见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SE2022_G09_</a:t>
            </a:r>
            <a:r>
              <a:rPr lang="zh-CN" altLang="en-US" dirty="0">
                <a:solidFill>
                  <a:srgbClr val="0070C0"/>
                </a:solidFill>
              </a:rPr>
              <a:t>消息报告说明文档</a:t>
            </a:r>
            <a:r>
              <a:rPr lang="en-US" altLang="zh-CN" dirty="0">
                <a:solidFill>
                  <a:srgbClr val="0070C0"/>
                </a:solidFill>
              </a:rPr>
              <a:t>.doc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490" y="619760"/>
            <a:ext cx="553847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32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伪码设计</a:t>
            </a:r>
            <a:endParaRPr lang="zh-CN" altLang="en-US" sz="32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>
    <p:wedg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参考资料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3840" y="1877568"/>
            <a:ext cx="705513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266700"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《软件工程导论》 张海藩 牟永敏 清华大学出版社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JavaScript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高级程序设计》马特·弗里斯比 人民邮电出版社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React Native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移动开发实战》向治洪 人民邮电出版社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wedg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4345" y="420370"/>
            <a:ext cx="3808730" cy="841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项目计划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080" y="0"/>
            <a:ext cx="938784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wedg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3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、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图形"/>
          <p:cNvSpPr txBox="1"/>
          <p:nvPr/>
        </p:nvSpPr>
        <p:spPr>
          <a:xfrm>
            <a:off x="1414145" y="2015490"/>
            <a:ext cx="93706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cs typeface="+mn-ea"/>
                <a:sym typeface="+mn-lt"/>
              </a:rPr>
              <a:t>谢谢您的观赏聆听</a:t>
            </a:r>
            <a:endParaRPr kumimoji="0" lang="zh-CN" altLang="en-US" sz="8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bg1">
                    <a:alpha val="40000"/>
                  </a:schemeClr>
                </a:glo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95350" y="3330575"/>
            <a:ext cx="9958705" cy="352425"/>
            <a:chOff x="1410" y="5245"/>
            <a:chExt cx="15683" cy="555"/>
          </a:xfrm>
        </p:grpSpPr>
        <p:sp>
          <p:nvSpPr>
            <p:cNvPr id="29" name="图形"/>
            <p:cNvSpPr/>
            <p:nvPr/>
          </p:nvSpPr>
          <p:spPr>
            <a:xfrm>
              <a:off x="6214" y="5245"/>
              <a:ext cx="6688" cy="55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 w="635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彩云" panose="02010800040101010101" charset="-122"/>
                  <a:ea typeface="华文彩云" panose="02010800040101010101" charset="-122"/>
                  <a:cs typeface="+mn-ea"/>
                  <a:sym typeface="+mn-lt"/>
                </a:rPr>
                <a:t>本次分工</a:t>
              </a:r>
              <a:endPara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彩云" panose="02010800040101010101" charset="-122"/>
                <a:ea typeface="华文彩云" panose="02010800040101010101" charset="-122"/>
                <a:cs typeface="+mn-ea"/>
                <a:sym typeface="+mn-lt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592" y="5523"/>
              <a:ext cx="9713" cy="55"/>
              <a:chOff x="4524" y="5444"/>
              <a:chExt cx="9713" cy="55"/>
            </a:xfrm>
          </p:grpSpPr>
          <p:cxnSp>
            <p:nvCxnSpPr>
              <p:cNvPr id="32" name="图形"/>
              <p:cNvCxnSpPr/>
              <p:nvPr/>
            </p:nvCxnSpPr>
            <p:spPr>
              <a:xfrm flipH="1">
                <a:off x="4524" y="5499"/>
                <a:ext cx="121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图形"/>
              <p:cNvCxnSpPr/>
              <p:nvPr/>
            </p:nvCxnSpPr>
            <p:spPr>
              <a:xfrm flipH="1">
                <a:off x="13125" y="5444"/>
                <a:ext cx="1112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图形"/>
            <p:cNvGrpSpPr/>
            <p:nvPr/>
          </p:nvGrpSpPr>
          <p:grpSpPr>
            <a:xfrm>
              <a:off x="16892" y="5267"/>
              <a:ext cx="201" cy="341"/>
              <a:chOff x="373626" y="2399071"/>
              <a:chExt cx="235974" cy="393290"/>
            </a:xfrm>
          </p:grpSpPr>
          <p:cxnSp>
            <p:nvCxnSpPr>
              <p:cNvPr id="35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图形"/>
            <p:cNvGrpSpPr/>
            <p:nvPr/>
          </p:nvGrpSpPr>
          <p:grpSpPr>
            <a:xfrm flipH="1">
              <a:off x="1410" y="5267"/>
              <a:ext cx="201" cy="341"/>
              <a:chOff x="373626" y="2399071"/>
              <a:chExt cx="235974" cy="393290"/>
            </a:xfrm>
          </p:grpSpPr>
          <p:cxnSp>
            <p:nvCxnSpPr>
              <p:cNvPr id="38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本框 3"/>
          <p:cNvSpPr txBox="1"/>
          <p:nvPr/>
        </p:nvSpPr>
        <p:spPr>
          <a:xfrm>
            <a:off x="2049145" y="4055745"/>
            <a:ext cx="81006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可选方案、更新文档、会议纪要、伪代码</a:t>
            </a: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：司晨旭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       95        </a:t>
            </a:r>
            <a:endParaRPr lang="en-US" alt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/>
            <a:endParaRPr lang="en-US" alt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/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测试计划撰写、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PPT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制作、伪代码</a:t>
            </a: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：吴卓霖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            92</a:t>
            </a:r>
            <a:endParaRPr lang="en-US" alt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/>
            <a:endParaRPr 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indent="457200" algn="ctr"/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软件结构、功能分解、伪代码</a:t>
            </a: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吴佳丽             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98</a:t>
            </a:r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/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55600" y="619760"/>
            <a:ext cx="565912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可选方案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4856480"/>
            <a:ext cx="5135245" cy="706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3. </a:t>
            </a:r>
            <a:r>
              <a:rPr lang="zh-CN" altLang="en-US" sz="2000" dirty="0"/>
              <a:t>使用</a:t>
            </a:r>
            <a:r>
              <a:rPr lang="en-US" altLang="zh-CN" sz="2000" dirty="0"/>
              <a:t>react-native</a:t>
            </a:r>
            <a:r>
              <a:rPr lang="zh-CN" altLang="en-US" sz="2000" dirty="0"/>
              <a:t>设计软件。</a:t>
            </a:r>
            <a:endParaRPr lang="zh-CN" altLang="en-US" sz="2000" dirty="0"/>
          </a:p>
          <a:p>
            <a:r>
              <a:rPr lang="en-US" altLang="zh-CN" sz="2000" dirty="0"/>
              <a:t>    </a:t>
            </a:r>
            <a:r>
              <a:rPr lang="zh-CN" altLang="en-US" sz="2000" dirty="0">
                <a:sym typeface="+mn-ea"/>
              </a:rPr>
              <a:t>使用数字签到并结合地理位置。</a:t>
            </a:r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6926441" y="2790924"/>
            <a:ext cx="447858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小组三名成员未曾接触过</a:t>
            </a:r>
            <a:r>
              <a:rPr lang="en-US" altLang="zh-CN" dirty="0" err="1">
                <a:solidFill>
                  <a:srgbClr val="FF0000"/>
                </a:solidFill>
              </a:rPr>
              <a:t>uniapp</a:t>
            </a:r>
            <a:r>
              <a:rPr lang="zh-CN" altLang="en-US" dirty="0" err="1">
                <a:solidFill>
                  <a:srgbClr val="FF0000"/>
                </a:solidFill>
              </a:rPr>
              <a:t>和微信小程序</a:t>
            </a:r>
            <a:r>
              <a:rPr lang="zh-CN" altLang="en-US" dirty="0">
                <a:solidFill>
                  <a:srgbClr val="FF0000"/>
                </a:solidFill>
              </a:rPr>
              <a:t>，且使用</a:t>
            </a:r>
            <a:r>
              <a:rPr lang="en-US" altLang="zh-CN" dirty="0">
                <a:solidFill>
                  <a:srgbClr val="FF0000"/>
                </a:solidFill>
              </a:rPr>
              <a:t>uniapp</a:t>
            </a:r>
            <a:r>
              <a:rPr lang="zh-CN" altLang="en-US" dirty="0">
                <a:solidFill>
                  <a:srgbClr val="FF0000"/>
                </a:solidFill>
              </a:rPr>
              <a:t>和小程序功能不如</a:t>
            </a:r>
            <a:r>
              <a:rPr lang="en-US" altLang="zh-CN" dirty="0">
                <a:solidFill>
                  <a:srgbClr val="FF0000"/>
                </a:solidFill>
              </a:rPr>
              <a:t>react APP</a:t>
            </a:r>
            <a:r>
              <a:rPr lang="zh-CN" altLang="en-US" dirty="0">
                <a:solidFill>
                  <a:srgbClr val="FF0000"/>
                </a:solidFill>
              </a:rPr>
              <a:t>全面。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88315" y="4514938"/>
            <a:ext cx="4568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软件实现的功能更多，复杂场景的渲染颗粒度更高，自由度更好；并且学期课程正好在学习</a:t>
            </a:r>
            <a:r>
              <a:rPr lang="en-US" altLang="zh-CN" dirty="0">
                <a:solidFill>
                  <a:srgbClr val="FF0000"/>
                </a:solidFill>
              </a:rPr>
              <a:t>react-native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形 9" descr="关闭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294777" y="2709252"/>
            <a:ext cx="914400" cy="914400"/>
          </a:xfrm>
          <a:prstGeom prst="rect">
            <a:avLst/>
          </a:prstGeom>
        </p:spPr>
      </p:pic>
      <p:pic>
        <p:nvPicPr>
          <p:cNvPr id="13" name="图形 12" descr="复选标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67802" y="4598399"/>
            <a:ext cx="914400" cy="914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7220" y="2084070"/>
            <a:ext cx="5135245" cy="1014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2000" dirty="0">
                <a:sym typeface="+mn-ea"/>
              </a:rPr>
              <a:t>1. </a:t>
            </a: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uniapp</a:t>
            </a:r>
            <a:r>
              <a:rPr lang="zh-CN" altLang="en-US" sz="2000" dirty="0">
                <a:sym typeface="+mn-ea"/>
              </a:rPr>
              <a:t>，使得跨平台功能得以实现，</a:t>
            </a:r>
            <a:endParaRPr lang="en-US" altLang="zh-CN" sz="2000" dirty="0"/>
          </a:p>
          <a:p>
            <a:r>
              <a:rPr lang="zh-CN" altLang="en-US" sz="2000" dirty="0">
                <a:sym typeface="+mn-ea"/>
              </a:rPr>
              <a:t>   同时也可以部署微信小程序，操作便捷。</a:t>
            </a:r>
            <a:br>
              <a:rPr lang="zh-CN" altLang="en-US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   </a:t>
            </a:r>
            <a:r>
              <a:rPr lang="zh-CN" altLang="en-US" sz="2000" dirty="0">
                <a:sym typeface="+mn-ea"/>
              </a:rPr>
              <a:t>使用二维码扫码验证签到。</a:t>
            </a:r>
            <a:endParaRPr lang="zh-CN" altLang="en-US" sz="20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7220" y="3623945"/>
            <a:ext cx="5135880" cy="706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2000" dirty="0">
                <a:sym typeface="+mn-ea"/>
              </a:rPr>
              <a:t>2. </a:t>
            </a:r>
            <a:r>
              <a:rPr lang="zh-CN" altLang="en-US" sz="2000" dirty="0">
                <a:sym typeface="+mn-ea"/>
              </a:rPr>
              <a:t>设计微信小程序，使用微信原生。</a:t>
            </a:r>
            <a:br>
              <a:rPr lang="zh-CN" altLang="en-US" sz="2000" dirty="0">
                <a:sym typeface="+mn-ea"/>
              </a:rPr>
            </a:b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   使用数字签到</a:t>
            </a:r>
            <a:r>
              <a:rPr lang="zh-CN" altLang="en-US" sz="2000" dirty="0">
                <a:sym typeface="+mn-ea"/>
              </a:rPr>
              <a:t>。</a:t>
            </a:r>
            <a:endParaRPr lang="zh-CN" altLang="en-US" sz="2000" dirty="0">
              <a:sym typeface="+mn-ea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6014720" y="2432050"/>
            <a:ext cx="613410" cy="136461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6" grpId="0"/>
      <p:bldP spid="5" grpId="0" bldLvl="0" animBg="1"/>
      <p:bldP spid="5" grpId="1" animBg="1"/>
      <p:bldP spid="7" grpId="0" bldLvl="0" animBg="1"/>
      <p:bldP spid="7" grpId="1" animBg="1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55600" y="619760"/>
            <a:ext cx="565912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/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可选方案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系统流程图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4" name="图片 3" descr="系统流程图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770" y="302895"/>
            <a:ext cx="9771380" cy="63823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55600" y="619760"/>
            <a:ext cx="565912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/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可选方案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系统流程图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4" name="图片 3" descr="系统流程图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21410" y="257810"/>
            <a:ext cx="10070465" cy="63792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55600" y="619760"/>
            <a:ext cx="565912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/>
            <a:r>
              <a:rPr 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最佳方案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系统流程图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" name="图片 4" descr="系统流程图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57630" y="319405"/>
            <a:ext cx="9477375" cy="63487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advTm="2000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11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49450" y="2194560"/>
            <a:ext cx="2938780" cy="2266950"/>
            <a:chOff x="3070" y="3456"/>
            <a:chExt cx="4628" cy="3570"/>
          </a:xfrm>
        </p:grpSpPr>
        <p:sp>
          <p:nvSpPr>
            <p:cNvPr id="15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图形"/>
            <p:cNvSpPr txBox="1"/>
            <p:nvPr/>
          </p:nvSpPr>
          <p:spPr>
            <a:xfrm>
              <a:off x="3070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 txBox="1"/>
            <p:nvPr/>
          </p:nvSpPr>
          <p:spPr>
            <a:xfrm>
              <a:off x="5806" y="4917"/>
              <a:ext cx="13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TWO.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19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图形"/>
          <p:cNvSpPr txBox="1"/>
          <p:nvPr/>
        </p:nvSpPr>
        <p:spPr>
          <a:xfrm>
            <a:off x="4972685" y="2529840"/>
            <a:ext cx="539750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lang="zh-CN" altLang="en-US" sz="6600" dirty="0">
                <a:cs typeface="+mn-ea"/>
                <a:sym typeface="+mn-lt"/>
              </a:rPr>
              <a:t>功能分解</a:t>
            </a:r>
            <a:br>
              <a:rPr lang="zh-CN" altLang="en-US" sz="6600" dirty="0">
                <a:cs typeface="+mn-ea"/>
                <a:sym typeface="+mn-lt"/>
              </a:rPr>
            </a:br>
            <a:r>
              <a:rPr lang="zh-CN" altLang="en-US" sz="6600" dirty="0">
                <a:cs typeface="+mn-ea"/>
                <a:sym typeface="+mn-lt"/>
              </a:rPr>
              <a:t>及软件结构</a:t>
            </a:r>
            <a:endParaRPr lang="zh-CN" altLang="en-US" sz="6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64490" y="619760"/>
            <a:ext cx="553847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HIPO</a:t>
            </a:r>
            <a:r>
              <a:rPr lang="zh-CN" altLang="en-US" sz="32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图</a:t>
            </a:r>
            <a:endParaRPr lang="zh-CN" altLang="en-US" sz="32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278255"/>
            <a:ext cx="11887200" cy="18065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17060" y="3483520"/>
            <a:ext cx="335851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1.  </a:t>
            </a:r>
            <a:r>
              <a:rPr lang="zh-CN" altLang="en-US" sz="2400" dirty="0"/>
              <a:t>注册登录模块；</a:t>
            </a:r>
            <a:endParaRPr lang="en-US" altLang="zh-CN" sz="2400" dirty="0"/>
          </a:p>
          <a:p>
            <a:r>
              <a:rPr lang="en-US" altLang="zh-CN" sz="2400" dirty="0"/>
              <a:t>2.  </a:t>
            </a:r>
            <a:r>
              <a:rPr lang="zh-CN" altLang="en-US" sz="2400" dirty="0"/>
              <a:t>定位模块；</a:t>
            </a:r>
            <a:endParaRPr lang="en-US" altLang="zh-CN" sz="2400" dirty="0"/>
          </a:p>
          <a:p>
            <a:r>
              <a:rPr lang="en-US" altLang="zh-CN" sz="2400" dirty="0"/>
              <a:t>3.  </a:t>
            </a:r>
            <a:r>
              <a:rPr lang="zh-CN" altLang="en-US" sz="2400" dirty="0"/>
              <a:t>搜索模块；</a:t>
            </a:r>
            <a:endParaRPr lang="en-US" altLang="zh-CN" sz="2400" dirty="0"/>
          </a:p>
          <a:p>
            <a:r>
              <a:rPr lang="en-US" altLang="zh-CN" sz="2400" dirty="0"/>
              <a:t>4.  </a:t>
            </a:r>
            <a:r>
              <a:rPr lang="zh-CN" altLang="en-US" sz="2400" dirty="0"/>
              <a:t>消息异步通讯模块；</a:t>
            </a:r>
            <a:endParaRPr lang="en-US" altLang="zh-CN" sz="2400" dirty="0"/>
          </a:p>
          <a:p>
            <a:r>
              <a:rPr lang="en-US" altLang="zh-CN" sz="2400" dirty="0"/>
              <a:t>5.  </a:t>
            </a:r>
            <a:r>
              <a:rPr lang="zh-CN" altLang="en-US" sz="2400" dirty="0"/>
              <a:t>用户签到模块；</a:t>
            </a:r>
            <a:endParaRPr lang="en-US" altLang="zh-CN" sz="2400" dirty="0"/>
          </a:p>
          <a:p>
            <a:r>
              <a:rPr lang="en-US" altLang="zh-CN" sz="2400" dirty="0"/>
              <a:t>6.  </a:t>
            </a:r>
            <a:r>
              <a:rPr lang="zh-CN" altLang="en-US" sz="2400" dirty="0"/>
              <a:t>用户预约报名模块；</a:t>
            </a:r>
            <a:endParaRPr lang="en-US" altLang="zh-CN" sz="2400" dirty="0"/>
          </a:p>
          <a:p>
            <a:r>
              <a:rPr lang="en-US" altLang="zh-CN" sz="2400" dirty="0"/>
              <a:t>7.  </a:t>
            </a:r>
            <a:r>
              <a:rPr lang="zh-CN" altLang="en-US" sz="2400" dirty="0"/>
              <a:t>发布模块；</a:t>
            </a:r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  <p:transition>
    <p:plus/>
  </p:transition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9.xml><?xml version="1.0" encoding="utf-8"?>
<p:tagLst xmlns:p="http://schemas.openxmlformats.org/presentationml/2006/main">
  <p:tag name="COMMONDATA" val="eyJoZGlkIjoiYzQ0OTllZjEzNmE0ZDU0YzJmOGQ2NzlkMDJhNDQ5NmYifQ=="/>
  <p:tag name="KSO_WPP_MARK_KEY" val="afef5f51-d21d-4e34-be03-a7ec29be1426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PLACING_PICTURE_USER_VIEWPORT" val="{&quot;height&quot;:9627,&quot;width&quot;:15198}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PLACING_PICTURE_USER_VIEWPORT" val="{&quot;height&quot;:9794,&quot;width&quot;:14621}"/>
</p:tagLst>
</file>

<file path=ppt/theme/theme1.xml><?xml version="1.0" encoding="utf-8"?>
<a:theme xmlns:a="http://schemas.openxmlformats.org/drawingml/2006/main" name="第一PPT，www.1ppt.com">
  <a:themeElements>
    <a:clrScheme name="自定义 441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DDC367"/>
      </a:accent1>
      <a:accent2>
        <a:srgbClr val="3F3F3F"/>
      </a:accent2>
      <a:accent3>
        <a:srgbClr val="DDC367"/>
      </a:accent3>
      <a:accent4>
        <a:srgbClr val="3F3F3F"/>
      </a:accent4>
      <a:accent5>
        <a:srgbClr val="DDC367"/>
      </a:accent5>
      <a:accent6>
        <a:srgbClr val="3F3F3F"/>
      </a:accent6>
      <a:hlink>
        <a:srgbClr val="DDC367"/>
      </a:hlink>
      <a:folHlink>
        <a:srgbClr val="3F3F3F"/>
      </a:folHlink>
    </a:clrScheme>
    <a:fontScheme name="iolprds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3831</Words>
  <Application>WPS 演示</Application>
  <PresentationFormat>宽屏</PresentationFormat>
  <Paragraphs>924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Wingdings</vt:lpstr>
      <vt:lpstr>字魂58号-创中黑</vt:lpstr>
      <vt:lpstr>黑体</vt:lpstr>
      <vt:lpstr>思源宋体</vt:lpstr>
      <vt:lpstr>华文彩云</vt:lpstr>
      <vt:lpstr>Arial Unicode MS</vt:lpstr>
      <vt:lpstr>Times New Roman</vt:lpstr>
      <vt:lpstr>Calibri</vt:lpstr>
      <vt:lpstr>华文宋体</vt:lpstr>
      <vt:lpstr>幼圆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流年</cp:lastModifiedBy>
  <cp:revision>282</cp:revision>
  <dcterms:created xsi:type="dcterms:W3CDTF">2019-06-19T02:08:00Z</dcterms:created>
  <dcterms:modified xsi:type="dcterms:W3CDTF">2022-11-23T05:23:19Z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KSOSaveFontToCloudKey">
    <vt:lpwstr>212913176_cloud</vt:lpwstr>
  </property>
  <property fmtid="{D5CDD505-2E9C-101B-9397-08002B2CF9AE}" pid="4" name="ICV">
    <vt:lpwstr>67A97820461B4829A9370CF087811503</vt:lpwstr>
  </property>
</Properties>
</file>