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38"/>
  </p:notesMasterIdLst>
  <p:handoutMasterIdLst>
    <p:handoutMasterId r:id="rId39"/>
  </p:handoutMasterIdLst>
  <p:sldIdLst>
    <p:sldId id="471" r:id="rId4"/>
    <p:sldId id="489" r:id="rId5"/>
    <p:sldId id="411" r:id="rId6"/>
    <p:sldId id="452" r:id="rId7"/>
    <p:sldId id="556" r:id="rId8"/>
    <p:sldId id="511" r:id="rId9"/>
    <p:sldId id="491" r:id="rId10"/>
    <p:sldId id="512" r:id="rId11"/>
    <p:sldId id="557" r:id="rId12"/>
    <p:sldId id="558" r:id="rId13"/>
    <p:sldId id="494" r:id="rId14"/>
    <p:sldId id="513" r:id="rId15"/>
    <p:sldId id="495" r:id="rId16"/>
    <p:sldId id="496" r:id="rId17"/>
    <p:sldId id="497" r:id="rId18"/>
    <p:sldId id="538" r:id="rId19"/>
    <p:sldId id="498" r:id="rId20"/>
    <p:sldId id="515" r:id="rId21"/>
    <p:sldId id="499" r:id="rId22"/>
    <p:sldId id="500" r:id="rId23"/>
    <p:sldId id="501" r:id="rId24"/>
    <p:sldId id="519" r:id="rId25"/>
    <p:sldId id="517" r:id="rId26"/>
    <p:sldId id="520" r:id="rId27"/>
    <p:sldId id="502" r:id="rId28"/>
    <p:sldId id="518" r:id="rId29"/>
    <p:sldId id="516" r:id="rId30"/>
    <p:sldId id="503" r:id="rId31"/>
    <p:sldId id="504" r:id="rId32"/>
    <p:sldId id="505" r:id="rId33"/>
    <p:sldId id="506" r:id="rId34"/>
    <p:sldId id="507" r:id="rId35"/>
    <p:sldId id="585" r:id="rId36"/>
    <p:sldId id="559" r:id="rId37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1" y="2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5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openxmlformats.org/officeDocument/2006/relationships/tags" Target="../tags/tag19.xml"/><Relationship Id="rId2" Type="http://schemas.openxmlformats.org/officeDocument/2006/relationships/image" Target="../media/image14.png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2.xml"/><Relationship Id="rId2" Type="http://schemas.openxmlformats.org/officeDocument/2006/relationships/image" Target="../media/image16.png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23.xml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image" Target="../media/image28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2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1.xml"/><Relationship Id="rId2" Type="http://schemas.openxmlformats.org/officeDocument/2006/relationships/image" Target="../media/image32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37.xml"/><Relationship Id="rId4" Type="http://schemas.openxmlformats.org/officeDocument/2006/relationships/image" Target="../media/image38.png"/><Relationship Id="rId3" Type="http://schemas.openxmlformats.org/officeDocument/2006/relationships/tags" Target="../tags/tag36.xml"/><Relationship Id="rId2" Type="http://schemas.openxmlformats.org/officeDocument/2006/relationships/image" Target="../media/image37.png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43.xml"/><Relationship Id="rId5" Type="http://schemas.openxmlformats.org/officeDocument/2006/relationships/image" Target="../media/image42.png"/><Relationship Id="rId4" Type="http://schemas.openxmlformats.org/officeDocument/2006/relationships/tags" Target="../tags/tag42.xml"/><Relationship Id="rId3" Type="http://schemas.openxmlformats.org/officeDocument/2006/relationships/image" Target="../media/image41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47.xml"/><Relationship Id="rId4" Type="http://schemas.openxmlformats.org/officeDocument/2006/relationships/image" Target="../media/image43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hyperlink" Target="https://modao.cc/app/dUOoXiJzrkk30xevio2B8Q#screen=sl9vci7vddh5re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3510" y="140017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项目总结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49" name="图形"/>
          <p:cNvSpPr txBox="1"/>
          <p:nvPr/>
        </p:nvSpPr>
        <p:spPr>
          <a:xfrm>
            <a:off x="5287645" y="4295140"/>
            <a:ext cx="16224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司晨旭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吴佳丽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吴卓霖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5640" y="2981325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及功能、非功能需求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17663" y="1161953"/>
            <a:ext cx="11174191" cy="2509650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Char char="•"/>
            </a:pPr>
            <a:r>
              <a:rPr lang="zh-CN" altLang="en-US" sz="2000"/>
              <a:t>功能需求：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地理位置定位功能、搜索文化组织功能、预约参观功能、取消预约功能、报名志愿活动功能、取消报名功能、消息异步通讯功能、地理位置时间编码签到功能、志愿计时功能、文化组织更改详情页信息功能、文化组织发布志愿活动功能、修改个人信息功能、查看已签到活动功能、查看已报名活动功能。</a:t>
            </a:r>
            <a:endParaRPr lang="zh-CN" altLang="en-US" sz="20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17663" y="3502409"/>
            <a:ext cx="11174191" cy="2938061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Char char="•"/>
            </a:pPr>
            <a:r>
              <a:rPr lang="zh-CN" altLang="en-US" sz="2000"/>
              <a:t>非功能需求：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①界面正常切换；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②</a:t>
            </a:r>
            <a:r>
              <a:rPr lang="zh-CN" altLang="en-US" sz="2000">
                <a:sym typeface="+mn-ea"/>
              </a:rPr>
              <a:t>按钮响应正常；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③页面切换时间不超过</a:t>
            </a:r>
            <a:r>
              <a:rPr lang="en-US" altLang="zh-CN" sz="2000"/>
              <a:t>1s</a:t>
            </a:r>
            <a:r>
              <a:rPr lang="zh-CN" altLang="en-US" sz="2000"/>
              <a:t>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④</a:t>
            </a:r>
            <a:r>
              <a:rPr lang="zh-CN" altLang="en-US" sz="2000"/>
              <a:t>响应时间不超过</a:t>
            </a:r>
            <a:r>
              <a:rPr lang="en-US" altLang="zh-CN" sz="2000"/>
              <a:t>1s</a:t>
            </a:r>
            <a:r>
              <a:rPr lang="zh-CN" altLang="en-US" sz="2000"/>
              <a:t>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⑤</a:t>
            </a:r>
            <a:r>
              <a:rPr lang="zh-CN" altLang="en-US" sz="2000"/>
              <a:t>出错提示框正确。</a:t>
            </a:r>
            <a:endParaRPr lang="zh-CN" altLang="en-US" sz="2000"/>
          </a:p>
        </p:txBody>
      </p:sp>
      <p:pic>
        <p:nvPicPr>
          <p:cNvPr id="5" name="图片 4" descr="upload_post_object_v2_922219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588" y="1021272"/>
            <a:ext cx="7912884" cy="5526273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数据字典及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1193165"/>
            <a:ext cx="9467850" cy="5168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5280660" y="2541270"/>
            <a:ext cx="266001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设计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88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总体设计文档及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HIPO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3210" y="1678940"/>
            <a:ext cx="11703050" cy="2342515"/>
            <a:chOff x="446" y="2842"/>
            <a:chExt cx="18430" cy="3689"/>
          </a:xfrm>
        </p:grpSpPr>
        <p:pic>
          <p:nvPicPr>
            <p:cNvPr id="2" name="图片 1" descr="软件结构层次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2842"/>
              <a:ext cx="18430" cy="2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57" y="5903"/>
              <a:ext cx="174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注册登录模块、定位模块、搜索模块、消息异步通讯模块、签到模块、预约报名模块、发布模块</a:t>
              </a:r>
              <a:endParaRPr lang="zh-CN" altLang="en-US" sz="2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44195" y="4836795"/>
            <a:ext cx="907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各模块</a:t>
            </a:r>
            <a:r>
              <a:rPr lang="en-US" altLang="zh-CN" sz="2000"/>
              <a:t>IPO</a:t>
            </a:r>
            <a:r>
              <a:rPr lang="zh-CN" altLang="en-US" sz="2000"/>
              <a:t>表详见文件</a:t>
            </a:r>
            <a:r>
              <a:rPr lang="en-US" altLang="zh-CN" sz="2000"/>
              <a:t>”IPO</a:t>
            </a:r>
            <a:r>
              <a:rPr lang="zh-CN" altLang="en-US" sz="2000"/>
              <a:t>表</a:t>
            </a:r>
            <a:r>
              <a:rPr lang="en-US" altLang="zh-CN" sz="2000"/>
              <a:t>.docx”</a:t>
            </a:r>
            <a:endParaRPr lang="en-US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85" y="1069340"/>
            <a:ext cx="7855585" cy="5506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3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业务流程图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1071245"/>
            <a:ext cx="10010775" cy="5429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258310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详细设计文档及关键算法设计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-2147482555" descr="C:\Users\SCX\Desktop\spscx\总体设计和详细设计\杂项\定位签到模块图_1.png定位签到模块图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0228" y="1102995"/>
            <a:ext cx="5268595" cy="5158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82678" y="1804670"/>
            <a:ext cx="5260975" cy="1624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158865" y="362839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使用高德的react-native-amap-geolocation来获取地理位置，在高德开发平台上申请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875" y="1102995"/>
            <a:ext cx="7957820" cy="559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6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258310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详细设计文档及关键算法设计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6325" y="2072005"/>
            <a:ext cx="10039350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3315" y="4974590"/>
            <a:ext cx="999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使用逆地理编码，来获取</a:t>
            </a:r>
            <a:r>
              <a:rPr lang="zh-CN" altLang="en-US"/>
              <a:t>地理位置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plu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PDL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伪代码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804035"/>
            <a:ext cx="2453640" cy="324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45" y="272415"/>
            <a:ext cx="5667375" cy="3948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690880"/>
            <a:ext cx="6546850" cy="5142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5" y="1074420"/>
            <a:ext cx="8197215" cy="2948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515" y="1356360"/>
            <a:ext cx="6442075" cy="5179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130" y="1707515"/>
            <a:ext cx="6579235" cy="5150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295" y="1074420"/>
            <a:ext cx="6676390" cy="5535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7195" y="783590"/>
            <a:ext cx="6885940" cy="5637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4460" y="1616075"/>
            <a:ext cx="6628130" cy="3625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0405" y="783590"/>
            <a:ext cx="8869680" cy="5647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实现与测试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996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FIVE.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代码规范及程序清单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495" y="1024255"/>
            <a:ext cx="93929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app文件夹下存放界面实现的js代码，data文件夹下存放本地数据，页面图标等。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启动界面：Launch.js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注册界面：Register.js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登录界面：Login.js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首页界面：Home.js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搜索界面：Search.js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文化组织详情页：ContentIntro.js、ContentService.js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消息界面：Message.js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聊天界面：Chat.js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签到界面：SignAgreement.js、SignInputCode.js、ActivityTiming.js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活动界面：Activity.js、ActivitySignup.js、Publish.js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我的界面：Mine.js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帮助中心界面：HelpCenter.js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我的信息界面：Information.js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已完成活动界面：CompletedAct.js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页面导航：App.js、Main.js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后端代码：routes.js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全局变量：UserInformation.js、GlobalInfo.js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提示框：Tooltip.js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地理位置获取：Geo.js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7085" y="420370"/>
            <a:ext cx="1637665" cy="61633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317240" y="587375"/>
            <a:ext cx="611949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详见文件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SE2022_G09_代码规范说明.pdf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bldLvl="0" animBg="1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78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>
                    <a:cs typeface="+mn-ea"/>
                    <a:sym typeface="+mn-lt"/>
                  </a:rPr>
                  <a:t>项目配置</a:t>
                </a:r>
                <a:endParaRPr lang="zh-CN" altLang="en-US" sz="2200">
                  <a:cs typeface="+mn-ea"/>
                  <a:sym typeface="+mn-lt"/>
                </a:endParaRPr>
              </a:p>
              <a:p>
                <a:pPr algn="ctr"/>
                <a:r>
                  <a:rPr lang="zh-CN" altLang="en-US" sz="2200">
                    <a:cs typeface="+mn-ea"/>
                    <a:sym typeface="+mn-lt"/>
                  </a:rPr>
                  <a:t>及管理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  <a:endParaRPr lang="en-US" altLang="zh-CN" sz="2400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5180" y="2310765"/>
            <a:ext cx="2172335" cy="3241675"/>
            <a:chOff x="5827" y="3635"/>
            <a:chExt cx="342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827" y="4313"/>
              <a:ext cx="3421" cy="4427"/>
              <a:chOff x="2014" y="3653"/>
              <a:chExt cx="342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2026" y="5052"/>
                <a:ext cx="340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可行性分析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00" y="6377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004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需求分析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88710" y="231457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16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设计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262620" y="2315210"/>
            <a:ext cx="2148205" cy="3227705"/>
            <a:chOff x="12019" y="314"/>
            <a:chExt cx="3383" cy="5083"/>
          </a:xfrm>
        </p:grpSpPr>
        <p:sp>
          <p:nvSpPr>
            <p:cNvPr id="10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2019" y="970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图形"/>
            <p:cNvSpPr txBox="1"/>
            <p:nvPr/>
          </p:nvSpPr>
          <p:spPr>
            <a:xfrm>
              <a:off x="12175" y="2627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实现与测试</a:t>
              </a:r>
              <a:endParaRPr lang="zh-CN" altLang="en-US" sz="2200" dirty="0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>
              <a:off x="12884" y="4214"/>
              <a:ext cx="1807" cy="526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FIVE</a:t>
              </a:r>
              <a:endParaRPr kumimoji="0" lang="en-US" alt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图形"/>
            <p:cNvSpPr/>
            <p:nvPr/>
          </p:nvSpPr>
          <p:spPr>
            <a:xfrm>
              <a:off x="12794" y="314"/>
              <a:ext cx="1745" cy="1745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05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64115" y="2324735"/>
            <a:ext cx="2148205" cy="3227705"/>
            <a:chOff x="15324" y="936"/>
            <a:chExt cx="3383" cy="5083"/>
          </a:xfrm>
        </p:grpSpPr>
        <p:sp>
          <p:nvSpPr>
            <p:cNvPr id="24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5324" y="1592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15480" y="3249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总结与评价</a:t>
              </a:r>
              <a:endParaRPr lang="zh-CN" altLang="en-US" sz="2200" dirty="0">
                <a:cs typeface="+mn-ea"/>
                <a:sym typeface="+mn-lt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189" y="4836"/>
              <a:ext cx="1807" cy="52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SIX</a:t>
              </a:r>
              <a:endParaRPr kumimoji="0" lang="en-US" alt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图形"/>
            <p:cNvSpPr/>
            <p:nvPr/>
          </p:nvSpPr>
          <p:spPr>
            <a:xfrm>
              <a:off x="16099" y="936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06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测试文档及用户手册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1189355"/>
            <a:ext cx="7670800" cy="5377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60" y="842010"/>
            <a:ext cx="8238490" cy="5351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3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063" y="4776537"/>
            <a:ext cx="4754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所有测试详情见</a:t>
            </a:r>
            <a:r>
              <a:rPr lang="en-US" altLang="zh-CN" dirty="0"/>
              <a:t>SE2022_G09_</a:t>
            </a:r>
            <a:r>
              <a:rPr lang="zh-CN" altLang="en-US" dirty="0"/>
              <a:t>测试计划</a:t>
            </a:r>
            <a:r>
              <a:rPr lang="en-US" altLang="zh-CN" dirty="0"/>
              <a:t>.docx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67063" y="1527465"/>
            <a:ext cx="95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7</a:t>
            </a:r>
            <a:r>
              <a:rPr lang="zh-CN" altLang="en-US" dirty="0"/>
              <a:t>大模块共设置</a:t>
            </a:r>
            <a:r>
              <a:rPr lang="en-US" altLang="zh-CN" dirty="0"/>
              <a:t>43</a:t>
            </a:r>
            <a:r>
              <a:rPr lang="zh-CN" altLang="en-US" dirty="0"/>
              <a:t>条测试用例，依照明确测试步骤逐条进行，并判断与预期结果的差距。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5491" y="11972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部分测试用例展示：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491" y="1725317"/>
            <a:ext cx="3128211" cy="44709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30" y="1725317"/>
            <a:ext cx="2870223" cy="45617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297" y="1725317"/>
            <a:ext cx="2903520" cy="4561723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lu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5821" y="1395412"/>
            <a:ext cx="5943600" cy="4067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1925" y="2021305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采用自顶向下的测试方法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通路设置涉及到所有页面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483" y="12846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部分测试用例展示：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724" y="1706563"/>
            <a:ext cx="3151814" cy="4847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81" y="1395412"/>
            <a:ext cx="5943600" cy="4067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用户测试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89" y="1540043"/>
            <a:ext cx="937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Beta</a:t>
            </a:r>
            <a:r>
              <a:rPr lang="zh-CN" altLang="en-US" dirty="0"/>
              <a:t>测试从</a:t>
            </a:r>
            <a:r>
              <a:rPr lang="en-US" altLang="zh-CN" dirty="0"/>
              <a:t>2022-12-23</a:t>
            </a:r>
            <a:r>
              <a:rPr lang="zh-CN" altLang="en-US" dirty="0"/>
              <a:t>开始到</a:t>
            </a:r>
            <a:r>
              <a:rPr lang="en-US" altLang="zh-CN" dirty="0"/>
              <a:t>2022-12-26</a:t>
            </a:r>
            <a:r>
              <a:rPr lang="zh-CN" altLang="en-US" dirty="0"/>
              <a:t>，共有测试用户</a:t>
            </a:r>
            <a:r>
              <a:rPr lang="en-US" altLang="zh-CN" dirty="0"/>
              <a:t>3</a:t>
            </a:r>
            <a:r>
              <a:rPr lang="zh-CN" altLang="en-US" dirty="0"/>
              <a:t>人，持续</a:t>
            </a:r>
            <a:r>
              <a:rPr lang="en-US" altLang="zh-CN" dirty="0"/>
              <a:t>3</a:t>
            </a:r>
            <a:r>
              <a:rPr lang="zh-CN" altLang="en-US" dirty="0"/>
              <a:t>天，测试共发现</a:t>
            </a:r>
            <a:r>
              <a:rPr lang="en-US" altLang="zh-CN" dirty="0"/>
              <a:t>9 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，其中严重级别</a:t>
            </a:r>
            <a:r>
              <a:rPr lang="en-US" altLang="zh-CN" dirty="0"/>
              <a:t>bug 5</a:t>
            </a:r>
            <a:r>
              <a:rPr lang="zh-CN" altLang="en-US" dirty="0"/>
              <a:t>个，非严重级别</a:t>
            </a:r>
            <a:r>
              <a:rPr lang="en-US" altLang="zh-CN" dirty="0"/>
              <a:t>bug 4</a:t>
            </a:r>
            <a:r>
              <a:rPr lang="zh-CN" altLang="en-US" dirty="0"/>
              <a:t>个。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12231" y="2441812"/>
            <a:ext cx="819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严重：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1.</a:t>
            </a:r>
            <a:r>
              <a:rPr lang="zh-CN" altLang="en-US"/>
              <a:t>登录时有小概率登陆失败，猜测与连接服务器质量有关；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参与了活动签到，但是活动结束后在已签到活动中没有相关显示；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3.</a:t>
            </a:r>
            <a:r>
              <a:rPr lang="zh-CN" altLang="en-US"/>
              <a:t>签到活动在地址范围外也能成功签到；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4.</a:t>
            </a:r>
            <a:r>
              <a:rPr lang="zh-CN" altLang="en-US"/>
              <a:t>消息界面不能正常发送信息；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5.</a:t>
            </a:r>
            <a:r>
              <a:rPr lang="zh-CN" altLang="en-US"/>
              <a:t>报名完活动后取消失败；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2231" y="4451576"/>
            <a:ext cx="5915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非严重：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1.</a:t>
            </a:r>
            <a:r>
              <a:rPr lang="zh-CN" altLang="en-US"/>
              <a:t>登录登出后需要重新登录；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页面跳转比较容易出现卡顿；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3.</a:t>
            </a:r>
            <a:r>
              <a:rPr lang="zh-CN" altLang="en-US"/>
              <a:t>志愿者编号应该由软件赋予而不是手动输入；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4.</a:t>
            </a:r>
            <a:r>
              <a:rPr lang="zh-CN" altLang="en-US"/>
              <a:t>个人页面中的个人履历和记录证明无法点击；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用户测试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6431" y="1419727"/>
            <a:ext cx="9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收集到</a:t>
            </a:r>
            <a:r>
              <a:rPr lang="en-US" altLang="zh-CN" dirty="0"/>
              <a:t>3</a:t>
            </a:r>
            <a:r>
              <a:rPr lang="zh-CN" altLang="en-US" dirty="0"/>
              <a:t>位用户反馈：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684" y="1924181"/>
            <a:ext cx="7849670" cy="30343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60" y="2898488"/>
            <a:ext cx="8144879" cy="31484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58" y="1229482"/>
            <a:ext cx="8542437" cy="333801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总结与评价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996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SIX.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-21474826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8165" y="1187450"/>
            <a:ext cx="8200390" cy="2988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165" y="4279900"/>
            <a:ext cx="8200390" cy="18275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ransition>
    <p:plu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1203325"/>
            <a:ext cx="9087485" cy="3614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595" y="2734945"/>
            <a:ext cx="9086850" cy="34359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项目配置</a:t>
            </a:r>
            <a:endParaRPr lang="zh-CN" altLang="en-US" sz="6600">
              <a:cs typeface="+mn-ea"/>
              <a:sym typeface="+mn-lt"/>
            </a:endParaRPr>
          </a:p>
          <a:p>
            <a:pPr algn="dist"/>
            <a:r>
              <a:rPr lang="zh-CN" altLang="en-US" sz="6600">
                <a:cs typeface="+mn-ea"/>
                <a:sym typeface="+mn-lt"/>
              </a:rPr>
              <a:t>及管理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-214748260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92580" y="1376045"/>
            <a:ext cx="9006205" cy="2294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2580" y="3832225"/>
            <a:ext cx="9005570" cy="21672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ransition>
    <p:plu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196715" y="5397500"/>
            <a:ext cx="379793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甘特图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详见文件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甘特图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.mpp”</a:t>
            </a:r>
            <a:endParaRPr lang="en-US" altLang="zh-CN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-214748259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5350" y="1427480"/>
            <a:ext cx="10340975" cy="37318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评价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7355" y="1912620"/>
            <a:ext cx="604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详见</a:t>
            </a:r>
            <a:r>
              <a:rPr lang="en-US" altLang="zh-CN"/>
              <a:t>“</a:t>
            </a:r>
            <a:r>
              <a:rPr lang="zh-CN" altLang="en-US"/>
              <a:t>绩效评价</a:t>
            </a:r>
            <a:r>
              <a:rPr lang="en-US" altLang="zh-CN"/>
              <a:t>.xlxs”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参考资料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7085" y="1594485"/>
            <a:ext cx="779018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[1]《软件工程导论》 张海藩 牟永敏 清华大学出版社。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[2]《JavaScript高级程序设计》马特·弗里斯比 人民邮电出版社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[3]《React Native 移动开发实战》向治洪 人民邮电出版社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[4]《计算机软件文档编制规范》GBT 8567-88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[5]《计算机软件文档编制规范》GBT 8567-2006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[6] https://reactnavigation.org/docs/hello-react-navigation/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[7] https://reactnavigation.org/docs/bottom-tab-navigator/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[8] https://blog.csdn.net/qq_42458992/article/details/119754651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[9] https://blog.csdn.net/weixin_43026567/article/details/128127138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[10] https://blog.csdn.net/qq_39910762/article/details/82771108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3542" y="3514646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06627" y="1820947"/>
            <a:ext cx="3184525" cy="1112520"/>
            <a:chOff x="7064" y="4695"/>
            <a:chExt cx="5015" cy="1752"/>
          </a:xfrm>
        </p:grpSpPr>
        <p:pic>
          <p:nvPicPr>
            <p:cNvPr id="4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配置管理工具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</a:t>
            </a:r>
            <a:endParaRPr lang="en-US" alt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718"/>
          <a:stretch>
            <a:fillRect/>
          </a:stretch>
        </p:blipFill>
        <p:spPr>
          <a:xfrm>
            <a:off x="3024505" y="441325"/>
            <a:ext cx="8818880" cy="5975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文档管理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202055"/>
            <a:ext cx="7330440" cy="5151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31" y="718023"/>
            <a:ext cx="7358380" cy="5159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 descr="upload_post_object_v2_9222197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70" y="304222"/>
            <a:ext cx="7912884" cy="5526273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565" y="847090"/>
            <a:ext cx="7855585" cy="5506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05" y="97155"/>
            <a:ext cx="7957820" cy="5597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59250" y="975995"/>
            <a:ext cx="7670800" cy="5377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2655" y="207645"/>
            <a:ext cx="7385685" cy="519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9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可行性分析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5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文档及技术可行性分析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2225" y="969010"/>
            <a:ext cx="9647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本项目基于志愿汇进行开发，很大程度上降低了设计上的风险成本。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本项目中包括的地理位置定位、消息通讯、前后端分离等技术具有学习上的成本与风险。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7190" y="1971040"/>
            <a:ext cx="11436985" cy="4661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地理位置定位</a:t>
            </a:r>
            <a:r>
              <a:rPr lang="zh-CN" altLang="en-US"/>
              <a:t>：调用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高德地图API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消息通讯</a:t>
            </a:r>
            <a:r>
              <a:rPr lang="zh-CN" altLang="en-US"/>
              <a:t>：采用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异步</a:t>
            </a:r>
            <a:r>
              <a:rPr lang="zh-CN" altLang="en-US"/>
              <a:t>通讯方式；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数据库</a:t>
            </a:r>
            <a:r>
              <a:rPr lang="zh-CN" altLang="en-US"/>
              <a:t>：运用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宝塔面板</a:t>
            </a:r>
            <a:r>
              <a:rPr lang="zh-CN" altLang="en-US"/>
              <a:t>的本地数据库；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前端页面</a:t>
            </a:r>
            <a:r>
              <a:rPr lang="zh-CN" altLang="en-US"/>
              <a:t>：基于团队成员在学习React Native的方向课，学习进度的推进有很好的保证，项目搭建及界面基础编写风险约等于</a:t>
            </a:r>
            <a:r>
              <a:rPr lang="en-US" altLang="zh-CN"/>
              <a:t>0</a:t>
            </a:r>
            <a:r>
              <a:rPr lang="zh-CN" altLang="en-US"/>
              <a:t>；前端页面编写的重点与难点在于组价的选择运用、页面的切换、页面和页面之间的关系以及各按钮的响应，这些难点的基础本团队都能够做到，所以实现的风险较小；由于对各组件的不熟悉性，高效率高质量地完成风险较大。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后端部分</a:t>
            </a:r>
            <a:r>
              <a:rPr lang="zh-CN" altLang="en-US"/>
              <a:t>：基于本团队都学过MySQL数据库，数据库增删改查的风险约等于0；由于本团队都没有学习过react、JS做后端代码编写的工具，在寻找连接前端的方法上存在较大的风险。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前后端分离</a:t>
            </a:r>
            <a:r>
              <a:rPr lang="zh-CN" altLang="en-US"/>
              <a:t>：用react做前端和后端，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腾讯云服务器</a:t>
            </a:r>
            <a:r>
              <a:rPr lang="zh-CN" altLang="en-US"/>
              <a:t>做服务器，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宝塔面板</a:t>
            </a:r>
            <a:r>
              <a:rPr lang="zh-CN" altLang="en-US"/>
              <a:t>进行网站搭建及管理。由于本团队对前后端分离的结构缺乏了解，在前后端连接的问题上存在较大的风险。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1052830"/>
            <a:ext cx="7854950" cy="5507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需求分析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88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用户及原型界面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515" y="1284605"/>
            <a:ext cx="938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用户类别：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文化组织（展示组织信息、发布志愿活动的博物馆等组织）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普通用户（预约参观文化组织、报名志愿活动的普通用户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99515" y="3063240"/>
            <a:ext cx="938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用户代表：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文化组织：城院青年志愿者中心成员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普通用户：周边同学（覃*俊、邬*东）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9515" y="4841875"/>
            <a:ext cx="938212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原型界面：（墨刀）</a:t>
            </a:r>
            <a:endParaRPr lang="zh-CN" altLang="en-US" sz="20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hlinkClick r:id="rId1"/>
              </a:rPr>
              <a:t>https://modao.cc/app/dUOoXiJzrkk30xevio2B8Q#screen=sl9vci7vddh5rep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  <p:tag name="KSO_WM_UNIT_PLACING_PICTURE_USER_VIEWPORT" val="{&quot;height&quot;:8124,&quot;width&quot;:8297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  <p:tag name="KSO_WM_UNIT_PLACING_PICTURE_USER_VIEWPORT" val="{&quot;height&quot;:2995,&quot;width&quot;:8299}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COMMONDATA" val="eyJoZGlkIjoiYzQ0OTllZjEzNmE0ZDU0YzJmOGQ2NzlkMDJhNDQ5NmYifQ=="/>
  <p:tag name="KSO_WPP_MARK_KEY" val="133996ca-5edf-4d94-afd3-6eb9f32d4f5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WPS 演示</Application>
  <PresentationFormat>宽屏</PresentationFormat>
  <Paragraphs>258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华文细黑</vt:lpstr>
      <vt:lpstr>华文彩云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栗子</cp:lastModifiedBy>
  <cp:revision>291</cp:revision>
  <dcterms:created xsi:type="dcterms:W3CDTF">2019-06-19T02:08:00Z</dcterms:created>
  <dcterms:modified xsi:type="dcterms:W3CDTF">2022-12-28T06:03:24Z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SaveFontToCloudKey">
    <vt:lpwstr>212913176_cloud</vt:lpwstr>
  </property>
  <property fmtid="{D5CDD505-2E9C-101B-9397-08002B2CF9AE}" pid="4" name="ICV">
    <vt:lpwstr>8668FCDC84E247CFAF9F4DD7E2D00A70</vt:lpwstr>
  </property>
</Properties>
</file>