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749" r:id="rId2"/>
  </p:sldMasterIdLst>
  <p:notesMasterIdLst>
    <p:notesMasterId r:id="rId44"/>
  </p:notesMasterIdLst>
  <p:sldIdLst>
    <p:sldId id="332"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Lst>
  <p:sldSz cx="12188825" cy="6858000"/>
  <p:notesSz cx="7023100" cy="9309100"/>
  <p:custDataLst>
    <p:tags r:id="rId45"/>
  </p:custDataLst>
  <p:defaultTextStyle>
    <a:defPPr>
      <a:defRPr lang="zh-CN"/>
    </a:defPPr>
    <a:lvl1pPr algn="l" defTabSz="1219200"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609600" indent="-152400" algn="l" defTabSz="1219200"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1219200" indent="-304800" algn="l" defTabSz="1219200"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828800" indent="-457200" algn="l" defTabSz="1219200"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2438400" indent="-609600" algn="l" defTabSz="1219200"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910">
          <p15:clr>
            <a:srgbClr val="A4A3A4"/>
          </p15:clr>
        </p15:guide>
        <p15:guide id="3" orient="horz" pos="1199">
          <p15:clr>
            <a:srgbClr val="A4A3A4"/>
          </p15:clr>
        </p15:guide>
        <p15:guide id="4" orient="horz" pos="1486">
          <p15:clr>
            <a:srgbClr val="A4A3A4"/>
          </p15:clr>
        </p15:guide>
        <p15:guide id="5" orient="horz" pos="2728">
          <p15:clr>
            <a:srgbClr val="A4A3A4"/>
          </p15:clr>
        </p15:guide>
        <p15:guide id="6" orient="horz" pos="4176">
          <p15:clr>
            <a:srgbClr val="A4A3A4"/>
          </p15:clr>
        </p15:guide>
        <p15:guide id="7" pos="3839">
          <p15:clr>
            <a:srgbClr val="A4A3A4"/>
          </p15:clr>
        </p15:guide>
        <p15:guide id="8" pos="326">
          <p15:clr>
            <a:srgbClr val="A4A3A4"/>
          </p15:clr>
        </p15:guide>
        <p15:guide id="9" pos="7066">
          <p15:clr>
            <a:srgbClr val="A4A3A4"/>
          </p15:clr>
        </p15:guide>
        <p15:guide id="10" pos="73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62" autoAdjust="0"/>
  </p:normalViewPr>
  <p:slideViewPr>
    <p:cSldViewPr snapToGrid="0">
      <p:cViewPr varScale="1">
        <p:scale>
          <a:sx n="66" d="100"/>
          <a:sy n="66" d="100"/>
        </p:scale>
        <p:origin x="96" y="726"/>
      </p:cViewPr>
      <p:guideLst>
        <p:guide orient="horz" pos="2160"/>
        <p:guide orient="horz" pos="910"/>
        <p:guide orient="horz" pos="1199"/>
        <p:guide orient="horz" pos="1486"/>
        <p:guide orient="horz" pos="2728"/>
        <p:guide orient="horz" pos="4176"/>
        <p:guide pos="3839"/>
        <p:guide pos="326"/>
        <p:guide pos="7066"/>
        <p:guide pos="7355"/>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Header Placeholder 1"/>
          <p:cNvSpPr>
            <a:spLocks noGrp="1" noChangeArrowheads="1"/>
          </p:cNvSpPr>
          <p:nvPr>
            <p:ph type="hdr" sz="quarter" idx="4294967295"/>
          </p:nvPr>
        </p:nvSpPr>
        <p:spPr bwMode="auto">
          <a:xfrm>
            <a:off x="0" y="0"/>
            <a:ext cx="3043238" cy="465138"/>
          </a:xfrm>
          <a:prstGeom prst="rect">
            <a:avLst/>
          </a:prstGeom>
          <a:noFill/>
          <a:ln>
            <a:noFill/>
          </a:ln>
          <a:extLst/>
        </p:spPr>
        <p:txBody>
          <a:bodyPr vert="horz" wrap="square" lIns="92446" tIns="46223" rIns="92446" bIns="46223" numCol="1" anchor="t" anchorCtr="0" compatLnSpc="1">
            <a:prstTxWarp prst="textNoShape">
              <a:avLst/>
            </a:prstTxWarp>
          </a:bodyPr>
          <a:lstStyle>
            <a:lvl1pPr eaLnBrk="1" hangingPunct="1">
              <a:buFont typeface="Arial" panose="020B0604020202020204" pitchFamily="34" charset="0"/>
              <a:buNone/>
              <a:defRPr sz="1200">
                <a:latin typeface="Segoe UI" panose="020B0502040204020203" pitchFamily="34" charset="0"/>
              </a:defRPr>
            </a:lvl1pPr>
          </a:lstStyle>
          <a:p>
            <a:pPr>
              <a:defRPr/>
            </a:pPr>
            <a:r>
              <a:rPr lang="en-US" altLang="zh-CN"/>
              <a:t>Windows Azure Overview</a:t>
            </a:r>
          </a:p>
        </p:txBody>
      </p:sp>
      <p:sp>
        <p:nvSpPr>
          <p:cNvPr id="3075" name="Date Placeholder 2"/>
          <p:cNvSpPr>
            <a:spLocks noGrp="1" noChangeArrowheads="1"/>
          </p:cNvSpPr>
          <p:nvPr>
            <p:ph type="dt" idx="1"/>
          </p:nvPr>
        </p:nvSpPr>
        <p:spPr bwMode="auto">
          <a:xfrm>
            <a:off x="3978275" y="0"/>
            <a:ext cx="3043238" cy="465138"/>
          </a:xfrm>
          <a:prstGeom prst="rect">
            <a:avLst/>
          </a:prstGeom>
          <a:noFill/>
          <a:ln>
            <a:noFill/>
          </a:ln>
          <a:extLst/>
        </p:spPr>
        <p:txBody>
          <a:bodyPr vert="horz" wrap="square" lIns="92446" tIns="46223" rIns="92446" bIns="46223" numCol="1" anchor="t" anchorCtr="0" compatLnSpc="1">
            <a:prstTxWarp prst="textNoShape">
              <a:avLst/>
            </a:prstTxWarp>
          </a:bodyPr>
          <a:lstStyle>
            <a:lvl1pPr algn="r" eaLnBrk="1" hangingPunct="1">
              <a:buFont typeface="Arial" panose="020B0604020202020204" pitchFamily="34" charset="0"/>
              <a:buNone/>
              <a:defRPr>
                <a:latin typeface="Arial" pitchFamily="34" charset="0"/>
              </a:defRPr>
            </a:lvl1pPr>
          </a:lstStyle>
          <a:p>
            <a:pPr>
              <a:defRPr/>
            </a:pPr>
            <a:fld id="{96D0C2B3-598A-41A3-B86B-ABB246D0A6BC}" type="datetime1">
              <a:rPr lang="en-US" altLang="zh-CN"/>
              <a:pPr>
                <a:defRPr/>
              </a:pPr>
              <a:t>4/4/2019</a:t>
            </a:fld>
            <a:endParaRPr lang="en-US" altLang="zh-CN" sz="1200">
              <a:latin typeface="Segoe UI" panose="020B0502040204020203" pitchFamily="34" charset="0"/>
            </a:endParaRPr>
          </a:p>
        </p:txBody>
      </p:sp>
      <p:sp>
        <p:nvSpPr>
          <p:cNvPr id="52228" name="Slide Image Placeholder 3"/>
          <p:cNvSpPr>
            <a:spLocks noGrp="1" noRot="1" noChangeAspect="1" noChangeArrowheads="1"/>
          </p:cNvSpPr>
          <p:nvPr>
            <p:ph type="sldImg" idx="2"/>
          </p:nvPr>
        </p:nvSpPr>
        <p:spPr bwMode="auto">
          <a:xfrm>
            <a:off x="409575" y="698500"/>
            <a:ext cx="620395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3077" name="Notes Placeholder 4"/>
          <p:cNvSpPr>
            <a:spLocks noGrp="1" noRot="1" noChangeAspect="1" noChangeArrowheads="1"/>
          </p:cNvSpPr>
          <p:nvPr/>
        </p:nvSpPr>
        <p:spPr bwMode="auto">
          <a:xfrm>
            <a:off x="701675" y="4421188"/>
            <a:ext cx="5618163" cy="4189412"/>
          </a:xfrm>
          <a:prstGeom prst="rect">
            <a:avLst/>
          </a:prstGeom>
          <a:noFill/>
          <a:ln>
            <a:noFill/>
          </a:ln>
          <a:extLst/>
        </p:spPr>
        <p:txBody>
          <a:bodyPr lIns="92446" tIns="46223" rIns="92446" bIns="46223"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smtClean="0"/>
              <a:t>Click to edit Master text styles</a:t>
            </a:r>
          </a:p>
          <a:p>
            <a:pPr>
              <a:defRPr/>
            </a:pPr>
            <a:r>
              <a:rPr lang="zh-CN" altLang="zh-CN" smtClean="0"/>
              <a:t>Second level</a:t>
            </a:r>
          </a:p>
          <a:p>
            <a:pPr>
              <a:defRPr/>
            </a:pPr>
            <a:r>
              <a:rPr lang="zh-CN" altLang="zh-CN" smtClean="0"/>
              <a:t>Third level</a:t>
            </a:r>
          </a:p>
          <a:p>
            <a:pPr>
              <a:defRPr/>
            </a:pPr>
            <a:r>
              <a:rPr lang="zh-CN" altLang="zh-CN" smtClean="0"/>
              <a:t>Fourth level</a:t>
            </a:r>
          </a:p>
          <a:p>
            <a:pPr>
              <a:defRPr/>
            </a:pPr>
            <a:r>
              <a:rPr lang="zh-CN" altLang="zh-CN" smtClean="0"/>
              <a:t>Fifth level</a:t>
            </a:r>
          </a:p>
        </p:txBody>
      </p:sp>
      <p:sp>
        <p:nvSpPr>
          <p:cNvPr id="3078" name="Footer Placeholder 5"/>
          <p:cNvSpPr>
            <a:spLocks noGrp="1" noChangeArrowheads="1"/>
          </p:cNvSpPr>
          <p:nvPr>
            <p:ph type="ftr" sz="quarter" idx="4"/>
          </p:nvPr>
        </p:nvSpPr>
        <p:spPr bwMode="auto">
          <a:xfrm>
            <a:off x="0" y="8840788"/>
            <a:ext cx="3043238" cy="465137"/>
          </a:xfrm>
          <a:prstGeom prst="rect">
            <a:avLst/>
          </a:prstGeom>
          <a:noFill/>
          <a:ln>
            <a:noFill/>
          </a:ln>
          <a:extLst/>
        </p:spPr>
        <p:txBody>
          <a:bodyPr vert="horz" wrap="square" lIns="92446" tIns="46223" rIns="92446" bIns="46223" numCol="1" anchor="b" anchorCtr="0" compatLnSpc="1">
            <a:prstTxWarp prst="textNoShape">
              <a:avLst/>
            </a:prstTxWarp>
          </a:bodyPr>
          <a:lstStyle>
            <a:lvl1pPr eaLnBrk="1" hangingPunct="1">
              <a:buFont typeface="Arial" panose="020B0604020202020204" pitchFamily="34" charset="0"/>
              <a:buNone/>
              <a:defRPr sz="1200">
                <a:latin typeface="Segoe UI" panose="020B0502040204020203" pitchFamily="34" charset="0"/>
              </a:defRPr>
            </a:lvl1pPr>
          </a:lstStyle>
          <a:p>
            <a:pPr>
              <a:defRPr/>
            </a:pPr>
            <a:endParaRPr lang="zh-CN" altLang="zh-CN"/>
          </a:p>
        </p:txBody>
      </p:sp>
      <p:sp>
        <p:nvSpPr>
          <p:cNvPr id="3079" name="Slide Number Placeholder 6"/>
          <p:cNvSpPr>
            <a:spLocks noGrp="1" noChangeArrowheads="1"/>
          </p:cNvSpPr>
          <p:nvPr>
            <p:ph type="sldNum" sz="quarter" idx="5"/>
          </p:nvPr>
        </p:nvSpPr>
        <p:spPr bwMode="auto">
          <a:xfrm>
            <a:off x="3978275" y="8840788"/>
            <a:ext cx="3043238" cy="465137"/>
          </a:xfrm>
          <a:prstGeom prst="rect">
            <a:avLst/>
          </a:prstGeom>
          <a:noFill/>
          <a:ln>
            <a:noFill/>
          </a:ln>
          <a:extLst/>
        </p:spPr>
        <p:txBody>
          <a:bodyPr vert="horz" wrap="square" lIns="92446" tIns="46223" rIns="92446" bIns="46223" numCol="1" anchor="b" anchorCtr="0" compatLnSpc="1">
            <a:prstTxWarp prst="textNoShape">
              <a:avLst/>
            </a:prstTxWarp>
          </a:bodyPr>
          <a:lstStyle>
            <a:lvl1pPr algn="r" eaLnBrk="1" hangingPunct="1">
              <a:buFont typeface="Arial" panose="020B0604020202020204" pitchFamily="34" charset="0"/>
              <a:buNone/>
              <a:defRPr/>
            </a:lvl1pPr>
          </a:lstStyle>
          <a:p>
            <a:fld id="{40E0758F-EF37-4CAB-98B6-0DE82CD4F33A}" type="slidenum">
              <a:rPr lang="en-US" altLang="zh-CN"/>
              <a:pPr/>
              <a:t>‹#›</a:t>
            </a:fld>
            <a:endParaRPr lang="en-US" altLang="zh-CN" sz="1200">
              <a:latin typeface="Segoe UI" panose="020B0502040204020203" pitchFamily="34" charset="0"/>
            </a:endParaRPr>
          </a:p>
        </p:txBody>
      </p:sp>
    </p:spTree>
    <p:extLst>
      <p:ext uri="{BB962C8B-B14F-4D97-AF65-F5344CB8AC3E}">
        <p14:creationId xmlns:p14="http://schemas.microsoft.com/office/powerpoint/2010/main" val="2578535724"/>
      </p:ext>
    </p:extLst>
  </p:cSld>
  <p:clrMap bg1="lt1" tx1="dk1" bg2="lt2" tx2="dk2" accent1="accent1" accent2="accent2" accent3="accent3" accent4="accent4" accent5="accent5" accent6="accent6" hlink="hlink" folHlink="folHlink"/>
  <p:hf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EFE2E80-7421-4D63-AE61-C3A1541D481F}" type="slidenum">
              <a:rPr lang="zh-CN" altLang="en-US">
                <a:latin typeface="Times New Roman" panose="02020603050405020304" pitchFamily="18" charset="0"/>
              </a:rPr>
              <a:pPr/>
              <a:t>1</a:t>
            </a:fld>
            <a:endParaRPr lang="en-US" altLang="zh-CN" dirty="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24" tIns="46662" rIns="93324" bIns="46662"/>
          <a:lstStyle/>
          <a:p>
            <a:pPr eaLnBrk="1" hangingPunct="1"/>
            <a:endParaRPr lang="zh-CN" altLang="en-US" smtClean="0"/>
          </a:p>
        </p:txBody>
      </p:sp>
    </p:spTree>
    <p:extLst>
      <p:ext uri="{BB962C8B-B14F-4D97-AF65-F5344CB8AC3E}">
        <p14:creationId xmlns:p14="http://schemas.microsoft.com/office/powerpoint/2010/main" val="146987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E5D7433-A8E3-4835-BDBF-21C8C15F1CB4}" type="slidenum">
              <a:rPr lang="zh-CN" altLang="en-US">
                <a:solidFill>
                  <a:srgbClr val="000000"/>
                </a:solidFill>
              </a:rPr>
              <a:pPr/>
              <a:t>13</a:t>
            </a:fld>
            <a:endParaRPr lang="zh-CN" altLang="en-US">
              <a:solidFill>
                <a:srgbClr val="000000"/>
              </a:solidFill>
            </a:endParaRPr>
          </a:p>
        </p:txBody>
      </p:sp>
    </p:spTree>
    <p:extLst>
      <p:ext uri="{BB962C8B-B14F-4D97-AF65-F5344CB8AC3E}">
        <p14:creationId xmlns:p14="http://schemas.microsoft.com/office/powerpoint/2010/main" val="2331152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9BDA0F7-5257-4C46-8720-6D63754EFFA7}" type="slidenum">
              <a:rPr lang="zh-CN" altLang="en-US">
                <a:solidFill>
                  <a:srgbClr val="000000"/>
                </a:solidFill>
              </a:rPr>
              <a:pPr/>
              <a:t>14</a:t>
            </a:fld>
            <a:endParaRPr lang="zh-CN" altLang="en-US">
              <a:solidFill>
                <a:srgbClr val="000000"/>
              </a:solidFill>
            </a:endParaRPr>
          </a:p>
        </p:txBody>
      </p:sp>
    </p:spTree>
    <p:extLst>
      <p:ext uri="{BB962C8B-B14F-4D97-AF65-F5344CB8AC3E}">
        <p14:creationId xmlns:p14="http://schemas.microsoft.com/office/powerpoint/2010/main" val="2310212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352E052-F79E-4C4E-83E6-A9DFD5DC1D81}" type="slidenum">
              <a:rPr lang="zh-CN" altLang="en-US">
                <a:solidFill>
                  <a:srgbClr val="000000"/>
                </a:solidFill>
              </a:rPr>
              <a:pPr/>
              <a:t>15</a:t>
            </a:fld>
            <a:endParaRPr lang="zh-CN" altLang="en-US">
              <a:solidFill>
                <a:srgbClr val="000000"/>
              </a:solidFill>
            </a:endParaRPr>
          </a:p>
        </p:txBody>
      </p:sp>
    </p:spTree>
    <p:extLst>
      <p:ext uri="{BB962C8B-B14F-4D97-AF65-F5344CB8AC3E}">
        <p14:creationId xmlns:p14="http://schemas.microsoft.com/office/powerpoint/2010/main" val="1128758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655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48D4ED4-517E-43F3-80B4-B2D09F30B24B}" type="slidenum">
              <a:rPr lang="zh-CN" altLang="en-US">
                <a:solidFill>
                  <a:srgbClr val="000000"/>
                </a:solidFill>
              </a:rPr>
              <a:pPr/>
              <a:t>16</a:t>
            </a:fld>
            <a:endParaRPr lang="zh-CN" altLang="en-US">
              <a:solidFill>
                <a:srgbClr val="000000"/>
              </a:solidFill>
            </a:endParaRPr>
          </a:p>
        </p:txBody>
      </p:sp>
    </p:spTree>
    <p:extLst>
      <p:ext uri="{BB962C8B-B14F-4D97-AF65-F5344CB8AC3E}">
        <p14:creationId xmlns:p14="http://schemas.microsoft.com/office/powerpoint/2010/main" val="1519919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AU" altLang="zh-CN" sz="1200" smtClean="0">
                <a:solidFill>
                  <a:srgbClr val="000000"/>
                </a:solidFill>
                <a:latin typeface="Segoe UI" panose="020B0502040204020203" pitchFamily="34" charset="0"/>
              </a:rPr>
              <a:t>Morgan Kaufmann Publishers</a:t>
            </a:r>
          </a:p>
        </p:txBody>
      </p:sp>
      <p:sp>
        <p:nvSpPr>
          <p:cNvPr id="66563"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1831746-73BE-47F9-A033-8FB22A6728B7}" type="datetime3">
              <a:rPr lang="en-AU" altLang="zh-CN" smtClean="0">
                <a:solidFill>
                  <a:srgbClr val="000000"/>
                </a:solidFill>
              </a:rPr>
              <a:pPr/>
              <a:t>4 April, 2019</a:t>
            </a:fld>
            <a:endParaRPr lang="en-AU" altLang="zh-CN" smtClean="0">
              <a:solidFill>
                <a:srgbClr val="000000"/>
              </a:solidFill>
            </a:endParaRPr>
          </a:p>
        </p:txBody>
      </p:sp>
      <p:sp>
        <p:nvSpPr>
          <p:cNvPr id="6656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AU" altLang="zh-CN" sz="1200" smtClean="0">
                <a:solidFill>
                  <a:srgbClr val="000000"/>
                </a:solidFill>
                <a:latin typeface="Segoe UI" panose="020B0502040204020203" pitchFamily="34" charset="0"/>
              </a:rPr>
              <a:t>Chapter 4 — The Processor</a:t>
            </a:r>
          </a:p>
        </p:txBody>
      </p:sp>
      <p:sp>
        <p:nvSpPr>
          <p:cNvPr id="665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5230AF9-17FF-4388-908A-5F9500FD0A2C}" type="slidenum">
              <a:rPr lang="en-AU" altLang="zh-CN">
                <a:solidFill>
                  <a:srgbClr val="000000"/>
                </a:solidFill>
              </a:rPr>
              <a:pPr/>
              <a:t>17</a:t>
            </a:fld>
            <a:endParaRPr lang="en-AU" altLang="zh-CN">
              <a:solidFill>
                <a:srgbClr val="000000"/>
              </a:solidFill>
            </a:endParaRPr>
          </a:p>
        </p:txBody>
      </p:sp>
      <p:sp>
        <p:nvSpPr>
          <p:cNvPr id="66566" name="Rectangle 2"/>
          <p:cNvSpPr>
            <a:spLocks noGrp="1" noRot="1" noChangeAspect="1" noChangeArrowheads="1" noTextEdit="1"/>
          </p:cNvSpPr>
          <p:nvPr>
            <p:ph type="sldImg"/>
          </p:nvPr>
        </p:nvSpPr>
        <p:spPr/>
      </p:sp>
      <p:sp>
        <p:nvSpPr>
          <p:cNvPr id="66567" name="Rectangle 3"/>
          <p:cNvSpPr>
            <a:spLocks noGrp="1" noChangeArrowheads="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en-US" altLang="zh-CN" smtClean="0"/>
          </a:p>
        </p:txBody>
      </p:sp>
    </p:spTree>
    <p:extLst>
      <p:ext uri="{BB962C8B-B14F-4D97-AF65-F5344CB8AC3E}">
        <p14:creationId xmlns:p14="http://schemas.microsoft.com/office/powerpoint/2010/main" val="2079731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AU" altLang="zh-CN" sz="1200" smtClean="0">
                <a:solidFill>
                  <a:srgbClr val="000000"/>
                </a:solidFill>
                <a:latin typeface="Segoe UI" panose="020B0502040204020203" pitchFamily="34" charset="0"/>
              </a:rPr>
              <a:t>Morgan Kaufmann Publishers</a:t>
            </a:r>
          </a:p>
        </p:txBody>
      </p:sp>
      <p:sp>
        <p:nvSpPr>
          <p:cNvPr id="6758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39231A0-DAA4-485C-B40D-C17C8EBEC75D}" type="datetime3">
              <a:rPr lang="en-AU" altLang="zh-CN" smtClean="0">
                <a:solidFill>
                  <a:srgbClr val="000000"/>
                </a:solidFill>
              </a:rPr>
              <a:pPr/>
              <a:t>4 April, 2019</a:t>
            </a:fld>
            <a:endParaRPr lang="en-AU" altLang="zh-CN" smtClean="0">
              <a:solidFill>
                <a:srgbClr val="000000"/>
              </a:solidFill>
            </a:endParaRPr>
          </a:p>
        </p:txBody>
      </p:sp>
      <p:sp>
        <p:nvSpPr>
          <p:cNvPr id="6758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AU" altLang="zh-CN" sz="1200" smtClean="0">
                <a:solidFill>
                  <a:srgbClr val="000000"/>
                </a:solidFill>
                <a:latin typeface="Segoe UI" panose="020B0502040204020203" pitchFamily="34" charset="0"/>
              </a:rPr>
              <a:t>Chapter 4 — The Processor</a:t>
            </a:r>
          </a:p>
        </p:txBody>
      </p:sp>
      <p:sp>
        <p:nvSpPr>
          <p:cNvPr id="675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72D2487-E3D3-4CAB-AB4E-EFEC04174F44}" type="slidenum">
              <a:rPr lang="en-AU" altLang="zh-CN">
                <a:solidFill>
                  <a:srgbClr val="000000"/>
                </a:solidFill>
              </a:rPr>
              <a:pPr/>
              <a:t>18</a:t>
            </a:fld>
            <a:endParaRPr lang="en-AU" altLang="zh-CN">
              <a:solidFill>
                <a:srgbClr val="000000"/>
              </a:solidFill>
            </a:endParaRPr>
          </a:p>
        </p:txBody>
      </p:sp>
      <p:sp>
        <p:nvSpPr>
          <p:cNvPr id="67590" name="Rectangle 2"/>
          <p:cNvSpPr>
            <a:spLocks noGrp="1" noRot="1" noChangeAspect="1" noChangeArrowheads="1" noTextEdit="1"/>
          </p:cNvSpPr>
          <p:nvPr>
            <p:ph type="sldImg"/>
          </p:nvPr>
        </p:nvSpPr>
        <p:spPr/>
      </p:sp>
      <p:sp>
        <p:nvSpPr>
          <p:cNvPr id="67591" name="Rectangle 3"/>
          <p:cNvSpPr>
            <a:spLocks noGrp="1" noChangeArrowheads="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en-US" altLang="zh-CN" smtClean="0"/>
          </a:p>
        </p:txBody>
      </p:sp>
    </p:spTree>
    <p:extLst>
      <p:ext uri="{BB962C8B-B14F-4D97-AF65-F5344CB8AC3E}">
        <p14:creationId xmlns:p14="http://schemas.microsoft.com/office/powerpoint/2010/main" val="2198002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528638" y="4421188"/>
            <a:ext cx="60515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93" tIns="44256" rIns="90093" bIns="44256"/>
          <a:lstStyle/>
          <a:p>
            <a:r>
              <a:rPr lang="en-US" altLang="zh-CN" smtClean="0"/>
              <a:t>How does an I/O interrupt different from the exception you already learned?</a:t>
            </a:r>
          </a:p>
          <a:p>
            <a:r>
              <a:rPr lang="en-US" altLang="zh-CN" smtClean="0"/>
              <a:t>Well, an I/O interrupt is asynchronous with respect to the instruction execution while exception such as overflow or page fault are always associated with a certain instruction.</a:t>
            </a:r>
          </a:p>
          <a:p>
            <a:r>
              <a:rPr lang="en-US" altLang="zh-CN" smtClean="0"/>
              <a:t>Also for exception, the only information needs to be conveyed is the fact that an exceptional condition has occurred but for interrupt, there is more information to be conveyed.</a:t>
            </a:r>
          </a:p>
          <a:p>
            <a:r>
              <a:rPr lang="en-US" altLang="zh-CN" smtClean="0"/>
              <a:t>Let me  elaborate on each of these two points.</a:t>
            </a:r>
          </a:p>
          <a:p>
            <a:r>
              <a:rPr lang="en-US" altLang="zh-CN" smtClean="0"/>
              <a:t>Unlike exception, which is always associated with an instruction,  interrupt is not associated with any instruction. The user program is just doing its things when an I/O interrupt occurs.</a:t>
            </a:r>
          </a:p>
          <a:p>
            <a:r>
              <a:rPr lang="en-US" altLang="zh-CN" smtClean="0"/>
              <a:t>So I/O interrupt does not prevent any instruction from completing so you can pick your own convenient point to take the interrupt.</a:t>
            </a:r>
          </a:p>
          <a:p>
            <a:r>
              <a:rPr lang="en-US" altLang="zh-CN" smtClean="0"/>
              <a:t>As far as conveying more information is concerned, the interrupt detection hardware must somehow let the OS know who is causing the interrupt.</a:t>
            </a:r>
          </a:p>
          <a:p>
            <a:r>
              <a:rPr lang="en-US" altLang="zh-CN" smtClean="0"/>
              <a:t>Furthermore, interrupt requests needs to be prioritized.  The hardware that can do all these looks like this.</a:t>
            </a:r>
          </a:p>
          <a:p>
            <a:endParaRPr lang="en-US" altLang="zh-CN" smtClean="0"/>
          </a:p>
          <a:p>
            <a:r>
              <a:rPr lang="en-US" altLang="zh-CN" smtClean="0"/>
              <a:t>+2 = 64 min. (Y:44)</a:t>
            </a:r>
          </a:p>
        </p:txBody>
      </p:sp>
      <p:sp>
        <p:nvSpPr>
          <p:cNvPr id="70659" name="Rectangle 3"/>
          <p:cNvSpPr>
            <a:spLocks noGrp="1" noRot="1" noChangeAspect="1" noChangeArrowheads="1" noTextEdit="1"/>
          </p:cNvSpPr>
          <p:nvPr>
            <p:ph type="sldImg"/>
          </p:nvPr>
        </p:nvSpPr>
        <p:spPr>
          <a:xfrm>
            <a:off x="433388" y="601663"/>
            <a:ext cx="6169025" cy="3471862"/>
          </a:xfrm>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82109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bwMode="auto">
          <a:xfrm>
            <a:off x="528638" y="4421188"/>
            <a:ext cx="60515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93" tIns="44256" rIns="90093" bIns="44256"/>
          <a:lstStyle/>
          <a:p>
            <a:r>
              <a:rPr lang="en-US" altLang="zh-CN" smtClean="0"/>
              <a:t>That is, whenever an I/O device needs attention from the processor, it interrupts the processor from what it is currently doing.</a:t>
            </a:r>
          </a:p>
          <a:p>
            <a:r>
              <a:rPr lang="en-US" altLang="zh-CN" smtClean="0"/>
              <a:t>This is how an I/O interrupt looks in the overall scheme of things.  The processor is  minding its business when one of the I/O device wants its attention and causes an I/O interrupt.</a:t>
            </a:r>
          </a:p>
          <a:p>
            <a:r>
              <a:rPr lang="en-US" altLang="zh-CN" smtClean="0"/>
              <a:t>The processor then save the current PC, branch to the address where the interrupt service routine resides, and start executing the interrupt service routine.</a:t>
            </a:r>
          </a:p>
          <a:p>
            <a:r>
              <a:rPr lang="en-US" altLang="zh-CN" smtClean="0"/>
              <a:t>When it finishes executing the interrupt service routine, it branches back to the point of the original program where we stop and continue.</a:t>
            </a:r>
          </a:p>
          <a:p>
            <a:r>
              <a:rPr lang="en-US" altLang="zh-CN" smtClean="0"/>
              <a:t>The advantage of this approach is efficiency.  The user program’s progress is halted only during actual transfer.</a:t>
            </a:r>
          </a:p>
          <a:p>
            <a:r>
              <a:rPr lang="en-US" altLang="zh-CN" smtClean="0"/>
              <a:t>The disadvantage is that it require special hardware in the I/O device to generate the interrupt.  And on the processor side, we need special hardware to detect the interrupt and then to save the proper states so we can resume after the interrupt.</a:t>
            </a:r>
          </a:p>
          <a:p>
            <a:endParaRPr lang="en-US" altLang="zh-CN" smtClean="0"/>
          </a:p>
          <a:p>
            <a:r>
              <a:rPr lang="en-US" altLang="zh-CN" smtClean="0"/>
              <a:t>+2 = 62 min. (Y:42)</a:t>
            </a:r>
          </a:p>
        </p:txBody>
      </p:sp>
      <p:sp>
        <p:nvSpPr>
          <p:cNvPr id="71683" name="Rectangle 3"/>
          <p:cNvSpPr>
            <a:spLocks noGrp="1" noRot="1" noChangeAspect="1" noChangeArrowheads="1" noTextEdit="1"/>
          </p:cNvSpPr>
          <p:nvPr>
            <p:ph type="sldImg"/>
          </p:nvPr>
        </p:nvSpPr>
        <p:spPr>
          <a:xfrm>
            <a:off x="433388" y="601663"/>
            <a:ext cx="6169025" cy="3471862"/>
          </a:xfrm>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98219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C75990D-8305-4E59-93A8-649C91EC8555}" type="slidenum">
              <a:rPr lang="zh-CN" altLang="en-US">
                <a:solidFill>
                  <a:srgbClr val="000000"/>
                </a:solidFill>
              </a:rPr>
              <a:pPr/>
              <a:t>33</a:t>
            </a:fld>
            <a:endParaRPr lang="zh-CN" altLang="en-US">
              <a:solidFill>
                <a:srgbClr val="000000"/>
              </a:solidFill>
            </a:endParaRPr>
          </a:p>
        </p:txBody>
      </p:sp>
    </p:spTree>
    <p:extLst>
      <p:ext uri="{BB962C8B-B14F-4D97-AF65-F5344CB8AC3E}">
        <p14:creationId xmlns:p14="http://schemas.microsoft.com/office/powerpoint/2010/main" val="3439975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737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D56FC66-4AC6-4741-A6E9-9C2328F23649}" type="slidenum">
              <a:rPr lang="zh-CN" altLang="en-US">
                <a:solidFill>
                  <a:srgbClr val="000000"/>
                </a:solidFill>
              </a:rPr>
              <a:pPr/>
              <a:t>34</a:t>
            </a:fld>
            <a:endParaRPr lang="zh-CN" altLang="en-US">
              <a:solidFill>
                <a:srgbClr val="000000"/>
              </a:solidFill>
            </a:endParaRPr>
          </a:p>
        </p:txBody>
      </p:sp>
    </p:spTree>
    <p:extLst>
      <p:ext uri="{BB962C8B-B14F-4D97-AF65-F5344CB8AC3E}">
        <p14:creationId xmlns:p14="http://schemas.microsoft.com/office/powerpoint/2010/main" val="3057234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6460093-7C38-43DB-B62B-EF82FC61B86F}" type="slidenum">
              <a:rPr lang="en-US" altLang="zh-CN"/>
              <a:pPr/>
              <a:t>2</a:t>
            </a:fld>
            <a:endParaRPr lang="en-US" altLang="zh-CN" dirty="0"/>
          </a:p>
        </p:txBody>
      </p:sp>
    </p:spTree>
    <p:extLst>
      <p:ext uri="{BB962C8B-B14F-4D97-AF65-F5344CB8AC3E}">
        <p14:creationId xmlns:p14="http://schemas.microsoft.com/office/powerpoint/2010/main" val="362992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55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7E1992C-5270-4D9D-82E9-F34C67B8B780}" type="slidenum">
              <a:rPr lang="zh-CN" altLang="en-US">
                <a:solidFill>
                  <a:srgbClr val="000000"/>
                </a:solidFill>
              </a:rPr>
              <a:pPr/>
              <a:t>6</a:t>
            </a:fld>
            <a:endParaRPr lang="zh-CN" altLang="en-US">
              <a:solidFill>
                <a:srgbClr val="000000"/>
              </a:solidFill>
            </a:endParaRPr>
          </a:p>
        </p:txBody>
      </p:sp>
    </p:spTree>
    <p:extLst>
      <p:ext uri="{BB962C8B-B14F-4D97-AF65-F5344CB8AC3E}">
        <p14:creationId xmlns:p14="http://schemas.microsoft.com/office/powerpoint/2010/main" val="89227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dirty="0" smtClean="0"/>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F3F973F-9DEE-43B9-B14F-51485F720FC2}" type="slidenum">
              <a:rPr lang="zh-CN" altLang="en-US">
                <a:solidFill>
                  <a:srgbClr val="000000"/>
                </a:solidFill>
              </a:rPr>
              <a:pPr/>
              <a:t>7</a:t>
            </a:fld>
            <a:endParaRPr lang="zh-CN" altLang="en-US">
              <a:solidFill>
                <a:srgbClr val="000000"/>
              </a:solidFill>
            </a:endParaRPr>
          </a:p>
        </p:txBody>
      </p:sp>
    </p:spTree>
    <p:extLst>
      <p:ext uri="{BB962C8B-B14F-4D97-AF65-F5344CB8AC3E}">
        <p14:creationId xmlns:p14="http://schemas.microsoft.com/office/powerpoint/2010/main" val="249581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573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2A94503-C215-4D21-9D89-C7C8B926F4CE}" type="slidenum">
              <a:rPr lang="zh-CN" altLang="en-US">
                <a:solidFill>
                  <a:srgbClr val="000000"/>
                </a:solidFill>
              </a:rPr>
              <a:pPr/>
              <a:t>8</a:t>
            </a:fld>
            <a:endParaRPr lang="zh-CN" altLang="en-US">
              <a:solidFill>
                <a:srgbClr val="000000"/>
              </a:solidFill>
            </a:endParaRPr>
          </a:p>
        </p:txBody>
      </p:sp>
    </p:spTree>
    <p:extLst>
      <p:ext uri="{BB962C8B-B14F-4D97-AF65-F5344CB8AC3E}">
        <p14:creationId xmlns:p14="http://schemas.microsoft.com/office/powerpoint/2010/main" val="12212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583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9AB719D-C66D-4AEE-AB00-AA4C652A1B6E}" type="slidenum">
              <a:rPr lang="zh-CN" altLang="en-US">
                <a:solidFill>
                  <a:srgbClr val="000000"/>
                </a:solidFill>
              </a:rPr>
              <a:pPr/>
              <a:t>9</a:t>
            </a:fld>
            <a:endParaRPr lang="zh-CN" altLang="en-US">
              <a:solidFill>
                <a:srgbClr val="000000"/>
              </a:solidFill>
            </a:endParaRPr>
          </a:p>
        </p:txBody>
      </p:sp>
    </p:spTree>
    <p:extLst>
      <p:ext uri="{BB962C8B-B14F-4D97-AF65-F5344CB8AC3E}">
        <p14:creationId xmlns:p14="http://schemas.microsoft.com/office/powerpoint/2010/main" val="3811626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1390AC5-2342-4499-BFFC-F4907511E93C}" type="slidenum">
              <a:rPr lang="zh-CN" altLang="en-US">
                <a:solidFill>
                  <a:srgbClr val="000000"/>
                </a:solidFill>
              </a:rPr>
              <a:pPr/>
              <a:t>10</a:t>
            </a:fld>
            <a:endParaRPr lang="zh-CN" altLang="en-US">
              <a:solidFill>
                <a:srgbClr val="000000"/>
              </a:solidFill>
            </a:endParaRPr>
          </a:p>
        </p:txBody>
      </p:sp>
    </p:spTree>
    <p:extLst>
      <p:ext uri="{BB962C8B-B14F-4D97-AF65-F5344CB8AC3E}">
        <p14:creationId xmlns:p14="http://schemas.microsoft.com/office/powerpoint/2010/main" val="207863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604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BD1A445-BE10-4BF2-AC63-97CEA5ADCC94}" type="slidenum">
              <a:rPr lang="zh-CN" altLang="en-US">
                <a:solidFill>
                  <a:srgbClr val="000000"/>
                </a:solidFill>
              </a:rPr>
              <a:pPr/>
              <a:t>11</a:t>
            </a:fld>
            <a:endParaRPr lang="zh-CN" altLang="en-US">
              <a:solidFill>
                <a:srgbClr val="000000"/>
              </a:solidFill>
            </a:endParaRPr>
          </a:p>
        </p:txBody>
      </p:sp>
    </p:spTree>
    <p:extLst>
      <p:ext uri="{BB962C8B-B14F-4D97-AF65-F5344CB8AC3E}">
        <p14:creationId xmlns:p14="http://schemas.microsoft.com/office/powerpoint/2010/main" val="1190357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bwMode="auto">
          <a:xfrm>
            <a:off x="701675" y="4421188"/>
            <a:ext cx="5619750"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55" tIns="43077" rIns="86155" bIns="43077"/>
          <a:lstStyle/>
          <a:p>
            <a:endParaRPr lang="zh-CN" altLang="en-US" smtClean="0"/>
          </a:p>
        </p:txBody>
      </p:sp>
      <p:sp>
        <p:nvSpPr>
          <p:cNvPr id="614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80B3D2B-0A0C-46E2-AA0E-FC08C0ECE38B}" type="slidenum">
              <a:rPr lang="zh-CN" altLang="en-US">
                <a:solidFill>
                  <a:srgbClr val="000000"/>
                </a:solidFill>
              </a:rPr>
              <a:pPr/>
              <a:t>12</a:t>
            </a:fld>
            <a:endParaRPr lang="zh-CN" altLang="en-US">
              <a:solidFill>
                <a:srgbClr val="000000"/>
              </a:solidFill>
            </a:endParaRPr>
          </a:p>
        </p:txBody>
      </p:sp>
    </p:spTree>
    <p:extLst>
      <p:ext uri="{BB962C8B-B14F-4D97-AF65-F5344CB8AC3E}">
        <p14:creationId xmlns:p14="http://schemas.microsoft.com/office/powerpoint/2010/main" val="308424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0825"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69895650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90484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82063" y="495300"/>
            <a:ext cx="2786062" cy="4197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9113" y="495300"/>
            <a:ext cx="8210550" cy="4197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84001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19113" y="495300"/>
            <a:ext cx="11149012" cy="747713"/>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582866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内容占位符 2"/>
          <p:cNvSpPr>
            <a:spLocks noGrp="1"/>
          </p:cNvSpPr>
          <p:nvPr>
            <p:ph idx="1"/>
          </p:nvPr>
        </p:nvSpPr>
        <p:spPr>
          <a:xfrm>
            <a:off x="285677" y="765176"/>
            <a:ext cx="11617474" cy="297927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2"/>
          <p:cNvSpPr>
            <a:spLocks noGrp="1"/>
          </p:cNvSpPr>
          <p:nvPr>
            <p:ph type="sldNum" sz="quarter" idx="10"/>
          </p:nvPr>
        </p:nvSpPr>
        <p:spPr>
          <a:xfrm>
            <a:off x="5133975" y="6492875"/>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B901B2E-F9FC-44F0-B3F2-D30EF5B14C67}" type="slidenum">
              <a:rPr lang="zh-CN" altLang="en-US"/>
              <a:pPr/>
              <a:t>‹#›</a:t>
            </a:fld>
            <a:endParaRPr lang="zh-CN" altLang="en-US"/>
          </a:p>
        </p:txBody>
      </p:sp>
    </p:spTree>
    <p:extLst>
      <p:ext uri="{BB962C8B-B14F-4D97-AF65-F5344CB8AC3E}">
        <p14:creationId xmlns:p14="http://schemas.microsoft.com/office/powerpoint/2010/main" val="993587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内容占位符 2"/>
          <p:cNvSpPr>
            <a:spLocks noGrp="1"/>
          </p:cNvSpPr>
          <p:nvPr>
            <p:ph idx="1"/>
          </p:nvPr>
        </p:nvSpPr>
        <p:spPr>
          <a:xfrm>
            <a:off x="285677" y="765176"/>
            <a:ext cx="11617474" cy="297927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2"/>
          <p:cNvSpPr>
            <a:spLocks noGrp="1"/>
          </p:cNvSpPr>
          <p:nvPr>
            <p:ph type="sldNum" sz="quarter" idx="10"/>
          </p:nvPr>
        </p:nvSpPr>
        <p:spPr>
          <a:xfrm>
            <a:off x="5133975" y="6492875"/>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1D24FF7-2551-4CE3-AAAA-3DD3D59F5045}" type="slidenum">
              <a:rPr lang="zh-CN" altLang="en-US"/>
              <a:pPr/>
              <a:t>‹#›</a:t>
            </a:fld>
            <a:endParaRPr lang="zh-CN" altLang="en-US"/>
          </a:p>
        </p:txBody>
      </p:sp>
    </p:spTree>
    <p:extLst>
      <p:ext uri="{BB962C8B-B14F-4D97-AF65-F5344CB8AC3E}">
        <p14:creationId xmlns:p14="http://schemas.microsoft.com/office/powerpoint/2010/main" val="2208367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0825"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92325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45279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242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24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42024629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9113" y="1905000"/>
            <a:ext cx="5497512" cy="1619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69025" y="1905000"/>
            <a:ext cx="5499100" cy="1619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329625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242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620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0613" y="2505075"/>
            <a:ext cx="518160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26007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95858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730627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2939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607082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onsolas" panose="020B0609020204030204" pitchFamily="49" charset="0"/>
            </a:endParaRPr>
          </a:p>
        </p:txBody>
      </p:sp>
      <p:sp>
        <p:nvSpPr>
          <p:cNvPr id="4" name="文本占位符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91127937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033214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82063" y="228600"/>
            <a:ext cx="2786062" cy="3295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9113" y="228600"/>
            <a:ext cx="8210550" cy="3295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344388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242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24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2617740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9113" y="1714500"/>
            <a:ext cx="5497512" cy="2978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69025" y="1714500"/>
            <a:ext cx="5499100" cy="2978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99342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242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620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0613" y="2505075"/>
            <a:ext cx="518160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509878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235742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8624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6400569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Segoe UI" panose="020B0502040204020203" pitchFamily="34" charset="0"/>
            </a:endParaRPr>
          </a:p>
        </p:txBody>
      </p:sp>
      <p:sp>
        <p:nvSpPr>
          <p:cNvPr id="4" name="文本占位符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2742247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519113" y="495300"/>
            <a:ext cx="11149012"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zh-CN" smtClean="0">
                <a:sym typeface="Arial" panose="020B0604020202020204" pitchFamily="34" charset="0"/>
              </a:rPr>
              <a:t>Click to edit Master title style</a:t>
            </a:r>
          </a:p>
        </p:txBody>
      </p:sp>
      <p:sp>
        <p:nvSpPr>
          <p:cNvPr id="1027" name="Text Placeholder 2"/>
          <p:cNvSpPr>
            <a:spLocks noGrp="1" noChangeArrowheads="1"/>
          </p:cNvSpPr>
          <p:nvPr>
            <p:ph type="body" idx="1"/>
          </p:nvPr>
        </p:nvSpPr>
        <p:spPr bwMode="auto">
          <a:xfrm>
            <a:off x="519113" y="1714500"/>
            <a:ext cx="11149012"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zh-CN" smtClean="0">
                <a:sym typeface="Segoe UI" panose="020B0502040204020203" pitchFamily="34" charset="0"/>
              </a:rPr>
              <a:t>Click to edit Master text styles</a:t>
            </a:r>
          </a:p>
          <a:p>
            <a:pPr lvl="1"/>
            <a:r>
              <a:rPr lang="zh-CN" altLang="zh-CN" smtClean="0">
                <a:sym typeface="Segoe UI" panose="020B0502040204020203" pitchFamily="34" charset="0"/>
              </a:rPr>
              <a:t>Second level</a:t>
            </a:r>
          </a:p>
          <a:p>
            <a:pPr lvl="2"/>
            <a:r>
              <a:rPr lang="zh-CN" altLang="zh-CN" smtClean="0">
                <a:sym typeface="Segoe UI" panose="020B0502040204020203" pitchFamily="34" charset="0"/>
              </a:rPr>
              <a:t>Third level</a:t>
            </a:r>
          </a:p>
          <a:p>
            <a:pPr lvl="3"/>
            <a:r>
              <a:rPr lang="zh-CN" altLang="zh-CN" smtClean="0">
                <a:sym typeface="Segoe UI" panose="020B0502040204020203" pitchFamily="34" charset="0"/>
              </a:rPr>
              <a:t>Fourth level</a:t>
            </a:r>
          </a:p>
          <a:p>
            <a:pPr lvl="4"/>
            <a:r>
              <a:rPr lang="zh-CN" altLang="zh-CN" smtClean="0">
                <a:sym typeface="Segoe UI" panose="020B0502040204020203" pitchFamily="34" charset="0"/>
              </a:rPr>
              <a:t>Fifth level</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27" r:id="rId13"/>
    <p:sldLayoutId id="2147483828" r:id="rId14"/>
  </p:sldLayoutIdLst>
  <p:transition>
    <p:fade/>
  </p:transition>
  <p:timing>
    <p:tnLst>
      <p:par>
        <p:cTn id="1" dur="indefinite" restart="never" nodeType="tmRoot"/>
      </p:par>
    </p:tnLst>
  </p:timing>
  <p:txStyles>
    <p:titleStyle>
      <a:lvl1pPr marL="914400" indent="-914400" algn="l" rtl="0" eaLnBrk="0" fontAlgn="base" hangingPunct="0">
        <a:lnSpc>
          <a:spcPct val="90000"/>
        </a:lnSpc>
        <a:spcBef>
          <a:spcPct val="0"/>
        </a:spcBef>
        <a:spcAft>
          <a:spcPct val="0"/>
        </a:spcAft>
        <a:defRPr sz="5400" kern="1200">
          <a:solidFill>
            <a:schemeClr val="bg1"/>
          </a:solidFill>
          <a:latin typeface="+mj-lt"/>
          <a:ea typeface="+mj-ea"/>
          <a:cs typeface="+mj-cs"/>
          <a:sym typeface="Arial" panose="020B0604020202020204" pitchFamily="34" charset="0"/>
        </a:defRPr>
      </a:lvl1pPr>
      <a:lvl2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2pPr>
      <a:lvl3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3pPr>
      <a:lvl4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4pPr>
      <a:lvl5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5pPr>
      <a:lvl6pPr marL="13716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6pPr>
      <a:lvl7pPr marL="18288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7pPr>
      <a:lvl8pPr marL="22860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8pPr>
      <a:lvl9pPr marL="27432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9pPr>
    </p:titleStyle>
    <p:bodyStyle>
      <a:lvl1pPr marL="460375" indent="-460375" algn="l" rtl="0" eaLnBrk="0" fontAlgn="base" hangingPunct="0">
        <a:lnSpc>
          <a:spcPct val="90000"/>
        </a:lnSpc>
        <a:spcBef>
          <a:spcPct val="20000"/>
        </a:spcBef>
        <a:spcAft>
          <a:spcPct val="0"/>
        </a:spcAft>
        <a:buClr>
          <a:srgbClr val="92D050"/>
        </a:buClr>
        <a:buSzPct val="120000"/>
        <a:buFont typeface="Arial" panose="020B0604020202020204" pitchFamily="34" charset="0"/>
        <a:buChar char="•"/>
        <a:defRPr sz="4400" kern="1200">
          <a:solidFill>
            <a:schemeClr val="bg1"/>
          </a:solidFill>
          <a:latin typeface="+mn-lt"/>
          <a:ea typeface="+mn-ea"/>
          <a:cs typeface="+mn-cs"/>
          <a:sym typeface="Segoe UI" panose="020B0502040204020203" pitchFamily="34" charset="0"/>
        </a:defRPr>
      </a:lvl1pPr>
      <a:lvl2pPr marL="855663" indent="-395288" algn="l" rtl="0" eaLnBrk="0" fontAlgn="base" hangingPunct="0">
        <a:lnSpc>
          <a:spcPct val="90000"/>
        </a:lnSpc>
        <a:spcBef>
          <a:spcPct val="20000"/>
        </a:spcBef>
        <a:spcAft>
          <a:spcPct val="0"/>
        </a:spcAft>
        <a:buClr>
          <a:srgbClr val="92D050"/>
        </a:buClr>
        <a:buSzPct val="120000"/>
        <a:buFont typeface="Arial" panose="020B0604020202020204" pitchFamily="34" charset="0"/>
        <a:buChar char="•"/>
        <a:defRPr sz="4000" kern="1200">
          <a:solidFill>
            <a:schemeClr val="bg1"/>
          </a:solidFill>
          <a:latin typeface="+mn-lt"/>
          <a:ea typeface="+mn-ea"/>
          <a:cs typeface="+mn-cs"/>
          <a:sym typeface="Segoe UI" panose="020B0502040204020203" pitchFamily="34" charset="0"/>
        </a:defRPr>
      </a:lvl2pPr>
      <a:lvl3pPr marL="1258888" indent="-401638" algn="l" rtl="0" eaLnBrk="0" fontAlgn="base" hangingPunct="0">
        <a:lnSpc>
          <a:spcPct val="90000"/>
        </a:lnSpc>
        <a:spcBef>
          <a:spcPct val="20000"/>
        </a:spcBef>
        <a:spcAft>
          <a:spcPct val="0"/>
        </a:spcAft>
        <a:buClr>
          <a:srgbClr val="92D050"/>
        </a:buClr>
        <a:buSzPct val="120000"/>
        <a:buFont typeface="Arial" panose="020B0604020202020204" pitchFamily="34" charset="0"/>
        <a:buChar char="•"/>
        <a:defRPr sz="3600" kern="1200">
          <a:solidFill>
            <a:schemeClr val="bg1"/>
          </a:solidFill>
          <a:latin typeface="+mn-lt"/>
          <a:ea typeface="+mn-ea"/>
          <a:cs typeface="+mn-cs"/>
          <a:sym typeface="Segoe UI" panose="020B0502040204020203" pitchFamily="34" charset="0"/>
        </a:defRPr>
      </a:lvl3pPr>
      <a:lvl4pPr marL="1604963" indent="-344488" algn="l" rtl="0" eaLnBrk="0" fontAlgn="base" hangingPunct="0">
        <a:lnSpc>
          <a:spcPct val="90000"/>
        </a:lnSpc>
        <a:spcBef>
          <a:spcPct val="20000"/>
        </a:spcBef>
        <a:spcAft>
          <a:spcPct val="0"/>
        </a:spcAft>
        <a:buClr>
          <a:srgbClr val="92D050"/>
        </a:buClr>
        <a:buSzPct val="120000"/>
        <a:buFont typeface="Arial" panose="020B0604020202020204" pitchFamily="34" charset="0"/>
        <a:buChar char="•"/>
        <a:defRPr sz="3200" kern="1200">
          <a:solidFill>
            <a:schemeClr val="bg1"/>
          </a:solidFill>
          <a:latin typeface="+mn-lt"/>
          <a:ea typeface="+mn-ea"/>
          <a:cs typeface="+mn-cs"/>
          <a:sym typeface="Segoe UI" panose="020B0502040204020203" pitchFamily="34" charset="0"/>
        </a:defRPr>
      </a:lvl4pPr>
      <a:lvl5pPr marL="1941513" indent="-334963" algn="l" rtl="0" eaLnBrk="0" fontAlgn="base" hangingPunct="0">
        <a:lnSpc>
          <a:spcPct val="90000"/>
        </a:lnSpc>
        <a:spcBef>
          <a:spcPct val="20000"/>
        </a:spcBef>
        <a:spcAft>
          <a:spcPct val="0"/>
        </a:spcAft>
        <a:buClr>
          <a:srgbClr val="92D050"/>
        </a:buClr>
        <a:buSzPct val="120000"/>
        <a:buFont typeface="Arial" panose="020B0604020202020204" pitchFamily="34" charset="0"/>
        <a:buChar char="•"/>
        <a:defRPr sz="3200" kern="1200">
          <a:solidFill>
            <a:schemeClr val="bg1"/>
          </a:solidFill>
          <a:latin typeface="+mn-lt"/>
          <a:ea typeface="+mn-ea"/>
          <a:cs typeface="+mn-cs"/>
          <a:sym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1"/>
        </a:solidFill>
        <a:effectLst/>
      </p:bgPr>
    </p:bg>
    <p:spTree>
      <p:nvGrpSpPr>
        <p:cNvPr id="1" name=""/>
        <p:cNvGrpSpPr/>
        <p:nvPr/>
      </p:nvGrpSpPr>
      <p:grpSpPr>
        <a:xfrm>
          <a:off x="0" y="0"/>
          <a:ext cx="0" cy="0"/>
          <a:chOff x="0" y="0"/>
          <a:chExt cx="0" cy="0"/>
        </a:xfrm>
      </p:grpSpPr>
      <p:sp>
        <p:nvSpPr>
          <p:cNvPr id="2050" name="Rectangle 3"/>
          <p:cNvSpPr>
            <a:spLocks/>
          </p:cNvSpPr>
          <p:nvPr/>
        </p:nvSpPr>
        <p:spPr bwMode="auto">
          <a:xfrm>
            <a:off x="0" y="0"/>
            <a:ext cx="307975" cy="6858000"/>
          </a:xfrm>
          <a:prstGeom prst="rect">
            <a:avLst/>
          </a:prstGeom>
          <a:solidFill>
            <a:schemeClr val="accent2"/>
          </a:solidFill>
          <a:ln>
            <a:noFill/>
          </a:ln>
          <a:extLst/>
        </p:spPr>
        <p:txBody>
          <a:bodyPr lIns="91436" tIns="45718" rIns="91436" bIns="45718"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200" smtClean="0">
              <a:solidFill>
                <a:srgbClr val="FFFFFF"/>
              </a:solidFill>
              <a:latin typeface="Segoe UI" panose="020B0502040204020203" pitchFamily="34" charset="0"/>
              <a:sym typeface="Segoe UI" panose="020B0502040204020203" pitchFamily="34" charset="0"/>
            </a:endParaRPr>
          </a:p>
        </p:txBody>
      </p:sp>
      <p:sp>
        <p:nvSpPr>
          <p:cNvPr id="2051" name="Rectangle 4"/>
          <p:cNvSpPr>
            <a:spLocks/>
          </p:cNvSpPr>
          <p:nvPr/>
        </p:nvSpPr>
        <p:spPr bwMode="auto">
          <a:xfrm>
            <a:off x="0" y="0"/>
            <a:ext cx="12188825" cy="1447800"/>
          </a:xfrm>
          <a:prstGeom prst="rect">
            <a:avLst/>
          </a:prstGeom>
          <a:solidFill>
            <a:schemeClr val="accent2"/>
          </a:solidFill>
          <a:ln>
            <a:noFill/>
          </a:ln>
          <a:extLst/>
        </p:spPr>
        <p:txBody>
          <a:bodyPr lIns="91436" tIns="45718" rIns="91436" bIns="45718"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200" smtClean="0">
              <a:solidFill>
                <a:srgbClr val="FFFFFF"/>
              </a:solidFill>
              <a:latin typeface="Segoe UI" panose="020B0502040204020203" pitchFamily="34" charset="0"/>
              <a:sym typeface="Segoe UI" panose="020B0502040204020203" pitchFamily="34" charset="0"/>
            </a:endParaRPr>
          </a:p>
        </p:txBody>
      </p:sp>
      <p:sp>
        <p:nvSpPr>
          <p:cNvPr id="2052" name="Title Placeholder 1"/>
          <p:cNvSpPr>
            <a:spLocks noGrp="1" noChangeArrowheads="1"/>
          </p:cNvSpPr>
          <p:nvPr>
            <p:ph type="title" idx="4294967295"/>
          </p:nvPr>
        </p:nvSpPr>
        <p:spPr bwMode="auto">
          <a:xfrm>
            <a:off x="519113" y="228600"/>
            <a:ext cx="1114901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zh-CN" smtClean="0">
                <a:sym typeface="Arial" panose="020B0604020202020204" pitchFamily="34" charset="0"/>
              </a:rPr>
              <a:t>Click to edit Master title style</a:t>
            </a:r>
          </a:p>
        </p:txBody>
      </p:sp>
      <p:sp>
        <p:nvSpPr>
          <p:cNvPr id="2053" name="Text Placeholder 2"/>
          <p:cNvSpPr>
            <a:spLocks noGrp="1" noChangeArrowheads="1"/>
          </p:cNvSpPr>
          <p:nvPr>
            <p:ph type="body" idx="1"/>
          </p:nvPr>
        </p:nvSpPr>
        <p:spPr bwMode="auto">
          <a:xfrm>
            <a:off x="519113" y="1905000"/>
            <a:ext cx="1114901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zh-CN" smtClean="0">
                <a:sym typeface="Consolas" panose="020B0609020204030204" pitchFamily="49" charset="0"/>
              </a:rPr>
              <a:t>Click to edit Master text styles</a:t>
            </a:r>
          </a:p>
          <a:p>
            <a:pPr lvl="1"/>
            <a:r>
              <a:rPr lang="zh-CN" altLang="zh-CN" smtClean="0">
                <a:sym typeface="Consolas" panose="020B0609020204030204" pitchFamily="49" charset="0"/>
              </a:rPr>
              <a:t>Second level</a:t>
            </a:r>
          </a:p>
          <a:p>
            <a:pPr lvl="2"/>
            <a:r>
              <a:rPr lang="zh-CN" altLang="zh-CN" smtClean="0">
                <a:sym typeface="Consolas" panose="020B0609020204030204" pitchFamily="49" charset="0"/>
              </a:rPr>
              <a:t>Third level</a:t>
            </a:r>
          </a:p>
          <a:p>
            <a:pPr lvl="3"/>
            <a:r>
              <a:rPr lang="zh-CN" altLang="zh-CN" smtClean="0">
                <a:sym typeface="Consolas" panose="020B0609020204030204" pitchFamily="49" charset="0"/>
              </a:rPr>
              <a:t>Fourth level</a:t>
            </a:r>
          </a:p>
          <a:p>
            <a:pPr lvl="4"/>
            <a:r>
              <a:rPr lang="zh-CN" altLang="zh-CN" smtClean="0">
                <a:sym typeface="Consolas" panose="020B0609020204030204" pitchFamily="49" charset="0"/>
              </a:rPr>
              <a:t>Fifth level</a:t>
            </a:r>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fade/>
  </p:transition>
  <p:txStyles>
    <p:titleStyle>
      <a:lvl1pPr marL="914400" indent="-914400" algn="l" rtl="0" eaLnBrk="0" fontAlgn="base" hangingPunct="0">
        <a:lnSpc>
          <a:spcPct val="90000"/>
        </a:lnSpc>
        <a:spcBef>
          <a:spcPct val="0"/>
        </a:spcBef>
        <a:spcAft>
          <a:spcPct val="0"/>
        </a:spcAft>
        <a:defRPr sz="4800" kern="1200">
          <a:solidFill>
            <a:schemeClr val="bg1"/>
          </a:solidFill>
          <a:latin typeface="+mj-lt"/>
          <a:ea typeface="+mj-ea"/>
          <a:cs typeface="+mj-cs"/>
          <a:sym typeface="Arial" panose="020B0604020202020204" pitchFamily="34" charset="0"/>
        </a:defRPr>
      </a:lvl1pPr>
      <a:lvl2pPr marL="914400" indent="-914400" algn="l" rtl="0" eaLnBrk="0" fontAlgn="base" hangingPunct="0">
        <a:lnSpc>
          <a:spcPct val="90000"/>
        </a:lnSpc>
        <a:spcBef>
          <a:spcPct val="0"/>
        </a:spcBef>
        <a:spcAft>
          <a:spcPct val="0"/>
        </a:spcAft>
        <a:defRPr sz="4800">
          <a:solidFill>
            <a:schemeClr val="bg1"/>
          </a:solidFill>
          <a:latin typeface="Segoe UI Light" panose="020B0502040204020203" pitchFamily="34" charset="0"/>
          <a:cs typeface="Segoe UI" panose="020B0502040204020203" pitchFamily="34" charset="0"/>
          <a:sym typeface="Arial" panose="020B0604020202020204" pitchFamily="34" charset="0"/>
        </a:defRPr>
      </a:lvl2pPr>
      <a:lvl3pPr marL="914400" indent="-914400" algn="l" rtl="0" eaLnBrk="0" fontAlgn="base" hangingPunct="0">
        <a:lnSpc>
          <a:spcPct val="90000"/>
        </a:lnSpc>
        <a:spcBef>
          <a:spcPct val="0"/>
        </a:spcBef>
        <a:spcAft>
          <a:spcPct val="0"/>
        </a:spcAft>
        <a:defRPr sz="4800">
          <a:solidFill>
            <a:schemeClr val="bg1"/>
          </a:solidFill>
          <a:latin typeface="Segoe UI Light" panose="020B0502040204020203" pitchFamily="34" charset="0"/>
          <a:cs typeface="Segoe UI" panose="020B0502040204020203" pitchFamily="34" charset="0"/>
          <a:sym typeface="Arial" panose="020B0604020202020204" pitchFamily="34" charset="0"/>
        </a:defRPr>
      </a:lvl3pPr>
      <a:lvl4pPr marL="914400" indent="-914400" algn="l" rtl="0" eaLnBrk="0" fontAlgn="base" hangingPunct="0">
        <a:lnSpc>
          <a:spcPct val="90000"/>
        </a:lnSpc>
        <a:spcBef>
          <a:spcPct val="0"/>
        </a:spcBef>
        <a:spcAft>
          <a:spcPct val="0"/>
        </a:spcAft>
        <a:defRPr sz="4800">
          <a:solidFill>
            <a:schemeClr val="bg1"/>
          </a:solidFill>
          <a:latin typeface="Segoe UI Light" panose="020B0502040204020203" pitchFamily="34" charset="0"/>
          <a:cs typeface="Segoe UI" panose="020B0502040204020203" pitchFamily="34" charset="0"/>
          <a:sym typeface="Arial" panose="020B0604020202020204" pitchFamily="34" charset="0"/>
        </a:defRPr>
      </a:lvl4pPr>
      <a:lvl5pPr marL="914400" indent="-914400" algn="l" rtl="0" eaLnBrk="0" fontAlgn="base" hangingPunct="0">
        <a:lnSpc>
          <a:spcPct val="90000"/>
        </a:lnSpc>
        <a:spcBef>
          <a:spcPct val="0"/>
        </a:spcBef>
        <a:spcAft>
          <a:spcPct val="0"/>
        </a:spcAft>
        <a:defRPr sz="4800">
          <a:solidFill>
            <a:schemeClr val="bg1"/>
          </a:solidFill>
          <a:latin typeface="Segoe UI Light" panose="020B0502040204020203" pitchFamily="34" charset="0"/>
          <a:cs typeface="Segoe UI" panose="020B0502040204020203" pitchFamily="34" charset="0"/>
          <a:sym typeface="Arial" panose="020B0604020202020204" pitchFamily="34" charset="0"/>
        </a:defRPr>
      </a:lvl5pPr>
      <a:lvl6pPr marL="1371600" indent="-914400" algn="l" rtl="0" fontAlgn="base">
        <a:lnSpc>
          <a:spcPct val="90000"/>
        </a:lnSpc>
        <a:spcBef>
          <a:spcPct val="0"/>
        </a:spcBef>
        <a:spcAft>
          <a:spcPct val="0"/>
        </a:spcAft>
        <a:defRPr sz="4800">
          <a:solidFill>
            <a:schemeClr val="bg1"/>
          </a:solidFill>
          <a:latin typeface="Segoe UI Light" panose="020B0502040204020203" pitchFamily="34" charset="0"/>
          <a:cs typeface="Segoe UI" panose="020B0502040204020203" pitchFamily="34" charset="0"/>
          <a:sym typeface="Arial" panose="020B0604020202020204" pitchFamily="34" charset="0"/>
        </a:defRPr>
      </a:lvl6pPr>
      <a:lvl7pPr marL="1828800" indent="-914400" algn="l" rtl="0" fontAlgn="base">
        <a:lnSpc>
          <a:spcPct val="90000"/>
        </a:lnSpc>
        <a:spcBef>
          <a:spcPct val="0"/>
        </a:spcBef>
        <a:spcAft>
          <a:spcPct val="0"/>
        </a:spcAft>
        <a:defRPr sz="4800">
          <a:solidFill>
            <a:schemeClr val="bg1"/>
          </a:solidFill>
          <a:latin typeface="Segoe UI Light" panose="020B0502040204020203" pitchFamily="34" charset="0"/>
          <a:cs typeface="Segoe UI" panose="020B0502040204020203" pitchFamily="34" charset="0"/>
          <a:sym typeface="Arial" panose="020B0604020202020204" pitchFamily="34" charset="0"/>
        </a:defRPr>
      </a:lvl7pPr>
      <a:lvl8pPr marL="2286000" indent="-914400" algn="l" rtl="0" fontAlgn="base">
        <a:lnSpc>
          <a:spcPct val="90000"/>
        </a:lnSpc>
        <a:spcBef>
          <a:spcPct val="0"/>
        </a:spcBef>
        <a:spcAft>
          <a:spcPct val="0"/>
        </a:spcAft>
        <a:defRPr sz="4800">
          <a:solidFill>
            <a:schemeClr val="bg1"/>
          </a:solidFill>
          <a:latin typeface="Segoe UI Light" panose="020B0502040204020203" pitchFamily="34" charset="0"/>
          <a:cs typeface="Segoe UI" panose="020B0502040204020203" pitchFamily="34" charset="0"/>
          <a:sym typeface="Arial" panose="020B0604020202020204" pitchFamily="34" charset="0"/>
        </a:defRPr>
      </a:lvl8pPr>
      <a:lvl9pPr marL="2743200" indent="-914400" algn="l" rtl="0" fontAlgn="base">
        <a:lnSpc>
          <a:spcPct val="90000"/>
        </a:lnSpc>
        <a:spcBef>
          <a:spcPct val="0"/>
        </a:spcBef>
        <a:spcAft>
          <a:spcPct val="0"/>
        </a:spcAft>
        <a:defRPr sz="4800">
          <a:solidFill>
            <a:schemeClr val="bg1"/>
          </a:solidFill>
          <a:latin typeface="Segoe UI Light" panose="020B0502040204020203" pitchFamily="34" charset="0"/>
          <a:cs typeface="Segoe UI" panose="020B0502040204020203" pitchFamily="34" charset="0"/>
          <a:sym typeface="Arial" panose="020B0604020202020204" pitchFamily="34" charset="0"/>
        </a:defRPr>
      </a:lvl9pPr>
    </p:titleStyle>
    <p:bodyStyle>
      <a:lvl1pPr marL="342900" indent="-342900" algn="l" rtl="0" eaLnBrk="0" fontAlgn="base" hangingPunct="0">
        <a:lnSpc>
          <a:spcPct val="90000"/>
        </a:lnSpc>
        <a:spcBef>
          <a:spcPct val="20000"/>
        </a:spcBef>
        <a:spcAft>
          <a:spcPct val="0"/>
        </a:spcAft>
        <a:buFont typeface="Arial" panose="020B0604020202020204" pitchFamily="34" charset="0"/>
        <a:buChar char="•"/>
        <a:defRPr sz="2400" kern="1200">
          <a:solidFill>
            <a:schemeClr val="bg1"/>
          </a:solidFill>
          <a:latin typeface="+mn-lt"/>
          <a:ea typeface="+mn-ea"/>
          <a:cs typeface="+mn-cs"/>
          <a:sym typeface="Consolas" panose="020B0609020204030204" pitchFamily="49" charset="0"/>
        </a:defRPr>
      </a:lvl1pPr>
      <a:lvl2pPr marL="384175" indent="-6350" algn="l"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mn-lt"/>
          <a:ea typeface="+mn-ea"/>
          <a:cs typeface="+mn-cs"/>
          <a:sym typeface="Consolas" panose="020B0609020204030204" pitchFamily="49" charset="0"/>
        </a:defRPr>
      </a:lvl2pPr>
      <a:lvl3pPr marL="762000" indent="-6350" algn="l" rtl="0" eaLnBrk="0" fontAlgn="base" hangingPunct="0">
        <a:lnSpc>
          <a:spcPct val="90000"/>
        </a:lnSpc>
        <a:spcBef>
          <a:spcPct val="20000"/>
        </a:spcBef>
        <a:spcAft>
          <a:spcPct val="0"/>
        </a:spcAft>
        <a:buFont typeface="Arial" panose="020B0604020202020204" pitchFamily="34" charset="0"/>
        <a:buChar char="•"/>
        <a:defRPr sz="2400" kern="1200">
          <a:solidFill>
            <a:schemeClr val="bg1"/>
          </a:solidFill>
          <a:latin typeface="+mn-lt"/>
          <a:ea typeface="+mn-ea"/>
          <a:cs typeface="+mn-cs"/>
          <a:sym typeface="Consolas" panose="020B0609020204030204" pitchFamily="49" charset="0"/>
        </a:defRPr>
      </a:lvl3pPr>
      <a:lvl4pPr marL="1093788" indent="7938" algn="l"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mn-lt"/>
          <a:ea typeface="+mn-ea"/>
          <a:cs typeface="+mn-cs"/>
          <a:sym typeface="Consolas" panose="020B0609020204030204" pitchFamily="49" charset="0"/>
        </a:defRPr>
      </a:lvl4pPr>
      <a:lvl5pPr marL="1425575" indent="403225" algn="l"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mn-lt"/>
          <a:ea typeface="+mn-ea"/>
          <a:cs typeface="+mn-cs"/>
          <a:sym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圆角矩形 7"/>
          <p:cNvSpPr/>
          <p:nvPr/>
        </p:nvSpPr>
        <p:spPr bwMode="auto">
          <a:xfrm>
            <a:off x="2325688" y="1543050"/>
            <a:ext cx="7758112" cy="2533650"/>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ln>
                <a:solidFill>
                  <a:schemeClr val="accent3"/>
                </a:solidFill>
              </a:ln>
              <a:solidFill>
                <a:schemeClr val="accent3"/>
              </a:solidFill>
            </a:endParaRPr>
          </a:p>
        </p:txBody>
      </p:sp>
      <p:sp>
        <p:nvSpPr>
          <p:cNvPr id="5123" name="标题 1"/>
          <p:cNvSpPr>
            <a:spLocks noGrp="1"/>
          </p:cNvSpPr>
          <p:nvPr>
            <p:ph type="ctrTitle"/>
          </p:nvPr>
        </p:nvSpPr>
        <p:spPr>
          <a:xfrm>
            <a:off x="1066800" y="2052255"/>
            <a:ext cx="9140825" cy="1329595"/>
          </a:xfrm>
        </p:spPr>
        <p:txBody>
          <a:bodyPr/>
          <a:lstStyle/>
          <a:p>
            <a:pPr marL="0" indent="0"/>
            <a:r>
              <a:rPr lang="zh-CN" altLang="en-US" sz="4800" dirty="0" smtClean="0">
                <a:latin typeface="微软雅黑" panose="020B0503020204020204" pitchFamily="34" charset="-122"/>
                <a:ea typeface="微软雅黑" panose="020B0503020204020204" pitchFamily="34" charset="-122"/>
              </a:rPr>
              <a:t>     第五</a:t>
            </a:r>
            <a:r>
              <a:rPr lang="zh-CN" altLang="en-US" sz="4800" dirty="0">
                <a:latin typeface="微软雅黑" panose="020B0503020204020204" pitchFamily="34" charset="-122"/>
                <a:ea typeface="微软雅黑" panose="020B0503020204020204" pitchFamily="34" charset="-122"/>
              </a:rPr>
              <a:t>章 中央处理器</a:t>
            </a:r>
            <a:r>
              <a:rPr lang="en-US" altLang="zh-CN" sz="4800" dirty="0">
                <a:latin typeface="微软雅黑" panose="020B0503020204020204" pitchFamily="34" charset="-122"/>
                <a:ea typeface="微软雅黑" panose="020B0503020204020204" pitchFamily="34" charset="-122"/>
              </a:rPr>
              <a:t/>
            </a:r>
            <a:br>
              <a:rPr lang="en-US" altLang="zh-CN" sz="4800" dirty="0">
                <a:latin typeface="微软雅黑" panose="020B0503020204020204" pitchFamily="34" charset="-122"/>
                <a:ea typeface="微软雅黑" panose="020B0503020204020204" pitchFamily="34" charset="-122"/>
              </a:rPr>
            </a:br>
            <a:r>
              <a:rPr lang="en-US" altLang="zh-CN" sz="4800" dirty="0">
                <a:latin typeface="微软雅黑" panose="020B0503020204020204" pitchFamily="34" charset="-122"/>
                <a:ea typeface="微软雅黑" panose="020B0503020204020204" pitchFamily="34" charset="-122"/>
              </a:rPr>
              <a:t>      </a:t>
            </a:r>
            <a:r>
              <a:rPr lang="zh-CN" altLang="en-US" sz="4800" dirty="0" smtClean="0">
                <a:latin typeface="微软雅黑" panose="020B0503020204020204" pitchFamily="34" charset="-122"/>
                <a:ea typeface="微软雅黑" panose="020B0503020204020204" pitchFamily="34" charset="-122"/>
              </a:rPr>
              <a:t>第</a:t>
            </a:r>
            <a:r>
              <a:rPr lang="en-US" altLang="zh-CN" sz="4800" dirty="0" smtClean="0">
                <a:latin typeface="微软雅黑" panose="020B0503020204020204" pitchFamily="34" charset="-122"/>
                <a:ea typeface="微软雅黑" panose="020B0503020204020204" pitchFamily="34" charset="-122"/>
              </a:rPr>
              <a:t>5</a:t>
            </a:r>
            <a:r>
              <a:rPr lang="zh-CN" altLang="en-US" sz="4800" dirty="0" smtClean="0">
                <a:latin typeface="微软雅黑" panose="020B0503020204020204" pitchFamily="34" charset="-122"/>
                <a:ea typeface="微软雅黑" panose="020B0503020204020204" pitchFamily="34" charset="-122"/>
              </a:rPr>
              <a:t>讲 </a:t>
            </a:r>
            <a:r>
              <a:rPr lang="en-US" altLang="zh-CN" sz="4800" dirty="0" smtClean="0">
                <a:latin typeface="微软雅黑" panose="020B0503020204020204" pitchFamily="34" charset="-122"/>
                <a:ea typeface="微软雅黑" panose="020B0503020204020204" pitchFamily="34" charset="-122"/>
              </a:rPr>
              <a:t>I/O</a:t>
            </a:r>
            <a:r>
              <a:rPr lang="zh-CN" altLang="en-US" sz="4800" dirty="0" smtClean="0">
                <a:latin typeface="微软雅黑" panose="020B0503020204020204" pitchFamily="34" charset="-122"/>
                <a:ea typeface="微软雅黑" panose="020B0503020204020204" pitchFamily="34" charset="-122"/>
              </a:rPr>
              <a:t>中断及</a:t>
            </a:r>
            <a:r>
              <a:rPr lang="en-US" altLang="zh-CN" sz="4800" dirty="0" smtClean="0">
                <a:latin typeface="微软雅黑" panose="020B0503020204020204" pitchFamily="34" charset="-122"/>
                <a:ea typeface="微软雅黑" panose="020B0503020204020204" pitchFamily="34" charset="-122"/>
              </a:rPr>
              <a:t>CP0</a:t>
            </a:r>
            <a:r>
              <a:rPr lang="zh-CN" altLang="en-US" sz="4800" dirty="0" smtClean="0">
                <a:latin typeface="微软雅黑" panose="020B0503020204020204" pitchFamily="34" charset="-122"/>
                <a:ea typeface="微软雅黑" panose="020B0503020204020204" pitchFamily="34" charset="-122"/>
              </a:rPr>
              <a:t>设计</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内容占位符 1"/>
          <p:cNvSpPr txBox="1">
            <a:spLocks/>
          </p:cNvSpPr>
          <p:nvPr/>
        </p:nvSpPr>
        <p:spPr bwMode="auto">
          <a:xfrm>
            <a:off x="528041" y="1360488"/>
            <a:ext cx="11617325" cy="224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Clr>
                <a:srgbClr val="00B050"/>
              </a:buClr>
              <a:buFont typeface="Wingdings" panose="05000000000000000000" pitchFamily="2" charset="2"/>
              <a:buChar char="n"/>
              <a:defRPr/>
            </a:pPr>
            <a:r>
              <a:rPr lang="zh-CN" altLang="en-US" sz="2400" b="1" kern="0" dirty="0">
                <a:solidFill>
                  <a:schemeClr val="bg1"/>
                </a:solidFill>
              </a:rPr>
              <a:t>地址图：所有设备在地址空间的分布区域</a:t>
            </a:r>
            <a:endParaRPr lang="en-US" altLang="zh-CN" sz="2400" b="1" kern="0" dirty="0">
              <a:solidFill>
                <a:schemeClr val="bg1"/>
              </a:solidFill>
            </a:endParaRPr>
          </a:p>
          <a:p>
            <a:pPr lvl="1">
              <a:buClr>
                <a:srgbClr val="00B050"/>
              </a:buClr>
              <a:buFont typeface="Wingdings" panose="05000000000000000000" pitchFamily="2" charset="2"/>
              <a:buChar char="n"/>
              <a:defRPr/>
            </a:pPr>
            <a:r>
              <a:rPr lang="en-US" altLang="zh-CN" sz="2400" b="1" kern="0" dirty="0">
                <a:solidFill>
                  <a:schemeClr val="bg1"/>
                </a:solidFill>
              </a:rPr>
              <a:t>CPU</a:t>
            </a:r>
            <a:r>
              <a:rPr lang="zh-CN" altLang="en-US" sz="2400" b="1" kern="0" dirty="0">
                <a:solidFill>
                  <a:schemeClr val="bg1"/>
                </a:solidFill>
              </a:rPr>
              <a:t>读写设备必须知道设备地址</a:t>
            </a:r>
            <a:endParaRPr lang="en-US" altLang="zh-CN" sz="2400" b="1" kern="0" dirty="0">
              <a:solidFill>
                <a:schemeClr val="bg1"/>
              </a:solidFill>
            </a:endParaRPr>
          </a:p>
          <a:p>
            <a:pPr lvl="1">
              <a:buClr>
                <a:srgbClr val="00B050"/>
              </a:buClr>
              <a:buFont typeface="Wingdings" panose="05000000000000000000" pitchFamily="2" charset="2"/>
              <a:buChar char="n"/>
              <a:defRPr/>
            </a:pPr>
            <a:r>
              <a:rPr lang="en-US" altLang="zh-CN" sz="2400" b="1" kern="0" dirty="0">
                <a:solidFill>
                  <a:schemeClr val="bg1"/>
                </a:solidFill>
              </a:rPr>
              <a:t>Bridge</a:t>
            </a:r>
            <a:r>
              <a:rPr lang="zh-CN" altLang="en-US" sz="2400" b="1" kern="0" dirty="0">
                <a:solidFill>
                  <a:schemeClr val="bg1"/>
                </a:solidFill>
              </a:rPr>
              <a:t>也必须知道</a:t>
            </a:r>
            <a:r>
              <a:rPr lang="zh-CN" altLang="en-US" sz="2400" b="1" kern="0" dirty="0" smtClean="0">
                <a:solidFill>
                  <a:schemeClr val="bg1"/>
                </a:solidFill>
              </a:rPr>
              <a:t>设备，否则无法完成译码</a:t>
            </a:r>
            <a:endParaRPr lang="en-US" altLang="zh-CN" sz="2400" b="1" kern="0" dirty="0">
              <a:solidFill>
                <a:schemeClr val="bg1"/>
              </a:solidFill>
            </a:endParaRPr>
          </a:p>
          <a:p>
            <a:pPr lvl="1">
              <a:buClr>
                <a:srgbClr val="00B050"/>
              </a:buClr>
              <a:buFont typeface="Wingdings" panose="05000000000000000000" pitchFamily="2" charset="2"/>
              <a:buChar char="n"/>
              <a:defRPr/>
            </a:pPr>
            <a:r>
              <a:rPr lang="zh-CN" altLang="en-US" sz="2400" b="1" kern="0" dirty="0" smtClean="0">
                <a:solidFill>
                  <a:schemeClr val="bg1"/>
                </a:solidFill>
              </a:rPr>
              <a:t>示例：假设设备</a:t>
            </a:r>
            <a:r>
              <a:rPr lang="en-US" altLang="zh-CN" sz="2400" b="1" kern="0" dirty="0">
                <a:solidFill>
                  <a:schemeClr val="bg1"/>
                </a:solidFill>
              </a:rPr>
              <a:t>0</a:t>
            </a:r>
            <a:r>
              <a:rPr lang="zh-CN" altLang="en-US" sz="2400" b="1" kern="0" dirty="0">
                <a:solidFill>
                  <a:schemeClr val="bg1"/>
                </a:solidFill>
              </a:rPr>
              <a:t>～</a:t>
            </a:r>
            <a:r>
              <a:rPr lang="en-US" altLang="zh-CN" sz="2400" b="1" kern="0" dirty="0" smtClean="0">
                <a:solidFill>
                  <a:schemeClr val="bg1"/>
                </a:solidFill>
              </a:rPr>
              <a:t>3</a:t>
            </a:r>
            <a:r>
              <a:rPr lang="zh-CN" altLang="en-US" sz="2400" b="1" kern="0" dirty="0" smtClean="0">
                <a:solidFill>
                  <a:schemeClr val="bg1"/>
                </a:solidFill>
              </a:rPr>
              <a:t>均需要</a:t>
            </a:r>
            <a:r>
              <a:rPr lang="en-US" altLang="zh-CN" sz="2400" b="1" kern="0" dirty="0">
                <a:solidFill>
                  <a:schemeClr val="bg1"/>
                </a:solidFill>
              </a:rPr>
              <a:t>256B</a:t>
            </a:r>
            <a:r>
              <a:rPr lang="zh-CN" altLang="en-US" sz="2400" b="1" kern="0" dirty="0">
                <a:solidFill>
                  <a:schemeClr val="bg1"/>
                </a:solidFill>
              </a:rPr>
              <a:t>的地址空间</a:t>
            </a:r>
            <a:r>
              <a:rPr lang="zh-CN" altLang="en-US" sz="2400" b="1" kern="0" dirty="0" smtClean="0">
                <a:solidFill>
                  <a:schemeClr val="bg1"/>
                </a:solidFill>
              </a:rPr>
              <a:t>需求</a:t>
            </a:r>
            <a:endParaRPr lang="en-US" altLang="zh-CN" sz="2400" b="1" kern="0" dirty="0">
              <a:solidFill>
                <a:schemeClr val="bg1"/>
              </a:solidFill>
            </a:endParaRPr>
          </a:p>
        </p:txBody>
      </p:sp>
      <p:sp>
        <p:nvSpPr>
          <p:cNvPr id="6" name="TextBox 5"/>
          <p:cNvSpPr txBox="1"/>
          <p:nvPr/>
        </p:nvSpPr>
        <p:spPr>
          <a:xfrm>
            <a:off x="4895850" y="4076700"/>
            <a:ext cx="974725"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PrAddr</a:t>
            </a:r>
            <a:endParaRPr lang="zh-CN" altLang="en-US" sz="2000" dirty="0"/>
          </a:p>
        </p:txBody>
      </p:sp>
      <p:sp>
        <p:nvSpPr>
          <p:cNvPr id="62" name="TextBox 61"/>
          <p:cNvSpPr txBox="1"/>
          <p:nvPr/>
        </p:nvSpPr>
        <p:spPr>
          <a:xfrm>
            <a:off x="5180013" y="5189538"/>
            <a:ext cx="752475"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PrRD</a:t>
            </a:r>
            <a:endParaRPr lang="zh-CN" altLang="en-US" sz="2000" dirty="0"/>
          </a:p>
        </p:txBody>
      </p:sp>
      <p:sp>
        <p:nvSpPr>
          <p:cNvPr id="63" name="TextBox 62"/>
          <p:cNvSpPr txBox="1"/>
          <p:nvPr/>
        </p:nvSpPr>
        <p:spPr>
          <a:xfrm>
            <a:off x="5089525" y="6021388"/>
            <a:ext cx="836613"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PrWD</a:t>
            </a:r>
            <a:endParaRPr lang="zh-CN" altLang="en-US" sz="2000" dirty="0"/>
          </a:p>
        </p:txBody>
      </p:sp>
      <p:sp>
        <p:nvSpPr>
          <p:cNvPr id="64" name="TextBox 63"/>
          <p:cNvSpPr txBox="1"/>
          <p:nvPr/>
        </p:nvSpPr>
        <p:spPr>
          <a:xfrm>
            <a:off x="10196513" y="4037013"/>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err="1">
                <a:latin typeface="Cambria" panose="02040503050406030204" pitchFamily="18" charset="0"/>
              </a:rPr>
              <a:t>DEV_Addr</a:t>
            </a:r>
            <a:endParaRPr lang="zh-CN" altLang="en-US" sz="2000" dirty="0">
              <a:latin typeface="Cambria" panose="02040503050406030204" pitchFamily="18" charset="0"/>
            </a:endParaRPr>
          </a:p>
        </p:txBody>
      </p:sp>
      <p:pic>
        <p:nvPicPr>
          <p:cNvPr id="14344"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1100" y="3981450"/>
            <a:ext cx="3960813"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圆角矩形 60"/>
          <p:cNvSpPr>
            <a:spLocks noChangeArrowheads="1"/>
          </p:cNvSpPr>
          <p:nvPr/>
        </p:nvSpPr>
        <p:spPr bwMode="auto">
          <a:xfrm>
            <a:off x="6932613" y="4037013"/>
            <a:ext cx="2495550" cy="2455862"/>
          </a:xfrm>
          <a:prstGeom prst="roundRect">
            <a:avLst>
              <a:gd name="adj" fmla="val 4764"/>
            </a:avLst>
          </a:prstGeom>
          <a:noFill/>
          <a:ln w="381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Cambria" panose="02040503050406030204" pitchFamily="18" charset="0"/>
              <a:sym typeface="Wingdings" panose="05000000000000000000" pitchFamily="2" charset="2"/>
            </a:endParaRPr>
          </a:p>
        </p:txBody>
      </p:sp>
      <p:sp>
        <p:nvSpPr>
          <p:cNvPr id="65" name="TextBox 64"/>
          <p:cNvSpPr txBox="1"/>
          <p:nvPr/>
        </p:nvSpPr>
        <p:spPr>
          <a:xfrm>
            <a:off x="10212388" y="4581525"/>
            <a:ext cx="1903412" cy="1322388"/>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DEV0_RD</a:t>
            </a:r>
          </a:p>
          <a:p>
            <a:pPr>
              <a:defRPr/>
            </a:pPr>
            <a:r>
              <a:rPr lang="en-US" altLang="zh-CN" sz="2000" dirty="0">
                <a:latin typeface="Cambria" panose="02040503050406030204" pitchFamily="18" charset="0"/>
              </a:rPr>
              <a:t>DEV1_RD</a:t>
            </a:r>
          </a:p>
          <a:p>
            <a:pPr>
              <a:defRPr/>
            </a:pPr>
            <a:r>
              <a:rPr lang="en-US" altLang="zh-CN" sz="2000" dirty="0">
                <a:latin typeface="Cambria" panose="02040503050406030204" pitchFamily="18" charset="0"/>
              </a:rPr>
              <a:t>DEV2_RD</a:t>
            </a:r>
          </a:p>
          <a:p>
            <a:pPr>
              <a:defRPr/>
            </a:pPr>
            <a:r>
              <a:rPr lang="en-US" altLang="zh-CN" sz="2000" dirty="0">
                <a:latin typeface="Cambria" panose="02040503050406030204" pitchFamily="18" charset="0"/>
              </a:rPr>
              <a:t>DEV3_RD</a:t>
            </a:r>
            <a:endParaRPr lang="zh-CN" altLang="en-US" sz="2000" dirty="0">
              <a:latin typeface="Cambria" panose="02040503050406030204" pitchFamily="18" charset="0"/>
            </a:endParaRPr>
          </a:p>
        </p:txBody>
      </p:sp>
      <p:sp>
        <p:nvSpPr>
          <p:cNvPr id="66" name="TextBox 65"/>
          <p:cNvSpPr txBox="1"/>
          <p:nvPr/>
        </p:nvSpPr>
        <p:spPr>
          <a:xfrm>
            <a:off x="10221913" y="6092825"/>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DEV_WD</a:t>
            </a:r>
            <a:endParaRPr lang="zh-CN" altLang="en-US" sz="2000" dirty="0">
              <a:latin typeface="Cambria" panose="02040503050406030204" pitchFamily="18" charset="0"/>
            </a:endParaRPr>
          </a:p>
        </p:txBody>
      </p:sp>
      <p:sp>
        <p:nvSpPr>
          <p:cNvPr id="2" name="矩形 1"/>
          <p:cNvSpPr/>
          <p:nvPr/>
        </p:nvSpPr>
        <p:spPr bwMode="auto">
          <a:xfrm>
            <a:off x="7316788" y="4492625"/>
            <a:ext cx="609600" cy="431800"/>
          </a:xfrm>
          <a:prstGeom prst="rect">
            <a:avLst/>
          </a:prstGeom>
          <a:solidFill>
            <a:srgbClr val="FF9900"/>
          </a:solidFill>
          <a:ln>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wrap="none" anchor="ctr"/>
          <a:lstStyle/>
          <a:p>
            <a:pPr marL="342900" indent="-342900" algn="ctr" defTabSz="914400" eaLnBrk="1" hangingPunct="1">
              <a:spcBef>
                <a:spcPct val="20000"/>
              </a:spcBef>
              <a:buClr>
                <a:srgbClr val="FF9900"/>
              </a:buClr>
              <a:buFont typeface="Wingdings" pitchFamily="2" charset="2"/>
              <a:buNone/>
              <a:defRPr/>
            </a:pPr>
            <a:r>
              <a:rPr lang="zh-CN" altLang="en-US" sz="1800" dirty="0">
                <a:solidFill>
                  <a:schemeClr val="tx1"/>
                </a:solidFill>
                <a:latin typeface="黑体" panose="02010609060101010101" pitchFamily="49" charset="-122"/>
                <a:ea typeface="黑体" panose="02010609060101010101" pitchFamily="49" charset="-122"/>
                <a:sym typeface="Wingdings" pitchFamily="2" charset="2"/>
              </a:rPr>
              <a:t>译码</a:t>
            </a:r>
          </a:p>
        </p:txBody>
      </p:sp>
      <p:cxnSp>
        <p:nvCxnSpPr>
          <p:cNvPr id="14349" name="肘形连接符 3"/>
          <p:cNvCxnSpPr>
            <a:cxnSpLocks noChangeShapeType="1"/>
            <a:endCxn id="2" idx="1"/>
          </p:cNvCxnSpPr>
          <p:nvPr/>
        </p:nvCxnSpPr>
        <p:spPr bwMode="auto">
          <a:xfrm rot="16200000" flipH="1">
            <a:off x="6937375" y="4329113"/>
            <a:ext cx="471487" cy="287338"/>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50" name="直接箭头连接符 6"/>
          <p:cNvCxnSpPr>
            <a:cxnSpLocks noChangeShapeType="1"/>
            <a:stCxn id="2" idx="2"/>
          </p:cNvCxnSpPr>
          <p:nvPr/>
        </p:nvCxnSpPr>
        <p:spPr bwMode="auto">
          <a:xfrm>
            <a:off x="7621588" y="4924425"/>
            <a:ext cx="0" cy="276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3" name="表格 2"/>
          <p:cNvGraphicFramePr>
            <a:graphicFrameLocks noGrp="1"/>
          </p:cNvGraphicFramePr>
          <p:nvPr>
            <p:extLst>
              <p:ext uri="{D42A27DB-BD31-4B8C-83A1-F6EECF244321}">
                <p14:modId xmlns:p14="http://schemas.microsoft.com/office/powerpoint/2010/main" val="1158295665"/>
              </p:ext>
            </p:extLst>
          </p:nvPr>
        </p:nvGraphicFramePr>
        <p:xfrm>
          <a:off x="661987" y="4030272"/>
          <a:ext cx="4030663" cy="2347913"/>
        </p:xfrm>
        <a:graphic>
          <a:graphicData uri="http://schemas.openxmlformats.org/drawingml/2006/table">
            <a:tbl>
              <a:tblPr firstRow="1" firstCol="1" lastRow="1" lastCol="1" bandRow="1" bandCol="1">
                <a:tableStyleId>{16D9F66E-5EB9-4882-86FB-DCBF35E3C3E4}</a:tableStyleId>
              </a:tblPr>
              <a:tblGrid>
                <a:gridCol w="911698">
                  <a:extLst>
                    <a:ext uri="{9D8B030D-6E8A-4147-A177-3AD203B41FA5}">
                      <a16:colId xmlns:a16="http://schemas.microsoft.com/office/drawing/2014/main" val="20000"/>
                    </a:ext>
                  </a:extLst>
                </a:gridCol>
                <a:gridCol w="1871379">
                  <a:extLst>
                    <a:ext uri="{9D8B030D-6E8A-4147-A177-3AD203B41FA5}">
                      <a16:colId xmlns:a16="http://schemas.microsoft.com/office/drawing/2014/main" val="20001"/>
                    </a:ext>
                  </a:extLst>
                </a:gridCol>
                <a:gridCol w="1247586">
                  <a:extLst>
                    <a:ext uri="{9D8B030D-6E8A-4147-A177-3AD203B41FA5}">
                      <a16:colId xmlns:a16="http://schemas.microsoft.com/office/drawing/2014/main" val="20002"/>
                    </a:ext>
                  </a:extLst>
                </a:gridCol>
              </a:tblGrid>
              <a:tr h="396201">
                <a:tc>
                  <a:txBody>
                    <a:bodyPr/>
                    <a:lstStyle/>
                    <a:p>
                      <a:pPr algn="ctr">
                        <a:spcAft>
                          <a:spcPts val="0"/>
                        </a:spcAft>
                      </a:pPr>
                      <a:r>
                        <a:rPr lang="zh-CN" altLang="en-US" sz="1600" b="0" kern="100" dirty="0" smtClean="0">
                          <a:solidFill>
                            <a:schemeClr val="bg1"/>
                          </a:solidFill>
                          <a:effectLst/>
                          <a:latin typeface="+mn-ea"/>
                          <a:ea typeface="+mn-ea"/>
                        </a:rPr>
                        <a:t>设备</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tc>
                  <a:txBody>
                    <a:bodyPr/>
                    <a:lstStyle/>
                    <a:p>
                      <a:pPr algn="ctr">
                        <a:spcAft>
                          <a:spcPts val="0"/>
                        </a:spcAft>
                      </a:pPr>
                      <a:r>
                        <a:rPr lang="en-US" altLang="zh-CN" sz="1600" b="0" kern="100" dirty="0" smtClean="0">
                          <a:solidFill>
                            <a:schemeClr val="bg1"/>
                          </a:solidFill>
                          <a:effectLst/>
                          <a:latin typeface="+mn-ea"/>
                          <a:ea typeface="+mn-ea"/>
                        </a:rPr>
                        <a:t>MIPS</a:t>
                      </a:r>
                      <a:r>
                        <a:rPr lang="zh-CN" altLang="en-US" sz="1600" b="0" kern="100" dirty="0" smtClean="0">
                          <a:solidFill>
                            <a:schemeClr val="bg1"/>
                          </a:solidFill>
                          <a:effectLst/>
                          <a:latin typeface="+mn-ea"/>
                          <a:ea typeface="+mn-ea"/>
                        </a:rPr>
                        <a:t>地址范围</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tc>
                  <a:txBody>
                    <a:bodyPr/>
                    <a:lstStyle/>
                    <a:p>
                      <a:pPr algn="ctr">
                        <a:spcAft>
                          <a:spcPts val="0"/>
                        </a:spcAft>
                      </a:pPr>
                      <a:r>
                        <a:rPr lang="zh-CN" altLang="en-US" sz="1600" b="0" kern="100" dirty="0" smtClean="0">
                          <a:solidFill>
                            <a:schemeClr val="bg1"/>
                          </a:solidFill>
                          <a:effectLst/>
                          <a:latin typeface="+mn-ea"/>
                          <a:ea typeface="+mn-ea"/>
                          <a:cs typeface="Courier New" panose="02070309020205020404" pitchFamily="49" charset="0"/>
                        </a:rPr>
                        <a:t>占用空间</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extLst>
                  <a:ext uri="{0D108BD9-81ED-4DB2-BD59-A6C34878D82A}">
                    <a16:rowId xmlns:a16="http://schemas.microsoft.com/office/drawing/2014/main" val="10000"/>
                  </a:ext>
                </a:extLst>
              </a:tr>
              <a:tr h="487928">
                <a:tc>
                  <a:txBody>
                    <a:bodyPr/>
                    <a:lstStyle/>
                    <a:p>
                      <a:pPr algn="ctr">
                        <a:spcAft>
                          <a:spcPts val="0"/>
                        </a:spcAft>
                      </a:pPr>
                      <a:r>
                        <a:rPr lang="en-US" altLang="zh-CN" sz="1600" b="0" kern="100" dirty="0" smtClean="0">
                          <a:effectLst/>
                          <a:latin typeface="Cambria" panose="02040503050406030204" pitchFamily="18" charset="0"/>
                        </a:rPr>
                        <a:t>DEV0</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A0000000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A00000FF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1"/>
                  </a:ext>
                </a:extLst>
              </a:tr>
              <a:tr h="487928">
                <a:tc>
                  <a:txBody>
                    <a:bodyPr/>
                    <a:lstStyle/>
                    <a:p>
                      <a:pPr algn="ctr">
                        <a:spcAft>
                          <a:spcPts val="0"/>
                        </a:spcAft>
                      </a:pPr>
                      <a:r>
                        <a:rPr lang="en-US" altLang="zh-CN" sz="1600" b="0" kern="100" dirty="0" smtClean="0">
                          <a:effectLst/>
                          <a:latin typeface="Cambria" panose="02040503050406030204" pitchFamily="18" charset="0"/>
                        </a:rPr>
                        <a:t>DEV1</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solidFill>
                      <a:schemeClr val="bg1"/>
                    </a:solidFill>
                  </a:tcP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A0000100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A00001FF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solidFill>
                      <a:schemeClr val="bg1"/>
                    </a:solidFill>
                  </a:tcP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solidFill>
                      <a:schemeClr val="bg1"/>
                    </a:solidFill>
                  </a:tcPr>
                </a:tc>
                <a:extLst>
                  <a:ext uri="{0D108BD9-81ED-4DB2-BD59-A6C34878D82A}">
                    <a16:rowId xmlns:a16="http://schemas.microsoft.com/office/drawing/2014/main" val="10002"/>
                  </a:ext>
                </a:extLst>
              </a:tr>
              <a:tr h="487928">
                <a:tc>
                  <a:txBody>
                    <a:bodyPr/>
                    <a:lstStyle/>
                    <a:p>
                      <a:pPr algn="ctr">
                        <a:spcAft>
                          <a:spcPts val="0"/>
                        </a:spcAft>
                      </a:pPr>
                      <a:r>
                        <a:rPr lang="en-US" altLang="zh-CN" sz="1600" b="0" kern="100" dirty="0" smtClean="0">
                          <a:effectLst/>
                          <a:latin typeface="Cambria" panose="02040503050406030204" pitchFamily="18" charset="0"/>
                        </a:rPr>
                        <a:t>DEV2</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A0000200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A00002FF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3"/>
                  </a:ext>
                </a:extLst>
              </a:tr>
              <a:tr h="487928">
                <a:tc>
                  <a:txBody>
                    <a:bodyPr/>
                    <a:lstStyle/>
                    <a:p>
                      <a:pPr algn="ctr">
                        <a:spcAft>
                          <a:spcPts val="0"/>
                        </a:spcAft>
                      </a:pPr>
                      <a:r>
                        <a:rPr lang="en-US" altLang="zh-CN" sz="1600" b="0" kern="100" dirty="0" smtClean="0">
                          <a:effectLst/>
                          <a:latin typeface="Cambria" panose="02040503050406030204" pitchFamily="18" charset="0"/>
                        </a:rPr>
                        <a:t>DEV3</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A0000300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A00003FF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4"/>
                  </a:ext>
                </a:extLst>
              </a:tr>
            </a:tbl>
          </a:graphicData>
        </a:graphic>
      </p:graphicFrame>
      <p:sp>
        <p:nvSpPr>
          <p:cNvPr id="17" name="标题 2"/>
          <p:cNvSpPr txBox="1">
            <a:spLocks/>
          </p:cNvSpPr>
          <p:nvPr/>
        </p:nvSpPr>
        <p:spPr bwMode="auto">
          <a:xfrm>
            <a:off x="528041" y="1065214"/>
            <a:ext cx="116251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914400" indent="-914400" algn="l" rtl="0" eaLnBrk="0" fontAlgn="base" hangingPunct="0">
              <a:lnSpc>
                <a:spcPct val="90000"/>
              </a:lnSpc>
              <a:spcBef>
                <a:spcPct val="0"/>
              </a:spcBef>
              <a:spcAft>
                <a:spcPct val="0"/>
              </a:spcAft>
              <a:defRPr sz="5400" kern="1200">
                <a:solidFill>
                  <a:schemeClr val="bg1"/>
                </a:solidFill>
                <a:latin typeface="+mj-lt"/>
                <a:ea typeface="+mj-ea"/>
                <a:cs typeface="+mj-cs"/>
                <a:sym typeface="Arial" panose="020B0604020202020204" pitchFamily="34" charset="0"/>
              </a:defRPr>
            </a:lvl1pPr>
            <a:lvl2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2pPr>
            <a:lvl3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3pPr>
            <a:lvl4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4pPr>
            <a:lvl5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5pPr>
            <a:lvl6pPr marL="13716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6pPr>
            <a:lvl7pPr marL="18288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7pPr>
            <a:lvl8pPr marL="22860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8pPr>
            <a:lvl9pPr marL="27432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9pPr>
          </a:lstStyle>
          <a:p>
            <a:pPr defTabSz="914400"/>
            <a:r>
              <a:rPr lang="zh-CN" altLang="en-US" sz="2800" b="1" kern="0" dirty="0" smtClean="0">
                <a:solidFill>
                  <a:srgbClr val="FFFF00"/>
                </a:solidFill>
                <a:latin typeface="+mn-lt"/>
                <a:ea typeface="+mn-ea"/>
                <a:cs typeface="+mn-cs"/>
              </a:rPr>
              <a:t>地址图</a:t>
            </a:r>
            <a:endParaRPr lang="zh-CN" altLang="en-US" sz="2800" b="1" kern="0" dirty="0">
              <a:solidFill>
                <a:srgbClr val="FFFF00"/>
              </a:solidFill>
              <a:latin typeface="+mn-lt"/>
              <a:ea typeface="+mn-ea"/>
              <a:cs typeface="+mn-cs"/>
            </a:endParaRPr>
          </a:p>
        </p:txBody>
      </p:sp>
      <p:sp>
        <p:nvSpPr>
          <p:cNvPr id="18" name="圆角矩形 17"/>
          <p:cNvSpPr/>
          <p:nvPr/>
        </p:nvSpPr>
        <p:spPr bwMode="auto">
          <a:xfrm>
            <a:off x="465261" y="246311"/>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：与设备对接</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34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34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34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35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6" grpId="0" animBg="1"/>
      <p:bldP spid="62" grpId="0" animBg="1"/>
      <p:bldP spid="63" grpId="0" animBg="1"/>
      <p:bldP spid="64" grpId="0" animBg="1"/>
      <p:bldP spid="14345" grpId="0" animBg="1"/>
      <p:bldP spid="65" grpId="0" animBg="1"/>
      <p:bldP spid="66" grpId="0" animBg="1"/>
      <p:bldP spid="2" grpId="0" animBg="1"/>
      <p:bldP spid="17" grpId="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内容占位符 1"/>
          <p:cNvSpPr txBox="1">
            <a:spLocks/>
          </p:cNvSpPr>
          <p:nvPr/>
        </p:nvSpPr>
        <p:spPr bwMode="auto">
          <a:xfrm>
            <a:off x="309501" y="1470025"/>
            <a:ext cx="11617325"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en-US" altLang="zh-CN" sz="2400" b="1" kern="0" dirty="0" err="1" smtClean="0">
                <a:solidFill>
                  <a:schemeClr val="bg1"/>
                </a:solidFill>
              </a:rPr>
              <a:t>DEV_Addr</a:t>
            </a:r>
            <a:r>
              <a:rPr lang="zh-CN" altLang="en-US" sz="2400" b="1" kern="0" dirty="0" smtClean="0">
                <a:solidFill>
                  <a:schemeClr val="bg1"/>
                </a:solidFill>
              </a:rPr>
              <a:t>地址：将</a:t>
            </a:r>
            <a:r>
              <a:rPr lang="en-US" altLang="zh-CN" sz="2400" b="1" kern="0" dirty="0" err="1" smtClean="0">
                <a:solidFill>
                  <a:schemeClr val="bg1"/>
                </a:solidFill>
              </a:rPr>
              <a:t>PrAddr</a:t>
            </a:r>
            <a:r>
              <a:rPr lang="en-US" altLang="zh-CN" sz="2400" b="1" kern="0" dirty="0" smtClean="0">
                <a:solidFill>
                  <a:schemeClr val="bg1"/>
                </a:solidFill>
              </a:rPr>
              <a:t>[X:2]</a:t>
            </a:r>
            <a:r>
              <a:rPr lang="zh-CN" altLang="en-US" sz="2400" b="1" kern="0" dirty="0" smtClean="0">
                <a:solidFill>
                  <a:schemeClr val="bg1"/>
                </a:solidFill>
              </a:rPr>
              <a:t>直接输出即可</a:t>
            </a:r>
            <a:endParaRPr lang="en-US" altLang="zh-CN" sz="2400" b="1" kern="0" dirty="0" smtClean="0">
              <a:solidFill>
                <a:schemeClr val="bg1"/>
              </a:solidFill>
            </a:endParaRPr>
          </a:p>
          <a:p>
            <a:pPr lvl="1">
              <a:defRPr/>
            </a:pPr>
            <a:r>
              <a:rPr lang="en-US" altLang="zh-CN" sz="2400" b="1" kern="0" dirty="0" smtClean="0">
                <a:solidFill>
                  <a:schemeClr val="bg1"/>
                </a:solidFill>
              </a:rPr>
              <a:t>X</a:t>
            </a:r>
            <a:r>
              <a:rPr lang="zh-CN" altLang="en-US" sz="2400" b="1" kern="0" dirty="0">
                <a:solidFill>
                  <a:schemeClr val="bg1"/>
                </a:solidFill>
              </a:rPr>
              <a:t>：</a:t>
            </a:r>
            <a:r>
              <a:rPr lang="zh-CN" altLang="en-US" sz="2400" b="1" kern="0" dirty="0" smtClean="0">
                <a:solidFill>
                  <a:schemeClr val="bg1"/>
                </a:solidFill>
              </a:rPr>
              <a:t>由</a:t>
            </a:r>
            <a:r>
              <a:rPr lang="en-US" altLang="zh-CN" sz="2400" b="1" kern="0" dirty="0" smtClean="0">
                <a:solidFill>
                  <a:schemeClr val="bg1"/>
                </a:solidFill>
              </a:rPr>
              <a:t>N</a:t>
            </a:r>
            <a:r>
              <a:rPr lang="zh-CN" altLang="en-US" sz="2400" b="1" kern="0" dirty="0" smtClean="0">
                <a:solidFill>
                  <a:schemeClr val="bg1"/>
                </a:solidFill>
              </a:rPr>
              <a:t>个设备中地址空间需求最大者决定</a:t>
            </a:r>
            <a:endParaRPr lang="en-US" altLang="zh-CN" sz="2400" b="1" kern="0" dirty="0" smtClean="0">
              <a:solidFill>
                <a:schemeClr val="bg1"/>
              </a:solidFill>
            </a:endParaRPr>
          </a:p>
          <a:p>
            <a:pPr lvl="1">
              <a:defRPr/>
            </a:pPr>
            <a:r>
              <a:rPr lang="zh-CN" altLang="en-US" sz="2400" b="1" kern="0" dirty="0" smtClean="0">
                <a:solidFill>
                  <a:schemeClr val="bg1"/>
                </a:solidFill>
              </a:rPr>
              <a:t>所有设备都只接入各自必要的地址</a:t>
            </a:r>
            <a:endParaRPr lang="en-US" altLang="zh-CN" sz="2400" b="1" kern="0" dirty="0" smtClean="0">
              <a:solidFill>
                <a:schemeClr val="bg1"/>
              </a:solidFill>
            </a:endParaRPr>
          </a:p>
          <a:p>
            <a:pPr>
              <a:defRPr/>
            </a:pPr>
            <a:r>
              <a:rPr lang="zh-CN" altLang="en-US" sz="2400" b="1" kern="0" dirty="0" smtClean="0">
                <a:solidFill>
                  <a:schemeClr val="bg1"/>
                </a:solidFill>
              </a:rPr>
              <a:t>示例：由于</a:t>
            </a:r>
            <a:r>
              <a:rPr lang="en-US" altLang="zh-CN" sz="2400" b="1" kern="0" dirty="0" smtClean="0">
                <a:solidFill>
                  <a:schemeClr val="bg1"/>
                </a:solidFill>
              </a:rPr>
              <a:t>DEV3</a:t>
            </a:r>
            <a:r>
              <a:rPr lang="zh-CN" altLang="en-US" sz="2400" b="1" kern="0" dirty="0" smtClean="0">
                <a:solidFill>
                  <a:schemeClr val="bg1"/>
                </a:solidFill>
              </a:rPr>
              <a:t>的地址空间为</a:t>
            </a:r>
            <a:r>
              <a:rPr lang="en-US" altLang="zh-CN" sz="2400" b="1" kern="0" dirty="0" smtClean="0">
                <a:solidFill>
                  <a:schemeClr val="bg1"/>
                </a:solidFill>
              </a:rPr>
              <a:t>1MB</a:t>
            </a:r>
            <a:r>
              <a:rPr lang="zh-CN" altLang="en-US" sz="2400" b="1" kern="0" dirty="0" smtClean="0">
                <a:solidFill>
                  <a:schemeClr val="bg1"/>
                </a:solidFill>
              </a:rPr>
              <a:t>，因此</a:t>
            </a:r>
            <a:r>
              <a:rPr lang="en-US" altLang="zh-CN" sz="2400" b="1" kern="0" dirty="0" smtClean="0">
                <a:solidFill>
                  <a:schemeClr val="bg1"/>
                </a:solidFill>
              </a:rPr>
              <a:t>X</a:t>
            </a:r>
            <a:r>
              <a:rPr lang="zh-CN" altLang="en-US" sz="2400" b="1" kern="0" dirty="0" smtClean="0">
                <a:solidFill>
                  <a:schemeClr val="bg1"/>
                </a:solidFill>
              </a:rPr>
              <a:t>为</a:t>
            </a:r>
            <a:r>
              <a:rPr lang="en-US" altLang="zh-CN" sz="2400" b="1" kern="0" dirty="0" smtClean="0">
                <a:solidFill>
                  <a:schemeClr val="bg1"/>
                </a:solidFill>
              </a:rPr>
              <a:t>19</a:t>
            </a:r>
          </a:p>
        </p:txBody>
      </p:sp>
      <p:graphicFrame>
        <p:nvGraphicFramePr>
          <p:cNvPr id="16" name="表格 15"/>
          <p:cNvGraphicFramePr>
            <a:graphicFrameLocks noGrp="1"/>
          </p:cNvGraphicFramePr>
          <p:nvPr>
            <p:extLst>
              <p:ext uri="{D42A27DB-BD31-4B8C-83A1-F6EECF244321}">
                <p14:modId xmlns:p14="http://schemas.microsoft.com/office/powerpoint/2010/main" val="1953676764"/>
              </p:ext>
            </p:extLst>
          </p:nvPr>
        </p:nvGraphicFramePr>
        <p:xfrm>
          <a:off x="392257" y="4227948"/>
          <a:ext cx="4030663" cy="2347913"/>
        </p:xfrm>
        <a:graphic>
          <a:graphicData uri="http://schemas.openxmlformats.org/drawingml/2006/table">
            <a:tbl>
              <a:tblPr firstRow="1" firstCol="1" lastRow="1" lastCol="1" bandRow="1" bandCol="1">
                <a:tableStyleId>{16D9F66E-5EB9-4882-86FB-DCBF35E3C3E4}</a:tableStyleId>
              </a:tblPr>
              <a:tblGrid>
                <a:gridCol w="911698">
                  <a:extLst>
                    <a:ext uri="{9D8B030D-6E8A-4147-A177-3AD203B41FA5}">
                      <a16:colId xmlns:a16="http://schemas.microsoft.com/office/drawing/2014/main" val="20000"/>
                    </a:ext>
                  </a:extLst>
                </a:gridCol>
                <a:gridCol w="1871379">
                  <a:extLst>
                    <a:ext uri="{9D8B030D-6E8A-4147-A177-3AD203B41FA5}">
                      <a16:colId xmlns:a16="http://schemas.microsoft.com/office/drawing/2014/main" val="20001"/>
                    </a:ext>
                  </a:extLst>
                </a:gridCol>
                <a:gridCol w="1247586">
                  <a:extLst>
                    <a:ext uri="{9D8B030D-6E8A-4147-A177-3AD203B41FA5}">
                      <a16:colId xmlns:a16="http://schemas.microsoft.com/office/drawing/2014/main" val="20002"/>
                    </a:ext>
                  </a:extLst>
                </a:gridCol>
              </a:tblGrid>
              <a:tr h="396201">
                <a:tc>
                  <a:txBody>
                    <a:bodyPr/>
                    <a:lstStyle/>
                    <a:p>
                      <a:pPr algn="ctr">
                        <a:spcAft>
                          <a:spcPts val="0"/>
                        </a:spcAft>
                      </a:pPr>
                      <a:r>
                        <a:rPr lang="zh-CN" altLang="en-US" sz="1600" b="0" kern="100" dirty="0" smtClean="0">
                          <a:solidFill>
                            <a:schemeClr val="bg1"/>
                          </a:solidFill>
                          <a:effectLst/>
                          <a:latin typeface="+mn-ea"/>
                          <a:ea typeface="+mn-ea"/>
                        </a:rPr>
                        <a:t>设备</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tc>
                  <a:txBody>
                    <a:bodyPr/>
                    <a:lstStyle/>
                    <a:p>
                      <a:pPr algn="ctr">
                        <a:spcAft>
                          <a:spcPts val="0"/>
                        </a:spcAft>
                      </a:pPr>
                      <a:r>
                        <a:rPr lang="en-US" altLang="zh-CN" sz="1600" b="0" kern="100" dirty="0" smtClean="0">
                          <a:solidFill>
                            <a:schemeClr val="bg1"/>
                          </a:solidFill>
                          <a:effectLst/>
                          <a:latin typeface="+mn-ea"/>
                          <a:ea typeface="+mn-ea"/>
                        </a:rPr>
                        <a:t>MIPS</a:t>
                      </a:r>
                      <a:r>
                        <a:rPr lang="zh-CN" altLang="en-US" sz="1600" b="0" kern="100" dirty="0" smtClean="0">
                          <a:solidFill>
                            <a:schemeClr val="bg1"/>
                          </a:solidFill>
                          <a:effectLst/>
                          <a:latin typeface="+mn-ea"/>
                          <a:ea typeface="+mn-ea"/>
                        </a:rPr>
                        <a:t>地址范围</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tc>
                  <a:txBody>
                    <a:bodyPr/>
                    <a:lstStyle/>
                    <a:p>
                      <a:pPr algn="ctr">
                        <a:spcAft>
                          <a:spcPts val="0"/>
                        </a:spcAft>
                      </a:pPr>
                      <a:r>
                        <a:rPr lang="zh-CN" altLang="en-US" sz="1600" b="0" kern="100" dirty="0" smtClean="0">
                          <a:solidFill>
                            <a:schemeClr val="bg1"/>
                          </a:solidFill>
                          <a:effectLst/>
                          <a:latin typeface="+mn-ea"/>
                          <a:ea typeface="+mn-ea"/>
                          <a:cs typeface="Courier New" panose="02070309020205020404" pitchFamily="49" charset="0"/>
                        </a:rPr>
                        <a:t>占用空间</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extLst>
                  <a:ext uri="{0D108BD9-81ED-4DB2-BD59-A6C34878D82A}">
                    <a16:rowId xmlns:a16="http://schemas.microsoft.com/office/drawing/2014/main" val="10000"/>
                  </a:ext>
                </a:extLst>
              </a:tr>
              <a:tr h="487928">
                <a:tc>
                  <a:txBody>
                    <a:bodyPr/>
                    <a:lstStyle/>
                    <a:p>
                      <a:pPr algn="ctr">
                        <a:spcAft>
                          <a:spcPts val="0"/>
                        </a:spcAft>
                      </a:pPr>
                      <a:r>
                        <a:rPr lang="en-US" altLang="zh-CN" sz="1600" b="0" kern="100" dirty="0" smtClean="0">
                          <a:effectLst/>
                          <a:latin typeface="Cambria" panose="02040503050406030204" pitchFamily="18" charset="0"/>
                        </a:rPr>
                        <a:t>DEV0</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A0000000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A00000FF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1"/>
                  </a:ext>
                </a:extLst>
              </a:tr>
              <a:tr h="487928">
                <a:tc>
                  <a:txBody>
                    <a:bodyPr/>
                    <a:lstStyle/>
                    <a:p>
                      <a:pPr algn="ctr">
                        <a:spcAft>
                          <a:spcPts val="0"/>
                        </a:spcAft>
                      </a:pPr>
                      <a:r>
                        <a:rPr lang="en-US" altLang="zh-CN" sz="1600" b="0" kern="100" dirty="0" smtClean="0">
                          <a:effectLst/>
                          <a:latin typeface="Cambria" panose="02040503050406030204" pitchFamily="18" charset="0"/>
                        </a:rPr>
                        <a:t>DEV1</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solidFill>
                      <a:schemeClr val="bg1"/>
                    </a:solidFill>
                  </a:tcP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A0000100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A00001FF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solidFill>
                      <a:schemeClr val="bg1"/>
                    </a:solidFill>
                  </a:tcP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solidFill>
                      <a:schemeClr val="bg1"/>
                    </a:solidFill>
                  </a:tcPr>
                </a:tc>
                <a:extLst>
                  <a:ext uri="{0D108BD9-81ED-4DB2-BD59-A6C34878D82A}">
                    <a16:rowId xmlns:a16="http://schemas.microsoft.com/office/drawing/2014/main" val="10002"/>
                  </a:ext>
                </a:extLst>
              </a:tr>
              <a:tr h="487928">
                <a:tc>
                  <a:txBody>
                    <a:bodyPr/>
                    <a:lstStyle/>
                    <a:p>
                      <a:pPr algn="ctr">
                        <a:spcAft>
                          <a:spcPts val="0"/>
                        </a:spcAft>
                      </a:pPr>
                      <a:r>
                        <a:rPr lang="en-US" altLang="zh-CN" sz="1600" b="0" kern="100" dirty="0" smtClean="0">
                          <a:effectLst/>
                          <a:latin typeface="Cambria" panose="02040503050406030204" pitchFamily="18" charset="0"/>
                        </a:rPr>
                        <a:t>DEV2</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A0000200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A00002FF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3"/>
                  </a:ext>
                </a:extLst>
              </a:tr>
              <a:tr h="487928">
                <a:tc>
                  <a:txBody>
                    <a:bodyPr/>
                    <a:lstStyle/>
                    <a:p>
                      <a:pPr algn="ctr">
                        <a:spcAft>
                          <a:spcPts val="0"/>
                        </a:spcAft>
                      </a:pPr>
                      <a:r>
                        <a:rPr lang="en-US" altLang="zh-CN" sz="1600" b="0" kern="100" dirty="0" smtClean="0">
                          <a:effectLst/>
                          <a:latin typeface="Cambria" panose="02040503050406030204" pitchFamily="18" charset="0"/>
                        </a:rPr>
                        <a:t>DEV3</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smtClean="0">
                          <a:effectLst/>
                          <a:latin typeface="Courier New" panose="02070309020205020404" pitchFamily="49" charset="0"/>
                          <a:cs typeface="Courier New" panose="02070309020205020404" pitchFamily="49" charset="0"/>
                        </a:rPr>
                        <a:t>A0</a:t>
                      </a:r>
                      <a:r>
                        <a:rPr lang="en-US" altLang="zh-CN" sz="1600" b="0" kern="100" dirty="0" smtClean="0">
                          <a:effectLst/>
                          <a:latin typeface="Courier New" panose="02070309020205020404" pitchFamily="49" charset="0"/>
                          <a:cs typeface="Courier New" panose="02070309020205020404" pitchFamily="49" charset="0"/>
                        </a:rPr>
                        <a:t>1</a:t>
                      </a:r>
                      <a:r>
                        <a:rPr lang="en-US" sz="1600" b="0" kern="100" dirty="0" smtClean="0">
                          <a:effectLst/>
                          <a:latin typeface="Courier New" panose="02070309020205020404" pitchFamily="49" charset="0"/>
                          <a:cs typeface="Courier New" panose="02070309020205020404" pitchFamily="49" charset="0"/>
                        </a:rPr>
                        <a:t>00000</a:t>
                      </a:r>
                      <a:r>
                        <a:rPr lang="en-US" sz="1600" b="0" kern="100" baseline="-25000" dirty="0" smtClean="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a:t>
                      </a:r>
                      <a:r>
                        <a:rPr lang="en-US" altLang="zh-CN" sz="1600" b="0" kern="100" dirty="0" smtClean="0">
                          <a:effectLst/>
                          <a:latin typeface="Courier New" panose="02070309020205020404" pitchFamily="49" charset="0"/>
                          <a:cs typeface="Courier New" panose="02070309020205020404" pitchFamily="49" charset="0"/>
                        </a:rPr>
                        <a:t>1FFF</a:t>
                      </a:r>
                      <a:r>
                        <a:rPr lang="en-US" sz="1600" b="0" kern="100" dirty="0" smtClean="0">
                          <a:effectLst/>
                          <a:latin typeface="Courier New" panose="02070309020205020404" pitchFamily="49" charset="0"/>
                          <a:cs typeface="Courier New" panose="02070309020205020404" pitchFamily="49" charset="0"/>
                        </a:rPr>
                        <a:t>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1MB</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4"/>
                  </a:ext>
                </a:extLst>
              </a:tr>
            </a:tbl>
          </a:graphicData>
        </a:graphic>
      </p:graphicFrame>
      <p:sp>
        <p:nvSpPr>
          <p:cNvPr id="17" name="TextBox 16"/>
          <p:cNvSpPr txBox="1"/>
          <p:nvPr/>
        </p:nvSpPr>
        <p:spPr>
          <a:xfrm>
            <a:off x="4882513" y="4242998"/>
            <a:ext cx="976312"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PrAddr</a:t>
            </a:r>
            <a:endParaRPr lang="zh-CN" altLang="en-US" sz="2000" dirty="0"/>
          </a:p>
        </p:txBody>
      </p:sp>
      <p:sp>
        <p:nvSpPr>
          <p:cNvPr id="18" name="TextBox 17"/>
          <p:cNvSpPr txBox="1"/>
          <p:nvPr/>
        </p:nvSpPr>
        <p:spPr>
          <a:xfrm>
            <a:off x="5166675" y="5354248"/>
            <a:ext cx="752475"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PrRD</a:t>
            </a:r>
            <a:endParaRPr lang="zh-CN" altLang="en-US" sz="2000" dirty="0"/>
          </a:p>
        </p:txBody>
      </p:sp>
      <p:sp>
        <p:nvSpPr>
          <p:cNvPr id="19" name="TextBox 18"/>
          <p:cNvSpPr txBox="1"/>
          <p:nvPr/>
        </p:nvSpPr>
        <p:spPr>
          <a:xfrm>
            <a:off x="5077775" y="6187686"/>
            <a:ext cx="836613"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PrWD</a:t>
            </a:r>
            <a:endParaRPr lang="zh-CN" altLang="en-US" sz="2000" dirty="0"/>
          </a:p>
        </p:txBody>
      </p:sp>
      <p:sp>
        <p:nvSpPr>
          <p:cNvPr id="30" name="TextBox 29"/>
          <p:cNvSpPr txBox="1"/>
          <p:nvPr/>
        </p:nvSpPr>
        <p:spPr>
          <a:xfrm>
            <a:off x="10184763" y="4203311"/>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err="1">
                <a:latin typeface="Cambria" panose="02040503050406030204" pitchFamily="18" charset="0"/>
              </a:rPr>
              <a:t>DEV_Addr</a:t>
            </a:r>
            <a:endParaRPr lang="zh-CN" altLang="en-US" sz="2000" dirty="0">
              <a:latin typeface="Cambria" panose="02040503050406030204" pitchFamily="18" charset="0"/>
            </a:endParaRPr>
          </a:p>
        </p:txBody>
      </p:sp>
      <p:pic>
        <p:nvPicPr>
          <p:cNvPr id="15395" name="图片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9350" y="4146161"/>
            <a:ext cx="396081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6" name="圆角矩形 31"/>
          <p:cNvSpPr>
            <a:spLocks noChangeArrowheads="1"/>
          </p:cNvSpPr>
          <p:nvPr/>
        </p:nvSpPr>
        <p:spPr bwMode="auto">
          <a:xfrm>
            <a:off x="6920863" y="4146161"/>
            <a:ext cx="2495550" cy="2513012"/>
          </a:xfrm>
          <a:prstGeom prst="roundRect">
            <a:avLst>
              <a:gd name="adj" fmla="val 4764"/>
            </a:avLst>
          </a:prstGeom>
          <a:noFill/>
          <a:ln w="381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Cambria" panose="02040503050406030204" pitchFamily="18" charset="0"/>
              <a:sym typeface="Wingdings" panose="05000000000000000000" pitchFamily="2" charset="2"/>
            </a:endParaRPr>
          </a:p>
        </p:txBody>
      </p:sp>
      <p:sp>
        <p:nvSpPr>
          <p:cNvPr id="34" name="TextBox 33"/>
          <p:cNvSpPr txBox="1"/>
          <p:nvPr/>
        </p:nvSpPr>
        <p:spPr>
          <a:xfrm>
            <a:off x="10200638" y="4746236"/>
            <a:ext cx="1903412" cy="1323975"/>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DEV0_RD</a:t>
            </a:r>
          </a:p>
          <a:p>
            <a:pPr>
              <a:defRPr/>
            </a:pPr>
            <a:r>
              <a:rPr lang="en-US" altLang="zh-CN" sz="2000" dirty="0">
                <a:latin typeface="Cambria" panose="02040503050406030204" pitchFamily="18" charset="0"/>
              </a:rPr>
              <a:t>DEV1_RD</a:t>
            </a:r>
          </a:p>
          <a:p>
            <a:pPr>
              <a:defRPr/>
            </a:pPr>
            <a:r>
              <a:rPr lang="en-US" altLang="zh-CN" sz="2000" dirty="0">
                <a:latin typeface="Cambria" panose="02040503050406030204" pitchFamily="18" charset="0"/>
              </a:rPr>
              <a:t>DEV2_RD</a:t>
            </a:r>
          </a:p>
          <a:p>
            <a:pPr>
              <a:defRPr/>
            </a:pPr>
            <a:r>
              <a:rPr lang="en-US" altLang="zh-CN" sz="2000" dirty="0">
                <a:latin typeface="Cambria" panose="02040503050406030204" pitchFamily="18" charset="0"/>
              </a:rPr>
              <a:t>DEV3_RD</a:t>
            </a:r>
            <a:endParaRPr lang="zh-CN" altLang="en-US" sz="2000" dirty="0">
              <a:latin typeface="Cambria" panose="02040503050406030204" pitchFamily="18" charset="0"/>
            </a:endParaRPr>
          </a:p>
        </p:txBody>
      </p:sp>
      <p:sp>
        <p:nvSpPr>
          <p:cNvPr id="35" name="TextBox 34"/>
          <p:cNvSpPr txBox="1"/>
          <p:nvPr/>
        </p:nvSpPr>
        <p:spPr>
          <a:xfrm>
            <a:off x="10210163" y="6259123"/>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DEV_WD</a:t>
            </a:r>
            <a:endParaRPr lang="zh-CN" altLang="en-US" sz="2000" dirty="0">
              <a:latin typeface="Cambria" panose="02040503050406030204" pitchFamily="18" charset="0"/>
            </a:endParaRPr>
          </a:p>
        </p:txBody>
      </p:sp>
      <p:sp>
        <p:nvSpPr>
          <p:cNvPr id="36" name="矩形 35"/>
          <p:cNvSpPr/>
          <p:nvPr/>
        </p:nvSpPr>
        <p:spPr bwMode="auto">
          <a:xfrm>
            <a:off x="7305038" y="4658923"/>
            <a:ext cx="609600" cy="430213"/>
          </a:xfrm>
          <a:prstGeom prst="rect">
            <a:avLst/>
          </a:prstGeom>
          <a:solidFill>
            <a:srgbClr val="FF9900"/>
          </a:solidFill>
          <a:ln>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wrap="none" anchor="ctr"/>
          <a:lstStyle/>
          <a:p>
            <a:pPr marL="342900" indent="-342900" algn="ctr" defTabSz="914400" eaLnBrk="1" hangingPunct="1">
              <a:spcBef>
                <a:spcPct val="20000"/>
              </a:spcBef>
              <a:buClr>
                <a:srgbClr val="FF9900"/>
              </a:buClr>
              <a:buFont typeface="Wingdings" pitchFamily="2" charset="2"/>
              <a:buNone/>
              <a:defRPr/>
            </a:pPr>
            <a:r>
              <a:rPr lang="zh-CN" altLang="en-US" sz="1800" dirty="0">
                <a:solidFill>
                  <a:schemeClr val="tx1"/>
                </a:solidFill>
                <a:latin typeface="黑体" panose="02010609060101010101" pitchFamily="49" charset="-122"/>
                <a:ea typeface="黑体" panose="02010609060101010101" pitchFamily="49" charset="-122"/>
                <a:sym typeface="Wingdings" pitchFamily="2" charset="2"/>
              </a:rPr>
              <a:t>译码</a:t>
            </a:r>
          </a:p>
        </p:txBody>
      </p:sp>
      <p:cxnSp>
        <p:nvCxnSpPr>
          <p:cNvPr id="15400" name="肘形连接符 36"/>
          <p:cNvCxnSpPr>
            <a:cxnSpLocks noChangeShapeType="1"/>
            <a:endCxn id="36" idx="1"/>
          </p:cNvCxnSpPr>
          <p:nvPr/>
        </p:nvCxnSpPr>
        <p:spPr bwMode="auto">
          <a:xfrm rot="16200000" flipH="1">
            <a:off x="6924832" y="4494617"/>
            <a:ext cx="471487" cy="288925"/>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401" name="直接箭头连接符 37"/>
          <p:cNvCxnSpPr>
            <a:cxnSpLocks noChangeShapeType="1"/>
            <a:stCxn id="36" idx="2"/>
          </p:cNvCxnSpPr>
          <p:nvPr/>
        </p:nvCxnSpPr>
        <p:spPr bwMode="auto">
          <a:xfrm>
            <a:off x="7609838" y="5089136"/>
            <a:ext cx="0" cy="27781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圆角矩形 19"/>
          <p:cNvSpPr/>
          <p:nvPr/>
        </p:nvSpPr>
        <p:spPr bwMode="auto">
          <a:xfrm>
            <a:off x="465261" y="246311"/>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：与设备对接</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1" name="标题 2"/>
          <p:cNvSpPr txBox="1">
            <a:spLocks/>
          </p:cNvSpPr>
          <p:nvPr/>
        </p:nvSpPr>
        <p:spPr bwMode="auto">
          <a:xfrm>
            <a:off x="519113" y="1065214"/>
            <a:ext cx="4302269"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914400" indent="-914400" algn="l" rtl="0" eaLnBrk="0" fontAlgn="base" hangingPunct="0">
              <a:lnSpc>
                <a:spcPct val="90000"/>
              </a:lnSpc>
              <a:spcBef>
                <a:spcPct val="0"/>
              </a:spcBef>
              <a:spcAft>
                <a:spcPct val="0"/>
              </a:spcAft>
              <a:defRPr sz="5400" kern="1200">
                <a:solidFill>
                  <a:schemeClr val="bg1"/>
                </a:solidFill>
                <a:latin typeface="+mj-lt"/>
                <a:ea typeface="+mj-ea"/>
                <a:cs typeface="+mj-cs"/>
                <a:sym typeface="Arial" panose="020B0604020202020204" pitchFamily="34" charset="0"/>
              </a:defRPr>
            </a:lvl1pPr>
            <a:lvl2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2pPr>
            <a:lvl3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3pPr>
            <a:lvl4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4pPr>
            <a:lvl5pPr marL="914400" indent="-914400" algn="l" rtl="0" eaLnBrk="0" fontAlgn="base" hangingPunct="0">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5pPr>
            <a:lvl6pPr marL="13716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6pPr>
            <a:lvl7pPr marL="18288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7pPr>
            <a:lvl8pPr marL="22860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8pPr>
            <a:lvl9pPr marL="2743200" indent="-914400" algn="l" rtl="0" fontAlgn="base">
              <a:lnSpc>
                <a:spcPct val="90000"/>
              </a:lnSpc>
              <a:spcBef>
                <a:spcPct val="0"/>
              </a:spcBef>
              <a:spcAft>
                <a:spcPct val="0"/>
              </a:spcAft>
              <a:defRPr sz="5400">
                <a:solidFill>
                  <a:schemeClr val="bg1"/>
                </a:solidFill>
                <a:latin typeface="Segoe UI Light" panose="020B0502040204020203" pitchFamily="34" charset="0"/>
                <a:cs typeface="Segoe UI" panose="020B0502040204020203" pitchFamily="34" charset="0"/>
                <a:sym typeface="Arial" panose="020B0604020202020204" pitchFamily="34" charset="0"/>
              </a:defRPr>
            </a:lvl9pPr>
          </a:lstStyle>
          <a:p>
            <a:pPr defTabSz="914400"/>
            <a:r>
              <a:rPr lang="en-US" altLang="zh-CN" sz="2800" b="1" kern="0" dirty="0" smtClean="0">
                <a:solidFill>
                  <a:srgbClr val="FFFF00"/>
                </a:solidFill>
                <a:latin typeface="+mn-lt"/>
                <a:ea typeface="+mn-ea"/>
                <a:cs typeface="+mn-cs"/>
              </a:rPr>
              <a:t>Bridge</a:t>
            </a:r>
            <a:r>
              <a:rPr lang="zh-CN" altLang="en-US" sz="2800" b="1" kern="0" dirty="0">
                <a:solidFill>
                  <a:srgbClr val="FFFF00"/>
                </a:solidFill>
                <a:latin typeface="+mn-lt"/>
                <a:ea typeface="+mn-ea"/>
                <a:cs typeface="+mn-cs"/>
              </a:rPr>
              <a:t>功能</a:t>
            </a:r>
            <a:r>
              <a:rPr lang="en-US" altLang="zh-CN" sz="2800" b="1" kern="0" dirty="0">
                <a:solidFill>
                  <a:srgbClr val="FFFF00"/>
                </a:solidFill>
                <a:latin typeface="+mn-lt"/>
                <a:ea typeface="+mn-ea"/>
                <a:cs typeface="+mn-cs"/>
              </a:rPr>
              <a:t>(1)</a:t>
            </a:r>
            <a:r>
              <a:rPr lang="zh-CN" altLang="en-US" sz="2800" b="1" kern="0" dirty="0">
                <a:solidFill>
                  <a:srgbClr val="FFFF00"/>
                </a:solidFill>
                <a:latin typeface="+mn-lt"/>
                <a:ea typeface="+mn-ea"/>
                <a:cs typeface="+mn-cs"/>
              </a:rPr>
              <a:t>：输出地址</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39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39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40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7" grpId="0" animBg="1"/>
      <p:bldP spid="18" grpId="0" animBg="1"/>
      <p:bldP spid="19" grpId="0" animBg="1"/>
      <p:bldP spid="30" grpId="0" animBg="1"/>
      <p:bldP spid="15396" grpId="0" animBg="1"/>
      <p:bldP spid="34" grpId="0" animBg="1"/>
      <p:bldP spid="35" grpId="0" animBg="1"/>
      <p:bldP spid="36" grpId="0" animBg="1"/>
      <p:bldP spid="20"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内容占位符 1"/>
          <p:cNvSpPr txBox="1">
            <a:spLocks/>
          </p:cNvSpPr>
          <p:nvPr/>
        </p:nvSpPr>
        <p:spPr bwMode="auto">
          <a:xfrm>
            <a:off x="285750" y="765175"/>
            <a:ext cx="11617325"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en-US" altLang="zh-CN" b="1" kern="0" dirty="0" smtClean="0">
                <a:solidFill>
                  <a:schemeClr val="bg1"/>
                </a:solidFill>
                <a:latin typeface="宋体" panose="02010600030101010101" pitchFamily="2" charset="-122"/>
                <a:ea typeface="宋体" panose="02010600030101010101" pitchFamily="2" charset="-122"/>
              </a:rPr>
              <a:t>DEV0~2</a:t>
            </a:r>
            <a:r>
              <a:rPr lang="zh-CN" altLang="en-US" b="1" kern="0" dirty="0" smtClean="0">
                <a:solidFill>
                  <a:schemeClr val="bg1"/>
                </a:solidFill>
                <a:latin typeface="宋体" panose="02010600030101010101" pitchFamily="2" charset="-122"/>
                <a:ea typeface="宋体" panose="02010600030101010101" pitchFamily="2" charset="-122"/>
              </a:rPr>
              <a:t>：引入</a:t>
            </a:r>
            <a:r>
              <a:rPr lang="en-US" altLang="zh-CN" b="1" kern="0" dirty="0" err="1" smtClean="0">
                <a:solidFill>
                  <a:schemeClr val="bg1"/>
                </a:solidFill>
                <a:latin typeface="宋体" panose="02010600030101010101" pitchFamily="2" charset="-122"/>
                <a:ea typeface="宋体" panose="02010600030101010101" pitchFamily="2" charset="-122"/>
              </a:rPr>
              <a:t>DEV_Addr</a:t>
            </a:r>
            <a:r>
              <a:rPr lang="en-US" altLang="zh-CN" b="1" kern="0" dirty="0" smtClean="0">
                <a:solidFill>
                  <a:schemeClr val="bg1"/>
                </a:solidFill>
                <a:latin typeface="宋体" panose="02010600030101010101" pitchFamily="2" charset="-122"/>
                <a:ea typeface="宋体" panose="02010600030101010101" pitchFamily="2" charset="-122"/>
              </a:rPr>
              <a:t>[7:2]</a:t>
            </a:r>
            <a:r>
              <a:rPr lang="zh-CN" altLang="en-US" b="1" kern="0" dirty="0" smtClean="0">
                <a:solidFill>
                  <a:schemeClr val="bg1"/>
                </a:solidFill>
                <a:latin typeface="宋体" panose="02010600030101010101" pitchFamily="2" charset="-122"/>
                <a:ea typeface="宋体" panose="02010600030101010101" pitchFamily="2" charset="-122"/>
              </a:rPr>
              <a:t>即可</a:t>
            </a:r>
            <a:endParaRPr lang="en-US" altLang="zh-CN" b="1" kern="0" dirty="0" smtClean="0">
              <a:solidFill>
                <a:schemeClr val="bg1"/>
              </a:solidFill>
              <a:latin typeface="宋体" panose="02010600030101010101" pitchFamily="2" charset="-122"/>
              <a:ea typeface="宋体" panose="02010600030101010101" pitchFamily="2" charset="-122"/>
            </a:endParaRPr>
          </a:p>
          <a:p>
            <a:pPr lvl="1">
              <a:defRPr/>
            </a:pPr>
            <a:r>
              <a:rPr lang="en-US" altLang="zh-CN" b="1" kern="0" dirty="0" smtClean="0">
                <a:solidFill>
                  <a:schemeClr val="bg1"/>
                </a:solidFill>
                <a:latin typeface="宋体" panose="02010600030101010101" pitchFamily="2" charset="-122"/>
                <a:ea typeface="宋体" panose="02010600030101010101" pitchFamily="2" charset="-122"/>
              </a:rPr>
              <a:t>DEV0~2</a:t>
            </a:r>
            <a:r>
              <a:rPr lang="zh-CN" altLang="en-US" b="1" kern="0" dirty="0" smtClean="0">
                <a:solidFill>
                  <a:schemeClr val="bg1"/>
                </a:solidFill>
                <a:latin typeface="宋体" panose="02010600030101010101" pitchFamily="2" charset="-122"/>
                <a:ea typeface="宋体" panose="02010600030101010101" pitchFamily="2" charset="-122"/>
              </a:rPr>
              <a:t>地址空间需求：</a:t>
            </a:r>
            <a:r>
              <a:rPr lang="en-US" altLang="zh-CN" b="1" kern="0" dirty="0" smtClean="0">
                <a:solidFill>
                  <a:schemeClr val="bg1"/>
                </a:solidFill>
                <a:latin typeface="宋体" panose="02010600030101010101" pitchFamily="2" charset="-122"/>
                <a:ea typeface="宋体" panose="02010600030101010101" pitchFamily="2" charset="-122"/>
              </a:rPr>
              <a:t>256B</a:t>
            </a:r>
          </a:p>
          <a:p>
            <a:pPr>
              <a:defRPr/>
            </a:pPr>
            <a:r>
              <a:rPr lang="en-US" altLang="zh-CN" b="1" kern="0" dirty="0" smtClean="0">
                <a:solidFill>
                  <a:schemeClr val="bg1"/>
                </a:solidFill>
                <a:latin typeface="宋体" panose="02010600030101010101" pitchFamily="2" charset="-122"/>
                <a:ea typeface="宋体" panose="02010600030101010101" pitchFamily="2" charset="-122"/>
              </a:rPr>
              <a:t>DEV3</a:t>
            </a:r>
            <a:r>
              <a:rPr lang="zh-CN" altLang="en-US" b="1" kern="0" dirty="0" smtClean="0">
                <a:solidFill>
                  <a:schemeClr val="bg1"/>
                </a:solidFill>
                <a:latin typeface="宋体" panose="02010600030101010101" pitchFamily="2" charset="-122"/>
                <a:ea typeface="宋体" panose="02010600030101010101" pitchFamily="2" charset="-122"/>
              </a:rPr>
              <a:t>：必须引入</a:t>
            </a:r>
            <a:r>
              <a:rPr lang="en-US" altLang="zh-CN" b="1" kern="0" dirty="0" err="1" smtClean="0">
                <a:solidFill>
                  <a:schemeClr val="bg1"/>
                </a:solidFill>
                <a:latin typeface="宋体" panose="02010600030101010101" pitchFamily="2" charset="-122"/>
                <a:ea typeface="宋体" panose="02010600030101010101" pitchFamily="2" charset="-122"/>
              </a:rPr>
              <a:t>DEV_Addr</a:t>
            </a:r>
            <a:r>
              <a:rPr lang="en-US" altLang="zh-CN" b="1" kern="0" dirty="0" smtClean="0">
                <a:solidFill>
                  <a:schemeClr val="bg1"/>
                </a:solidFill>
                <a:latin typeface="宋体" panose="02010600030101010101" pitchFamily="2" charset="-122"/>
                <a:ea typeface="宋体" panose="02010600030101010101" pitchFamily="2" charset="-122"/>
              </a:rPr>
              <a:t>[19:2]</a:t>
            </a:r>
          </a:p>
          <a:p>
            <a:pPr lvl="1">
              <a:defRPr/>
            </a:pPr>
            <a:r>
              <a:rPr lang="en-US" altLang="zh-CN" b="1" kern="0" dirty="0" smtClean="0">
                <a:solidFill>
                  <a:schemeClr val="bg1"/>
                </a:solidFill>
                <a:latin typeface="宋体" panose="02010600030101010101" pitchFamily="2" charset="-122"/>
                <a:ea typeface="宋体" panose="02010600030101010101" pitchFamily="2" charset="-122"/>
              </a:rPr>
              <a:t>DEV3</a:t>
            </a:r>
            <a:r>
              <a:rPr lang="zh-CN" altLang="en-US" b="1" kern="0" dirty="0" smtClean="0">
                <a:solidFill>
                  <a:schemeClr val="bg1"/>
                </a:solidFill>
                <a:latin typeface="宋体" panose="02010600030101010101" pitchFamily="2" charset="-122"/>
                <a:ea typeface="宋体" panose="02010600030101010101" pitchFamily="2" charset="-122"/>
              </a:rPr>
              <a:t>地址空间</a:t>
            </a:r>
            <a:r>
              <a:rPr lang="zh-CN" altLang="en-US" b="1" kern="0" dirty="0">
                <a:solidFill>
                  <a:schemeClr val="bg1"/>
                </a:solidFill>
                <a:latin typeface="宋体" panose="02010600030101010101" pitchFamily="2" charset="-122"/>
                <a:ea typeface="宋体" panose="02010600030101010101" pitchFamily="2" charset="-122"/>
              </a:rPr>
              <a:t>需求</a:t>
            </a:r>
            <a:r>
              <a:rPr lang="zh-CN" altLang="en-US" b="1" kern="0" dirty="0" smtClean="0">
                <a:solidFill>
                  <a:schemeClr val="bg1"/>
                </a:solidFill>
                <a:latin typeface="宋体" panose="02010600030101010101" pitchFamily="2" charset="-122"/>
                <a:ea typeface="宋体" panose="02010600030101010101" pitchFamily="2" charset="-122"/>
              </a:rPr>
              <a:t>：</a:t>
            </a:r>
            <a:r>
              <a:rPr lang="en-US" altLang="zh-CN" b="1" kern="0" dirty="0" smtClean="0">
                <a:solidFill>
                  <a:schemeClr val="bg1"/>
                </a:solidFill>
                <a:latin typeface="宋体" panose="02010600030101010101" pitchFamily="2" charset="-122"/>
                <a:ea typeface="宋体" panose="02010600030101010101" pitchFamily="2" charset="-122"/>
              </a:rPr>
              <a:t>1MB</a:t>
            </a:r>
            <a:endParaRPr lang="en-US" altLang="zh-CN" b="1" kern="0" dirty="0">
              <a:solidFill>
                <a:schemeClr val="bg1"/>
              </a:solidFill>
              <a:latin typeface="宋体" panose="02010600030101010101" pitchFamily="2" charset="-122"/>
              <a:ea typeface="宋体" panose="02010600030101010101" pitchFamily="2" charset="-122"/>
            </a:endParaRPr>
          </a:p>
        </p:txBody>
      </p:sp>
      <p:graphicFrame>
        <p:nvGraphicFramePr>
          <p:cNvPr id="16" name="表格 15"/>
          <p:cNvGraphicFramePr>
            <a:graphicFrameLocks noGrp="1"/>
          </p:cNvGraphicFramePr>
          <p:nvPr/>
        </p:nvGraphicFramePr>
        <p:xfrm>
          <a:off x="142875" y="3924300"/>
          <a:ext cx="4030663" cy="2347913"/>
        </p:xfrm>
        <a:graphic>
          <a:graphicData uri="http://schemas.openxmlformats.org/drawingml/2006/table">
            <a:tbl>
              <a:tblPr firstRow="1" firstCol="1" lastRow="1" lastCol="1" bandRow="1" bandCol="1">
                <a:tableStyleId>{16D9F66E-5EB9-4882-86FB-DCBF35E3C3E4}</a:tableStyleId>
              </a:tblPr>
              <a:tblGrid>
                <a:gridCol w="911698">
                  <a:extLst>
                    <a:ext uri="{9D8B030D-6E8A-4147-A177-3AD203B41FA5}">
                      <a16:colId xmlns:a16="http://schemas.microsoft.com/office/drawing/2014/main" val="20000"/>
                    </a:ext>
                  </a:extLst>
                </a:gridCol>
                <a:gridCol w="1871379">
                  <a:extLst>
                    <a:ext uri="{9D8B030D-6E8A-4147-A177-3AD203B41FA5}">
                      <a16:colId xmlns:a16="http://schemas.microsoft.com/office/drawing/2014/main" val="20001"/>
                    </a:ext>
                  </a:extLst>
                </a:gridCol>
                <a:gridCol w="1247586">
                  <a:extLst>
                    <a:ext uri="{9D8B030D-6E8A-4147-A177-3AD203B41FA5}">
                      <a16:colId xmlns:a16="http://schemas.microsoft.com/office/drawing/2014/main" val="20002"/>
                    </a:ext>
                  </a:extLst>
                </a:gridCol>
              </a:tblGrid>
              <a:tr h="396201">
                <a:tc>
                  <a:txBody>
                    <a:bodyPr/>
                    <a:lstStyle/>
                    <a:p>
                      <a:pPr algn="ctr">
                        <a:spcAft>
                          <a:spcPts val="0"/>
                        </a:spcAft>
                      </a:pPr>
                      <a:r>
                        <a:rPr lang="zh-CN" altLang="en-US" sz="1600" b="0" kern="100" dirty="0" smtClean="0">
                          <a:solidFill>
                            <a:schemeClr val="bg1"/>
                          </a:solidFill>
                          <a:effectLst/>
                          <a:latin typeface="+mn-ea"/>
                          <a:ea typeface="+mn-ea"/>
                        </a:rPr>
                        <a:t>设备</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tc>
                  <a:txBody>
                    <a:bodyPr/>
                    <a:lstStyle/>
                    <a:p>
                      <a:pPr algn="ctr">
                        <a:spcAft>
                          <a:spcPts val="0"/>
                        </a:spcAft>
                      </a:pPr>
                      <a:r>
                        <a:rPr lang="en-US" altLang="zh-CN" sz="1600" b="0" kern="100" dirty="0" smtClean="0">
                          <a:solidFill>
                            <a:schemeClr val="bg1"/>
                          </a:solidFill>
                          <a:effectLst/>
                          <a:latin typeface="+mn-ea"/>
                          <a:ea typeface="+mn-ea"/>
                        </a:rPr>
                        <a:t>MIPS</a:t>
                      </a:r>
                      <a:r>
                        <a:rPr lang="zh-CN" altLang="en-US" sz="1600" b="0" kern="100" dirty="0" smtClean="0">
                          <a:solidFill>
                            <a:schemeClr val="bg1"/>
                          </a:solidFill>
                          <a:effectLst/>
                          <a:latin typeface="+mn-ea"/>
                          <a:ea typeface="+mn-ea"/>
                        </a:rPr>
                        <a:t>地址范围</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tc>
                  <a:txBody>
                    <a:bodyPr/>
                    <a:lstStyle/>
                    <a:p>
                      <a:pPr algn="ctr">
                        <a:spcAft>
                          <a:spcPts val="0"/>
                        </a:spcAft>
                      </a:pPr>
                      <a:r>
                        <a:rPr lang="zh-CN" altLang="en-US" sz="1600" b="0" kern="100" dirty="0" smtClean="0">
                          <a:solidFill>
                            <a:schemeClr val="bg1"/>
                          </a:solidFill>
                          <a:effectLst/>
                          <a:latin typeface="+mn-ea"/>
                          <a:ea typeface="+mn-ea"/>
                          <a:cs typeface="Courier New" panose="02070309020205020404" pitchFamily="49" charset="0"/>
                        </a:rPr>
                        <a:t>占用空间</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extLst>
                  <a:ext uri="{0D108BD9-81ED-4DB2-BD59-A6C34878D82A}">
                    <a16:rowId xmlns:a16="http://schemas.microsoft.com/office/drawing/2014/main" val="10000"/>
                  </a:ext>
                </a:extLst>
              </a:tr>
              <a:tr h="487928">
                <a:tc>
                  <a:txBody>
                    <a:bodyPr/>
                    <a:lstStyle/>
                    <a:p>
                      <a:pPr algn="ctr">
                        <a:spcAft>
                          <a:spcPts val="0"/>
                        </a:spcAft>
                      </a:pPr>
                      <a:r>
                        <a:rPr lang="en-US" altLang="zh-CN" sz="1600" b="0" kern="100" dirty="0" smtClean="0">
                          <a:effectLst/>
                          <a:latin typeface="Cambria" panose="02040503050406030204" pitchFamily="18" charset="0"/>
                        </a:rPr>
                        <a:t>DEV0</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A0000000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A00000FF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1"/>
                  </a:ext>
                </a:extLst>
              </a:tr>
              <a:tr h="487928">
                <a:tc>
                  <a:txBody>
                    <a:bodyPr/>
                    <a:lstStyle/>
                    <a:p>
                      <a:pPr algn="ctr">
                        <a:spcAft>
                          <a:spcPts val="0"/>
                        </a:spcAft>
                      </a:pPr>
                      <a:r>
                        <a:rPr lang="en-US" altLang="zh-CN" sz="1600" b="0" kern="100" dirty="0" smtClean="0">
                          <a:effectLst/>
                          <a:latin typeface="Cambria" panose="02040503050406030204" pitchFamily="18" charset="0"/>
                        </a:rPr>
                        <a:t>DEV1</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solidFill>
                      <a:schemeClr val="bg1"/>
                    </a:solidFill>
                  </a:tcP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A0000100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A00001FF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solidFill>
                      <a:schemeClr val="bg1"/>
                    </a:solidFill>
                  </a:tcP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solidFill>
                      <a:schemeClr val="bg1"/>
                    </a:solidFill>
                  </a:tcPr>
                </a:tc>
                <a:extLst>
                  <a:ext uri="{0D108BD9-81ED-4DB2-BD59-A6C34878D82A}">
                    <a16:rowId xmlns:a16="http://schemas.microsoft.com/office/drawing/2014/main" val="10002"/>
                  </a:ext>
                </a:extLst>
              </a:tr>
              <a:tr h="487928">
                <a:tc>
                  <a:txBody>
                    <a:bodyPr/>
                    <a:lstStyle/>
                    <a:p>
                      <a:pPr algn="ctr">
                        <a:spcAft>
                          <a:spcPts val="0"/>
                        </a:spcAft>
                      </a:pPr>
                      <a:r>
                        <a:rPr lang="en-US" altLang="zh-CN" sz="1600" b="0" kern="100" dirty="0" smtClean="0">
                          <a:effectLst/>
                          <a:latin typeface="Cambria" panose="02040503050406030204" pitchFamily="18" charset="0"/>
                        </a:rPr>
                        <a:t>DEV2</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A0000200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A00002FF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3"/>
                  </a:ext>
                </a:extLst>
              </a:tr>
              <a:tr h="487928">
                <a:tc>
                  <a:txBody>
                    <a:bodyPr/>
                    <a:lstStyle/>
                    <a:p>
                      <a:pPr algn="ctr">
                        <a:spcAft>
                          <a:spcPts val="0"/>
                        </a:spcAft>
                      </a:pPr>
                      <a:r>
                        <a:rPr lang="en-US" altLang="zh-CN" sz="1600" b="0" kern="100" dirty="0" smtClean="0">
                          <a:effectLst/>
                          <a:latin typeface="Cambria" panose="02040503050406030204" pitchFamily="18" charset="0"/>
                        </a:rPr>
                        <a:t>DEV3</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smtClean="0">
                          <a:effectLst/>
                          <a:latin typeface="Courier New" panose="02070309020205020404" pitchFamily="49" charset="0"/>
                          <a:cs typeface="Courier New" panose="02070309020205020404" pitchFamily="49" charset="0"/>
                        </a:rPr>
                        <a:t>A0</a:t>
                      </a:r>
                      <a:r>
                        <a:rPr lang="en-US" altLang="zh-CN" sz="1600" b="0" kern="100" dirty="0" smtClean="0">
                          <a:effectLst/>
                          <a:latin typeface="Courier New" panose="02070309020205020404" pitchFamily="49" charset="0"/>
                          <a:cs typeface="Courier New" panose="02070309020205020404" pitchFamily="49" charset="0"/>
                        </a:rPr>
                        <a:t>1</a:t>
                      </a:r>
                      <a:r>
                        <a:rPr lang="en-US" sz="1600" b="0" kern="100" dirty="0" smtClean="0">
                          <a:effectLst/>
                          <a:latin typeface="Courier New" panose="02070309020205020404" pitchFamily="49" charset="0"/>
                          <a:cs typeface="Courier New" panose="02070309020205020404" pitchFamily="49" charset="0"/>
                        </a:rPr>
                        <a:t>00000</a:t>
                      </a:r>
                      <a:r>
                        <a:rPr lang="en-US" sz="1600" b="0" kern="100" baseline="-25000" dirty="0" smtClean="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a:t>
                      </a:r>
                      <a:r>
                        <a:rPr lang="en-US" altLang="zh-CN" sz="1600" b="0" kern="100" dirty="0" smtClean="0">
                          <a:effectLst/>
                          <a:latin typeface="Courier New" panose="02070309020205020404" pitchFamily="49" charset="0"/>
                          <a:cs typeface="Courier New" panose="02070309020205020404" pitchFamily="49" charset="0"/>
                        </a:rPr>
                        <a:t>1FFF</a:t>
                      </a:r>
                      <a:r>
                        <a:rPr lang="en-US" sz="1600" b="0" kern="100" dirty="0" smtClean="0">
                          <a:effectLst/>
                          <a:latin typeface="Courier New" panose="02070309020205020404" pitchFamily="49" charset="0"/>
                          <a:cs typeface="Courier New" panose="02070309020205020404" pitchFamily="49" charset="0"/>
                        </a:rPr>
                        <a:t>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1MB</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4"/>
                  </a:ext>
                </a:extLst>
              </a:tr>
            </a:tbl>
          </a:graphicData>
        </a:graphic>
      </p:graphicFrame>
      <p:sp>
        <p:nvSpPr>
          <p:cNvPr id="17" name="TextBox 16"/>
          <p:cNvSpPr txBox="1"/>
          <p:nvPr/>
        </p:nvSpPr>
        <p:spPr>
          <a:xfrm>
            <a:off x="4891088" y="3927475"/>
            <a:ext cx="976312"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PrAddr</a:t>
            </a:r>
            <a:endParaRPr lang="zh-CN" altLang="en-US" sz="2000" dirty="0"/>
          </a:p>
        </p:txBody>
      </p:sp>
      <p:sp>
        <p:nvSpPr>
          <p:cNvPr id="18" name="TextBox 17"/>
          <p:cNvSpPr txBox="1"/>
          <p:nvPr/>
        </p:nvSpPr>
        <p:spPr>
          <a:xfrm>
            <a:off x="5175250" y="5038725"/>
            <a:ext cx="752475"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PrRD</a:t>
            </a:r>
            <a:endParaRPr lang="zh-CN" altLang="en-US" sz="2000" dirty="0"/>
          </a:p>
        </p:txBody>
      </p:sp>
      <p:sp>
        <p:nvSpPr>
          <p:cNvPr id="19" name="TextBox 18"/>
          <p:cNvSpPr txBox="1"/>
          <p:nvPr/>
        </p:nvSpPr>
        <p:spPr>
          <a:xfrm>
            <a:off x="5086350" y="5872163"/>
            <a:ext cx="836613"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PrWD</a:t>
            </a:r>
            <a:endParaRPr lang="zh-CN" altLang="en-US" sz="2000" dirty="0"/>
          </a:p>
        </p:txBody>
      </p:sp>
      <p:sp>
        <p:nvSpPr>
          <p:cNvPr id="30" name="TextBox 29"/>
          <p:cNvSpPr txBox="1"/>
          <p:nvPr/>
        </p:nvSpPr>
        <p:spPr>
          <a:xfrm>
            <a:off x="10193338" y="3887788"/>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err="1">
                <a:latin typeface="Cambria" panose="02040503050406030204" pitchFamily="18" charset="0"/>
              </a:rPr>
              <a:t>DEV_Addr</a:t>
            </a:r>
            <a:endParaRPr lang="zh-CN" altLang="en-US" sz="2000" dirty="0">
              <a:latin typeface="Cambria" panose="02040503050406030204" pitchFamily="18" charset="0"/>
            </a:endParaRPr>
          </a:p>
        </p:txBody>
      </p:sp>
      <p:pic>
        <p:nvPicPr>
          <p:cNvPr id="16417" name="图片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7925" y="3830638"/>
            <a:ext cx="396081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8" name="圆角矩形 31"/>
          <p:cNvSpPr>
            <a:spLocks noChangeArrowheads="1"/>
          </p:cNvSpPr>
          <p:nvPr/>
        </p:nvSpPr>
        <p:spPr bwMode="auto">
          <a:xfrm>
            <a:off x="6929438" y="3830638"/>
            <a:ext cx="2495550" cy="2513012"/>
          </a:xfrm>
          <a:prstGeom prst="roundRect">
            <a:avLst>
              <a:gd name="adj" fmla="val 4764"/>
            </a:avLst>
          </a:prstGeom>
          <a:noFill/>
          <a:ln w="381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b"/>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Cambria" panose="02040503050406030204" pitchFamily="18" charset="0"/>
              <a:sym typeface="Wingdings" panose="05000000000000000000" pitchFamily="2" charset="2"/>
            </a:endParaRPr>
          </a:p>
        </p:txBody>
      </p:sp>
      <p:sp>
        <p:nvSpPr>
          <p:cNvPr id="34" name="TextBox 33"/>
          <p:cNvSpPr txBox="1"/>
          <p:nvPr/>
        </p:nvSpPr>
        <p:spPr>
          <a:xfrm>
            <a:off x="10209213" y="4430713"/>
            <a:ext cx="1903412" cy="1323975"/>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DEV0_RD</a:t>
            </a:r>
          </a:p>
          <a:p>
            <a:pPr>
              <a:defRPr/>
            </a:pPr>
            <a:r>
              <a:rPr lang="en-US" altLang="zh-CN" sz="2000" dirty="0">
                <a:latin typeface="Cambria" panose="02040503050406030204" pitchFamily="18" charset="0"/>
              </a:rPr>
              <a:t>DEV1_RD</a:t>
            </a:r>
          </a:p>
          <a:p>
            <a:pPr>
              <a:defRPr/>
            </a:pPr>
            <a:r>
              <a:rPr lang="en-US" altLang="zh-CN" sz="2000" dirty="0">
                <a:latin typeface="Cambria" panose="02040503050406030204" pitchFamily="18" charset="0"/>
              </a:rPr>
              <a:t>DEV2_RD</a:t>
            </a:r>
          </a:p>
          <a:p>
            <a:pPr>
              <a:defRPr/>
            </a:pPr>
            <a:r>
              <a:rPr lang="en-US" altLang="zh-CN" sz="2000" dirty="0">
                <a:latin typeface="Cambria" panose="02040503050406030204" pitchFamily="18" charset="0"/>
              </a:rPr>
              <a:t>DEV3_RD</a:t>
            </a:r>
            <a:endParaRPr lang="zh-CN" altLang="en-US" sz="2000" dirty="0">
              <a:latin typeface="Cambria" panose="02040503050406030204" pitchFamily="18" charset="0"/>
            </a:endParaRPr>
          </a:p>
        </p:txBody>
      </p:sp>
      <p:sp>
        <p:nvSpPr>
          <p:cNvPr id="35" name="TextBox 34"/>
          <p:cNvSpPr txBox="1"/>
          <p:nvPr/>
        </p:nvSpPr>
        <p:spPr>
          <a:xfrm>
            <a:off x="10218738" y="5943600"/>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DEV_WD</a:t>
            </a:r>
            <a:endParaRPr lang="zh-CN" altLang="en-US" sz="2000" dirty="0">
              <a:latin typeface="Cambria" panose="02040503050406030204" pitchFamily="18" charset="0"/>
            </a:endParaRPr>
          </a:p>
        </p:txBody>
      </p:sp>
      <p:sp>
        <p:nvSpPr>
          <p:cNvPr id="36" name="矩形 35"/>
          <p:cNvSpPr/>
          <p:nvPr/>
        </p:nvSpPr>
        <p:spPr bwMode="auto">
          <a:xfrm>
            <a:off x="7313613" y="4343400"/>
            <a:ext cx="609600" cy="430213"/>
          </a:xfrm>
          <a:prstGeom prst="rect">
            <a:avLst/>
          </a:prstGeom>
          <a:solidFill>
            <a:srgbClr val="FF9900"/>
          </a:solidFill>
          <a:ln>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wrap="none" anchor="ctr"/>
          <a:lstStyle/>
          <a:p>
            <a:pPr marL="342900" indent="-342900" algn="ctr" defTabSz="914400" eaLnBrk="1" hangingPunct="1">
              <a:spcBef>
                <a:spcPct val="20000"/>
              </a:spcBef>
              <a:buClr>
                <a:srgbClr val="FF9900"/>
              </a:buClr>
              <a:buFont typeface="Wingdings" pitchFamily="2" charset="2"/>
              <a:buNone/>
              <a:defRPr/>
            </a:pPr>
            <a:r>
              <a:rPr lang="zh-CN" altLang="en-US" sz="1800" dirty="0">
                <a:solidFill>
                  <a:schemeClr val="tx1"/>
                </a:solidFill>
                <a:latin typeface="黑体" panose="02010609060101010101" pitchFamily="49" charset="-122"/>
                <a:ea typeface="黑体" panose="02010609060101010101" pitchFamily="49" charset="-122"/>
                <a:sym typeface="Wingdings" pitchFamily="2" charset="2"/>
              </a:rPr>
              <a:t>译码</a:t>
            </a:r>
          </a:p>
        </p:txBody>
      </p:sp>
      <p:cxnSp>
        <p:nvCxnSpPr>
          <p:cNvPr id="16422" name="肘形连接符 36"/>
          <p:cNvCxnSpPr>
            <a:cxnSpLocks noChangeShapeType="1"/>
            <a:endCxn id="36" idx="1"/>
          </p:cNvCxnSpPr>
          <p:nvPr/>
        </p:nvCxnSpPr>
        <p:spPr bwMode="auto">
          <a:xfrm rot="16200000" flipH="1">
            <a:off x="6933407" y="4179094"/>
            <a:ext cx="471487" cy="288925"/>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23" name="直接箭头连接符 37"/>
          <p:cNvCxnSpPr>
            <a:cxnSpLocks noChangeShapeType="1"/>
            <a:stCxn id="36" idx="2"/>
          </p:cNvCxnSpPr>
          <p:nvPr/>
        </p:nvCxnSpPr>
        <p:spPr bwMode="auto">
          <a:xfrm>
            <a:off x="7618413" y="4773613"/>
            <a:ext cx="0" cy="27781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圆角矩形 19"/>
          <p:cNvSpPr/>
          <p:nvPr/>
        </p:nvSpPr>
        <p:spPr bwMode="auto">
          <a:xfrm>
            <a:off x="36513" y="139700"/>
            <a:ext cx="508317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en-US" altLang="zh-CN" sz="2800" b="1" dirty="0">
                <a:solidFill>
                  <a:schemeClr val="bg1"/>
                </a:solidFill>
                <a:latin typeface="微软雅黑" panose="020B0503020204020204" pitchFamily="34" charset="-122"/>
                <a:ea typeface="微软雅黑" panose="020B0503020204020204" pitchFamily="34" charset="-122"/>
              </a:rPr>
              <a:t>Bridge</a:t>
            </a:r>
            <a:r>
              <a:rPr lang="zh-CN" altLang="en-US" sz="2800" b="1" dirty="0">
                <a:solidFill>
                  <a:schemeClr val="bg1"/>
                </a:solidFill>
                <a:latin typeface="微软雅黑" panose="020B0503020204020204" pitchFamily="34" charset="-122"/>
                <a:ea typeface="微软雅黑" panose="020B0503020204020204" pitchFamily="34" charset="-122"/>
              </a:rPr>
              <a:t>功能（</a:t>
            </a:r>
            <a:r>
              <a:rPr lang="en-US" altLang="zh-CN" sz="2800" b="1" dirty="0">
                <a:solidFill>
                  <a:schemeClr val="bg1"/>
                </a:solidFill>
                <a:latin typeface="微软雅黑" panose="020B0503020204020204" pitchFamily="34" charset="-122"/>
                <a:ea typeface="微软雅黑" panose="020B0503020204020204" pitchFamily="34" charset="-122"/>
              </a:rPr>
              <a:t>1</a:t>
            </a:r>
            <a:r>
              <a:rPr lang="zh-CN" altLang="en-US" sz="2800" b="1" dirty="0">
                <a:solidFill>
                  <a:schemeClr val="bg1"/>
                </a:solidFill>
                <a:latin typeface="微软雅黑" panose="020B0503020204020204" pitchFamily="34" charset="-122"/>
                <a:ea typeface="微软雅黑" panose="020B0503020204020204" pitchFamily="34" charset="-122"/>
              </a:rPr>
              <a:t>）：输出地址</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title"/>
          </p:nvPr>
        </p:nvSpPr>
        <p:spPr>
          <a:xfrm>
            <a:off x="527833" y="1013965"/>
            <a:ext cx="11149012" cy="387798"/>
          </a:xfrm>
        </p:spPr>
        <p:txBody>
          <a:bodyPr/>
          <a:lstStyle/>
          <a:p>
            <a:r>
              <a:rPr lang="en-US" altLang="zh-CN" sz="2800" b="1" kern="0" dirty="0">
                <a:solidFill>
                  <a:srgbClr val="FFFF00"/>
                </a:solidFill>
                <a:latin typeface="+mn-lt"/>
                <a:ea typeface="+mn-ea"/>
                <a:cs typeface="+mn-cs"/>
              </a:rPr>
              <a:t>Bridge</a:t>
            </a:r>
            <a:r>
              <a:rPr lang="zh-CN" altLang="en-US" sz="2800" b="1" kern="0" dirty="0">
                <a:solidFill>
                  <a:srgbClr val="FFFF00"/>
                </a:solidFill>
                <a:latin typeface="+mn-lt"/>
                <a:ea typeface="+mn-ea"/>
                <a:cs typeface="+mn-cs"/>
              </a:rPr>
              <a:t>功能</a:t>
            </a:r>
            <a:r>
              <a:rPr lang="en-US" altLang="zh-CN" sz="2800" b="1" kern="0" dirty="0">
                <a:solidFill>
                  <a:srgbClr val="FFFF00"/>
                </a:solidFill>
                <a:latin typeface="+mn-lt"/>
                <a:ea typeface="+mn-ea"/>
                <a:cs typeface="+mn-cs"/>
              </a:rPr>
              <a:t>(2)</a:t>
            </a:r>
            <a:r>
              <a:rPr lang="zh-CN" altLang="en-US" sz="2800" b="1" kern="0" dirty="0">
                <a:solidFill>
                  <a:srgbClr val="FFFF00"/>
                </a:solidFill>
                <a:latin typeface="+mn-lt"/>
                <a:ea typeface="+mn-ea"/>
                <a:cs typeface="+mn-cs"/>
              </a:rPr>
              <a:t>：地址匹配</a:t>
            </a:r>
          </a:p>
        </p:txBody>
      </p:sp>
      <p:sp>
        <p:nvSpPr>
          <p:cNvPr id="167" name="内容占位符 1"/>
          <p:cNvSpPr txBox="1">
            <a:spLocks/>
          </p:cNvSpPr>
          <p:nvPr/>
        </p:nvSpPr>
        <p:spPr bwMode="auto">
          <a:xfrm>
            <a:off x="493712" y="1303028"/>
            <a:ext cx="7480301" cy="283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zh-CN" altLang="en-US" sz="2400" b="1" kern="0" dirty="0" smtClean="0">
                <a:solidFill>
                  <a:schemeClr val="bg1"/>
                </a:solidFill>
              </a:rPr>
              <a:t>设备地址译码</a:t>
            </a:r>
            <a:endParaRPr lang="en-US" altLang="zh-CN" sz="2400" b="1" kern="0" dirty="0" smtClean="0">
              <a:solidFill>
                <a:schemeClr val="bg1"/>
              </a:solidFill>
            </a:endParaRPr>
          </a:p>
          <a:p>
            <a:pPr lvl="1">
              <a:defRPr/>
            </a:pPr>
            <a:r>
              <a:rPr lang="zh-CN" altLang="en-US" sz="2400" b="1" kern="0" dirty="0" smtClean="0">
                <a:solidFill>
                  <a:schemeClr val="bg1"/>
                </a:solidFill>
              </a:rPr>
              <a:t>设备基地址：分为高位和低位</a:t>
            </a:r>
            <a:endParaRPr lang="en-US" altLang="zh-CN" sz="2400" b="1" kern="0" dirty="0" smtClean="0">
              <a:solidFill>
                <a:schemeClr val="bg1"/>
              </a:solidFill>
            </a:endParaRPr>
          </a:p>
          <a:p>
            <a:pPr lvl="2">
              <a:defRPr/>
            </a:pPr>
            <a:r>
              <a:rPr lang="zh-CN" altLang="en-US" b="1" kern="0" dirty="0" smtClean="0">
                <a:solidFill>
                  <a:schemeClr val="bg1"/>
                </a:solidFill>
              </a:rPr>
              <a:t>基地址低位：位数由</a:t>
            </a:r>
            <a:r>
              <a:rPr lang="zh-CN" altLang="en-US" b="1" kern="0" dirty="0">
                <a:solidFill>
                  <a:schemeClr val="bg1"/>
                </a:solidFill>
              </a:rPr>
              <a:t>设备占用</a:t>
            </a:r>
            <a:r>
              <a:rPr lang="zh-CN" altLang="en-US" b="1" kern="0" dirty="0" smtClean="0">
                <a:solidFill>
                  <a:schemeClr val="bg1"/>
                </a:solidFill>
              </a:rPr>
              <a:t>空间大小决定，也就是偏移地址的位数</a:t>
            </a:r>
            <a:endParaRPr lang="en-US" altLang="zh-CN" b="1" kern="0" dirty="0" smtClean="0">
              <a:solidFill>
                <a:schemeClr val="bg1"/>
              </a:solidFill>
            </a:endParaRPr>
          </a:p>
          <a:p>
            <a:pPr lvl="2">
              <a:defRPr/>
            </a:pPr>
            <a:r>
              <a:rPr lang="zh-CN" altLang="en-US" b="1" kern="0" dirty="0" smtClean="0">
                <a:solidFill>
                  <a:schemeClr val="bg1"/>
                </a:solidFill>
              </a:rPr>
              <a:t>基地址高位：</a:t>
            </a:r>
            <a:r>
              <a:rPr lang="en-US" altLang="zh-CN" b="1" kern="0" dirty="0" smtClean="0">
                <a:solidFill>
                  <a:schemeClr val="bg1"/>
                </a:solidFill>
              </a:rPr>
              <a:t>Bridge</a:t>
            </a:r>
            <a:r>
              <a:rPr lang="zh-CN" altLang="en-US" b="1" kern="0" dirty="0" smtClean="0">
                <a:solidFill>
                  <a:schemeClr val="bg1"/>
                </a:solidFill>
              </a:rPr>
              <a:t>用于译码选择设备</a:t>
            </a:r>
            <a:endParaRPr lang="en-US" altLang="zh-CN" b="1" kern="0" dirty="0" smtClean="0">
              <a:solidFill>
                <a:schemeClr val="bg1"/>
              </a:solidFill>
            </a:endParaRPr>
          </a:p>
        </p:txBody>
      </p:sp>
      <p:graphicFrame>
        <p:nvGraphicFramePr>
          <p:cNvPr id="16" name="表格 15"/>
          <p:cNvGraphicFramePr>
            <a:graphicFrameLocks noGrp="1"/>
          </p:cNvGraphicFramePr>
          <p:nvPr/>
        </p:nvGraphicFramePr>
        <p:xfrm>
          <a:off x="142875" y="4394200"/>
          <a:ext cx="4030663" cy="2347913"/>
        </p:xfrm>
        <a:graphic>
          <a:graphicData uri="http://schemas.openxmlformats.org/drawingml/2006/table">
            <a:tbl>
              <a:tblPr firstRow="1" firstCol="1" lastRow="1" lastCol="1" bandRow="1" bandCol="1">
                <a:tableStyleId>{16D9F66E-5EB9-4882-86FB-DCBF35E3C3E4}</a:tableStyleId>
              </a:tblPr>
              <a:tblGrid>
                <a:gridCol w="911698">
                  <a:extLst>
                    <a:ext uri="{9D8B030D-6E8A-4147-A177-3AD203B41FA5}">
                      <a16:colId xmlns:a16="http://schemas.microsoft.com/office/drawing/2014/main" val="20000"/>
                    </a:ext>
                  </a:extLst>
                </a:gridCol>
                <a:gridCol w="1871379">
                  <a:extLst>
                    <a:ext uri="{9D8B030D-6E8A-4147-A177-3AD203B41FA5}">
                      <a16:colId xmlns:a16="http://schemas.microsoft.com/office/drawing/2014/main" val="20001"/>
                    </a:ext>
                  </a:extLst>
                </a:gridCol>
                <a:gridCol w="1247586">
                  <a:extLst>
                    <a:ext uri="{9D8B030D-6E8A-4147-A177-3AD203B41FA5}">
                      <a16:colId xmlns:a16="http://schemas.microsoft.com/office/drawing/2014/main" val="20002"/>
                    </a:ext>
                  </a:extLst>
                </a:gridCol>
              </a:tblGrid>
              <a:tr h="396201">
                <a:tc>
                  <a:txBody>
                    <a:bodyPr/>
                    <a:lstStyle/>
                    <a:p>
                      <a:pPr algn="ctr">
                        <a:spcAft>
                          <a:spcPts val="0"/>
                        </a:spcAft>
                      </a:pPr>
                      <a:r>
                        <a:rPr lang="zh-CN" altLang="en-US" sz="1600" b="0" kern="100" dirty="0" smtClean="0">
                          <a:solidFill>
                            <a:schemeClr val="bg1"/>
                          </a:solidFill>
                          <a:effectLst/>
                          <a:latin typeface="+mn-ea"/>
                          <a:ea typeface="+mn-ea"/>
                        </a:rPr>
                        <a:t>设备</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tc>
                  <a:txBody>
                    <a:bodyPr/>
                    <a:lstStyle/>
                    <a:p>
                      <a:pPr algn="ctr">
                        <a:spcAft>
                          <a:spcPts val="0"/>
                        </a:spcAft>
                      </a:pPr>
                      <a:r>
                        <a:rPr lang="en-US" altLang="zh-CN" sz="1600" b="0" kern="100" dirty="0" smtClean="0">
                          <a:solidFill>
                            <a:schemeClr val="bg1"/>
                          </a:solidFill>
                          <a:effectLst/>
                          <a:latin typeface="+mn-ea"/>
                          <a:ea typeface="+mn-ea"/>
                        </a:rPr>
                        <a:t>MIPS</a:t>
                      </a:r>
                      <a:r>
                        <a:rPr lang="zh-CN" altLang="en-US" sz="1600" b="0" kern="100" dirty="0" smtClean="0">
                          <a:solidFill>
                            <a:schemeClr val="bg1"/>
                          </a:solidFill>
                          <a:effectLst/>
                          <a:latin typeface="+mn-ea"/>
                          <a:ea typeface="+mn-ea"/>
                        </a:rPr>
                        <a:t>地址范围</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tc>
                  <a:txBody>
                    <a:bodyPr/>
                    <a:lstStyle/>
                    <a:p>
                      <a:pPr algn="ctr">
                        <a:spcAft>
                          <a:spcPts val="0"/>
                        </a:spcAft>
                      </a:pPr>
                      <a:r>
                        <a:rPr lang="zh-CN" altLang="en-US" sz="1600" b="0" kern="100" dirty="0" smtClean="0">
                          <a:solidFill>
                            <a:schemeClr val="bg1"/>
                          </a:solidFill>
                          <a:effectLst/>
                          <a:latin typeface="+mn-ea"/>
                          <a:ea typeface="+mn-ea"/>
                          <a:cs typeface="Courier New" panose="02070309020205020404" pitchFamily="49" charset="0"/>
                        </a:rPr>
                        <a:t>占用空间</a:t>
                      </a:r>
                      <a:endParaRPr lang="zh-CN" sz="1600" b="0" kern="100" dirty="0">
                        <a:solidFill>
                          <a:schemeClr val="bg1"/>
                        </a:solidFill>
                        <a:effectLst/>
                        <a:latin typeface="+mn-ea"/>
                        <a:ea typeface="+mn-ea"/>
                        <a:cs typeface="Courier New" panose="02070309020205020404" pitchFamily="49" charset="0"/>
                      </a:endParaRPr>
                    </a:p>
                  </a:txBody>
                  <a:tcPr marL="95641" marR="0" marT="0" marB="0" anchor="ctr">
                    <a:solidFill>
                      <a:srgbClr val="002060"/>
                    </a:solidFill>
                  </a:tcPr>
                </a:tc>
                <a:extLst>
                  <a:ext uri="{0D108BD9-81ED-4DB2-BD59-A6C34878D82A}">
                    <a16:rowId xmlns:a16="http://schemas.microsoft.com/office/drawing/2014/main" val="10000"/>
                  </a:ext>
                </a:extLst>
              </a:tr>
              <a:tr h="487928">
                <a:tc>
                  <a:txBody>
                    <a:bodyPr/>
                    <a:lstStyle/>
                    <a:p>
                      <a:pPr algn="ctr">
                        <a:spcAft>
                          <a:spcPts val="0"/>
                        </a:spcAft>
                      </a:pPr>
                      <a:r>
                        <a:rPr lang="en-US" altLang="zh-CN" sz="1600" b="0" kern="100" dirty="0" smtClean="0">
                          <a:effectLst/>
                          <a:latin typeface="Cambria" panose="02040503050406030204" pitchFamily="18" charset="0"/>
                        </a:rPr>
                        <a:t>DEV0</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A0000000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A00000FF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1"/>
                  </a:ext>
                </a:extLst>
              </a:tr>
              <a:tr h="487928">
                <a:tc>
                  <a:txBody>
                    <a:bodyPr/>
                    <a:lstStyle/>
                    <a:p>
                      <a:pPr algn="ctr">
                        <a:spcAft>
                          <a:spcPts val="0"/>
                        </a:spcAft>
                      </a:pPr>
                      <a:r>
                        <a:rPr lang="en-US" altLang="zh-CN" sz="1600" b="0" kern="100" dirty="0" smtClean="0">
                          <a:effectLst/>
                          <a:latin typeface="Cambria" panose="02040503050406030204" pitchFamily="18" charset="0"/>
                        </a:rPr>
                        <a:t>DEV1</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solidFill>
                      <a:schemeClr val="bg1"/>
                    </a:solidFill>
                  </a:tcP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A0000100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A00001FF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solidFill>
                      <a:schemeClr val="bg1"/>
                    </a:solidFill>
                  </a:tcP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solidFill>
                      <a:schemeClr val="bg1"/>
                    </a:solidFill>
                  </a:tcPr>
                </a:tc>
                <a:extLst>
                  <a:ext uri="{0D108BD9-81ED-4DB2-BD59-A6C34878D82A}">
                    <a16:rowId xmlns:a16="http://schemas.microsoft.com/office/drawing/2014/main" val="10002"/>
                  </a:ext>
                </a:extLst>
              </a:tr>
              <a:tr h="487928">
                <a:tc>
                  <a:txBody>
                    <a:bodyPr/>
                    <a:lstStyle/>
                    <a:p>
                      <a:pPr algn="ctr">
                        <a:spcAft>
                          <a:spcPts val="0"/>
                        </a:spcAft>
                      </a:pPr>
                      <a:r>
                        <a:rPr lang="en-US" altLang="zh-CN" sz="1600" b="0" kern="100" dirty="0" smtClean="0">
                          <a:effectLst/>
                          <a:latin typeface="Cambria" panose="02040503050406030204" pitchFamily="18" charset="0"/>
                        </a:rPr>
                        <a:t>DEV2</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a:effectLst/>
                          <a:latin typeface="Courier New" panose="02070309020205020404" pitchFamily="49" charset="0"/>
                          <a:cs typeface="Courier New" panose="02070309020205020404" pitchFamily="49" charset="0"/>
                        </a:rPr>
                        <a:t>A0000200</a:t>
                      </a:r>
                      <a:r>
                        <a:rPr lang="en-US" sz="1600" b="0" kern="100" baseline="-25000" dirty="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A00002FF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256</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3"/>
                  </a:ext>
                </a:extLst>
              </a:tr>
              <a:tr h="487928">
                <a:tc>
                  <a:txBody>
                    <a:bodyPr/>
                    <a:lstStyle/>
                    <a:p>
                      <a:pPr algn="ctr">
                        <a:spcAft>
                          <a:spcPts val="0"/>
                        </a:spcAft>
                      </a:pPr>
                      <a:r>
                        <a:rPr lang="en-US" altLang="zh-CN" sz="1600" b="0" kern="100" dirty="0" smtClean="0">
                          <a:effectLst/>
                          <a:latin typeface="Cambria" panose="02040503050406030204" pitchFamily="18" charset="0"/>
                        </a:rPr>
                        <a:t>DEV3</a:t>
                      </a:r>
                      <a:endParaRPr lang="zh-CN" sz="1600" b="0" kern="100" dirty="0">
                        <a:effectLst/>
                        <a:latin typeface="Cambria" panose="02040503050406030204" pitchFamily="18" charset="0"/>
                        <a:ea typeface="宋体"/>
                        <a:cs typeface="Courier New" panose="02070309020205020404" pitchFamily="49" charset="0"/>
                      </a:endParaRPr>
                    </a:p>
                  </a:txBody>
                  <a:tcPr marL="95641" marR="0" marT="0" marB="0" anchor="ctr"/>
                </a:tc>
                <a:tc>
                  <a:txBody>
                    <a:bodyPr/>
                    <a:lstStyle/>
                    <a:p>
                      <a:pPr algn="l">
                        <a:spcAft>
                          <a:spcPts val="0"/>
                        </a:spcAft>
                      </a:pPr>
                      <a:r>
                        <a:rPr lang="en-US" sz="1600" b="0" kern="100" dirty="0" smtClean="0">
                          <a:effectLst/>
                          <a:latin typeface="Courier New" panose="02070309020205020404" pitchFamily="49" charset="0"/>
                          <a:cs typeface="Courier New" panose="02070309020205020404" pitchFamily="49" charset="0"/>
                        </a:rPr>
                        <a:t>A0</a:t>
                      </a:r>
                      <a:r>
                        <a:rPr lang="en-US" altLang="zh-CN" sz="1600" b="0" kern="100" dirty="0" smtClean="0">
                          <a:effectLst/>
                          <a:latin typeface="Courier New" panose="02070309020205020404" pitchFamily="49" charset="0"/>
                          <a:cs typeface="Courier New" panose="02070309020205020404" pitchFamily="49" charset="0"/>
                        </a:rPr>
                        <a:t>1</a:t>
                      </a:r>
                      <a:r>
                        <a:rPr lang="en-US" sz="1600" b="0" kern="100" dirty="0" smtClean="0">
                          <a:effectLst/>
                          <a:latin typeface="Courier New" panose="02070309020205020404" pitchFamily="49" charset="0"/>
                          <a:cs typeface="Courier New" panose="02070309020205020404" pitchFamily="49" charset="0"/>
                        </a:rPr>
                        <a:t>00000</a:t>
                      </a:r>
                      <a:r>
                        <a:rPr lang="en-US" sz="1600" b="0" kern="100" baseline="-25000" dirty="0" smtClean="0">
                          <a:effectLst/>
                          <a:latin typeface="Courier New" panose="02070309020205020404" pitchFamily="49" charset="0"/>
                          <a:cs typeface="Courier New" panose="02070309020205020404" pitchFamily="49" charset="0"/>
                        </a:rPr>
                        <a:t>H</a:t>
                      </a:r>
                      <a:r>
                        <a:rPr lang="en-US" sz="1600" b="0" kern="100" dirty="0" smtClean="0">
                          <a:effectLst/>
                          <a:latin typeface="Courier New" panose="02070309020205020404" pitchFamily="49" charset="0"/>
                          <a:cs typeface="Courier New" panose="02070309020205020404" pitchFamily="49" charset="0"/>
                        </a:rPr>
                        <a:t>~</a:t>
                      </a:r>
                    </a:p>
                    <a:p>
                      <a:pPr algn="l">
                        <a:spcAft>
                          <a:spcPts val="0"/>
                        </a:spcAft>
                      </a:pPr>
                      <a:r>
                        <a:rPr lang="en-US" sz="1600" b="0" kern="100" dirty="0" smtClean="0">
                          <a:effectLst/>
                          <a:latin typeface="Courier New" panose="02070309020205020404" pitchFamily="49" charset="0"/>
                          <a:cs typeface="Courier New" panose="02070309020205020404" pitchFamily="49" charset="0"/>
                        </a:rPr>
                        <a:t>A0</a:t>
                      </a:r>
                      <a:r>
                        <a:rPr lang="en-US" altLang="zh-CN" sz="1600" b="0" kern="100" dirty="0" smtClean="0">
                          <a:effectLst/>
                          <a:latin typeface="Courier New" panose="02070309020205020404" pitchFamily="49" charset="0"/>
                          <a:cs typeface="Courier New" panose="02070309020205020404" pitchFamily="49" charset="0"/>
                        </a:rPr>
                        <a:t>1FFF</a:t>
                      </a:r>
                      <a:r>
                        <a:rPr lang="en-US" sz="1600" b="0" kern="100" dirty="0" smtClean="0">
                          <a:effectLst/>
                          <a:latin typeface="Courier New" panose="02070309020205020404" pitchFamily="49" charset="0"/>
                          <a:cs typeface="Courier New" panose="02070309020205020404" pitchFamily="49" charset="0"/>
                        </a:rPr>
                        <a:t>FF</a:t>
                      </a:r>
                      <a:r>
                        <a:rPr lang="en-US" sz="1600" b="0" kern="100" baseline="-25000" dirty="0" smtClean="0">
                          <a:effectLst/>
                          <a:latin typeface="Courier New" panose="02070309020205020404" pitchFamily="49" charset="0"/>
                          <a:cs typeface="Courier New" panose="02070309020205020404" pitchFamily="49" charset="0"/>
                        </a:rPr>
                        <a:t>H</a:t>
                      </a:r>
                      <a:endParaRPr lang="zh-CN" sz="1600" b="0" kern="100" dirty="0">
                        <a:effectLst/>
                        <a:latin typeface="Courier New" panose="02070309020205020404" pitchFamily="49" charset="0"/>
                        <a:ea typeface="宋体"/>
                        <a:cs typeface="Courier New" panose="02070309020205020404" pitchFamily="49" charset="0"/>
                      </a:endParaRPr>
                    </a:p>
                  </a:txBody>
                  <a:tcPr marL="47985" marR="47985" marT="0" marB="0" anchor="ctr"/>
                </a:tc>
                <a:tc>
                  <a:txBody>
                    <a:bodyPr/>
                    <a:lstStyle/>
                    <a:p>
                      <a:pPr algn="ctr">
                        <a:spcAft>
                          <a:spcPts val="0"/>
                        </a:spcAft>
                      </a:pPr>
                      <a:r>
                        <a:rPr lang="en-US" altLang="zh-CN" sz="1600" b="0" kern="100" dirty="0" smtClean="0">
                          <a:effectLst/>
                          <a:latin typeface="Cambria" panose="02040503050406030204" pitchFamily="18" charset="0"/>
                          <a:ea typeface="宋体"/>
                          <a:cs typeface="Courier New" panose="02070309020205020404" pitchFamily="49" charset="0"/>
                        </a:rPr>
                        <a:t>1MB</a:t>
                      </a:r>
                      <a:r>
                        <a:rPr lang="zh-CN" altLang="en-US" sz="1600" b="0" kern="100" dirty="0" smtClean="0">
                          <a:effectLst/>
                          <a:latin typeface="Cambria" panose="02040503050406030204" pitchFamily="18" charset="0"/>
                          <a:ea typeface="宋体"/>
                          <a:cs typeface="Courier New" panose="02070309020205020404" pitchFamily="49" charset="0"/>
                        </a:rPr>
                        <a:t>字节</a:t>
                      </a:r>
                      <a:endParaRPr lang="zh-CN" sz="1600" b="0" kern="100" dirty="0">
                        <a:effectLst/>
                        <a:latin typeface="Cambria" panose="02040503050406030204" pitchFamily="18" charset="0"/>
                        <a:ea typeface="宋体"/>
                        <a:cs typeface="Courier New" panose="02070309020205020404" pitchFamily="49" charset="0"/>
                      </a:endParaRPr>
                    </a:p>
                  </a:txBody>
                  <a:tcPr marL="0" marR="0" marT="0" marB="0" anchor="ctr"/>
                </a:tc>
                <a:extLst>
                  <a:ext uri="{0D108BD9-81ED-4DB2-BD59-A6C34878D82A}">
                    <a16:rowId xmlns:a16="http://schemas.microsoft.com/office/drawing/2014/main" val="10004"/>
                  </a:ext>
                </a:extLst>
              </a:tr>
            </a:tbl>
          </a:graphicData>
        </a:graphic>
      </p:graphicFrame>
      <p:sp>
        <p:nvSpPr>
          <p:cNvPr id="17" name="TextBox 16"/>
          <p:cNvSpPr txBox="1"/>
          <p:nvPr/>
        </p:nvSpPr>
        <p:spPr>
          <a:xfrm>
            <a:off x="4941888" y="4397375"/>
            <a:ext cx="976312"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PrAddr</a:t>
            </a:r>
            <a:endParaRPr lang="zh-CN" altLang="en-US" sz="2000" dirty="0"/>
          </a:p>
        </p:txBody>
      </p:sp>
      <p:sp>
        <p:nvSpPr>
          <p:cNvPr id="18" name="TextBox 17"/>
          <p:cNvSpPr txBox="1"/>
          <p:nvPr/>
        </p:nvSpPr>
        <p:spPr>
          <a:xfrm>
            <a:off x="5226050" y="5508625"/>
            <a:ext cx="752475"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PrRD</a:t>
            </a:r>
            <a:endParaRPr lang="zh-CN" altLang="en-US" sz="2000" dirty="0"/>
          </a:p>
        </p:txBody>
      </p:sp>
      <p:sp>
        <p:nvSpPr>
          <p:cNvPr id="19" name="TextBox 18"/>
          <p:cNvSpPr txBox="1"/>
          <p:nvPr/>
        </p:nvSpPr>
        <p:spPr>
          <a:xfrm>
            <a:off x="5137150" y="6342063"/>
            <a:ext cx="836613" cy="400050"/>
          </a:xfrm>
          <a:prstGeom prst="rect">
            <a:avLst/>
          </a:prstGeom>
          <a:ln>
            <a:solidFill>
              <a:srgbClr val="FFFF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PrWD</a:t>
            </a:r>
            <a:endParaRPr lang="zh-CN" altLang="en-US" sz="2000" dirty="0"/>
          </a:p>
        </p:txBody>
      </p:sp>
      <p:sp>
        <p:nvSpPr>
          <p:cNvPr id="30" name="TextBox 29"/>
          <p:cNvSpPr txBox="1"/>
          <p:nvPr/>
        </p:nvSpPr>
        <p:spPr>
          <a:xfrm>
            <a:off x="10244138" y="4357688"/>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err="1">
                <a:latin typeface="Cambria" panose="02040503050406030204" pitchFamily="18" charset="0"/>
              </a:rPr>
              <a:t>DEV_Addr</a:t>
            </a:r>
            <a:endParaRPr lang="zh-CN" altLang="en-US" sz="2000" dirty="0">
              <a:latin typeface="Cambria" panose="02040503050406030204" pitchFamily="18" charset="0"/>
            </a:endParaRPr>
          </a:p>
        </p:txBody>
      </p:sp>
      <p:pic>
        <p:nvPicPr>
          <p:cNvPr id="17443" name="图片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8725" y="4300538"/>
            <a:ext cx="396081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4" name="圆角矩形 31"/>
          <p:cNvSpPr>
            <a:spLocks noChangeArrowheads="1"/>
          </p:cNvSpPr>
          <p:nvPr/>
        </p:nvSpPr>
        <p:spPr bwMode="auto">
          <a:xfrm>
            <a:off x="6980238" y="4300538"/>
            <a:ext cx="2495550" cy="2513012"/>
          </a:xfrm>
          <a:prstGeom prst="roundRect">
            <a:avLst>
              <a:gd name="adj" fmla="val 4764"/>
            </a:avLst>
          </a:prstGeom>
          <a:noFill/>
          <a:ln w="381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b"/>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Cambria" panose="02040503050406030204" pitchFamily="18" charset="0"/>
              <a:sym typeface="Wingdings" panose="05000000000000000000" pitchFamily="2" charset="2"/>
            </a:endParaRPr>
          </a:p>
        </p:txBody>
      </p:sp>
      <p:sp>
        <p:nvSpPr>
          <p:cNvPr id="34" name="TextBox 33"/>
          <p:cNvSpPr txBox="1"/>
          <p:nvPr/>
        </p:nvSpPr>
        <p:spPr>
          <a:xfrm>
            <a:off x="10260013" y="4900613"/>
            <a:ext cx="1903412" cy="1323975"/>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DEV0_RD</a:t>
            </a:r>
          </a:p>
          <a:p>
            <a:pPr>
              <a:defRPr/>
            </a:pPr>
            <a:r>
              <a:rPr lang="en-US" altLang="zh-CN" sz="2000" dirty="0">
                <a:latin typeface="Cambria" panose="02040503050406030204" pitchFamily="18" charset="0"/>
              </a:rPr>
              <a:t>DEV1_RD</a:t>
            </a:r>
          </a:p>
          <a:p>
            <a:pPr>
              <a:defRPr/>
            </a:pPr>
            <a:r>
              <a:rPr lang="en-US" altLang="zh-CN" sz="2000" dirty="0">
                <a:latin typeface="Cambria" panose="02040503050406030204" pitchFamily="18" charset="0"/>
              </a:rPr>
              <a:t>DEV2_RD</a:t>
            </a:r>
          </a:p>
          <a:p>
            <a:pPr>
              <a:defRPr/>
            </a:pPr>
            <a:r>
              <a:rPr lang="en-US" altLang="zh-CN" sz="2000" dirty="0">
                <a:latin typeface="Cambria" panose="02040503050406030204" pitchFamily="18" charset="0"/>
              </a:rPr>
              <a:t>DEV3_RD</a:t>
            </a:r>
            <a:endParaRPr lang="zh-CN" altLang="en-US" sz="2000" dirty="0">
              <a:latin typeface="Cambria" panose="02040503050406030204" pitchFamily="18" charset="0"/>
            </a:endParaRPr>
          </a:p>
        </p:txBody>
      </p:sp>
      <p:sp>
        <p:nvSpPr>
          <p:cNvPr id="35" name="TextBox 34"/>
          <p:cNvSpPr txBox="1"/>
          <p:nvPr/>
        </p:nvSpPr>
        <p:spPr>
          <a:xfrm>
            <a:off x="10269538" y="6413500"/>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DEV_WD</a:t>
            </a:r>
            <a:endParaRPr lang="zh-CN" altLang="en-US" sz="2000" dirty="0">
              <a:latin typeface="Cambria" panose="02040503050406030204" pitchFamily="18" charset="0"/>
            </a:endParaRPr>
          </a:p>
        </p:txBody>
      </p:sp>
      <p:sp>
        <p:nvSpPr>
          <p:cNvPr id="36" name="矩形 35"/>
          <p:cNvSpPr/>
          <p:nvPr/>
        </p:nvSpPr>
        <p:spPr bwMode="auto">
          <a:xfrm>
            <a:off x="7364413" y="4813300"/>
            <a:ext cx="609600" cy="430213"/>
          </a:xfrm>
          <a:prstGeom prst="rect">
            <a:avLst/>
          </a:prstGeom>
          <a:solidFill>
            <a:srgbClr val="FF9900"/>
          </a:solidFill>
          <a:ln>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wrap="none" anchor="ctr"/>
          <a:lstStyle/>
          <a:p>
            <a:pPr marL="342900" indent="-342900" algn="ctr" defTabSz="914400" eaLnBrk="1" hangingPunct="1">
              <a:spcBef>
                <a:spcPct val="20000"/>
              </a:spcBef>
              <a:buClr>
                <a:srgbClr val="FF9900"/>
              </a:buClr>
              <a:buFont typeface="Wingdings" pitchFamily="2" charset="2"/>
              <a:buNone/>
              <a:defRPr/>
            </a:pPr>
            <a:r>
              <a:rPr lang="zh-CN" altLang="en-US" sz="1800" dirty="0">
                <a:solidFill>
                  <a:schemeClr val="tx1"/>
                </a:solidFill>
                <a:latin typeface="黑体" panose="02010609060101010101" pitchFamily="49" charset="-122"/>
                <a:ea typeface="黑体" panose="02010609060101010101" pitchFamily="49" charset="-122"/>
                <a:sym typeface="Wingdings" pitchFamily="2" charset="2"/>
              </a:rPr>
              <a:t>译码</a:t>
            </a:r>
          </a:p>
        </p:txBody>
      </p:sp>
      <p:cxnSp>
        <p:nvCxnSpPr>
          <p:cNvPr id="17448" name="肘形连接符 36"/>
          <p:cNvCxnSpPr>
            <a:cxnSpLocks noChangeShapeType="1"/>
            <a:endCxn id="36" idx="1"/>
          </p:cNvCxnSpPr>
          <p:nvPr/>
        </p:nvCxnSpPr>
        <p:spPr bwMode="auto">
          <a:xfrm rot="16200000" flipH="1">
            <a:off x="6984207" y="4648994"/>
            <a:ext cx="471487" cy="288925"/>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49" name="直接箭头连接符 37"/>
          <p:cNvCxnSpPr>
            <a:cxnSpLocks noChangeShapeType="1"/>
            <a:stCxn id="36" idx="2"/>
          </p:cNvCxnSpPr>
          <p:nvPr/>
        </p:nvCxnSpPr>
        <p:spPr bwMode="auto">
          <a:xfrm>
            <a:off x="7669213" y="5243513"/>
            <a:ext cx="0" cy="27781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 name="表格 1"/>
          <p:cNvGraphicFramePr>
            <a:graphicFrameLocks noGrp="1"/>
          </p:cNvGraphicFramePr>
          <p:nvPr/>
        </p:nvGraphicFramePr>
        <p:xfrm>
          <a:off x="8110538" y="800100"/>
          <a:ext cx="4030662" cy="768350"/>
        </p:xfrm>
        <a:graphic>
          <a:graphicData uri="http://schemas.openxmlformats.org/drawingml/2006/table">
            <a:tbl>
              <a:tblPr firstRow="1" bandRow="1">
                <a:tableStyleId>{93296810-A885-4BE3-A3E7-6D5BEEA58F35}</a:tableStyleId>
              </a:tblPr>
              <a:tblGrid>
                <a:gridCol w="1967347">
                  <a:extLst>
                    <a:ext uri="{9D8B030D-6E8A-4147-A177-3AD203B41FA5}">
                      <a16:colId xmlns:a16="http://schemas.microsoft.com/office/drawing/2014/main" val="20000"/>
                    </a:ext>
                  </a:extLst>
                </a:gridCol>
                <a:gridCol w="2063315">
                  <a:extLst>
                    <a:ext uri="{9D8B030D-6E8A-4147-A177-3AD203B41FA5}">
                      <a16:colId xmlns:a16="http://schemas.microsoft.com/office/drawing/2014/main" val="20001"/>
                    </a:ext>
                  </a:extLst>
                </a:gridCol>
              </a:tblGrid>
              <a:tr h="371454">
                <a:tc>
                  <a:txBody>
                    <a:bodyPr/>
                    <a:lstStyle/>
                    <a:p>
                      <a:pPr algn="ctr"/>
                      <a:r>
                        <a:rPr lang="en-US" altLang="zh-CN" sz="1800" b="0" dirty="0" smtClean="0">
                          <a:solidFill>
                            <a:schemeClr val="tx1"/>
                          </a:solidFill>
                          <a:latin typeface="Cambria" panose="02040503050406030204" pitchFamily="18" charset="0"/>
                        </a:rPr>
                        <a:t>31            X+1</a:t>
                      </a:r>
                      <a:endParaRPr lang="zh-CN" altLang="en-US" sz="1800" b="0" dirty="0">
                        <a:solidFill>
                          <a:schemeClr val="tx1"/>
                        </a:solidFill>
                        <a:latin typeface="Cambria" panose="02040503050406030204" pitchFamily="18" charset="0"/>
                      </a:endParaRPr>
                    </a:p>
                  </a:txBody>
                  <a:tcPr marL="121879" marR="121879" marT="45796" marB="45796">
                    <a:solidFill>
                      <a:schemeClr val="bg1"/>
                    </a:solidFill>
                  </a:tcPr>
                </a:tc>
                <a:tc>
                  <a:txBody>
                    <a:bodyPr/>
                    <a:lstStyle/>
                    <a:p>
                      <a:pPr algn="ctr"/>
                      <a:r>
                        <a:rPr lang="en-US" altLang="zh-CN" sz="1800" b="0" dirty="0" smtClean="0">
                          <a:solidFill>
                            <a:schemeClr val="tx1"/>
                          </a:solidFill>
                          <a:latin typeface="Cambria" panose="02040503050406030204" pitchFamily="18" charset="0"/>
                        </a:rPr>
                        <a:t>X                   0</a:t>
                      </a:r>
                      <a:endParaRPr lang="zh-CN" altLang="en-US" sz="1800" b="0" dirty="0">
                        <a:solidFill>
                          <a:schemeClr val="tx1"/>
                        </a:solidFill>
                        <a:latin typeface="Cambria" panose="02040503050406030204" pitchFamily="18" charset="0"/>
                      </a:endParaRPr>
                    </a:p>
                  </a:txBody>
                  <a:tcPr marL="121879" marR="121879" marT="45796" marB="45796">
                    <a:solidFill>
                      <a:schemeClr val="bg1"/>
                    </a:solidFill>
                  </a:tcPr>
                </a:tc>
                <a:extLst>
                  <a:ext uri="{0D108BD9-81ED-4DB2-BD59-A6C34878D82A}">
                    <a16:rowId xmlns:a16="http://schemas.microsoft.com/office/drawing/2014/main" val="10000"/>
                  </a:ext>
                </a:extLst>
              </a:tr>
              <a:tr h="396896">
                <a:tc>
                  <a:txBody>
                    <a:bodyPr/>
                    <a:lstStyle/>
                    <a:p>
                      <a:pPr algn="ctr"/>
                      <a:r>
                        <a:rPr lang="zh-CN" altLang="en-US" sz="2000" dirty="0" smtClean="0"/>
                        <a:t>基地址高位</a:t>
                      </a:r>
                      <a:endParaRPr lang="zh-CN" altLang="en-US" sz="2000" dirty="0"/>
                    </a:p>
                  </a:txBody>
                  <a:tcPr marL="121879" marR="121879" marT="45796" marB="45796"/>
                </a:tc>
                <a:tc>
                  <a:txBody>
                    <a:bodyPr/>
                    <a:lstStyle/>
                    <a:p>
                      <a:pPr algn="ctr"/>
                      <a:r>
                        <a:rPr lang="zh-CN" altLang="en-US" sz="2000" dirty="0" smtClean="0"/>
                        <a:t>基地址低位</a:t>
                      </a:r>
                      <a:endParaRPr lang="zh-CN" altLang="en-US" sz="2000" dirty="0"/>
                    </a:p>
                  </a:txBody>
                  <a:tcPr marL="121879" marR="121879" marT="45796" marB="45796"/>
                </a:tc>
                <a:extLst>
                  <a:ext uri="{0D108BD9-81ED-4DB2-BD59-A6C34878D82A}">
                    <a16:rowId xmlns:a16="http://schemas.microsoft.com/office/drawing/2014/main" val="10001"/>
                  </a:ext>
                </a:extLst>
              </a:tr>
            </a:tbl>
          </a:graphicData>
        </a:graphic>
      </p:graphicFrame>
      <p:sp>
        <p:nvSpPr>
          <p:cNvPr id="4" name="矩形 3"/>
          <p:cNvSpPr/>
          <p:nvPr/>
        </p:nvSpPr>
        <p:spPr>
          <a:xfrm>
            <a:off x="10094913" y="1844675"/>
            <a:ext cx="1708150" cy="1570038"/>
          </a:xfrm>
          <a:prstGeom prst="rect">
            <a:avLst/>
          </a:prstGeom>
        </p:spPr>
        <p:txBody>
          <a:bodyPr wrap="none">
            <a:spAutoFit/>
          </a:bodyPr>
          <a:lstStyle/>
          <a:p>
            <a:pPr marL="0" lvl="2" algn="ctr" fontAlgn="auto">
              <a:spcBef>
                <a:spcPts val="0"/>
              </a:spcBef>
              <a:spcAft>
                <a:spcPts val="0"/>
              </a:spcAft>
              <a:defRPr/>
            </a:pPr>
            <a:r>
              <a:rPr lang="en-US" altLang="zh-CN" kern="0" dirty="0">
                <a:solidFill>
                  <a:srgbClr val="66FF66"/>
                </a:solidFill>
                <a:latin typeface="Cambria" panose="02040503050406030204" pitchFamily="18" charset="0"/>
              </a:rPr>
              <a:t>A00000</a:t>
            </a:r>
            <a:r>
              <a:rPr lang="en-US" altLang="zh-CN" kern="0" dirty="0">
                <a:solidFill>
                  <a:srgbClr val="FF0000"/>
                </a:solidFill>
                <a:latin typeface="Cambria" panose="02040503050406030204" pitchFamily="18" charset="0"/>
              </a:rPr>
              <a:t>00</a:t>
            </a:r>
            <a:r>
              <a:rPr lang="en-US" altLang="zh-CN" kern="0" baseline="-25000" dirty="0">
                <a:solidFill>
                  <a:srgbClr val="000000"/>
                </a:solidFill>
                <a:latin typeface="Cambria" panose="02040503050406030204" pitchFamily="18" charset="0"/>
              </a:rPr>
              <a:t>H</a:t>
            </a:r>
          </a:p>
          <a:p>
            <a:pPr marL="0" lvl="2" algn="ctr" fontAlgn="auto">
              <a:spcBef>
                <a:spcPts val="0"/>
              </a:spcBef>
              <a:spcAft>
                <a:spcPts val="0"/>
              </a:spcAft>
              <a:defRPr/>
            </a:pPr>
            <a:r>
              <a:rPr lang="en-US" altLang="zh-CN" kern="0" dirty="0">
                <a:solidFill>
                  <a:srgbClr val="66FF66"/>
                </a:solidFill>
                <a:latin typeface="Cambria" panose="02040503050406030204" pitchFamily="18" charset="0"/>
              </a:rPr>
              <a:t>A00001</a:t>
            </a:r>
            <a:r>
              <a:rPr lang="en-US" altLang="zh-CN" kern="0" dirty="0">
                <a:solidFill>
                  <a:srgbClr val="FF0000"/>
                </a:solidFill>
                <a:latin typeface="Cambria" panose="02040503050406030204" pitchFamily="18" charset="0"/>
              </a:rPr>
              <a:t>00</a:t>
            </a:r>
            <a:r>
              <a:rPr lang="en-US" altLang="zh-CN" kern="0" baseline="-25000" dirty="0">
                <a:solidFill>
                  <a:srgbClr val="000000"/>
                </a:solidFill>
                <a:latin typeface="Cambria" panose="02040503050406030204" pitchFamily="18" charset="0"/>
              </a:rPr>
              <a:t>H</a:t>
            </a:r>
          </a:p>
          <a:p>
            <a:pPr marL="0" lvl="2" algn="ctr" fontAlgn="auto">
              <a:spcBef>
                <a:spcPts val="0"/>
              </a:spcBef>
              <a:spcAft>
                <a:spcPts val="0"/>
              </a:spcAft>
              <a:defRPr/>
            </a:pPr>
            <a:r>
              <a:rPr lang="en-US" altLang="zh-CN" kern="0" dirty="0">
                <a:solidFill>
                  <a:srgbClr val="66FF66"/>
                </a:solidFill>
                <a:latin typeface="Cambria" panose="02040503050406030204" pitchFamily="18" charset="0"/>
              </a:rPr>
              <a:t>A00002</a:t>
            </a:r>
            <a:r>
              <a:rPr lang="en-US" altLang="zh-CN" kern="0" dirty="0">
                <a:solidFill>
                  <a:srgbClr val="FF0000"/>
                </a:solidFill>
                <a:latin typeface="Cambria" panose="02040503050406030204" pitchFamily="18" charset="0"/>
              </a:rPr>
              <a:t>00</a:t>
            </a:r>
            <a:r>
              <a:rPr lang="en-US" altLang="zh-CN" kern="0" baseline="-25000" dirty="0">
                <a:solidFill>
                  <a:srgbClr val="000000"/>
                </a:solidFill>
                <a:latin typeface="Cambria" panose="02040503050406030204" pitchFamily="18" charset="0"/>
              </a:rPr>
              <a:t>H</a:t>
            </a:r>
          </a:p>
          <a:p>
            <a:pPr marL="0" lvl="2" algn="ctr" fontAlgn="auto">
              <a:spcBef>
                <a:spcPts val="0"/>
              </a:spcBef>
              <a:spcAft>
                <a:spcPts val="0"/>
              </a:spcAft>
              <a:defRPr/>
            </a:pPr>
            <a:r>
              <a:rPr lang="en-US" altLang="zh-CN" kern="0" dirty="0">
                <a:solidFill>
                  <a:srgbClr val="66FF66"/>
                </a:solidFill>
                <a:latin typeface="Cambria" panose="02040503050406030204" pitchFamily="18" charset="0"/>
              </a:rPr>
              <a:t>A01</a:t>
            </a:r>
            <a:r>
              <a:rPr lang="en-US" altLang="zh-CN" kern="0" dirty="0">
                <a:solidFill>
                  <a:srgbClr val="FF0000"/>
                </a:solidFill>
                <a:latin typeface="Cambria" panose="02040503050406030204" pitchFamily="18" charset="0"/>
              </a:rPr>
              <a:t>00000</a:t>
            </a:r>
            <a:r>
              <a:rPr lang="en-US" altLang="zh-CN" kern="0" baseline="-25000" dirty="0">
                <a:solidFill>
                  <a:srgbClr val="000000"/>
                </a:solidFill>
                <a:latin typeface="Cambria" panose="02040503050406030204" pitchFamily="18" charset="0"/>
              </a:rPr>
              <a:t>H</a:t>
            </a:r>
          </a:p>
        </p:txBody>
      </p:sp>
      <p:sp>
        <p:nvSpPr>
          <p:cNvPr id="21" name="矩形 20"/>
          <p:cNvSpPr/>
          <p:nvPr/>
        </p:nvSpPr>
        <p:spPr>
          <a:xfrm>
            <a:off x="8697748" y="1844675"/>
            <a:ext cx="986167" cy="1569660"/>
          </a:xfrm>
          <a:prstGeom prst="rect">
            <a:avLst/>
          </a:prstGeom>
        </p:spPr>
        <p:txBody>
          <a:bodyPr wrap="none">
            <a:spAutoFit/>
          </a:bodyPr>
          <a:lstStyle/>
          <a:p>
            <a:pPr marL="0" lvl="2" algn="ctr" fontAlgn="auto">
              <a:spcBef>
                <a:spcPts val="0"/>
              </a:spcBef>
              <a:spcAft>
                <a:spcPts val="0"/>
              </a:spcAft>
              <a:defRPr/>
            </a:pPr>
            <a:r>
              <a:rPr lang="zh-CN" altLang="en-US" b="1" kern="0" dirty="0">
                <a:solidFill>
                  <a:schemeClr val="bg1"/>
                </a:solidFill>
                <a:latin typeface="Cambria" panose="02040503050406030204" pitchFamily="18" charset="0"/>
              </a:rPr>
              <a:t>设备</a:t>
            </a:r>
            <a:r>
              <a:rPr lang="en-US" altLang="zh-CN" b="1" kern="0" dirty="0">
                <a:solidFill>
                  <a:schemeClr val="bg1"/>
                </a:solidFill>
                <a:latin typeface="Cambria" panose="02040503050406030204" pitchFamily="18" charset="0"/>
              </a:rPr>
              <a:t>0</a:t>
            </a:r>
          </a:p>
          <a:p>
            <a:pPr marL="0" lvl="2" algn="ctr" fontAlgn="auto">
              <a:spcBef>
                <a:spcPts val="0"/>
              </a:spcBef>
              <a:spcAft>
                <a:spcPts val="0"/>
              </a:spcAft>
              <a:defRPr/>
            </a:pPr>
            <a:r>
              <a:rPr lang="zh-CN" altLang="en-US" b="1" kern="0" dirty="0">
                <a:solidFill>
                  <a:schemeClr val="bg1"/>
                </a:solidFill>
                <a:latin typeface="Cambria" panose="02040503050406030204" pitchFamily="18" charset="0"/>
              </a:rPr>
              <a:t>设备</a:t>
            </a:r>
            <a:r>
              <a:rPr lang="en-US" altLang="zh-CN" b="1" kern="0" dirty="0">
                <a:solidFill>
                  <a:schemeClr val="bg1"/>
                </a:solidFill>
                <a:latin typeface="Cambria" panose="02040503050406030204" pitchFamily="18" charset="0"/>
              </a:rPr>
              <a:t>1</a:t>
            </a:r>
          </a:p>
          <a:p>
            <a:pPr marL="0" lvl="2" algn="ctr" fontAlgn="auto">
              <a:spcBef>
                <a:spcPts val="0"/>
              </a:spcBef>
              <a:spcAft>
                <a:spcPts val="0"/>
              </a:spcAft>
              <a:defRPr/>
            </a:pPr>
            <a:r>
              <a:rPr lang="zh-CN" altLang="en-US" b="1" kern="0" dirty="0">
                <a:solidFill>
                  <a:schemeClr val="bg1"/>
                </a:solidFill>
                <a:latin typeface="Cambria" panose="02040503050406030204" pitchFamily="18" charset="0"/>
              </a:rPr>
              <a:t>设备</a:t>
            </a:r>
            <a:r>
              <a:rPr lang="en-US" altLang="zh-CN" b="1" kern="0" dirty="0">
                <a:solidFill>
                  <a:schemeClr val="bg1"/>
                </a:solidFill>
                <a:latin typeface="Cambria" panose="02040503050406030204" pitchFamily="18" charset="0"/>
              </a:rPr>
              <a:t>2</a:t>
            </a:r>
          </a:p>
          <a:p>
            <a:pPr marL="0" lvl="2" algn="ctr" fontAlgn="auto">
              <a:spcBef>
                <a:spcPts val="0"/>
              </a:spcBef>
              <a:spcAft>
                <a:spcPts val="0"/>
              </a:spcAft>
              <a:defRPr/>
            </a:pPr>
            <a:r>
              <a:rPr lang="zh-CN" altLang="en-US" b="1" kern="0" dirty="0">
                <a:solidFill>
                  <a:schemeClr val="bg1"/>
                </a:solidFill>
                <a:latin typeface="Cambria" panose="02040503050406030204" pitchFamily="18" charset="0"/>
              </a:rPr>
              <a:t>设备</a:t>
            </a:r>
            <a:r>
              <a:rPr lang="en-US" altLang="zh-CN" b="1" kern="0" dirty="0">
                <a:solidFill>
                  <a:schemeClr val="bg1"/>
                </a:solidFill>
                <a:latin typeface="Cambria" panose="02040503050406030204" pitchFamily="18" charset="0"/>
              </a:rPr>
              <a:t>3</a:t>
            </a:r>
            <a:endParaRPr lang="en-US" altLang="zh-CN" b="1" kern="0" baseline="-25000" dirty="0">
              <a:solidFill>
                <a:schemeClr val="bg1"/>
              </a:solidFill>
              <a:latin typeface="Cambria" panose="02040503050406030204" pitchFamily="18" charset="0"/>
            </a:endParaRPr>
          </a:p>
        </p:txBody>
      </p:sp>
      <p:sp>
        <p:nvSpPr>
          <p:cNvPr id="20" name="圆角矩形 19"/>
          <p:cNvSpPr/>
          <p:nvPr/>
        </p:nvSpPr>
        <p:spPr bwMode="auto">
          <a:xfrm>
            <a:off x="493712" y="224407"/>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：与设备对接</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4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44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44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744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7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67" grpId="0"/>
      <p:bldP spid="17" grpId="0" animBg="1"/>
      <p:bldP spid="18" grpId="0" animBg="1"/>
      <p:bldP spid="19" grpId="0" animBg="1"/>
      <p:bldP spid="30" grpId="0" animBg="1"/>
      <p:bldP spid="17444" grpId="0" animBg="1"/>
      <p:bldP spid="34" grpId="0" animBg="1"/>
      <p:bldP spid="35" grpId="0" animBg="1"/>
      <p:bldP spid="36" grpId="0" animBg="1"/>
      <p:bldP spid="4" grpId="0"/>
      <p:bldP spid="21"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内容占位符 1"/>
          <p:cNvSpPr txBox="1">
            <a:spLocks/>
          </p:cNvSpPr>
          <p:nvPr/>
        </p:nvSpPr>
        <p:spPr bwMode="auto">
          <a:xfrm>
            <a:off x="380509" y="908050"/>
            <a:ext cx="8230321" cy="155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zh-CN" altLang="en-US" sz="2400" b="1" kern="0" dirty="0" smtClean="0">
                <a:solidFill>
                  <a:schemeClr val="bg1"/>
                </a:solidFill>
              </a:rPr>
              <a:t>设备地址译码</a:t>
            </a:r>
            <a:endParaRPr lang="en-US" altLang="zh-CN" sz="2400" b="1" kern="0" dirty="0" smtClean="0">
              <a:solidFill>
                <a:schemeClr val="bg1"/>
              </a:solidFill>
            </a:endParaRPr>
          </a:p>
          <a:p>
            <a:pPr lvl="1">
              <a:defRPr/>
            </a:pPr>
            <a:r>
              <a:rPr lang="zh-CN" altLang="en-US" sz="2000" b="1" kern="0" dirty="0" smtClean="0">
                <a:solidFill>
                  <a:schemeClr val="bg1"/>
                </a:solidFill>
              </a:rPr>
              <a:t>为每个设备产生一个译码信号</a:t>
            </a:r>
            <a:endParaRPr lang="en-US" altLang="zh-CN" sz="2000" b="1" kern="0" dirty="0" smtClean="0">
              <a:solidFill>
                <a:schemeClr val="bg1"/>
              </a:solidFill>
            </a:endParaRPr>
          </a:p>
        </p:txBody>
      </p:sp>
      <p:sp>
        <p:nvSpPr>
          <p:cNvPr id="4" name="矩形 3"/>
          <p:cNvSpPr/>
          <p:nvPr/>
        </p:nvSpPr>
        <p:spPr>
          <a:xfrm>
            <a:off x="10094913" y="908050"/>
            <a:ext cx="1708150" cy="1570038"/>
          </a:xfrm>
          <a:prstGeom prst="rect">
            <a:avLst/>
          </a:prstGeom>
        </p:spPr>
        <p:txBody>
          <a:bodyPr wrap="none">
            <a:spAutoFit/>
          </a:bodyPr>
          <a:lstStyle/>
          <a:p>
            <a:pPr marL="0" lvl="2" algn="ctr" fontAlgn="auto">
              <a:spcBef>
                <a:spcPts val="0"/>
              </a:spcBef>
              <a:spcAft>
                <a:spcPts val="0"/>
              </a:spcAft>
              <a:defRPr/>
            </a:pPr>
            <a:r>
              <a:rPr lang="en-US" altLang="zh-CN" kern="0" dirty="0">
                <a:solidFill>
                  <a:srgbClr val="66FF66"/>
                </a:solidFill>
                <a:latin typeface="Cambria" panose="02040503050406030204" pitchFamily="18" charset="0"/>
              </a:rPr>
              <a:t>A00000</a:t>
            </a:r>
            <a:r>
              <a:rPr lang="en-US" altLang="zh-CN" kern="0" dirty="0">
                <a:solidFill>
                  <a:srgbClr val="CC00FF"/>
                </a:solidFill>
                <a:latin typeface="Cambria" panose="02040503050406030204" pitchFamily="18" charset="0"/>
              </a:rPr>
              <a:t>00</a:t>
            </a:r>
            <a:r>
              <a:rPr lang="en-US" altLang="zh-CN" kern="0" baseline="-25000" dirty="0">
                <a:solidFill>
                  <a:srgbClr val="000000"/>
                </a:solidFill>
                <a:latin typeface="Cambria" panose="02040503050406030204" pitchFamily="18" charset="0"/>
              </a:rPr>
              <a:t>H</a:t>
            </a:r>
          </a:p>
          <a:p>
            <a:pPr marL="0" lvl="2" algn="ctr" fontAlgn="auto">
              <a:spcBef>
                <a:spcPts val="0"/>
              </a:spcBef>
              <a:spcAft>
                <a:spcPts val="0"/>
              </a:spcAft>
              <a:defRPr/>
            </a:pPr>
            <a:r>
              <a:rPr lang="en-US" altLang="zh-CN" kern="0" dirty="0">
                <a:solidFill>
                  <a:srgbClr val="66FF66"/>
                </a:solidFill>
                <a:latin typeface="Cambria" panose="02040503050406030204" pitchFamily="18" charset="0"/>
              </a:rPr>
              <a:t>A00001</a:t>
            </a:r>
            <a:r>
              <a:rPr lang="en-US" altLang="zh-CN" kern="0" dirty="0">
                <a:solidFill>
                  <a:srgbClr val="CC00FF"/>
                </a:solidFill>
                <a:latin typeface="Cambria" panose="02040503050406030204" pitchFamily="18" charset="0"/>
              </a:rPr>
              <a:t>00</a:t>
            </a:r>
            <a:r>
              <a:rPr lang="en-US" altLang="zh-CN" kern="0" baseline="-25000" dirty="0">
                <a:solidFill>
                  <a:srgbClr val="000000"/>
                </a:solidFill>
                <a:latin typeface="Cambria" panose="02040503050406030204" pitchFamily="18" charset="0"/>
              </a:rPr>
              <a:t>H</a:t>
            </a:r>
          </a:p>
          <a:p>
            <a:pPr marL="0" lvl="2" algn="ctr" fontAlgn="auto">
              <a:spcBef>
                <a:spcPts val="0"/>
              </a:spcBef>
              <a:spcAft>
                <a:spcPts val="0"/>
              </a:spcAft>
              <a:defRPr/>
            </a:pPr>
            <a:r>
              <a:rPr lang="en-US" altLang="zh-CN" kern="0" dirty="0">
                <a:solidFill>
                  <a:srgbClr val="66FF66"/>
                </a:solidFill>
                <a:latin typeface="Cambria" panose="02040503050406030204" pitchFamily="18" charset="0"/>
              </a:rPr>
              <a:t>A00002</a:t>
            </a:r>
            <a:r>
              <a:rPr lang="en-US" altLang="zh-CN" kern="0" dirty="0">
                <a:solidFill>
                  <a:srgbClr val="CC00FF"/>
                </a:solidFill>
                <a:latin typeface="Cambria" panose="02040503050406030204" pitchFamily="18" charset="0"/>
              </a:rPr>
              <a:t>00</a:t>
            </a:r>
            <a:r>
              <a:rPr lang="en-US" altLang="zh-CN" kern="0" baseline="-25000" dirty="0">
                <a:solidFill>
                  <a:srgbClr val="000000"/>
                </a:solidFill>
                <a:latin typeface="Cambria" panose="02040503050406030204" pitchFamily="18" charset="0"/>
              </a:rPr>
              <a:t>H</a:t>
            </a:r>
          </a:p>
          <a:p>
            <a:pPr marL="0" lvl="2" algn="ctr" fontAlgn="auto">
              <a:spcBef>
                <a:spcPts val="0"/>
              </a:spcBef>
              <a:spcAft>
                <a:spcPts val="0"/>
              </a:spcAft>
              <a:defRPr/>
            </a:pPr>
            <a:r>
              <a:rPr lang="en-US" altLang="zh-CN" kern="0" dirty="0">
                <a:solidFill>
                  <a:srgbClr val="66FF66"/>
                </a:solidFill>
                <a:latin typeface="Cambria" panose="02040503050406030204" pitchFamily="18" charset="0"/>
              </a:rPr>
              <a:t>A01</a:t>
            </a:r>
            <a:r>
              <a:rPr lang="en-US" altLang="zh-CN" kern="0" dirty="0">
                <a:solidFill>
                  <a:srgbClr val="A800D0"/>
                </a:solidFill>
                <a:latin typeface="Cambria" panose="02040503050406030204" pitchFamily="18" charset="0"/>
              </a:rPr>
              <a:t>00000</a:t>
            </a:r>
            <a:r>
              <a:rPr lang="en-US" altLang="zh-CN" kern="0" baseline="-25000" dirty="0">
                <a:solidFill>
                  <a:srgbClr val="000000"/>
                </a:solidFill>
                <a:latin typeface="Cambria" panose="02040503050406030204" pitchFamily="18" charset="0"/>
              </a:rPr>
              <a:t>H</a:t>
            </a:r>
          </a:p>
        </p:txBody>
      </p:sp>
      <p:sp>
        <p:nvSpPr>
          <p:cNvPr id="21" name="矩形 20"/>
          <p:cNvSpPr/>
          <p:nvPr/>
        </p:nvSpPr>
        <p:spPr>
          <a:xfrm>
            <a:off x="8697748" y="908050"/>
            <a:ext cx="986167" cy="1569660"/>
          </a:xfrm>
          <a:prstGeom prst="rect">
            <a:avLst/>
          </a:prstGeom>
        </p:spPr>
        <p:txBody>
          <a:bodyPr wrap="none">
            <a:spAutoFit/>
          </a:bodyPr>
          <a:lstStyle/>
          <a:p>
            <a:pPr marL="0" lvl="2" algn="ctr" fontAlgn="auto">
              <a:spcBef>
                <a:spcPts val="0"/>
              </a:spcBef>
              <a:spcAft>
                <a:spcPts val="0"/>
              </a:spcAft>
              <a:defRPr/>
            </a:pPr>
            <a:r>
              <a:rPr lang="zh-CN" altLang="en-US" b="1" kern="0" dirty="0">
                <a:solidFill>
                  <a:schemeClr val="bg1"/>
                </a:solidFill>
                <a:latin typeface="Cambria" panose="02040503050406030204" pitchFamily="18" charset="0"/>
              </a:rPr>
              <a:t>设备</a:t>
            </a:r>
            <a:r>
              <a:rPr lang="en-US" altLang="zh-CN" b="1" kern="0" dirty="0">
                <a:solidFill>
                  <a:schemeClr val="bg1"/>
                </a:solidFill>
                <a:latin typeface="Cambria" panose="02040503050406030204" pitchFamily="18" charset="0"/>
              </a:rPr>
              <a:t>0</a:t>
            </a:r>
          </a:p>
          <a:p>
            <a:pPr marL="0" lvl="2" algn="ctr" fontAlgn="auto">
              <a:spcBef>
                <a:spcPts val="0"/>
              </a:spcBef>
              <a:spcAft>
                <a:spcPts val="0"/>
              </a:spcAft>
              <a:defRPr/>
            </a:pPr>
            <a:r>
              <a:rPr lang="zh-CN" altLang="en-US" b="1" kern="0" dirty="0">
                <a:solidFill>
                  <a:schemeClr val="bg1"/>
                </a:solidFill>
                <a:latin typeface="Cambria" panose="02040503050406030204" pitchFamily="18" charset="0"/>
              </a:rPr>
              <a:t>设备</a:t>
            </a:r>
            <a:r>
              <a:rPr lang="en-US" altLang="zh-CN" b="1" kern="0" dirty="0">
                <a:solidFill>
                  <a:schemeClr val="bg1"/>
                </a:solidFill>
                <a:latin typeface="Cambria" panose="02040503050406030204" pitchFamily="18" charset="0"/>
              </a:rPr>
              <a:t>1</a:t>
            </a:r>
          </a:p>
          <a:p>
            <a:pPr marL="0" lvl="2" algn="ctr" fontAlgn="auto">
              <a:spcBef>
                <a:spcPts val="0"/>
              </a:spcBef>
              <a:spcAft>
                <a:spcPts val="0"/>
              </a:spcAft>
              <a:defRPr/>
            </a:pPr>
            <a:r>
              <a:rPr lang="zh-CN" altLang="en-US" b="1" kern="0" dirty="0">
                <a:solidFill>
                  <a:schemeClr val="bg1"/>
                </a:solidFill>
                <a:latin typeface="Cambria" panose="02040503050406030204" pitchFamily="18" charset="0"/>
              </a:rPr>
              <a:t>设备</a:t>
            </a:r>
            <a:r>
              <a:rPr lang="en-US" altLang="zh-CN" b="1" kern="0" dirty="0">
                <a:solidFill>
                  <a:schemeClr val="bg1"/>
                </a:solidFill>
                <a:latin typeface="Cambria" panose="02040503050406030204" pitchFamily="18" charset="0"/>
              </a:rPr>
              <a:t>2</a:t>
            </a:r>
          </a:p>
          <a:p>
            <a:pPr marL="0" lvl="2" algn="ctr" fontAlgn="auto">
              <a:spcBef>
                <a:spcPts val="0"/>
              </a:spcBef>
              <a:spcAft>
                <a:spcPts val="0"/>
              </a:spcAft>
              <a:defRPr/>
            </a:pPr>
            <a:r>
              <a:rPr lang="zh-CN" altLang="en-US" b="1" kern="0" dirty="0">
                <a:solidFill>
                  <a:srgbClr val="FFFF00"/>
                </a:solidFill>
                <a:latin typeface="Cambria" panose="02040503050406030204" pitchFamily="18" charset="0"/>
              </a:rPr>
              <a:t>设备</a:t>
            </a:r>
            <a:r>
              <a:rPr lang="en-US" altLang="zh-CN" b="1" kern="0" dirty="0">
                <a:solidFill>
                  <a:srgbClr val="FFFF00"/>
                </a:solidFill>
                <a:latin typeface="Cambria" panose="02040503050406030204" pitchFamily="18" charset="0"/>
              </a:rPr>
              <a:t>3</a:t>
            </a:r>
            <a:endParaRPr lang="en-US" altLang="zh-CN" b="1" kern="0" baseline="-25000" dirty="0">
              <a:solidFill>
                <a:srgbClr val="FFFF00"/>
              </a:solidFill>
              <a:latin typeface="Cambria" panose="02040503050406030204" pitchFamily="18" charset="0"/>
            </a:endParaRPr>
          </a:p>
        </p:txBody>
      </p:sp>
      <p:sp>
        <p:nvSpPr>
          <p:cNvPr id="18438" name="TextBox 4"/>
          <p:cNvSpPr txBox="1">
            <a:spLocks noChangeArrowheads="1"/>
          </p:cNvSpPr>
          <p:nvPr/>
        </p:nvSpPr>
        <p:spPr bwMode="auto">
          <a:xfrm>
            <a:off x="2963863" y="2924175"/>
            <a:ext cx="7373937" cy="1201738"/>
          </a:xfrm>
          <a:prstGeom prst="rect">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b="1" dirty="0">
                <a:solidFill>
                  <a:schemeClr val="bg1"/>
                </a:solidFill>
                <a:latin typeface="Courier New" panose="02070309020205020404" pitchFamily="49" charset="0"/>
                <a:cs typeface="Courier New" panose="02070309020205020404" pitchFamily="49" charset="0"/>
              </a:rPr>
              <a:t>assign HitDEV0 = (</a:t>
            </a:r>
            <a:r>
              <a:rPr lang="en-US" altLang="zh-CN" b="1" dirty="0" err="1">
                <a:solidFill>
                  <a:schemeClr val="bg1"/>
                </a:solidFill>
                <a:latin typeface="Courier New" panose="02070309020205020404" pitchFamily="49" charset="0"/>
                <a:cs typeface="Courier New" panose="02070309020205020404" pitchFamily="49" charset="0"/>
              </a:rPr>
              <a:t>PrAddr</a:t>
            </a:r>
            <a:r>
              <a:rPr lang="en-US" altLang="zh-CN" b="1" dirty="0">
                <a:solidFill>
                  <a:schemeClr val="bg1"/>
                </a:solidFill>
                <a:latin typeface="Courier New" panose="02070309020205020404" pitchFamily="49" charset="0"/>
                <a:cs typeface="Courier New" panose="02070309020205020404" pitchFamily="49" charset="0"/>
              </a:rPr>
              <a:t> == ’hA00000) ;</a:t>
            </a:r>
          </a:p>
          <a:p>
            <a:pPr algn="just"/>
            <a:r>
              <a:rPr lang="en-US" altLang="zh-CN" b="1" dirty="0">
                <a:solidFill>
                  <a:schemeClr val="bg1"/>
                </a:solidFill>
                <a:latin typeface="Courier New" panose="02070309020205020404" pitchFamily="49" charset="0"/>
                <a:cs typeface="Courier New" panose="02070309020205020404" pitchFamily="49" charset="0"/>
              </a:rPr>
              <a:t>…</a:t>
            </a:r>
          </a:p>
          <a:p>
            <a:pPr algn="just"/>
            <a:r>
              <a:rPr lang="en-US" altLang="zh-CN" b="1" dirty="0">
                <a:solidFill>
                  <a:schemeClr val="bg1"/>
                </a:solidFill>
                <a:latin typeface="Courier New" panose="02070309020205020404" pitchFamily="49" charset="0"/>
                <a:cs typeface="Courier New" panose="02070309020205020404" pitchFamily="49" charset="0"/>
              </a:rPr>
              <a:t>assign </a:t>
            </a:r>
            <a:r>
              <a:rPr lang="en-US" altLang="zh-CN" b="1" dirty="0">
                <a:solidFill>
                  <a:srgbClr val="FFFF00"/>
                </a:solidFill>
                <a:latin typeface="Courier New" panose="02070309020205020404" pitchFamily="49" charset="0"/>
                <a:cs typeface="Courier New" panose="02070309020205020404" pitchFamily="49" charset="0"/>
              </a:rPr>
              <a:t>HitDEV3</a:t>
            </a:r>
            <a:r>
              <a:rPr lang="en-US" altLang="zh-CN" b="1" dirty="0">
                <a:solidFill>
                  <a:schemeClr val="bg1"/>
                </a:solidFill>
                <a:latin typeface="Courier New" panose="02070309020205020404" pitchFamily="49" charset="0"/>
                <a:cs typeface="Courier New" panose="02070309020205020404" pitchFamily="49" charset="0"/>
              </a:rPr>
              <a:t> = (</a:t>
            </a:r>
            <a:r>
              <a:rPr lang="en-US" altLang="zh-CN" b="1" dirty="0" err="1">
                <a:solidFill>
                  <a:schemeClr val="bg1"/>
                </a:solidFill>
                <a:latin typeface="Courier New" panose="02070309020205020404" pitchFamily="49" charset="0"/>
                <a:cs typeface="Courier New" panose="02070309020205020404" pitchFamily="49" charset="0"/>
              </a:rPr>
              <a:t>PrAddr</a:t>
            </a:r>
            <a:r>
              <a:rPr lang="en-US" altLang="zh-CN" b="1" dirty="0">
                <a:solidFill>
                  <a:schemeClr val="bg1"/>
                </a:solidFill>
                <a:latin typeface="Courier New" panose="02070309020205020404" pitchFamily="49" charset="0"/>
                <a:cs typeface="Courier New" panose="02070309020205020404" pitchFamily="49" charset="0"/>
              </a:rPr>
              <a:t> == ’hA01) ;</a:t>
            </a:r>
            <a:endParaRPr lang="zh-CN" altLang="en-US" b="1" dirty="0">
              <a:solidFill>
                <a:schemeClr val="bg1"/>
              </a:solidFill>
              <a:latin typeface="Courier New" panose="02070309020205020404" pitchFamily="49" charset="0"/>
              <a:cs typeface="Courier New" panose="02070309020205020404" pitchFamily="49" charset="0"/>
            </a:endParaRPr>
          </a:p>
        </p:txBody>
      </p:sp>
      <p:grpSp>
        <p:nvGrpSpPr>
          <p:cNvPr id="18439" name="组合 23"/>
          <p:cNvGrpSpPr>
            <a:grpSpLocks/>
          </p:cNvGrpSpPr>
          <p:nvPr/>
        </p:nvGrpSpPr>
        <p:grpSpPr bwMode="auto">
          <a:xfrm>
            <a:off x="3789363" y="5713413"/>
            <a:ext cx="384175" cy="358775"/>
            <a:chOff x="7308380" y="5517300"/>
            <a:chExt cx="288040" cy="357578"/>
          </a:xfrm>
        </p:grpSpPr>
        <p:sp>
          <p:nvSpPr>
            <p:cNvPr id="18520" name="等腰三角形 24"/>
            <p:cNvSpPr>
              <a:spLocks noChangeArrowheads="1"/>
            </p:cNvSpPr>
            <p:nvPr/>
          </p:nvSpPr>
          <p:spPr bwMode="auto">
            <a:xfrm>
              <a:off x="7308380" y="5586838"/>
              <a:ext cx="288040" cy="288040"/>
            </a:xfrm>
            <a:prstGeom prst="triangle">
              <a:avLst>
                <a:gd name="adj" fmla="val 50000"/>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8521" name="椭圆 25"/>
            <p:cNvSpPr>
              <a:spLocks noChangeArrowheads="1"/>
            </p:cNvSpPr>
            <p:nvPr/>
          </p:nvSpPr>
          <p:spPr bwMode="auto">
            <a:xfrm>
              <a:off x="7411563" y="5517300"/>
              <a:ext cx="72000" cy="72000"/>
            </a:xfrm>
            <a:prstGeom prst="ellipse">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grpSp>
        <p:nvGrpSpPr>
          <p:cNvPr id="18440" name="组合 32"/>
          <p:cNvGrpSpPr>
            <a:grpSpLocks/>
          </p:cNvGrpSpPr>
          <p:nvPr/>
        </p:nvGrpSpPr>
        <p:grpSpPr bwMode="auto">
          <a:xfrm>
            <a:off x="4557713" y="5713413"/>
            <a:ext cx="384175" cy="358775"/>
            <a:chOff x="7308380" y="5517300"/>
            <a:chExt cx="288040" cy="357578"/>
          </a:xfrm>
        </p:grpSpPr>
        <p:sp>
          <p:nvSpPr>
            <p:cNvPr id="18518" name="等腰三角形 38"/>
            <p:cNvSpPr>
              <a:spLocks noChangeArrowheads="1"/>
            </p:cNvSpPr>
            <p:nvPr/>
          </p:nvSpPr>
          <p:spPr bwMode="auto">
            <a:xfrm>
              <a:off x="7308380" y="5586838"/>
              <a:ext cx="288040" cy="288040"/>
            </a:xfrm>
            <a:prstGeom prst="triangle">
              <a:avLst>
                <a:gd name="adj" fmla="val 50000"/>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8519" name="椭圆 39"/>
            <p:cNvSpPr>
              <a:spLocks noChangeArrowheads="1"/>
            </p:cNvSpPr>
            <p:nvPr/>
          </p:nvSpPr>
          <p:spPr bwMode="auto">
            <a:xfrm>
              <a:off x="7411563" y="5517300"/>
              <a:ext cx="72000" cy="72000"/>
            </a:xfrm>
            <a:prstGeom prst="ellipse">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grpSp>
        <p:nvGrpSpPr>
          <p:cNvPr id="18441" name="组合 40"/>
          <p:cNvGrpSpPr>
            <a:grpSpLocks/>
          </p:cNvGrpSpPr>
          <p:nvPr/>
        </p:nvGrpSpPr>
        <p:grpSpPr bwMode="auto">
          <a:xfrm>
            <a:off x="4941888" y="5713413"/>
            <a:ext cx="384175" cy="358775"/>
            <a:chOff x="7308380" y="5517300"/>
            <a:chExt cx="288040" cy="357578"/>
          </a:xfrm>
        </p:grpSpPr>
        <p:sp>
          <p:nvSpPr>
            <p:cNvPr id="18516" name="等腰三角形 41"/>
            <p:cNvSpPr>
              <a:spLocks noChangeArrowheads="1"/>
            </p:cNvSpPr>
            <p:nvPr/>
          </p:nvSpPr>
          <p:spPr bwMode="auto">
            <a:xfrm>
              <a:off x="7308380" y="5586838"/>
              <a:ext cx="288040" cy="288040"/>
            </a:xfrm>
            <a:prstGeom prst="triangle">
              <a:avLst>
                <a:gd name="adj" fmla="val 50000"/>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8517" name="椭圆 42"/>
            <p:cNvSpPr>
              <a:spLocks noChangeArrowheads="1"/>
            </p:cNvSpPr>
            <p:nvPr/>
          </p:nvSpPr>
          <p:spPr bwMode="auto">
            <a:xfrm>
              <a:off x="7411563" y="5517300"/>
              <a:ext cx="72000" cy="72000"/>
            </a:xfrm>
            <a:prstGeom prst="ellipse">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grpSp>
        <p:nvGrpSpPr>
          <p:cNvPr id="18442" name="组合 43"/>
          <p:cNvGrpSpPr>
            <a:grpSpLocks/>
          </p:cNvGrpSpPr>
          <p:nvPr/>
        </p:nvGrpSpPr>
        <p:grpSpPr bwMode="auto">
          <a:xfrm>
            <a:off x="5326063" y="5713413"/>
            <a:ext cx="384175" cy="358775"/>
            <a:chOff x="7308380" y="5517300"/>
            <a:chExt cx="288040" cy="357578"/>
          </a:xfrm>
        </p:grpSpPr>
        <p:sp>
          <p:nvSpPr>
            <p:cNvPr id="18514" name="等腰三角形 44"/>
            <p:cNvSpPr>
              <a:spLocks noChangeArrowheads="1"/>
            </p:cNvSpPr>
            <p:nvPr/>
          </p:nvSpPr>
          <p:spPr bwMode="auto">
            <a:xfrm>
              <a:off x="7308380" y="5586838"/>
              <a:ext cx="288040" cy="288040"/>
            </a:xfrm>
            <a:prstGeom prst="triangle">
              <a:avLst>
                <a:gd name="adj" fmla="val 50000"/>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8515" name="椭圆 45"/>
            <p:cNvSpPr>
              <a:spLocks noChangeArrowheads="1"/>
            </p:cNvSpPr>
            <p:nvPr/>
          </p:nvSpPr>
          <p:spPr bwMode="auto">
            <a:xfrm>
              <a:off x="7411563" y="5517300"/>
              <a:ext cx="72000" cy="72000"/>
            </a:xfrm>
            <a:prstGeom prst="ellipse">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grpSp>
        <p:nvGrpSpPr>
          <p:cNvPr id="18443" name="组合 46"/>
          <p:cNvGrpSpPr>
            <a:grpSpLocks/>
          </p:cNvGrpSpPr>
          <p:nvPr/>
        </p:nvGrpSpPr>
        <p:grpSpPr bwMode="auto">
          <a:xfrm>
            <a:off x="5710238" y="5713413"/>
            <a:ext cx="384175" cy="358775"/>
            <a:chOff x="7308380" y="5517300"/>
            <a:chExt cx="288040" cy="357578"/>
          </a:xfrm>
        </p:grpSpPr>
        <p:sp>
          <p:nvSpPr>
            <p:cNvPr id="18512" name="等腰三角形 47"/>
            <p:cNvSpPr>
              <a:spLocks noChangeArrowheads="1"/>
            </p:cNvSpPr>
            <p:nvPr/>
          </p:nvSpPr>
          <p:spPr bwMode="auto">
            <a:xfrm>
              <a:off x="7308380" y="5586838"/>
              <a:ext cx="288040" cy="288040"/>
            </a:xfrm>
            <a:prstGeom prst="triangle">
              <a:avLst>
                <a:gd name="adj" fmla="val 50000"/>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8513" name="椭圆 48"/>
            <p:cNvSpPr>
              <a:spLocks noChangeArrowheads="1"/>
            </p:cNvSpPr>
            <p:nvPr/>
          </p:nvSpPr>
          <p:spPr bwMode="auto">
            <a:xfrm>
              <a:off x="7411563" y="5517300"/>
              <a:ext cx="72000" cy="72000"/>
            </a:xfrm>
            <a:prstGeom prst="ellipse">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grpSp>
        <p:nvGrpSpPr>
          <p:cNvPr id="18444" name="组合 49"/>
          <p:cNvGrpSpPr>
            <a:grpSpLocks/>
          </p:cNvGrpSpPr>
          <p:nvPr/>
        </p:nvGrpSpPr>
        <p:grpSpPr bwMode="auto">
          <a:xfrm>
            <a:off x="6094413" y="5713413"/>
            <a:ext cx="382587" cy="358775"/>
            <a:chOff x="7308380" y="5517300"/>
            <a:chExt cx="288040" cy="357578"/>
          </a:xfrm>
        </p:grpSpPr>
        <p:sp>
          <p:nvSpPr>
            <p:cNvPr id="18510" name="等腰三角形 50"/>
            <p:cNvSpPr>
              <a:spLocks noChangeArrowheads="1"/>
            </p:cNvSpPr>
            <p:nvPr/>
          </p:nvSpPr>
          <p:spPr bwMode="auto">
            <a:xfrm>
              <a:off x="7308380" y="5586838"/>
              <a:ext cx="288040" cy="288040"/>
            </a:xfrm>
            <a:prstGeom prst="triangle">
              <a:avLst>
                <a:gd name="adj" fmla="val 50000"/>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8511" name="椭圆 51"/>
            <p:cNvSpPr>
              <a:spLocks noChangeArrowheads="1"/>
            </p:cNvSpPr>
            <p:nvPr/>
          </p:nvSpPr>
          <p:spPr bwMode="auto">
            <a:xfrm>
              <a:off x="7411563" y="5517300"/>
              <a:ext cx="72000" cy="72000"/>
            </a:xfrm>
            <a:prstGeom prst="ellipse">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grpSp>
        <p:nvGrpSpPr>
          <p:cNvPr id="18445" name="组合 52"/>
          <p:cNvGrpSpPr>
            <a:grpSpLocks/>
          </p:cNvGrpSpPr>
          <p:nvPr/>
        </p:nvGrpSpPr>
        <p:grpSpPr bwMode="auto">
          <a:xfrm>
            <a:off x="6477000" y="5713413"/>
            <a:ext cx="384175" cy="358775"/>
            <a:chOff x="7308380" y="5517300"/>
            <a:chExt cx="288040" cy="357578"/>
          </a:xfrm>
        </p:grpSpPr>
        <p:sp>
          <p:nvSpPr>
            <p:cNvPr id="18508" name="等腰三角形 53"/>
            <p:cNvSpPr>
              <a:spLocks noChangeArrowheads="1"/>
            </p:cNvSpPr>
            <p:nvPr/>
          </p:nvSpPr>
          <p:spPr bwMode="auto">
            <a:xfrm>
              <a:off x="7308380" y="5586838"/>
              <a:ext cx="288040" cy="288040"/>
            </a:xfrm>
            <a:prstGeom prst="triangle">
              <a:avLst>
                <a:gd name="adj" fmla="val 50000"/>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8509" name="椭圆 54"/>
            <p:cNvSpPr>
              <a:spLocks noChangeArrowheads="1"/>
            </p:cNvSpPr>
            <p:nvPr/>
          </p:nvSpPr>
          <p:spPr bwMode="auto">
            <a:xfrm>
              <a:off x="7411563" y="5517300"/>
              <a:ext cx="72000" cy="72000"/>
            </a:xfrm>
            <a:prstGeom prst="ellipse">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grpSp>
        <p:nvGrpSpPr>
          <p:cNvPr id="18446" name="组合 55"/>
          <p:cNvGrpSpPr>
            <a:grpSpLocks/>
          </p:cNvGrpSpPr>
          <p:nvPr/>
        </p:nvGrpSpPr>
        <p:grpSpPr bwMode="auto">
          <a:xfrm>
            <a:off x="6861175" y="5713413"/>
            <a:ext cx="384175" cy="358775"/>
            <a:chOff x="7308380" y="5517300"/>
            <a:chExt cx="288040" cy="357578"/>
          </a:xfrm>
        </p:grpSpPr>
        <p:sp>
          <p:nvSpPr>
            <p:cNvPr id="18506" name="等腰三角形 56"/>
            <p:cNvSpPr>
              <a:spLocks noChangeArrowheads="1"/>
            </p:cNvSpPr>
            <p:nvPr/>
          </p:nvSpPr>
          <p:spPr bwMode="auto">
            <a:xfrm>
              <a:off x="7308380" y="5586838"/>
              <a:ext cx="288040" cy="288040"/>
            </a:xfrm>
            <a:prstGeom prst="triangle">
              <a:avLst>
                <a:gd name="adj" fmla="val 50000"/>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8507" name="椭圆 57"/>
            <p:cNvSpPr>
              <a:spLocks noChangeArrowheads="1"/>
            </p:cNvSpPr>
            <p:nvPr/>
          </p:nvSpPr>
          <p:spPr bwMode="auto">
            <a:xfrm>
              <a:off x="7411563" y="5517300"/>
              <a:ext cx="72000" cy="72000"/>
            </a:xfrm>
            <a:prstGeom prst="ellipse">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grpSp>
        <p:nvGrpSpPr>
          <p:cNvPr id="18447" name="组合 58"/>
          <p:cNvGrpSpPr>
            <a:grpSpLocks/>
          </p:cNvGrpSpPr>
          <p:nvPr/>
        </p:nvGrpSpPr>
        <p:grpSpPr bwMode="auto">
          <a:xfrm>
            <a:off x="7245350" y="5713413"/>
            <a:ext cx="384175" cy="358775"/>
            <a:chOff x="7308380" y="5517300"/>
            <a:chExt cx="288040" cy="357578"/>
          </a:xfrm>
        </p:grpSpPr>
        <p:sp>
          <p:nvSpPr>
            <p:cNvPr id="18504" name="等腰三角形 59"/>
            <p:cNvSpPr>
              <a:spLocks noChangeArrowheads="1"/>
            </p:cNvSpPr>
            <p:nvPr/>
          </p:nvSpPr>
          <p:spPr bwMode="auto">
            <a:xfrm>
              <a:off x="7308380" y="5586838"/>
              <a:ext cx="288040" cy="288040"/>
            </a:xfrm>
            <a:prstGeom prst="triangle">
              <a:avLst>
                <a:gd name="adj" fmla="val 50000"/>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8505" name="椭圆 60"/>
            <p:cNvSpPr>
              <a:spLocks noChangeArrowheads="1"/>
            </p:cNvSpPr>
            <p:nvPr/>
          </p:nvSpPr>
          <p:spPr bwMode="auto">
            <a:xfrm>
              <a:off x="7411563" y="5517300"/>
              <a:ext cx="72000" cy="72000"/>
            </a:xfrm>
            <a:prstGeom prst="ellipse">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cxnSp>
        <p:nvCxnSpPr>
          <p:cNvPr id="18448" name="直接连接符 9"/>
          <p:cNvCxnSpPr>
            <a:cxnSpLocks noChangeShapeType="1"/>
          </p:cNvCxnSpPr>
          <p:nvPr/>
        </p:nvCxnSpPr>
        <p:spPr bwMode="auto">
          <a:xfrm flipV="1">
            <a:off x="3590925" y="5354638"/>
            <a:ext cx="0" cy="10795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49" name="直接连接符 73"/>
          <p:cNvCxnSpPr>
            <a:cxnSpLocks noChangeShapeType="1"/>
          </p:cNvCxnSpPr>
          <p:nvPr/>
        </p:nvCxnSpPr>
        <p:spPr bwMode="auto">
          <a:xfrm flipV="1">
            <a:off x="4365625" y="5354638"/>
            <a:ext cx="0" cy="1081087"/>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0" name="直接连接符 74"/>
          <p:cNvCxnSpPr>
            <a:cxnSpLocks noChangeShapeType="1"/>
          </p:cNvCxnSpPr>
          <p:nvPr/>
        </p:nvCxnSpPr>
        <p:spPr bwMode="auto">
          <a:xfrm flipV="1">
            <a:off x="3981450" y="6073775"/>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1" name="直接连接符 75"/>
          <p:cNvCxnSpPr>
            <a:cxnSpLocks noChangeShapeType="1"/>
          </p:cNvCxnSpPr>
          <p:nvPr/>
        </p:nvCxnSpPr>
        <p:spPr bwMode="auto">
          <a:xfrm flipV="1">
            <a:off x="4749800" y="6073775"/>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2" name="直接连接符 76"/>
          <p:cNvCxnSpPr>
            <a:cxnSpLocks noChangeShapeType="1"/>
          </p:cNvCxnSpPr>
          <p:nvPr/>
        </p:nvCxnSpPr>
        <p:spPr bwMode="auto">
          <a:xfrm flipV="1">
            <a:off x="5127625" y="6073775"/>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3" name="直接连接符 77"/>
          <p:cNvCxnSpPr>
            <a:cxnSpLocks noChangeShapeType="1"/>
          </p:cNvCxnSpPr>
          <p:nvPr/>
        </p:nvCxnSpPr>
        <p:spPr bwMode="auto">
          <a:xfrm flipV="1">
            <a:off x="5902325" y="6076950"/>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4" name="直接连接符 78"/>
          <p:cNvCxnSpPr>
            <a:cxnSpLocks noChangeShapeType="1"/>
          </p:cNvCxnSpPr>
          <p:nvPr/>
        </p:nvCxnSpPr>
        <p:spPr bwMode="auto">
          <a:xfrm flipV="1">
            <a:off x="5518150" y="6076950"/>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5" name="直接连接符 79"/>
          <p:cNvCxnSpPr>
            <a:cxnSpLocks noChangeShapeType="1"/>
          </p:cNvCxnSpPr>
          <p:nvPr/>
        </p:nvCxnSpPr>
        <p:spPr bwMode="auto">
          <a:xfrm flipV="1">
            <a:off x="6286500" y="6076950"/>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6" name="直接连接符 80"/>
          <p:cNvCxnSpPr>
            <a:cxnSpLocks noChangeShapeType="1"/>
          </p:cNvCxnSpPr>
          <p:nvPr/>
        </p:nvCxnSpPr>
        <p:spPr bwMode="auto">
          <a:xfrm flipV="1">
            <a:off x="6669088" y="6073775"/>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7" name="直接连接符 81"/>
          <p:cNvCxnSpPr>
            <a:cxnSpLocks noChangeShapeType="1"/>
          </p:cNvCxnSpPr>
          <p:nvPr/>
        </p:nvCxnSpPr>
        <p:spPr bwMode="auto">
          <a:xfrm flipV="1">
            <a:off x="7443788" y="6076950"/>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8" name="直接连接符 82"/>
          <p:cNvCxnSpPr>
            <a:cxnSpLocks noChangeShapeType="1"/>
          </p:cNvCxnSpPr>
          <p:nvPr/>
        </p:nvCxnSpPr>
        <p:spPr bwMode="auto">
          <a:xfrm flipV="1">
            <a:off x="7059613" y="6076950"/>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59" name="直接连接符 83"/>
          <p:cNvCxnSpPr>
            <a:cxnSpLocks noChangeShapeType="1"/>
          </p:cNvCxnSpPr>
          <p:nvPr/>
        </p:nvCxnSpPr>
        <p:spPr bwMode="auto">
          <a:xfrm flipV="1">
            <a:off x="7827963" y="5354638"/>
            <a:ext cx="0" cy="10842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8460" name="矩形 10"/>
          <p:cNvSpPr>
            <a:spLocks noChangeArrowheads="1"/>
          </p:cNvSpPr>
          <p:nvPr/>
        </p:nvSpPr>
        <p:spPr bwMode="auto">
          <a:xfrm>
            <a:off x="3311525" y="4941888"/>
            <a:ext cx="4797425" cy="41275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2800">
                <a:latin typeface="Times New Roman" panose="02020603050405020304" pitchFamily="18" charset="0"/>
                <a:sym typeface="Wingdings" panose="05000000000000000000" pitchFamily="2" charset="2"/>
              </a:rPr>
              <a:t>&amp;</a:t>
            </a:r>
            <a:endParaRPr lang="zh-CN" altLang="en-US" sz="2800">
              <a:latin typeface="Times New Roman" panose="02020603050405020304" pitchFamily="18" charset="0"/>
              <a:sym typeface="Wingdings" panose="05000000000000000000" pitchFamily="2" charset="2"/>
            </a:endParaRPr>
          </a:p>
        </p:txBody>
      </p:sp>
      <p:cxnSp>
        <p:nvCxnSpPr>
          <p:cNvPr id="18461" name="直接连接符 84"/>
          <p:cNvCxnSpPr>
            <a:cxnSpLocks noChangeShapeType="1"/>
          </p:cNvCxnSpPr>
          <p:nvPr/>
        </p:nvCxnSpPr>
        <p:spPr bwMode="auto">
          <a:xfrm flipV="1">
            <a:off x="4749800" y="5354638"/>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62" name="直接连接符 85"/>
          <p:cNvCxnSpPr>
            <a:cxnSpLocks noChangeShapeType="1"/>
          </p:cNvCxnSpPr>
          <p:nvPr/>
        </p:nvCxnSpPr>
        <p:spPr bwMode="auto">
          <a:xfrm flipV="1">
            <a:off x="5127625" y="5354638"/>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63" name="直接连接符 86"/>
          <p:cNvCxnSpPr>
            <a:cxnSpLocks noChangeShapeType="1"/>
          </p:cNvCxnSpPr>
          <p:nvPr/>
        </p:nvCxnSpPr>
        <p:spPr bwMode="auto">
          <a:xfrm flipV="1">
            <a:off x="5902325" y="5356225"/>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64" name="直接连接符 87"/>
          <p:cNvCxnSpPr>
            <a:cxnSpLocks noChangeShapeType="1"/>
          </p:cNvCxnSpPr>
          <p:nvPr/>
        </p:nvCxnSpPr>
        <p:spPr bwMode="auto">
          <a:xfrm flipV="1">
            <a:off x="5518150" y="5356225"/>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65" name="直接连接符 88"/>
          <p:cNvCxnSpPr>
            <a:cxnSpLocks noChangeShapeType="1"/>
          </p:cNvCxnSpPr>
          <p:nvPr/>
        </p:nvCxnSpPr>
        <p:spPr bwMode="auto">
          <a:xfrm flipV="1">
            <a:off x="6286500" y="5356225"/>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66" name="直接连接符 89"/>
          <p:cNvCxnSpPr>
            <a:cxnSpLocks noChangeShapeType="1"/>
          </p:cNvCxnSpPr>
          <p:nvPr/>
        </p:nvCxnSpPr>
        <p:spPr bwMode="auto">
          <a:xfrm flipV="1">
            <a:off x="6669088" y="5354638"/>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67" name="直接连接符 90"/>
          <p:cNvCxnSpPr>
            <a:cxnSpLocks noChangeShapeType="1"/>
          </p:cNvCxnSpPr>
          <p:nvPr/>
        </p:nvCxnSpPr>
        <p:spPr bwMode="auto">
          <a:xfrm flipV="1">
            <a:off x="7443788" y="5356225"/>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68" name="直接连接符 91"/>
          <p:cNvCxnSpPr>
            <a:cxnSpLocks noChangeShapeType="1"/>
          </p:cNvCxnSpPr>
          <p:nvPr/>
        </p:nvCxnSpPr>
        <p:spPr bwMode="auto">
          <a:xfrm flipV="1">
            <a:off x="7059613" y="5356225"/>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469" name="直接连接符 92"/>
          <p:cNvCxnSpPr>
            <a:cxnSpLocks noChangeShapeType="1"/>
          </p:cNvCxnSpPr>
          <p:nvPr/>
        </p:nvCxnSpPr>
        <p:spPr bwMode="auto">
          <a:xfrm flipV="1">
            <a:off x="3981450" y="5351463"/>
            <a:ext cx="0" cy="3619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6" name="表格 5"/>
          <p:cNvGraphicFramePr>
            <a:graphicFrameLocks noGrp="1"/>
          </p:cNvGraphicFramePr>
          <p:nvPr>
            <p:extLst>
              <p:ext uri="{D42A27DB-BD31-4B8C-83A1-F6EECF244321}">
                <p14:modId xmlns:p14="http://schemas.microsoft.com/office/powerpoint/2010/main" val="1159821594"/>
              </p:ext>
            </p:extLst>
          </p:nvPr>
        </p:nvGraphicFramePr>
        <p:xfrm>
          <a:off x="2351088" y="6489700"/>
          <a:ext cx="5662613" cy="323850"/>
        </p:xfrm>
        <a:graphic>
          <a:graphicData uri="http://schemas.openxmlformats.org/drawingml/2006/table">
            <a:tbl>
              <a:tblPr firstRow="1" bandRow="1">
                <a:tableStyleId>{5C22544A-7EE6-4342-B048-85BDC9FD1C3A}</a:tableStyleId>
              </a:tblPr>
              <a:tblGrid>
                <a:gridCol w="1055741">
                  <a:extLst>
                    <a:ext uri="{9D8B030D-6E8A-4147-A177-3AD203B41FA5}">
                      <a16:colId xmlns:a16="http://schemas.microsoft.com/office/drawing/2014/main" val="20000"/>
                    </a:ext>
                  </a:extLst>
                </a:gridCol>
                <a:gridCol w="383906">
                  <a:extLst>
                    <a:ext uri="{9D8B030D-6E8A-4147-A177-3AD203B41FA5}">
                      <a16:colId xmlns:a16="http://schemas.microsoft.com/office/drawing/2014/main" val="20001"/>
                    </a:ext>
                  </a:extLst>
                </a:gridCol>
                <a:gridCol w="383906">
                  <a:extLst>
                    <a:ext uri="{9D8B030D-6E8A-4147-A177-3AD203B41FA5}">
                      <a16:colId xmlns:a16="http://schemas.microsoft.com/office/drawing/2014/main" val="20002"/>
                    </a:ext>
                  </a:extLst>
                </a:gridCol>
                <a:gridCol w="383906">
                  <a:extLst>
                    <a:ext uri="{9D8B030D-6E8A-4147-A177-3AD203B41FA5}">
                      <a16:colId xmlns:a16="http://schemas.microsoft.com/office/drawing/2014/main" val="20003"/>
                    </a:ext>
                  </a:extLst>
                </a:gridCol>
                <a:gridCol w="383906">
                  <a:extLst>
                    <a:ext uri="{9D8B030D-6E8A-4147-A177-3AD203B41FA5}">
                      <a16:colId xmlns:a16="http://schemas.microsoft.com/office/drawing/2014/main" val="20004"/>
                    </a:ext>
                  </a:extLst>
                </a:gridCol>
                <a:gridCol w="383906">
                  <a:extLst>
                    <a:ext uri="{9D8B030D-6E8A-4147-A177-3AD203B41FA5}">
                      <a16:colId xmlns:a16="http://schemas.microsoft.com/office/drawing/2014/main" val="20005"/>
                    </a:ext>
                  </a:extLst>
                </a:gridCol>
                <a:gridCol w="383906">
                  <a:extLst>
                    <a:ext uri="{9D8B030D-6E8A-4147-A177-3AD203B41FA5}">
                      <a16:colId xmlns:a16="http://schemas.microsoft.com/office/drawing/2014/main" val="20006"/>
                    </a:ext>
                  </a:extLst>
                </a:gridCol>
                <a:gridCol w="383906">
                  <a:extLst>
                    <a:ext uri="{9D8B030D-6E8A-4147-A177-3AD203B41FA5}">
                      <a16:colId xmlns:a16="http://schemas.microsoft.com/office/drawing/2014/main" val="20007"/>
                    </a:ext>
                  </a:extLst>
                </a:gridCol>
                <a:gridCol w="383906">
                  <a:extLst>
                    <a:ext uri="{9D8B030D-6E8A-4147-A177-3AD203B41FA5}">
                      <a16:colId xmlns:a16="http://schemas.microsoft.com/office/drawing/2014/main" val="20008"/>
                    </a:ext>
                  </a:extLst>
                </a:gridCol>
                <a:gridCol w="383906">
                  <a:extLst>
                    <a:ext uri="{9D8B030D-6E8A-4147-A177-3AD203B41FA5}">
                      <a16:colId xmlns:a16="http://schemas.microsoft.com/office/drawing/2014/main" val="20009"/>
                    </a:ext>
                  </a:extLst>
                </a:gridCol>
                <a:gridCol w="383906">
                  <a:extLst>
                    <a:ext uri="{9D8B030D-6E8A-4147-A177-3AD203B41FA5}">
                      <a16:colId xmlns:a16="http://schemas.microsoft.com/office/drawing/2014/main" val="20010"/>
                    </a:ext>
                  </a:extLst>
                </a:gridCol>
                <a:gridCol w="383906">
                  <a:extLst>
                    <a:ext uri="{9D8B030D-6E8A-4147-A177-3AD203B41FA5}">
                      <a16:colId xmlns:a16="http://schemas.microsoft.com/office/drawing/2014/main" val="20011"/>
                    </a:ext>
                  </a:extLst>
                </a:gridCol>
                <a:gridCol w="383906">
                  <a:extLst>
                    <a:ext uri="{9D8B030D-6E8A-4147-A177-3AD203B41FA5}">
                      <a16:colId xmlns:a16="http://schemas.microsoft.com/office/drawing/2014/main" val="20012"/>
                    </a:ext>
                  </a:extLst>
                </a:gridCol>
              </a:tblGrid>
              <a:tr h="323850">
                <a:tc>
                  <a:txBody>
                    <a:bodyPr/>
                    <a:lstStyle/>
                    <a:p>
                      <a:r>
                        <a:rPr lang="en-US" altLang="zh-CN" sz="1800" b="0" dirty="0" err="1" smtClean="0">
                          <a:solidFill>
                            <a:schemeClr val="bg1"/>
                          </a:solidFill>
                          <a:latin typeface="Cambria" panose="02040503050406030204" pitchFamily="18" charset="0"/>
                        </a:rPr>
                        <a:t>PrAddr</a:t>
                      </a:r>
                      <a:endParaRPr lang="zh-CN" altLang="en-US" sz="1800" b="0" dirty="0">
                        <a:solidFill>
                          <a:schemeClr val="bg1"/>
                        </a:solidFill>
                        <a:latin typeface="Cambria" panose="02040503050406030204" pitchFamily="18" charset="0"/>
                      </a:endParaRPr>
                    </a:p>
                  </a:txBody>
                  <a:tcPr marL="0" marR="0" marT="0" marB="0">
                    <a:noFill/>
                  </a:tcPr>
                </a:tc>
                <a:tc>
                  <a:txBody>
                    <a:bodyPr/>
                    <a:lstStyle/>
                    <a:p>
                      <a:pPr algn="ctr"/>
                      <a:r>
                        <a:rPr lang="en-US" altLang="zh-CN" sz="1600" b="0" dirty="0" smtClean="0">
                          <a:solidFill>
                            <a:schemeClr val="bg1"/>
                          </a:solidFill>
                          <a:latin typeface="Cambria" panose="02040503050406030204" pitchFamily="18" charset="0"/>
                        </a:rPr>
                        <a:t>31</a:t>
                      </a:r>
                      <a:endParaRPr lang="zh-CN" altLang="en-US" sz="1600" b="0" dirty="0">
                        <a:solidFill>
                          <a:schemeClr val="bg1"/>
                        </a:solidFill>
                        <a:latin typeface="Cambria" panose="02040503050406030204" pitchFamily="18" charset="0"/>
                      </a:endParaRPr>
                    </a:p>
                  </a:txBody>
                  <a:tcPr marL="0" marR="0" marT="0" marB="0">
                    <a:solidFill>
                      <a:srgbClr val="33CCFF"/>
                    </a:solidFill>
                  </a:tcPr>
                </a:tc>
                <a:tc>
                  <a:txBody>
                    <a:bodyPr/>
                    <a:lstStyle/>
                    <a:p>
                      <a:pPr algn="ctr"/>
                      <a:r>
                        <a:rPr lang="en-US" altLang="zh-CN" sz="1600" b="0" dirty="0" smtClean="0">
                          <a:solidFill>
                            <a:schemeClr val="bg1"/>
                          </a:solidFill>
                          <a:latin typeface="Cambria" panose="02040503050406030204" pitchFamily="18" charset="0"/>
                        </a:rPr>
                        <a:t>30</a:t>
                      </a:r>
                      <a:endParaRPr lang="zh-CN" altLang="en-US" sz="1600" b="0" dirty="0">
                        <a:solidFill>
                          <a:schemeClr val="bg1"/>
                        </a:solidFill>
                        <a:latin typeface="Cambria" panose="02040503050406030204" pitchFamily="18" charset="0"/>
                      </a:endParaRPr>
                    </a:p>
                  </a:txBody>
                  <a:tcPr marL="0" marR="0" marT="0" marB="0">
                    <a:noFill/>
                  </a:tcPr>
                </a:tc>
                <a:tc>
                  <a:txBody>
                    <a:bodyPr/>
                    <a:lstStyle/>
                    <a:p>
                      <a:pPr algn="ctr"/>
                      <a:r>
                        <a:rPr lang="en-US" altLang="zh-CN" sz="1600" b="0" dirty="0" smtClean="0">
                          <a:solidFill>
                            <a:schemeClr val="bg1"/>
                          </a:solidFill>
                          <a:latin typeface="Cambria" panose="02040503050406030204" pitchFamily="18" charset="0"/>
                        </a:rPr>
                        <a:t>29</a:t>
                      </a:r>
                      <a:endParaRPr lang="zh-CN" altLang="en-US" sz="1600" b="0" dirty="0">
                        <a:solidFill>
                          <a:schemeClr val="bg1"/>
                        </a:solidFill>
                        <a:latin typeface="Cambria" panose="02040503050406030204" pitchFamily="18" charset="0"/>
                      </a:endParaRPr>
                    </a:p>
                  </a:txBody>
                  <a:tcPr marL="0" marR="0" marT="0" marB="0">
                    <a:solidFill>
                      <a:srgbClr val="33CCFF"/>
                    </a:solidFill>
                  </a:tcPr>
                </a:tc>
                <a:tc>
                  <a:txBody>
                    <a:bodyPr/>
                    <a:lstStyle/>
                    <a:p>
                      <a:pPr algn="ctr"/>
                      <a:r>
                        <a:rPr lang="en-US" altLang="zh-CN" sz="1600" b="0" dirty="0" smtClean="0">
                          <a:solidFill>
                            <a:schemeClr val="bg1"/>
                          </a:solidFill>
                          <a:latin typeface="Cambria" panose="02040503050406030204" pitchFamily="18" charset="0"/>
                        </a:rPr>
                        <a:t>28</a:t>
                      </a:r>
                      <a:endParaRPr lang="zh-CN" altLang="en-US" sz="1600" b="0" dirty="0">
                        <a:solidFill>
                          <a:schemeClr val="bg1"/>
                        </a:solidFill>
                        <a:latin typeface="Cambria" panose="02040503050406030204" pitchFamily="18" charset="0"/>
                      </a:endParaRPr>
                    </a:p>
                  </a:txBody>
                  <a:tcPr marL="0" marR="0" marT="0" marB="0">
                    <a:noFill/>
                  </a:tcPr>
                </a:tc>
                <a:tc>
                  <a:txBody>
                    <a:bodyPr/>
                    <a:lstStyle/>
                    <a:p>
                      <a:pPr algn="ctr"/>
                      <a:r>
                        <a:rPr lang="en-US" altLang="zh-CN" sz="1600" b="0" dirty="0" smtClean="0">
                          <a:solidFill>
                            <a:schemeClr val="bg1"/>
                          </a:solidFill>
                          <a:latin typeface="Cambria" panose="02040503050406030204" pitchFamily="18" charset="0"/>
                        </a:rPr>
                        <a:t>27</a:t>
                      </a:r>
                      <a:endParaRPr lang="zh-CN" altLang="en-US" sz="1600" b="0" dirty="0">
                        <a:solidFill>
                          <a:schemeClr val="bg1"/>
                        </a:solidFill>
                        <a:latin typeface="Cambria" panose="02040503050406030204" pitchFamily="18" charset="0"/>
                      </a:endParaRPr>
                    </a:p>
                  </a:txBody>
                  <a:tcPr marL="0" marR="0" marT="0" marB="0">
                    <a:solidFill>
                      <a:srgbClr val="33CCFF"/>
                    </a:solidFill>
                  </a:tcPr>
                </a:tc>
                <a:tc>
                  <a:txBody>
                    <a:bodyPr/>
                    <a:lstStyle/>
                    <a:p>
                      <a:pPr algn="ctr"/>
                      <a:r>
                        <a:rPr lang="en-US" altLang="zh-CN" sz="1600" b="0" dirty="0" smtClean="0">
                          <a:solidFill>
                            <a:schemeClr val="bg1"/>
                          </a:solidFill>
                          <a:latin typeface="Cambria" panose="02040503050406030204" pitchFamily="18" charset="0"/>
                        </a:rPr>
                        <a:t>26</a:t>
                      </a:r>
                      <a:endParaRPr lang="zh-CN" altLang="en-US" sz="1600" b="0" dirty="0">
                        <a:solidFill>
                          <a:schemeClr val="bg1"/>
                        </a:solidFill>
                        <a:latin typeface="Cambria" panose="02040503050406030204" pitchFamily="18" charset="0"/>
                      </a:endParaRPr>
                    </a:p>
                  </a:txBody>
                  <a:tcPr marL="0" marR="0" marT="0" marB="0">
                    <a:noFill/>
                  </a:tcPr>
                </a:tc>
                <a:tc>
                  <a:txBody>
                    <a:bodyPr/>
                    <a:lstStyle/>
                    <a:p>
                      <a:pPr algn="ctr"/>
                      <a:r>
                        <a:rPr lang="en-US" altLang="zh-CN" sz="1600" b="0" dirty="0" smtClean="0">
                          <a:solidFill>
                            <a:schemeClr val="bg1"/>
                          </a:solidFill>
                          <a:latin typeface="Cambria" panose="02040503050406030204" pitchFamily="18" charset="0"/>
                        </a:rPr>
                        <a:t>25</a:t>
                      </a:r>
                      <a:endParaRPr lang="zh-CN" altLang="en-US" sz="1600" b="0" dirty="0">
                        <a:solidFill>
                          <a:schemeClr val="bg1"/>
                        </a:solidFill>
                        <a:latin typeface="Cambria" panose="02040503050406030204" pitchFamily="18" charset="0"/>
                      </a:endParaRPr>
                    </a:p>
                  </a:txBody>
                  <a:tcPr marL="0" marR="0" marT="0" marB="0">
                    <a:solidFill>
                      <a:srgbClr val="33CCFF"/>
                    </a:solidFill>
                  </a:tcPr>
                </a:tc>
                <a:tc>
                  <a:txBody>
                    <a:bodyPr/>
                    <a:lstStyle/>
                    <a:p>
                      <a:pPr algn="ctr"/>
                      <a:r>
                        <a:rPr lang="en-US" altLang="zh-CN" sz="1600" b="0" dirty="0" smtClean="0">
                          <a:solidFill>
                            <a:schemeClr val="bg1"/>
                          </a:solidFill>
                          <a:latin typeface="Cambria" panose="02040503050406030204" pitchFamily="18" charset="0"/>
                        </a:rPr>
                        <a:t>24</a:t>
                      </a:r>
                      <a:endParaRPr lang="zh-CN" altLang="en-US" sz="1600" b="0" dirty="0">
                        <a:solidFill>
                          <a:schemeClr val="bg1"/>
                        </a:solidFill>
                        <a:latin typeface="Cambria" panose="02040503050406030204" pitchFamily="18" charset="0"/>
                      </a:endParaRPr>
                    </a:p>
                  </a:txBody>
                  <a:tcPr marL="0" marR="0" marT="0" marB="0">
                    <a:noFill/>
                  </a:tcPr>
                </a:tc>
                <a:tc>
                  <a:txBody>
                    <a:bodyPr/>
                    <a:lstStyle/>
                    <a:p>
                      <a:pPr algn="ctr"/>
                      <a:r>
                        <a:rPr lang="en-US" altLang="zh-CN" sz="1600" b="0" dirty="0" smtClean="0">
                          <a:solidFill>
                            <a:schemeClr val="bg1"/>
                          </a:solidFill>
                          <a:latin typeface="Cambria" panose="02040503050406030204" pitchFamily="18" charset="0"/>
                        </a:rPr>
                        <a:t>23</a:t>
                      </a:r>
                      <a:endParaRPr lang="zh-CN" altLang="en-US" sz="1600" b="0" dirty="0">
                        <a:solidFill>
                          <a:schemeClr val="bg1"/>
                        </a:solidFill>
                        <a:latin typeface="Cambria" panose="02040503050406030204" pitchFamily="18" charset="0"/>
                      </a:endParaRPr>
                    </a:p>
                  </a:txBody>
                  <a:tcPr marL="0" marR="0" marT="0" marB="0">
                    <a:solidFill>
                      <a:srgbClr val="33CCFF"/>
                    </a:solidFill>
                  </a:tcPr>
                </a:tc>
                <a:tc>
                  <a:txBody>
                    <a:bodyPr/>
                    <a:lstStyle/>
                    <a:p>
                      <a:pPr algn="ctr"/>
                      <a:r>
                        <a:rPr lang="en-US" altLang="zh-CN" sz="1600" b="0" dirty="0" smtClean="0">
                          <a:solidFill>
                            <a:schemeClr val="bg1"/>
                          </a:solidFill>
                          <a:latin typeface="Cambria" panose="02040503050406030204" pitchFamily="18" charset="0"/>
                        </a:rPr>
                        <a:t>22</a:t>
                      </a:r>
                      <a:endParaRPr lang="zh-CN" altLang="en-US" sz="1600" b="0" dirty="0">
                        <a:solidFill>
                          <a:schemeClr val="bg1"/>
                        </a:solidFill>
                        <a:latin typeface="Cambria" panose="02040503050406030204" pitchFamily="18" charset="0"/>
                      </a:endParaRPr>
                    </a:p>
                  </a:txBody>
                  <a:tcPr marL="0" marR="0" marT="0" marB="0">
                    <a:noFill/>
                  </a:tcPr>
                </a:tc>
                <a:tc>
                  <a:txBody>
                    <a:bodyPr/>
                    <a:lstStyle/>
                    <a:p>
                      <a:pPr algn="ctr"/>
                      <a:r>
                        <a:rPr lang="en-US" altLang="zh-CN" sz="1600" b="0" dirty="0" smtClean="0">
                          <a:solidFill>
                            <a:schemeClr val="bg1"/>
                          </a:solidFill>
                          <a:latin typeface="Cambria" panose="02040503050406030204" pitchFamily="18" charset="0"/>
                        </a:rPr>
                        <a:t>21</a:t>
                      </a:r>
                      <a:endParaRPr lang="zh-CN" altLang="en-US" sz="1600" b="0" dirty="0">
                        <a:solidFill>
                          <a:schemeClr val="bg1"/>
                        </a:solidFill>
                        <a:latin typeface="Cambria" panose="02040503050406030204" pitchFamily="18" charset="0"/>
                      </a:endParaRPr>
                    </a:p>
                  </a:txBody>
                  <a:tcPr marL="0" marR="0" marT="0" marB="0">
                    <a:solidFill>
                      <a:srgbClr val="33CCFF"/>
                    </a:solidFill>
                  </a:tcPr>
                </a:tc>
                <a:tc>
                  <a:txBody>
                    <a:bodyPr/>
                    <a:lstStyle/>
                    <a:p>
                      <a:pPr algn="ctr"/>
                      <a:r>
                        <a:rPr lang="en-US" altLang="zh-CN" sz="1600" b="0" dirty="0" smtClean="0">
                          <a:solidFill>
                            <a:schemeClr val="bg1"/>
                          </a:solidFill>
                          <a:latin typeface="Cambria" panose="02040503050406030204" pitchFamily="18" charset="0"/>
                        </a:rPr>
                        <a:t>20</a:t>
                      </a:r>
                      <a:endParaRPr lang="zh-CN" altLang="en-US" sz="1600" b="0" dirty="0">
                        <a:solidFill>
                          <a:schemeClr val="bg1"/>
                        </a:solidFill>
                        <a:latin typeface="Cambria" panose="02040503050406030204" pitchFamily="18" charset="0"/>
                      </a:endParaRPr>
                    </a:p>
                  </a:txBody>
                  <a:tcPr marL="0" marR="0" marT="0" marB="0">
                    <a:noFill/>
                  </a:tcPr>
                </a:tc>
                <a:extLst>
                  <a:ext uri="{0D108BD9-81ED-4DB2-BD59-A6C34878D82A}">
                    <a16:rowId xmlns:a16="http://schemas.microsoft.com/office/drawing/2014/main" val="10000"/>
                  </a:ext>
                </a:extLst>
              </a:tr>
            </a:tbl>
          </a:graphicData>
        </a:graphic>
      </p:graphicFrame>
      <p:sp>
        <p:nvSpPr>
          <p:cNvPr id="18500" name="矩形 6"/>
          <p:cNvSpPr>
            <a:spLocks noChangeArrowheads="1"/>
          </p:cNvSpPr>
          <p:nvPr/>
        </p:nvSpPr>
        <p:spPr bwMode="auto">
          <a:xfrm>
            <a:off x="615590" y="3048000"/>
            <a:ext cx="138153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sz="2800" b="1" dirty="0">
                <a:solidFill>
                  <a:schemeClr val="bg1"/>
                </a:solidFill>
                <a:cs typeface="Times New Roman" panose="02020603050405020304" pitchFamily="18" charset="0"/>
              </a:rPr>
              <a:t>Verilog</a:t>
            </a:r>
          </a:p>
          <a:p>
            <a:pPr algn="just"/>
            <a:r>
              <a:rPr lang="zh-CN" altLang="en-US" sz="2800" b="1" dirty="0">
                <a:solidFill>
                  <a:schemeClr val="bg1"/>
                </a:solidFill>
                <a:cs typeface="Times New Roman" panose="02020603050405020304" pitchFamily="18" charset="0"/>
              </a:rPr>
              <a:t>样例</a:t>
            </a:r>
            <a:endParaRPr lang="en-US" altLang="zh-CN" sz="2800" b="1" dirty="0">
              <a:solidFill>
                <a:schemeClr val="bg1"/>
              </a:solidFill>
              <a:cs typeface="Times New Roman" panose="02020603050405020304" pitchFamily="18" charset="0"/>
            </a:endParaRPr>
          </a:p>
        </p:txBody>
      </p:sp>
      <p:sp>
        <p:nvSpPr>
          <p:cNvPr id="18501" name="矩形 61"/>
          <p:cNvSpPr>
            <a:spLocks noChangeArrowheads="1"/>
          </p:cNvSpPr>
          <p:nvPr/>
        </p:nvSpPr>
        <p:spPr bwMode="auto">
          <a:xfrm>
            <a:off x="650906" y="5236369"/>
            <a:ext cx="16208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sz="2800" b="1" dirty="0">
                <a:solidFill>
                  <a:schemeClr val="bg1"/>
                </a:solidFill>
                <a:cs typeface="Times New Roman" panose="02020603050405020304" pitchFamily="18" charset="0"/>
              </a:rPr>
              <a:t>HitDEV3</a:t>
            </a:r>
          </a:p>
          <a:p>
            <a:pPr algn="just"/>
            <a:r>
              <a:rPr lang="zh-CN" altLang="en-US" sz="2800" b="1" dirty="0">
                <a:solidFill>
                  <a:schemeClr val="bg1"/>
                </a:solidFill>
                <a:cs typeface="Times New Roman" panose="02020603050405020304" pitchFamily="18" charset="0"/>
              </a:rPr>
              <a:t>电路模型</a:t>
            </a:r>
            <a:endParaRPr lang="en-US" altLang="zh-CN" sz="2800" b="1" dirty="0">
              <a:solidFill>
                <a:schemeClr val="bg1"/>
              </a:solidFill>
              <a:cs typeface="Times New Roman" panose="02020603050405020304" pitchFamily="18" charset="0"/>
            </a:endParaRPr>
          </a:p>
        </p:txBody>
      </p:sp>
      <p:cxnSp>
        <p:nvCxnSpPr>
          <p:cNvPr id="18502" name="直接连接符 62"/>
          <p:cNvCxnSpPr>
            <a:cxnSpLocks noChangeShapeType="1"/>
          </p:cNvCxnSpPr>
          <p:nvPr/>
        </p:nvCxnSpPr>
        <p:spPr bwMode="auto">
          <a:xfrm flipH="1" flipV="1">
            <a:off x="5710238" y="4418013"/>
            <a:ext cx="0" cy="5254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8503" name="TextBox 7"/>
          <p:cNvSpPr txBox="1">
            <a:spLocks noChangeArrowheads="1"/>
          </p:cNvSpPr>
          <p:nvPr/>
        </p:nvSpPr>
        <p:spPr bwMode="auto">
          <a:xfrm>
            <a:off x="5757863" y="4418013"/>
            <a:ext cx="1560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FF00"/>
                </a:solidFill>
              </a:rPr>
              <a:t>HitDEV3</a:t>
            </a:r>
            <a:endParaRPr lang="zh-CN" altLang="en-US" sz="2800" dirty="0">
              <a:solidFill>
                <a:srgbClr val="FFFF00"/>
              </a:solidFill>
            </a:endParaRPr>
          </a:p>
        </p:txBody>
      </p:sp>
      <p:sp>
        <p:nvSpPr>
          <p:cNvPr id="61" name="圆角矩形 60"/>
          <p:cNvSpPr/>
          <p:nvPr/>
        </p:nvSpPr>
        <p:spPr bwMode="auto">
          <a:xfrm>
            <a:off x="380509" y="244475"/>
            <a:ext cx="508317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en-US" altLang="zh-CN" sz="2800" b="1" dirty="0">
                <a:solidFill>
                  <a:schemeClr val="bg1"/>
                </a:solidFill>
                <a:latin typeface="微软雅黑" panose="020B0503020204020204" pitchFamily="34" charset="-122"/>
                <a:ea typeface="微软雅黑" panose="020B0503020204020204" pitchFamily="34" charset="-122"/>
              </a:rPr>
              <a:t>Bridge</a:t>
            </a:r>
            <a:r>
              <a:rPr lang="zh-CN" altLang="en-US" sz="2800" b="1" dirty="0">
                <a:solidFill>
                  <a:schemeClr val="bg1"/>
                </a:solidFill>
                <a:latin typeface="微软雅黑" panose="020B0503020204020204" pitchFamily="34" charset="-122"/>
                <a:ea typeface="微软雅黑" panose="020B0503020204020204" pitchFamily="34" charset="-122"/>
              </a:rPr>
              <a:t>功能</a:t>
            </a:r>
            <a:r>
              <a:rPr lang="zh-CN" altLang="en-US" sz="2800" b="1" dirty="0" smtClean="0">
                <a:solidFill>
                  <a:schemeClr val="bg1"/>
                </a:solidFill>
                <a:latin typeface="微软雅黑" panose="020B0503020204020204" pitchFamily="34" charset="-122"/>
                <a:ea typeface="微软雅黑" panose="020B0503020204020204" pitchFamily="34" charset="-122"/>
              </a:rPr>
              <a:t>（</a:t>
            </a:r>
            <a:r>
              <a:rPr lang="en-US" altLang="zh-CN" sz="2800" b="1" dirty="0">
                <a:solidFill>
                  <a:schemeClr val="bg1"/>
                </a:solidFill>
                <a:latin typeface="微软雅黑" panose="020B0503020204020204" pitchFamily="34" charset="-122"/>
                <a:ea typeface="微软雅黑" panose="020B0503020204020204" pitchFamily="34" charset="-122"/>
              </a:rPr>
              <a:t>2</a:t>
            </a:r>
            <a:r>
              <a:rPr lang="zh-CN" altLang="en-US" sz="2800" b="1" dirty="0" smtClean="0">
                <a:solidFill>
                  <a:schemeClr val="bg1"/>
                </a:solidFill>
                <a:latin typeface="微软雅黑" panose="020B0503020204020204" pitchFamily="34" charset="-122"/>
                <a:ea typeface="微软雅黑" panose="020B0503020204020204" pitchFamily="34" charset="-122"/>
              </a:rPr>
              <a:t>）：地址匹配</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62"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14</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50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4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4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4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4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4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45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4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4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4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45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4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4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45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4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4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46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84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6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46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4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46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46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46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6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46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850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50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8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4" grpId="0"/>
      <p:bldP spid="21" grpId="0"/>
      <p:bldP spid="18438" grpId="0" animBg="1"/>
      <p:bldP spid="18460" grpId="0" animBg="1"/>
      <p:bldP spid="18500" grpId="0"/>
      <p:bldP spid="18501" grpId="0"/>
      <p:bldP spid="18503" grpId="0"/>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p:nvPr>
        </p:nvSpPr>
        <p:spPr>
          <a:xfrm>
            <a:off x="519906" y="992190"/>
            <a:ext cx="11149012" cy="387798"/>
          </a:xfrm>
        </p:spPr>
        <p:txBody>
          <a:bodyPr/>
          <a:lstStyle/>
          <a:p>
            <a:r>
              <a:rPr lang="en-US" altLang="zh-CN" sz="2800" b="1" dirty="0" smtClean="0">
                <a:solidFill>
                  <a:srgbClr val="FFFF00"/>
                </a:solidFill>
                <a:latin typeface="+mn-lt"/>
                <a:ea typeface="宋体" panose="02010600030101010101" pitchFamily="2" charset="-122"/>
              </a:rPr>
              <a:t>Bridge</a:t>
            </a:r>
            <a:r>
              <a:rPr lang="zh-CN" altLang="en-US" sz="2800" b="1" dirty="0" smtClean="0">
                <a:solidFill>
                  <a:srgbClr val="FFFF00"/>
                </a:solidFill>
                <a:latin typeface="+mn-lt"/>
                <a:ea typeface="宋体" panose="02010600030101010101" pitchFamily="2" charset="-122"/>
              </a:rPr>
              <a:t>功能</a:t>
            </a:r>
            <a:r>
              <a:rPr lang="en-US" altLang="zh-CN" sz="2800" b="1" dirty="0" smtClean="0">
                <a:solidFill>
                  <a:srgbClr val="FFFF00"/>
                </a:solidFill>
                <a:latin typeface="+mn-lt"/>
                <a:ea typeface="宋体" panose="02010600030101010101" pitchFamily="2" charset="-122"/>
              </a:rPr>
              <a:t>(3)</a:t>
            </a:r>
            <a:r>
              <a:rPr lang="zh-CN" altLang="en-US" sz="2800" b="1" dirty="0" smtClean="0">
                <a:solidFill>
                  <a:srgbClr val="FFFF00"/>
                </a:solidFill>
                <a:latin typeface="+mn-lt"/>
                <a:ea typeface="宋体" panose="02010600030101010101" pitchFamily="2" charset="-122"/>
              </a:rPr>
              <a:t>：</a:t>
            </a:r>
            <a:r>
              <a:rPr lang="en-US" altLang="zh-CN" sz="2800" b="1" dirty="0" smtClean="0">
                <a:solidFill>
                  <a:srgbClr val="FFFF00"/>
                </a:solidFill>
                <a:latin typeface="+mn-lt"/>
                <a:ea typeface="宋体" panose="02010600030101010101" pitchFamily="2" charset="-122"/>
              </a:rPr>
              <a:t>CPU</a:t>
            </a:r>
            <a:r>
              <a:rPr lang="zh-CN" altLang="en-US" sz="2800" b="1" dirty="0" smtClean="0">
                <a:solidFill>
                  <a:srgbClr val="FFFF00"/>
                </a:solidFill>
                <a:latin typeface="+mn-lt"/>
                <a:ea typeface="宋体" panose="02010600030101010101" pitchFamily="2" charset="-122"/>
              </a:rPr>
              <a:t>读数据</a:t>
            </a:r>
          </a:p>
        </p:txBody>
      </p:sp>
      <p:sp>
        <p:nvSpPr>
          <p:cNvPr id="167" name="内容占位符 1"/>
          <p:cNvSpPr txBox="1">
            <a:spLocks/>
          </p:cNvSpPr>
          <p:nvPr/>
        </p:nvSpPr>
        <p:spPr bwMode="auto">
          <a:xfrm>
            <a:off x="493712" y="1288368"/>
            <a:ext cx="11617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zh-CN" altLang="en-US" sz="2400" b="1" kern="0" dirty="0" smtClean="0">
                <a:solidFill>
                  <a:schemeClr val="bg1"/>
                </a:solidFill>
              </a:rPr>
              <a:t>所有设备的数据输出汇聚至</a:t>
            </a:r>
            <a:r>
              <a:rPr lang="en-US" altLang="zh-CN" sz="2400" b="1" kern="0" dirty="0" smtClean="0">
                <a:solidFill>
                  <a:schemeClr val="bg1"/>
                </a:solidFill>
              </a:rPr>
              <a:t>CPU</a:t>
            </a:r>
            <a:r>
              <a:rPr lang="zh-CN" altLang="en-US" sz="2400" b="1" kern="0" dirty="0" smtClean="0">
                <a:solidFill>
                  <a:schemeClr val="bg1"/>
                </a:solidFill>
              </a:rPr>
              <a:t>的数据输入</a:t>
            </a:r>
            <a:endParaRPr lang="en-US" altLang="zh-CN" sz="2400" b="1" kern="0" dirty="0" smtClean="0">
              <a:solidFill>
                <a:schemeClr val="bg1"/>
              </a:solidFill>
            </a:endParaRPr>
          </a:p>
          <a:p>
            <a:pPr>
              <a:defRPr/>
            </a:pPr>
            <a:r>
              <a:rPr lang="en-US" altLang="zh-CN" sz="2400" b="1" kern="0" dirty="0" smtClean="0">
                <a:solidFill>
                  <a:schemeClr val="bg1"/>
                </a:solidFill>
              </a:rPr>
              <a:t>MUX</a:t>
            </a:r>
            <a:r>
              <a:rPr lang="zh-CN" altLang="en-US" sz="2400" b="1" kern="0" dirty="0" smtClean="0">
                <a:solidFill>
                  <a:schemeClr val="bg1"/>
                </a:solidFill>
              </a:rPr>
              <a:t>的控制由</a:t>
            </a:r>
            <a:r>
              <a:rPr lang="en-US" altLang="zh-CN" sz="2400" b="1" kern="0" dirty="0" err="1" smtClean="0">
                <a:solidFill>
                  <a:schemeClr val="bg1"/>
                </a:solidFill>
              </a:rPr>
              <a:t>PrAddr</a:t>
            </a:r>
            <a:r>
              <a:rPr lang="zh-CN" altLang="en-US" sz="2400" b="1" kern="0" dirty="0" smtClean="0">
                <a:solidFill>
                  <a:schemeClr val="bg1"/>
                </a:solidFill>
              </a:rPr>
              <a:t>中某些位译码决定</a:t>
            </a:r>
            <a:endParaRPr lang="en-US" altLang="zh-CN" sz="2400" b="1" kern="0" dirty="0" smtClean="0">
              <a:solidFill>
                <a:schemeClr val="bg1"/>
              </a:solidFill>
            </a:endParaRPr>
          </a:p>
        </p:txBody>
      </p:sp>
      <p:sp>
        <p:nvSpPr>
          <p:cNvPr id="20" name="TextBox 19"/>
          <p:cNvSpPr txBox="1"/>
          <p:nvPr/>
        </p:nvSpPr>
        <p:spPr>
          <a:xfrm>
            <a:off x="4941888" y="4468813"/>
            <a:ext cx="976312" cy="400050"/>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PrAddr</a:t>
            </a:r>
            <a:endParaRPr lang="zh-CN" altLang="en-US" sz="2000" dirty="0"/>
          </a:p>
        </p:txBody>
      </p:sp>
      <p:sp>
        <p:nvSpPr>
          <p:cNvPr id="21" name="TextBox 20"/>
          <p:cNvSpPr txBox="1"/>
          <p:nvPr/>
        </p:nvSpPr>
        <p:spPr>
          <a:xfrm>
            <a:off x="5226050" y="5581650"/>
            <a:ext cx="752475" cy="400050"/>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PrRD</a:t>
            </a:r>
            <a:endParaRPr lang="zh-CN" altLang="en-US" sz="2000" dirty="0"/>
          </a:p>
        </p:txBody>
      </p:sp>
      <p:sp>
        <p:nvSpPr>
          <p:cNvPr id="22" name="TextBox 21"/>
          <p:cNvSpPr txBox="1"/>
          <p:nvPr/>
        </p:nvSpPr>
        <p:spPr>
          <a:xfrm>
            <a:off x="5137150" y="6413500"/>
            <a:ext cx="836613" cy="400050"/>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PrWD</a:t>
            </a:r>
            <a:endParaRPr lang="zh-CN" altLang="en-US" sz="2000" dirty="0"/>
          </a:p>
        </p:txBody>
      </p:sp>
      <p:sp>
        <p:nvSpPr>
          <p:cNvPr id="23" name="TextBox 22"/>
          <p:cNvSpPr txBox="1"/>
          <p:nvPr/>
        </p:nvSpPr>
        <p:spPr>
          <a:xfrm>
            <a:off x="10244138" y="4429125"/>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err="1">
                <a:latin typeface="Cambria" panose="02040503050406030204" pitchFamily="18" charset="0"/>
              </a:rPr>
              <a:t>DEV_Addr</a:t>
            </a:r>
            <a:endParaRPr lang="zh-CN" altLang="en-US" sz="2000" dirty="0">
              <a:latin typeface="Cambria" panose="02040503050406030204" pitchFamily="18" charset="0"/>
            </a:endParaRPr>
          </a:p>
        </p:txBody>
      </p:sp>
      <p:pic>
        <p:nvPicPr>
          <p:cNvPr id="19465" name="图片 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8725" y="4371975"/>
            <a:ext cx="396081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圆角矩形 24"/>
          <p:cNvSpPr>
            <a:spLocks noChangeArrowheads="1"/>
          </p:cNvSpPr>
          <p:nvPr/>
        </p:nvSpPr>
        <p:spPr bwMode="auto">
          <a:xfrm>
            <a:off x="6980238" y="4371975"/>
            <a:ext cx="2495550" cy="2513013"/>
          </a:xfrm>
          <a:prstGeom prst="roundRect">
            <a:avLst>
              <a:gd name="adj" fmla="val 4764"/>
            </a:avLst>
          </a:prstGeom>
          <a:noFill/>
          <a:ln w="381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Cambria" panose="02040503050406030204" pitchFamily="18" charset="0"/>
              <a:sym typeface="Wingdings" panose="05000000000000000000" pitchFamily="2" charset="2"/>
            </a:endParaRPr>
          </a:p>
        </p:txBody>
      </p:sp>
      <p:sp>
        <p:nvSpPr>
          <p:cNvPr id="26" name="TextBox 25"/>
          <p:cNvSpPr txBox="1"/>
          <p:nvPr/>
        </p:nvSpPr>
        <p:spPr>
          <a:xfrm>
            <a:off x="10260013" y="4973638"/>
            <a:ext cx="1903412" cy="1322387"/>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DEV0_RD</a:t>
            </a:r>
          </a:p>
          <a:p>
            <a:pPr>
              <a:defRPr/>
            </a:pPr>
            <a:r>
              <a:rPr lang="en-US" altLang="zh-CN" sz="2000" dirty="0">
                <a:latin typeface="Cambria" panose="02040503050406030204" pitchFamily="18" charset="0"/>
              </a:rPr>
              <a:t>DEV1_RD</a:t>
            </a:r>
          </a:p>
          <a:p>
            <a:pPr>
              <a:defRPr/>
            </a:pPr>
            <a:r>
              <a:rPr lang="en-US" altLang="zh-CN" sz="2000" dirty="0">
                <a:latin typeface="Cambria" panose="02040503050406030204" pitchFamily="18" charset="0"/>
              </a:rPr>
              <a:t>DEV2_RD</a:t>
            </a:r>
          </a:p>
          <a:p>
            <a:pPr>
              <a:defRPr/>
            </a:pPr>
            <a:r>
              <a:rPr lang="en-US" altLang="zh-CN" sz="2000" dirty="0">
                <a:latin typeface="Cambria" panose="02040503050406030204" pitchFamily="18" charset="0"/>
              </a:rPr>
              <a:t>DEV3_RD</a:t>
            </a:r>
            <a:endParaRPr lang="zh-CN" altLang="en-US" sz="2000" dirty="0">
              <a:latin typeface="Cambria" panose="02040503050406030204" pitchFamily="18" charset="0"/>
            </a:endParaRPr>
          </a:p>
        </p:txBody>
      </p:sp>
      <p:sp>
        <p:nvSpPr>
          <p:cNvPr id="27" name="TextBox 26"/>
          <p:cNvSpPr txBox="1"/>
          <p:nvPr/>
        </p:nvSpPr>
        <p:spPr>
          <a:xfrm>
            <a:off x="10269538" y="6484938"/>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DEV_WD</a:t>
            </a:r>
            <a:endParaRPr lang="zh-CN" altLang="en-US" sz="2000" dirty="0">
              <a:latin typeface="Cambria" panose="02040503050406030204" pitchFamily="18" charset="0"/>
            </a:endParaRPr>
          </a:p>
        </p:txBody>
      </p:sp>
      <p:sp>
        <p:nvSpPr>
          <p:cNvPr id="28" name="矩形 27"/>
          <p:cNvSpPr/>
          <p:nvPr/>
        </p:nvSpPr>
        <p:spPr bwMode="auto">
          <a:xfrm>
            <a:off x="7364413" y="4884738"/>
            <a:ext cx="609600" cy="431800"/>
          </a:xfrm>
          <a:prstGeom prst="rect">
            <a:avLst/>
          </a:prstGeom>
          <a:solidFill>
            <a:srgbClr val="FF9900"/>
          </a:solidFill>
          <a:ln>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wrap="none" anchor="ctr"/>
          <a:lstStyle/>
          <a:p>
            <a:pPr marL="342900" indent="-342900" algn="ctr" defTabSz="914400" eaLnBrk="1" hangingPunct="1">
              <a:spcBef>
                <a:spcPct val="20000"/>
              </a:spcBef>
              <a:buClr>
                <a:srgbClr val="FF9900"/>
              </a:buClr>
              <a:buFont typeface="Wingdings" pitchFamily="2" charset="2"/>
              <a:buNone/>
              <a:defRPr/>
            </a:pPr>
            <a:r>
              <a:rPr lang="zh-CN" altLang="en-US" sz="1800" dirty="0">
                <a:solidFill>
                  <a:schemeClr val="tx1"/>
                </a:solidFill>
                <a:latin typeface="黑体" panose="02010609060101010101" pitchFamily="49" charset="-122"/>
                <a:ea typeface="黑体" panose="02010609060101010101" pitchFamily="49" charset="-122"/>
                <a:sym typeface="Wingdings" pitchFamily="2" charset="2"/>
              </a:rPr>
              <a:t>译码</a:t>
            </a:r>
          </a:p>
        </p:txBody>
      </p:sp>
      <p:cxnSp>
        <p:nvCxnSpPr>
          <p:cNvPr id="19470" name="肘形连接符 28"/>
          <p:cNvCxnSpPr>
            <a:cxnSpLocks noChangeShapeType="1"/>
            <a:endCxn id="28" idx="1"/>
          </p:cNvCxnSpPr>
          <p:nvPr/>
        </p:nvCxnSpPr>
        <p:spPr bwMode="auto">
          <a:xfrm rot="16200000" flipH="1">
            <a:off x="6984207" y="4720431"/>
            <a:ext cx="471488" cy="288925"/>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1" name="直接箭头连接符 32"/>
          <p:cNvCxnSpPr>
            <a:cxnSpLocks noChangeShapeType="1"/>
            <a:stCxn id="28" idx="2"/>
          </p:cNvCxnSpPr>
          <p:nvPr/>
        </p:nvCxnSpPr>
        <p:spPr bwMode="auto">
          <a:xfrm>
            <a:off x="7669213" y="5316538"/>
            <a:ext cx="0" cy="276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3248025" y="2565400"/>
            <a:ext cx="6637338" cy="1568450"/>
          </a:xfrm>
          <a:prstGeom prst="rect">
            <a:avLst/>
          </a:prstGeom>
          <a:solidFill>
            <a:schemeClr val="bg1"/>
          </a:solidFill>
          <a:ln w="19050">
            <a:solidFill>
              <a:srgbClr val="0070C0"/>
            </a:solidFill>
            <a:miter lim="800000"/>
            <a:headEnd/>
            <a:tailEnd/>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dirty="0">
                <a:latin typeface="Courier New" panose="02070309020205020404" pitchFamily="49" charset="0"/>
                <a:cs typeface="Courier New" panose="02070309020205020404" pitchFamily="49" charset="0"/>
              </a:rPr>
              <a:t>assign </a:t>
            </a:r>
            <a:r>
              <a:rPr lang="en-US" altLang="zh-CN" dirty="0" err="1">
                <a:latin typeface="Courier New" panose="02070309020205020404" pitchFamily="49" charset="0"/>
                <a:cs typeface="Courier New" panose="02070309020205020404" pitchFamily="49" charset="0"/>
              </a:rPr>
              <a:t>PrRD</a:t>
            </a:r>
            <a:r>
              <a:rPr lang="en-US" altLang="zh-CN" dirty="0">
                <a:latin typeface="Courier New" panose="02070309020205020404" pitchFamily="49" charset="0"/>
                <a:cs typeface="Courier New" panose="02070309020205020404" pitchFamily="49" charset="0"/>
              </a:rPr>
              <a:t> = (HitDEV0) ? DEV0_RD :</a:t>
            </a:r>
          </a:p>
          <a:p>
            <a:pPr algn="just"/>
            <a:r>
              <a:rPr lang="en-US" altLang="zh-CN" dirty="0">
                <a:latin typeface="Courier New" panose="02070309020205020404" pitchFamily="49" charset="0"/>
                <a:cs typeface="Courier New" panose="02070309020205020404" pitchFamily="49" charset="0"/>
              </a:rPr>
              <a:t>              (HitDEV1) ? DEV1_RD :</a:t>
            </a:r>
          </a:p>
          <a:p>
            <a:pPr algn="just"/>
            <a:r>
              <a:rPr lang="en-US" altLang="zh-CN" dirty="0" smtClean="0">
                <a:latin typeface="Courier New" panose="02070309020205020404" pitchFamily="49" charset="0"/>
                <a:cs typeface="Courier New" panose="02070309020205020404" pitchFamily="49" charset="0"/>
              </a:rPr>
              <a:t>              …… </a:t>
            </a:r>
          </a:p>
          <a:p>
            <a:pPr algn="just"/>
            <a:r>
              <a:rPr lang="en-US" altLang="zh-CN" dirty="0" smtClean="0">
                <a:latin typeface="Courier New" panose="02070309020205020404" pitchFamily="49" charset="0"/>
                <a:cs typeface="Courier New" panose="02070309020205020404" pitchFamily="49" charset="0"/>
              </a:rPr>
              <a:t>              DEV3_RD ;</a:t>
            </a:r>
            <a:endParaRPr lang="en-US" altLang="zh-CN" dirty="0">
              <a:latin typeface="Courier New" panose="02070309020205020404" pitchFamily="49" charset="0"/>
              <a:cs typeface="Courier New" panose="02070309020205020404" pitchFamily="49" charset="0"/>
            </a:endParaRPr>
          </a:p>
        </p:txBody>
      </p:sp>
      <p:sp>
        <p:nvSpPr>
          <p:cNvPr id="17" name="TextBox 16"/>
          <p:cNvSpPr txBox="1">
            <a:spLocks noChangeArrowheads="1"/>
          </p:cNvSpPr>
          <p:nvPr/>
        </p:nvSpPr>
        <p:spPr bwMode="auto">
          <a:xfrm>
            <a:off x="3263900" y="4292600"/>
            <a:ext cx="6637338" cy="1939925"/>
          </a:xfrm>
          <a:prstGeom prst="rect">
            <a:avLst/>
          </a:prstGeom>
          <a:solidFill>
            <a:schemeClr val="bg1"/>
          </a:solidFill>
          <a:ln w="19050">
            <a:solidFill>
              <a:srgbClr val="0070C0"/>
            </a:solidFill>
            <a:miter lim="800000"/>
            <a:headEnd/>
            <a:tailEnd/>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dirty="0">
                <a:latin typeface="Courier New" panose="02070309020205020404" pitchFamily="49" charset="0"/>
                <a:cs typeface="Courier New" panose="02070309020205020404" pitchFamily="49" charset="0"/>
              </a:rPr>
              <a:t>assign </a:t>
            </a:r>
            <a:r>
              <a:rPr lang="en-US" altLang="zh-CN" dirty="0" err="1">
                <a:latin typeface="Courier New" panose="02070309020205020404" pitchFamily="49" charset="0"/>
                <a:cs typeface="Courier New" panose="02070309020205020404" pitchFamily="49" charset="0"/>
              </a:rPr>
              <a:t>PrRD</a:t>
            </a:r>
            <a:r>
              <a:rPr lang="en-US" altLang="zh-CN" dirty="0">
                <a:latin typeface="Courier New" panose="02070309020205020404" pitchFamily="49" charset="0"/>
                <a:cs typeface="Courier New" panose="02070309020205020404" pitchFamily="49" charset="0"/>
              </a:rPr>
              <a:t> = (HitDEV0) ? DEV0_RD :</a:t>
            </a:r>
          </a:p>
          <a:p>
            <a:pPr algn="just"/>
            <a:r>
              <a:rPr lang="en-US" altLang="zh-CN" dirty="0">
                <a:latin typeface="Courier New" panose="02070309020205020404" pitchFamily="49" charset="0"/>
                <a:cs typeface="Courier New" panose="02070309020205020404" pitchFamily="49" charset="0"/>
              </a:rPr>
              <a:t>              (HitDEV1) ? DEV1_RD :</a:t>
            </a:r>
          </a:p>
          <a:p>
            <a:pPr algn="just"/>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 </a:t>
            </a:r>
            <a:endParaRPr lang="en-US" altLang="zh-CN" dirty="0">
              <a:latin typeface="Courier New" panose="02070309020205020404" pitchFamily="49" charset="0"/>
              <a:cs typeface="Courier New" panose="02070309020205020404" pitchFamily="49" charset="0"/>
            </a:endParaRPr>
          </a:p>
          <a:p>
            <a:pPr algn="just"/>
            <a:r>
              <a:rPr lang="en-US" altLang="zh-CN" dirty="0">
                <a:latin typeface="Courier New" panose="02070309020205020404" pitchFamily="49" charset="0"/>
                <a:cs typeface="Courier New" panose="02070309020205020404" pitchFamily="49" charset="0"/>
              </a:rPr>
              <a:t>              (HitDEV3) ? DEV3_RD :</a:t>
            </a:r>
          </a:p>
          <a:p>
            <a:pPr algn="just"/>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`DEBUG_DEV_DATA</a:t>
            </a:r>
            <a:r>
              <a:rPr lang="en-US" altLang="zh-CN" dirty="0">
                <a:latin typeface="Courier New" panose="02070309020205020404" pitchFamily="49" charset="0"/>
                <a:cs typeface="Courier New" panose="02070309020205020404" pitchFamily="49" charset="0"/>
              </a:rPr>
              <a:t> ;</a:t>
            </a:r>
          </a:p>
        </p:txBody>
      </p:sp>
      <p:sp>
        <p:nvSpPr>
          <p:cNvPr id="19474" name="矩形 17"/>
          <p:cNvSpPr>
            <a:spLocks noChangeArrowheads="1"/>
          </p:cNvSpPr>
          <p:nvPr/>
        </p:nvSpPr>
        <p:spPr bwMode="auto">
          <a:xfrm>
            <a:off x="830263" y="2872693"/>
            <a:ext cx="9032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zh-CN" altLang="en-US" sz="2800" b="1" dirty="0">
                <a:solidFill>
                  <a:schemeClr val="bg1"/>
                </a:solidFill>
                <a:cs typeface="Times New Roman" panose="02020603050405020304" pitchFamily="18" charset="0"/>
              </a:rPr>
              <a:t>常规</a:t>
            </a:r>
            <a:endParaRPr lang="en-US" altLang="zh-CN" sz="2800" b="1" dirty="0">
              <a:solidFill>
                <a:schemeClr val="bg1"/>
              </a:solidFill>
              <a:cs typeface="Times New Roman" panose="02020603050405020304" pitchFamily="18" charset="0"/>
            </a:endParaRPr>
          </a:p>
          <a:p>
            <a:pPr algn="just"/>
            <a:r>
              <a:rPr lang="zh-CN" altLang="en-US" sz="2800" b="1" dirty="0">
                <a:solidFill>
                  <a:schemeClr val="bg1"/>
                </a:solidFill>
                <a:cs typeface="Times New Roman" panose="02020603050405020304" pitchFamily="18" charset="0"/>
              </a:rPr>
              <a:t>写法</a:t>
            </a:r>
            <a:endParaRPr lang="en-US" altLang="zh-CN" sz="2800" b="1" dirty="0">
              <a:solidFill>
                <a:schemeClr val="bg1"/>
              </a:solidFill>
              <a:cs typeface="Times New Roman" panose="02020603050405020304" pitchFamily="18" charset="0"/>
            </a:endParaRPr>
          </a:p>
        </p:txBody>
      </p:sp>
      <p:sp>
        <p:nvSpPr>
          <p:cNvPr id="19475" name="矩形 18"/>
          <p:cNvSpPr>
            <a:spLocks noChangeArrowheads="1"/>
          </p:cNvSpPr>
          <p:nvPr/>
        </p:nvSpPr>
        <p:spPr bwMode="auto">
          <a:xfrm>
            <a:off x="952162" y="4442731"/>
            <a:ext cx="13035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zh-CN" altLang="en-US" sz="2800" b="1" dirty="0">
                <a:solidFill>
                  <a:schemeClr val="bg1"/>
                </a:solidFill>
                <a:cs typeface="Times New Roman" panose="02020603050405020304" pitchFamily="18" charset="0"/>
              </a:rPr>
              <a:t>支持</a:t>
            </a:r>
            <a:endParaRPr lang="en-US" altLang="zh-CN" sz="2800" b="1" dirty="0">
              <a:solidFill>
                <a:schemeClr val="bg1"/>
              </a:solidFill>
              <a:cs typeface="Times New Roman" panose="02020603050405020304" pitchFamily="18" charset="0"/>
            </a:endParaRPr>
          </a:p>
          <a:p>
            <a:pPr algn="just"/>
            <a:r>
              <a:rPr lang="en-US" altLang="zh-CN" sz="2800" b="1" dirty="0">
                <a:solidFill>
                  <a:schemeClr val="bg1"/>
                </a:solidFill>
                <a:cs typeface="Times New Roman" panose="02020603050405020304" pitchFamily="18" charset="0"/>
              </a:rPr>
              <a:t>Debug</a:t>
            </a:r>
          </a:p>
          <a:p>
            <a:pPr algn="just"/>
            <a:r>
              <a:rPr lang="zh-CN" altLang="en-US" sz="2800" b="1" dirty="0">
                <a:solidFill>
                  <a:schemeClr val="bg1"/>
                </a:solidFill>
                <a:cs typeface="Times New Roman" panose="02020603050405020304" pitchFamily="18" charset="0"/>
              </a:rPr>
              <a:t>写法</a:t>
            </a:r>
            <a:endParaRPr lang="en-US" altLang="zh-CN" sz="2800" b="1" dirty="0">
              <a:solidFill>
                <a:schemeClr val="bg1"/>
              </a:solidFill>
              <a:cs typeface="Times New Roman" panose="02020603050405020304" pitchFamily="18" charset="0"/>
            </a:endParaRPr>
          </a:p>
        </p:txBody>
      </p:sp>
      <p:sp>
        <p:nvSpPr>
          <p:cNvPr id="24" name="圆角矩形 23"/>
          <p:cNvSpPr/>
          <p:nvPr/>
        </p:nvSpPr>
        <p:spPr bwMode="auto">
          <a:xfrm>
            <a:off x="493712" y="224407"/>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：与设备对接</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4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47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47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46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946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947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9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67" grpId="0"/>
      <p:bldP spid="20" grpId="0" animBg="1"/>
      <p:bldP spid="21" grpId="0" animBg="1"/>
      <p:bldP spid="22" grpId="0" animBg="1"/>
      <p:bldP spid="23" grpId="0" animBg="1"/>
      <p:bldP spid="19466" grpId="0" animBg="1"/>
      <p:bldP spid="26" grpId="0" animBg="1"/>
      <p:bldP spid="27" grpId="0" animBg="1"/>
      <p:bldP spid="28" grpId="0" animBg="1"/>
      <p:bldP spid="16" grpId="0" animBg="1"/>
      <p:bldP spid="17" grpId="0" animBg="1"/>
      <p:bldP spid="19474" grpId="0"/>
      <p:bldP spid="19475" grpId="0"/>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p:nvPr>
        </p:nvSpPr>
        <p:spPr>
          <a:xfrm>
            <a:off x="640555" y="1089484"/>
            <a:ext cx="11149012" cy="387798"/>
          </a:xfrm>
        </p:spPr>
        <p:txBody>
          <a:bodyPr/>
          <a:lstStyle/>
          <a:p>
            <a:r>
              <a:rPr lang="en-US" altLang="zh-CN" sz="2800" b="1" dirty="0" smtClean="0">
                <a:solidFill>
                  <a:srgbClr val="FFFF00"/>
                </a:solidFill>
                <a:latin typeface="+mn-lt"/>
                <a:ea typeface="宋体" panose="02010600030101010101" pitchFamily="2" charset="-122"/>
              </a:rPr>
              <a:t>Bridge</a:t>
            </a:r>
            <a:r>
              <a:rPr lang="zh-CN" altLang="en-US" sz="2800" b="1" dirty="0" smtClean="0">
                <a:solidFill>
                  <a:srgbClr val="FFFF00"/>
                </a:solidFill>
                <a:latin typeface="+mn-lt"/>
                <a:ea typeface="宋体" panose="02010600030101010101" pitchFamily="2" charset="-122"/>
              </a:rPr>
              <a:t>功能</a:t>
            </a:r>
            <a:r>
              <a:rPr lang="en-US" altLang="zh-CN" sz="2800" b="1" dirty="0" smtClean="0">
                <a:solidFill>
                  <a:srgbClr val="FFFF00"/>
                </a:solidFill>
                <a:latin typeface="+mn-lt"/>
                <a:ea typeface="宋体" panose="02010600030101010101" pitchFamily="2" charset="-122"/>
              </a:rPr>
              <a:t>(4)</a:t>
            </a:r>
            <a:r>
              <a:rPr lang="zh-CN" altLang="en-US" sz="2800" b="1" dirty="0" smtClean="0">
                <a:solidFill>
                  <a:srgbClr val="FFFF00"/>
                </a:solidFill>
                <a:latin typeface="+mn-lt"/>
                <a:ea typeface="宋体" panose="02010600030101010101" pitchFamily="2" charset="-122"/>
              </a:rPr>
              <a:t>：</a:t>
            </a:r>
            <a:r>
              <a:rPr lang="en-US" altLang="zh-CN" sz="2800" b="1" dirty="0" smtClean="0">
                <a:solidFill>
                  <a:srgbClr val="FFFF00"/>
                </a:solidFill>
                <a:latin typeface="+mn-lt"/>
                <a:ea typeface="宋体" panose="02010600030101010101" pitchFamily="2" charset="-122"/>
              </a:rPr>
              <a:t>CPU</a:t>
            </a:r>
            <a:r>
              <a:rPr lang="zh-CN" altLang="en-US" sz="2800" b="1" dirty="0" smtClean="0">
                <a:solidFill>
                  <a:srgbClr val="FFFF00"/>
                </a:solidFill>
                <a:latin typeface="+mn-lt"/>
                <a:ea typeface="宋体" panose="02010600030101010101" pitchFamily="2" charset="-122"/>
              </a:rPr>
              <a:t>写数据</a:t>
            </a:r>
          </a:p>
        </p:txBody>
      </p:sp>
      <p:sp>
        <p:nvSpPr>
          <p:cNvPr id="167" name="内容占位符 1"/>
          <p:cNvSpPr txBox="1">
            <a:spLocks/>
          </p:cNvSpPr>
          <p:nvPr/>
        </p:nvSpPr>
        <p:spPr bwMode="auto">
          <a:xfrm>
            <a:off x="616476" y="1493837"/>
            <a:ext cx="5808662"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en-US" altLang="zh-CN" sz="2400" b="1" kern="0" dirty="0" smtClean="0">
                <a:solidFill>
                  <a:schemeClr val="bg1"/>
                </a:solidFill>
              </a:rPr>
              <a:t>CPU</a:t>
            </a:r>
            <a:r>
              <a:rPr lang="zh-CN" altLang="en-US" sz="2400" b="1" kern="0" dirty="0" smtClean="0">
                <a:solidFill>
                  <a:schemeClr val="bg1"/>
                </a:solidFill>
              </a:rPr>
              <a:t>写数据：连接至所有设备的输入</a:t>
            </a:r>
            <a:endParaRPr lang="en-US" altLang="zh-CN" sz="2400" b="1" kern="0" dirty="0">
              <a:solidFill>
                <a:schemeClr val="bg1"/>
              </a:solidFill>
            </a:endParaRPr>
          </a:p>
          <a:p>
            <a:pPr lvl="1">
              <a:defRPr/>
            </a:pPr>
            <a:r>
              <a:rPr lang="zh-CN" altLang="en-US" sz="2400" b="1" kern="0" dirty="0" smtClean="0">
                <a:solidFill>
                  <a:schemeClr val="bg1"/>
                </a:solidFill>
              </a:rPr>
              <a:t>直通输出，不需要再转换</a:t>
            </a:r>
            <a:endParaRPr lang="en-US" altLang="zh-CN" sz="2400" b="1" kern="0" dirty="0" smtClean="0">
              <a:solidFill>
                <a:schemeClr val="bg1"/>
              </a:solidFill>
            </a:endParaRPr>
          </a:p>
          <a:p>
            <a:pPr>
              <a:defRPr/>
            </a:pPr>
            <a:r>
              <a:rPr lang="zh-CN" altLang="en-US" sz="2400" b="1" kern="0" dirty="0">
                <a:solidFill>
                  <a:schemeClr val="bg1"/>
                </a:solidFill>
              </a:rPr>
              <a:t>控制信号：</a:t>
            </a:r>
            <a:r>
              <a:rPr lang="en-US" altLang="zh-CN" sz="2400" b="1" kern="0" dirty="0">
                <a:solidFill>
                  <a:schemeClr val="bg1"/>
                </a:solidFill>
              </a:rPr>
              <a:t>We</a:t>
            </a:r>
          </a:p>
          <a:p>
            <a:pPr lvl="1">
              <a:defRPr/>
            </a:pPr>
            <a:r>
              <a:rPr lang="zh-CN" altLang="en-US" sz="2400" b="1" kern="0" dirty="0">
                <a:solidFill>
                  <a:schemeClr val="bg1"/>
                </a:solidFill>
              </a:rPr>
              <a:t>有多少个设备，就需要多少个</a:t>
            </a:r>
            <a:r>
              <a:rPr lang="en-US" altLang="zh-CN" sz="2400" b="1" kern="0" dirty="0">
                <a:solidFill>
                  <a:schemeClr val="bg1"/>
                </a:solidFill>
              </a:rPr>
              <a:t>We</a:t>
            </a:r>
          </a:p>
          <a:p>
            <a:pPr lvl="1">
              <a:defRPr/>
            </a:pPr>
            <a:r>
              <a:rPr lang="en-US" altLang="zh-CN" sz="2400" b="1" kern="0" dirty="0">
                <a:solidFill>
                  <a:schemeClr val="bg1"/>
                </a:solidFill>
              </a:rPr>
              <a:t>We</a:t>
            </a:r>
            <a:r>
              <a:rPr lang="zh-CN" altLang="en-US" sz="2400" b="1" kern="0" dirty="0">
                <a:solidFill>
                  <a:schemeClr val="bg1"/>
                </a:solidFill>
              </a:rPr>
              <a:t>产生：</a:t>
            </a:r>
            <a:r>
              <a:rPr lang="en-US" altLang="zh-CN" sz="2400" b="1" i="1" kern="0" dirty="0">
                <a:solidFill>
                  <a:schemeClr val="bg1"/>
                </a:solidFill>
              </a:rPr>
              <a:t>f</a:t>
            </a:r>
            <a:r>
              <a:rPr lang="en-US" altLang="zh-CN" sz="2400" b="1" kern="0" dirty="0">
                <a:solidFill>
                  <a:schemeClr val="bg1"/>
                </a:solidFill>
              </a:rPr>
              <a:t>(</a:t>
            </a:r>
            <a:r>
              <a:rPr lang="en-US" altLang="zh-CN" sz="2400" b="1" kern="0" dirty="0" err="1">
                <a:solidFill>
                  <a:schemeClr val="bg1"/>
                </a:solidFill>
              </a:rPr>
              <a:t>We</a:t>
            </a:r>
            <a:r>
              <a:rPr lang="en-US" altLang="zh-CN" sz="2400" b="1" kern="0" baseline="-25000" dirty="0" err="1">
                <a:solidFill>
                  <a:schemeClr val="bg1"/>
                </a:solidFill>
              </a:rPr>
              <a:t>CPU</a:t>
            </a:r>
            <a:r>
              <a:rPr lang="zh-CN" altLang="en-US" sz="2400" b="1" kern="0" dirty="0">
                <a:solidFill>
                  <a:schemeClr val="bg1"/>
                </a:solidFill>
              </a:rPr>
              <a:t>，设备地址译码</a:t>
            </a:r>
            <a:r>
              <a:rPr lang="en-US" altLang="zh-CN" sz="2400" b="1" kern="0" dirty="0" smtClean="0">
                <a:solidFill>
                  <a:schemeClr val="bg1"/>
                </a:solidFill>
              </a:rPr>
              <a:t>)</a:t>
            </a:r>
            <a:endParaRPr lang="en-US" altLang="zh-CN" sz="2400" b="1" kern="0" dirty="0">
              <a:solidFill>
                <a:schemeClr val="bg1"/>
              </a:solidFill>
            </a:endParaRPr>
          </a:p>
        </p:txBody>
      </p:sp>
      <p:grpSp>
        <p:nvGrpSpPr>
          <p:cNvPr id="2" name="组合 1"/>
          <p:cNvGrpSpPr/>
          <p:nvPr/>
        </p:nvGrpSpPr>
        <p:grpSpPr>
          <a:xfrm>
            <a:off x="5137150" y="4300538"/>
            <a:ext cx="7051675" cy="2513012"/>
            <a:chOff x="5137150" y="4300538"/>
            <a:chExt cx="7051675" cy="2513012"/>
          </a:xfrm>
        </p:grpSpPr>
        <p:sp>
          <p:nvSpPr>
            <p:cNvPr id="20" name="TextBox 19"/>
            <p:cNvSpPr txBox="1"/>
            <p:nvPr/>
          </p:nvSpPr>
          <p:spPr>
            <a:xfrm>
              <a:off x="5226050" y="5508625"/>
              <a:ext cx="752475" cy="400050"/>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PrRD</a:t>
              </a:r>
              <a:endParaRPr lang="zh-CN" altLang="en-US" sz="2000" dirty="0"/>
            </a:p>
          </p:txBody>
        </p:sp>
        <p:sp>
          <p:nvSpPr>
            <p:cNvPr id="21" name="TextBox 20"/>
            <p:cNvSpPr txBox="1"/>
            <p:nvPr/>
          </p:nvSpPr>
          <p:spPr>
            <a:xfrm>
              <a:off x="5137150" y="6342063"/>
              <a:ext cx="836613" cy="400050"/>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dirty="0" err="1"/>
                <a:t>PrWD</a:t>
              </a:r>
              <a:endParaRPr lang="zh-CN" altLang="en-US" sz="2000" dirty="0"/>
            </a:p>
          </p:txBody>
        </p:sp>
        <p:sp>
          <p:nvSpPr>
            <p:cNvPr id="22" name="TextBox 21"/>
            <p:cNvSpPr txBox="1"/>
            <p:nvPr/>
          </p:nvSpPr>
          <p:spPr>
            <a:xfrm>
              <a:off x="10244138" y="4357688"/>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err="1">
                  <a:latin typeface="Cambria" panose="02040503050406030204" pitchFamily="18" charset="0"/>
                </a:rPr>
                <a:t>DEV_Addr</a:t>
              </a:r>
              <a:endParaRPr lang="zh-CN" altLang="en-US" sz="2000" dirty="0">
                <a:latin typeface="Cambria" panose="02040503050406030204" pitchFamily="18" charset="0"/>
              </a:endParaRPr>
            </a:p>
          </p:txBody>
        </p:sp>
        <p:pic>
          <p:nvPicPr>
            <p:cNvPr id="20488" name="图片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8725" y="4300538"/>
              <a:ext cx="396081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圆角矩形 23"/>
            <p:cNvSpPr>
              <a:spLocks noChangeArrowheads="1"/>
            </p:cNvSpPr>
            <p:nvPr/>
          </p:nvSpPr>
          <p:spPr bwMode="auto">
            <a:xfrm>
              <a:off x="6980238" y="4300538"/>
              <a:ext cx="2495550" cy="2513012"/>
            </a:xfrm>
            <a:prstGeom prst="roundRect">
              <a:avLst>
                <a:gd name="adj" fmla="val 4764"/>
              </a:avLst>
            </a:prstGeom>
            <a:noFill/>
            <a:ln w="381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b"/>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Cambria" panose="02040503050406030204" pitchFamily="18" charset="0"/>
                <a:sym typeface="Wingdings" panose="05000000000000000000" pitchFamily="2" charset="2"/>
              </a:endParaRPr>
            </a:p>
          </p:txBody>
        </p:sp>
        <p:sp>
          <p:nvSpPr>
            <p:cNvPr id="25" name="TextBox 24"/>
            <p:cNvSpPr txBox="1"/>
            <p:nvPr/>
          </p:nvSpPr>
          <p:spPr>
            <a:xfrm>
              <a:off x="10260013" y="4900613"/>
              <a:ext cx="1903412" cy="1323975"/>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DEV0_RD</a:t>
              </a:r>
            </a:p>
            <a:p>
              <a:pPr>
                <a:defRPr/>
              </a:pPr>
              <a:r>
                <a:rPr lang="en-US" altLang="zh-CN" sz="2000" dirty="0">
                  <a:latin typeface="Cambria" panose="02040503050406030204" pitchFamily="18" charset="0"/>
                </a:rPr>
                <a:t>DEV1_RD</a:t>
              </a:r>
            </a:p>
            <a:p>
              <a:pPr>
                <a:defRPr/>
              </a:pPr>
              <a:r>
                <a:rPr lang="en-US" altLang="zh-CN" sz="2000" dirty="0">
                  <a:latin typeface="Cambria" panose="02040503050406030204" pitchFamily="18" charset="0"/>
                </a:rPr>
                <a:t>DEV2_RD</a:t>
              </a:r>
            </a:p>
            <a:p>
              <a:pPr>
                <a:defRPr/>
              </a:pPr>
              <a:r>
                <a:rPr lang="en-US" altLang="zh-CN" sz="2000" dirty="0">
                  <a:latin typeface="Cambria" panose="02040503050406030204" pitchFamily="18" charset="0"/>
                </a:rPr>
                <a:t>DEV3_RD</a:t>
              </a:r>
              <a:endParaRPr lang="zh-CN" altLang="en-US" sz="2000" dirty="0">
                <a:latin typeface="Cambria" panose="02040503050406030204" pitchFamily="18" charset="0"/>
              </a:endParaRPr>
            </a:p>
          </p:txBody>
        </p:sp>
        <p:sp>
          <p:nvSpPr>
            <p:cNvPr id="26" name="TextBox 25"/>
            <p:cNvSpPr txBox="1"/>
            <p:nvPr/>
          </p:nvSpPr>
          <p:spPr>
            <a:xfrm>
              <a:off x="10269538" y="6413500"/>
              <a:ext cx="1919287" cy="400050"/>
            </a:xfrm>
            <a:prstGeom prst="rect">
              <a:avLst/>
            </a:prstGeom>
            <a:solidFill>
              <a:srgbClr val="00B050"/>
            </a:solidFill>
            <a:ln>
              <a:noFill/>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dirty="0">
                  <a:latin typeface="Cambria" panose="02040503050406030204" pitchFamily="18" charset="0"/>
                </a:rPr>
                <a:t>DEV_WD</a:t>
              </a:r>
              <a:endParaRPr lang="zh-CN" altLang="en-US" sz="2000" dirty="0">
                <a:latin typeface="Cambria" panose="02040503050406030204" pitchFamily="18" charset="0"/>
              </a:endParaRPr>
            </a:p>
          </p:txBody>
        </p:sp>
        <p:sp>
          <p:nvSpPr>
            <p:cNvPr id="27" name="矩形 26"/>
            <p:cNvSpPr/>
            <p:nvPr/>
          </p:nvSpPr>
          <p:spPr bwMode="auto">
            <a:xfrm>
              <a:off x="7364413" y="4813300"/>
              <a:ext cx="609600" cy="430213"/>
            </a:xfrm>
            <a:prstGeom prst="rect">
              <a:avLst/>
            </a:prstGeom>
            <a:solidFill>
              <a:srgbClr val="FF9900"/>
            </a:solidFill>
            <a:ln>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wrap="none" anchor="ctr"/>
            <a:lstStyle/>
            <a:p>
              <a:pPr marL="342900" indent="-342900" algn="ctr" defTabSz="914400" eaLnBrk="1" hangingPunct="1">
                <a:spcBef>
                  <a:spcPct val="20000"/>
                </a:spcBef>
                <a:buClr>
                  <a:srgbClr val="FF9900"/>
                </a:buClr>
                <a:buFont typeface="Wingdings" pitchFamily="2" charset="2"/>
                <a:buNone/>
                <a:defRPr/>
              </a:pPr>
              <a:r>
                <a:rPr lang="zh-CN" altLang="en-US" sz="1800" dirty="0">
                  <a:solidFill>
                    <a:schemeClr val="tx1"/>
                  </a:solidFill>
                  <a:latin typeface="黑体" panose="02010609060101010101" pitchFamily="49" charset="-122"/>
                  <a:ea typeface="黑体" panose="02010609060101010101" pitchFamily="49" charset="-122"/>
                  <a:sym typeface="Wingdings" pitchFamily="2" charset="2"/>
                </a:rPr>
                <a:t>译码</a:t>
              </a:r>
            </a:p>
          </p:txBody>
        </p:sp>
        <p:cxnSp>
          <p:nvCxnSpPr>
            <p:cNvPr id="20493" name="肘形连接符 27"/>
            <p:cNvCxnSpPr>
              <a:cxnSpLocks noChangeShapeType="1"/>
              <a:endCxn id="27" idx="1"/>
            </p:cNvCxnSpPr>
            <p:nvPr/>
          </p:nvCxnSpPr>
          <p:spPr bwMode="auto">
            <a:xfrm rot="16200000" flipH="1">
              <a:off x="6984207" y="4648994"/>
              <a:ext cx="471487" cy="288925"/>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4" name="直接箭头连接符 28"/>
            <p:cNvCxnSpPr>
              <a:cxnSpLocks noChangeShapeType="1"/>
              <a:stCxn id="27" idx="2"/>
            </p:cNvCxnSpPr>
            <p:nvPr/>
          </p:nvCxnSpPr>
          <p:spPr bwMode="auto">
            <a:xfrm>
              <a:off x="7669213" y="5243513"/>
              <a:ext cx="0" cy="27781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3" name="TextBox 32"/>
          <p:cNvSpPr txBox="1">
            <a:spLocks noChangeArrowheads="1"/>
          </p:cNvSpPr>
          <p:nvPr/>
        </p:nvSpPr>
        <p:spPr bwMode="auto">
          <a:xfrm>
            <a:off x="5939745" y="2102983"/>
            <a:ext cx="6223680" cy="1439863"/>
          </a:xfrm>
          <a:prstGeom prst="rect">
            <a:avLst/>
          </a:prstGeom>
          <a:solidFill>
            <a:schemeClr val="bg1"/>
          </a:solidFill>
          <a:ln w="19050">
            <a:solidFill>
              <a:srgbClr val="0070C0"/>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latin typeface="Courier New" panose="02070309020205020404" pitchFamily="49" charset="0"/>
                <a:cs typeface="Courier New" panose="02070309020205020404" pitchFamily="49" charset="0"/>
              </a:rPr>
              <a:t>Verilog</a:t>
            </a:r>
            <a:r>
              <a:rPr lang="zh-CN" altLang="en-US">
                <a:latin typeface="Courier New" panose="02070309020205020404" pitchFamily="49" charset="0"/>
                <a:cs typeface="Courier New" panose="02070309020205020404" pitchFamily="49" charset="0"/>
              </a:rPr>
              <a:t>样例代码：</a:t>
            </a:r>
            <a:endParaRPr lang="en-US" altLang="zh-CN">
              <a:latin typeface="Courier New" panose="02070309020205020404" pitchFamily="49" charset="0"/>
              <a:cs typeface="Courier New" panose="02070309020205020404" pitchFamily="49" charset="0"/>
            </a:endParaRPr>
          </a:p>
          <a:p>
            <a:pPr algn="just"/>
            <a:endParaRPr lang="en-US" altLang="zh-CN">
              <a:latin typeface="Courier New" panose="02070309020205020404" pitchFamily="49" charset="0"/>
              <a:cs typeface="Courier New" panose="02070309020205020404" pitchFamily="49" charset="0"/>
            </a:endParaRPr>
          </a:p>
          <a:p>
            <a:pPr algn="just"/>
            <a:r>
              <a:rPr lang="en-US" altLang="zh-CN">
                <a:latin typeface="Courier New" panose="02070309020205020404" pitchFamily="49" charset="0"/>
                <a:cs typeface="Courier New" panose="02070309020205020404" pitchFamily="49" charset="0"/>
              </a:rPr>
              <a:t>assign WeDEV</a:t>
            </a:r>
            <a:r>
              <a:rPr lang="en-US" altLang="zh-CN" sz="3200">
                <a:solidFill>
                  <a:srgbClr val="FF0000"/>
                </a:solidFill>
                <a:latin typeface="Courier New" panose="02070309020205020404" pitchFamily="49" charset="0"/>
                <a:cs typeface="Courier New" panose="02070309020205020404" pitchFamily="49" charset="0"/>
              </a:rPr>
              <a:t>3</a:t>
            </a:r>
            <a:r>
              <a:rPr lang="en-US" altLang="zh-CN">
                <a:latin typeface="Courier New" panose="02070309020205020404" pitchFamily="49" charset="0"/>
                <a:cs typeface="Courier New" panose="02070309020205020404" pitchFamily="49" charset="0"/>
              </a:rPr>
              <a:t> = WeCPU &amp; HitDEV</a:t>
            </a:r>
            <a:r>
              <a:rPr lang="en-US" altLang="zh-CN" sz="3200">
                <a:solidFill>
                  <a:srgbClr val="FF0000"/>
                </a:solidFill>
                <a:latin typeface="Courier New" panose="02070309020205020404" pitchFamily="49" charset="0"/>
                <a:cs typeface="Courier New" panose="02070309020205020404" pitchFamily="49" charset="0"/>
              </a:rPr>
              <a:t>3</a:t>
            </a:r>
            <a:r>
              <a:rPr lang="en-US" altLang="zh-CN">
                <a:latin typeface="Courier New" panose="02070309020205020404" pitchFamily="49" charset="0"/>
                <a:cs typeface="Courier New" panose="02070309020205020404" pitchFamily="49" charset="0"/>
              </a:rPr>
              <a:t> ;</a:t>
            </a:r>
          </a:p>
        </p:txBody>
      </p:sp>
      <p:sp>
        <p:nvSpPr>
          <p:cNvPr id="16" name="圆角矩形 15"/>
          <p:cNvSpPr/>
          <p:nvPr/>
        </p:nvSpPr>
        <p:spPr bwMode="auto">
          <a:xfrm>
            <a:off x="616475" y="266483"/>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：与设备对接</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48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167" grpId="0"/>
      <p:bldP spid="33"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8075" y="1268422"/>
            <a:ext cx="11149012" cy="443198"/>
          </a:xfrm>
        </p:spPr>
        <p:txBody>
          <a:bodyPr/>
          <a:lstStyle/>
          <a:p>
            <a:r>
              <a:rPr lang="zh-CN" altLang="en-US" sz="3200" b="1" dirty="0" smtClean="0">
                <a:solidFill>
                  <a:srgbClr val="FFFF00"/>
                </a:solidFill>
                <a:ea typeface="宋体" panose="02010600030101010101" pitchFamily="2" charset="-122"/>
              </a:rPr>
              <a:t>异常和中断</a:t>
            </a:r>
            <a:endParaRPr lang="en-AU" altLang="zh-CN" sz="3200" b="1" dirty="0" smtClean="0">
              <a:solidFill>
                <a:srgbClr val="FFFF00"/>
              </a:solidFill>
              <a:ea typeface="宋体" panose="02010600030101010101" pitchFamily="2" charset="-122"/>
            </a:endParaRPr>
          </a:p>
        </p:txBody>
      </p:sp>
      <p:sp>
        <p:nvSpPr>
          <p:cNvPr id="21507" name="Rectangle 3"/>
          <p:cNvSpPr>
            <a:spLocks noGrp="1" noChangeArrowheads="1"/>
          </p:cNvSpPr>
          <p:nvPr>
            <p:ph idx="1"/>
          </p:nvPr>
        </p:nvSpPr>
        <p:spPr>
          <a:xfrm>
            <a:off x="783772" y="2108200"/>
            <a:ext cx="10969625" cy="2480679"/>
          </a:xfrm>
        </p:spPr>
        <p:txBody>
          <a:bodyPr/>
          <a:lstStyle/>
          <a:p>
            <a:r>
              <a:rPr lang="zh-CN" altLang="en-US" sz="2800" b="1" dirty="0" smtClean="0">
                <a:ea typeface="宋体" panose="02010600030101010101" pitchFamily="2" charset="-122"/>
              </a:rPr>
              <a:t>非预期的一些需要改变控制流的事件</a:t>
            </a:r>
            <a:endParaRPr lang="en-US" altLang="zh-CN" sz="2400" b="1" dirty="0" smtClean="0">
              <a:ea typeface="宋体" panose="02010600030101010101" pitchFamily="2" charset="-122"/>
            </a:endParaRPr>
          </a:p>
          <a:p>
            <a:r>
              <a:rPr lang="zh-CN" altLang="en-US" sz="2800" b="1" dirty="0" smtClean="0">
                <a:ea typeface="宋体" panose="02010600030101010101" pitchFamily="2" charset="-122"/>
              </a:rPr>
              <a:t>异常</a:t>
            </a:r>
            <a:endParaRPr lang="en-US" altLang="zh-CN" sz="2800" b="1" dirty="0" smtClean="0">
              <a:ea typeface="宋体" panose="02010600030101010101" pitchFamily="2" charset="-122"/>
            </a:endParaRPr>
          </a:p>
          <a:p>
            <a:pPr lvl="1"/>
            <a:r>
              <a:rPr lang="en-US" altLang="zh-CN" sz="2400" b="1" dirty="0" smtClean="0">
                <a:ea typeface="宋体" panose="02010600030101010101" pitchFamily="2" charset="-122"/>
              </a:rPr>
              <a:t>CPU</a:t>
            </a:r>
            <a:r>
              <a:rPr lang="zh-CN" altLang="en-US" sz="2400" b="1" dirty="0" smtClean="0">
                <a:ea typeface="宋体" panose="02010600030101010101" pitchFamily="2" charset="-122"/>
              </a:rPr>
              <a:t>内部产生</a:t>
            </a:r>
            <a:r>
              <a:rPr lang="en-US" altLang="zh-CN" sz="2400" b="1" dirty="0" smtClean="0">
                <a:ea typeface="宋体" panose="02010600030101010101" pitchFamily="2" charset="-122"/>
              </a:rPr>
              <a:t> </a:t>
            </a:r>
            <a:br>
              <a:rPr lang="en-US" altLang="zh-CN" sz="2400" b="1" dirty="0" smtClean="0">
                <a:ea typeface="宋体" panose="02010600030101010101" pitchFamily="2" charset="-122"/>
              </a:rPr>
            </a:br>
            <a:r>
              <a:rPr lang="zh-CN" altLang="en-US" sz="2400" b="1" dirty="0" smtClean="0">
                <a:ea typeface="宋体" panose="02010600030101010101" pitchFamily="2" charset="-122"/>
              </a:rPr>
              <a:t>（例如：未定义指令</a:t>
            </a:r>
            <a:r>
              <a:rPr lang="en-US" altLang="zh-CN" sz="2400" b="1" dirty="0" smtClean="0">
                <a:ea typeface="宋体" panose="02010600030101010101" pitchFamily="2" charset="-122"/>
              </a:rPr>
              <a:t>,</a:t>
            </a:r>
            <a:r>
              <a:rPr lang="zh-CN" altLang="en-US" sz="2400" b="1" dirty="0" smtClean="0">
                <a:ea typeface="宋体" panose="02010600030101010101" pitchFamily="2" charset="-122"/>
              </a:rPr>
              <a:t>溢出</a:t>
            </a:r>
            <a:r>
              <a:rPr lang="en-US" altLang="zh-CN" sz="2400" b="1" dirty="0" smtClean="0">
                <a:ea typeface="宋体" panose="02010600030101010101" pitchFamily="2" charset="-122"/>
              </a:rPr>
              <a:t>, </a:t>
            </a:r>
            <a:r>
              <a:rPr lang="zh-CN" altLang="en-US" sz="2400" b="1" dirty="0" smtClean="0">
                <a:ea typeface="宋体" panose="02010600030101010101" pitchFamily="2" charset="-122"/>
              </a:rPr>
              <a:t>系统调用）</a:t>
            </a:r>
            <a:endParaRPr lang="en-US" altLang="zh-CN" sz="2400" b="1" dirty="0" smtClean="0">
              <a:ea typeface="宋体" panose="02010600030101010101" pitchFamily="2" charset="-122"/>
            </a:endParaRPr>
          </a:p>
          <a:p>
            <a:r>
              <a:rPr lang="zh-CN" altLang="en-US" sz="2800" b="1" dirty="0" smtClean="0">
                <a:ea typeface="宋体" panose="02010600030101010101" pitchFamily="2" charset="-122"/>
              </a:rPr>
              <a:t>中断</a:t>
            </a:r>
            <a:endParaRPr lang="en-US" altLang="zh-CN" sz="2800" b="1" dirty="0" smtClean="0">
              <a:ea typeface="宋体" panose="02010600030101010101" pitchFamily="2" charset="-122"/>
            </a:endParaRPr>
          </a:p>
          <a:p>
            <a:pPr lvl="1"/>
            <a:r>
              <a:rPr lang="zh-CN" altLang="en-US" sz="2400" b="1" dirty="0" smtClean="0">
                <a:ea typeface="宋体" panose="02010600030101010101" pitchFamily="2" charset="-122"/>
              </a:rPr>
              <a:t>来自于外部的</a:t>
            </a:r>
            <a:r>
              <a:rPr lang="en-US" altLang="zh-CN" sz="2400" b="1" dirty="0" smtClean="0">
                <a:ea typeface="宋体" panose="02010600030101010101" pitchFamily="2" charset="-122"/>
              </a:rPr>
              <a:t>I/O</a:t>
            </a:r>
            <a:r>
              <a:rPr lang="zh-CN" altLang="en-US" sz="2400" b="1" dirty="0" smtClean="0">
                <a:ea typeface="宋体" panose="02010600030101010101" pitchFamily="2" charset="-122"/>
              </a:rPr>
              <a:t>控制器</a:t>
            </a:r>
            <a:endParaRPr lang="en-US" altLang="zh-CN" sz="2400" b="1" dirty="0" smtClean="0">
              <a:ea typeface="宋体" panose="02010600030101010101" pitchFamily="2" charset="-122"/>
            </a:endParaRPr>
          </a:p>
        </p:txBody>
      </p:sp>
      <p:sp>
        <p:nvSpPr>
          <p:cNvPr id="5" name="圆角矩形 4"/>
          <p:cNvSpPr/>
          <p:nvPr/>
        </p:nvSpPr>
        <p:spPr bwMode="auto">
          <a:xfrm>
            <a:off x="616475" y="266483"/>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a:solidFill>
                  <a:schemeClr val="bg1"/>
                </a:solidFill>
                <a:latin typeface="微软雅黑" panose="020B0503020204020204" pitchFamily="34" charset="-122"/>
                <a:ea typeface="微软雅黑" panose="020B0503020204020204" pitchFamily="34" charset="-122"/>
              </a:rPr>
              <a:t>二</a:t>
            </a:r>
            <a:r>
              <a:rPr lang="zh-CN" altLang="en-US" sz="2800" b="1" dirty="0" smtClean="0">
                <a:solidFill>
                  <a:schemeClr val="bg1"/>
                </a:solidFill>
                <a:latin typeface="微软雅黑" panose="020B0503020204020204" pitchFamily="34" charset="-122"/>
                <a:ea typeface="微软雅黑" panose="020B0503020204020204" pitchFamily="34" charset="-122"/>
              </a:rPr>
              <a:t>、支持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a:t>
            </a:r>
            <a:r>
              <a:rPr lang="zh-CN" altLang="en-US" sz="2800" b="1" dirty="0">
                <a:solidFill>
                  <a:schemeClr val="bg1"/>
                </a:solidFill>
                <a:latin typeface="微软雅黑" panose="020B0503020204020204" pitchFamily="34" charset="-122"/>
                <a:ea typeface="微软雅黑" panose="020B0503020204020204" pitchFamily="34" charset="-122"/>
              </a:rPr>
              <a:t>通信</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6"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17</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507">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507">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03561" y="1137794"/>
            <a:ext cx="11149012" cy="387798"/>
          </a:xfrm>
        </p:spPr>
        <p:txBody>
          <a:bodyPr/>
          <a:lstStyle/>
          <a:p>
            <a:r>
              <a:rPr lang="zh-CN" altLang="en-US" sz="2800" b="1" dirty="0" smtClean="0">
                <a:solidFill>
                  <a:srgbClr val="FFFF00"/>
                </a:solidFill>
                <a:latin typeface="+mn-lt"/>
                <a:ea typeface="宋体" panose="02010600030101010101" pitchFamily="2" charset="-122"/>
              </a:rPr>
              <a:t>异常处理方法</a:t>
            </a:r>
            <a:endParaRPr lang="en-AU" altLang="zh-CN" sz="2800" b="1" dirty="0" smtClean="0">
              <a:solidFill>
                <a:srgbClr val="FFFF00"/>
              </a:solidFill>
              <a:latin typeface="+mn-lt"/>
              <a:ea typeface="宋体" panose="02010600030101010101" pitchFamily="2" charset="-122"/>
            </a:endParaRPr>
          </a:p>
        </p:txBody>
      </p:sp>
      <p:sp>
        <p:nvSpPr>
          <p:cNvPr id="454659" name="Rectangle 3"/>
          <p:cNvSpPr>
            <a:spLocks noGrp="1" noChangeArrowheads="1"/>
          </p:cNvSpPr>
          <p:nvPr>
            <p:ph idx="1"/>
          </p:nvPr>
        </p:nvSpPr>
        <p:spPr>
          <a:xfrm>
            <a:off x="616475" y="1716315"/>
            <a:ext cx="10969625" cy="2855685"/>
          </a:xfrm>
        </p:spPr>
        <p:txBody>
          <a:bodyPr>
            <a:normAutofit/>
          </a:bodyPr>
          <a:lstStyle/>
          <a:p>
            <a:pPr>
              <a:defRPr/>
            </a:pPr>
            <a:r>
              <a:rPr lang="en-US" altLang="zh-CN" sz="2400" b="1" dirty="0" smtClean="0">
                <a:ea typeface="宋体" pitchFamily="2" charset="-122"/>
              </a:rPr>
              <a:t>MIPS</a:t>
            </a:r>
            <a:r>
              <a:rPr lang="zh-CN" altLang="en-US" sz="2400" b="1" dirty="0" smtClean="0">
                <a:ea typeface="宋体" pitchFamily="2" charset="-122"/>
              </a:rPr>
              <a:t>架构中，异常由一个系统控制协处理器（</a:t>
            </a:r>
            <a:r>
              <a:rPr lang="en-US" altLang="zh-CN" sz="2400" b="1" dirty="0" smtClean="0">
                <a:ea typeface="宋体" pitchFamily="2" charset="-122"/>
              </a:rPr>
              <a:t>CP0</a:t>
            </a:r>
            <a:r>
              <a:rPr lang="zh-CN" altLang="en-US" sz="2400" b="1" dirty="0" smtClean="0">
                <a:ea typeface="宋体" pitchFamily="2" charset="-122"/>
              </a:rPr>
              <a:t>）管理。</a:t>
            </a:r>
            <a:endParaRPr lang="en-US" altLang="zh-CN" sz="2400" b="1" dirty="0" smtClean="0">
              <a:ea typeface="宋体" pitchFamily="2" charset="-122"/>
            </a:endParaRPr>
          </a:p>
          <a:p>
            <a:pPr>
              <a:defRPr/>
            </a:pPr>
            <a:r>
              <a:rPr lang="zh-CN" altLang="en-US" sz="2400" b="1" dirty="0" smtClean="0">
                <a:ea typeface="宋体" pitchFamily="2" charset="-122"/>
              </a:rPr>
              <a:t>存储产生异常或中断的指令的</a:t>
            </a:r>
            <a:r>
              <a:rPr lang="en-US" altLang="zh-CN" sz="2400" b="1" dirty="0" smtClean="0">
                <a:ea typeface="宋体" pitchFamily="2" charset="-122"/>
              </a:rPr>
              <a:t>PC</a:t>
            </a:r>
            <a:r>
              <a:rPr lang="zh-CN" altLang="en-US" sz="2400" b="1" dirty="0" smtClean="0">
                <a:ea typeface="宋体" pitchFamily="2" charset="-122"/>
              </a:rPr>
              <a:t>值，通常存放</a:t>
            </a:r>
            <a:r>
              <a:rPr lang="en-US" altLang="zh-CN" sz="2400" b="1" dirty="0" smtClean="0">
                <a:ea typeface="宋体" pitchFamily="2" charset="-122"/>
              </a:rPr>
              <a:t>PC+4</a:t>
            </a:r>
            <a:r>
              <a:rPr lang="zh-CN" altLang="en-US" sz="2400" b="1" dirty="0" smtClean="0">
                <a:ea typeface="宋体" pitchFamily="2" charset="-122"/>
              </a:rPr>
              <a:t>。</a:t>
            </a:r>
            <a:endParaRPr lang="en-US" altLang="zh-CN" sz="2400" b="1" dirty="0" smtClean="0">
              <a:ea typeface="宋体" pitchFamily="2" charset="-122"/>
            </a:endParaRPr>
          </a:p>
          <a:p>
            <a:pPr lvl="1">
              <a:defRPr/>
            </a:pPr>
            <a:r>
              <a:rPr lang="en-US" altLang="zh-CN" sz="2400" b="1" dirty="0" smtClean="0">
                <a:ea typeface="宋体" pitchFamily="2" charset="-122"/>
              </a:rPr>
              <a:t>MIPS</a:t>
            </a:r>
            <a:r>
              <a:rPr lang="zh-CN" altLang="en-US" sz="2400" b="1" dirty="0" smtClean="0">
                <a:ea typeface="宋体" pitchFamily="2" charset="-122"/>
              </a:rPr>
              <a:t>架构中会存放在专用寄存器：</a:t>
            </a:r>
            <a:r>
              <a:rPr lang="en-US" altLang="zh-CN" sz="2400" b="1" dirty="0" smtClean="0">
                <a:ea typeface="宋体" pitchFamily="2" charset="-122"/>
              </a:rPr>
              <a:t/>
            </a:r>
            <a:br>
              <a:rPr lang="en-US" altLang="zh-CN" sz="2400" b="1" dirty="0" smtClean="0">
                <a:ea typeface="宋体" pitchFamily="2" charset="-122"/>
              </a:rPr>
            </a:br>
            <a:r>
              <a:rPr lang="en-US" altLang="zh-CN" sz="2400" b="1" i="1" dirty="0" smtClean="0">
                <a:solidFill>
                  <a:srgbClr val="FFFF00"/>
                </a:solidFill>
                <a:ea typeface="宋体" pitchFamily="2" charset="-122"/>
              </a:rPr>
              <a:t>Exception Program Counter </a:t>
            </a:r>
            <a:r>
              <a:rPr lang="en-US" altLang="zh-CN" sz="2400" b="1" dirty="0" smtClean="0">
                <a:solidFill>
                  <a:srgbClr val="FFFF00"/>
                </a:solidFill>
                <a:ea typeface="宋体" pitchFamily="2" charset="-122"/>
              </a:rPr>
              <a:t>(</a:t>
            </a:r>
            <a:r>
              <a:rPr lang="en-US" altLang="zh-CN" sz="2400" b="1" i="1" dirty="0" smtClean="0">
                <a:solidFill>
                  <a:srgbClr val="FFFF00"/>
                </a:solidFill>
                <a:ea typeface="宋体" pitchFamily="2" charset="-122"/>
              </a:rPr>
              <a:t>EPC</a:t>
            </a:r>
            <a:r>
              <a:rPr lang="en-US" altLang="zh-CN" sz="2400" b="1" dirty="0" smtClean="0">
                <a:solidFill>
                  <a:srgbClr val="FFFF00"/>
                </a:solidFill>
                <a:ea typeface="宋体" pitchFamily="2" charset="-122"/>
              </a:rPr>
              <a:t>)</a:t>
            </a:r>
          </a:p>
          <a:p>
            <a:pPr>
              <a:defRPr/>
            </a:pPr>
            <a:r>
              <a:rPr lang="zh-CN" altLang="en-US" sz="2400" b="1" dirty="0" smtClean="0">
                <a:ea typeface="宋体" pitchFamily="2" charset="-122"/>
              </a:rPr>
              <a:t>存储产生异常或中断的原因</a:t>
            </a:r>
            <a:endParaRPr lang="en-US" altLang="zh-CN" sz="2400" b="1" dirty="0" smtClean="0">
              <a:ea typeface="宋体" pitchFamily="2" charset="-122"/>
            </a:endParaRPr>
          </a:p>
          <a:p>
            <a:pPr lvl="1">
              <a:defRPr/>
            </a:pPr>
            <a:r>
              <a:rPr lang="en-US" altLang="zh-CN" sz="2400" b="1" dirty="0" smtClean="0">
                <a:ea typeface="宋体" pitchFamily="2" charset="-122"/>
              </a:rPr>
              <a:t>MIPS</a:t>
            </a:r>
            <a:r>
              <a:rPr lang="zh-CN" altLang="en-US" sz="2400" b="1" dirty="0" smtClean="0">
                <a:ea typeface="宋体" pitchFamily="2" charset="-122"/>
              </a:rPr>
              <a:t>架构中会存放在专用寄存器（</a:t>
            </a:r>
            <a:r>
              <a:rPr lang="en-US" altLang="zh-CN" sz="2400" b="1" dirty="0" smtClean="0">
                <a:solidFill>
                  <a:srgbClr val="FFFF00"/>
                </a:solidFill>
                <a:ea typeface="宋体" pitchFamily="2" charset="-122"/>
              </a:rPr>
              <a:t>Cause</a:t>
            </a:r>
            <a:r>
              <a:rPr lang="zh-CN" altLang="en-US" sz="2400" b="1" dirty="0" smtClean="0">
                <a:ea typeface="宋体" pitchFamily="2" charset="-122"/>
              </a:rPr>
              <a:t>）中。</a:t>
            </a:r>
            <a:endParaRPr lang="en-US" altLang="zh-CN" sz="2400" b="1" dirty="0" smtClean="0">
              <a:ea typeface="宋体" pitchFamily="2" charset="-122"/>
            </a:endParaRPr>
          </a:p>
          <a:p>
            <a:pPr>
              <a:defRPr/>
            </a:pPr>
            <a:r>
              <a:rPr lang="zh-CN" altLang="en-US" sz="2400" b="1" dirty="0" smtClean="0">
                <a:ea typeface="宋体" pitchFamily="2" charset="-122"/>
              </a:rPr>
              <a:t>跳转到地址为</a:t>
            </a:r>
            <a:r>
              <a:rPr lang="en-US" altLang="zh-CN" sz="2400" b="1" dirty="0" smtClean="0">
                <a:ea typeface="宋体" pitchFamily="2" charset="-122"/>
              </a:rPr>
              <a:t>0x80000180</a:t>
            </a:r>
            <a:r>
              <a:rPr lang="zh-CN" altLang="en-US" sz="2400" b="1" dirty="0" smtClean="0">
                <a:ea typeface="宋体" pitchFamily="2" charset="-122"/>
              </a:rPr>
              <a:t>处，根据</a:t>
            </a:r>
            <a:r>
              <a:rPr lang="en-US" altLang="zh-CN" sz="2400" b="1" dirty="0" smtClean="0">
                <a:ea typeface="宋体" pitchFamily="2" charset="-122"/>
              </a:rPr>
              <a:t>Cause</a:t>
            </a:r>
            <a:r>
              <a:rPr lang="zh-CN" altLang="en-US" sz="2400" b="1" dirty="0" smtClean="0">
                <a:ea typeface="宋体" pitchFamily="2" charset="-122"/>
              </a:rPr>
              <a:t>中内容执行不同的异常处理代码。</a:t>
            </a:r>
            <a:endParaRPr lang="en-US" altLang="zh-CN" sz="2400" b="1" baseline="-25000" dirty="0" smtClean="0">
              <a:ea typeface="宋体" pitchFamily="2" charset="-122"/>
            </a:endParaRPr>
          </a:p>
        </p:txBody>
      </p:sp>
      <p:sp>
        <p:nvSpPr>
          <p:cNvPr id="5" name="圆角矩形 4"/>
          <p:cNvSpPr/>
          <p:nvPr/>
        </p:nvSpPr>
        <p:spPr bwMode="auto">
          <a:xfrm>
            <a:off x="616475" y="266483"/>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a:solidFill>
                  <a:schemeClr val="bg1"/>
                </a:solidFill>
                <a:latin typeface="微软雅黑" panose="020B0503020204020204" pitchFamily="34" charset="-122"/>
                <a:ea typeface="微软雅黑" panose="020B0503020204020204" pitchFamily="34" charset="-122"/>
              </a:rPr>
              <a:t>二</a:t>
            </a:r>
            <a:r>
              <a:rPr lang="zh-CN" altLang="en-US" sz="2800" b="1" dirty="0" smtClean="0">
                <a:solidFill>
                  <a:schemeClr val="bg1"/>
                </a:solidFill>
                <a:latin typeface="微软雅黑" panose="020B0503020204020204" pitchFamily="34" charset="-122"/>
                <a:ea typeface="微软雅黑" panose="020B0503020204020204" pitchFamily="34" charset="-122"/>
              </a:rPr>
              <a:t>、支持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a:t>
            </a:r>
            <a:r>
              <a:rPr lang="zh-CN" altLang="en-US" sz="2800" b="1" dirty="0">
                <a:solidFill>
                  <a:schemeClr val="bg1"/>
                </a:solidFill>
                <a:latin typeface="微软雅黑" panose="020B0503020204020204" pitchFamily="34" charset="-122"/>
                <a:ea typeface="微软雅黑" panose="020B0503020204020204" pitchFamily="34" charset="-122"/>
              </a:rPr>
              <a:t>通信</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6"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18</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5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5465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54659">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54659">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54659">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5465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54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454659" grpId="0"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18075" y="1166823"/>
            <a:ext cx="11149012" cy="387798"/>
          </a:xfrm>
        </p:spPr>
        <p:txBody>
          <a:bodyPr/>
          <a:lstStyle/>
          <a:p>
            <a:r>
              <a:rPr lang="en-US" altLang="zh-CN" sz="2800" b="1" dirty="0" smtClean="0">
                <a:solidFill>
                  <a:srgbClr val="FFFF00"/>
                </a:solidFill>
                <a:latin typeface="+mn-lt"/>
                <a:ea typeface="宋体" panose="02010600030101010101" pitchFamily="2" charset="-122"/>
              </a:rPr>
              <a:t>I/O </a:t>
            </a:r>
            <a:r>
              <a:rPr lang="zh-CN" altLang="en-US" sz="2800" b="1" dirty="0">
                <a:solidFill>
                  <a:srgbClr val="FFFF00"/>
                </a:solidFill>
                <a:latin typeface="+mn-lt"/>
                <a:ea typeface="宋体" panose="02010600030101010101" pitchFamily="2" charset="-122"/>
              </a:rPr>
              <a:t>中断</a:t>
            </a:r>
            <a:endParaRPr lang="en-US" altLang="zh-CN" sz="2800" b="1" dirty="0" smtClean="0">
              <a:solidFill>
                <a:srgbClr val="FFFF00"/>
              </a:solidFill>
              <a:latin typeface="+mn-lt"/>
              <a:ea typeface="宋体" panose="02010600030101010101" pitchFamily="2" charset="-122"/>
            </a:endParaRPr>
          </a:p>
        </p:txBody>
      </p:sp>
      <p:sp>
        <p:nvSpPr>
          <p:cNvPr id="3210243" name="Rectangle 3"/>
          <p:cNvSpPr>
            <a:spLocks noGrp="1" noChangeArrowheads="1"/>
          </p:cNvSpPr>
          <p:nvPr>
            <p:ph idx="1"/>
          </p:nvPr>
        </p:nvSpPr>
        <p:spPr>
          <a:xfrm>
            <a:off x="616475" y="1832428"/>
            <a:ext cx="11198154" cy="2478315"/>
          </a:xfrm>
        </p:spPr>
        <p:txBody>
          <a:bodyPr>
            <a:normAutofit fontScale="92500"/>
          </a:bodyPr>
          <a:lstStyle/>
          <a:p>
            <a:pPr>
              <a:lnSpc>
                <a:spcPct val="80000"/>
              </a:lnSpc>
              <a:defRPr/>
            </a:pPr>
            <a:r>
              <a:rPr lang="en-US" altLang="zh-CN" sz="2800" b="1" dirty="0" smtClean="0">
                <a:ea typeface="宋体" pitchFamily="2" charset="-122"/>
              </a:rPr>
              <a:t>I/O</a:t>
            </a:r>
            <a:r>
              <a:rPr lang="zh-CN" altLang="en-US" sz="2800" b="1" dirty="0" smtClean="0">
                <a:ea typeface="宋体" pitchFamily="2" charset="-122"/>
              </a:rPr>
              <a:t>中断类似于异常，其区别在于</a:t>
            </a:r>
            <a:r>
              <a:rPr lang="en-US" altLang="zh-CN" sz="2800" b="1" dirty="0" smtClean="0">
                <a:ea typeface="宋体" pitchFamily="2" charset="-122"/>
              </a:rPr>
              <a:t>:</a:t>
            </a:r>
          </a:p>
          <a:p>
            <a:pPr lvl="1">
              <a:lnSpc>
                <a:spcPct val="80000"/>
              </a:lnSpc>
              <a:defRPr/>
            </a:pPr>
            <a:r>
              <a:rPr lang="en-US" altLang="zh-CN" sz="2800" b="1" dirty="0" smtClean="0">
                <a:ea typeface="宋体" pitchFamily="2" charset="-122"/>
              </a:rPr>
              <a:t>I/O</a:t>
            </a:r>
            <a:r>
              <a:rPr lang="zh-CN" altLang="en-US" sz="2800" b="1" dirty="0" smtClean="0">
                <a:ea typeface="宋体" pitchFamily="2" charset="-122"/>
              </a:rPr>
              <a:t>中断具有“异步”特性</a:t>
            </a:r>
            <a:endParaRPr lang="en-US" altLang="zh-CN" sz="2800" b="1" dirty="0" smtClean="0">
              <a:ea typeface="宋体" pitchFamily="2" charset="-122"/>
            </a:endParaRPr>
          </a:p>
          <a:p>
            <a:pPr lvl="1">
              <a:lnSpc>
                <a:spcPct val="80000"/>
              </a:lnSpc>
              <a:defRPr/>
            </a:pPr>
            <a:r>
              <a:rPr lang="zh-CN" altLang="en-US" sz="2800" b="1" dirty="0" smtClean="0">
                <a:ea typeface="宋体" pitchFamily="2" charset="-122"/>
              </a:rPr>
              <a:t>需要传递更多的信息</a:t>
            </a:r>
            <a:endParaRPr lang="en-US" altLang="zh-CN" sz="2800" b="1" dirty="0" smtClean="0">
              <a:ea typeface="宋体" pitchFamily="2" charset="-122"/>
            </a:endParaRPr>
          </a:p>
          <a:p>
            <a:pPr>
              <a:lnSpc>
                <a:spcPct val="80000"/>
              </a:lnSpc>
              <a:defRPr/>
            </a:pPr>
            <a:r>
              <a:rPr lang="zh-CN" altLang="en-US" sz="2800" b="1" dirty="0" smtClean="0">
                <a:ea typeface="宋体" pitchFamily="2" charset="-122"/>
              </a:rPr>
              <a:t>“异步”是相对于指令执行过程提出的</a:t>
            </a:r>
            <a:r>
              <a:rPr lang="en-US" altLang="zh-CN" sz="2800" b="1" dirty="0" smtClean="0">
                <a:ea typeface="宋体" pitchFamily="2" charset="-122"/>
              </a:rPr>
              <a:t>:</a:t>
            </a:r>
          </a:p>
          <a:p>
            <a:pPr lvl="1">
              <a:lnSpc>
                <a:spcPct val="80000"/>
              </a:lnSpc>
              <a:defRPr/>
            </a:pPr>
            <a:r>
              <a:rPr lang="en-US" altLang="zh-CN" sz="2800" b="1" dirty="0" smtClean="0">
                <a:ea typeface="宋体" pitchFamily="2" charset="-122"/>
              </a:rPr>
              <a:t>I/O </a:t>
            </a:r>
            <a:r>
              <a:rPr lang="zh-CN" altLang="en-US" sz="2800" b="1" dirty="0" smtClean="0">
                <a:ea typeface="宋体" pitchFamily="2" charset="-122"/>
              </a:rPr>
              <a:t>中断和任何指令都没有关联，但能产生于任何指令的执行过程中。</a:t>
            </a:r>
            <a:endParaRPr lang="en-US" altLang="zh-CN" sz="2800" b="1" dirty="0" smtClean="0">
              <a:ea typeface="宋体" pitchFamily="2" charset="-122"/>
            </a:endParaRPr>
          </a:p>
          <a:p>
            <a:pPr lvl="1">
              <a:lnSpc>
                <a:spcPct val="80000"/>
              </a:lnSpc>
              <a:defRPr/>
            </a:pPr>
            <a:r>
              <a:rPr lang="en-US" altLang="zh-CN" sz="2800" b="1" i="1" dirty="0" smtClean="0">
                <a:ea typeface="宋体" pitchFamily="2" charset="-122"/>
              </a:rPr>
              <a:t>I/O</a:t>
            </a:r>
            <a:r>
              <a:rPr lang="zh-CN" altLang="en-US" sz="2800" b="1" i="1" dirty="0" smtClean="0">
                <a:ea typeface="宋体" pitchFamily="2" charset="-122"/>
              </a:rPr>
              <a:t>中断不会阻止指令执行完毕。</a:t>
            </a:r>
            <a:endParaRPr lang="en-US" altLang="zh-CN" sz="2800" b="1" i="1" dirty="0" smtClean="0">
              <a:ea typeface="宋体" pitchFamily="2" charset="-122"/>
            </a:endParaRPr>
          </a:p>
        </p:txBody>
      </p:sp>
      <p:sp>
        <p:nvSpPr>
          <p:cNvPr id="5" name="圆角矩形 4"/>
          <p:cNvSpPr/>
          <p:nvPr/>
        </p:nvSpPr>
        <p:spPr bwMode="auto">
          <a:xfrm>
            <a:off x="616475" y="266483"/>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a:solidFill>
                  <a:schemeClr val="bg1"/>
                </a:solidFill>
                <a:latin typeface="微软雅黑" panose="020B0503020204020204" pitchFamily="34" charset="-122"/>
                <a:ea typeface="微软雅黑" panose="020B0503020204020204" pitchFamily="34" charset="-122"/>
              </a:rPr>
              <a:t>二</a:t>
            </a:r>
            <a:r>
              <a:rPr lang="zh-CN" altLang="en-US" sz="2800" b="1" dirty="0" smtClean="0">
                <a:solidFill>
                  <a:schemeClr val="bg1"/>
                </a:solidFill>
                <a:latin typeface="微软雅黑" panose="020B0503020204020204" pitchFamily="34" charset="-122"/>
                <a:ea typeface="微软雅黑" panose="020B0503020204020204" pitchFamily="34" charset="-122"/>
              </a:rPr>
              <a:t>、支持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a:t>
            </a:r>
            <a:r>
              <a:rPr lang="zh-CN" altLang="en-US" sz="2800" b="1" dirty="0">
                <a:solidFill>
                  <a:schemeClr val="bg1"/>
                </a:solidFill>
                <a:latin typeface="微软雅黑" panose="020B0503020204020204" pitchFamily="34" charset="-122"/>
                <a:ea typeface="微软雅黑" panose="020B0503020204020204" pitchFamily="34" charset="-122"/>
              </a:rPr>
              <a:t>通信</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6"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19</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6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210243">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210243">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21024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10243">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10243">
                                            <p:txEl>
                                              <p:pRg st="4" end="4"/>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3210243"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内容占位符 1"/>
          <p:cNvSpPr txBox="1">
            <a:spLocks/>
          </p:cNvSpPr>
          <p:nvPr/>
        </p:nvSpPr>
        <p:spPr bwMode="auto">
          <a:xfrm>
            <a:off x="465262" y="1146237"/>
            <a:ext cx="11617325" cy="121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Aft>
                <a:spcPts val="0"/>
              </a:spcAft>
              <a:buClr>
                <a:srgbClr val="00B050"/>
              </a:buClr>
              <a:buFont typeface="Wingdings" panose="05000000000000000000" pitchFamily="2" charset="2"/>
              <a:buChar char="n"/>
              <a:defRPr/>
            </a:pPr>
            <a:r>
              <a:rPr lang="zh-CN" altLang="en-US" sz="2400" b="1" kern="0" dirty="0" smtClean="0">
                <a:solidFill>
                  <a:schemeClr val="bg1"/>
                </a:solidFill>
              </a:rPr>
              <a:t>地址空间：</a:t>
            </a:r>
            <a:r>
              <a:rPr lang="en-US" altLang="zh-CN" sz="2400" b="1" kern="0" dirty="0" smtClean="0">
                <a:solidFill>
                  <a:schemeClr val="bg1"/>
                </a:solidFill>
              </a:rPr>
              <a:t>CPU</a:t>
            </a:r>
            <a:r>
              <a:rPr lang="zh-CN" altLang="en-US" sz="2400" b="1" kern="0" dirty="0" smtClean="0">
                <a:solidFill>
                  <a:schemeClr val="bg1"/>
                </a:solidFill>
              </a:rPr>
              <a:t>能访问的空间</a:t>
            </a:r>
            <a:endParaRPr lang="en-US" altLang="zh-CN" sz="2400" b="1" kern="0" dirty="0" smtClean="0">
              <a:solidFill>
                <a:schemeClr val="bg1"/>
              </a:solidFill>
            </a:endParaRPr>
          </a:p>
          <a:p>
            <a:pPr>
              <a:spcAft>
                <a:spcPts val="0"/>
              </a:spcAft>
              <a:buClr>
                <a:srgbClr val="00B050"/>
              </a:buClr>
              <a:buFont typeface="Wingdings" panose="05000000000000000000" pitchFamily="2" charset="2"/>
              <a:buChar char="n"/>
              <a:defRPr/>
            </a:pPr>
            <a:r>
              <a:rPr lang="en-US" altLang="zh-CN" sz="2400" b="1" kern="0" dirty="0" smtClean="0">
                <a:solidFill>
                  <a:schemeClr val="bg1"/>
                </a:solidFill>
              </a:rPr>
              <a:t>MIPS</a:t>
            </a:r>
            <a:r>
              <a:rPr lang="zh-CN" altLang="en-US" sz="2400" b="1" kern="0" dirty="0" smtClean="0">
                <a:solidFill>
                  <a:schemeClr val="bg1"/>
                </a:solidFill>
              </a:rPr>
              <a:t>：</a:t>
            </a:r>
            <a:r>
              <a:rPr lang="en-US" altLang="zh-CN" sz="2400" b="1" kern="0" dirty="0" smtClean="0">
                <a:solidFill>
                  <a:schemeClr val="bg1"/>
                </a:solidFill>
              </a:rPr>
              <a:t>ALU</a:t>
            </a:r>
            <a:r>
              <a:rPr lang="zh-CN" altLang="en-US" sz="2400" b="1" kern="0" dirty="0" smtClean="0">
                <a:solidFill>
                  <a:schemeClr val="bg1"/>
                </a:solidFill>
              </a:rPr>
              <a:t>计算的地址宽度为</a:t>
            </a:r>
            <a:r>
              <a:rPr lang="en-US" altLang="zh-CN" sz="2400" b="1" kern="0" dirty="0" smtClean="0">
                <a:solidFill>
                  <a:schemeClr val="bg1"/>
                </a:solidFill>
              </a:rPr>
              <a:t>32</a:t>
            </a:r>
            <a:r>
              <a:rPr lang="zh-CN" altLang="en-US" sz="2400" b="1" kern="0" dirty="0" smtClean="0">
                <a:solidFill>
                  <a:schemeClr val="bg1"/>
                </a:solidFill>
              </a:rPr>
              <a:t>位，因此</a:t>
            </a:r>
            <a:r>
              <a:rPr lang="en-US" altLang="zh-CN" sz="2400" b="1" kern="0" dirty="0" smtClean="0">
                <a:solidFill>
                  <a:schemeClr val="bg1"/>
                </a:solidFill>
              </a:rPr>
              <a:t>MIPS</a:t>
            </a:r>
            <a:r>
              <a:rPr lang="zh-CN" altLang="en-US" sz="2400" b="1" kern="0" dirty="0" smtClean="0">
                <a:solidFill>
                  <a:schemeClr val="bg1"/>
                </a:solidFill>
              </a:rPr>
              <a:t>处理器的地址空间是</a:t>
            </a:r>
            <a:r>
              <a:rPr lang="en-US" altLang="zh-CN" sz="2400" b="1" kern="0" dirty="0" smtClean="0">
                <a:solidFill>
                  <a:schemeClr val="bg1"/>
                </a:solidFill>
              </a:rPr>
              <a:t>4GB</a:t>
            </a:r>
          </a:p>
        </p:txBody>
      </p:sp>
      <p:sp>
        <p:nvSpPr>
          <p:cNvPr id="6" name="圆角矩形 5"/>
          <p:cNvSpPr/>
          <p:nvPr/>
        </p:nvSpPr>
        <p:spPr bwMode="auto">
          <a:xfrm>
            <a:off x="465262" y="246311"/>
            <a:ext cx="2444193"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en-US" altLang="zh-CN" sz="2800" b="1" dirty="0" smtClean="0">
                <a:solidFill>
                  <a:schemeClr val="bg1"/>
                </a:solidFill>
                <a:latin typeface="微软雅黑" panose="020B0503020204020204" pitchFamily="34" charset="-122"/>
                <a:ea typeface="微软雅黑" panose="020B0503020204020204" pitchFamily="34" charset="-122"/>
              </a:rPr>
              <a:t>CPU</a:t>
            </a:r>
            <a:r>
              <a:rPr lang="zh-CN" altLang="en-US" sz="2800" b="1" dirty="0" smtClean="0">
                <a:solidFill>
                  <a:schemeClr val="bg1"/>
                </a:solidFill>
                <a:latin typeface="微软雅黑" panose="020B0503020204020204" pitchFamily="34" charset="-122"/>
                <a:ea typeface="微软雅黑" panose="020B0503020204020204" pitchFamily="34" charset="-122"/>
              </a:rPr>
              <a:t>地址空间</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a:solidFill>
                  <a:schemeClr val="bg1"/>
                </a:solidFill>
                <a:latin typeface="Verdana" panose="020B0604030504040204" pitchFamily="34" charset="0"/>
                <a:ea typeface="华文新魏" panose="02010800040101010101" pitchFamily="2" charset="-122"/>
              </a:rPr>
              <a:pPr algn="r" eaLnBrk="1" hangingPunct="1"/>
              <a:t>2</a:t>
            </a:fld>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794000" y="1803400"/>
            <a:ext cx="2673352" cy="711200"/>
            <a:chOff x="1320" y="1136"/>
            <a:chExt cx="1264" cy="448"/>
          </a:xfrm>
        </p:grpSpPr>
        <p:sp>
          <p:nvSpPr>
            <p:cNvPr id="3214340" name="Line 4"/>
            <p:cNvSpPr>
              <a:spLocks noChangeShapeType="1"/>
            </p:cNvSpPr>
            <p:nvPr/>
          </p:nvSpPr>
          <p:spPr bwMode="auto">
            <a:xfrm>
              <a:off x="1976" y="1584"/>
              <a:ext cx="608" cy="0"/>
            </a:xfrm>
            <a:prstGeom prst="line">
              <a:avLst/>
            </a:prstGeom>
            <a:noFill/>
            <a:ln w="38100">
              <a:solidFill>
                <a:schemeClr val="accent1"/>
              </a:solidFill>
              <a:round/>
              <a:headEnd/>
              <a:tailEnd type="triangle" w="med" len="me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41" name="Rectangle 5"/>
            <p:cNvSpPr>
              <a:spLocks noChangeArrowheads="1"/>
            </p:cNvSpPr>
            <p:nvPr/>
          </p:nvSpPr>
          <p:spPr bwMode="auto">
            <a:xfrm>
              <a:off x="1320" y="1136"/>
              <a:ext cx="1001" cy="263"/>
            </a:xfrm>
            <a:prstGeom prst="rect">
              <a:avLst/>
            </a:prstGeom>
            <a:noFill/>
            <a:ln w="12700">
              <a:noFill/>
              <a:miter lim="800000"/>
              <a:headEnd/>
              <a:tailEnd/>
            </a:ln>
            <a:effectLst/>
          </p:spPr>
          <p:txBody>
            <a:bodyPr wrap="none" lIns="63500" tIns="25400" rIns="63500" bIns="25400">
              <a:spAutoFit/>
            </a:bodyPr>
            <a:lstStyle/>
            <a:p>
              <a:pPr defTabSz="457200" fontAlgn="auto">
                <a:lnSpc>
                  <a:spcPct val="85000"/>
                </a:lnSpc>
                <a:spcBef>
                  <a:spcPts val="0"/>
                </a:spcBef>
                <a:spcAft>
                  <a:spcPts val="0"/>
                </a:spcAft>
                <a:defRPr/>
              </a:pPr>
              <a:r>
                <a:rPr lang="en-US" sz="2800" b="1" dirty="0">
                  <a:solidFill>
                    <a:schemeClr val="bg1"/>
                  </a:solidFill>
                  <a:latin typeface="18 VAG Rounded Light   02390"/>
                  <a:ea typeface="+mn-ea"/>
                </a:rPr>
                <a:t>(1) </a:t>
              </a:r>
              <a:r>
                <a:rPr lang="en-US" sz="2800" b="1" dirty="0" smtClean="0">
                  <a:solidFill>
                    <a:schemeClr val="bg1"/>
                  </a:solidFill>
                  <a:latin typeface="18 VAG Rounded Light   02390"/>
                  <a:ea typeface="+mn-ea"/>
                </a:rPr>
                <a:t>I/O</a:t>
              </a:r>
              <a:r>
                <a:rPr lang="zh-CN" altLang="en-US" sz="2800" b="1" dirty="0" smtClean="0">
                  <a:solidFill>
                    <a:schemeClr val="bg1"/>
                  </a:solidFill>
                  <a:latin typeface="18 VAG Rounded Light   02390"/>
                  <a:ea typeface="+mn-ea"/>
                </a:rPr>
                <a:t>中断</a:t>
              </a:r>
              <a:endParaRPr lang="en-US" sz="2800" b="1" dirty="0">
                <a:solidFill>
                  <a:schemeClr val="bg1"/>
                </a:solidFill>
                <a:latin typeface="18 VAG Rounded Light   02390"/>
                <a:ea typeface="+mn-ea"/>
              </a:endParaRPr>
            </a:p>
          </p:txBody>
        </p:sp>
      </p:grpSp>
      <p:grpSp>
        <p:nvGrpSpPr>
          <p:cNvPr id="3" name="Group 6"/>
          <p:cNvGrpSpPr>
            <a:grpSpLocks/>
          </p:cNvGrpSpPr>
          <p:nvPr/>
        </p:nvGrpSpPr>
        <p:grpSpPr bwMode="auto">
          <a:xfrm>
            <a:off x="1981200" y="2527300"/>
            <a:ext cx="3503613" cy="836613"/>
            <a:chOff x="936" y="1592"/>
            <a:chExt cx="1656" cy="527"/>
          </a:xfrm>
        </p:grpSpPr>
        <p:sp>
          <p:nvSpPr>
            <p:cNvPr id="3214343" name="Line 7"/>
            <p:cNvSpPr>
              <a:spLocks noChangeShapeType="1"/>
            </p:cNvSpPr>
            <p:nvPr/>
          </p:nvSpPr>
          <p:spPr bwMode="auto">
            <a:xfrm flipH="1">
              <a:off x="1816" y="1592"/>
              <a:ext cx="776" cy="264"/>
            </a:xfrm>
            <a:prstGeom prst="line">
              <a:avLst/>
            </a:prstGeom>
            <a:noFill/>
            <a:ln w="38100">
              <a:solidFill>
                <a:schemeClr val="accent1"/>
              </a:solidFill>
              <a:round/>
              <a:headEnd/>
              <a:tailEnd type="triangle" w="med" len="me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44" name="Rectangle 8"/>
            <p:cNvSpPr>
              <a:spLocks noChangeArrowheads="1"/>
            </p:cNvSpPr>
            <p:nvPr/>
          </p:nvSpPr>
          <p:spPr bwMode="auto">
            <a:xfrm>
              <a:off x="936" y="1856"/>
              <a:ext cx="915" cy="263"/>
            </a:xfrm>
            <a:prstGeom prst="rect">
              <a:avLst/>
            </a:prstGeom>
            <a:noFill/>
            <a:ln w="12700">
              <a:noFill/>
              <a:miter lim="800000"/>
              <a:headEnd/>
              <a:tailEnd/>
            </a:ln>
            <a:effectLst/>
          </p:spPr>
          <p:txBody>
            <a:bodyPr wrap="none" lIns="63500" tIns="25400" rIns="63500" bIns="25400">
              <a:spAutoFit/>
            </a:bodyPr>
            <a:lstStyle/>
            <a:p>
              <a:pPr defTabSz="457200" fontAlgn="auto">
                <a:lnSpc>
                  <a:spcPct val="85000"/>
                </a:lnSpc>
                <a:spcBef>
                  <a:spcPts val="0"/>
                </a:spcBef>
                <a:spcAft>
                  <a:spcPts val="0"/>
                </a:spcAft>
                <a:defRPr/>
              </a:pPr>
              <a:r>
                <a:rPr lang="en-US" sz="2800" b="1" dirty="0">
                  <a:ln>
                    <a:solidFill>
                      <a:srgbClr val="FF0000"/>
                    </a:solidFill>
                  </a:ln>
                  <a:solidFill>
                    <a:srgbClr val="FFFF00"/>
                  </a:solidFill>
                  <a:latin typeface="18 VAG Rounded Light   02390"/>
                  <a:ea typeface="+mn-ea"/>
                </a:rPr>
                <a:t>(2) </a:t>
              </a:r>
              <a:r>
                <a:rPr lang="zh-CN" altLang="en-US" sz="2800" b="1" dirty="0" smtClean="0">
                  <a:ln>
                    <a:solidFill>
                      <a:srgbClr val="FF0000"/>
                    </a:solidFill>
                  </a:ln>
                  <a:solidFill>
                    <a:srgbClr val="FFFF00"/>
                  </a:solidFill>
                  <a:latin typeface="18 VAG Rounded Light   02390"/>
                  <a:ea typeface="+mn-ea"/>
                </a:rPr>
                <a:t>存储</a:t>
              </a:r>
              <a:r>
                <a:rPr lang="en-US" sz="2800" b="1" dirty="0" smtClean="0">
                  <a:ln>
                    <a:solidFill>
                      <a:srgbClr val="FF0000"/>
                    </a:solidFill>
                  </a:ln>
                  <a:solidFill>
                    <a:srgbClr val="FFFF00"/>
                  </a:solidFill>
                  <a:latin typeface="18 VAG Rounded Light   02390"/>
                  <a:ea typeface="+mn-ea"/>
                </a:rPr>
                <a:t>PC</a:t>
              </a:r>
              <a:endParaRPr lang="en-US" sz="2800" b="1" dirty="0">
                <a:ln>
                  <a:solidFill>
                    <a:srgbClr val="FF0000"/>
                  </a:solidFill>
                </a:ln>
                <a:solidFill>
                  <a:srgbClr val="FFFF00"/>
                </a:solidFill>
                <a:latin typeface="18 VAG Rounded Light   02390"/>
                <a:ea typeface="+mn-ea"/>
              </a:endParaRPr>
            </a:p>
          </p:txBody>
        </p:sp>
      </p:grpSp>
      <p:grpSp>
        <p:nvGrpSpPr>
          <p:cNvPr id="4" name="Group 10"/>
          <p:cNvGrpSpPr>
            <a:grpSpLocks/>
          </p:cNvGrpSpPr>
          <p:nvPr/>
        </p:nvGrpSpPr>
        <p:grpSpPr bwMode="auto">
          <a:xfrm>
            <a:off x="5172075" y="2819400"/>
            <a:ext cx="287338" cy="234950"/>
            <a:chOff x="2444" y="1776"/>
            <a:chExt cx="136" cy="148"/>
          </a:xfrm>
        </p:grpSpPr>
        <p:sp>
          <p:nvSpPr>
            <p:cNvPr id="3214347" name="Line 11"/>
            <p:cNvSpPr>
              <a:spLocks noChangeShapeType="1"/>
            </p:cNvSpPr>
            <p:nvPr/>
          </p:nvSpPr>
          <p:spPr bwMode="auto">
            <a:xfrm flipH="1">
              <a:off x="2448" y="1776"/>
              <a:ext cx="128" cy="64"/>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48" name="Line 12"/>
            <p:cNvSpPr>
              <a:spLocks noChangeShapeType="1"/>
            </p:cNvSpPr>
            <p:nvPr/>
          </p:nvSpPr>
          <p:spPr bwMode="auto">
            <a:xfrm>
              <a:off x="2444" y="1868"/>
              <a:ext cx="136" cy="56"/>
            </a:xfrm>
            <a:prstGeom prst="line">
              <a:avLst/>
            </a:prstGeom>
            <a:noFill/>
            <a:ln w="38100">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grpSp>
      <p:grpSp>
        <p:nvGrpSpPr>
          <p:cNvPr id="6" name="组合 5"/>
          <p:cNvGrpSpPr/>
          <p:nvPr/>
        </p:nvGrpSpPr>
        <p:grpSpPr>
          <a:xfrm>
            <a:off x="5078412" y="1143000"/>
            <a:ext cx="5034362" cy="5334000"/>
            <a:chOff x="5078412" y="1143000"/>
            <a:chExt cx="5034362" cy="5334000"/>
          </a:xfrm>
        </p:grpSpPr>
        <p:sp>
          <p:nvSpPr>
            <p:cNvPr id="3214345" name="Rectangle 9"/>
            <p:cNvSpPr>
              <a:spLocks noChangeArrowheads="1"/>
            </p:cNvSpPr>
            <p:nvPr/>
          </p:nvSpPr>
          <p:spPr bwMode="auto">
            <a:xfrm>
              <a:off x="5484813" y="1143000"/>
              <a:ext cx="1570943" cy="417550"/>
            </a:xfrm>
            <a:prstGeom prst="rect">
              <a:avLst/>
            </a:prstGeom>
            <a:noFill/>
            <a:ln w="12700">
              <a:noFill/>
              <a:miter lim="800000"/>
              <a:headEnd/>
              <a:tailEnd/>
            </a:ln>
            <a:effectLst/>
          </p:spPr>
          <p:txBody>
            <a:bodyPr wrap="none" lIns="63500" tIns="25400" rIns="63500" bIns="25400">
              <a:spAutoFit/>
            </a:bodyPr>
            <a:lstStyle/>
            <a:p>
              <a:pPr defTabSz="457200" fontAlgn="auto">
                <a:lnSpc>
                  <a:spcPct val="85000"/>
                </a:lnSpc>
                <a:spcBef>
                  <a:spcPts val="0"/>
                </a:spcBef>
                <a:spcAft>
                  <a:spcPts val="0"/>
                </a:spcAft>
                <a:defRPr/>
              </a:pPr>
              <a:r>
                <a:rPr lang="zh-CN" altLang="en-US" sz="2800" b="1" dirty="0" smtClean="0">
                  <a:solidFill>
                    <a:schemeClr val="bg1"/>
                  </a:solidFill>
                  <a:latin typeface="18 VAG Rounded Light   02390"/>
                  <a:ea typeface="+mn-ea"/>
                </a:rPr>
                <a:t>主存储器</a:t>
              </a:r>
              <a:endParaRPr lang="en-US" sz="2800" b="1" dirty="0">
                <a:solidFill>
                  <a:schemeClr val="bg1"/>
                </a:solidFill>
                <a:latin typeface="18 VAG Rounded Light   02390"/>
                <a:ea typeface="+mn-ea"/>
              </a:endParaRPr>
            </a:p>
          </p:txBody>
        </p:sp>
        <p:grpSp>
          <p:nvGrpSpPr>
            <p:cNvPr id="27655" name="Group 13"/>
            <p:cNvGrpSpPr>
              <a:grpSpLocks/>
            </p:cNvGrpSpPr>
            <p:nvPr/>
          </p:nvGrpSpPr>
          <p:grpSpPr bwMode="auto">
            <a:xfrm>
              <a:off x="5078412" y="1695450"/>
              <a:ext cx="5034362" cy="4781550"/>
              <a:chOff x="2400" y="1068"/>
              <a:chExt cx="2379" cy="3012"/>
            </a:xfrm>
          </p:grpSpPr>
          <p:grpSp>
            <p:nvGrpSpPr>
              <p:cNvPr id="27668" name="Group 14"/>
              <p:cNvGrpSpPr>
                <a:grpSpLocks/>
              </p:cNvGrpSpPr>
              <p:nvPr/>
            </p:nvGrpSpPr>
            <p:grpSpPr bwMode="auto">
              <a:xfrm>
                <a:off x="2400" y="1068"/>
                <a:ext cx="1870" cy="3012"/>
                <a:chOff x="2400" y="1068"/>
                <a:chExt cx="1870" cy="3012"/>
              </a:xfrm>
            </p:grpSpPr>
            <p:sp>
              <p:nvSpPr>
                <p:cNvPr id="3214351" name="Line 15"/>
                <p:cNvSpPr>
                  <a:spLocks noChangeShapeType="1"/>
                </p:cNvSpPr>
                <p:nvPr/>
              </p:nvSpPr>
              <p:spPr bwMode="auto">
                <a:xfrm>
                  <a:off x="2584" y="1080"/>
                  <a:ext cx="0" cy="300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52" name="Line 16"/>
                <p:cNvSpPr>
                  <a:spLocks noChangeShapeType="1"/>
                </p:cNvSpPr>
                <p:nvPr/>
              </p:nvSpPr>
              <p:spPr bwMode="auto">
                <a:xfrm>
                  <a:off x="3359" y="1088"/>
                  <a:ext cx="0" cy="2944"/>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53" name="Line 17"/>
                <p:cNvSpPr>
                  <a:spLocks noChangeShapeType="1"/>
                </p:cNvSpPr>
                <p:nvPr/>
              </p:nvSpPr>
              <p:spPr bwMode="auto">
                <a:xfrm>
                  <a:off x="2428" y="1068"/>
                  <a:ext cx="152" cy="120"/>
                </a:xfrm>
                <a:prstGeom prst="line">
                  <a:avLst/>
                </a:prstGeom>
                <a:noFill/>
                <a:ln w="38100">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54" name="Line 18"/>
                <p:cNvSpPr>
                  <a:spLocks noChangeShapeType="1"/>
                </p:cNvSpPr>
                <p:nvPr/>
              </p:nvSpPr>
              <p:spPr bwMode="auto">
                <a:xfrm flipH="1">
                  <a:off x="2400" y="1296"/>
                  <a:ext cx="144" cy="64"/>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55" name="Line 19"/>
                <p:cNvSpPr>
                  <a:spLocks noChangeShapeType="1"/>
                </p:cNvSpPr>
                <p:nvPr/>
              </p:nvSpPr>
              <p:spPr bwMode="auto">
                <a:xfrm>
                  <a:off x="2404" y="1368"/>
                  <a:ext cx="137" cy="48"/>
                </a:xfrm>
                <a:prstGeom prst="line">
                  <a:avLst/>
                </a:prstGeom>
                <a:noFill/>
                <a:ln w="38100">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56" name="Rectangle 20"/>
                <p:cNvSpPr>
                  <a:spLocks noChangeArrowheads="1"/>
                </p:cNvSpPr>
                <p:nvPr/>
              </p:nvSpPr>
              <p:spPr bwMode="auto">
                <a:xfrm>
                  <a:off x="2736" y="1104"/>
                  <a:ext cx="315" cy="955"/>
                </a:xfrm>
                <a:prstGeom prst="rect">
                  <a:avLst/>
                </a:prstGeom>
                <a:noFill/>
                <a:ln w="12700">
                  <a:noFill/>
                  <a:miter lim="800000"/>
                  <a:headEnd/>
                  <a:tailEnd/>
                </a:ln>
                <a:effectLst/>
              </p:spPr>
              <p:txBody>
                <a:bodyPr wrap="none" lIns="63500" tIns="25400" rIns="63500" bIns="25400">
                  <a:spAutoFit/>
                </a:bodyPr>
                <a:lstStyle/>
                <a:p>
                  <a:pPr defTabSz="457200" fontAlgn="auto">
                    <a:lnSpc>
                      <a:spcPct val="85000"/>
                    </a:lnSpc>
                    <a:spcBef>
                      <a:spcPts val="0"/>
                    </a:spcBef>
                    <a:spcAft>
                      <a:spcPts val="0"/>
                    </a:spcAft>
                    <a:defRPr/>
                  </a:pPr>
                  <a:r>
                    <a:rPr lang="en-US" sz="2800" b="1" dirty="0">
                      <a:solidFill>
                        <a:schemeClr val="bg1"/>
                      </a:solidFill>
                      <a:latin typeface="18 VAG Rounded Light   02390"/>
                      <a:ea typeface="+mn-ea"/>
                    </a:rPr>
                    <a:t>add</a:t>
                  </a:r>
                </a:p>
                <a:p>
                  <a:pPr defTabSz="457200" fontAlgn="auto">
                    <a:lnSpc>
                      <a:spcPct val="85000"/>
                    </a:lnSpc>
                    <a:spcBef>
                      <a:spcPts val="0"/>
                    </a:spcBef>
                    <a:spcAft>
                      <a:spcPts val="0"/>
                    </a:spcAft>
                    <a:defRPr/>
                  </a:pPr>
                  <a:r>
                    <a:rPr lang="en-US" sz="2800" b="1" dirty="0">
                      <a:solidFill>
                        <a:schemeClr val="bg1"/>
                      </a:solidFill>
                      <a:latin typeface="18 VAG Rounded Light   02390"/>
                      <a:ea typeface="+mn-ea"/>
                    </a:rPr>
                    <a:t>sub</a:t>
                  </a:r>
                </a:p>
                <a:p>
                  <a:pPr defTabSz="457200" fontAlgn="auto">
                    <a:lnSpc>
                      <a:spcPct val="85000"/>
                    </a:lnSpc>
                    <a:spcBef>
                      <a:spcPts val="0"/>
                    </a:spcBef>
                    <a:spcAft>
                      <a:spcPts val="0"/>
                    </a:spcAft>
                    <a:defRPr/>
                  </a:pPr>
                  <a:r>
                    <a:rPr lang="en-US" sz="2800" b="1" dirty="0">
                      <a:solidFill>
                        <a:schemeClr val="bg1"/>
                      </a:solidFill>
                      <a:latin typeface="18 VAG Rounded Light   02390"/>
                      <a:ea typeface="+mn-ea"/>
                    </a:rPr>
                    <a:t>and</a:t>
                  </a:r>
                </a:p>
                <a:p>
                  <a:pPr defTabSz="457200" fontAlgn="auto">
                    <a:lnSpc>
                      <a:spcPct val="85000"/>
                    </a:lnSpc>
                    <a:spcBef>
                      <a:spcPts val="0"/>
                    </a:spcBef>
                    <a:spcAft>
                      <a:spcPts val="0"/>
                    </a:spcAft>
                    <a:defRPr/>
                  </a:pPr>
                  <a:r>
                    <a:rPr lang="en-US" sz="2800" b="1" dirty="0">
                      <a:solidFill>
                        <a:schemeClr val="bg1"/>
                      </a:solidFill>
                      <a:latin typeface="18 VAG Rounded Light   02390"/>
                      <a:ea typeface="+mn-ea"/>
                    </a:rPr>
                    <a:t>or</a:t>
                  </a:r>
                </a:p>
              </p:txBody>
            </p:sp>
            <p:sp>
              <p:nvSpPr>
                <p:cNvPr id="3214357" name="Rectangle 21"/>
                <p:cNvSpPr>
                  <a:spLocks noChangeArrowheads="1"/>
                </p:cNvSpPr>
                <p:nvPr/>
              </p:nvSpPr>
              <p:spPr bwMode="auto">
                <a:xfrm>
                  <a:off x="3528" y="1376"/>
                  <a:ext cx="742" cy="263"/>
                </a:xfrm>
                <a:prstGeom prst="rect">
                  <a:avLst/>
                </a:prstGeom>
                <a:noFill/>
                <a:ln w="12700">
                  <a:noFill/>
                  <a:miter lim="800000"/>
                  <a:headEnd/>
                  <a:tailEnd/>
                </a:ln>
                <a:effectLst/>
              </p:spPr>
              <p:txBody>
                <a:bodyPr wrap="none" lIns="63500" tIns="25400" rIns="63500" bIns="25400">
                  <a:spAutoFit/>
                </a:bodyPr>
                <a:lstStyle/>
                <a:p>
                  <a:pPr defTabSz="457200" fontAlgn="auto">
                    <a:lnSpc>
                      <a:spcPct val="85000"/>
                    </a:lnSpc>
                    <a:spcBef>
                      <a:spcPts val="0"/>
                    </a:spcBef>
                    <a:spcAft>
                      <a:spcPts val="0"/>
                    </a:spcAft>
                    <a:defRPr/>
                  </a:pPr>
                  <a:r>
                    <a:rPr lang="zh-CN" altLang="en-US" sz="2800" b="1" dirty="0" smtClean="0">
                      <a:solidFill>
                        <a:schemeClr val="bg1"/>
                      </a:solidFill>
                      <a:latin typeface="18 VAG Rounded Light   02390"/>
                      <a:ea typeface="+mn-ea"/>
                    </a:rPr>
                    <a:t>用户程序</a:t>
                  </a:r>
                  <a:endParaRPr lang="en-US" sz="2800" b="1" dirty="0">
                    <a:solidFill>
                      <a:schemeClr val="bg1"/>
                    </a:solidFill>
                    <a:latin typeface="18 VAG Rounded Light   02390"/>
                    <a:ea typeface="+mn-ea"/>
                  </a:endParaRPr>
                </a:p>
              </p:txBody>
            </p:sp>
            <p:sp>
              <p:nvSpPr>
                <p:cNvPr id="3214358" name="Line 22"/>
                <p:cNvSpPr>
                  <a:spLocks noChangeShapeType="1"/>
                </p:cNvSpPr>
                <p:nvPr/>
              </p:nvSpPr>
              <p:spPr bwMode="auto">
                <a:xfrm>
                  <a:off x="2592" y="1344"/>
                  <a:ext cx="760"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59" name="Line 23"/>
                <p:cNvSpPr>
                  <a:spLocks noChangeShapeType="1"/>
                </p:cNvSpPr>
                <p:nvPr/>
              </p:nvSpPr>
              <p:spPr bwMode="auto">
                <a:xfrm>
                  <a:off x="2600" y="1120"/>
                  <a:ext cx="752"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60" name="Line 24"/>
                <p:cNvSpPr>
                  <a:spLocks noChangeShapeType="1"/>
                </p:cNvSpPr>
                <p:nvPr/>
              </p:nvSpPr>
              <p:spPr bwMode="auto">
                <a:xfrm>
                  <a:off x="2592" y="1584"/>
                  <a:ext cx="760"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61" name="Line 25"/>
                <p:cNvSpPr>
                  <a:spLocks noChangeShapeType="1"/>
                </p:cNvSpPr>
                <p:nvPr/>
              </p:nvSpPr>
              <p:spPr bwMode="auto">
                <a:xfrm>
                  <a:off x="2592" y="2064"/>
                  <a:ext cx="760"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62" name="Line 26"/>
                <p:cNvSpPr>
                  <a:spLocks noChangeShapeType="1"/>
                </p:cNvSpPr>
                <p:nvPr/>
              </p:nvSpPr>
              <p:spPr bwMode="auto">
                <a:xfrm>
                  <a:off x="2576" y="1848"/>
                  <a:ext cx="776"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63" name="Line 27"/>
                <p:cNvSpPr>
                  <a:spLocks noChangeShapeType="1"/>
                </p:cNvSpPr>
                <p:nvPr/>
              </p:nvSpPr>
              <p:spPr bwMode="auto">
                <a:xfrm>
                  <a:off x="3380" y="1124"/>
                  <a:ext cx="144" cy="224"/>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64" name="Line 28"/>
                <p:cNvSpPr>
                  <a:spLocks noChangeShapeType="1"/>
                </p:cNvSpPr>
                <p:nvPr/>
              </p:nvSpPr>
              <p:spPr bwMode="auto">
                <a:xfrm flipV="1">
                  <a:off x="3383" y="1856"/>
                  <a:ext cx="137" cy="20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grpSp>
          <p:sp>
            <p:nvSpPr>
              <p:cNvPr id="3214365" name="Rectangle 29"/>
              <p:cNvSpPr>
                <a:spLocks noChangeArrowheads="1"/>
              </p:cNvSpPr>
              <p:nvPr/>
            </p:nvSpPr>
            <p:spPr bwMode="auto">
              <a:xfrm>
                <a:off x="2664" y="2880"/>
                <a:ext cx="485" cy="955"/>
              </a:xfrm>
              <a:prstGeom prst="rect">
                <a:avLst/>
              </a:prstGeom>
              <a:noFill/>
              <a:ln w="12700">
                <a:noFill/>
                <a:miter lim="800000"/>
                <a:headEnd/>
                <a:tailEnd/>
              </a:ln>
              <a:effectLst/>
            </p:spPr>
            <p:txBody>
              <a:bodyPr wrap="none" lIns="63500" tIns="25400" rIns="63500" bIns="25400">
                <a:spAutoFit/>
              </a:bodyPr>
              <a:lstStyle/>
              <a:p>
                <a:pPr defTabSz="457200" fontAlgn="auto">
                  <a:lnSpc>
                    <a:spcPct val="85000"/>
                  </a:lnSpc>
                  <a:spcBef>
                    <a:spcPts val="0"/>
                  </a:spcBef>
                  <a:spcAft>
                    <a:spcPts val="0"/>
                  </a:spcAft>
                  <a:defRPr/>
                </a:pPr>
                <a:r>
                  <a:rPr lang="en-US" sz="2800" b="1" dirty="0">
                    <a:solidFill>
                      <a:schemeClr val="bg1"/>
                    </a:solidFill>
                    <a:latin typeface="18 VAG Rounded Light   02390"/>
                    <a:ea typeface="+mn-ea"/>
                  </a:rPr>
                  <a:t>read</a:t>
                </a:r>
              </a:p>
              <a:p>
                <a:pPr defTabSz="457200" fontAlgn="auto">
                  <a:lnSpc>
                    <a:spcPct val="85000"/>
                  </a:lnSpc>
                  <a:spcBef>
                    <a:spcPts val="0"/>
                  </a:spcBef>
                  <a:spcAft>
                    <a:spcPts val="0"/>
                  </a:spcAft>
                  <a:defRPr/>
                </a:pPr>
                <a:r>
                  <a:rPr lang="en-US" sz="2800" b="1" dirty="0">
                    <a:solidFill>
                      <a:schemeClr val="bg1"/>
                    </a:solidFill>
                    <a:latin typeface="18 VAG Rounded Light   02390"/>
                    <a:ea typeface="+mn-ea"/>
                  </a:rPr>
                  <a:t>store</a:t>
                </a:r>
              </a:p>
              <a:p>
                <a:pPr defTabSz="457200" fontAlgn="auto">
                  <a:lnSpc>
                    <a:spcPct val="85000"/>
                  </a:lnSpc>
                  <a:spcBef>
                    <a:spcPts val="0"/>
                  </a:spcBef>
                  <a:spcAft>
                    <a:spcPts val="0"/>
                  </a:spcAft>
                  <a:defRPr/>
                </a:pPr>
                <a:r>
                  <a:rPr lang="en-US" sz="2800" b="1" dirty="0">
                    <a:solidFill>
                      <a:schemeClr val="bg1"/>
                    </a:solidFill>
                    <a:latin typeface="18 VAG Rounded Light   02390"/>
                    <a:ea typeface="+mn-ea"/>
                  </a:rPr>
                  <a:t>...</a:t>
                </a:r>
              </a:p>
              <a:p>
                <a:pPr defTabSz="457200" fontAlgn="auto">
                  <a:lnSpc>
                    <a:spcPct val="85000"/>
                  </a:lnSpc>
                  <a:spcBef>
                    <a:spcPts val="0"/>
                  </a:spcBef>
                  <a:spcAft>
                    <a:spcPts val="0"/>
                  </a:spcAft>
                  <a:defRPr/>
                </a:pPr>
                <a:r>
                  <a:rPr lang="en-US" altLang="zh-CN" sz="2800" b="1" dirty="0" err="1">
                    <a:solidFill>
                      <a:srgbClr val="FFFF00"/>
                    </a:solidFill>
                    <a:latin typeface="18 VAG Rounded Light   02390"/>
                    <a:ea typeface="+mn-ea"/>
                  </a:rPr>
                  <a:t>eret</a:t>
                </a:r>
                <a:endParaRPr lang="en-US" sz="2800" b="1" dirty="0">
                  <a:solidFill>
                    <a:srgbClr val="FFFF00"/>
                  </a:solidFill>
                  <a:latin typeface="18 VAG Rounded Light   02390"/>
                  <a:ea typeface="+mn-ea"/>
                </a:endParaRPr>
              </a:p>
            </p:txBody>
          </p:sp>
          <p:sp>
            <p:nvSpPr>
              <p:cNvPr id="3214366" name="Line 30"/>
              <p:cNvSpPr>
                <a:spLocks noChangeShapeType="1"/>
              </p:cNvSpPr>
              <p:nvPr/>
            </p:nvSpPr>
            <p:spPr bwMode="auto">
              <a:xfrm>
                <a:off x="2592" y="2912"/>
                <a:ext cx="760"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67" name="Line 31"/>
              <p:cNvSpPr>
                <a:spLocks noChangeShapeType="1"/>
              </p:cNvSpPr>
              <p:nvPr/>
            </p:nvSpPr>
            <p:spPr bwMode="auto">
              <a:xfrm>
                <a:off x="2592" y="3584"/>
                <a:ext cx="752"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68" name="Line 32"/>
              <p:cNvSpPr>
                <a:spLocks noChangeShapeType="1"/>
              </p:cNvSpPr>
              <p:nvPr/>
            </p:nvSpPr>
            <p:spPr bwMode="auto">
              <a:xfrm>
                <a:off x="2584" y="3872"/>
                <a:ext cx="752"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69" name="Line 33"/>
              <p:cNvSpPr>
                <a:spLocks noChangeShapeType="1"/>
              </p:cNvSpPr>
              <p:nvPr/>
            </p:nvSpPr>
            <p:spPr bwMode="auto">
              <a:xfrm>
                <a:off x="2600" y="3152"/>
                <a:ext cx="752"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70" name="Line 34"/>
              <p:cNvSpPr>
                <a:spLocks noChangeShapeType="1"/>
              </p:cNvSpPr>
              <p:nvPr/>
            </p:nvSpPr>
            <p:spPr bwMode="auto">
              <a:xfrm>
                <a:off x="2592" y="3392"/>
                <a:ext cx="768" cy="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71" name="Rectangle 35"/>
              <p:cNvSpPr>
                <a:spLocks noChangeArrowheads="1"/>
              </p:cNvSpPr>
              <p:nvPr/>
            </p:nvSpPr>
            <p:spPr bwMode="auto">
              <a:xfrm>
                <a:off x="3696" y="2976"/>
                <a:ext cx="1083" cy="263"/>
              </a:xfrm>
              <a:prstGeom prst="rect">
                <a:avLst/>
              </a:prstGeom>
              <a:noFill/>
              <a:ln w="12700">
                <a:noFill/>
                <a:miter lim="800000"/>
                <a:headEnd/>
                <a:tailEnd/>
              </a:ln>
              <a:effectLst/>
            </p:spPr>
            <p:txBody>
              <a:bodyPr wrap="none" lIns="63500" tIns="25400" rIns="63500" bIns="25400">
                <a:spAutoFit/>
              </a:bodyPr>
              <a:lstStyle/>
              <a:p>
                <a:pPr defTabSz="457200" fontAlgn="auto">
                  <a:lnSpc>
                    <a:spcPct val="85000"/>
                  </a:lnSpc>
                  <a:spcBef>
                    <a:spcPts val="0"/>
                  </a:spcBef>
                  <a:spcAft>
                    <a:spcPts val="0"/>
                  </a:spcAft>
                  <a:defRPr/>
                </a:pPr>
                <a:r>
                  <a:rPr lang="zh-CN" altLang="en-US" sz="2800" b="1" dirty="0" smtClean="0">
                    <a:solidFill>
                      <a:schemeClr val="bg1"/>
                    </a:solidFill>
                    <a:latin typeface="18 VAG Rounded Light   02390"/>
                    <a:ea typeface="+mn-ea"/>
                  </a:rPr>
                  <a:t>中断服务程序</a:t>
                </a:r>
                <a:endParaRPr lang="en-US" sz="2800" b="1" dirty="0">
                  <a:solidFill>
                    <a:schemeClr val="bg1"/>
                  </a:solidFill>
                  <a:latin typeface="18 VAG Rounded Light   02390"/>
                  <a:ea typeface="+mn-ea"/>
                </a:endParaRPr>
              </a:p>
            </p:txBody>
          </p:sp>
          <p:sp>
            <p:nvSpPr>
              <p:cNvPr id="3214372" name="Line 36"/>
              <p:cNvSpPr>
                <a:spLocks noChangeShapeType="1"/>
              </p:cNvSpPr>
              <p:nvPr/>
            </p:nvSpPr>
            <p:spPr bwMode="auto">
              <a:xfrm>
                <a:off x="3384" y="2912"/>
                <a:ext cx="248" cy="88"/>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73" name="Line 37"/>
              <p:cNvSpPr>
                <a:spLocks noChangeShapeType="1"/>
              </p:cNvSpPr>
              <p:nvPr/>
            </p:nvSpPr>
            <p:spPr bwMode="auto">
              <a:xfrm flipV="1">
                <a:off x="3384" y="3680"/>
                <a:ext cx="240" cy="200"/>
              </a:xfrm>
              <a:prstGeom prst="line">
                <a:avLst/>
              </a:prstGeom>
              <a:noFill/>
              <a:ln w="38100">
                <a:solidFill>
                  <a:schemeClr val="tx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grpSp>
      </p:grpSp>
      <p:grpSp>
        <p:nvGrpSpPr>
          <p:cNvPr id="7" name="Group 38"/>
          <p:cNvGrpSpPr>
            <a:grpSpLocks/>
          </p:cNvGrpSpPr>
          <p:nvPr/>
        </p:nvGrpSpPr>
        <p:grpSpPr bwMode="auto">
          <a:xfrm>
            <a:off x="1189819" y="3403599"/>
            <a:ext cx="4294995" cy="1193800"/>
            <a:chOff x="562" y="2144"/>
            <a:chExt cx="2030" cy="752"/>
          </a:xfrm>
        </p:grpSpPr>
        <p:sp>
          <p:nvSpPr>
            <p:cNvPr id="3214375" name="Line 39"/>
            <p:cNvSpPr>
              <a:spLocks noChangeShapeType="1"/>
            </p:cNvSpPr>
            <p:nvPr/>
          </p:nvSpPr>
          <p:spPr bwMode="auto">
            <a:xfrm>
              <a:off x="1606" y="2144"/>
              <a:ext cx="2" cy="256"/>
            </a:xfrm>
            <a:prstGeom prst="line">
              <a:avLst/>
            </a:prstGeom>
            <a:noFill/>
            <a:ln w="38100">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76" name="Rectangle 40"/>
            <p:cNvSpPr>
              <a:spLocks noChangeArrowheads="1"/>
            </p:cNvSpPr>
            <p:nvPr/>
          </p:nvSpPr>
          <p:spPr bwMode="auto">
            <a:xfrm>
              <a:off x="562" y="2336"/>
              <a:ext cx="1934" cy="263"/>
            </a:xfrm>
            <a:prstGeom prst="rect">
              <a:avLst/>
            </a:prstGeom>
            <a:noFill/>
            <a:ln w="12700">
              <a:noFill/>
              <a:miter lim="800000"/>
              <a:headEnd/>
              <a:tailEnd/>
            </a:ln>
            <a:effectLst/>
          </p:spPr>
          <p:txBody>
            <a:bodyPr wrap="square" lIns="63500" tIns="25400" rIns="63500" bIns="25400">
              <a:spAutoFit/>
            </a:bodyPr>
            <a:lstStyle/>
            <a:p>
              <a:pPr defTabSz="457200" fontAlgn="auto">
                <a:lnSpc>
                  <a:spcPct val="85000"/>
                </a:lnSpc>
                <a:spcBef>
                  <a:spcPts val="0"/>
                </a:spcBef>
                <a:spcAft>
                  <a:spcPts val="0"/>
                </a:spcAft>
                <a:defRPr/>
              </a:pPr>
              <a:r>
                <a:rPr lang="en-US" sz="2800" b="1" dirty="0">
                  <a:solidFill>
                    <a:schemeClr val="bg1"/>
                  </a:solidFill>
                  <a:latin typeface="18 VAG Rounded Light   02390"/>
                  <a:ea typeface="+mn-ea"/>
                </a:rPr>
                <a:t>(3) </a:t>
              </a:r>
              <a:r>
                <a:rPr lang="zh-CN" altLang="en-US" sz="2800" b="1" dirty="0" smtClean="0">
                  <a:solidFill>
                    <a:schemeClr val="bg1"/>
                  </a:solidFill>
                  <a:latin typeface="18 VAG Rounded Light   02390"/>
                  <a:ea typeface="+mn-ea"/>
                </a:rPr>
                <a:t>跳转到中断服务程序</a:t>
              </a:r>
              <a:endParaRPr lang="en-US" sz="2800" b="1" dirty="0">
                <a:solidFill>
                  <a:schemeClr val="bg1"/>
                </a:solidFill>
                <a:latin typeface="18 VAG Rounded Light   02390"/>
                <a:ea typeface="+mn-ea"/>
              </a:endParaRPr>
            </a:p>
          </p:txBody>
        </p:sp>
        <p:sp>
          <p:nvSpPr>
            <p:cNvPr id="3214377" name="Line 41"/>
            <p:cNvSpPr>
              <a:spLocks noChangeShapeType="1"/>
            </p:cNvSpPr>
            <p:nvPr/>
          </p:nvSpPr>
          <p:spPr bwMode="auto">
            <a:xfrm>
              <a:off x="2016" y="2736"/>
              <a:ext cx="576" cy="160"/>
            </a:xfrm>
            <a:prstGeom prst="line">
              <a:avLst/>
            </a:prstGeom>
            <a:noFill/>
            <a:ln w="38100">
              <a:solidFill>
                <a:schemeClr val="accent1"/>
              </a:solidFill>
              <a:round/>
              <a:headEnd/>
              <a:tailEnd type="triangle" w="med" len="me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grpSp>
      <p:sp>
        <p:nvSpPr>
          <p:cNvPr id="3214378" name="Rectangle 42"/>
          <p:cNvSpPr>
            <a:spLocks noChangeArrowheads="1"/>
          </p:cNvSpPr>
          <p:nvPr/>
        </p:nvSpPr>
        <p:spPr bwMode="auto">
          <a:xfrm>
            <a:off x="1828800" y="5257800"/>
            <a:ext cx="2640013" cy="417550"/>
          </a:xfrm>
          <a:prstGeom prst="rect">
            <a:avLst/>
          </a:prstGeom>
          <a:noFill/>
          <a:ln w="38100">
            <a:noFill/>
            <a:miter lim="800000"/>
            <a:headEnd/>
            <a:tailEnd/>
          </a:ln>
          <a:effectLst/>
        </p:spPr>
        <p:txBody>
          <a:bodyPr lIns="63500" tIns="25400" rIns="63500" bIns="25400">
            <a:spAutoFit/>
          </a:bodyPr>
          <a:lstStyle/>
          <a:p>
            <a:pPr defTabSz="457200" fontAlgn="auto">
              <a:lnSpc>
                <a:spcPct val="85000"/>
              </a:lnSpc>
              <a:spcBef>
                <a:spcPts val="0"/>
              </a:spcBef>
              <a:spcAft>
                <a:spcPts val="0"/>
              </a:spcAft>
              <a:defRPr/>
            </a:pPr>
            <a:r>
              <a:rPr lang="en-US" sz="2800" b="1" dirty="0">
                <a:solidFill>
                  <a:schemeClr val="bg1"/>
                </a:solidFill>
                <a:latin typeface="18 VAG Rounded Light   02390"/>
                <a:ea typeface="+mn-ea"/>
              </a:rPr>
              <a:t>(4) </a:t>
            </a:r>
            <a:r>
              <a:rPr lang="zh-CN" altLang="en-US" sz="2800" b="1" dirty="0" smtClean="0">
                <a:solidFill>
                  <a:schemeClr val="bg1"/>
                </a:solidFill>
                <a:latin typeface="18 VAG Rounded Light   02390"/>
                <a:ea typeface="+mn-ea"/>
              </a:rPr>
              <a:t>中断处理</a:t>
            </a:r>
            <a:endParaRPr lang="en-US" sz="2800" b="1" dirty="0">
              <a:solidFill>
                <a:schemeClr val="bg1"/>
              </a:solidFill>
              <a:latin typeface="18 VAG Rounded Light   02390"/>
              <a:ea typeface="+mn-ea"/>
            </a:endParaRPr>
          </a:p>
        </p:txBody>
      </p:sp>
      <p:grpSp>
        <p:nvGrpSpPr>
          <p:cNvPr id="8" name="Group 43"/>
          <p:cNvGrpSpPr>
            <a:grpSpLocks/>
          </p:cNvGrpSpPr>
          <p:nvPr/>
        </p:nvGrpSpPr>
        <p:grpSpPr bwMode="auto">
          <a:xfrm>
            <a:off x="3960813" y="2590800"/>
            <a:ext cx="1473200" cy="3556000"/>
            <a:chOff x="1872" y="1632"/>
            <a:chExt cx="696" cy="2240"/>
          </a:xfrm>
        </p:grpSpPr>
        <p:grpSp>
          <p:nvGrpSpPr>
            <p:cNvPr id="27660" name="Group 44"/>
            <p:cNvGrpSpPr>
              <a:grpSpLocks/>
            </p:cNvGrpSpPr>
            <p:nvPr/>
          </p:nvGrpSpPr>
          <p:grpSpPr bwMode="auto">
            <a:xfrm>
              <a:off x="2248" y="1632"/>
              <a:ext cx="320" cy="2240"/>
              <a:chOff x="2248" y="1728"/>
              <a:chExt cx="320" cy="2240"/>
            </a:xfrm>
          </p:grpSpPr>
          <p:sp>
            <p:nvSpPr>
              <p:cNvPr id="3214381" name="Line 45"/>
              <p:cNvSpPr>
                <a:spLocks noChangeShapeType="1"/>
              </p:cNvSpPr>
              <p:nvPr/>
            </p:nvSpPr>
            <p:spPr bwMode="auto">
              <a:xfrm flipH="1" flipV="1">
                <a:off x="2256" y="3768"/>
                <a:ext cx="312" cy="200"/>
              </a:xfrm>
              <a:prstGeom prst="line">
                <a:avLst/>
              </a:prstGeom>
              <a:noFill/>
              <a:ln w="38100">
                <a:solidFill>
                  <a:schemeClr val="accent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82" name="Line 46"/>
              <p:cNvSpPr>
                <a:spLocks noChangeShapeType="1"/>
              </p:cNvSpPr>
              <p:nvPr/>
            </p:nvSpPr>
            <p:spPr bwMode="auto">
              <a:xfrm flipV="1">
                <a:off x="2248" y="1944"/>
                <a:ext cx="0" cy="1824"/>
              </a:xfrm>
              <a:prstGeom prst="line">
                <a:avLst/>
              </a:prstGeom>
              <a:noFill/>
              <a:ln w="38100">
                <a:solidFill>
                  <a:schemeClr val="accent1"/>
                </a:solidFill>
                <a:round/>
                <a:headEnd/>
                <a:tailEn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sp>
            <p:nvSpPr>
              <p:cNvPr id="3214383" name="Line 47"/>
              <p:cNvSpPr>
                <a:spLocks noChangeShapeType="1"/>
              </p:cNvSpPr>
              <p:nvPr/>
            </p:nvSpPr>
            <p:spPr bwMode="auto">
              <a:xfrm flipV="1">
                <a:off x="2263" y="1728"/>
                <a:ext cx="290" cy="208"/>
              </a:xfrm>
              <a:prstGeom prst="line">
                <a:avLst/>
              </a:prstGeom>
              <a:noFill/>
              <a:ln w="38100">
                <a:solidFill>
                  <a:schemeClr val="accent1"/>
                </a:solidFill>
                <a:round/>
                <a:headEnd/>
                <a:tailEnd type="triangle" w="med" len="med"/>
              </a:ln>
              <a:effectLst/>
            </p:spPr>
            <p:txBody>
              <a:bodyPr wrap="none" anchor="ctr"/>
              <a:lstStyle/>
              <a:p>
                <a:pPr defTabSz="457200" fontAlgn="auto">
                  <a:spcBef>
                    <a:spcPts val="0"/>
                  </a:spcBef>
                  <a:spcAft>
                    <a:spcPts val="0"/>
                  </a:spcAft>
                  <a:defRPr/>
                </a:pPr>
                <a:endParaRPr lang="en-US" sz="1800" b="1">
                  <a:solidFill>
                    <a:schemeClr val="bg1"/>
                  </a:solidFill>
                  <a:latin typeface="18 VAG Rounded Light   02390"/>
                  <a:ea typeface="+mn-ea"/>
                </a:endParaRPr>
              </a:p>
            </p:txBody>
          </p:sp>
        </p:grpSp>
        <p:sp>
          <p:nvSpPr>
            <p:cNvPr id="3214384" name="Rectangle 48"/>
            <p:cNvSpPr>
              <a:spLocks noChangeArrowheads="1"/>
            </p:cNvSpPr>
            <p:nvPr/>
          </p:nvSpPr>
          <p:spPr bwMode="auto">
            <a:xfrm>
              <a:off x="1872" y="2976"/>
              <a:ext cx="315" cy="263"/>
            </a:xfrm>
            <a:prstGeom prst="rect">
              <a:avLst/>
            </a:prstGeom>
            <a:noFill/>
            <a:ln w="38100">
              <a:noFill/>
              <a:miter lim="800000"/>
              <a:headEnd/>
              <a:tailEnd/>
            </a:ln>
            <a:effectLst/>
          </p:spPr>
          <p:txBody>
            <a:bodyPr wrap="none" lIns="63500" tIns="25400" rIns="63500" bIns="25400">
              <a:spAutoFit/>
            </a:bodyPr>
            <a:lstStyle/>
            <a:p>
              <a:pPr defTabSz="457200" fontAlgn="auto">
                <a:lnSpc>
                  <a:spcPct val="85000"/>
                </a:lnSpc>
                <a:spcBef>
                  <a:spcPts val="0"/>
                </a:spcBef>
                <a:spcAft>
                  <a:spcPts val="0"/>
                </a:spcAft>
                <a:defRPr/>
              </a:pPr>
              <a:r>
                <a:rPr lang="en-US" sz="2800" b="1">
                  <a:solidFill>
                    <a:schemeClr val="bg1"/>
                  </a:solidFill>
                  <a:latin typeface="18 VAG Rounded Light   02390"/>
                  <a:ea typeface="+mn-ea"/>
                </a:rPr>
                <a:t>(5)</a:t>
              </a:r>
            </a:p>
          </p:txBody>
        </p:sp>
      </p:grpSp>
      <p:sp>
        <p:nvSpPr>
          <p:cNvPr id="51" name="圆角矩形 50"/>
          <p:cNvSpPr/>
          <p:nvPr/>
        </p:nvSpPr>
        <p:spPr bwMode="auto">
          <a:xfrm>
            <a:off x="616475" y="266483"/>
            <a:ext cx="4047443"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中断时数据传输过程</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50"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20</a:t>
            </a:fld>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0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214378"/>
                                        </p:tgtEl>
                                        <p:attrNameLst>
                                          <p:attrName>style.visibility</p:attrName>
                                        </p:attrNameLst>
                                      </p:cBhvr>
                                      <p:to>
                                        <p:strVal val="visible"/>
                                      </p:to>
                                    </p:set>
                                    <p:animEffect transition="in" filter="wipe(up)">
                                      <p:cBhvr>
                                        <p:cTn id="31" dur="500"/>
                                        <p:tgtEl>
                                          <p:spTgt spid="321437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4378" grpId="0" autoUpdateAnimBg="0"/>
      <p:bldP spid="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a:xfrm>
            <a:off x="615157" y="1090045"/>
            <a:ext cx="11149012" cy="1391150"/>
          </a:xfrm>
        </p:spPr>
        <p:txBody>
          <a:bodyPr/>
          <a:lstStyle/>
          <a:p>
            <a:r>
              <a:rPr lang="en-US" altLang="zh-CN" sz="3200" b="1" dirty="0" smtClean="0">
                <a:ea typeface="宋体" panose="02010600030101010101" pitchFamily="2" charset="-122"/>
              </a:rPr>
              <a:t>EPC</a:t>
            </a:r>
            <a:r>
              <a:rPr lang="zh-CN" altLang="en-US" sz="3200" b="1" dirty="0" smtClean="0">
                <a:ea typeface="宋体" panose="02010600030101010101" pitchFamily="2" charset="-122"/>
              </a:rPr>
              <a:t>：保存中断</a:t>
            </a:r>
            <a:r>
              <a:rPr lang="en-US" altLang="zh-CN" sz="3200" b="1" dirty="0" smtClean="0">
                <a:ea typeface="宋体" panose="02010600030101010101" pitchFamily="2" charset="-122"/>
              </a:rPr>
              <a:t>/</a:t>
            </a:r>
            <a:r>
              <a:rPr lang="zh-CN" altLang="en-US" sz="3200" b="1" dirty="0" smtClean="0">
                <a:ea typeface="宋体" panose="02010600030101010101" pitchFamily="2" charset="-122"/>
              </a:rPr>
              <a:t>异常时的</a:t>
            </a:r>
            <a:r>
              <a:rPr lang="en-US" altLang="zh-CN" sz="3200" b="1" dirty="0" smtClean="0">
                <a:ea typeface="宋体" panose="02010600030101010101" pitchFamily="2" charset="-122"/>
              </a:rPr>
              <a:t>PC</a:t>
            </a:r>
          </a:p>
          <a:p>
            <a:pPr lvl="1"/>
            <a:r>
              <a:rPr lang="zh-CN" altLang="en-US" sz="2800" b="1" dirty="0" smtClean="0">
                <a:ea typeface="宋体" panose="02010600030101010101" pitchFamily="2" charset="-122"/>
              </a:rPr>
              <a:t>以便从中断</a:t>
            </a:r>
            <a:r>
              <a:rPr lang="en-US" altLang="zh-CN" sz="2800" b="1" dirty="0" smtClean="0">
                <a:ea typeface="宋体" panose="02010600030101010101" pitchFamily="2" charset="-122"/>
              </a:rPr>
              <a:t>/</a:t>
            </a:r>
            <a:r>
              <a:rPr lang="zh-CN" altLang="en-US" sz="2800" b="1" dirty="0" smtClean="0">
                <a:ea typeface="宋体" panose="02010600030101010101" pitchFamily="2" charset="-122"/>
              </a:rPr>
              <a:t>异常服务程序返回被中断指令</a:t>
            </a:r>
            <a:endParaRPr lang="en-US" altLang="zh-CN" sz="2800" b="1" dirty="0" smtClean="0">
              <a:ea typeface="宋体" panose="02010600030101010101" pitchFamily="2" charset="-122"/>
            </a:endParaRPr>
          </a:p>
          <a:p>
            <a:pPr lvl="1"/>
            <a:r>
              <a:rPr lang="zh-CN" altLang="en-US" sz="2800" b="1" dirty="0" smtClean="0">
                <a:ea typeface="宋体" panose="02010600030101010101" pitchFamily="2" charset="-122"/>
              </a:rPr>
              <a:t>中断</a:t>
            </a:r>
            <a:r>
              <a:rPr lang="en-US" altLang="zh-CN" sz="2800" b="1" dirty="0" smtClean="0">
                <a:ea typeface="宋体" panose="02010600030101010101" pitchFamily="2" charset="-122"/>
              </a:rPr>
              <a:t>/</a:t>
            </a:r>
            <a:r>
              <a:rPr lang="zh-CN" altLang="en-US" sz="2800" b="1" dirty="0" smtClean="0">
                <a:ea typeface="宋体" panose="02010600030101010101" pitchFamily="2" charset="-122"/>
              </a:rPr>
              <a:t>异常服务程序返回指令：</a:t>
            </a:r>
            <a:r>
              <a:rPr lang="en-US" altLang="zh-CN" sz="2800" b="1" dirty="0" smtClean="0">
                <a:ea typeface="宋体" panose="02010600030101010101" pitchFamily="2" charset="-122"/>
              </a:rPr>
              <a:t>ERET</a:t>
            </a:r>
            <a:endParaRPr lang="zh-CN" altLang="en-US" sz="2800" b="1" dirty="0" smtClean="0">
              <a:ea typeface="宋体" panose="02010600030101010101" pitchFamily="2" charset="-122"/>
            </a:endParaRPr>
          </a:p>
        </p:txBody>
      </p:sp>
      <p:grpSp>
        <p:nvGrpSpPr>
          <p:cNvPr id="3" name="组合 2"/>
          <p:cNvGrpSpPr/>
          <p:nvPr/>
        </p:nvGrpSpPr>
        <p:grpSpPr>
          <a:xfrm>
            <a:off x="815975" y="2565400"/>
            <a:ext cx="10748963" cy="3816350"/>
            <a:chOff x="815975" y="2565400"/>
            <a:chExt cx="10748963" cy="3816350"/>
          </a:xfrm>
        </p:grpSpPr>
        <p:sp>
          <p:nvSpPr>
            <p:cNvPr id="28676" name="Line 46"/>
            <p:cNvSpPr>
              <a:spLocks noChangeShapeType="1"/>
            </p:cNvSpPr>
            <p:nvPr/>
          </p:nvSpPr>
          <p:spPr bwMode="auto">
            <a:xfrm>
              <a:off x="3694113" y="42227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7" name="Line 96"/>
            <p:cNvSpPr>
              <a:spLocks noChangeShapeType="1"/>
            </p:cNvSpPr>
            <p:nvPr/>
          </p:nvSpPr>
          <p:spPr bwMode="auto">
            <a:xfrm>
              <a:off x="3694113" y="37909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8" name="Line 106"/>
            <p:cNvSpPr>
              <a:spLocks noChangeShapeType="1"/>
            </p:cNvSpPr>
            <p:nvPr/>
          </p:nvSpPr>
          <p:spPr bwMode="auto">
            <a:xfrm flipV="1">
              <a:off x="2543175" y="4140200"/>
              <a:ext cx="2984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Line 134"/>
            <p:cNvSpPr>
              <a:spLocks noChangeShapeType="1"/>
            </p:cNvSpPr>
            <p:nvPr/>
          </p:nvSpPr>
          <p:spPr bwMode="auto">
            <a:xfrm flipV="1">
              <a:off x="815975" y="378777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Line 135"/>
            <p:cNvSpPr>
              <a:spLocks noChangeShapeType="1"/>
            </p:cNvSpPr>
            <p:nvPr/>
          </p:nvSpPr>
          <p:spPr bwMode="auto">
            <a:xfrm>
              <a:off x="1295400" y="3790950"/>
              <a:ext cx="48577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Rectangle 12"/>
            <p:cNvSpPr>
              <a:spLocks noChangeArrowheads="1"/>
            </p:cNvSpPr>
            <p:nvPr/>
          </p:nvSpPr>
          <p:spPr bwMode="auto">
            <a:xfrm>
              <a:off x="1781175" y="3427413"/>
              <a:ext cx="750888" cy="1368425"/>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指令</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28682" name="Text Box 13"/>
            <p:cNvSpPr txBox="1">
              <a:spLocks noChangeArrowheads="1"/>
            </p:cNvSpPr>
            <p:nvPr/>
          </p:nvSpPr>
          <p:spPr bwMode="auto">
            <a:xfrm>
              <a:off x="1852613" y="3732213"/>
              <a:ext cx="665162"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28683" name="Text Box 13"/>
            <p:cNvSpPr txBox="1">
              <a:spLocks noChangeArrowheads="1"/>
            </p:cNvSpPr>
            <p:nvPr/>
          </p:nvSpPr>
          <p:spPr bwMode="auto">
            <a:xfrm>
              <a:off x="2184400" y="4054475"/>
              <a:ext cx="33337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Data</a:t>
              </a:r>
            </a:p>
          </p:txBody>
        </p:sp>
        <p:sp>
          <p:nvSpPr>
            <p:cNvPr id="28684" name="Rectangle 3"/>
            <p:cNvSpPr>
              <a:spLocks noChangeArrowheads="1"/>
            </p:cNvSpPr>
            <p:nvPr/>
          </p:nvSpPr>
          <p:spPr bwMode="auto">
            <a:xfrm>
              <a:off x="1006475" y="3357563"/>
              <a:ext cx="288925" cy="93503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Cambria" panose="02040503050406030204" pitchFamily="18" charset="0"/>
                  <a:ea typeface="黑体" panose="02010609060101010101" pitchFamily="49" charset="-122"/>
                </a:rPr>
                <a:t>PC</a:t>
              </a:r>
              <a:endParaRPr kumimoji="1" lang="zh-CN" altLang="en-US" sz="1100">
                <a:solidFill>
                  <a:srgbClr val="000000"/>
                </a:solidFill>
                <a:latin typeface="Cambria" panose="02040503050406030204" pitchFamily="18" charset="0"/>
                <a:ea typeface="黑体" panose="02010609060101010101" pitchFamily="49" charset="-122"/>
              </a:endParaRPr>
            </a:p>
          </p:txBody>
        </p:sp>
        <p:grpSp>
          <p:nvGrpSpPr>
            <p:cNvPr id="28685" name="组合 273"/>
            <p:cNvGrpSpPr>
              <a:grpSpLocks/>
            </p:cNvGrpSpPr>
            <p:nvPr/>
          </p:nvGrpSpPr>
          <p:grpSpPr bwMode="auto">
            <a:xfrm>
              <a:off x="2830513" y="3314700"/>
              <a:ext cx="865187" cy="1512888"/>
              <a:chOff x="2483768" y="1704975"/>
              <a:chExt cx="648370" cy="1512888"/>
            </a:xfrm>
          </p:grpSpPr>
          <p:sp>
            <p:nvSpPr>
              <p:cNvPr id="28827"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指</a:t>
                </a:r>
              </a:p>
              <a:p>
                <a:pPr fontAlgn="ctr"/>
                <a:r>
                  <a:rPr kumimoji="1" lang="zh-CN" altLang="en-US" sz="1100">
                    <a:solidFill>
                      <a:srgbClr val="000000"/>
                    </a:solidFill>
                    <a:latin typeface="黑体" panose="02010609060101010101" pitchFamily="49" charset="-122"/>
                    <a:ea typeface="黑体" panose="02010609060101010101" pitchFamily="49" charset="-122"/>
                  </a:rPr>
                  <a:t>令</a:t>
                </a:r>
              </a:p>
              <a:p>
                <a:pPr fontAlgn="ctr"/>
                <a:r>
                  <a:rPr kumimoji="1" lang="zh-CN" altLang="en-US" sz="1100">
                    <a:solidFill>
                      <a:srgbClr val="000000"/>
                    </a:solidFill>
                    <a:latin typeface="黑体" panose="02010609060101010101" pitchFamily="49" charset="-122"/>
                    <a:ea typeface="黑体" panose="02010609060101010101" pitchFamily="49" charset="-122"/>
                  </a:rPr>
                  <a:t>寄</a:t>
                </a:r>
              </a:p>
              <a:p>
                <a:pPr fontAlgn="ctr"/>
                <a:r>
                  <a:rPr kumimoji="1" lang="zh-CN" altLang="en-US" sz="1100">
                    <a:solidFill>
                      <a:srgbClr val="000000"/>
                    </a:solidFill>
                    <a:latin typeface="黑体" panose="02010609060101010101" pitchFamily="49" charset="-122"/>
                    <a:ea typeface="黑体" panose="02010609060101010101" pitchFamily="49" charset="-122"/>
                  </a:rPr>
                  <a:t>存</a:t>
                </a:r>
              </a:p>
              <a:p>
                <a:pPr fontAlgn="ctr"/>
                <a:r>
                  <a:rPr kumimoji="1" lang="zh-CN" altLang="en-US" sz="1100">
                    <a:solidFill>
                      <a:srgbClr val="000000"/>
                    </a:solidFill>
                    <a:latin typeface="黑体" panose="02010609060101010101" pitchFamily="49" charset="-122"/>
                    <a:ea typeface="黑体" panose="02010609060101010101" pitchFamily="49" charset="-122"/>
                  </a:rPr>
                  <a:t>器</a:t>
                </a:r>
              </a:p>
            </p:txBody>
          </p:sp>
          <p:sp>
            <p:nvSpPr>
              <p:cNvPr id="28828"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[31:26]</a:t>
                </a:r>
              </a:p>
            </p:txBody>
          </p:sp>
          <p:sp>
            <p:nvSpPr>
              <p:cNvPr id="28829"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[25:21]</a:t>
                </a:r>
              </a:p>
            </p:txBody>
          </p:sp>
          <p:sp>
            <p:nvSpPr>
              <p:cNvPr id="28830"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[20:16]</a:t>
                </a:r>
              </a:p>
            </p:txBody>
          </p:sp>
          <p:sp>
            <p:nvSpPr>
              <p:cNvPr id="28831"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[15:0]</a:t>
                </a:r>
              </a:p>
            </p:txBody>
          </p:sp>
        </p:grpSp>
        <p:grpSp>
          <p:nvGrpSpPr>
            <p:cNvPr id="28686" name="组合 9"/>
            <p:cNvGrpSpPr>
              <a:grpSpLocks/>
            </p:cNvGrpSpPr>
            <p:nvPr/>
          </p:nvGrpSpPr>
          <p:grpSpPr bwMode="auto">
            <a:xfrm>
              <a:off x="1095375" y="4206875"/>
              <a:ext cx="95250" cy="80963"/>
              <a:chOff x="287524" y="3070225"/>
              <a:chExt cx="72008" cy="80540"/>
            </a:xfrm>
          </p:grpSpPr>
          <p:cxnSp>
            <p:nvCxnSpPr>
              <p:cNvPr id="28825" name="直接连接符 1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826" name="直接连接符 2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8687" name="组合 271"/>
            <p:cNvGrpSpPr>
              <a:grpSpLocks/>
            </p:cNvGrpSpPr>
            <p:nvPr/>
          </p:nvGrpSpPr>
          <p:grpSpPr bwMode="auto">
            <a:xfrm>
              <a:off x="2951163" y="4748213"/>
              <a:ext cx="95250" cy="80962"/>
              <a:chOff x="287524" y="3070225"/>
              <a:chExt cx="72008" cy="80540"/>
            </a:xfrm>
          </p:grpSpPr>
          <p:cxnSp>
            <p:nvCxnSpPr>
              <p:cNvPr id="28823" name="直接连接符 2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824" name="直接连接符 2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28688" name="Line 47"/>
            <p:cNvSpPr>
              <a:spLocks noChangeShapeType="1"/>
            </p:cNvSpPr>
            <p:nvPr/>
          </p:nvSpPr>
          <p:spPr bwMode="auto">
            <a:xfrm flipV="1">
              <a:off x="3694113" y="4652963"/>
              <a:ext cx="7683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689" name="Group 131"/>
            <p:cNvGrpSpPr>
              <a:grpSpLocks/>
            </p:cNvGrpSpPr>
            <p:nvPr/>
          </p:nvGrpSpPr>
          <p:grpSpPr bwMode="auto">
            <a:xfrm flipV="1">
              <a:off x="815975" y="2708275"/>
              <a:ext cx="7966075" cy="1071563"/>
              <a:chOff x="4286" y="1525"/>
              <a:chExt cx="363" cy="272"/>
            </a:xfrm>
          </p:grpSpPr>
          <p:sp>
            <p:nvSpPr>
              <p:cNvPr id="28821"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2"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690" name="Group 110"/>
            <p:cNvGrpSpPr>
              <a:grpSpLocks/>
            </p:cNvGrpSpPr>
            <p:nvPr/>
          </p:nvGrpSpPr>
          <p:grpSpPr bwMode="auto">
            <a:xfrm flipV="1">
              <a:off x="1479550" y="3141663"/>
              <a:ext cx="6054725" cy="646112"/>
              <a:chOff x="4286" y="1525"/>
              <a:chExt cx="362" cy="272"/>
            </a:xfrm>
          </p:grpSpPr>
          <p:sp>
            <p:nvSpPr>
              <p:cNvPr id="28819"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0"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91" name="AutoShape 150"/>
            <p:cNvSpPr>
              <a:spLocks noChangeArrowheads="1"/>
            </p:cNvSpPr>
            <p:nvPr/>
          </p:nvSpPr>
          <p:spPr bwMode="auto">
            <a:xfrm>
              <a:off x="1431925" y="375126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8692" name="Rectangle 34"/>
            <p:cNvSpPr>
              <a:spLocks noChangeArrowheads="1"/>
            </p:cNvSpPr>
            <p:nvPr/>
          </p:nvSpPr>
          <p:spPr bwMode="auto">
            <a:xfrm>
              <a:off x="6378575" y="4076700"/>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A</a:t>
              </a:r>
            </a:p>
          </p:txBody>
        </p:sp>
        <p:sp>
          <p:nvSpPr>
            <p:cNvPr id="28693" name="Rectangle 35"/>
            <p:cNvSpPr>
              <a:spLocks noChangeArrowheads="1"/>
            </p:cNvSpPr>
            <p:nvPr/>
          </p:nvSpPr>
          <p:spPr bwMode="auto">
            <a:xfrm>
              <a:off x="6378575" y="4656138"/>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B</a:t>
              </a:r>
            </a:p>
          </p:txBody>
        </p:sp>
        <p:sp>
          <p:nvSpPr>
            <p:cNvPr id="28694" name="Line 36"/>
            <p:cNvSpPr>
              <a:spLocks noChangeShapeType="1"/>
            </p:cNvSpPr>
            <p:nvPr/>
          </p:nvSpPr>
          <p:spPr bwMode="auto">
            <a:xfrm flipV="1">
              <a:off x="6094413" y="4219575"/>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Line 37"/>
            <p:cNvSpPr>
              <a:spLocks noChangeShapeType="1"/>
            </p:cNvSpPr>
            <p:nvPr/>
          </p:nvSpPr>
          <p:spPr bwMode="auto">
            <a:xfrm flipV="1">
              <a:off x="6094413" y="4800600"/>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6" name="Line 55"/>
            <p:cNvSpPr>
              <a:spLocks noChangeShapeType="1"/>
            </p:cNvSpPr>
            <p:nvPr/>
          </p:nvSpPr>
          <p:spPr bwMode="auto">
            <a:xfrm>
              <a:off x="6670675" y="4221163"/>
              <a:ext cx="11509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697" name="组合 279"/>
            <p:cNvGrpSpPr>
              <a:grpSpLocks/>
            </p:cNvGrpSpPr>
            <p:nvPr/>
          </p:nvGrpSpPr>
          <p:grpSpPr bwMode="auto">
            <a:xfrm>
              <a:off x="5037138" y="3500438"/>
              <a:ext cx="1055687" cy="1800225"/>
              <a:chOff x="3132139" y="3933056"/>
              <a:chExt cx="863600" cy="1800225"/>
            </a:xfrm>
          </p:grpSpPr>
          <p:sp>
            <p:nvSpPr>
              <p:cNvPr id="28812"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寄存器堆</a:t>
                </a:r>
              </a:p>
            </p:txBody>
          </p:sp>
          <p:sp>
            <p:nvSpPr>
              <p:cNvPr id="28813" name="Text Box 17"/>
              <p:cNvSpPr txBox="1">
                <a:spLocks noChangeArrowheads="1"/>
              </p:cNvSpPr>
              <p:nvPr/>
            </p:nvSpPr>
            <p:spPr bwMode="auto">
              <a:xfrm>
                <a:off x="3168333" y="4004493"/>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Reg1</a:t>
                </a:r>
              </a:p>
            </p:txBody>
          </p:sp>
          <p:sp>
            <p:nvSpPr>
              <p:cNvPr id="28814" name="Text Box 18"/>
              <p:cNvSpPr txBox="1">
                <a:spLocks noChangeArrowheads="1"/>
              </p:cNvSpPr>
              <p:nvPr/>
            </p:nvSpPr>
            <p:spPr bwMode="auto">
              <a:xfrm>
                <a:off x="3154045" y="4420418"/>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Reg2</a:t>
                </a:r>
              </a:p>
            </p:txBody>
          </p:sp>
          <p:sp>
            <p:nvSpPr>
              <p:cNvPr id="28815" name="Text Box 19"/>
              <p:cNvSpPr txBox="1">
                <a:spLocks noChangeArrowheads="1"/>
              </p:cNvSpPr>
              <p:nvPr/>
            </p:nvSpPr>
            <p:spPr bwMode="auto">
              <a:xfrm>
                <a:off x="3168333" y="49411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Reg</a:t>
                </a:r>
              </a:p>
            </p:txBody>
          </p:sp>
          <p:sp>
            <p:nvSpPr>
              <p:cNvPr id="28816" name="Text Box 20"/>
              <p:cNvSpPr txBox="1">
                <a:spLocks noChangeArrowheads="1"/>
              </p:cNvSpPr>
              <p:nvPr/>
            </p:nvSpPr>
            <p:spPr bwMode="auto">
              <a:xfrm>
                <a:off x="3168333" y="53729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sp>
            <p:nvSpPr>
              <p:cNvPr id="28817"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Data1</a:t>
                </a:r>
              </a:p>
            </p:txBody>
          </p:sp>
          <p:sp>
            <p:nvSpPr>
              <p:cNvPr id="28818"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Data2</a:t>
                </a:r>
              </a:p>
            </p:txBody>
          </p:sp>
        </p:grpSp>
        <p:grpSp>
          <p:nvGrpSpPr>
            <p:cNvPr id="28698" name="组合 300"/>
            <p:cNvGrpSpPr>
              <a:grpSpLocks/>
            </p:cNvGrpSpPr>
            <p:nvPr/>
          </p:nvGrpSpPr>
          <p:grpSpPr bwMode="auto">
            <a:xfrm>
              <a:off x="5807075" y="5205413"/>
              <a:ext cx="95250" cy="79375"/>
              <a:chOff x="287524" y="3070225"/>
              <a:chExt cx="72008" cy="80540"/>
            </a:xfrm>
          </p:grpSpPr>
          <p:cxnSp>
            <p:nvCxnSpPr>
              <p:cNvPr id="28810" name="直接连接符 4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811" name="直接连接符 4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8699" name="组合 311"/>
            <p:cNvGrpSpPr>
              <a:grpSpLocks/>
            </p:cNvGrpSpPr>
            <p:nvPr/>
          </p:nvGrpSpPr>
          <p:grpSpPr bwMode="auto">
            <a:xfrm>
              <a:off x="6478588" y="4865688"/>
              <a:ext cx="95250" cy="80962"/>
              <a:chOff x="287524" y="3070225"/>
              <a:chExt cx="72008" cy="80540"/>
            </a:xfrm>
          </p:grpSpPr>
          <p:cxnSp>
            <p:nvCxnSpPr>
              <p:cNvPr id="28808" name="直接连接符 4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809" name="直接连接符 5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8700" name="组合 338"/>
            <p:cNvGrpSpPr>
              <a:grpSpLocks/>
            </p:cNvGrpSpPr>
            <p:nvPr/>
          </p:nvGrpSpPr>
          <p:grpSpPr bwMode="auto">
            <a:xfrm>
              <a:off x="6472238" y="4291013"/>
              <a:ext cx="95250" cy="80962"/>
              <a:chOff x="287524" y="3070225"/>
              <a:chExt cx="72008" cy="80540"/>
            </a:xfrm>
          </p:grpSpPr>
          <p:cxnSp>
            <p:nvCxnSpPr>
              <p:cNvPr id="28806" name="直接连接符 5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807" name="直接连接符 5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8701" name="组合 61"/>
            <p:cNvGrpSpPr>
              <a:grpSpLocks/>
            </p:cNvGrpSpPr>
            <p:nvPr/>
          </p:nvGrpSpPr>
          <p:grpSpPr bwMode="auto">
            <a:xfrm>
              <a:off x="7821613" y="3978275"/>
              <a:ext cx="669925" cy="1179513"/>
              <a:chOff x="3132137" y="4337869"/>
              <a:chExt cx="582176" cy="1179364"/>
            </a:xfrm>
          </p:grpSpPr>
          <p:sp>
            <p:nvSpPr>
              <p:cNvPr id="28802"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03" name="Text Box 24"/>
              <p:cNvSpPr txBox="1">
                <a:spLocks noChangeArrowheads="1"/>
              </p:cNvSpPr>
              <p:nvPr/>
            </p:nvSpPr>
            <p:spPr bwMode="auto">
              <a:xfrm>
                <a:off x="3199963" y="4804459"/>
                <a:ext cx="221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100">
                    <a:solidFill>
                      <a:srgbClr val="000000"/>
                    </a:solidFill>
                    <a:latin typeface="Cambria" panose="02040503050406030204" pitchFamily="18" charset="0"/>
                  </a:rPr>
                  <a:t>ALU</a:t>
                </a:r>
                <a:endParaRPr lang="en-US" altLang="zh-CN" sz="1200">
                  <a:solidFill>
                    <a:srgbClr val="000000"/>
                  </a:solidFill>
                  <a:latin typeface="Cambria" panose="02040503050406030204" pitchFamily="18" charset="0"/>
                </a:endParaRPr>
              </a:p>
            </p:txBody>
          </p:sp>
          <p:sp>
            <p:nvSpPr>
              <p:cNvPr id="28804"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1000">
                    <a:solidFill>
                      <a:srgbClr val="000000"/>
                    </a:solidFill>
                    <a:latin typeface="Times New Roman" panose="02020603050405020304" pitchFamily="18" charset="0"/>
                  </a:rPr>
                  <a:t>Zero</a:t>
                </a:r>
              </a:p>
              <a:p>
                <a:pPr algn="ctr" eaLnBrk="1" fontAlgn="ctr" hangingPunct="1"/>
                <a:r>
                  <a:rPr kumimoji="1" lang="en-US" altLang="zh-CN" sz="1000">
                    <a:solidFill>
                      <a:srgbClr val="000000"/>
                    </a:solidFill>
                    <a:latin typeface="Times New Roman" panose="02020603050405020304" pitchFamily="18" charset="0"/>
                  </a:rPr>
                  <a:t>Ov</a:t>
                </a:r>
              </a:p>
            </p:txBody>
          </p:sp>
          <p:sp>
            <p:nvSpPr>
              <p:cNvPr id="28805"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1000">
                    <a:solidFill>
                      <a:srgbClr val="000000"/>
                    </a:solidFill>
                    <a:latin typeface="Times New Roman" panose="02020603050405020304" pitchFamily="18" charset="0"/>
                  </a:rPr>
                  <a:t>ALU</a:t>
                </a:r>
              </a:p>
              <a:p>
                <a:pPr algn="ctr" eaLnBrk="1" fontAlgn="ctr" hangingPunct="1">
                  <a:lnSpc>
                    <a:spcPct val="80000"/>
                  </a:lnSpc>
                </a:pPr>
                <a:r>
                  <a:rPr kumimoji="1" lang="zh-CN" altLang="en-US" sz="1000">
                    <a:solidFill>
                      <a:srgbClr val="000000"/>
                    </a:solidFill>
                    <a:latin typeface="Times New Roman" panose="02020603050405020304" pitchFamily="18" charset="0"/>
                  </a:rPr>
                  <a:t>结果</a:t>
                </a:r>
              </a:p>
            </p:txBody>
          </p:sp>
        </p:grpSp>
        <p:sp>
          <p:nvSpPr>
            <p:cNvPr id="28702" name="Rectangle 79"/>
            <p:cNvSpPr>
              <a:spLocks noChangeArrowheads="1"/>
            </p:cNvSpPr>
            <p:nvPr/>
          </p:nvSpPr>
          <p:spPr bwMode="auto">
            <a:xfrm>
              <a:off x="9166225" y="4440238"/>
              <a:ext cx="673100" cy="28733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000">
                  <a:solidFill>
                    <a:srgbClr val="000000"/>
                  </a:solidFill>
                  <a:latin typeface="Cambria" panose="02040503050406030204" pitchFamily="18" charset="0"/>
                  <a:ea typeface="黑体" panose="02010609060101010101" pitchFamily="49" charset="-122"/>
                </a:rPr>
                <a:t>ALUOut</a:t>
              </a:r>
            </a:p>
          </p:txBody>
        </p:sp>
        <p:sp>
          <p:nvSpPr>
            <p:cNvPr id="28703" name="Line 55"/>
            <p:cNvSpPr>
              <a:spLocks noChangeShapeType="1"/>
            </p:cNvSpPr>
            <p:nvPr/>
          </p:nvSpPr>
          <p:spPr bwMode="auto">
            <a:xfrm flipV="1">
              <a:off x="8494713" y="4581525"/>
              <a:ext cx="6715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04" name="组合 300"/>
            <p:cNvGrpSpPr>
              <a:grpSpLocks/>
            </p:cNvGrpSpPr>
            <p:nvPr/>
          </p:nvGrpSpPr>
          <p:grpSpPr bwMode="auto">
            <a:xfrm>
              <a:off x="9645650" y="4652963"/>
              <a:ext cx="96838" cy="80962"/>
              <a:chOff x="287524" y="3070225"/>
              <a:chExt cx="72008" cy="80540"/>
            </a:xfrm>
          </p:grpSpPr>
          <p:cxnSp>
            <p:nvCxnSpPr>
              <p:cNvPr id="28800" name="直接连接符 6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801" name="直接连接符 6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8705" name="Group 87"/>
            <p:cNvGrpSpPr>
              <a:grpSpLocks/>
            </p:cNvGrpSpPr>
            <p:nvPr/>
          </p:nvGrpSpPr>
          <p:grpSpPr bwMode="auto">
            <a:xfrm flipV="1">
              <a:off x="3697288" y="5157788"/>
              <a:ext cx="6427787" cy="1079500"/>
              <a:chOff x="4241" y="3249"/>
              <a:chExt cx="361" cy="271"/>
            </a:xfrm>
          </p:grpSpPr>
          <p:sp>
            <p:nvSpPr>
              <p:cNvPr id="28798"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99"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06" name="Line 164"/>
            <p:cNvSpPr>
              <a:spLocks noChangeShapeType="1"/>
            </p:cNvSpPr>
            <p:nvPr/>
          </p:nvSpPr>
          <p:spPr bwMode="auto">
            <a:xfrm flipH="1" flipV="1">
              <a:off x="10125075" y="4573588"/>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7" name="Line 9"/>
            <p:cNvSpPr>
              <a:spLocks noChangeShapeType="1"/>
            </p:cNvSpPr>
            <p:nvPr/>
          </p:nvSpPr>
          <p:spPr bwMode="auto">
            <a:xfrm flipV="1">
              <a:off x="7054850" y="5013325"/>
              <a:ext cx="0" cy="10080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8" name="Line 49"/>
            <p:cNvSpPr>
              <a:spLocks noChangeShapeType="1"/>
            </p:cNvSpPr>
            <p:nvPr/>
          </p:nvSpPr>
          <p:spPr bwMode="auto">
            <a:xfrm flipV="1">
              <a:off x="3886200" y="6021388"/>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Line 140"/>
            <p:cNvSpPr>
              <a:spLocks noChangeShapeType="1"/>
            </p:cNvSpPr>
            <p:nvPr/>
          </p:nvSpPr>
          <p:spPr bwMode="auto">
            <a:xfrm>
              <a:off x="4462463" y="5949950"/>
              <a:ext cx="18891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0" name="Text Box 257"/>
            <p:cNvSpPr txBox="1">
              <a:spLocks noChangeArrowheads="1"/>
            </p:cNvSpPr>
            <p:nvPr/>
          </p:nvSpPr>
          <p:spPr bwMode="auto">
            <a:xfrm>
              <a:off x="4462463" y="5880100"/>
              <a:ext cx="287337"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16</a:t>
              </a:r>
            </a:p>
          </p:txBody>
        </p:sp>
        <p:sp>
          <p:nvSpPr>
            <p:cNvPr id="28711" name="Line 263"/>
            <p:cNvSpPr>
              <a:spLocks noChangeShapeType="1"/>
            </p:cNvSpPr>
            <p:nvPr/>
          </p:nvSpPr>
          <p:spPr bwMode="auto">
            <a:xfrm>
              <a:off x="5902325" y="6022975"/>
              <a:ext cx="11525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12" name="组合 116"/>
            <p:cNvGrpSpPr>
              <a:grpSpLocks/>
            </p:cNvGrpSpPr>
            <p:nvPr/>
          </p:nvGrpSpPr>
          <p:grpSpPr bwMode="auto">
            <a:xfrm rot="10800000" flipH="1" flipV="1">
              <a:off x="5038725" y="5805488"/>
              <a:ext cx="866775" cy="292100"/>
              <a:chOff x="3132138" y="4581128"/>
              <a:chExt cx="717226" cy="292234"/>
            </a:xfrm>
          </p:grpSpPr>
          <p:cxnSp>
            <p:nvCxnSpPr>
              <p:cNvPr id="28793" name="直接连接符 74"/>
              <p:cNvCxnSpPr>
                <a:cxnSpLocks noChangeShapeType="1"/>
              </p:cNvCxnSpPr>
              <p:nvPr/>
            </p:nvCxnSpPr>
            <p:spPr bwMode="auto">
              <a:xfrm>
                <a:off x="3132138" y="4869180"/>
                <a:ext cx="71722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794" name="直接连接符 75"/>
              <p:cNvCxnSpPr>
                <a:cxnSpLocks noChangeShapeType="1"/>
              </p:cNvCxnSpPr>
              <p:nvPr/>
            </p:nvCxnSpPr>
            <p:spPr bwMode="auto">
              <a:xfrm>
                <a:off x="3132138" y="4725144"/>
                <a:ext cx="0" cy="14821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795" name="直接连接符 76"/>
              <p:cNvCxnSpPr>
                <a:cxnSpLocks noChangeShapeType="1"/>
              </p:cNvCxnSpPr>
              <p:nvPr/>
            </p:nvCxnSpPr>
            <p:spPr bwMode="auto">
              <a:xfrm flipV="1">
                <a:off x="3132138" y="4581128"/>
                <a:ext cx="717226" cy="14401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796" name="直接连接符 77"/>
              <p:cNvCxnSpPr>
                <a:cxnSpLocks noChangeShapeType="1"/>
              </p:cNvCxnSpPr>
              <p:nvPr/>
            </p:nvCxnSpPr>
            <p:spPr bwMode="auto">
              <a:xfrm flipV="1">
                <a:off x="3849364" y="4581128"/>
                <a:ext cx="0" cy="28805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8797" name="TextBox 78"/>
              <p:cNvSpPr txBox="1">
                <a:spLocks noChangeArrowheads="1"/>
              </p:cNvSpPr>
              <p:nvPr/>
            </p:nvSpPr>
            <p:spPr bwMode="auto">
              <a:xfrm>
                <a:off x="3159320" y="4665613"/>
                <a:ext cx="69004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1800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Cambria" panose="02040503050406030204" pitchFamily="18" charset="0"/>
                    <a:ea typeface="黑体" panose="02010609060101010101" pitchFamily="49" charset="-122"/>
                  </a:rPr>
                  <a:t>扩展</a:t>
                </a:r>
              </a:p>
            </p:txBody>
          </p:sp>
        </p:grpSp>
        <p:sp>
          <p:nvSpPr>
            <p:cNvPr id="28713" name="Line 139"/>
            <p:cNvSpPr>
              <a:spLocks noChangeShapeType="1"/>
            </p:cNvSpPr>
            <p:nvPr/>
          </p:nvSpPr>
          <p:spPr bwMode="auto">
            <a:xfrm>
              <a:off x="6207125" y="5953125"/>
              <a:ext cx="192088"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4" name="Text Box 258"/>
            <p:cNvSpPr txBox="1">
              <a:spLocks noChangeArrowheads="1"/>
            </p:cNvSpPr>
            <p:nvPr/>
          </p:nvSpPr>
          <p:spPr bwMode="auto">
            <a:xfrm>
              <a:off x="6189663" y="5880100"/>
              <a:ext cx="28892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32</a:t>
              </a:r>
            </a:p>
          </p:txBody>
        </p:sp>
        <p:sp>
          <p:nvSpPr>
            <p:cNvPr id="28715" name="Line 38"/>
            <p:cNvSpPr>
              <a:spLocks noChangeShapeType="1"/>
            </p:cNvSpPr>
            <p:nvPr/>
          </p:nvSpPr>
          <p:spPr bwMode="auto">
            <a:xfrm>
              <a:off x="6665913" y="4786313"/>
              <a:ext cx="581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6" name="任意多边形 82"/>
            <p:cNvSpPr>
              <a:spLocks/>
            </p:cNvSpPr>
            <p:nvPr/>
          </p:nvSpPr>
          <p:spPr bwMode="auto">
            <a:xfrm>
              <a:off x="7246938" y="4724400"/>
              <a:ext cx="287337" cy="360363"/>
            </a:xfrm>
            <a:custGeom>
              <a:avLst/>
              <a:gdLst>
                <a:gd name="T0" fmla="*/ 0 w 220980"/>
                <a:gd name="T1" fmla="*/ 0 h 800100"/>
                <a:gd name="T2" fmla="*/ 0 w 220980"/>
                <a:gd name="T3" fmla="*/ 162143 h 800100"/>
                <a:gd name="T4" fmla="*/ 374385 w 220980"/>
                <a:gd name="T5" fmla="*/ 145157 h 800100"/>
                <a:gd name="T6" fmla="*/ 374385 w 220980"/>
                <a:gd name="T7" fmla="*/ 13898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p>
            <a:p>
              <a:pPr fontAlgn="ct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p:txBody>
        </p:sp>
        <p:sp>
          <p:nvSpPr>
            <p:cNvPr id="28717" name="Line 55"/>
            <p:cNvSpPr>
              <a:spLocks noChangeShapeType="1"/>
            </p:cNvSpPr>
            <p:nvPr/>
          </p:nvSpPr>
          <p:spPr bwMode="auto">
            <a:xfrm>
              <a:off x="7054850" y="501332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8" name="Line 55"/>
            <p:cNvSpPr>
              <a:spLocks noChangeShapeType="1"/>
            </p:cNvSpPr>
            <p:nvPr/>
          </p:nvSpPr>
          <p:spPr bwMode="auto">
            <a:xfrm>
              <a:off x="7534275" y="4941888"/>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AutoShape 158"/>
            <p:cNvSpPr>
              <a:spLocks noChangeArrowheads="1"/>
            </p:cNvSpPr>
            <p:nvPr/>
          </p:nvSpPr>
          <p:spPr bwMode="auto">
            <a:xfrm>
              <a:off x="3840163" y="460851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8720" name="Line 48"/>
            <p:cNvSpPr>
              <a:spLocks noChangeShapeType="1"/>
            </p:cNvSpPr>
            <p:nvPr/>
          </p:nvSpPr>
          <p:spPr bwMode="auto">
            <a:xfrm>
              <a:off x="3886200" y="4652963"/>
              <a:ext cx="0" cy="1368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1" name="Line 55"/>
            <p:cNvSpPr>
              <a:spLocks noChangeShapeType="1"/>
            </p:cNvSpPr>
            <p:nvPr/>
          </p:nvSpPr>
          <p:spPr bwMode="auto">
            <a:xfrm>
              <a:off x="3694113" y="5157788"/>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2" name="Line 55"/>
            <p:cNvSpPr>
              <a:spLocks noChangeShapeType="1"/>
            </p:cNvSpPr>
            <p:nvPr/>
          </p:nvSpPr>
          <p:spPr bwMode="auto">
            <a:xfrm>
              <a:off x="9834563" y="4583113"/>
              <a:ext cx="67468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23" name="组合 78"/>
            <p:cNvGrpSpPr>
              <a:grpSpLocks/>
            </p:cNvGrpSpPr>
            <p:nvPr/>
          </p:nvGrpSpPr>
          <p:grpSpPr bwMode="auto">
            <a:xfrm>
              <a:off x="2827338" y="5732463"/>
              <a:ext cx="674687" cy="431800"/>
              <a:chOff x="1496555" y="4858249"/>
              <a:chExt cx="506413" cy="431800"/>
            </a:xfrm>
          </p:grpSpPr>
          <p:sp>
            <p:nvSpPr>
              <p:cNvPr id="28789"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200">
                    <a:solidFill>
                      <a:srgbClr val="000000"/>
                    </a:solidFill>
                    <a:latin typeface="Times New Roman" panose="02020603050405020304" pitchFamily="18" charset="0"/>
                    <a:ea typeface="黑体" panose="02010609060101010101" pitchFamily="49" charset="-122"/>
                  </a:rPr>
                  <a:t>数据</a:t>
                </a:r>
                <a:endParaRPr kumimoji="1" lang="en-US" altLang="zh-CN" sz="1200">
                  <a:solidFill>
                    <a:srgbClr val="000000"/>
                  </a:solidFill>
                  <a:latin typeface="Times New Roman" panose="02020603050405020304" pitchFamily="18" charset="0"/>
                  <a:ea typeface="黑体" panose="02010609060101010101" pitchFamily="49" charset="-122"/>
                </a:endParaRPr>
              </a:p>
              <a:p>
                <a:pPr fontAlgn="ctr"/>
                <a:r>
                  <a:rPr kumimoji="1" lang="zh-CN" altLang="en-US" sz="1200">
                    <a:solidFill>
                      <a:srgbClr val="000000"/>
                    </a:solidFill>
                    <a:latin typeface="Times New Roman" panose="02020603050405020304" pitchFamily="18" charset="0"/>
                    <a:ea typeface="黑体" panose="02010609060101010101" pitchFamily="49" charset="-122"/>
                  </a:rPr>
                  <a:t>寄存器</a:t>
                </a:r>
              </a:p>
            </p:txBody>
          </p:sp>
          <p:grpSp>
            <p:nvGrpSpPr>
              <p:cNvPr id="28790" name="组合 80"/>
              <p:cNvGrpSpPr>
                <a:grpSpLocks/>
              </p:cNvGrpSpPr>
              <p:nvPr/>
            </p:nvGrpSpPr>
            <p:grpSpPr bwMode="auto">
              <a:xfrm flipV="1">
                <a:off x="1547664" y="4865099"/>
                <a:ext cx="72008" cy="80540"/>
                <a:chOff x="287524" y="3070225"/>
                <a:chExt cx="72008" cy="80540"/>
              </a:xfrm>
            </p:grpSpPr>
            <p:cxnSp>
              <p:nvCxnSpPr>
                <p:cNvPr id="28791" name="直接连接符 9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792" name="直接连接符 9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sp>
          <p:nvSpPr>
            <p:cNvPr id="28724" name="Line 164"/>
            <p:cNvSpPr>
              <a:spLocks noChangeShapeType="1"/>
            </p:cNvSpPr>
            <p:nvPr/>
          </p:nvSpPr>
          <p:spPr bwMode="auto">
            <a:xfrm flipH="1" flipV="1">
              <a:off x="11564938" y="4795838"/>
              <a:ext cx="0" cy="1585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5" name="Line 253"/>
            <p:cNvSpPr>
              <a:spLocks noChangeShapeType="1"/>
            </p:cNvSpPr>
            <p:nvPr/>
          </p:nvSpPr>
          <p:spPr bwMode="auto">
            <a:xfrm>
              <a:off x="3214688" y="6381750"/>
              <a:ext cx="835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6" name="Line 164"/>
            <p:cNvSpPr>
              <a:spLocks noChangeShapeType="1"/>
            </p:cNvSpPr>
            <p:nvPr/>
          </p:nvSpPr>
          <p:spPr bwMode="auto">
            <a:xfrm flipV="1">
              <a:off x="3214688" y="6165850"/>
              <a:ext cx="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7" name="Line 48"/>
            <p:cNvSpPr>
              <a:spLocks noChangeShapeType="1"/>
            </p:cNvSpPr>
            <p:nvPr/>
          </p:nvSpPr>
          <p:spPr bwMode="auto">
            <a:xfrm flipH="1">
              <a:off x="3214688" y="53006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8" name="Line 126"/>
            <p:cNvSpPr>
              <a:spLocks noChangeShapeType="1"/>
            </p:cNvSpPr>
            <p:nvPr/>
          </p:nvSpPr>
          <p:spPr bwMode="auto">
            <a:xfrm>
              <a:off x="3214688" y="5300663"/>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29" name="组合 175"/>
            <p:cNvGrpSpPr>
              <a:grpSpLocks/>
            </p:cNvGrpSpPr>
            <p:nvPr/>
          </p:nvGrpSpPr>
          <p:grpSpPr bwMode="auto">
            <a:xfrm>
              <a:off x="10509250" y="4275138"/>
              <a:ext cx="863600" cy="1296987"/>
              <a:chOff x="3312847" y="4365104"/>
              <a:chExt cx="684861" cy="1296988"/>
            </a:xfrm>
          </p:grpSpPr>
          <p:sp>
            <p:nvSpPr>
              <p:cNvPr id="28785"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数据</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28786"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28787"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err="1">
                    <a:solidFill>
                      <a:srgbClr val="000000"/>
                    </a:solidFill>
                    <a:latin typeface="Times New Roman" panose="02020603050405020304" pitchFamily="18" charset="0"/>
                  </a:rPr>
                  <a:t>ReadData</a:t>
                </a:r>
                <a:endParaRPr kumimoji="1" lang="en-US" altLang="zh-CN" sz="1000" dirty="0">
                  <a:solidFill>
                    <a:srgbClr val="000000"/>
                  </a:solidFill>
                  <a:latin typeface="Times New Roman" panose="02020603050405020304" pitchFamily="18" charset="0"/>
                </a:endParaRPr>
              </a:p>
            </p:txBody>
          </p:sp>
          <p:sp>
            <p:nvSpPr>
              <p:cNvPr id="28788"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grpSp>
        <p:sp>
          <p:nvSpPr>
            <p:cNvPr id="28730" name="Line 186"/>
            <p:cNvSpPr>
              <a:spLocks noChangeShapeType="1"/>
            </p:cNvSpPr>
            <p:nvPr/>
          </p:nvSpPr>
          <p:spPr bwMode="auto">
            <a:xfrm>
              <a:off x="11372850" y="4787900"/>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31" name="Group 30"/>
            <p:cNvGrpSpPr>
              <a:grpSpLocks/>
            </p:cNvGrpSpPr>
            <p:nvPr/>
          </p:nvGrpSpPr>
          <p:grpSpPr bwMode="auto">
            <a:xfrm>
              <a:off x="4654550" y="5084763"/>
              <a:ext cx="384175" cy="215900"/>
              <a:chOff x="2064" y="2931"/>
              <a:chExt cx="136" cy="227"/>
            </a:xfrm>
          </p:grpSpPr>
          <p:sp>
            <p:nvSpPr>
              <p:cNvPr id="28782"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83"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84"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32" name="AutoShape 155"/>
            <p:cNvSpPr>
              <a:spLocks noChangeArrowheads="1"/>
            </p:cNvSpPr>
            <p:nvPr/>
          </p:nvSpPr>
          <p:spPr bwMode="auto">
            <a:xfrm>
              <a:off x="10077450" y="455453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8733" name="AutoShape 153"/>
            <p:cNvSpPr>
              <a:spLocks noChangeArrowheads="1"/>
            </p:cNvSpPr>
            <p:nvPr/>
          </p:nvSpPr>
          <p:spPr bwMode="auto">
            <a:xfrm>
              <a:off x="6813550" y="475138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8734" name="Line 160"/>
            <p:cNvSpPr>
              <a:spLocks noChangeShapeType="1"/>
            </p:cNvSpPr>
            <p:nvPr/>
          </p:nvSpPr>
          <p:spPr bwMode="auto">
            <a:xfrm flipV="1">
              <a:off x="6862763" y="5300663"/>
              <a:ext cx="36464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5" name="Line 73"/>
            <p:cNvSpPr>
              <a:spLocks noChangeShapeType="1"/>
            </p:cNvSpPr>
            <p:nvPr/>
          </p:nvSpPr>
          <p:spPr bwMode="auto">
            <a:xfrm rot="16200000" flipH="1">
              <a:off x="6611144" y="5049044"/>
              <a:ext cx="5032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6" name="Line 48"/>
            <p:cNvSpPr>
              <a:spLocks noChangeShapeType="1"/>
            </p:cNvSpPr>
            <p:nvPr/>
          </p:nvSpPr>
          <p:spPr bwMode="auto">
            <a:xfrm>
              <a:off x="3886200" y="3357563"/>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7" name="Line 47"/>
            <p:cNvSpPr>
              <a:spLocks noChangeShapeType="1"/>
            </p:cNvSpPr>
            <p:nvPr/>
          </p:nvSpPr>
          <p:spPr bwMode="auto">
            <a:xfrm flipV="1">
              <a:off x="3886200" y="3357563"/>
              <a:ext cx="3648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8" name="Line 164"/>
            <p:cNvSpPr>
              <a:spLocks noChangeShapeType="1"/>
            </p:cNvSpPr>
            <p:nvPr/>
          </p:nvSpPr>
          <p:spPr bwMode="auto">
            <a:xfrm flipV="1">
              <a:off x="8589963" y="31416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9" name="Line 164"/>
            <p:cNvSpPr>
              <a:spLocks noChangeShapeType="1"/>
            </p:cNvSpPr>
            <p:nvPr/>
          </p:nvSpPr>
          <p:spPr bwMode="auto">
            <a:xfrm flipH="1" flipV="1">
              <a:off x="8782050" y="270827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0" name="Line 48"/>
            <p:cNvSpPr>
              <a:spLocks noChangeShapeType="1"/>
            </p:cNvSpPr>
            <p:nvPr/>
          </p:nvSpPr>
          <p:spPr bwMode="auto">
            <a:xfrm>
              <a:off x="4078288" y="3357563"/>
              <a:ext cx="0"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1" name="Line 48"/>
            <p:cNvSpPr>
              <a:spLocks noChangeShapeType="1"/>
            </p:cNvSpPr>
            <p:nvPr/>
          </p:nvSpPr>
          <p:spPr bwMode="auto">
            <a:xfrm>
              <a:off x="4270375" y="33575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2" name="AutoShape 158"/>
            <p:cNvSpPr>
              <a:spLocks noChangeArrowheads="1"/>
            </p:cNvSpPr>
            <p:nvPr/>
          </p:nvSpPr>
          <p:spPr bwMode="auto">
            <a:xfrm>
              <a:off x="4022725" y="41910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8743" name="AutoShape 158"/>
            <p:cNvSpPr>
              <a:spLocks noChangeArrowheads="1"/>
            </p:cNvSpPr>
            <p:nvPr/>
          </p:nvSpPr>
          <p:spPr bwMode="auto">
            <a:xfrm>
              <a:off x="4214813" y="37592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8744" name="Line 164"/>
            <p:cNvSpPr>
              <a:spLocks noChangeShapeType="1"/>
            </p:cNvSpPr>
            <p:nvPr/>
          </p:nvSpPr>
          <p:spPr bwMode="auto">
            <a:xfrm flipV="1">
              <a:off x="8589963" y="33575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5" name="Line 164"/>
            <p:cNvSpPr>
              <a:spLocks noChangeShapeType="1"/>
            </p:cNvSpPr>
            <p:nvPr/>
          </p:nvSpPr>
          <p:spPr bwMode="auto">
            <a:xfrm flipH="1" flipV="1">
              <a:off x="8782050" y="3357563"/>
              <a:ext cx="0" cy="2303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6" name="任意多边形 127"/>
            <p:cNvSpPr>
              <a:spLocks/>
            </p:cNvSpPr>
            <p:nvPr/>
          </p:nvSpPr>
          <p:spPr bwMode="auto">
            <a:xfrm>
              <a:off x="4367213" y="5084763"/>
              <a:ext cx="287337" cy="431800"/>
            </a:xfrm>
            <a:custGeom>
              <a:avLst/>
              <a:gdLst>
                <a:gd name="T0" fmla="*/ 0 w 220980"/>
                <a:gd name="T1" fmla="*/ 0 h 800100"/>
                <a:gd name="T2" fmla="*/ 0 w 220980"/>
                <a:gd name="T3" fmla="*/ 233143 h 800100"/>
                <a:gd name="T4" fmla="*/ 374385 w 220980"/>
                <a:gd name="T5" fmla="*/ 208718 h 800100"/>
                <a:gd name="T6" fmla="*/ 374385 w 220980"/>
                <a:gd name="T7" fmla="*/ 19984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sp>
          <p:nvSpPr>
            <p:cNvPr id="28747" name="Line 263"/>
            <p:cNvSpPr>
              <a:spLocks noChangeShapeType="1"/>
            </p:cNvSpPr>
            <p:nvPr/>
          </p:nvSpPr>
          <p:spPr bwMode="auto">
            <a:xfrm>
              <a:off x="4078288" y="5661025"/>
              <a:ext cx="47037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8" name="Line 126"/>
            <p:cNvSpPr>
              <a:spLocks noChangeShapeType="1"/>
            </p:cNvSpPr>
            <p:nvPr/>
          </p:nvSpPr>
          <p:spPr bwMode="auto">
            <a:xfrm>
              <a:off x="4078288" y="54451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9" name="Line 9"/>
            <p:cNvSpPr>
              <a:spLocks noChangeShapeType="1"/>
            </p:cNvSpPr>
            <p:nvPr/>
          </p:nvSpPr>
          <p:spPr bwMode="auto">
            <a:xfrm flipV="1">
              <a:off x="4078288" y="5445125"/>
              <a:ext cx="0" cy="215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0" name="Line 145"/>
            <p:cNvSpPr>
              <a:spLocks noChangeShapeType="1"/>
            </p:cNvSpPr>
            <p:nvPr/>
          </p:nvSpPr>
          <p:spPr bwMode="auto">
            <a:xfrm>
              <a:off x="6475413" y="3287713"/>
              <a:ext cx="192087"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1" name="Text Box 146"/>
            <p:cNvSpPr txBox="1">
              <a:spLocks noChangeArrowheads="1"/>
            </p:cNvSpPr>
            <p:nvPr/>
          </p:nvSpPr>
          <p:spPr bwMode="auto">
            <a:xfrm>
              <a:off x="6475413" y="3249613"/>
              <a:ext cx="287337"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800">
                  <a:solidFill>
                    <a:srgbClr val="000000"/>
                  </a:solidFill>
                  <a:latin typeface="Times New Roman" panose="02020603050405020304" pitchFamily="18" charset="0"/>
                </a:rPr>
                <a:t>26</a:t>
              </a:r>
            </a:p>
          </p:txBody>
        </p:sp>
        <p:sp>
          <p:nvSpPr>
            <p:cNvPr id="28752" name="Line 29"/>
            <p:cNvSpPr>
              <a:spLocks noChangeShapeType="1"/>
            </p:cNvSpPr>
            <p:nvPr/>
          </p:nvSpPr>
          <p:spPr bwMode="auto">
            <a:xfrm flipV="1">
              <a:off x="4749800" y="4643438"/>
              <a:ext cx="2905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3" name="Line 126"/>
            <p:cNvSpPr>
              <a:spLocks noChangeShapeType="1"/>
            </p:cNvSpPr>
            <p:nvPr/>
          </p:nvSpPr>
          <p:spPr bwMode="auto">
            <a:xfrm flipV="1">
              <a:off x="4173538" y="47974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4" name="Text Box 127"/>
            <p:cNvSpPr txBox="1">
              <a:spLocks noChangeArrowheads="1"/>
            </p:cNvSpPr>
            <p:nvPr/>
          </p:nvSpPr>
          <p:spPr bwMode="auto">
            <a:xfrm>
              <a:off x="3981450" y="4776788"/>
              <a:ext cx="1920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1000">
                  <a:solidFill>
                    <a:srgbClr val="000000"/>
                  </a:solidFill>
                  <a:latin typeface="Times New Roman" panose="02020603050405020304" pitchFamily="18" charset="0"/>
                </a:rPr>
                <a:t>1F</a:t>
              </a:r>
            </a:p>
          </p:txBody>
        </p:sp>
        <p:sp>
          <p:nvSpPr>
            <p:cNvPr id="28755" name="任意多边形 136"/>
            <p:cNvSpPr>
              <a:spLocks/>
            </p:cNvSpPr>
            <p:nvPr/>
          </p:nvSpPr>
          <p:spPr bwMode="auto">
            <a:xfrm>
              <a:off x="4462463" y="4437063"/>
              <a:ext cx="288925" cy="431800"/>
            </a:xfrm>
            <a:custGeom>
              <a:avLst/>
              <a:gdLst>
                <a:gd name="T0" fmla="*/ 0 w 220980"/>
                <a:gd name="T1" fmla="*/ 0 h 800100"/>
                <a:gd name="T2" fmla="*/ 0 w 220980"/>
                <a:gd name="T3" fmla="*/ 233143 h 800100"/>
                <a:gd name="T4" fmla="*/ 376454 w 220980"/>
                <a:gd name="T5" fmla="*/ 208718 h 800100"/>
                <a:gd name="T6" fmla="*/ 376454 w 220980"/>
                <a:gd name="T7" fmla="*/ 19984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grpSp>
          <p:nvGrpSpPr>
            <p:cNvPr id="28756" name="Group 97"/>
            <p:cNvGrpSpPr>
              <a:grpSpLocks/>
            </p:cNvGrpSpPr>
            <p:nvPr/>
          </p:nvGrpSpPr>
          <p:grpSpPr bwMode="auto">
            <a:xfrm>
              <a:off x="4078288" y="4225925"/>
              <a:ext cx="384175" cy="247650"/>
              <a:chOff x="4286" y="1525"/>
              <a:chExt cx="362" cy="272"/>
            </a:xfrm>
          </p:grpSpPr>
          <p:sp>
            <p:nvSpPr>
              <p:cNvPr id="139" name="Line 98"/>
              <p:cNvSpPr>
                <a:spLocks noChangeShapeType="1"/>
              </p:cNvSpPr>
              <p:nvPr/>
            </p:nvSpPr>
            <p:spPr bwMode="auto">
              <a:xfrm flipV="1">
                <a:off x="4286" y="1525"/>
                <a:ext cx="0" cy="2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grpSp>
        <p:sp>
          <p:nvSpPr>
            <p:cNvPr id="141" name="AutoShape 147"/>
            <p:cNvSpPr>
              <a:spLocks noChangeArrowheads="1"/>
            </p:cNvSpPr>
            <p:nvPr/>
          </p:nvSpPr>
          <p:spPr bwMode="auto">
            <a:xfrm>
              <a:off x="4032250" y="4187825"/>
              <a:ext cx="95250" cy="71438"/>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2" name="Text Box 170"/>
            <p:cNvSpPr txBox="1">
              <a:spLocks noChangeArrowheads="1"/>
            </p:cNvSpPr>
            <p:nvPr/>
          </p:nvSpPr>
          <p:spPr bwMode="auto">
            <a:xfrm>
              <a:off x="4222750" y="4329113"/>
              <a:ext cx="2873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28759" name="组合 300"/>
            <p:cNvGrpSpPr>
              <a:grpSpLocks/>
            </p:cNvGrpSpPr>
            <p:nvPr/>
          </p:nvGrpSpPr>
          <p:grpSpPr bwMode="auto">
            <a:xfrm flipV="1">
              <a:off x="11085513" y="4292600"/>
              <a:ext cx="96837" cy="80963"/>
              <a:chOff x="287524" y="3070225"/>
              <a:chExt cx="72008" cy="80540"/>
            </a:xfrm>
          </p:grpSpPr>
          <p:cxnSp>
            <p:nvCxnSpPr>
              <p:cNvPr id="28778" name="直接连接符 147"/>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779" name="直接连接符 148"/>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28760" name="矩形 149"/>
            <p:cNvSpPr>
              <a:spLocks noChangeArrowheads="1"/>
            </p:cNvSpPr>
            <p:nvPr/>
          </p:nvSpPr>
          <p:spPr bwMode="auto">
            <a:xfrm>
              <a:off x="9645650" y="2960688"/>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EPC</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28761" name="组合 300"/>
            <p:cNvGrpSpPr>
              <a:grpSpLocks/>
            </p:cNvGrpSpPr>
            <p:nvPr/>
          </p:nvGrpSpPr>
          <p:grpSpPr bwMode="auto">
            <a:xfrm>
              <a:off x="10221913" y="3168650"/>
              <a:ext cx="95250" cy="80963"/>
              <a:chOff x="287524" y="3070225"/>
              <a:chExt cx="72008" cy="80540"/>
            </a:xfrm>
          </p:grpSpPr>
          <p:cxnSp>
            <p:nvCxnSpPr>
              <p:cNvPr id="28776" name="直接连接符 151"/>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8777" name="直接连接符 152"/>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28762" name="Line 47"/>
            <p:cNvSpPr>
              <a:spLocks noChangeShapeType="1"/>
            </p:cNvSpPr>
            <p:nvPr/>
          </p:nvSpPr>
          <p:spPr bwMode="auto">
            <a:xfrm>
              <a:off x="9358313" y="3105150"/>
              <a:ext cx="287337"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3" name="Line 164"/>
            <p:cNvSpPr>
              <a:spLocks noChangeShapeType="1"/>
            </p:cNvSpPr>
            <p:nvPr/>
          </p:nvSpPr>
          <p:spPr bwMode="auto">
            <a:xfrm flipV="1">
              <a:off x="10414000" y="3109913"/>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4" name="Line 164"/>
            <p:cNvSpPr>
              <a:spLocks noChangeShapeType="1"/>
            </p:cNvSpPr>
            <p:nvPr/>
          </p:nvSpPr>
          <p:spPr bwMode="auto">
            <a:xfrm flipH="1" flipV="1">
              <a:off x="10606088" y="3109913"/>
              <a:ext cx="0" cy="684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5" name="Line 164"/>
            <p:cNvSpPr>
              <a:spLocks noChangeShapeType="1"/>
            </p:cNvSpPr>
            <p:nvPr/>
          </p:nvSpPr>
          <p:spPr bwMode="auto">
            <a:xfrm flipV="1">
              <a:off x="7246938" y="3789363"/>
              <a:ext cx="33559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6" name="Line 9"/>
            <p:cNvSpPr>
              <a:spLocks noChangeShapeType="1"/>
            </p:cNvSpPr>
            <p:nvPr/>
          </p:nvSpPr>
          <p:spPr bwMode="auto">
            <a:xfrm flipV="1">
              <a:off x="7246938" y="3536950"/>
              <a:ext cx="0" cy="252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7" name="Line 55"/>
            <p:cNvSpPr>
              <a:spLocks noChangeShapeType="1"/>
            </p:cNvSpPr>
            <p:nvPr/>
          </p:nvSpPr>
          <p:spPr bwMode="auto">
            <a:xfrm>
              <a:off x="7258050" y="3536950"/>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8" name="Line 47"/>
            <p:cNvSpPr>
              <a:spLocks noChangeShapeType="1"/>
            </p:cNvSpPr>
            <p:nvPr/>
          </p:nvSpPr>
          <p:spPr bwMode="auto">
            <a:xfrm flipV="1">
              <a:off x="1487488" y="2565400"/>
              <a:ext cx="7870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9" name="Line 164"/>
            <p:cNvSpPr>
              <a:spLocks noChangeShapeType="1"/>
            </p:cNvSpPr>
            <p:nvPr/>
          </p:nvSpPr>
          <p:spPr bwMode="auto">
            <a:xfrm flipV="1">
              <a:off x="1479550" y="2565400"/>
              <a:ext cx="0" cy="576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0" name="Line 164"/>
            <p:cNvSpPr>
              <a:spLocks noChangeShapeType="1"/>
            </p:cNvSpPr>
            <p:nvPr/>
          </p:nvSpPr>
          <p:spPr bwMode="auto">
            <a:xfrm flipH="1" flipV="1">
              <a:off x="9358313" y="2565400"/>
              <a:ext cx="0" cy="539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1" name="AutoShape 150"/>
            <p:cNvSpPr>
              <a:spLocks noChangeArrowheads="1"/>
            </p:cNvSpPr>
            <p:nvPr/>
          </p:nvSpPr>
          <p:spPr bwMode="auto">
            <a:xfrm>
              <a:off x="1439863" y="310515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grpSp>
          <p:nvGrpSpPr>
            <p:cNvPr id="28772" name="组合 279"/>
            <p:cNvGrpSpPr>
              <a:grpSpLocks/>
            </p:cNvGrpSpPr>
            <p:nvPr/>
          </p:nvGrpSpPr>
          <p:grpSpPr bwMode="auto">
            <a:xfrm>
              <a:off x="7534275" y="2816225"/>
              <a:ext cx="1055688" cy="865188"/>
              <a:chOff x="3132139" y="4437112"/>
              <a:chExt cx="863600" cy="1555229"/>
            </a:xfrm>
          </p:grpSpPr>
          <p:sp>
            <p:nvSpPr>
              <p:cNvPr id="28773"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黑体" panose="02010609060101010101" pitchFamily="49" charset="-122"/>
                    <a:ea typeface="黑体" panose="02010609060101010101" pitchFamily="49" charset="-122"/>
                  </a:rPr>
                  <a:t>PC</a:t>
                </a:r>
                <a:r>
                  <a:rPr kumimoji="1" lang="zh-CN" altLang="en-US" sz="1100">
                    <a:solidFill>
                      <a:srgbClr val="000000"/>
                    </a:solidFill>
                    <a:latin typeface="黑体" panose="02010609060101010101" pitchFamily="49" charset="-122"/>
                    <a:ea typeface="黑体" panose="02010609060101010101" pitchFamily="49" charset="-122"/>
                  </a:rPr>
                  <a:t>计算</a:t>
                </a:r>
              </a:p>
            </p:txBody>
          </p:sp>
          <p:sp>
            <p:nvSpPr>
              <p:cNvPr id="28774"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PC</a:t>
                </a:r>
              </a:p>
              <a:p>
                <a:pPr eaLnBrk="1" fontAlgn="ctr" hangingPunct="1"/>
                <a:endParaRPr kumimoji="1" lang="en-US" altLang="zh-CN" sz="500">
                  <a:solidFill>
                    <a:srgbClr val="000000"/>
                  </a:solidFill>
                  <a:latin typeface="Times New Roman" panose="02020603050405020304" pitchFamily="18" charset="0"/>
                </a:endParaRPr>
              </a:p>
              <a:p>
                <a:pPr eaLnBrk="1" fontAlgn="ctr" hangingPunct="1"/>
                <a:r>
                  <a:rPr kumimoji="1" lang="en-US" altLang="zh-CN" sz="1000">
                    <a:solidFill>
                      <a:srgbClr val="000000"/>
                    </a:solidFill>
                    <a:latin typeface="Times New Roman" panose="02020603050405020304" pitchFamily="18" charset="0"/>
                  </a:rPr>
                  <a:t>IMM</a:t>
                </a:r>
              </a:p>
              <a:p>
                <a:pPr eaLnBrk="1" fontAlgn="ctr" hangingPunct="1">
                  <a:spcBef>
                    <a:spcPts val="600"/>
                  </a:spcBef>
                </a:pPr>
                <a:r>
                  <a:rPr kumimoji="1" lang="en-US" altLang="zh-CN" sz="1000">
                    <a:solidFill>
                      <a:srgbClr val="000000"/>
                    </a:solidFill>
                    <a:latin typeface="Times New Roman" panose="02020603050405020304" pitchFamily="18" charset="0"/>
                  </a:rPr>
                  <a:t>EPC</a:t>
                </a:r>
              </a:p>
            </p:txBody>
          </p:sp>
          <p:sp>
            <p:nvSpPr>
              <p:cNvPr id="28775"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fontAlgn="ctr" hangingPunct="1"/>
                <a:r>
                  <a:rPr kumimoji="1" lang="en-US" altLang="zh-CN" sz="1000">
                    <a:solidFill>
                      <a:srgbClr val="000000"/>
                    </a:solidFill>
                    <a:latin typeface="Times New Roman" panose="02020603050405020304" pitchFamily="18" charset="0"/>
                  </a:rPr>
                  <a:t>NPC</a:t>
                </a:r>
              </a:p>
              <a:p>
                <a:pPr eaLnBrk="1" fontAlgn="ctr" hangingPunct="1"/>
                <a:endParaRPr kumimoji="1" lang="en-US" altLang="zh-CN" sz="200">
                  <a:solidFill>
                    <a:srgbClr val="000000"/>
                  </a:solidFill>
                  <a:latin typeface="Times New Roman" panose="02020603050405020304" pitchFamily="18" charset="0"/>
                </a:endParaRPr>
              </a:p>
              <a:p>
                <a:pPr algn="r" eaLnBrk="1" fontAlgn="ctr" hangingPunct="1"/>
                <a:endParaRPr kumimoji="1" lang="en-US" altLang="zh-CN" sz="300">
                  <a:solidFill>
                    <a:srgbClr val="000000"/>
                  </a:solidFill>
                  <a:latin typeface="Times New Roman" panose="02020603050405020304" pitchFamily="18" charset="0"/>
                </a:endParaRPr>
              </a:p>
              <a:p>
                <a:pPr algn="r" eaLnBrk="1" fontAlgn="ctr" hangingPunct="1"/>
                <a:r>
                  <a:rPr kumimoji="1" lang="en-US" altLang="zh-CN" sz="1000">
                    <a:solidFill>
                      <a:srgbClr val="000000"/>
                    </a:solidFill>
                    <a:latin typeface="Times New Roman" panose="02020603050405020304" pitchFamily="18" charset="0"/>
                  </a:rPr>
                  <a:t>PC+4</a:t>
                </a:r>
              </a:p>
            </p:txBody>
          </p:sp>
        </p:grpSp>
      </p:grpSp>
      <p:sp>
        <p:nvSpPr>
          <p:cNvPr id="161" name="圆角矩形 160"/>
          <p:cNvSpPr/>
          <p:nvPr/>
        </p:nvSpPr>
        <p:spPr bwMode="auto">
          <a:xfrm>
            <a:off x="616476" y="266483"/>
            <a:ext cx="1734612"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增加</a:t>
            </a:r>
            <a:r>
              <a:rPr lang="en-US" altLang="zh-CN" sz="2800" b="1" dirty="0" smtClean="0">
                <a:solidFill>
                  <a:schemeClr val="bg1"/>
                </a:solidFill>
                <a:latin typeface="微软雅黑" panose="020B0503020204020204" pitchFamily="34" charset="-122"/>
                <a:ea typeface="微软雅黑" panose="020B0503020204020204" pitchFamily="34" charset="-122"/>
              </a:rPr>
              <a:t>EPC</a:t>
            </a:r>
          </a:p>
        </p:txBody>
      </p:sp>
      <p:sp>
        <p:nvSpPr>
          <p:cNvPr id="162"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21</a:t>
            </a:fld>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2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74">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8674">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1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632619" y="1075871"/>
            <a:ext cx="11149012" cy="1606550"/>
          </a:xfrm>
        </p:spPr>
        <p:txBody>
          <a:bodyPr/>
          <a:lstStyle/>
          <a:p>
            <a:r>
              <a:rPr lang="en-US" altLang="zh-CN" sz="2800" b="1" dirty="0" smtClean="0">
                <a:ea typeface="宋体" panose="02010600030101010101" pitchFamily="2" charset="-122"/>
              </a:rPr>
              <a:t>NPC</a:t>
            </a:r>
            <a:r>
              <a:rPr lang="zh-CN" altLang="en-US" sz="2800" b="1" dirty="0" smtClean="0">
                <a:ea typeface="宋体" panose="02010600030101010101" pitchFamily="2" charset="-122"/>
              </a:rPr>
              <a:t>需要增加输出：异常处理程序的地址</a:t>
            </a:r>
            <a:endParaRPr lang="en-US" altLang="zh-CN" sz="2800" b="1" dirty="0" smtClean="0">
              <a:ea typeface="宋体" panose="02010600030101010101" pitchFamily="2" charset="-122"/>
            </a:endParaRPr>
          </a:p>
          <a:p>
            <a:pPr lvl="1"/>
            <a:r>
              <a:rPr lang="zh-CN" altLang="en-US" sz="2400" b="1" dirty="0" smtClean="0">
                <a:ea typeface="宋体" panose="02010600030101010101" pitchFamily="2" charset="-122"/>
              </a:rPr>
              <a:t>系统复位时输出：</a:t>
            </a:r>
            <a:r>
              <a:rPr lang="en-US" altLang="zh-CN" sz="2400" b="1" dirty="0" smtClean="0">
                <a:ea typeface="宋体" panose="02010600030101010101" pitchFamily="2" charset="-122"/>
              </a:rPr>
              <a:t>0xBFC0_0000</a:t>
            </a:r>
          </a:p>
          <a:p>
            <a:pPr lvl="1"/>
            <a:r>
              <a:rPr lang="zh-CN" altLang="en-US" sz="2400" b="1" dirty="0" smtClean="0">
                <a:ea typeface="宋体" panose="02010600030101010101" pitchFamily="2" charset="-122"/>
              </a:rPr>
              <a:t>硬件中断时输出：</a:t>
            </a:r>
            <a:r>
              <a:rPr lang="en-US" altLang="zh-CN" sz="2400" b="1" dirty="0" smtClean="0">
                <a:ea typeface="宋体" panose="02010600030101010101" pitchFamily="2" charset="-122"/>
              </a:rPr>
              <a:t>0xBFC0_0400</a:t>
            </a:r>
          </a:p>
          <a:p>
            <a:pPr lvl="1"/>
            <a:r>
              <a:rPr lang="zh-CN" altLang="en-US" sz="2400" b="1" dirty="0" smtClean="0">
                <a:ea typeface="宋体" panose="02010600030101010101" pitchFamily="2" charset="-122"/>
              </a:rPr>
              <a:t>其他异常时输出：</a:t>
            </a:r>
            <a:r>
              <a:rPr lang="en-US" altLang="zh-CN" sz="2400" b="1" dirty="0" smtClean="0">
                <a:ea typeface="宋体" panose="02010600030101010101" pitchFamily="2" charset="-122"/>
              </a:rPr>
              <a:t>0xBFC0_0380</a:t>
            </a:r>
          </a:p>
        </p:txBody>
      </p:sp>
      <p:grpSp>
        <p:nvGrpSpPr>
          <p:cNvPr id="3" name="组合 2"/>
          <p:cNvGrpSpPr/>
          <p:nvPr/>
        </p:nvGrpSpPr>
        <p:grpSpPr>
          <a:xfrm>
            <a:off x="815975" y="2809196"/>
            <a:ext cx="10748963" cy="3960812"/>
            <a:chOff x="815975" y="2852738"/>
            <a:chExt cx="10748963" cy="3960812"/>
          </a:xfrm>
        </p:grpSpPr>
        <p:sp>
          <p:nvSpPr>
            <p:cNvPr id="29701" name="Line 46"/>
            <p:cNvSpPr>
              <a:spLocks noChangeShapeType="1"/>
            </p:cNvSpPr>
            <p:nvPr/>
          </p:nvSpPr>
          <p:spPr bwMode="auto">
            <a:xfrm>
              <a:off x="3694113" y="46545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96"/>
            <p:cNvSpPr>
              <a:spLocks noChangeShapeType="1"/>
            </p:cNvSpPr>
            <p:nvPr/>
          </p:nvSpPr>
          <p:spPr bwMode="auto">
            <a:xfrm>
              <a:off x="3694113" y="42227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106"/>
            <p:cNvSpPr>
              <a:spLocks noChangeShapeType="1"/>
            </p:cNvSpPr>
            <p:nvPr/>
          </p:nvSpPr>
          <p:spPr bwMode="auto">
            <a:xfrm flipV="1">
              <a:off x="2543175" y="4572000"/>
              <a:ext cx="2984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Line 134"/>
            <p:cNvSpPr>
              <a:spLocks noChangeShapeType="1"/>
            </p:cNvSpPr>
            <p:nvPr/>
          </p:nvSpPr>
          <p:spPr bwMode="auto">
            <a:xfrm flipV="1">
              <a:off x="815975" y="421957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Line 135"/>
            <p:cNvSpPr>
              <a:spLocks noChangeShapeType="1"/>
            </p:cNvSpPr>
            <p:nvPr/>
          </p:nvSpPr>
          <p:spPr bwMode="auto">
            <a:xfrm>
              <a:off x="1295400" y="4222750"/>
              <a:ext cx="48577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6" name="Rectangle 12"/>
            <p:cNvSpPr>
              <a:spLocks noChangeArrowheads="1"/>
            </p:cNvSpPr>
            <p:nvPr/>
          </p:nvSpPr>
          <p:spPr bwMode="auto">
            <a:xfrm>
              <a:off x="1781175" y="3860800"/>
              <a:ext cx="750888" cy="136683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指令</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29707" name="Text Box 13"/>
            <p:cNvSpPr txBox="1">
              <a:spLocks noChangeArrowheads="1"/>
            </p:cNvSpPr>
            <p:nvPr/>
          </p:nvSpPr>
          <p:spPr bwMode="auto">
            <a:xfrm>
              <a:off x="1852613" y="4164013"/>
              <a:ext cx="665162"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29708" name="Text Box 13"/>
            <p:cNvSpPr txBox="1">
              <a:spLocks noChangeArrowheads="1"/>
            </p:cNvSpPr>
            <p:nvPr/>
          </p:nvSpPr>
          <p:spPr bwMode="auto">
            <a:xfrm>
              <a:off x="2184400" y="4487863"/>
              <a:ext cx="3333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Data</a:t>
              </a:r>
            </a:p>
          </p:txBody>
        </p:sp>
        <p:sp>
          <p:nvSpPr>
            <p:cNvPr id="29709" name="Rectangle 3"/>
            <p:cNvSpPr>
              <a:spLocks noChangeArrowheads="1"/>
            </p:cNvSpPr>
            <p:nvPr/>
          </p:nvSpPr>
          <p:spPr bwMode="auto">
            <a:xfrm>
              <a:off x="1006475" y="3789363"/>
              <a:ext cx="288925" cy="93503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Cambria" panose="02040503050406030204" pitchFamily="18" charset="0"/>
                  <a:ea typeface="黑体" panose="02010609060101010101" pitchFamily="49" charset="-122"/>
                </a:rPr>
                <a:t>PC</a:t>
              </a:r>
              <a:endParaRPr kumimoji="1" lang="zh-CN" altLang="en-US" sz="1100">
                <a:solidFill>
                  <a:srgbClr val="000000"/>
                </a:solidFill>
                <a:latin typeface="Cambria" panose="02040503050406030204" pitchFamily="18" charset="0"/>
                <a:ea typeface="黑体" panose="02010609060101010101" pitchFamily="49" charset="-122"/>
              </a:endParaRPr>
            </a:p>
          </p:txBody>
        </p:sp>
        <p:grpSp>
          <p:nvGrpSpPr>
            <p:cNvPr id="29710" name="组合 273"/>
            <p:cNvGrpSpPr>
              <a:grpSpLocks/>
            </p:cNvGrpSpPr>
            <p:nvPr/>
          </p:nvGrpSpPr>
          <p:grpSpPr bwMode="auto">
            <a:xfrm>
              <a:off x="2830513" y="3748088"/>
              <a:ext cx="865187" cy="1512887"/>
              <a:chOff x="2483768" y="1704975"/>
              <a:chExt cx="648370" cy="1512888"/>
            </a:xfrm>
          </p:grpSpPr>
          <p:sp>
            <p:nvSpPr>
              <p:cNvPr id="29850"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指</a:t>
                </a:r>
              </a:p>
              <a:p>
                <a:pPr fontAlgn="ctr"/>
                <a:r>
                  <a:rPr kumimoji="1" lang="zh-CN" altLang="en-US" sz="1100">
                    <a:solidFill>
                      <a:srgbClr val="000000"/>
                    </a:solidFill>
                    <a:latin typeface="黑体" panose="02010609060101010101" pitchFamily="49" charset="-122"/>
                    <a:ea typeface="黑体" panose="02010609060101010101" pitchFamily="49" charset="-122"/>
                  </a:rPr>
                  <a:t>令</a:t>
                </a:r>
              </a:p>
              <a:p>
                <a:pPr fontAlgn="ctr"/>
                <a:r>
                  <a:rPr kumimoji="1" lang="zh-CN" altLang="en-US" sz="1100">
                    <a:solidFill>
                      <a:srgbClr val="000000"/>
                    </a:solidFill>
                    <a:latin typeface="黑体" panose="02010609060101010101" pitchFamily="49" charset="-122"/>
                    <a:ea typeface="黑体" panose="02010609060101010101" pitchFamily="49" charset="-122"/>
                  </a:rPr>
                  <a:t>寄</a:t>
                </a:r>
              </a:p>
              <a:p>
                <a:pPr fontAlgn="ctr"/>
                <a:r>
                  <a:rPr kumimoji="1" lang="zh-CN" altLang="en-US" sz="1100">
                    <a:solidFill>
                      <a:srgbClr val="000000"/>
                    </a:solidFill>
                    <a:latin typeface="黑体" panose="02010609060101010101" pitchFamily="49" charset="-122"/>
                    <a:ea typeface="黑体" panose="02010609060101010101" pitchFamily="49" charset="-122"/>
                  </a:rPr>
                  <a:t>存</a:t>
                </a:r>
              </a:p>
              <a:p>
                <a:pPr fontAlgn="ctr"/>
                <a:r>
                  <a:rPr kumimoji="1" lang="zh-CN" altLang="en-US" sz="1100">
                    <a:solidFill>
                      <a:srgbClr val="000000"/>
                    </a:solidFill>
                    <a:latin typeface="黑体" panose="02010609060101010101" pitchFamily="49" charset="-122"/>
                    <a:ea typeface="黑体" panose="02010609060101010101" pitchFamily="49" charset="-122"/>
                  </a:rPr>
                  <a:t>器</a:t>
                </a:r>
              </a:p>
            </p:txBody>
          </p:sp>
          <p:sp>
            <p:nvSpPr>
              <p:cNvPr id="29851"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[31:26]</a:t>
                </a:r>
              </a:p>
            </p:txBody>
          </p:sp>
          <p:sp>
            <p:nvSpPr>
              <p:cNvPr id="29852"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[25:21]</a:t>
                </a:r>
              </a:p>
            </p:txBody>
          </p:sp>
          <p:sp>
            <p:nvSpPr>
              <p:cNvPr id="29853"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[20:16]</a:t>
                </a:r>
              </a:p>
            </p:txBody>
          </p:sp>
          <p:sp>
            <p:nvSpPr>
              <p:cNvPr id="29854"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[15:0]</a:t>
                </a:r>
              </a:p>
            </p:txBody>
          </p:sp>
        </p:grpSp>
        <p:grpSp>
          <p:nvGrpSpPr>
            <p:cNvPr id="29711" name="组合 9"/>
            <p:cNvGrpSpPr>
              <a:grpSpLocks/>
            </p:cNvGrpSpPr>
            <p:nvPr/>
          </p:nvGrpSpPr>
          <p:grpSpPr bwMode="auto">
            <a:xfrm>
              <a:off x="1095375" y="4638675"/>
              <a:ext cx="95250" cy="80963"/>
              <a:chOff x="287524" y="3070225"/>
              <a:chExt cx="72008" cy="80540"/>
            </a:xfrm>
          </p:grpSpPr>
          <p:cxnSp>
            <p:nvCxnSpPr>
              <p:cNvPr id="29848" name="直接连接符 1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49" name="直接连接符 2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9712" name="组合 271"/>
            <p:cNvGrpSpPr>
              <a:grpSpLocks/>
            </p:cNvGrpSpPr>
            <p:nvPr/>
          </p:nvGrpSpPr>
          <p:grpSpPr bwMode="auto">
            <a:xfrm>
              <a:off x="2951163" y="5180013"/>
              <a:ext cx="95250" cy="80962"/>
              <a:chOff x="287524" y="3070225"/>
              <a:chExt cx="72008" cy="80540"/>
            </a:xfrm>
          </p:grpSpPr>
          <p:cxnSp>
            <p:nvCxnSpPr>
              <p:cNvPr id="29846" name="直接连接符 2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47" name="直接连接符 2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29713" name="Line 47"/>
            <p:cNvSpPr>
              <a:spLocks noChangeShapeType="1"/>
            </p:cNvSpPr>
            <p:nvPr/>
          </p:nvSpPr>
          <p:spPr bwMode="auto">
            <a:xfrm flipV="1">
              <a:off x="3694113" y="5084763"/>
              <a:ext cx="7683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14" name="Group 131"/>
            <p:cNvGrpSpPr>
              <a:grpSpLocks/>
            </p:cNvGrpSpPr>
            <p:nvPr/>
          </p:nvGrpSpPr>
          <p:grpSpPr bwMode="auto">
            <a:xfrm flipV="1">
              <a:off x="815975" y="3141663"/>
              <a:ext cx="7966075" cy="1069975"/>
              <a:chOff x="4286" y="1525"/>
              <a:chExt cx="363" cy="272"/>
            </a:xfrm>
          </p:grpSpPr>
          <p:sp>
            <p:nvSpPr>
              <p:cNvPr id="29844"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45"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715" name="Group 110"/>
            <p:cNvGrpSpPr>
              <a:grpSpLocks/>
            </p:cNvGrpSpPr>
            <p:nvPr/>
          </p:nvGrpSpPr>
          <p:grpSpPr bwMode="auto">
            <a:xfrm flipV="1">
              <a:off x="1479550" y="3573463"/>
              <a:ext cx="6054725" cy="646112"/>
              <a:chOff x="4286" y="1525"/>
              <a:chExt cx="362" cy="272"/>
            </a:xfrm>
          </p:grpSpPr>
          <p:sp>
            <p:nvSpPr>
              <p:cNvPr id="29842"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43"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16" name="AutoShape 150"/>
            <p:cNvSpPr>
              <a:spLocks noChangeArrowheads="1"/>
            </p:cNvSpPr>
            <p:nvPr/>
          </p:nvSpPr>
          <p:spPr bwMode="auto">
            <a:xfrm>
              <a:off x="1431925" y="418306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9717" name="Rectangle 34"/>
            <p:cNvSpPr>
              <a:spLocks noChangeArrowheads="1"/>
            </p:cNvSpPr>
            <p:nvPr/>
          </p:nvSpPr>
          <p:spPr bwMode="auto">
            <a:xfrm>
              <a:off x="6378575" y="4508500"/>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A</a:t>
              </a:r>
            </a:p>
          </p:txBody>
        </p:sp>
        <p:sp>
          <p:nvSpPr>
            <p:cNvPr id="29718" name="Rectangle 35"/>
            <p:cNvSpPr>
              <a:spLocks noChangeArrowheads="1"/>
            </p:cNvSpPr>
            <p:nvPr/>
          </p:nvSpPr>
          <p:spPr bwMode="auto">
            <a:xfrm>
              <a:off x="6378575" y="5087938"/>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B</a:t>
              </a:r>
            </a:p>
          </p:txBody>
        </p:sp>
        <p:sp>
          <p:nvSpPr>
            <p:cNvPr id="29719" name="Line 36"/>
            <p:cNvSpPr>
              <a:spLocks noChangeShapeType="1"/>
            </p:cNvSpPr>
            <p:nvPr/>
          </p:nvSpPr>
          <p:spPr bwMode="auto">
            <a:xfrm flipV="1">
              <a:off x="6094413" y="4651375"/>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37"/>
            <p:cNvSpPr>
              <a:spLocks noChangeShapeType="1"/>
            </p:cNvSpPr>
            <p:nvPr/>
          </p:nvSpPr>
          <p:spPr bwMode="auto">
            <a:xfrm flipV="1">
              <a:off x="6094413" y="5232400"/>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55"/>
            <p:cNvSpPr>
              <a:spLocks noChangeShapeType="1"/>
            </p:cNvSpPr>
            <p:nvPr/>
          </p:nvSpPr>
          <p:spPr bwMode="auto">
            <a:xfrm>
              <a:off x="6670675" y="4652963"/>
              <a:ext cx="11509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22" name="组合 279"/>
            <p:cNvGrpSpPr>
              <a:grpSpLocks/>
            </p:cNvGrpSpPr>
            <p:nvPr/>
          </p:nvGrpSpPr>
          <p:grpSpPr bwMode="auto">
            <a:xfrm>
              <a:off x="5037138" y="3933825"/>
              <a:ext cx="1055687" cy="1800225"/>
              <a:chOff x="3132139" y="3933056"/>
              <a:chExt cx="863600" cy="1800225"/>
            </a:xfrm>
          </p:grpSpPr>
          <p:sp>
            <p:nvSpPr>
              <p:cNvPr id="29835"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寄存器堆</a:t>
                </a:r>
              </a:p>
            </p:txBody>
          </p:sp>
          <p:sp>
            <p:nvSpPr>
              <p:cNvPr id="29836" name="Text Box 17"/>
              <p:cNvSpPr txBox="1">
                <a:spLocks noChangeArrowheads="1"/>
              </p:cNvSpPr>
              <p:nvPr/>
            </p:nvSpPr>
            <p:spPr bwMode="auto">
              <a:xfrm>
                <a:off x="3168333" y="4004493"/>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Reg1</a:t>
                </a:r>
              </a:p>
            </p:txBody>
          </p:sp>
          <p:sp>
            <p:nvSpPr>
              <p:cNvPr id="29837" name="Text Box 18"/>
              <p:cNvSpPr txBox="1">
                <a:spLocks noChangeArrowheads="1"/>
              </p:cNvSpPr>
              <p:nvPr/>
            </p:nvSpPr>
            <p:spPr bwMode="auto">
              <a:xfrm>
                <a:off x="3154045" y="4420418"/>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Reg2</a:t>
                </a:r>
              </a:p>
            </p:txBody>
          </p:sp>
          <p:sp>
            <p:nvSpPr>
              <p:cNvPr id="29838" name="Text Box 19"/>
              <p:cNvSpPr txBox="1">
                <a:spLocks noChangeArrowheads="1"/>
              </p:cNvSpPr>
              <p:nvPr/>
            </p:nvSpPr>
            <p:spPr bwMode="auto">
              <a:xfrm>
                <a:off x="3168333" y="49411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Reg</a:t>
                </a:r>
              </a:p>
            </p:txBody>
          </p:sp>
          <p:sp>
            <p:nvSpPr>
              <p:cNvPr id="29839" name="Text Box 20"/>
              <p:cNvSpPr txBox="1">
                <a:spLocks noChangeArrowheads="1"/>
              </p:cNvSpPr>
              <p:nvPr/>
            </p:nvSpPr>
            <p:spPr bwMode="auto">
              <a:xfrm>
                <a:off x="3168333" y="53729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sp>
            <p:nvSpPr>
              <p:cNvPr id="29840"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Data1</a:t>
                </a:r>
              </a:p>
            </p:txBody>
          </p:sp>
          <p:sp>
            <p:nvSpPr>
              <p:cNvPr id="29841"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Data2</a:t>
                </a:r>
              </a:p>
            </p:txBody>
          </p:sp>
        </p:grpSp>
        <p:grpSp>
          <p:nvGrpSpPr>
            <p:cNvPr id="29723" name="组合 300"/>
            <p:cNvGrpSpPr>
              <a:grpSpLocks/>
            </p:cNvGrpSpPr>
            <p:nvPr/>
          </p:nvGrpSpPr>
          <p:grpSpPr bwMode="auto">
            <a:xfrm>
              <a:off x="5807075" y="5637213"/>
              <a:ext cx="95250" cy="80962"/>
              <a:chOff x="287524" y="3070225"/>
              <a:chExt cx="72008" cy="80540"/>
            </a:xfrm>
          </p:grpSpPr>
          <p:cxnSp>
            <p:nvCxnSpPr>
              <p:cNvPr id="29833" name="直接连接符 4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34" name="直接连接符 4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9724" name="组合 311"/>
            <p:cNvGrpSpPr>
              <a:grpSpLocks/>
            </p:cNvGrpSpPr>
            <p:nvPr/>
          </p:nvGrpSpPr>
          <p:grpSpPr bwMode="auto">
            <a:xfrm>
              <a:off x="6478588" y="5297488"/>
              <a:ext cx="95250" cy="80962"/>
              <a:chOff x="287524" y="3070225"/>
              <a:chExt cx="72008" cy="80540"/>
            </a:xfrm>
          </p:grpSpPr>
          <p:cxnSp>
            <p:nvCxnSpPr>
              <p:cNvPr id="29831" name="直接连接符 4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32" name="直接连接符 5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9725" name="组合 338"/>
            <p:cNvGrpSpPr>
              <a:grpSpLocks/>
            </p:cNvGrpSpPr>
            <p:nvPr/>
          </p:nvGrpSpPr>
          <p:grpSpPr bwMode="auto">
            <a:xfrm>
              <a:off x="6472238" y="4722813"/>
              <a:ext cx="95250" cy="80962"/>
              <a:chOff x="287524" y="3070225"/>
              <a:chExt cx="72008" cy="80540"/>
            </a:xfrm>
          </p:grpSpPr>
          <p:cxnSp>
            <p:nvCxnSpPr>
              <p:cNvPr id="29829" name="直接连接符 5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30" name="直接连接符 5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9726" name="组合 61"/>
            <p:cNvGrpSpPr>
              <a:grpSpLocks/>
            </p:cNvGrpSpPr>
            <p:nvPr/>
          </p:nvGrpSpPr>
          <p:grpSpPr bwMode="auto">
            <a:xfrm>
              <a:off x="7821613" y="4410075"/>
              <a:ext cx="669925" cy="1179513"/>
              <a:chOff x="3132137" y="4337869"/>
              <a:chExt cx="582176" cy="1179364"/>
            </a:xfrm>
          </p:grpSpPr>
          <p:sp>
            <p:nvSpPr>
              <p:cNvPr id="29825"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826" name="Text Box 24"/>
              <p:cNvSpPr txBox="1">
                <a:spLocks noChangeArrowheads="1"/>
              </p:cNvSpPr>
              <p:nvPr/>
            </p:nvSpPr>
            <p:spPr bwMode="auto">
              <a:xfrm>
                <a:off x="3199963" y="4804459"/>
                <a:ext cx="221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100">
                    <a:solidFill>
                      <a:srgbClr val="000000"/>
                    </a:solidFill>
                    <a:latin typeface="Cambria" panose="02040503050406030204" pitchFamily="18" charset="0"/>
                  </a:rPr>
                  <a:t>ALU</a:t>
                </a:r>
                <a:endParaRPr lang="en-US" altLang="zh-CN" sz="1200">
                  <a:solidFill>
                    <a:srgbClr val="000000"/>
                  </a:solidFill>
                  <a:latin typeface="Cambria" panose="02040503050406030204" pitchFamily="18" charset="0"/>
                </a:endParaRPr>
              </a:p>
            </p:txBody>
          </p:sp>
          <p:sp>
            <p:nvSpPr>
              <p:cNvPr id="29827"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1000">
                    <a:solidFill>
                      <a:srgbClr val="000000"/>
                    </a:solidFill>
                    <a:latin typeface="Times New Roman" panose="02020603050405020304" pitchFamily="18" charset="0"/>
                  </a:rPr>
                  <a:t>Zero</a:t>
                </a:r>
              </a:p>
              <a:p>
                <a:pPr algn="ctr" eaLnBrk="1" fontAlgn="ctr" hangingPunct="1"/>
                <a:r>
                  <a:rPr kumimoji="1" lang="en-US" altLang="zh-CN" sz="1000">
                    <a:solidFill>
                      <a:srgbClr val="000000"/>
                    </a:solidFill>
                    <a:latin typeface="Times New Roman" panose="02020603050405020304" pitchFamily="18" charset="0"/>
                  </a:rPr>
                  <a:t>Ov</a:t>
                </a:r>
              </a:p>
            </p:txBody>
          </p:sp>
          <p:sp>
            <p:nvSpPr>
              <p:cNvPr id="29828"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1000">
                    <a:solidFill>
                      <a:srgbClr val="000000"/>
                    </a:solidFill>
                    <a:latin typeface="Times New Roman" panose="02020603050405020304" pitchFamily="18" charset="0"/>
                  </a:rPr>
                  <a:t>ALU</a:t>
                </a:r>
              </a:p>
              <a:p>
                <a:pPr algn="ctr" eaLnBrk="1" fontAlgn="ctr" hangingPunct="1">
                  <a:lnSpc>
                    <a:spcPct val="80000"/>
                  </a:lnSpc>
                </a:pPr>
                <a:r>
                  <a:rPr kumimoji="1" lang="zh-CN" altLang="en-US" sz="1000">
                    <a:solidFill>
                      <a:srgbClr val="000000"/>
                    </a:solidFill>
                    <a:latin typeface="Times New Roman" panose="02020603050405020304" pitchFamily="18" charset="0"/>
                  </a:rPr>
                  <a:t>结果</a:t>
                </a:r>
              </a:p>
            </p:txBody>
          </p:sp>
        </p:grpSp>
        <p:sp>
          <p:nvSpPr>
            <p:cNvPr id="29727" name="Rectangle 79"/>
            <p:cNvSpPr>
              <a:spLocks noChangeArrowheads="1"/>
            </p:cNvSpPr>
            <p:nvPr/>
          </p:nvSpPr>
          <p:spPr bwMode="auto">
            <a:xfrm>
              <a:off x="9166225" y="4872038"/>
              <a:ext cx="673100" cy="28733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000">
                  <a:solidFill>
                    <a:srgbClr val="000000"/>
                  </a:solidFill>
                  <a:latin typeface="Cambria" panose="02040503050406030204" pitchFamily="18" charset="0"/>
                  <a:ea typeface="黑体" panose="02010609060101010101" pitchFamily="49" charset="-122"/>
                </a:rPr>
                <a:t>ALUOut</a:t>
              </a:r>
            </a:p>
          </p:txBody>
        </p:sp>
        <p:sp>
          <p:nvSpPr>
            <p:cNvPr id="29728" name="Line 55"/>
            <p:cNvSpPr>
              <a:spLocks noChangeShapeType="1"/>
            </p:cNvSpPr>
            <p:nvPr/>
          </p:nvSpPr>
          <p:spPr bwMode="auto">
            <a:xfrm flipV="1">
              <a:off x="8494713" y="5013325"/>
              <a:ext cx="6715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29" name="组合 300"/>
            <p:cNvGrpSpPr>
              <a:grpSpLocks/>
            </p:cNvGrpSpPr>
            <p:nvPr/>
          </p:nvGrpSpPr>
          <p:grpSpPr bwMode="auto">
            <a:xfrm>
              <a:off x="9645650" y="5084763"/>
              <a:ext cx="96838" cy="80962"/>
              <a:chOff x="287524" y="3070225"/>
              <a:chExt cx="72008" cy="80540"/>
            </a:xfrm>
          </p:grpSpPr>
          <p:cxnSp>
            <p:nvCxnSpPr>
              <p:cNvPr id="29823" name="直接连接符 6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24" name="直接连接符 6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9730" name="Group 87"/>
            <p:cNvGrpSpPr>
              <a:grpSpLocks/>
            </p:cNvGrpSpPr>
            <p:nvPr/>
          </p:nvGrpSpPr>
          <p:grpSpPr bwMode="auto">
            <a:xfrm flipV="1">
              <a:off x="3697288" y="5589588"/>
              <a:ext cx="6427787" cy="1079500"/>
              <a:chOff x="4241" y="3249"/>
              <a:chExt cx="361" cy="271"/>
            </a:xfrm>
          </p:grpSpPr>
          <p:sp>
            <p:nvSpPr>
              <p:cNvPr id="29821"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22"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31" name="Line 164"/>
            <p:cNvSpPr>
              <a:spLocks noChangeShapeType="1"/>
            </p:cNvSpPr>
            <p:nvPr/>
          </p:nvSpPr>
          <p:spPr bwMode="auto">
            <a:xfrm flipH="1" flipV="1">
              <a:off x="10125075" y="5005388"/>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2" name="Line 9"/>
            <p:cNvSpPr>
              <a:spLocks noChangeShapeType="1"/>
            </p:cNvSpPr>
            <p:nvPr/>
          </p:nvSpPr>
          <p:spPr bwMode="auto">
            <a:xfrm flipV="1">
              <a:off x="7054850" y="5445125"/>
              <a:ext cx="0" cy="10080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Line 49"/>
            <p:cNvSpPr>
              <a:spLocks noChangeShapeType="1"/>
            </p:cNvSpPr>
            <p:nvPr/>
          </p:nvSpPr>
          <p:spPr bwMode="auto">
            <a:xfrm flipV="1">
              <a:off x="3886200" y="6453188"/>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4" name="Line 140"/>
            <p:cNvSpPr>
              <a:spLocks noChangeShapeType="1"/>
            </p:cNvSpPr>
            <p:nvPr/>
          </p:nvSpPr>
          <p:spPr bwMode="auto">
            <a:xfrm>
              <a:off x="4462463" y="6381750"/>
              <a:ext cx="18891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5" name="Text Box 257"/>
            <p:cNvSpPr txBox="1">
              <a:spLocks noChangeArrowheads="1"/>
            </p:cNvSpPr>
            <p:nvPr/>
          </p:nvSpPr>
          <p:spPr bwMode="auto">
            <a:xfrm>
              <a:off x="4462463" y="6311900"/>
              <a:ext cx="287337"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16</a:t>
              </a:r>
            </a:p>
          </p:txBody>
        </p:sp>
        <p:sp>
          <p:nvSpPr>
            <p:cNvPr id="29736" name="Line 263"/>
            <p:cNvSpPr>
              <a:spLocks noChangeShapeType="1"/>
            </p:cNvSpPr>
            <p:nvPr/>
          </p:nvSpPr>
          <p:spPr bwMode="auto">
            <a:xfrm>
              <a:off x="5902325" y="6454775"/>
              <a:ext cx="11525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37" name="组合 116"/>
            <p:cNvGrpSpPr>
              <a:grpSpLocks/>
            </p:cNvGrpSpPr>
            <p:nvPr/>
          </p:nvGrpSpPr>
          <p:grpSpPr bwMode="auto">
            <a:xfrm rot="10800000" flipH="1" flipV="1">
              <a:off x="5038725" y="6237288"/>
              <a:ext cx="866775" cy="292100"/>
              <a:chOff x="3132138" y="4581128"/>
              <a:chExt cx="717226" cy="292234"/>
            </a:xfrm>
          </p:grpSpPr>
          <p:cxnSp>
            <p:nvCxnSpPr>
              <p:cNvPr id="29816" name="直接连接符 74"/>
              <p:cNvCxnSpPr>
                <a:cxnSpLocks noChangeShapeType="1"/>
              </p:cNvCxnSpPr>
              <p:nvPr/>
            </p:nvCxnSpPr>
            <p:spPr bwMode="auto">
              <a:xfrm>
                <a:off x="3132138" y="4869180"/>
                <a:ext cx="71722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17" name="直接连接符 75"/>
              <p:cNvCxnSpPr>
                <a:cxnSpLocks noChangeShapeType="1"/>
              </p:cNvCxnSpPr>
              <p:nvPr/>
            </p:nvCxnSpPr>
            <p:spPr bwMode="auto">
              <a:xfrm>
                <a:off x="3132138" y="4725144"/>
                <a:ext cx="0" cy="14821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18" name="直接连接符 76"/>
              <p:cNvCxnSpPr>
                <a:cxnSpLocks noChangeShapeType="1"/>
              </p:cNvCxnSpPr>
              <p:nvPr/>
            </p:nvCxnSpPr>
            <p:spPr bwMode="auto">
              <a:xfrm flipV="1">
                <a:off x="3132138" y="4581128"/>
                <a:ext cx="717226" cy="14401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19" name="直接连接符 77"/>
              <p:cNvCxnSpPr>
                <a:cxnSpLocks noChangeShapeType="1"/>
              </p:cNvCxnSpPr>
              <p:nvPr/>
            </p:nvCxnSpPr>
            <p:spPr bwMode="auto">
              <a:xfrm flipV="1">
                <a:off x="3849364" y="4581128"/>
                <a:ext cx="0" cy="28805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9820" name="TextBox 78"/>
              <p:cNvSpPr txBox="1">
                <a:spLocks noChangeArrowheads="1"/>
              </p:cNvSpPr>
              <p:nvPr/>
            </p:nvSpPr>
            <p:spPr bwMode="auto">
              <a:xfrm>
                <a:off x="3159320" y="4665613"/>
                <a:ext cx="69004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1800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Cambria" panose="02040503050406030204" pitchFamily="18" charset="0"/>
                    <a:ea typeface="黑体" panose="02010609060101010101" pitchFamily="49" charset="-122"/>
                  </a:rPr>
                  <a:t>扩展</a:t>
                </a:r>
              </a:p>
            </p:txBody>
          </p:sp>
        </p:grpSp>
        <p:sp>
          <p:nvSpPr>
            <p:cNvPr id="29738" name="Line 139"/>
            <p:cNvSpPr>
              <a:spLocks noChangeShapeType="1"/>
            </p:cNvSpPr>
            <p:nvPr/>
          </p:nvSpPr>
          <p:spPr bwMode="auto">
            <a:xfrm>
              <a:off x="6207125" y="6384925"/>
              <a:ext cx="192088"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9" name="Text Box 258"/>
            <p:cNvSpPr txBox="1">
              <a:spLocks noChangeArrowheads="1"/>
            </p:cNvSpPr>
            <p:nvPr/>
          </p:nvSpPr>
          <p:spPr bwMode="auto">
            <a:xfrm>
              <a:off x="6189663" y="6311900"/>
              <a:ext cx="28892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32</a:t>
              </a:r>
            </a:p>
          </p:txBody>
        </p:sp>
        <p:sp>
          <p:nvSpPr>
            <p:cNvPr id="29740" name="Line 38"/>
            <p:cNvSpPr>
              <a:spLocks noChangeShapeType="1"/>
            </p:cNvSpPr>
            <p:nvPr/>
          </p:nvSpPr>
          <p:spPr bwMode="auto">
            <a:xfrm>
              <a:off x="6665913" y="5219700"/>
              <a:ext cx="581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1" name="任意多边形 82"/>
            <p:cNvSpPr>
              <a:spLocks/>
            </p:cNvSpPr>
            <p:nvPr/>
          </p:nvSpPr>
          <p:spPr bwMode="auto">
            <a:xfrm>
              <a:off x="7246938" y="5157788"/>
              <a:ext cx="287337" cy="358775"/>
            </a:xfrm>
            <a:custGeom>
              <a:avLst/>
              <a:gdLst>
                <a:gd name="T0" fmla="*/ 0 w 220980"/>
                <a:gd name="T1" fmla="*/ 0 h 800100"/>
                <a:gd name="T2" fmla="*/ 0 w 220980"/>
                <a:gd name="T3" fmla="*/ 161429 h 800100"/>
                <a:gd name="T4" fmla="*/ 374385 w 220980"/>
                <a:gd name="T5" fmla="*/ 144517 h 800100"/>
                <a:gd name="T6" fmla="*/ 374385 w 220980"/>
                <a:gd name="T7" fmla="*/ 1383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p>
            <a:p>
              <a:pPr fontAlgn="ct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p:txBody>
        </p:sp>
        <p:sp>
          <p:nvSpPr>
            <p:cNvPr id="29742" name="Line 55"/>
            <p:cNvSpPr>
              <a:spLocks noChangeShapeType="1"/>
            </p:cNvSpPr>
            <p:nvPr/>
          </p:nvSpPr>
          <p:spPr bwMode="auto">
            <a:xfrm>
              <a:off x="7054850" y="544512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3" name="Line 55"/>
            <p:cNvSpPr>
              <a:spLocks noChangeShapeType="1"/>
            </p:cNvSpPr>
            <p:nvPr/>
          </p:nvSpPr>
          <p:spPr bwMode="auto">
            <a:xfrm>
              <a:off x="7534275" y="5373688"/>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4" name="AutoShape 158"/>
            <p:cNvSpPr>
              <a:spLocks noChangeArrowheads="1"/>
            </p:cNvSpPr>
            <p:nvPr/>
          </p:nvSpPr>
          <p:spPr bwMode="auto">
            <a:xfrm>
              <a:off x="3840163" y="504031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9745" name="Line 48"/>
            <p:cNvSpPr>
              <a:spLocks noChangeShapeType="1"/>
            </p:cNvSpPr>
            <p:nvPr/>
          </p:nvSpPr>
          <p:spPr bwMode="auto">
            <a:xfrm>
              <a:off x="3886200" y="5084763"/>
              <a:ext cx="0" cy="1368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6" name="Line 55"/>
            <p:cNvSpPr>
              <a:spLocks noChangeShapeType="1"/>
            </p:cNvSpPr>
            <p:nvPr/>
          </p:nvSpPr>
          <p:spPr bwMode="auto">
            <a:xfrm>
              <a:off x="3694113" y="5589588"/>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7" name="Line 55"/>
            <p:cNvSpPr>
              <a:spLocks noChangeShapeType="1"/>
            </p:cNvSpPr>
            <p:nvPr/>
          </p:nvSpPr>
          <p:spPr bwMode="auto">
            <a:xfrm>
              <a:off x="9834563" y="5014913"/>
              <a:ext cx="67468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48" name="组合 78"/>
            <p:cNvGrpSpPr>
              <a:grpSpLocks/>
            </p:cNvGrpSpPr>
            <p:nvPr/>
          </p:nvGrpSpPr>
          <p:grpSpPr bwMode="auto">
            <a:xfrm>
              <a:off x="2827338" y="6165850"/>
              <a:ext cx="674687" cy="431800"/>
              <a:chOff x="1496555" y="4858249"/>
              <a:chExt cx="506413" cy="431800"/>
            </a:xfrm>
          </p:grpSpPr>
          <p:sp>
            <p:nvSpPr>
              <p:cNvPr id="29812"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200">
                    <a:solidFill>
                      <a:srgbClr val="000000"/>
                    </a:solidFill>
                    <a:latin typeface="Times New Roman" panose="02020603050405020304" pitchFamily="18" charset="0"/>
                    <a:ea typeface="黑体" panose="02010609060101010101" pitchFamily="49" charset="-122"/>
                  </a:rPr>
                  <a:t>数据</a:t>
                </a:r>
                <a:endParaRPr kumimoji="1" lang="en-US" altLang="zh-CN" sz="1200">
                  <a:solidFill>
                    <a:srgbClr val="000000"/>
                  </a:solidFill>
                  <a:latin typeface="Times New Roman" panose="02020603050405020304" pitchFamily="18" charset="0"/>
                  <a:ea typeface="黑体" panose="02010609060101010101" pitchFamily="49" charset="-122"/>
                </a:endParaRPr>
              </a:p>
              <a:p>
                <a:pPr fontAlgn="ctr"/>
                <a:r>
                  <a:rPr kumimoji="1" lang="zh-CN" altLang="en-US" sz="1200">
                    <a:solidFill>
                      <a:srgbClr val="000000"/>
                    </a:solidFill>
                    <a:latin typeface="Times New Roman" panose="02020603050405020304" pitchFamily="18" charset="0"/>
                    <a:ea typeface="黑体" panose="02010609060101010101" pitchFamily="49" charset="-122"/>
                  </a:rPr>
                  <a:t>寄存器</a:t>
                </a:r>
              </a:p>
            </p:txBody>
          </p:sp>
          <p:grpSp>
            <p:nvGrpSpPr>
              <p:cNvPr id="29813" name="组合 80"/>
              <p:cNvGrpSpPr>
                <a:grpSpLocks/>
              </p:cNvGrpSpPr>
              <p:nvPr/>
            </p:nvGrpSpPr>
            <p:grpSpPr bwMode="auto">
              <a:xfrm flipV="1">
                <a:off x="1547664" y="4865099"/>
                <a:ext cx="72008" cy="80540"/>
                <a:chOff x="287524" y="3070225"/>
                <a:chExt cx="72008" cy="80540"/>
              </a:xfrm>
            </p:grpSpPr>
            <p:cxnSp>
              <p:nvCxnSpPr>
                <p:cNvPr id="29814" name="直接连接符 9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15" name="直接连接符 9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sp>
          <p:nvSpPr>
            <p:cNvPr id="29749" name="Line 164"/>
            <p:cNvSpPr>
              <a:spLocks noChangeShapeType="1"/>
            </p:cNvSpPr>
            <p:nvPr/>
          </p:nvSpPr>
          <p:spPr bwMode="auto">
            <a:xfrm flipH="1" flipV="1">
              <a:off x="11564938" y="5227638"/>
              <a:ext cx="0" cy="1585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0" name="Line 253"/>
            <p:cNvSpPr>
              <a:spLocks noChangeShapeType="1"/>
            </p:cNvSpPr>
            <p:nvPr/>
          </p:nvSpPr>
          <p:spPr bwMode="auto">
            <a:xfrm>
              <a:off x="3214688" y="6813550"/>
              <a:ext cx="835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1" name="Line 164"/>
            <p:cNvSpPr>
              <a:spLocks noChangeShapeType="1"/>
            </p:cNvSpPr>
            <p:nvPr/>
          </p:nvSpPr>
          <p:spPr bwMode="auto">
            <a:xfrm flipV="1">
              <a:off x="3214688" y="6597650"/>
              <a:ext cx="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2" name="Line 48"/>
            <p:cNvSpPr>
              <a:spLocks noChangeShapeType="1"/>
            </p:cNvSpPr>
            <p:nvPr/>
          </p:nvSpPr>
          <p:spPr bwMode="auto">
            <a:xfrm flipH="1">
              <a:off x="3214688" y="5732463"/>
              <a:ext cx="0" cy="433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3" name="Line 126"/>
            <p:cNvSpPr>
              <a:spLocks noChangeShapeType="1"/>
            </p:cNvSpPr>
            <p:nvPr/>
          </p:nvSpPr>
          <p:spPr bwMode="auto">
            <a:xfrm>
              <a:off x="3214688" y="5732463"/>
              <a:ext cx="1152525" cy="15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54" name="组合 175"/>
            <p:cNvGrpSpPr>
              <a:grpSpLocks/>
            </p:cNvGrpSpPr>
            <p:nvPr/>
          </p:nvGrpSpPr>
          <p:grpSpPr bwMode="auto">
            <a:xfrm>
              <a:off x="10509250" y="4708525"/>
              <a:ext cx="863600" cy="1296988"/>
              <a:chOff x="3312847" y="4365104"/>
              <a:chExt cx="684861" cy="1296988"/>
            </a:xfrm>
          </p:grpSpPr>
          <p:sp>
            <p:nvSpPr>
              <p:cNvPr id="29808"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数据</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29809"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29810"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ReadData</a:t>
                </a:r>
              </a:p>
            </p:txBody>
          </p:sp>
          <p:sp>
            <p:nvSpPr>
              <p:cNvPr id="29811"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grpSp>
        <p:sp>
          <p:nvSpPr>
            <p:cNvPr id="29755" name="Line 186"/>
            <p:cNvSpPr>
              <a:spLocks noChangeShapeType="1"/>
            </p:cNvSpPr>
            <p:nvPr/>
          </p:nvSpPr>
          <p:spPr bwMode="auto">
            <a:xfrm>
              <a:off x="11372850" y="5219700"/>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56" name="Group 30"/>
            <p:cNvGrpSpPr>
              <a:grpSpLocks/>
            </p:cNvGrpSpPr>
            <p:nvPr/>
          </p:nvGrpSpPr>
          <p:grpSpPr bwMode="auto">
            <a:xfrm>
              <a:off x="4654550" y="5516563"/>
              <a:ext cx="384175" cy="215900"/>
              <a:chOff x="2064" y="2931"/>
              <a:chExt cx="136" cy="227"/>
            </a:xfrm>
          </p:grpSpPr>
          <p:sp>
            <p:nvSpPr>
              <p:cNvPr id="29805"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6"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7"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57" name="AutoShape 155"/>
            <p:cNvSpPr>
              <a:spLocks noChangeArrowheads="1"/>
            </p:cNvSpPr>
            <p:nvPr/>
          </p:nvSpPr>
          <p:spPr bwMode="auto">
            <a:xfrm>
              <a:off x="10077450" y="498633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9758" name="AutoShape 153"/>
            <p:cNvSpPr>
              <a:spLocks noChangeArrowheads="1"/>
            </p:cNvSpPr>
            <p:nvPr/>
          </p:nvSpPr>
          <p:spPr bwMode="auto">
            <a:xfrm>
              <a:off x="6813550" y="5184775"/>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9759" name="Line 160"/>
            <p:cNvSpPr>
              <a:spLocks noChangeShapeType="1"/>
            </p:cNvSpPr>
            <p:nvPr/>
          </p:nvSpPr>
          <p:spPr bwMode="auto">
            <a:xfrm flipV="1">
              <a:off x="6862763" y="5732463"/>
              <a:ext cx="36464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0" name="Line 73"/>
            <p:cNvSpPr>
              <a:spLocks noChangeShapeType="1"/>
            </p:cNvSpPr>
            <p:nvPr/>
          </p:nvSpPr>
          <p:spPr bwMode="auto">
            <a:xfrm rot="16200000" flipH="1">
              <a:off x="6610350" y="5481638"/>
              <a:ext cx="504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1" name="Line 48"/>
            <p:cNvSpPr>
              <a:spLocks noChangeShapeType="1"/>
            </p:cNvSpPr>
            <p:nvPr/>
          </p:nvSpPr>
          <p:spPr bwMode="auto">
            <a:xfrm>
              <a:off x="3886200" y="3789363"/>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2" name="Line 47"/>
            <p:cNvSpPr>
              <a:spLocks noChangeShapeType="1"/>
            </p:cNvSpPr>
            <p:nvPr/>
          </p:nvSpPr>
          <p:spPr bwMode="auto">
            <a:xfrm flipV="1">
              <a:off x="3886200" y="3789363"/>
              <a:ext cx="3648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3" name="Line 164"/>
            <p:cNvSpPr>
              <a:spLocks noChangeShapeType="1"/>
            </p:cNvSpPr>
            <p:nvPr/>
          </p:nvSpPr>
          <p:spPr bwMode="auto">
            <a:xfrm flipV="1">
              <a:off x="8589963" y="35734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4" name="Line 164"/>
            <p:cNvSpPr>
              <a:spLocks noChangeShapeType="1"/>
            </p:cNvSpPr>
            <p:nvPr/>
          </p:nvSpPr>
          <p:spPr bwMode="auto">
            <a:xfrm flipH="1" flipV="1">
              <a:off x="8782050" y="31416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5" name="Line 48"/>
            <p:cNvSpPr>
              <a:spLocks noChangeShapeType="1"/>
            </p:cNvSpPr>
            <p:nvPr/>
          </p:nvSpPr>
          <p:spPr bwMode="auto">
            <a:xfrm>
              <a:off x="4078288" y="3789363"/>
              <a:ext cx="0"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6" name="Line 48"/>
            <p:cNvSpPr>
              <a:spLocks noChangeShapeType="1"/>
            </p:cNvSpPr>
            <p:nvPr/>
          </p:nvSpPr>
          <p:spPr bwMode="auto">
            <a:xfrm>
              <a:off x="4270375" y="37893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7" name="AutoShape 158"/>
            <p:cNvSpPr>
              <a:spLocks noChangeArrowheads="1"/>
            </p:cNvSpPr>
            <p:nvPr/>
          </p:nvSpPr>
          <p:spPr bwMode="auto">
            <a:xfrm>
              <a:off x="4022725" y="46228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9768" name="AutoShape 158"/>
            <p:cNvSpPr>
              <a:spLocks noChangeArrowheads="1"/>
            </p:cNvSpPr>
            <p:nvPr/>
          </p:nvSpPr>
          <p:spPr bwMode="auto">
            <a:xfrm>
              <a:off x="4214813" y="41910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29769" name="Line 164"/>
            <p:cNvSpPr>
              <a:spLocks noChangeShapeType="1"/>
            </p:cNvSpPr>
            <p:nvPr/>
          </p:nvSpPr>
          <p:spPr bwMode="auto">
            <a:xfrm flipV="1">
              <a:off x="8589963" y="37893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0" name="Line 164"/>
            <p:cNvSpPr>
              <a:spLocks noChangeShapeType="1"/>
            </p:cNvSpPr>
            <p:nvPr/>
          </p:nvSpPr>
          <p:spPr bwMode="auto">
            <a:xfrm flipH="1" flipV="1">
              <a:off x="8782050" y="3789363"/>
              <a:ext cx="0" cy="2303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1" name="任意多边形 127"/>
            <p:cNvSpPr>
              <a:spLocks/>
            </p:cNvSpPr>
            <p:nvPr/>
          </p:nvSpPr>
          <p:spPr bwMode="auto">
            <a:xfrm>
              <a:off x="4367213" y="5516563"/>
              <a:ext cx="287337" cy="433387"/>
            </a:xfrm>
            <a:custGeom>
              <a:avLst/>
              <a:gdLst>
                <a:gd name="T0" fmla="*/ 0 w 220980"/>
                <a:gd name="T1" fmla="*/ 0 h 800100"/>
                <a:gd name="T2" fmla="*/ 0 w 220980"/>
                <a:gd name="T3" fmla="*/ 234000 h 800100"/>
                <a:gd name="T4" fmla="*/ 374385 w 220980"/>
                <a:gd name="T5" fmla="*/ 209486 h 800100"/>
                <a:gd name="T6" fmla="*/ 374385 w 220980"/>
                <a:gd name="T7" fmla="*/ 2005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sp>
          <p:nvSpPr>
            <p:cNvPr id="29772" name="Line 263"/>
            <p:cNvSpPr>
              <a:spLocks noChangeShapeType="1"/>
            </p:cNvSpPr>
            <p:nvPr/>
          </p:nvSpPr>
          <p:spPr bwMode="auto">
            <a:xfrm>
              <a:off x="4078288" y="6092825"/>
              <a:ext cx="47037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3" name="Line 126"/>
            <p:cNvSpPr>
              <a:spLocks noChangeShapeType="1"/>
            </p:cNvSpPr>
            <p:nvPr/>
          </p:nvSpPr>
          <p:spPr bwMode="auto">
            <a:xfrm>
              <a:off x="4078288" y="58769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4" name="Line 9"/>
            <p:cNvSpPr>
              <a:spLocks noChangeShapeType="1"/>
            </p:cNvSpPr>
            <p:nvPr/>
          </p:nvSpPr>
          <p:spPr bwMode="auto">
            <a:xfrm flipV="1">
              <a:off x="4078288" y="5876925"/>
              <a:ext cx="0" cy="215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5" name="Line 145"/>
            <p:cNvSpPr>
              <a:spLocks noChangeShapeType="1"/>
            </p:cNvSpPr>
            <p:nvPr/>
          </p:nvSpPr>
          <p:spPr bwMode="auto">
            <a:xfrm>
              <a:off x="6475413" y="3719513"/>
              <a:ext cx="192087"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6" name="Text Box 146"/>
            <p:cNvSpPr txBox="1">
              <a:spLocks noChangeArrowheads="1"/>
            </p:cNvSpPr>
            <p:nvPr/>
          </p:nvSpPr>
          <p:spPr bwMode="auto">
            <a:xfrm>
              <a:off x="6475413" y="3681413"/>
              <a:ext cx="287337"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800">
                  <a:solidFill>
                    <a:srgbClr val="000000"/>
                  </a:solidFill>
                  <a:latin typeface="Times New Roman" panose="02020603050405020304" pitchFamily="18" charset="0"/>
                </a:rPr>
                <a:t>26</a:t>
              </a:r>
            </a:p>
          </p:txBody>
        </p:sp>
        <p:sp>
          <p:nvSpPr>
            <p:cNvPr id="29777" name="Line 29"/>
            <p:cNvSpPr>
              <a:spLocks noChangeShapeType="1"/>
            </p:cNvSpPr>
            <p:nvPr/>
          </p:nvSpPr>
          <p:spPr bwMode="auto">
            <a:xfrm flipV="1">
              <a:off x="4749800" y="5076825"/>
              <a:ext cx="2905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8" name="Line 126"/>
            <p:cNvSpPr>
              <a:spLocks noChangeShapeType="1"/>
            </p:cNvSpPr>
            <p:nvPr/>
          </p:nvSpPr>
          <p:spPr bwMode="auto">
            <a:xfrm flipV="1">
              <a:off x="4173538" y="52292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9" name="Text Box 127"/>
            <p:cNvSpPr txBox="1">
              <a:spLocks noChangeArrowheads="1"/>
            </p:cNvSpPr>
            <p:nvPr/>
          </p:nvSpPr>
          <p:spPr bwMode="auto">
            <a:xfrm>
              <a:off x="3981450" y="5208588"/>
              <a:ext cx="1920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1000">
                  <a:solidFill>
                    <a:srgbClr val="000000"/>
                  </a:solidFill>
                  <a:latin typeface="Times New Roman" panose="02020603050405020304" pitchFamily="18" charset="0"/>
                </a:rPr>
                <a:t>1F</a:t>
              </a:r>
            </a:p>
          </p:txBody>
        </p:sp>
        <p:sp>
          <p:nvSpPr>
            <p:cNvPr id="29780" name="任意多边形 136"/>
            <p:cNvSpPr>
              <a:spLocks/>
            </p:cNvSpPr>
            <p:nvPr/>
          </p:nvSpPr>
          <p:spPr bwMode="auto">
            <a:xfrm>
              <a:off x="4462463" y="4868863"/>
              <a:ext cx="288925" cy="431800"/>
            </a:xfrm>
            <a:custGeom>
              <a:avLst/>
              <a:gdLst>
                <a:gd name="T0" fmla="*/ 0 w 220980"/>
                <a:gd name="T1" fmla="*/ 0 h 800100"/>
                <a:gd name="T2" fmla="*/ 0 w 220980"/>
                <a:gd name="T3" fmla="*/ 233143 h 800100"/>
                <a:gd name="T4" fmla="*/ 376454 w 220980"/>
                <a:gd name="T5" fmla="*/ 208718 h 800100"/>
                <a:gd name="T6" fmla="*/ 376454 w 220980"/>
                <a:gd name="T7" fmla="*/ 19984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grpSp>
          <p:nvGrpSpPr>
            <p:cNvPr id="29781" name="Group 97"/>
            <p:cNvGrpSpPr>
              <a:grpSpLocks/>
            </p:cNvGrpSpPr>
            <p:nvPr/>
          </p:nvGrpSpPr>
          <p:grpSpPr bwMode="auto">
            <a:xfrm>
              <a:off x="4078288" y="4657725"/>
              <a:ext cx="384175" cy="247650"/>
              <a:chOff x="4286" y="1525"/>
              <a:chExt cx="362" cy="272"/>
            </a:xfrm>
          </p:grpSpPr>
          <p:sp>
            <p:nvSpPr>
              <p:cNvPr id="139" name="Line 98"/>
              <p:cNvSpPr>
                <a:spLocks noChangeShapeType="1"/>
              </p:cNvSpPr>
              <p:nvPr/>
            </p:nvSpPr>
            <p:spPr bwMode="auto">
              <a:xfrm flipV="1">
                <a:off x="4286" y="1525"/>
                <a:ext cx="0" cy="2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grpSp>
        <p:sp>
          <p:nvSpPr>
            <p:cNvPr id="141" name="AutoShape 147"/>
            <p:cNvSpPr>
              <a:spLocks noChangeArrowheads="1"/>
            </p:cNvSpPr>
            <p:nvPr/>
          </p:nvSpPr>
          <p:spPr bwMode="auto">
            <a:xfrm>
              <a:off x="4032250" y="4619625"/>
              <a:ext cx="95250" cy="71438"/>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2" name="Text Box 170"/>
            <p:cNvSpPr txBox="1">
              <a:spLocks noChangeArrowheads="1"/>
            </p:cNvSpPr>
            <p:nvPr/>
          </p:nvSpPr>
          <p:spPr bwMode="auto">
            <a:xfrm>
              <a:off x="4222750" y="4760913"/>
              <a:ext cx="2873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29784" name="组合 300"/>
            <p:cNvGrpSpPr>
              <a:grpSpLocks/>
            </p:cNvGrpSpPr>
            <p:nvPr/>
          </p:nvGrpSpPr>
          <p:grpSpPr bwMode="auto">
            <a:xfrm flipV="1">
              <a:off x="11085513" y="4724400"/>
              <a:ext cx="96837" cy="80963"/>
              <a:chOff x="287524" y="3070225"/>
              <a:chExt cx="72008" cy="80540"/>
            </a:xfrm>
          </p:grpSpPr>
          <p:cxnSp>
            <p:nvCxnSpPr>
              <p:cNvPr id="29801" name="直接连接符 147"/>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02" name="直接连接符 148"/>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29785" name="矩形 149"/>
            <p:cNvSpPr>
              <a:spLocks noChangeArrowheads="1"/>
            </p:cNvSpPr>
            <p:nvPr/>
          </p:nvSpPr>
          <p:spPr bwMode="auto">
            <a:xfrm>
              <a:off x="8974138" y="2852738"/>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EPC</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29786" name="组合 300"/>
            <p:cNvGrpSpPr>
              <a:grpSpLocks/>
            </p:cNvGrpSpPr>
            <p:nvPr/>
          </p:nvGrpSpPr>
          <p:grpSpPr bwMode="auto">
            <a:xfrm>
              <a:off x="9550400" y="3060700"/>
              <a:ext cx="95250" cy="80963"/>
              <a:chOff x="287524" y="3070225"/>
              <a:chExt cx="72008" cy="80540"/>
            </a:xfrm>
          </p:grpSpPr>
          <p:cxnSp>
            <p:nvCxnSpPr>
              <p:cNvPr id="29799" name="直接连接符 151"/>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9800" name="直接连接符 152"/>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29787" name="Line 164"/>
            <p:cNvSpPr>
              <a:spLocks noChangeShapeType="1"/>
            </p:cNvSpPr>
            <p:nvPr/>
          </p:nvSpPr>
          <p:spPr bwMode="auto">
            <a:xfrm flipV="1">
              <a:off x="9742488" y="30019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8" name="Line 164"/>
            <p:cNvSpPr>
              <a:spLocks noChangeShapeType="1"/>
            </p:cNvSpPr>
            <p:nvPr/>
          </p:nvSpPr>
          <p:spPr bwMode="auto">
            <a:xfrm flipH="1" flipV="1">
              <a:off x="9934575" y="2997200"/>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9" name="Line 164"/>
            <p:cNvSpPr>
              <a:spLocks noChangeShapeType="1"/>
            </p:cNvSpPr>
            <p:nvPr/>
          </p:nvSpPr>
          <p:spPr bwMode="auto">
            <a:xfrm>
              <a:off x="7246938" y="4221163"/>
              <a:ext cx="26876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0" name="Line 9"/>
            <p:cNvSpPr>
              <a:spLocks noChangeShapeType="1"/>
            </p:cNvSpPr>
            <p:nvPr/>
          </p:nvSpPr>
          <p:spPr bwMode="auto">
            <a:xfrm flipV="1">
              <a:off x="7246938" y="3968750"/>
              <a:ext cx="0" cy="252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1" name="Line 55"/>
            <p:cNvSpPr>
              <a:spLocks noChangeShapeType="1"/>
            </p:cNvSpPr>
            <p:nvPr/>
          </p:nvSpPr>
          <p:spPr bwMode="auto">
            <a:xfrm>
              <a:off x="7258050" y="3968750"/>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2" name="Line 47"/>
            <p:cNvSpPr>
              <a:spLocks noChangeShapeType="1"/>
            </p:cNvSpPr>
            <p:nvPr/>
          </p:nvSpPr>
          <p:spPr bwMode="auto">
            <a:xfrm flipV="1">
              <a:off x="1487488" y="2997200"/>
              <a:ext cx="7486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3" name="Line 164"/>
            <p:cNvSpPr>
              <a:spLocks noChangeShapeType="1"/>
            </p:cNvSpPr>
            <p:nvPr/>
          </p:nvSpPr>
          <p:spPr bwMode="auto">
            <a:xfrm flipV="1">
              <a:off x="1479550" y="2997200"/>
              <a:ext cx="0" cy="576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4" name="AutoShape 150"/>
            <p:cNvSpPr>
              <a:spLocks noChangeArrowheads="1"/>
            </p:cNvSpPr>
            <p:nvPr/>
          </p:nvSpPr>
          <p:spPr bwMode="auto">
            <a:xfrm>
              <a:off x="1439863" y="353695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grpSp>
          <p:nvGrpSpPr>
            <p:cNvPr id="29795" name="组合 279"/>
            <p:cNvGrpSpPr>
              <a:grpSpLocks/>
            </p:cNvGrpSpPr>
            <p:nvPr/>
          </p:nvGrpSpPr>
          <p:grpSpPr bwMode="auto">
            <a:xfrm>
              <a:off x="7534275" y="3249613"/>
              <a:ext cx="1055688" cy="863600"/>
              <a:chOff x="3132139" y="4437112"/>
              <a:chExt cx="863600" cy="1555229"/>
            </a:xfrm>
          </p:grpSpPr>
          <p:sp>
            <p:nvSpPr>
              <p:cNvPr id="29796"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黑体" panose="02010609060101010101" pitchFamily="49" charset="-122"/>
                    <a:ea typeface="黑体" panose="02010609060101010101" pitchFamily="49" charset="-122"/>
                  </a:rPr>
                  <a:t>PC</a:t>
                </a:r>
                <a:r>
                  <a:rPr kumimoji="1" lang="zh-CN" altLang="en-US" sz="1100">
                    <a:solidFill>
                      <a:srgbClr val="000000"/>
                    </a:solidFill>
                    <a:latin typeface="黑体" panose="02010609060101010101" pitchFamily="49" charset="-122"/>
                    <a:ea typeface="黑体" panose="02010609060101010101" pitchFamily="49" charset="-122"/>
                  </a:rPr>
                  <a:t>计算</a:t>
                </a:r>
              </a:p>
            </p:txBody>
          </p:sp>
          <p:sp>
            <p:nvSpPr>
              <p:cNvPr id="29797"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PC</a:t>
                </a:r>
              </a:p>
              <a:p>
                <a:pPr eaLnBrk="1" fontAlgn="ctr" hangingPunct="1"/>
                <a:endParaRPr kumimoji="1" lang="en-US" altLang="zh-CN" sz="500">
                  <a:solidFill>
                    <a:srgbClr val="000000"/>
                  </a:solidFill>
                  <a:latin typeface="Times New Roman" panose="02020603050405020304" pitchFamily="18" charset="0"/>
                </a:endParaRPr>
              </a:p>
              <a:p>
                <a:pPr eaLnBrk="1" fontAlgn="ctr" hangingPunct="1"/>
                <a:r>
                  <a:rPr kumimoji="1" lang="en-US" altLang="zh-CN" sz="1000">
                    <a:solidFill>
                      <a:srgbClr val="000000"/>
                    </a:solidFill>
                    <a:latin typeface="Times New Roman" panose="02020603050405020304" pitchFamily="18" charset="0"/>
                  </a:rPr>
                  <a:t>IMM</a:t>
                </a:r>
              </a:p>
              <a:p>
                <a:pPr eaLnBrk="1" fontAlgn="ctr" hangingPunct="1">
                  <a:spcBef>
                    <a:spcPts val="600"/>
                  </a:spcBef>
                </a:pPr>
                <a:r>
                  <a:rPr kumimoji="1" lang="en-US" altLang="zh-CN" sz="1000">
                    <a:solidFill>
                      <a:srgbClr val="000000"/>
                    </a:solidFill>
                    <a:latin typeface="Times New Roman" panose="02020603050405020304" pitchFamily="18" charset="0"/>
                  </a:rPr>
                  <a:t>EPC</a:t>
                </a:r>
              </a:p>
            </p:txBody>
          </p:sp>
          <p:sp>
            <p:nvSpPr>
              <p:cNvPr id="29798"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fontAlgn="ctr" hangingPunct="1"/>
                <a:r>
                  <a:rPr kumimoji="1" lang="en-US" altLang="zh-CN" sz="1000">
                    <a:solidFill>
                      <a:srgbClr val="000000"/>
                    </a:solidFill>
                    <a:latin typeface="Times New Roman" panose="02020603050405020304" pitchFamily="18" charset="0"/>
                  </a:rPr>
                  <a:t>NPC</a:t>
                </a:r>
              </a:p>
              <a:p>
                <a:pPr eaLnBrk="1" fontAlgn="ctr" hangingPunct="1"/>
                <a:endParaRPr kumimoji="1" lang="en-US" altLang="zh-CN" sz="200">
                  <a:solidFill>
                    <a:srgbClr val="000000"/>
                  </a:solidFill>
                  <a:latin typeface="Times New Roman" panose="02020603050405020304" pitchFamily="18" charset="0"/>
                </a:endParaRPr>
              </a:p>
              <a:p>
                <a:pPr algn="r" eaLnBrk="1" fontAlgn="ctr" hangingPunct="1"/>
                <a:endParaRPr kumimoji="1" lang="en-US" altLang="zh-CN" sz="300">
                  <a:solidFill>
                    <a:srgbClr val="000000"/>
                  </a:solidFill>
                  <a:latin typeface="Times New Roman" panose="02020603050405020304" pitchFamily="18" charset="0"/>
                </a:endParaRPr>
              </a:p>
              <a:p>
                <a:pPr algn="r" eaLnBrk="1" fontAlgn="ctr" hangingPunct="1"/>
                <a:r>
                  <a:rPr kumimoji="1" lang="en-US" altLang="zh-CN" sz="1000">
                    <a:solidFill>
                      <a:srgbClr val="000000"/>
                    </a:solidFill>
                    <a:latin typeface="Times New Roman" panose="02020603050405020304" pitchFamily="18" charset="0"/>
                  </a:rPr>
                  <a:t>PC+4</a:t>
                </a:r>
              </a:p>
            </p:txBody>
          </p:sp>
        </p:grpSp>
      </p:grpSp>
      <p:sp>
        <p:nvSpPr>
          <p:cNvPr id="160" name="圆角矩形 159"/>
          <p:cNvSpPr/>
          <p:nvPr/>
        </p:nvSpPr>
        <p:spPr bwMode="auto">
          <a:xfrm>
            <a:off x="616476" y="266483"/>
            <a:ext cx="1926699"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修改</a:t>
            </a:r>
            <a:r>
              <a:rPr lang="en-US" altLang="zh-CN" sz="2800" b="1" dirty="0">
                <a:solidFill>
                  <a:schemeClr val="bg1"/>
                </a:solidFill>
                <a:latin typeface="微软雅黑" panose="020B0503020204020204" pitchFamily="34" charset="-122"/>
                <a:ea typeface="微软雅黑" panose="020B0503020204020204" pitchFamily="34" charset="-122"/>
              </a:rPr>
              <a:t>N</a:t>
            </a:r>
            <a:r>
              <a:rPr lang="en-US" altLang="zh-CN" sz="2800" b="1" dirty="0" smtClean="0">
                <a:solidFill>
                  <a:schemeClr val="bg1"/>
                </a:solidFill>
                <a:latin typeface="微软雅黑" panose="020B0503020204020204" pitchFamily="34" charset="-122"/>
                <a:ea typeface="微软雅黑" panose="020B0503020204020204" pitchFamily="34" charset="-122"/>
              </a:rPr>
              <a:t>PC</a:t>
            </a:r>
          </a:p>
        </p:txBody>
      </p:sp>
      <p:sp>
        <p:nvSpPr>
          <p:cNvPr id="159"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22</a:t>
            </a:fld>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2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69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969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969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1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a:xfrm>
            <a:off x="644185" y="1007164"/>
            <a:ext cx="11149012" cy="794064"/>
          </a:xfrm>
        </p:spPr>
        <p:txBody>
          <a:bodyPr/>
          <a:lstStyle/>
          <a:p>
            <a:r>
              <a:rPr lang="zh-CN" altLang="en-US" sz="2800" b="1" dirty="0" smtClean="0">
                <a:ea typeface="宋体" panose="02010600030101010101" pitchFamily="2" charset="-122"/>
              </a:rPr>
              <a:t>记录当前哪些硬件中断有效</a:t>
            </a:r>
            <a:endParaRPr lang="en-US" altLang="zh-CN" sz="2800" b="1" dirty="0" smtClean="0">
              <a:ea typeface="宋体" panose="02010600030101010101" pitchFamily="2" charset="-122"/>
            </a:endParaRPr>
          </a:p>
          <a:p>
            <a:pPr lvl="1"/>
            <a:r>
              <a:rPr lang="en-US" altLang="zh-CN" sz="2400" b="1" dirty="0" smtClean="0">
                <a:ea typeface="宋体" panose="02010600030101010101" pitchFamily="2" charset="-122"/>
              </a:rPr>
              <a:t>IP[7:2]</a:t>
            </a:r>
            <a:r>
              <a:rPr lang="zh-CN" altLang="en-US" sz="2400" b="1" dirty="0" smtClean="0">
                <a:ea typeface="宋体" panose="02010600030101010101" pitchFamily="2" charset="-122"/>
              </a:rPr>
              <a:t>：</a:t>
            </a:r>
            <a:r>
              <a:rPr lang="en-US" altLang="zh-CN" sz="2400" b="1" dirty="0" smtClean="0">
                <a:ea typeface="宋体" panose="02010600030101010101" pitchFamily="2" charset="-122"/>
              </a:rPr>
              <a:t>6</a:t>
            </a:r>
            <a:r>
              <a:rPr lang="zh-CN" altLang="en-US" sz="2400" b="1" dirty="0" smtClean="0">
                <a:ea typeface="宋体" panose="02010600030101010101" pitchFamily="2" charset="-122"/>
              </a:rPr>
              <a:t>个硬件中断</a:t>
            </a:r>
            <a:endParaRPr lang="en-US" altLang="zh-CN" sz="2400" b="1" dirty="0" smtClean="0">
              <a:ea typeface="宋体" panose="02010600030101010101" pitchFamily="2" charset="-122"/>
            </a:endParaRPr>
          </a:p>
        </p:txBody>
      </p:sp>
      <p:grpSp>
        <p:nvGrpSpPr>
          <p:cNvPr id="3" name="组合 2"/>
          <p:cNvGrpSpPr/>
          <p:nvPr/>
        </p:nvGrpSpPr>
        <p:grpSpPr>
          <a:xfrm>
            <a:off x="815975" y="2852738"/>
            <a:ext cx="10748963" cy="3960812"/>
            <a:chOff x="815975" y="2852738"/>
            <a:chExt cx="10748963" cy="3960812"/>
          </a:xfrm>
        </p:grpSpPr>
        <p:sp>
          <p:nvSpPr>
            <p:cNvPr id="30725" name="Line 46"/>
            <p:cNvSpPr>
              <a:spLocks noChangeShapeType="1"/>
            </p:cNvSpPr>
            <p:nvPr/>
          </p:nvSpPr>
          <p:spPr bwMode="auto">
            <a:xfrm>
              <a:off x="3694113" y="46545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6" name="Line 96"/>
            <p:cNvSpPr>
              <a:spLocks noChangeShapeType="1"/>
            </p:cNvSpPr>
            <p:nvPr/>
          </p:nvSpPr>
          <p:spPr bwMode="auto">
            <a:xfrm>
              <a:off x="3694113" y="42227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Line 106"/>
            <p:cNvSpPr>
              <a:spLocks noChangeShapeType="1"/>
            </p:cNvSpPr>
            <p:nvPr/>
          </p:nvSpPr>
          <p:spPr bwMode="auto">
            <a:xfrm flipV="1">
              <a:off x="2543175" y="4572000"/>
              <a:ext cx="2984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8" name="Line 134"/>
            <p:cNvSpPr>
              <a:spLocks noChangeShapeType="1"/>
            </p:cNvSpPr>
            <p:nvPr/>
          </p:nvSpPr>
          <p:spPr bwMode="auto">
            <a:xfrm flipV="1">
              <a:off x="815975" y="421957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Line 135"/>
            <p:cNvSpPr>
              <a:spLocks noChangeShapeType="1"/>
            </p:cNvSpPr>
            <p:nvPr/>
          </p:nvSpPr>
          <p:spPr bwMode="auto">
            <a:xfrm>
              <a:off x="1295400" y="4222750"/>
              <a:ext cx="48577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Rectangle 12"/>
            <p:cNvSpPr>
              <a:spLocks noChangeArrowheads="1"/>
            </p:cNvSpPr>
            <p:nvPr/>
          </p:nvSpPr>
          <p:spPr bwMode="auto">
            <a:xfrm>
              <a:off x="1781175" y="3860800"/>
              <a:ext cx="750888" cy="136683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指令</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0731" name="Text Box 13"/>
            <p:cNvSpPr txBox="1">
              <a:spLocks noChangeArrowheads="1"/>
            </p:cNvSpPr>
            <p:nvPr/>
          </p:nvSpPr>
          <p:spPr bwMode="auto">
            <a:xfrm>
              <a:off x="1852613" y="4164013"/>
              <a:ext cx="665162"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0732" name="Text Box 13"/>
            <p:cNvSpPr txBox="1">
              <a:spLocks noChangeArrowheads="1"/>
            </p:cNvSpPr>
            <p:nvPr/>
          </p:nvSpPr>
          <p:spPr bwMode="auto">
            <a:xfrm>
              <a:off x="2184400" y="4487863"/>
              <a:ext cx="3333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Data</a:t>
              </a:r>
            </a:p>
          </p:txBody>
        </p:sp>
        <p:sp>
          <p:nvSpPr>
            <p:cNvPr id="30733" name="Rectangle 3"/>
            <p:cNvSpPr>
              <a:spLocks noChangeArrowheads="1"/>
            </p:cNvSpPr>
            <p:nvPr/>
          </p:nvSpPr>
          <p:spPr bwMode="auto">
            <a:xfrm>
              <a:off x="1006475" y="3789363"/>
              <a:ext cx="288925" cy="93503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Cambria" panose="02040503050406030204" pitchFamily="18" charset="0"/>
                  <a:ea typeface="黑体" panose="02010609060101010101" pitchFamily="49" charset="-122"/>
                </a:rPr>
                <a:t>PC</a:t>
              </a:r>
              <a:endParaRPr kumimoji="1" lang="zh-CN" altLang="en-US" sz="1100">
                <a:solidFill>
                  <a:srgbClr val="000000"/>
                </a:solidFill>
                <a:latin typeface="Cambria" panose="02040503050406030204" pitchFamily="18" charset="0"/>
                <a:ea typeface="黑体" panose="02010609060101010101" pitchFamily="49" charset="-122"/>
              </a:endParaRPr>
            </a:p>
          </p:txBody>
        </p:sp>
        <p:grpSp>
          <p:nvGrpSpPr>
            <p:cNvPr id="30734" name="组合 273"/>
            <p:cNvGrpSpPr>
              <a:grpSpLocks/>
            </p:cNvGrpSpPr>
            <p:nvPr/>
          </p:nvGrpSpPr>
          <p:grpSpPr bwMode="auto">
            <a:xfrm>
              <a:off x="2830513" y="3748088"/>
              <a:ext cx="865187" cy="1512887"/>
              <a:chOff x="2483768" y="1704975"/>
              <a:chExt cx="648370" cy="1512888"/>
            </a:xfrm>
          </p:grpSpPr>
          <p:sp>
            <p:nvSpPr>
              <p:cNvPr id="30885"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指</a:t>
                </a:r>
              </a:p>
              <a:p>
                <a:pPr fontAlgn="ctr"/>
                <a:r>
                  <a:rPr kumimoji="1" lang="zh-CN" altLang="en-US" sz="1100">
                    <a:solidFill>
                      <a:srgbClr val="000000"/>
                    </a:solidFill>
                    <a:latin typeface="黑体" panose="02010609060101010101" pitchFamily="49" charset="-122"/>
                    <a:ea typeface="黑体" panose="02010609060101010101" pitchFamily="49" charset="-122"/>
                  </a:rPr>
                  <a:t>令</a:t>
                </a:r>
              </a:p>
              <a:p>
                <a:pPr fontAlgn="ctr"/>
                <a:r>
                  <a:rPr kumimoji="1" lang="zh-CN" altLang="en-US" sz="1100">
                    <a:solidFill>
                      <a:srgbClr val="000000"/>
                    </a:solidFill>
                    <a:latin typeface="黑体" panose="02010609060101010101" pitchFamily="49" charset="-122"/>
                    <a:ea typeface="黑体" panose="02010609060101010101" pitchFamily="49" charset="-122"/>
                  </a:rPr>
                  <a:t>寄</a:t>
                </a:r>
              </a:p>
              <a:p>
                <a:pPr fontAlgn="ctr"/>
                <a:r>
                  <a:rPr kumimoji="1" lang="zh-CN" altLang="en-US" sz="1100">
                    <a:solidFill>
                      <a:srgbClr val="000000"/>
                    </a:solidFill>
                    <a:latin typeface="黑体" panose="02010609060101010101" pitchFamily="49" charset="-122"/>
                    <a:ea typeface="黑体" panose="02010609060101010101" pitchFamily="49" charset="-122"/>
                  </a:rPr>
                  <a:t>存</a:t>
                </a:r>
              </a:p>
              <a:p>
                <a:pPr fontAlgn="ctr"/>
                <a:r>
                  <a:rPr kumimoji="1" lang="zh-CN" altLang="en-US" sz="1100">
                    <a:solidFill>
                      <a:srgbClr val="000000"/>
                    </a:solidFill>
                    <a:latin typeface="黑体" panose="02010609060101010101" pitchFamily="49" charset="-122"/>
                    <a:ea typeface="黑体" panose="02010609060101010101" pitchFamily="49" charset="-122"/>
                  </a:rPr>
                  <a:t>器</a:t>
                </a:r>
              </a:p>
            </p:txBody>
          </p:sp>
          <p:sp>
            <p:nvSpPr>
              <p:cNvPr id="30886"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[31:26]</a:t>
                </a:r>
              </a:p>
            </p:txBody>
          </p:sp>
          <p:sp>
            <p:nvSpPr>
              <p:cNvPr id="30887"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[25:21]</a:t>
                </a:r>
              </a:p>
            </p:txBody>
          </p:sp>
          <p:sp>
            <p:nvSpPr>
              <p:cNvPr id="30888"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[20:16]</a:t>
                </a:r>
              </a:p>
            </p:txBody>
          </p:sp>
          <p:sp>
            <p:nvSpPr>
              <p:cNvPr id="30889"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[15:0]</a:t>
                </a:r>
              </a:p>
            </p:txBody>
          </p:sp>
        </p:grpSp>
        <p:grpSp>
          <p:nvGrpSpPr>
            <p:cNvPr id="30735" name="组合 9"/>
            <p:cNvGrpSpPr>
              <a:grpSpLocks/>
            </p:cNvGrpSpPr>
            <p:nvPr/>
          </p:nvGrpSpPr>
          <p:grpSpPr bwMode="auto">
            <a:xfrm>
              <a:off x="1095375" y="4638675"/>
              <a:ext cx="95250" cy="80963"/>
              <a:chOff x="287524" y="3070225"/>
              <a:chExt cx="72008" cy="80540"/>
            </a:xfrm>
          </p:grpSpPr>
          <p:cxnSp>
            <p:nvCxnSpPr>
              <p:cNvPr id="30883" name="直接连接符 1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84" name="直接连接符 2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0736" name="组合 271"/>
            <p:cNvGrpSpPr>
              <a:grpSpLocks/>
            </p:cNvGrpSpPr>
            <p:nvPr/>
          </p:nvGrpSpPr>
          <p:grpSpPr bwMode="auto">
            <a:xfrm>
              <a:off x="2951163" y="5180013"/>
              <a:ext cx="95250" cy="80962"/>
              <a:chOff x="287524" y="3070225"/>
              <a:chExt cx="72008" cy="80540"/>
            </a:xfrm>
          </p:grpSpPr>
          <p:cxnSp>
            <p:nvCxnSpPr>
              <p:cNvPr id="30881" name="直接连接符 2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82" name="直接连接符 2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0737" name="Line 47"/>
            <p:cNvSpPr>
              <a:spLocks noChangeShapeType="1"/>
            </p:cNvSpPr>
            <p:nvPr/>
          </p:nvSpPr>
          <p:spPr bwMode="auto">
            <a:xfrm flipV="1">
              <a:off x="3694113" y="5084763"/>
              <a:ext cx="7683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738" name="Group 131"/>
            <p:cNvGrpSpPr>
              <a:grpSpLocks/>
            </p:cNvGrpSpPr>
            <p:nvPr/>
          </p:nvGrpSpPr>
          <p:grpSpPr bwMode="auto">
            <a:xfrm flipV="1">
              <a:off x="815975" y="3141663"/>
              <a:ext cx="7966075" cy="1069975"/>
              <a:chOff x="4286" y="1525"/>
              <a:chExt cx="363" cy="272"/>
            </a:xfrm>
          </p:grpSpPr>
          <p:sp>
            <p:nvSpPr>
              <p:cNvPr id="30879"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80"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9" name="Group 110"/>
            <p:cNvGrpSpPr>
              <a:grpSpLocks/>
            </p:cNvGrpSpPr>
            <p:nvPr/>
          </p:nvGrpSpPr>
          <p:grpSpPr bwMode="auto">
            <a:xfrm flipV="1">
              <a:off x="1479550" y="3573463"/>
              <a:ext cx="6054725" cy="646112"/>
              <a:chOff x="4286" y="1525"/>
              <a:chExt cx="362" cy="272"/>
            </a:xfrm>
          </p:grpSpPr>
          <p:sp>
            <p:nvSpPr>
              <p:cNvPr id="30877"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78"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40" name="AutoShape 150"/>
            <p:cNvSpPr>
              <a:spLocks noChangeArrowheads="1"/>
            </p:cNvSpPr>
            <p:nvPr/>
          </p:nvSpPr>
          <p:spPr bwMode="auto">
            <a:xfrm>
              <a:off x="1431925" y="418306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0741" name="Rectangle 34"/>
            <p:cNvSpPr>
              <a:spLocks noChangeArrowheads="1"/>
            </p:cNvSpPr>
            <p:nvPr/>
          </p:nvSpPr>
          <p:spPr bwMode="auto">
            <a:xfrm>
              <a:off x="6378575" y="4508500"/>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A</a:t>
              </a:r>
            </a:p>
          </p:txBody>
        </p:sp>
        <p:sp>
          <p:nvSpPr>
            <p:cNvPr id="30742" name="Rectangle 35"/>
            <p:cNvSpPr>
              <a:spLocks noChangeArrowheads="1"/>
            </p:cNvSpPr>
            <p:nvPr/>
          </p:nvSpPr>
          <p:spPr bwMode="auto">
            <a:xfrm>
              <a:off x="6378575" y="5087938"/>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B</a:t>
              </a:r>
            </a:p>
          </p:txBody>
        </p:sp>
        <p:sp>
          <p:nvSpPr>
            <p:cNvPr id="30743" name="Line 36"/>
            <p:cNvSpPr>
              <a:spLocks noChangeShapeType="1"/>
            </p:cNvSpPr>
            <p:nvPr/>
          </p:nvSpPr>
          <p:spPr bwMode="auto">
            <a:xfrm flipV="1">
              <a:off x="6094413" y="4651375"/>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Line 37"/>
            <p:cNvSpPr>
              <a:spLocks noChangeShapeType="1"/>
            </p:cNvSpPr>
            <p:nvPr/>
          </p:nvSpPr>
          <p:spPr bwMode="auto">
            <a:xfrm flipV="1">
              <a:off x="6094413" y="5232400"/>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5" name="Line 55"/>
            <p:cNvSpPr>
              <a:spLocks noChangeShapeType="1"/>
            </p:cNvSpPr>
            <p:nvPr/>
          </p:nvSpPr>
          <p:spPr bwMode="auto">
            <a:xfrm>
              <a:off x="6670675" y="4652963"/>
              <a:ext cx="11509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746" name="组合 279"/>
            <p:cNvGrpSpPr>
              <a:grpSpLocks/>
            </p:cNvGrpSpPr>
            <p:nvPr/>
          </p:nvGrpSpPr>
          <p:grpSpPr bwMode="auto">
            <a:xfrm>
              <a:off x="5037138" y="3933825"/>
              <a:ext cx="1055687" cy="1800225"/>
              <a:chOff x="3132139" y="3933056"/>
              <a:chExt cx="863600" cy="1800225"/>
            </a:xfrm>
          </p:grpSpPr>
          <p:sp>
            <p:nvSpPr>
              <p:cNvPr id="30870"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寄存器堆</a:t>
                </a:r>
              </a:p>
            </p:txBody>
          </p:sp>
          <p:sp>
            <p:nvSpPr>
              <p:cNvPr id="30871" name="Text Box 17"/>
              <p:cNvSpPr txBox="1">
                <a:spLocks noChangeArrowheads="1"/>
              </p:cNvSpPr>
              <p:nvPr/>
            </p:nvSpPr>
            <p:spPr bwMode="auto">
              <a:xfrm>
                <a:off x="3168333" y="4004493"/>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Reg1</a:t>
                </a:r>
              </a:p>
            </p:txBody>
          </p:sp>
          <p:sp>
            <p:nvSpPr>
              <p:cNvPr id="30872" name="Text Box 18"/>
              <p:cNvSpPr txBox="1">
                <a:spLocks noChangeArrowheads="1"/>
              </p:cNvSpPr>
              <p:nvPr/>
            </p:nvSpPr>
            <p:spPr bwMode="auto">
              <a:xfrm>
                <a:off x="3154045" y="4420418"/>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Reg2</a:t>
                </a:r>
              </a:p>
            </p:txBody>
          </p:sp>
          <p:sp>
            <p:nvSpPr>
              <p:cNvPr id="30873" name="Text Box 19"/>
              <p:cNvSpPr txBox="1">
                <a:spLocks noChangeArrowheads="1"/>
              </p:cNvSpPr>
              <p:nvPr/>
            </p:nvSpPr>
            <p:spPr bwMode="auto">
              <a:xfrm>
                <a:off x="3168333" y="49411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Reg</a:t>
                </a:r>
              </a:p>
            </p:txBody>
          </p:sp>
          <p:sp>
            <p:nvSpPr>
              <p:cNvPr id="30874" name="Text Box 20"/>
              <p:cNvSpPr txBox="1">
                <a:spLocks noChangeArrowheads="1"/>
              </p:cNvSpPr>
              <p:nvPr/>
            </p:nvSpPr>
            <p:spPr bwMode="auto">
              <a:xfrm>
                <a:off x="3168333" y="53729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sp>
            <p:nvSpPr>
              <p:cNvPr id="30875"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Data1</a:t>
                </a:r>
              </a:p>
            </p:txBody>
          </p:sp>
          <p:sp>
            <p:nvSpPr>
              <p:cNvPr id="30876"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Data2</a:t>
                </a:r>
              </a:p>
            </p:txBody>
          </p:sp>
        </p:grpSp>
        <p:grpSp>
          <p:nvGrpSpPr>
            <p:cNvPr id="30747" name="组合 300"/>
            <p:cNvGrpSpPr>
              <a:grpSpLocks/>
            </p:cNvGrpSpPr>
            <p:nvPr/>
          </p:nvGrpSpPr>
          <p:grpSpPr bwMode="auto">
            <a:xfrm>
              <a:off x="5807075" y="5637213"/>
              <a:ext cx="95250" cy="80962"/>
              <a:chOff x="287524" y="3070225"/>
              <a:chExt cx="72008" cy="80540"/>
            </a:xfrm>
          </p:grpSpPr>
          <p:cxnSp>
            <p:nvCxnSpPr>
              <p:cNvPr id="30868" name="直接连接符 4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69" name="直接连接符 4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0748" name="组合 311"/>
            <p:cNvGrpSpPr>
              <a:grpSpLocks/>
            </p:cNvGrpSpPr>
            <p:nvPr/>
          </p:nvGrpSpPr>
          <p:grpSpPr bwMode="auto">
            <a:xfrm>
              <a:off x="6478588" y="5297488"/>
              <a:ext cx="95250" cy="80962"/>
              <a:chOff x="287524" y="3070225"/>
              <a:chExt cx="72008" cy="80540"/>
            </a:xfrm>
          </p:grpSpPr>
          <p:cxnSp>
            <p:nvCxnSpPr>
              <p:cNvPr id="30866" name="直接连接符 4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67" name="直接连接符 5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0749" name="组合 338"/>
            <p:cNvGrpSpPr>
              <a:grpSpLocks/>
            </p:cNvGrpSpPr>
            <p:nvPr/>
          </p:nvGrpSpPr>
          <p:grpSpPr bwMode="auto">
            <a:xfrm>
              <a:off x="6472238" y="4722813"/>
              <a:ext cx="95250" cy="80962"/>
              <a:chOff x="287524" y="3070225"/>
              <a:chExt cx="72008" cy="80540"/>
            </a:xfrm>
          </p:grpSpPr>
          <p:cxnSp>
            <p:nvCxnSpPr>
              <p:cNvPr id="30864" name="直接连接符 5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65" name="直接连接符 5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0750" name="组合 61"/>
            <p:cNvGrpSpPr>
              <a:grpSpLocks/>
            </p:cNvGrpSpPr>
            <p:nvPr/>
          </p:nvGrpSpPr>
          <p:grpSpPr bwMode="auto">
            <a:xfrm>
              <a:off x="7821613" y="4410075"/>
              <a:ext cx="669925" cy="1179513"/>
              <a:chOff x="3132137" y="4337869"/>
              <a:chExt cx="582176" cy="1179364"/>
            </a:xfrm>
          </p:grpSpPr>
          <p:sp>
            <p:nvSpPr>
              <p:cNvPr id="30860"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861" name="Text Box 24"/>
              <p:cNvSpPr txBox="1">
                <a:spLocks noChangeArrowheads="1"/>
              </p:cNvSpPr>
              <p:nvPr/>
            </p:nvSpPr>
            <p:spPr bwMode="auto">
              <a:xfrm>
                <a:off x="3199963" y="4804459"/>
                <a:ext cx="221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100">
                    <a:solidFill>
                      <a:srgbClr val="000000"/>
                    </a:solidFill>
                    <a:latin typeface="Cambria" panose="02040503050406030204" pitchFamily="18" charset="0"/>
                  </a:rPr>
                  <a:t>ALU</a:t>
                </a:r>
                <a:endParaRPr lang="en-US" altLang="zh-CN" sz="1200">
                  <a:solidFill>
                    <a:srgbClr val="000000"/>
                  </a:solidFill>
                  <a:latin typeface="Cambria" panose="02040503050406030204" pitchFamily="18" charset="0"/>
                </a:endParaRPr>
              </a:p>
            </p:txBody>
          </p:sp>
          <p:sp>
            <p:nvSpPr>
              <p:cNvPr id="30862"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1000">
                    <a:solidFill>
                      <a:srgbClr val="000000"/>
                    </a:solidFill>
                    <a:latin typeface="Times New Roman" panose="02020603050405020304" pitchFamily="18" charset="0"/>
                  </a:rPr>
                  <a:t>Zero</a:t>
                </a:r>
              </a:p>
              <a:p>
                <a:pPr algn="ctr" eaLnBrk="1" fontAlgn="ctr" hangingPunct="1"/>
                <a:r>
                  <a:rPr kumimoji="1" lang="en-US" altLang="zh-CN" sz="1000">
                    <a:solidFill>
                      <a:srgbClr val="000000"/>
                    </a:solidFill>
                    <a:latin typeface="Times New Roman" panose="02020603050405020304" pitchFamily="18" charset="0"/>
                  </a:rPr>
                  <a:t>Ov</a:t>
                </a:r>
              </a:p>
            </p:txBody>
          </p:sp>
          <p:sp>
            <p:nvSpPr>
              <p:cNvPr id="30863"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1000">
                    <a:solidFill>
                      <a:srgbClr val="000000"/>
                    </a:solidFill>
                    <a:latin typeface="Times New Roman" panose="02020603050405020304" pitchFamily="18" charset="0"/>
                  </a:rPr>
                  <a:t>ALU</a:t>
                </a:r>
              </a:p>
              <a:p>
                <a:pPr algn="ctr" eaLnBrk="1" fontAlgn="ctr" hangingPunct="1">
                  <a:lnSpc>
                    <a:spcPct val="80000"/>
                  </a:lnSpc>
                </a:pPr>
                <a:r>
                  <a:rPr kumimoji="1" lang="zh-CN" altLang="en-US" sz="1000">
                    <a:solidFill>
                      <a:srgbClr val="000000"/>
                    </a:solidFill>
                    <a:latin typeface="Times New Roman" panose="02020603050405020304" pitchFamily="18" charset="0"/>
                  </a:rPr>
                  <a:t>结果</a:t>
                </a:r>
              </a:p>
            </p:txBody>
          </p:sp>
        </p:grpSp>
        <p:sp>
          <p:nvSpPr>
            <p:cNvPr id="30751" name="Rectangle 79"/>
            <p:cNvSpPr>
              <a:spLocks noChangeArrowheads="1"/>
            </p:cNvSpPr>
            <p:nvPr/>
          </p:nvSpPr>
          <p:spPr bwMode="auto">
            <a:xfrm>
              <a:off x="9166225" y="4872038"/>
              <a:ext cx="673100" cy="28733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000">
                  <a:solidFill>
                    <a:srgbClr val="000000"/>
                  </a:solidFill>
                  <a:latin typeface="Cambria" panose="02040503050406030204" pitchFamily="18" charset="0"/>
                  <a:ea typeface="黑体" panose="02010609060101010101" pitchFamily="49" charset="-122"/>
                </a:rPr>
                <a:t>ALUOut</a:t>
              </a:r>
            </a:p>
          </p:txBody>
        </p:sp>
        <p:sp>
          <p:nvSpPr>
            <p:cNvPr id="30752" name="Line 55"/>
            <p:cNvSpPr>
              <a:spLocks noChangeShapeType="1"/>
            </p:cNvSpPr>
            <p:nvPr/>
          </p:nvSpPr>
          <p:spPr bwMode="auto">
            <a:xfrm flipV="1">
              <a:off x="8494713" y="5013325"/>
              <a:ext cx="6715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753" name="组合 300"/>
            <p:cNvGrpSpPr>
              <a:grpSpLocks/>
            </p:cNvGrpSpPr>
            <p:nvPr/>
          </p:nvGrpSpPr>
          <p:grpSpPr bwMode="auto">
            <a:xfrm>
              <a:off x="9645650" y="5084763"/>
              <a:ext cx="96838" cy="80962"/>
              <a:chOff x="287524" y="3070225"/>
              <a:chExt cx="72008" cy="80540"/>
            </a:xfrm>
          </p:grpSpPr>
          <p:cxnSp>
            <p:nvCxnSpPr>
              <p:cNvPr id="30858" name="直接连接符 6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59" name="直接连接符 6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0754" name="Group 87"/>
            <p:cNvGrpSpPr>
              <a:grpSpLocks/>
            </p:cNvGrpSpPr>
            <p:nvPr/>
          </p:nvGrpSpPr>
          <p:grpSpPr bwMode="auto">
            <a:xfrm flipV="1">
              <a:off x="3697288" y="5589588"/>
              <a:ext cx="6427787" cy="1079500"/>
              <a:chOff x="4241" y="3249"/>
              <a:chExt cx="361" cy="271"/>
            </a:xfrm>
          </p:grpSpPr>
          <p:sp>
            <p:nvSpPr>
              <p:cNvPr id="3085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5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55" name="Line 164"/>
            <p:cNvSpPr>
              <a:spLocks noChangeShapeType="1"/>
            </p:cNvSpPr>
            <p:nvPr/>
          </p:nvSpPr>
          <p:spPr bwMode="auto">
            <a:xfrm flipH="1" flipV="1">
              <a:off x="10125075" y="5005388"/>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6" name="Line 9"/>
            <p:cNvSpPr>
              <a:spLocks noChangeShapeType="1"/>
            </p:cNvSpPr>
            <p:nvPr/>
          </p:nvSpPr>
          <p:spPr bwMode="auto">
            <a:xfrm flipV="1">
              <a:off x="7054850" y="5445125"/>
              <a:ext cx="0" cy="10080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7" name="Line 49"/>
            <p:cNvSpPr>
              <a:spLocks noChangeShapeType="1"/>
            </p:cNvSpPr>
            <p:nvPr/>
          </p:nvSpPr>
          <p:spPr bwMode="auto">
            <a:xfrm flipV="1">
              <a:off x="3886200" y="6453188"/>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Line 140"/>
            <p:cNvSpPr>
              <a:spLocks noChangeShapeType="1"/>
            </p:cNvSpPr>
            <p:nvPr/>
          </p:nvSpPr>
          <p:spPr bwMode="auto">
            <a:xfrm>
              <a:off x="4462463" y="6381750"/>
              <a:ext cx="18891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9" name="Text Box 257"/>
            <p:cNvSpPr txBox="1">
              <a:spLocks noChangeArrowheads="1"/>
            </p:cNvSpPr>
            <p:nvPr/>
          </p:nvSpPr>
          <p:spPr bwMode="auto">
            <a:xfrm>
              <a:off x="4462463" y="6311900"/>
              <a:ext cx="287337"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16</a:t>
              </a:r>
            </a:p>
          </p:txBody>
        </p:sp>
        <p:sp>
          <p:nvSpPr>
            <p:cNvPr id="30760" name="Line 263"/>
            <p:cNvSpPr>
              <a:spLocks noChangeShapeType="1"/>
            </p:cNvSpPr>
            <p:nvPr/>
          </p:nvSpPr>
          <p:spPr bwMode="auto">
            <a:xfrm>
              <a:off x="5902325" y="6454775"/>
              <a:ext cx="11525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761" name="组合 116"/>
            <p:cNvGrpSpPr>
              <a:grpSpLocks/>
            </p:cNvGrpSpPr>
            <p:nvPr/>
          </p:nvGrpSpPr>
          <p:grpSpPr bwMode="auto">
            <a:xfrm rot="10800000" flipH="1" flipV="1">
              <a:off x="5038725" y="6237288"/>
              <a:ext cx="866775" cy="292100"/>
              <a:chOff x="3132138" y="4581128"/>
              <a:chExt cx="717226" cy="292234"/>
            </a:xfrm>
          </p:grpSpPr>
          <p:cxnSp>
            <p:nvCxnSpPr>
              <p:cNvPr id="30851" name="直接连接符 74"/>
              <p:cNvCxnSpPr>
                <a:cxnSpLocks noChangeShapeType="1"/>
              </p:cNvCxnSpPr>
              <p:nvPr/>
            </p:nvCxnSpPr>
            <p:spPr bwMode="auto">
              <a:xfrm>
                <a:off x="3132138" y="4869180"/>
                <a:ext cx="71722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52" name="直接连接符 75"/>
              <p:cNvCxnSpPr>
                <a:cxnSpLocks noChangeShapeType="1"/>
              </p:cNvCxnSpPr>
              <p:nvPr/>
            </p:nvCxnSpPr>
            <p:spPr bwMode="auto">
              <a:xfrm>
                <a:off x="3132138" y="4725144"/>
                <a:ext cx="0" cy="14821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53" name="直接连接符 76"/>
              <p:cNvCxnSpPr>
                <a:cxnSpLocks noChangeShapeType="1"/>
              </p:cNvCxnSpPr>
              <p:nvPr/>
            </p:nvCxnSpPr>
            <p:spPr bwMode="auto">
              <a:xfrm flipV="1">
                <a:off x="3132138" y="4581128"/>
                <a:ext cx="717226" cy="14401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54" name="直接连接符 77"/>
              <p:cNvCxnSpPr>
                <a:cxnSpLocks noChangeShapeType="1"/>
              </p:cNvCxnSpPr>
              <p:nvPr/>
            </p:nvCxnSpPr>
            <p:spPr bwMode="auto">
              <a:xfrm flipV="1">
                <a:off x="3849364" y="4581128"/>
                <a:ext cx="0" cy="28805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0855" name="TextBox 78"/>
              <p:cNvSpPr txBox="1">
                <a:spLocks noChangeArrowheads="1"/>
              </p:cNvSpPr>
              <p:nvPr/>
            </p:nvSpPr>
            <p:spPr bwMode="auto">
              <a:xfrm>
                <a:off x="3159320" y="4665613"/>
                <a:ext cx="69004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1800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Cambria" panose="02040503050406030204" pitchFamily="18" charset="0"/>
                    <a:ea typeface="黑体" panose="02010609060101010101" pitchFamily="49" charset="-122"/>
                  </a:rPr>
                  <a:t>扩展</a:t>
                </a:r>
              </a:p>
            </p:txBody>
          </p:sp>
        </p:grpSp>
        <p:sp>
          <p:nvSpPr>
            <p:cNvPr id="30762" name="Line 139"/>
            <p:cNvSpPr>
              <a:spLocks noChangeShapeType="1"/>
            </p:cNvSpPr>
            <p:nvPr/>
          </p:nvSpPr>
          <p:spPr bwMode="auto">
            <a:xfrm>
              <a:off x="6207125" y="6384925"/>
              <a:ext cx="192088"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3" name="Text Box 258"/>
            <p:cNvSpPr txBox="1">
              <a:spLocks noChangeArrowheads="1"/>
            </p:cNvSpPr>
            <p:nvPr/>
          </p:nvSpPr>
          <p:spPr bwMode="auto">
            <a:xfrm>
              <a:off x="6189663" y="6311900"/>
              <a:ext cx="28892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32</a:t>
              </a:r>
            </a:p>
          </p:txBody>
        </p:sp>
        <p:sp>
          <p:nvSpPr>
            <p:cNvPr id="30764" name="Line 38"/>
            <p:cNvSpPr>
              <a:spLocks noChangeShapeType="1"/>
            </p:cNvSpPr>
            <p:nvPr/>
          </p:nvSpPr>
          <p:spPr bwMode="auto">
            <a:xfrm>
              <a:off x="6665913" y="5219700"/>
              <a:ext cx="581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5" name="任意多边形 82"/>
            <p:cNvSpPr>
              <a:spLocks/>
            </p:cNvSpPr>
            <p:nvPr/>
          </p:nvSpPr>
          <p:spPr bwMode="auto">
            <a:xfrm>
              <a:off x="7246938" y="5157788"/>
              <a:ext cx="287337" cy="358775"/>
            </a:xfrm>
            <a:custGeom>
              <a:avLst/>
              <a:gdLst>
                <a:gd name="T0" fmla="*/ 0 w 220980"/>
                <a:gd name="T1" fmla="*/ 0 h 800100"/>
                <a:gd name="T2" fmla="*/ 0 w 220980"/>
                <a:gd name="T3" fmla="*/ 161429 h 800100"/>
                <a:gd name="T4" fmla="*/ 374385 w 220980"/>
                <a:gd name="T5" fmla="*/ 144517 h 800100"/>
                <a:gd name="T6" fmla="*/ 374385 w 220980"/>
                <a:gd name="T7" fmla="*/ 1383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p>
            <a:p>
              <a:pPr fontAlgn="ct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p:txBody>
        </p:sp>
        <p:sp>
          <p:nvSpPr>
            <p:cNvPr id="30766" name="Line 55"/>
            <p:cNvSpPr>
              <a:spLocks noChangeShapeType="1"/>
            </p:cNvSpPr>
            <p:nvPr/>
          </p:nvSpPr>
          <p:spPr bwMode="auto">
            <a:xfrm>
              <a:off x="7054850" y="544512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7" name="Line 55"/>
            <p:cNvSpPr>
              <a:spLocks noChangeShapeType="1"/>
            </p:cNvSpPr>
            <p:nvPr/>
          </p:nvSpPr>
          <p:spPr bwMode="auto">
            <a:xfrm>
              <a:off x="7534275" y="5373688"/>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AutoShape 158"/>
            <p:cNvSpPr>
              <a:spLocks noChangeArrowheads="1"/>
            </p:cNvSpPr>
            <p:nvPr/>
          </p:nvSpPr>
          <p:spPr bwMode="auto">
            <a:xfrm>
              <a:off x="3840163" y="504031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0769" name="Line 48"/>
            <p:cNvSpPr>
              <a:spLocks noChangeShapeType="1"/>
            </p:cNvSpPr>
            <p:nvPr/>
          </p:nvSpPr>
          <p:spPr bwMode="auto">
            <a:xfrm>
              <a:off x="3886200" y="5084763"/>
              <a:ext cx="0" cy="1368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Line 55"/>
            <p:cNvSpPr>
              <a:spLocks noChangeShapeType="1"/>
            </p:cNvSpPr>
            <p:nvPr/>
          </p:nvSpPr>
          <p:spPr bwMode="auto">
            <a:xfrm>
              <a:off x="3694113" y="5589588"/>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Line 55"/>
            <p:cNvSpPr>
              <a:spLocks noChangeShapeType="1"/>
            </p:cNvSpPr>
            <p:nvPr/>
          </p:nvSpPr>
          <p:spPr bwMode="auto">
            <a:xfrm>
              <a:off x="9834563" y="5014913"/>
              <a:ext cx="67468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772" name="组合 78"/>
            <p:cNvGrpSpPr>
              <a:grpSpLocks/>
            </p:cNvGrpSpPr>
            <p:nvPr/>
          </p:nvGrpSpPr>
          <p:grpSpPr bwMode="auto">
            <a:xfrm>
              <a:off x="2827338" y="6165850"/>
              <a:ext cx="674687" cy="431800"/>
              <a:chOff x="1496555" y="4858249"/>
              <a:chExt cx="506413" cy="431800"/>
            </a:xfrm>
          </p:grpSpPr>
          <p:sp>
            <p:nvSpPr>
              <p:cNvPr id="30847"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200">
                    <a:solidFill>
                      <a:srgbClr val="000000"/>
                    </a:solidFill>
                    <a:latin typeface="Times New Roman" panose="02020603050405020304" pitchFamily="18" charset="0"/>
                    <a:ea typeface="黑体" panose="02010609060101010101" pitchFamily="49" charset="-122"/>
                  </a:rPr>
                  <a:t>数据</a:t>
                </a:r>
                <a:endParaRPr kumimoji="1" lang="en-US" altLang="zh-CN" sz="1200">
                  <a:solidFill>
                    <a:srgbClr val="000000"/>
                  </a:solidFill>
                  <a:latin typeface="Times New Roman" panose="02020603050405020304" pitchFamily="18" charset="0"/>
                  <a:ea typeface="黑体" panose="02010609060101010101" pitchFamily="49" charset="-122"/>
                </a:endParaRPr>
              </a:p>
              <a:p>
                <a:pPr fontAlgn="ctr"/>
                <a:r>
                  <a:rPr kumimoji="1" lang="zh-CN" altLang="en-US" sz="1200">
                    <a:solidFill>
                      <a:srgbClr val="000000"/>
                    </a:solidFill>
                    <a:latin typeface="Times New Roman" panose="02020603050405020304" pitchFamily="18" charset="0"/>
                    <a:ea typeface="黑体" panose="02010609060101010101" pitchFamily="49" charset="-122"/>
                  </a:rPr>
                  <a:t>寄存器</a:t>
                </a:r>
              </a:p>
            </p:txBody>
          </p:sp>
          <p:grpSp>
            <p:nvGrpSpPr>
              <p:cNvPr id="30848" name="组合 80"/>
              <p:cNvGrpSpPr>
                <a:grpSpLocks/>
              </p:cNvGrpSpPr>
              <p:nvPr/>
            </p:nvGrpSpPr>
            <p:grpSpPr bwMode="auto">
              <a:xfrm flipV="1">
                <a:off x="1547664" y="4865099"/>
                <a:ext cx="72008" cy="80540"/>
                <a:chOff x="287524" y="3070225"/>
                <a:chExt cx="72008" cy="80540"/>
              </a:xfrm>
            </p:grpSpPr>
            <p:cxnSp>
              <p:nvCxnSpPr>
                <p:cNvPr id="30849" name="直接连接符 9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50" name="直接连接符 9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sp>
          <p:nvSpPr>
            <p:cNvPr id="30773" name="Line 164"/>
            <p:cNvSpPr>
              <a:spLocks noChangeShapeType="1"/>
            </p:cNvSpPr>
            <p:nvPr/>
          </p:nvSpPr>
          <p:spPr bwMode="auto">
            <a:xfrm flipH="1" flipV="1">
              <a:off x="11564938" y="5227638"/>
              <a:ext cx="0" cy="1585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4" name="Line 253"/>
            <p:cNvSpPr>
              <a:spLocks noChangeShapeType="1"/>
            </p:cNvSpPr>
            <p:nvPr/>
          </p:nvSpPr>
          <p:spPr bwMode="auto">
            <a:xfrm>
              <a:off x="3214688" y="6813550"/>
              <a:ext cx="835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5" name="Line 164"/>
            <p:cNvSpPr>
              <a:spLocks noChangeShapeType="1"/>
            </p:cNvSpPr>
            <p:nvPr/>
          </p:nvSpPr>
          <p:spPr bwMode="auto">
            <a:xfrm flipV="1">
              <a:off x="3214688" y="6597650"/>
              <a:ext cx="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6" name="Line 48"/>
            <p:cNvSpPr>
              <a:spLocks noChangeShapeType="1"/>
            </p:cNvSpPr>
            <p:nvPr/>
          </p:nvSpPr>
          <p:spPr bwMode="auto">
            <a:xfrm flipH="1">
              <a:off x="3214688" y="5732463"/>
              <a:ext cx="0" cy="433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7" name="Line 126"/>
            <p:cNvSpPr>
              <a:spLocks noChangeShapeType="1"/>
            </p:cNvSpPr>
            <p:nvPr/>
          </p:nvSpPr>
          <p:spPr bwMode="auto">
            <a:xfrm>
              <a:off x="3214688" y="5732463"/>
              <a:ext cx="1152525" cy="15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778" name="组合 175"/>
            <p:cNvGrpSpPr>
              <a:grpSpLocks/>
            </p:cNvGrpSpPr>
            <p:nvPr/>
          </p:nvGrpSpPr>
          <p:grpSpPr bwMode="auto">
            <a:xfrm>
              <a:off x="10509250" y="4708525"/>
              <a:ext cx="863600" cy="1296988"/>
              <a:chOff x="3312847" y="4365104"/>
              <a:chExt cx="684861" cy="1296988"/>
            </a:xfrm>
          </p:grpSpPr>
          <p:sp>
            <p:nvSpPr>
              <p:cNvPr id="30843"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数据</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0844"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0845"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ReadData</a:t>
                </a:r>
              </a:p>
            </p:txBody>
          </p:sp>
          <p:sp>
            <p:nvSpPr>
              <p:cNvPr id="30846"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grpSp>
        <p:sp>
          <p:nvSpPr>
            <p:cNvPr id="30779" name="Line 186"/>
            <p:cNvSpPr>
              <a:spLocks noChangeShapeType="1"/>
            </p:cNvSpPr>
            <p:nvPr/>
          </p:nvSpPr>
          <p:spPr bwMode="auto">
            <a:xfrm>
              <a:off x="11372850" y="5219700"/>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780" name="Group 30"/>
            <p:cNvGrpSpPr>
              <a:grpSpLocks/>
            </p:cNvGrpSpPr>
            <p:nvPr/>
          </p:nvGrpSpPr>
          <p:grpSpPr bwMode="auto">
            <a:xfrm>
              <a:off x="4654550" y="5516563"/>
              <a:ext cx="384175" cy="215900"/>
              <a:chOff x="2064" y="2931"/>
              <a:chExt cx="136" cy="227"/>
            </a:xfrm>
          </p:grpSpPr>
          <p:sp>
            <p:nvSpPr>
              <p:cNvPr id="30840"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41"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42"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81" name="AutoShape 155"/>
            <p:cNvSpPr>
              <a:spLocks noChangeArrowheads="1"/>
            </p:cNvSpPr>
            <p:nvPr/>
          </p:nvSpPr>
          <p:spPr bwMode="auto">
            <a:xfrm>
              <a:off x="10077450" y="498633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0782" name="AutoShape 153"/>
            <p:cNvSpPr>
              <a:spLocks noChangeArrowheads="1"/>
            </p:cNvSpPr>
            <p:nvPr/>
          </p:nvSpPr>
          <p:spPr bwMode="auto">
            <a:xfrm>
              <a:off x="6813550" y="5184775"/>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0783" name="Line 160"/>
            <p:cNvSpPr>
              <a:spLocks noChangeShapeType="1"/>
            </p:cNvSpPr>
            <p:nvPr/>
          </p:nvSpPr>
          <p:spPr bwMode="auto">
            <a:xfrm flipV="1">
              <a:off x="6862763" y="5732463"/>
              <a:ext cx="36464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4" name="Line 73"/>
            <p:cNvSpPr>
              <a:spLocks noChangeShapeType="1"/>
            </p:cNvSpPr>
            <p:nvPr/>
          </p:nvSpPr>
          <p:spPr bwMode="auto">
            <a:xfrm rot="16200000" flipH="1">
              <a:off x="6610350" y="5481638"/>
              <a:ext cx="504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5" name="Line 48"/>
            <p:cNvSpPr>
              <a:spLocks noChangeShapeType="1"/>
            </p:cNvSpPr>
            <p:nvPr/>
          </p:nvSpPr>
          <p:spPr bwMode="auto">
            <a:xfrm>
              <a:off x="3886200" y="3789363"/>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6" name="Line 47"/>
            <p:cNvSpPr>
              <a:spLocks noChangeShapeType="1"/>
            </p:cNvSpPr>
            <p:nvPr/>
          </p:nvSpPr>
          <p:spPr bwMode="auto">
            <a:xfrm flipV="1">
              <a:off x="3886200" y="3789363"/>
              <a:ext cx="3648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7" name="Line 164"/>
            <p:cNvSpPr>
              <a:spLocks noChangeShapeType="1"/>
            </p:cNvSpPr>
            <p:nvPr/>
          </p:nvSpPr>
          <p:spPr bwMode="auto">
            <a:xfrm flipV="1">
              <a:off x="8589963" y="35734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8" name="Line 164"/>
            <p:cNvSpPr>
              <a:spLocks noChangeShapeType="1"/>
            </p:cNvSpPr>
            <p:nvPr/>
          </p:nvSpPr>
          <p:spPr bwMode="auto">
            <a:xfrm flipH="1" flipV="1">
              <a:off x="8782050" y="31416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9" name="Line 48"/>
            <p:cNvSpPr>
              <a:spLocks noChangeShapeType="1"/>
            </p:cNvSpPr>
            <p:nvPr/>
          </p:nvSpPr>
          <p:spPr bwMode="auto">
            <a:xfrm>
              <a:off x="4078288" y="3789363"/>
              <a:ext cx="0"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0" name="Line 48"/>
            <p:cNvSpPr>
              <a:spLocks noChangeShapeType="1"/>
            </p:cNvSpPr>
            <p:nvPr/>
          </p:nvSpPr>
          <p:spPr bwMode="auto">
            <a:xfrm>
              <a:off x="4270375" y="37893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1" name="AutoShape 158"/>
            <p:cNvSpPr>
              <a:spLocks noChangeArrowheads="1"/>
            </p:cNvSpPr>
            <p:nvPr/>
          </p:nvSpPr>
          <p:spPr bwMode="auto">
            <a:xfrm>
              <a:off x="4022725" y="46228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0792" name="AutoShape 158"/>
            <p:cNvSpPr>
              <a:spLocks noChangeArrowheads="1"/>
            </p:cNvSpPr>
            <p:nvPr/>
          </p:nvSpPr>
          <p:spPr bwMode="auto">
            <a:xfrm>
              <a:off x="4214813" y="41910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0793" name="Line 164"/>
            <p:cNvSpPr>
              <a:spLocks noChangeShapeType="1"/>
            </p:cNvSpPr>
            <p:nvPr/>
          </p:nvSpPr>
          <p:spPr bwMode="auto">
            <a:xfrm flipV="1">
              <a:off x="8589963" y="37893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4" name="Line 164"/>
            <p:cNvSpPr>
              <a:spLocks noChangeShapeType="1"/>
            </p:cNvSpPr>
            <p:nvPr/>
          </p:nvSpPr>
          <p:spPr bwMode="auto">
            <a:xfrm flipH="1" flipV="1">
              <a:off x="8782050" y="3789363"/>
              <a:ext cx="0" cy="2303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5" name="任意多边形 127"/>
            <p:cNvSpPr>
              <a:spLocks/>
            </p:cNvSpPr>
            <p:nvPr/>
          </p:nvSpPr>
          <p:spPr bwMode="auto">
            <a:xfrm>
              <a:off x="4367213" y="5516563"/>
              <a:ext cx="287337" cy="433387"/>
            </a:xfrm>
            <a:custGeom>
              <a:avLst/>
              <a:gdLst>
                <a:gd name="T0" fmla="*/ 0 w 220980"/>
                <a:gd name="T1" fmla="*/ 0 h 800100"/>
                <a:gd name="T2" fmla="*/ 0 w 220980"/>
                <a:gd name="T3" fmla="*/ 234000 h 800100"/>
                <a:gd name="T4" fmla="*/ 374385 w 220980"/>
                <a:gd name="T5" fmla="*/ 209486 h 800100"/>
                <a:gd name="T6" fmla="*/ 374385 w 220980"/>
                <a:gd name="T7" fmla="*/ 2005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sp>
          <p:nvSpPr>
            <p:cNvPr id="30796" name="Line 263"/>
            <p:cNvSpPr>
              <a:spLocks noChangeShapeType="1"/>
            </p:cNvSpPr>
            <p:nvPr/>
          </p:nvSpPr>
          <p:spPr bwMode="auto">
            <a:xfrm>
              <a:off x="4078288" y="6092825"/>
              <a:ext cx="47037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7" name="Line 126"/>
            <p:cNvSpPr>
              <a:spLocks noChangeShapeType="1"/>
            </p:cNvSpPr>
            <p:nvPr/>
          </p:nvSpPr>
          <p:spPr bwMode="auto">
            <a:xfrm>
              <a:off x="4078288" y="58769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8" name="Line 9"/>
            <p:cNvSpPr>
              <a:spLocks noChangeShapeType="1"/>
            </p:cNvSpPr>
            <p:nvPr/>
          </p:nvSpPr>
          <p:spPr bwMode="auto">
            <a:xfrm flipV="1">
              <a:off x="4078288" y="5876925"/>
              <a:ext cx="0" cy="215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9" name="Line 145"/>
            <p:cNvSpPr>
              <a:spLocks noChangeShapeType="1"/>
            </p:cNvSpPr>
            <p:nvPr/>
          </p:nvSpPr>
          <p:spPr bwMode="auto">
            <a:xfrm>
              <a:off x="6475413" y="3719513"/>
              <a:ext cx="192087"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0" name="Text Box 146"/>
            <p:cNvSpPr txBox="1">
              <a:spLocks noChangeArrowheads="1"/>
            </p:cNvSpPr>
            <p:nvPr/>
          </p:nvSpPr>
          <p:spPr bwMode="auto">
            <a:xfrm>
              <a:off x="6475413" y="3681413"/>
              <a:ext cx="287337"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800">
                  <a:solidFill>
                    <a:srgbClr val="000000"/>
                  </a:solidFill>
                  <a:latin typeface="Times New Roman" panose="02020603050405020304" pitchFamily="18" charset="0"/>
                </a:rPr>
                <a:t>26</a:t>
              </a:r>
            </a:p>
          </p:txBody>
        </p:sp>
        <p:sp>
          <p:nvSpPr>
            <p:cNvPr id="30801" name="Line 29"/>
            <p:cNvSpPr>
              <a:spLocks noChangeShapeType="1"/>
            </p:cNvSpPr>
            <p:nvPr/>
          </p:nvSpPr>
          <p:spPr bwMode="auto">
            <a:xfrm flipV="1">
              <a:off x="4749800" y="5076825"/>
              <a:ext cx="2905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2" name="Line 126"/>
            <p:cNvSpPr>
              <a:spLocks noChangeShapeType="1"/>
            </p:cNvSpPr>
            <p:nvPr/>
          </p:nvSpPr>
          <p:spPr bwMode="auto">
            <a:xfrm flipV="1">
              <a:off x="4173538" y="52292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3" name="Text Box 127"/>
            <p:cNvSpPr txBox="1">
              <a:spLocks noChangeArrowheads="1"/>
            </p:cNvSpPr>
            <p:nvPr/>
          </p:nvSpPr>
          <p:spPr bwMode="auto">
            <a:xfrm>
              <a:off x="3981450" y="5208588"/>
              <a:ext cx="1920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1000">
                  <a:solidFill>
                    <a:srgbClr val="000000"/>
                  </a:solidFill>
                  <a:latin typeface="Times New Roman" panose="02020603050405020304" pitchFamily="18" charset="0"/>
                </a:rPr>
                <a:t>1F</a:t>
              </a:r>
            </a:p>
          </p:txBody>
        </p:sp>
        <p:sp>
          <p:nvSpPr>
            <p:cNvPr id="30804" name="任意多边形 136"/>
            <p:cNvSpPr>
              <a:spLocks/>
            </p:cNvSpPr>
            <p:nvPr/>
          </p:nvSpPr>
          <p:spPr bwMode="auto">
            <a:xfrm>
              <a:off x="4462463" y="4868863"/>
              <a:ext cx="288925" cy="431800"/>
            </a:xfrm>
            <a:custGeom>
              <a:avLst/>
              <a:gdLst>
                <a:gd name="T0" fmla="*/ 0 w 220980"/>
                <a:gd name="T1" fmla="*/ 0 h 800100"/>
                <a:gd name="T2" fmla="*/ 0 w 220980"/>
                <a:gd name="T3" fmla="*/ 233143 h 800100"/>
                <a:gd name="T4" fmla="*/ 376454 w 220980"/>
                <a:gd name="T5" fmla="*/ 208718 h 800100"/>
                <a:gd name="T6" fmla="*/ 376454 w 220980"/>
                <a:gd name="T7" fmla="*/ 19984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grpSp>
          <p:nvGrpSpPr>
            <p:cNvPr id="30805" name="Group 97"/>
            <p:cNvGrpSpPr>
              <a:grpSpLocks/>
            </p:cNvGrpSpPr>
            <p:nvPr/>
          </p:nvGrpSpPr>
          <p:grpSpPr bwMode="auto">
            <a:xfrm>
              <a:off x="4078288" y="4657725"/>
              <a:ext cx="384175" cy="247650"/>
              <a:chOff x="4286" y="1525"/>
              <a:chExt cx="362" cy="272"/>
            </a:xfrm>
          </p:grpSpPr>
          <p:sp>
            <p:nvSpPr>
              <p:cNvPr id="139" name="Line 98"/>
              <p:cNvSpPr>
                <a:spLocks noChangeShapeType="1"/>
              </p:cNvSpPr>
              <p:nvPr/>
            </p:nvSpPr>
            <p:spPr bwMode="auto">
              <a:xfrm flipV="1">
                <a:off x="4286" y="1525"/>
                <a:ext cx="0" cy="2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grpSp>
        <p:sp>
          <p:nvSpPr>
            <p:cNvPr id="141" name="AutoShape 147"/>
            <p:cNvSpPr>
              <a:spLocks noChangeArrowheads="1"/>
            </p:cNvSpPr>
            <p:nvPr/>
          </p:nvSpPr>
          <p:spPr bwMode="auto">
            <a:xfrm>
              <a:off x="4032250" y="4619625"/>
              <a:ext cx="95250" cy="71438"/>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2" name="Text Box 170"/>
            <p:cNvSpPr txBox="1">
              <a:spLocks noChangeArrowheads="1"/>
            </p:cNvSpPr>
            <p:nvPr/>
          </p:nvSpPr>
          <p:spPr bwMode="auto">
            <a:xfrm>
              <a:off x="4222750" y="4760913"/>
              <a:ext cx="2873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30808" name="组合 300"/>
            <p:cNvGrpSpPr>
              <a:grpSpLocks/>
            </p:cNvGrpSpPr>
            <p:nvPr/>
          </p:nvGrpSpPr>
          <p:grpSpPr bwMode="auto">
            <a:xfrm flipV="1">
              <a:off x="11085513" y="4724400"/>
              <a:ext cx="96837" cy="80963"/>
              <a:chOff x="287524" y="3070225"/>
              <a:chExt cx="72008" cy="80540"/>
            </a:xfrm>
          </p:grpSpPr>
          <p:cxnSp>
            <p:nvCxnSpPr>
              <p:cNvPr id="30836" name="直接连接符 147"/>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37" name="直接连接符 148"/>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0809" name="矩形 149"/>
            <p:cNvSpPr>
              <a:spLocks noChangeArrowheads="1"/>
            </p:cNvSpPr>
            <p:nvPr/>
          </p:nvSpPr>
          <p:spPr bwMode="auto">
            <a:xfrm>
              <a:off x="8974138" y="2852738"/>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EPC</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0810" name="组合 300"/>
            <p:cNvGrpSpPr>
              <a:grpSpLocks/>
            </p:cNvGrpSpPr>
            <p:nvPr/>
          </p:nvGrpSpPr>
          <p:grpSpPr bwMode="auto">
            <a:xfrm>
              <a:off x="9550400" y="3060700"/>
              <a:ext cx="95250" cy="80963"/>
              <a:chOff x="287524" y="3070225"/>
              <a:chExt cx="72008" cy="80540"/>
            </a:xfrm>
          </p:grpSpPr>
          <p:cxnSp>
            <p:nvCxnSpPr>
              <p:cNvPr id="30834" name="直接连接符 151"/>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35" name="直接连接符 152"/>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0811" name="Line 164"/>
            <p:cNvSpPr>
              <a:spLocks noChangeShapeType="1"/>
            </p:cNvSpPr>
            <p:nvPr/>
          </p:nvSpPr>
          <p:spPr bwMode="auto">
            <a:xfrm flipV="1">
              <a:off x="9742488" y="30019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2" name="Line 164"/>
            <p:cNvSpPr>
              <a:spLocks noChangeShapeType="1"/>
            </p:cNvSpPr>
            <p:nvPr/>
          </p:nvSpPr>
          <p:spPr bwMode="auto">
            <a:xfrm flipH="1" flipV="1">
              <a:off x="9934575" y="2997200"/>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3" name="Line 164"/>
            <p:cNvSpPr>
              <a:spLocks noChangeShapeType="1"/>
            </p:cNvSpPr>
            <p:nvPr/>
          </p:nvSpPr>
          <p:spPr bwMode="auto">
            <a:xfrm>
              <a:off x="7246938" y="4221163"/>
              <a:ext cx="26876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4" name="Line 9"/>
            <p:cNvSpPr>
              <a:spLocks noChangeShapeType="1"/>
            </p:cNvSpPr>
            <p:nvPr/>
          </p:nvSpPr>
          <p:spPr bwMode="auto">
            <a:xfrm flipV="1">
              <a:off x="7246938" y="3968750"/>
              <a:ext cx="0" cy="252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5" name="Line 55"/>
            <p:cNvSpPr>
              <a:spLocks noChangeShapeType="1"/>
            </p:cNvSpPr>
            <p:nvPr/>
          </p:nvSpPr>
          <p:spPr bwMode="auto">
            <a:xfrm>
              <a:off x="7258050" y="3968750"/>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6" name="Line 47"/>
            <p:cNvSpPr>
              <a:spLocks noChangeShapeType="1"/>
            </p:cNvSpPr>
            <p:nvPr/>
          </p:nvSpPr>
          <p:spPr bwMode="auto">
            <a:xfrm flipV="1">
              <a:off x="1487488" y="2997200"/>
              <a:ext cx="7486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7" name="Line 164"/>
            <p:cNvSpPr>
              <a:spLocks noChangeShapeType="1"/>
            </p:cNvSpPr>
            <p:nvPr/>
          </p:nvSpPr>
          <p:spPr bwMode="auto">
            <a:xfrm flipV="1">
              <a:off x="1479550" y="2997200"/>
              <a:ext cx="0" cy="576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8" name="AutoShape 150"/>
            <p:cNvSpPr>
              <a:spLocks noChangeArrowheads="1"/>
            </p:cNvSpPr>
            <p:nvPr/>
          </p:nvSpPr>
          <p:spPr bwMode="auto">
            <a:xfrm>
              <a:off x="1439863" y="353695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grpSp>
          <p:nvGrpSpPr>
            <p:cNvPr id="30819" name="组合 279"/>
            <p:cNvGrpSpPr>
              <a:grpSpLocks/>
            </p:cNvGrpSpPr>
            <p:nvPr/>
          </p:nvGrpSpPr>
          <p:grpSpPr bwMode="auto">
            <a:xfrm>
              <a:off x="7534275" y="3249613"/>
              <a:ext cx="1055688" cy="863600"/>
              <a:chOff x="3132139" y="4437112"/>
              <a:chExt cx="863600" cy="1555229"/>
            </a:xfrm>
          </p:grpSpPr>
          <p:sp>
            <p:nvSpPr>
              <p:cNvPr id="30831"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黑体" panose="02010609060101010101" pitchFamily="49" charset="-122"/>
                    <a:ea typeface="黑体" panose="02010609060101010101" pitchFamily="49" charset="-122"/>
                  </a:rPr>
                  <a:t>PC</a:t>
                </a:r>
                <a:r>
                  <a:rPr kumimoji="1" lang="zh-CN" altLang="en-US" sz="1100">
                    <a:solidFill>
                      <a:srgbClr val="000000"/>
                    </a:solidFill>
                    <a:latin typeface="黑体" panose="02010609060101010101" pitchFamily="49" charset="-122"/>
                    <a:ea typeface="黑体" panose="02010609060101010101" pitchFamily="49" charset="-122"/>
                  </a:rPr>
                  <a:t>计算</a:t>
                </a:r>
              </a:p>
            </p:txBody>
          </p:sp>
          <p:sp>
            <p:nvSpPr>
              <p:cNvPr id="30832"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PC</a:t>
                </a:r>
              </a:p>
              <a:p>
                <a:pPr eaLnBrk="1" fontAlgn="ctr" hangingPunct="1"/>
                <a:endParaRPr kumimoji="1" lang="en-US" altLang="zh-CN" sz="500">
                  <a:solidFill>
                    <a:srgbClr val="000000"/>
                  </a:solidFill>
                  <a:latin typeface="Times New Roman" panose="02020603050405020304" pitchFamily="18" charset="0"/>
                </a:endParaRPr>
              </a:p>
              <a:p>
                <a:pPr eaLnBrk="1" fontAlgn="ctr" hangingPunct="1"/>
                <a:r>
                  <a:rPr kumimoji="1" lang="en-US" altLang="zh-CN" sz="1000">
                    <a:solidFill>
                      <a:srgbClr val="000000"/>
                    </a:solidFill>
                    <a:latin typeface="Times New Roman" panose="02020603050405020304" pitchFamily="18" charset="0"/>
                  </a:rPr>
                  <a:t>IMM</a:t>
                </a:r>
              </a:p>
              <a:p>
                <a:pPr eaLnBrk="1" fontAlgn="ctr" hangingPunct="1">
                  <a:spcBef>
                    <a:spcPts val="600"/>
                  </a:spcBef>
                </a:pPr>
                <a:r>
                  <a:rPr kumimoji="1" lang="en-US" altLang="zh-CN" sz="1000">
                    <a:solidFill>
                      <a:srgbClr val="000000"/>
                    </a:solidFill>
                    <a:latin typeface="Times New Roman" panose="02020603050405020304" pitchFamily="18" charset="0"/>
                  </a:rPr>
                  <a:t>EPC</a:t>
                </a:r>
              </a:p>
            </p:txBody>
          </p:sp>
          <p:sp>
            <p:nvSpPr>
              <p:cNvPr id="30833"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fontAlgn="ctr" hangingPunct="1"/>
                <a:r>
                  <a:rPr kumimoji="1" lang="en-US" altLang="zh-CN" sz="1000">
                    <a:solidFill>
                      <a:srgbClr val="000000"/>
                    </a:solidFill>
                    <a:latin typeface="Times New Roman" panose="02020603050405020304" pitchFamily="18" charset="0"/>
                  </a:rPr>
                  <a:t>NPC</a:t>
                </a:r>
              </a:p>
              <a:p>
                <a:pPr eaLnBrk="1" fontAlgn="ctr" hangingPunct="1"/>
                <a:endParaRPr kumimoji="1" lang="en-US" altLang="zh-CN" sz="200">
                  <a:solidFill>
                    <a:srgbClr val="000000"/>
                  </a:solidFill>
                  <a:latin typeface="Times New Roman" panose="02020603050405020304" pitchFamily="18" charset="0"/>
                </a:endParaRPr>
              </a:p>
              <a:p>
                <a:pPr algn="r" eaLnBrk="1" fontAlgn="ctr" hangingPunct="1"/>
                <a:endParaRPr kumimoji="1" lang="en-US" altLang="zh-CN" sz="300">
                  <a:solidFill>
                    <a:srgbClr val="000000"/>
                  </a:solidFill>
                  <a:latin typeface="Times New Roman" panose="02020603050405020304" pitchFamily="18" charset="0"/>
                </a:endParaRPr>
              </a:p>
              <a:p>
                <a:pPr algn="r" eaLnBrk="1" fontAlgn="ctr" hangingPunct="1"/>
                <a:r>
                  <a:rPr kumimoji="1" lang="en-US" altLang="zh-CN" sz="1000">
                    <a:solidFill>
                      <a:srgbClr val="000000"/>
                    </a:solidFill>
                    <a:latin typeface="Times New Roman" panose="02020603050405020304" pitchFamily="18" charset="0"/>
                  </a:rPr>
                  <a:t>PC+4</a:t>
                </a:r>
              </a:p>
            </p:txBody>
          </p:sp>
        </p:grpSp>
        <p:sp>
          <p:nvSpPr>
            <p:cNvPr id="30820" name="矩形 168"/>
            <p:cNvSpPr>
              <a:spLocks noChangeArrowheads="1"/>
            </p:cNvSpPr>
            <p:nvPr/>
          </p:nvSpPr>
          <p:spPr bwMode="auto">
            <a:xfrm>
              <a:off x="10317163" y="3933825"/>
              <a:ext cx="768350" cy="287338"/>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CAUSE</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0821" name="组合 300"/>
            <p:cNvGrpSpPr>
              <a:grpSpLocks/>
            </p:cNvGrpSpPr>
            <p:nvPr/>
          </p:nvGrpSpPr>
          <p:grpSpPr bwMode="auto">
            <a:xfrm>
              <a:off x="10893425" y="4140200"/>
              <a:ext cx="96838" cy="80963"/>
              <a:chOff x="287524" y="3070225"/>
              <a:chExt cx="72008" cy="80540"/>
            </a:xfrm>
          </p:grpSpPr>
          <p:cxnSp>
            <p:nvCxnSpPr>
              <p:cNvPr id="30829" name="直接连接符 170"/>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30" name="直接连接符 171"/>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0822" name="Line 164"/>
            <p:cNvSpPr>
              <a:spLocks noChangeShapeType="1"/>
            </p:cNvSpPr>
            <p:nvPr/>
          </p:nvSpPr>
          <p:spPr bwMode="auto">
            <a:xfrm flipH="1" flipV="1">
              <a:off x="10414000" y="3644900"/>
              <a:ext cx="0" cy="2873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3" name="Line 164"/>
            <p:cNvSpPr>
              <a:spLocks noChangeShapeType="1"/>
            </p:cNvSpPr>
            <p:nvPr/>
          </p:nvSpPr>
          <p:spPr bwMode="auto">
            <a:xfrm flipH="1" flipV="1">
              <a:off x="10990263" y="3644900"/>
              <a:ext cx="0" cy="2889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 name="TextBox 176"/>
            <p:cNvSpPr txBox="1"/>
            <p:nvPr/>
          </p:nvSpPr>
          <p:spPr>
            <a:xfrm>
              <a:off x="10048875" y="2924175"/>
              <a:ext cx="1027113" cy="461963"/>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dirty="0"/>
                <a:t>IP[7:2]</a:t>
              </a:r>
              <a:endParaRPr lang="zh-CN" altLang="en-US" dirty="0"/>
            </a:p>
          </p:txBody>
        </p:sp>
      </p:grpSp>
      <p:pic>
        <p:nvPicPr>
          <p:cNvPr id="308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622" y="1874381"/>
            <a:ext cx="96504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6" name="圆角矩形 178"/>
          <p:cNvSpPr>
            <a:spLocks noChangeArrowheads="1"/>
          </p:cNvSpPr>
          <p:nvPr/>
        </p:nvSpPr>
        <p:spPr bwMode="auto">
          <a:xfrm>
            <a:off x="6160635" y="1874381"/>
            <a:ext cx="1824037" cy="865187"/>
          </a:xfrm>
          <a:prstGeom prst="roundRect">
            <a:avLst>
              <a:gd name="adj" fmla="val 16667"/>
            </a:avLst>
          </a:prstGeom>
          <a:noFill/>
          <a:ln w="571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30827" name="矩形 179"/>
          <p:cNvSpPr>
            <a:spLocks noChangeArrowheads="1"/>
          </p:cNvSpPr>
          <p:nvPr/>
        </p:nvSpPr>
        <p:spPr bwMode="auto">
          <a:xfrm>
            <a:off x="1361622" y="2090281"/>
            <a:ext cx="4895850" cy="360362"/>
          </a:xfrm>
          <a:prstGeom prst="rect">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type="triangle" w="lg" len="lg"/>
              </a14:hiddenLine>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pPr>
            <a:endParaRPr lang="zh-CN" altLang="en-US" sz="2800">
              <a:sym typeface="Wingdings" panose="05000000000000000000" pitchFamily="2" charset="2"/>
            </a:endParaRPr>
          </a:p>
        </p:txBody>
      </p:sp>
      <p:sp>
        <p:nvSpPr>
          <p:cNvPr id="30828" name="矩形 180"/>
          <p:cNvSpPr>
            <a:spLocks noChangeArrowheads="1"/>
          </p:cNvSpPr>
          <p:nvPr/>
        </p:nvSpPr>
        <p:spPr bwMode="auto">
          <a:xfrm>
            <a:off x="7792585" y="2090281"/>
            <a:ext cx="3168650" cy="360362"/>
          </a:xfrm>
          <a:prstGeom prst="rect">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type="triangle" w="lg" len="lg"/>
              </a14:hiddenLine>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171" name="圆角矩形 170"/>
          <p:cNvSpPr/>
          <p:nvPr/>
        </p:nvSpPr>
        <p:spPr bwMode="auto">
          <a:xfrm>
            <a:off x="616476" y="266483"/>
            <a:ext cx="3271312"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增加</a:t>
            </a:r>
            <a:r>
              <a:rPr lang="en-US" altLang="zh-CN" sz="2800" b="1" dirty="0" smtClean="0">
                <a:solidFill>
                  <a:schemeClr val="bg1"/>
                </a:solidFill>
                <a:latin typeface="微软雅黑" panose="020B0503020204020204" pitchFamily="34" charset="-122"/>
                <a:ea typeface="微软雅黑" panose="020B0503020204020204" pitchFamily="34" charset="-122"/>
              </a:rPr>
              <a:t>Cause</a:t>
            </a:r>
            <a:r>
              <a:rPr lang="zh-CN" altLang="en-US" sz="2800" b="1" dirty="0" smtClean="0">
                <a:solidFill>
                  <a:schemeClr val="bg1"/>
                </a:solidFill>
                <a:latin typeface="微软雅黑" panose="020B0503020204020204" pitchFamily="34" charset="-122"/>
                <a:ea typeface="微软雅黑" panose="020B0503020204020204" pitchFamily="34" charset="-122"/>
              </a:rPr>
              <a:t>寄存器</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70"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23</a:t>
            </a:fld>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2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722">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82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82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082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08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P spid="30826" grpId="0" animBg="1"/>
      <p:bldP spid="30827" grpId="0" animBg="1"/>
      <p:bldP spid="30828" grpId="0" animBg="1"/>
      <p:bldP spid="17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1"/>
          <p:cNvSpPr>
            <a:spLocks noGrp="1"/>
          </p:cNvSpPr>
          <p:nvPr>
            <p:ph idx="1"/>
          </p:nvPr>
        </p:nvSpPr>
        <p:spPr>
          <a:xfrm>
            <a:off x="663575" y="1019176"/>
            <a:ext cx="11149012" cy="727075"/>
          </a:xfrm>
        </p:spPr>
        <p:txBody>
          <a:bodyPr/>
          <a:lstStyle/>
          <a:p>
            <a:r>
              <a:rPr lang="zh-CN" altLang="en-US" sz="2800" b="1" dirty="0" smtClean="0">
                <a:ea typeface="宋体" panose="02010600030101010101" pitchFamily="2" charset="-122"/>
              </a:rPr>
              <a:t>中断屏蔽：允许哪些硬件中断</a:t>
            </a:r>
            <a:endParaRPr lang="en-US" altLang="zh-CN" sz="2800" b="1" dirty="0" smtClean="0">
              <a:ea typeface="宋体" panose="02010600030101010101" pitchFamily="2" charset="-122"/>
            </a:endParaRPr>
          </a:p>
          <a:p>
            <a:pPr lvl="1"/>
            <a:r>
              <a:rPr lang="en-US" altLang="zh-CN" sz="2000" b="1" dirty="0" smtClean="0">
                <a:ea typeface="宋体" panose="02010600030101010101" pitchFamily="2" charset="-122"/>
              </a:rPr>
              <a:t>IM[7:2]</a:t>
            </a:r>
            <a:r>
              <a:rPr lang="zh-CN" altLang="en-US" sz="2000" b="1" dirty="0" smtClean="0">
                <a:ea typeface="宋体" panose="02010600030101010101" pitchFamily="2" charset="-122"/>
              </a:rPr>
              <a:t>：</a:t>
            </a:r>
            <a:r>
              <a:rPr lang="en-US" altLang="zh-CN" sz="2000" b="1" dirty="0" smtClean="0">
                <a:ea typeface="宋体" panose="02010600030101010101" pitchFamily="2" charset="-122"/>
              </a:rPr>
              <a:t>6</a:t>
            </a:r>
            <a:r>
              <a:rPr lang="zh-CN" altLang="en-US" sz="2000" b="1" dirty="0" smtClean="0">
                <a:ea typeface="宋体" panose="02010600030101010101" pitchFamily="2" charset="-122"/>
              </a:rPr>
              <a:t>个硬件中断</a:t>
            </a:r>
            <a:endParaRPr lang="en-US" altLang="zh-CN" sz="2000" b="1" dirty="0" smtClean="0">
              <a:ea typeface="宋体" panose="02010600030101010101" pitchFamily="2" charset="-122"/>
            </a:endParaRPr>
          </a:p>
        </p:txBody>
      </p:sp>
      <p:grpSp>
        <p:nvGrpSpPr>
          <p:cNvPr id="3" name="组合 2"/>
          <p:cNvGrpSpPr/>
          <p:nvPr/>
        </p:nvGrpSpPr>
        <p:grpSpPr>
          <a:xfrm>
            <a:off x="815975" y="2637970"/>
            <a:ext cx="10748963" cy="4132038"/>
            <a:chOff x="815975" y="2681512"/>
            <a:chExt cx="10748963" cy="4132038"/>
          </a:xfrm>
        </p:grpSpPr>
        <p:sp>
          <p:nvSpPr>
            <p:cNvPr id="31750" name="Line 46"/>
            <p:cNvSpPr>
              <a:spLocks noChangeShapeType="1"/>
            </p:cNvSpPr>
            <p:nvPr/>
          </p:nvSpPr>
          <p:spPr bwMode="auto">
            <a:xfrm>
              <a:off x="3694113" y="46545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1" name="Line 96"/>
            <p:cNvSpPr>
              <a:spLocks noChangeShapeType="1"/>
            </p:cNvSpPr>
            <p:nvPr/>
          </p:nvSpPr>
          <p:spPr bwMode="auto">
            <a:xfrm>
              <a:off x="3694113" y="42227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2" name="Line 106"/>
            <p:cNvSpPr>
              <a:spLocks noChangeShapeType="1"/>
            </p:cNvSpPr>
            <p:nvPr/>
          </p:nvSpPr>
          <p:spPr bwMode="auto">
            <a:xfrm flipV="1">
              <a:off x="2543175" y="4572000"/>
              <a:ext cx="2984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134"/>
            <p:cNvSpPr>
              <a:spLocks noChangeShapeType="1"/>
            </p:cNvSpPr>
            <p:nvPr/>
          </p:nvSpPr>
          <p:spPr bwMode="auto">
            <a:xfrm flipV="1">
              <a:off x="815975" y="421957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Line 135"/>
            <p:cNvSpPr>
              <a:spLocks noChangeShapeType="1"/>
            </p:cNvSpPr>
            <p:nvPr/>
          </p:nvSpPr>
          <p:spPr bwMode="auto">
            <a:xfrm>
              <a:off x="1295400" y="4222750"/>
              <a:ext cx="48577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Rectangle 12"/>
            <p:cNvSpPr>
              <a:spLocks noChangeArrowheads="1"/>
            </p:cNvSpPr>
            <p:nvPr/>
          </p:nvSpPr>
          <p:spPr bwMode="auto">
            <a:xfrm>
              <a:off x="1781175" y="3860800"/>
              <a:ext cx="750888" cy="136683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指令</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1756" name="Text Box 13"/>
            <p:cNvSpPr txBox="1">
              <a:spLocks noChangeArrowheads="1"/>
            </p:cNvSpPr>
            <p:nvPr/>
          </p:nvSpPr>
          <p:spPr bwMode="auto">
            <a:xfrm>
              <a:off x="1852613" y="4164013"/>
              <a:ext cx="665162"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1757" name="Text Box 13"/>
            <p:cNvSpPr txBox="1">
              <a:spLocks noChangeArrowheads="1"/>
            </p:cNvSpPr>
            <p:nvPr/>
          </p:nvSpPr>
          <p:spPr bwMode="auto">
            <a:xfrm>
              <a:off x="2184400" y="4487863"/>
              <a:ext cx="3333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Data</a:t>
              </a:r>
            </a:p>
          </p:txBody>
        </p:sp>
        <p:sp>
          <p:nvSpPr>
            <p:cNvPr id="31758" name="Rectangle 3"/>
            <p:cNvSpPr>
              <a:spLocks noChangeArrowheads="1"/>
            </p:cNvSpPr>
            <p:nvPr/>
          </p:nvSpPr>
          <p:spPr bwMode="auto">
            <a:xfrm>
              <a:off x="1006475" y="3789363"/>
              <a:ext cx="288925" cy="93503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Cambria" panose="02040503050406030204" pitchFamily="18" charset="0"/>
                  <a:ea typeface="黑体" panose="02010609060101010101" pitchFamily="49" charset="-122"/>
                </a:rPr>
                <a:t>PC</a:t>
              </a:r>
              <a:endParaRPr kumimoji="1" lang="zh-CN" altLang="en-US" sz="1100">
                <a:solidFill>
                  <a:srgbClr val="000000"/>
                </a:solidFill>
                <a:latin typeface="Cambria" panose="02040503050406030204" pitchFamily="18" charset="0"/>
                <a:ea typeface="黑体" panose="02010609060101010101" pitchFamily="49" charset="-122"/>
              </a:endParaRPr>
            </a:p>
          </p:txBody>
        </p:sp>
        <p:grpSp>
          <p:nvGrpSpPr>
            <p:cNvPr id="31759" name="组合 273"/>
            <p:cNvGrpSpPr>
              <a:grpSpLocks/>
            </p:cNvGrpSpPr>
            <p:nvPr/>
          </p:nvGrpSpPr>
          <p:grpSpPr bwMode="auto">
            <a:xfrm>
              <a:off x="2830513" y="3748088"/>
              <a:ext cx="865187" cy="1512887"/>
              <a:chOff x="2483768" y="1704975"/>
              <a:chExt cx="648370" cy="1512888"/>
            </a:xfrm>
          </p:grpSpPr>
          <p:sp>
            <p:nvSpPr>
              <p:cNvPr id="31913"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指</a:t>
                </a:r>
              </a:p>
              <a:p>
                <a:pPr fontAlgn="ctr"/>
                <a:r>
                  <a:rPr kumimoji="1" lang="zh-CN" altLang="en-US" sz="1100">
                    <a:solidFill>
                      <a:srgbClr val="000000"/>
                    </a:solidFill>
                    <a:latin typeface="黑体" panose="02010609060101010101" pitchFamily="49" charset="-122"/>
                    <a:ea typeface="黑体" panose="02010609060101010101" pitchFamily="49" charset="-122"/>
                  </a:rPr>
                  <a:t>令</a:t>
                </a:r>
              </a:p>
              <a:p>
                <a:pPr fontAlgn="ctr"/>
                <a:r>
                  <a:rPr kumimoji="1" lang="zh-CN" altLang="en-US" sz="1100">
                    <a:solidFill>
                      <a:srgbClr val="000000"/>
                    </a:solidFill>
                    <a:latin typeface="黑体" panose="02010609060101010101" pitchFamily="49" charset="-122"/>
                    <a:ea typeface="黑体" panose="02010609060101010101" pitchFamily="49" charset="-122"/>
                  </a:rPr>
                  <a:t>寄</a:t>
                </a:r>
              </a:p>
              <a:p>
                <a:pPr fontAlgn="ctr"/>
                <a:r>
                  <a:rPr kumimoji="1" lang="zh-CN" altLang="en-US" sz="1100">
                    <a:solidFill>
                      <a:srgbClr val="000000"/>
                    </a:solidFill>
                    <a:latin typeface="黑体" panose="02010609060101010101" pitchFamily="49" charset="-122"/>
                    <a:ea typeface="黑体" panose="02010609060101010101" pitchFamily="49" charset="-122"/>
                  </a:rPr>
                  <a:t>存</a:t>
                </a:r>
              </a:p>
              <a:p>
                <a:pPr fontAlgn="ctr"/>
                <a:r>
                  <a:rPr kumimoji="1" lang="zh-CN" altLang="en-US" sz="1100">
                    <a:solidFill>
                      <a:srgbClr val="000000"/>
                    </a:solidFill>
                    <a:latin typeface="黑体" panose="02010609060101010101" pitchFamily="49" charset="-122"/>
                    <a:ea typeface="黑体" panose="02010609060101010101" pitchFamily="49" charset="-122"/>
                  </a:rPr>
                  <a:t>器</a:t>
                </a:r>
              </a:p>
            </p:txBody>
          </p:sp>
          <p:sp>
            <p:nvSpPr>
              <p:cNvPr id="31914"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[31:26]</a:t>
                </a:r>
              </a:p>
            </p:txBody>
          </p:sp>
          <p:sp>
            <p:nvSpPr>
              <p:cNvPr id="31915"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[25:21]</a:t>
                </a:r>
              </a:p>
            </p:txBody>
          </p:sp>
          <p:sp>
            <p:nvSpPr>
              <p:cNvPr id="31916"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[20:16]</a:t>
                </a:r>
              </a:p>
            </p:txBody>
          </p:sp>
          <p:sp>
            <p:nvSpPr>
              <p:cNvPr id="31917"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[15:0]</a:t>
                </a:r>
              </a:p>
            </p:txBody>
          </p:sp>
        </p:grpSp>
        <p:grpSp>
          <p:nvGrpSpPr>
            <p:cNvPr id="31760" name="组合 9"/>
            <p:cNvGrpSpPr>
              <a:grpSpLocks/>
            </p:cNvGrpSpPr>
            <p:nvPr/>
          </p:nvGrpSpPr>
          <p:grpSpPr bwMode="auto">
            <a:xfrm>
              <a:off x="1095375" y="4638675"/>
              <a:ext cx="95250" cy="80963"/>
              <a:chOff x="287524" y="3070225"/>
              <a:chExt cx="72008" cy="80540"/>
            </a:xfrm>
          </p:grpSpPr>
          <p:cxnSp>
            <p:nvCxnSpPr>
              <p:cNvPr id="31911" name="直接连接符 1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912" name="直接连接符 2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1761" name="组合 271"/>
            <p:cNvGrpSpPr>
              <a:grpSpLocks/>
            </p:cNvGrpSpPr>
            <p:nvPr/>
          </p:nvGrpSpPr>
          <p:grpSpPr bwMode="auto">
            <a:xfrm>
              <a:off x="2951163" y="5180013"/>
              <a:ext cx="95250" cy="80962"/>
              <a:chOff x="287524" y="3070225"/>
              <a:chExt cx="72008" cy="80540"/>
            </a:xfrm>
          </p:grpSpPr>
          <p:cxnSp>
            <p:nvCxnSpPr>
              <p:cNvPr id="31909" name="直接连接符 2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910" name="直接连接符 2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1762" name="Line 47"/>
            <p:cNvSpPr>
              <a:spLocks noChangeShapeType="1"/>
            </p:cNvSpPr>
            <p:nvPr/>
          </p:nvSpPr>
          <p:spPr bwMode="auto">
            <a:xfrm flipV="1">
              <a:off x="3694113" y="5084763"/>
              <a:ext cx="7683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763" name="Group 131"/>
            <p:cNvGrpSpPr>
              <a:grpSpLocks/>
            </p:cNvGrpSpPr>
            <p:nvPr/>
          </p:nvGrpSpPr>
          <p:grpSpPr bwMode="auto">
            <a:xfrm flipV="1">
              <a:off x="815975" y="3141663"/>
              <a:ext cx="7966075" cy="1069975"/>
              <a:chOff x="4286" y="1525"/>
              <a:chExt cx="363" cy="272"/>
            </a:xfrm>
          </p:grpSpPr>
          <p:sp>
            <p:nvSpPr>
              <p:cNvPr id="3190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64" name="Group 110"/>
            <p:cNvGrpSpPr>
              <a:grpSpLocks/>
            </p:cNvGrpSpPr>
            <p:nvPr/>
          </p:nvGrpSpPr>
          <p:grpSpPr bwMode="auto">
            <a:xfrm flipV="1">
              <a:off x="1479550" y="3573463"/>
              <a:ext cx="6054725" cy="646112"/>
              <a:chOff x="4286" y="1525"/>
              <a:chExt cx="362" cy="272"/>
            </a:xfrm>
          </p:grpSpPr>
          <p:sp>
            <p:nvSpPr>
              <p:cNvPr id="31905"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6"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65" name="AutoShape 150"/>
            <p:cNvSpPr>
              <a:spLocks noChangeArrowheads="1"/>
            </p:cNvSpPr>
            <p:nvPr/>
          </p:nvSpPr>
          <p:spPr bwMode="auto">
            <a:xfrm>
              <a:off x="1431925" y="418306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1766" name="Rectangle 34"/>
            <p:cNvSpPr>
              <a:spLocks noChangeArrowheads="1"/>
            </p:cNvSpPr>
            <p:nvPr/>
          </p:nvSpPr>
          <p:spPr bwMode="auto">
            <a:xfrm>
              <a:off x="6378575" y="4508500"/>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A</a:t>
              </a:r>
            </a:p>
          </p:txBody>
        </p:sp>
        <p:sp>
          <p:nvSpPr>
            <p:cNvPr id="31767" name="Rectangle 35"/>
            <p:cNvSpPr>
              <a:spLocks noChangeArrowheads="1"/>
            </p:cNvSpPr>
            <p:nvPr/>
          </p:nvSpPr>
          <p:spPr bwMode="auto">
            <a:xfrm>
              <a:off x="6378575" y="5087938"/>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B</a:t>
              </a:r>
            </a:p>
          </p:txBody>
        </p:sp>
        <p:sp>
          <p:nvSpPr>
            <p:cNvPr id="31768" name="Line 36"/>
            <p:cNvSpPr>
              <a:spLocks noChangeShapeType="1"/>
            </p:cNvSpPr>
            <p:nvPr/>
          </p:nvSpPr>
          <p:spPr bwMode="auto">
            <a:xfrm flipV="1">
              <a:off x="6094413" y="4651375"/>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9" name="Line 37"/>
            <p:cNvSpPr>
              <a:spLocks noChangeShapeType="1"/>
            </p:cNvSpPr>
            <p:nvPr/>
          </p:nvSpPr>
          <p:spPr bwMode="auto">
            <a:xfrm flipV="1">
              <a:off x="6094413" y="5232400"/>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0" name="Line 55"/>
            <p:cNvSpPr>
              <a:spLocks noChangeShapeType="1"/>
            </p:cNvSpPr>
            <p:nvPr/>
          </p:nvSpPr>
          <p:spPr bwMode="auto">
            <a:xfrm>
              <a:off x="6670675" y="4652963"/>
              <a:ext cx="11509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771" name="组合 279"/>
            <p:cNvGrpSpPr>
              <a:grpSpLocks/>
            </p:cNvGrpSpPr>
            <p:nvPr/>
          </p:nvGrpSpPr>
          <p:grpSpPr bwMode="auto">
            <a:xfrm>
              <a:off x="5037138" y="3933825"/>
              <a:ext cx="1055687" cy="1800225"/>
              <a:chOff x="3132139" y="3933056"/>
              <a:chExt cx="863600" cy="1800225"/>
            </a:xfrm>
          </p:grpSpPr>
          <p:sp>
            <p:nvSpPr>
              <p:cNvPr id="31898"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寄存器堆</a:t>
                </a:r>
              </a:p>
            </p:txBody>
          </p:sp>
          <p:sp>
            <p:nvSpPr>
              <p:cNvPr id="31899" name="Text Box 17"/>
              <p:cNvSpPr txBox="1">
                <a:spLocks noChangeArrowheads="1"/>
              </p:cNvSpPr>
              <p:nvPr/>
            </p:nvSpPr>
            <p:spPr bwMode="auto">
              <a:xfrm>
                <a:off x="3168333" y="4004493"/>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Reg1</a:t>
                </a:r>
              </a:p>
            </p:txBody>
          </p:sp>
          <p:sp>
            <p:nvSpPr>
              <p:cNvPr id="31900" name="Text Box 18"/>
              <p:cNvSpPr txBox="1">
                <a:spLocks noChangeArrowheads="1"/>
              </p:cNvSpPr>
              <p:nvPr/>
            </p:nvSpPr>
            <p:spPr bwMode="auto">
              <a:xfrm>
                <a:off x="3154045" y="4420418"/>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Reg2</a:t>
                </a:r>
              </a:p>
            </p:txBody>
          </p:sp>
          <p:sp>
            <p:nvSpPr>
              <p:cNvPr id="31901" name="Text Box 19"/>
              <p:cNvSpPr txBox="1">
                <a:spLocks noChangeArrowheads="1"/>
              </p:cNvSpPr>
              <p:nvPr/>
            </p:nvSpPr>
            <p:spPr bwMode="auto">
              <a:xfrm>
                <a:off x="3168333" y="49411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Reg</a:t>
                </a:r>
              </a:p>
            </p:txBody>
          </p:sp>
          <p:sp>
            <p:nvSpPr>
              <p:cNvPr id="31902" name="Text Box 20"/>
              <p:cNvSpPr txBox="1">
                <a:spLocks noChangeArrowheads="1"/>
              </p:cNvSpPr>
              <p:nvPr/>
            </p:nvSpPr>
            <p:spPr bwMode="auto">
              <a:xfrm>
                <a:off x="3168333" y="53729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sp>
            <p:nvSpPr>
              <p:cNvPr id="31903"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Data1</a:t>
                </a:r>
              </a:p>
            </p:txBody>
          </p:sp>
          <p:sp>
            <p:nvSpPr>
              <p:cNvPr id="31904"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Data2</a:t>
                </a:r>
              </a:p>
            </p:txBody>
          </p:sp>
        </p:grpSp>
        <p:grpSp>
          <p:nvGrpSpPr>
            <p:cNvPr id="31772" name="组合 300"/>
            <p:cNvGrpSpPr>
              <a:grpSpLocks/>
            </p:cNvGrpSpPr>
            <p:nvPr/>
          </p:nvGrpSpPr>
          <p:grpSpPr bwMode="auto">
            <a:xfrm>
              <a:off x="5807075" y="5637213"/>
              <a:ext cx="95250" cy="80962"/>
              <a:chOff x="287524" y="3070225"/>
              <a:chExt cx="72008" cy="80540"/>
            </a:xfrm>
          </p:grpSpPr>
          <p:cxnSp>
            <p:nvCxnSpPr>
              <p:cNvPr id="31896" name="直接连接符 4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97" name="直接连接符 4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1773" name="组合 311"/>
            <p:cNvGrpSpPr>
              <a:grpSpLocks/>
            </p:cNvGrpSpPr>
            <p:nvPr/>
          </p:nvGrpSpPr>
          <p:grpSpPr bwMode="auto">
            <a:xfrm>
              <a:off x="6478588" y="5297488"/>
              <a:ext cx="95250" cy="80962"/>
              <a:chOff x="287524" y="3070225"/>
              <a:chExt cx="72008" cy="80540"/>
            </a:xfrm>
          </p:grpSpPr>
          <p:cxnSp>
            <p:nvCxnSpPr>
              <p:cNvPr id="31894" name="直接连接符 4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95" name="直接连接符 5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1774" name="组合 338"/>
            <p:cNvGrpSpPr>
              <a:grpSpLocks/>
            </p:cNvGrpSpPr>
            <p:nvPr/>
          </p:nvGrpSpPr>
          <p:grpSpPr bwMode="auto">
            <a:xfrm>
              <a:off x="6472238" y="4722813"/>
              <a:ext cx="95250" cy="80962"/>
              <a:chOff x="287524" y="3070225"/>
              <a:chExt cx="72008" cy="80540"/>
            </a:xfrm>
          </p:grpSpPr>
          <p:cxnSp>
            <p:nvCxnSpPr>
              <p:cNvPr id="31892" name="直接连接符 5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93" name="直接连接符 5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1775" name="组合 61"/>
            <p:cNvGrpSpPr>
              <a:grpSpLocks/>
            </p:cNvGrpSpPr>
            <p:nvPr/>
          </p:nvGrpSpPr>
          <p:grpSpPr bwMode="auto">
            <a:xfrm>
              <a:off x="7821613" y="4410075"/>
              <a:ext cx="669925" cy="1179513"/>
              <a:chOff x="3132137" y="4337869"/>
              <a:chExt cx="582176" cy="1179364"/>
            </a:xfrm>
          </p:grpSpPr>
          <p:sp>
            <p:nvSpPr>
              <p:cNvPr id="31888"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889" name="Text Box 24"/>
              <p:cNvSpPr txBox="1">
                <a:spLocks noChangeArrowheads="1"/>
              </p:cNvSpPr>
              <p:nvPr/>
            </p:nvSpPr>
            <p:spPr bwMode="auto">
              <a:xfrm>
                <a:off x="3199963" y="4804459"/>
                <a:ext cx="221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100">
                    <a:solidFill>
                      <a:srgbClr val="000000"/>
                    </a:solidFill>
                    <a:latin typeface="Cambria" panose="02040503050406030204" pitchFamily="18" charset="0"/>
                  </a:rPr>
                  <a:t>ALU</a:t>
                </a:r>
                <a:endParaRPr lang="en-US" altLang="zh-CN" sz="1200">
                  <a:solidFill>
                    <a:srgbClr val="000000"/>
                  </a:solidFill>
                  <a:latin typeface="Cambria" panose="02040503050406030204" pitchFamily="18" charset="0"/>
                </a:endParaRPr>
              </a:p>
            </p:txBody>
          </p:sp>
          <p:sp>
            <p:nvSpPr>
              <p:cNvPr id="31890"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1000">
                    <a:solidFill>
                      <a:srgbClr val="000000"/>
                    </a:solidFill>
                    <a:latin typeface="Times New Roman" panose="02020603050405020304" pitchFamily="18" charset="0"/>
                  </a:rPr>
                  <a:t>Zero</a:t>
                </a:r>
              </a:p>
              <a:p>
                <a:pPr algn="ctr" eaLnBrk="1" fontAlgn="ctr" hangingPunct="1"/>
                <a:r>
                  <a:rPr kumimoji="1" lang="en-US" altLang="zh-CN" sz="1000">
                    <a:solidFill>
                      <a:srgbClr val="000000"/>
                    </a:solidFill>
                    <a:latin typeface="Times New Roman" panose="02020603050405020304" pitchFamily="18" charset="0"/>
                  </a:rPr>
                  <a:t>Ov</a:t>
                </a:r>
              </a:p>
            </p:txBody>
          </p:sp>
          <p:sp>
            <p:nvSpPr>
              <p:cNvPr id="31891"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1000">
                    <a:solidFill>
                      <a:srgbClr val="000000"/>
                    </a:solidFill>
                    <a:latin typeface="Times New Roman" panose="02020603050405020304" pitchFamily="18" charset="0"/>
                  </a:rPr>
                  <a:t>ALU</a:t>
                </a:r>
              </a:p>
              <a:p>
                <a:pPr algn="ctr" eaLnBrk="1" fontAlgn="ctr" hangingPunct="1">
                  <a:lnSpc>
                    <a:spcPct val="80000"/>
                  </a:lnSpc>
                </a:pPr>
                <a:r>
                  <a:rPr kumimoji="1" lang="zh-CN" altLang="en-US" sz="1000">
                    <a:solidFill>
                      <a:srgbClr val="000000"/>
                    </a:solidFill>
                    <a:latin typeface="Times New Roman" panose="02020603050405020304" pitchFamily="18" charset="0"/>
                  </a:rPr>
                  <a:t>结果</a:t>
                </a:r>
              </a:p>
            </p:txBody>
          </p:sp>
        </p:grpSp>
        <p:sp>
          <p:nvSpPr>
            <p:cNvPr id="31776" name="Rectangle 79"/>
            <p:cNvSpPr>
              <a:spLocks noChangeArrowheads="1"/>
            </p:cNvSpPr>
            <p:nvPr/>
          </p:nvSpPr>
          <p:spPr bwMode="auto">
            <a:xfrm>
              <a:off x="9166225" y="4872038"/>
              <a:ext cx="673100" cy="28733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000">
                  <a:solidFill>
                    <a:srgbClr val="000000"/>
                  </a:solidFill>
                  <a:latin typeface="Cambria" panose="02040503050406030204" pitchFamily="18" charset="0"/>
                  <a:ea typeface="黑体" panose="02010609060101010101" pitchFamily="49" charset="-122"/>
                </a:rPr>
                <a:t>ALUOut</a:t>
              </a:r>
            </a:p>
          </p:txBody>
        </p:sp>
        <p:sp>
          <p:nvSpPr>
            <p:cNvPr id="31777" name="Line 55"/>
            <p:cNvSpPr>
              <a:spLocks noChangeShapeType="1"/>
            </p:cNvSpPr>
            <p:nvPr/>
          </p:nvSpPr>
          <p:spPr bwMode="auto">
            <a:xfrm flipV="1">
              <a:off x="8494713" y="5013325"/>
              <a:ext cx="6715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778" name="组合 300"/>
            <p:cNvGrpSpPr>
              <a:grpSpLocks/>
            </p:cNvGrpSpPr>
            <p:nvPr/>
          </p:nvGrpSpPr>
          <p:grpSpPr bwMode="auto">
            <a:xfrm>
              <a:off x="9645650" y="5084763"/>
              <a:ext cx="96838" cy="80962"/>
              <a:chOff x="287524" y="3070225"/>
              <a:chExt cx="72008" cy="80540"/>
            </a:xfrm>
          </p:grpSpPr>
          <p:cxnSp>
            <p:nvCxnSpPr>
              <p:cNvPr id="31886" name="直接连接符 6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87" name="直接连接符 6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1779" name="Group 87"/>
            <p:cNvGrpSpPr>
              <a:grpSpLocks/>
            </p:cNvGrpSpPr>
            <p:nvPr/>
          </p:nvGrpSpPr>
          <p:grpSpPr bwMode="auto">
            <a:xfrm flipV="1">
              <a:off x="3697288" y="5589588"/>
              <a:ext cx="6427787" cy="1079500"/>
              <a:chOff x="4241" y="3249"/>
              <a:chExt cx="361" cy="271"/>
            </a:xfrm>
          </p:grpSpPr>
          <p:sp>
            <p:nvSpPr>
              <p:cNvPr id="31884"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5"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80" name="Line 164"/>
            <p:cNvSpPr>
              <a:spLocks noChangeShapeType="1"/>
            </p:cNvSpPr>
            <p:nvPr/>
          </p:nvSpPr>
          <p:spPr bwMode="auto">
            <a:xfrm flipH="1" flipV="1">
              <a:off x="10125075" y="5005388"/>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1" name="Line 9"/>
            <p:cNvSpPr>
              <a:spLocks noChangeShapeType="1"/>
            </p:cNvSpPr>
            <p:nvPr/>
          </p:nvSpPr>
          <p:spPr bwMode="auto">
            <a:xfrm flipV="1">
              <a:off x="7054850" y="5445125"/>
              <a:ext cx="0" cy="10080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2" name="Line 49"/>
            <p:cNvSpPr>
              <a:spLocks noChangeShapeType="1"/>
            </p:cNvSpPr>
            <p:nvPr/>
          </p:nvSpPr>
          <p:spPr bwMode="auto">
            <a:xfrm flipV="1">
              <a:off x="3886200" y="6453188"/>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3" name="Line 140"/>
            <p:cNvSpPr>
              <a:spLocks noChangeShapeType="1"/>
            </p:cNvSpPr>
            <p:nvPr/>
          </p:nvSpPr>
          <p:spPr bwMode="auto">
            <a:xfrm>
              <a:off x="4462463" y="6381750"/>
              <a:ext cx="18891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4" name="Text Box 257"/>
            <p:cNvSpPr txBox="1">
              <a:spLocks noChangeArrowheads="1"/>
            </p:cNvSpPr>
            <p:nvPr/>
          </p:nvSpPr>
          <p:spPr bwMode="auto">
            <a:xfrm>
              <a:off x="4462463" y="6311900"/>
              <a:ext cx="287337"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16</a:t>
              </a:r>
            </a:p>
          </p:txBody>
        </p:sp>
        <p:sp>
          <p:nvSpPr>
            <p:cNvPr id="31785" name="Line 263"/>
            <p:cNvSpPr>
              <a:spLocks noChangeShapeType="1"/>
            </p:cNvSpPr>
            <p:nvPr/>
          </p:nvSpPr>
          <p:spPr bwMode="auto">
            <a:xfrm>
              <a:off x="5902325" y="6454775"/>
              <a:ext cx="11525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786" name="组合 116"/>
            <p:cNvGrpSpPr>
              <a:grpSpLocks/>
            </p:cNvGrpSpPr>
            <p:nvPr/>
          </p:nvGrpSpPr>
          <p:grpSpPr bwMode="auto">
            <a:xfrm rot="10800000" flipH="1" flipV="1">
              <a:off x="5038725" y="6237288"/>
              <a:ext cx="866775" cy="292100"/>
              <a:chOff x="3132138" y="4581128"/>
              <a:chExt cx="717226" cy="292234"/>
            </a:xfrm>
          </p:grpSpPr>
          <p:cxnSp>
            <p:nvCxnSpPr>
              <p:cNvPr id="31879" name="直接连接符 74"/>
              <p:cNvCxnSpPr>
                <a:cxnSpLocks noChangeShapeType="1"/>
              </p:cNvCxnSpPr>
              <p:nvPr/>
            </p:nvCxnSpPr>
            <p:spPr bwMode="auto">
              <a:xfrm>
                <a:off x="3132138" y="4869180"/>
                <a:ext cx="71722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80" name="直接连接符 75"/>
              <p:cNvCxnSpPr>
                <a:cxnSpLocks noChangeShapeType="1"/>
              </p:cNvCxnSpPr>
              <p:nvPr/>
            </p:nvCxnSpPr>
            <p:spPr bwMode="auto">
              <a:xfrm>
                <a:off x="3132138" y="4725144"/>
                <a:ext cx="0" cy="14821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81" name="直接连接符 76"/>
              <p:cNvCxnSpPr>
                <a:cxnSpLocks noChangeShapeType="1"/>
              </p:cNvCxnSpPr>
              <p:nvPr/>
            </p:nvCxnSpPr>
            <p:spPr bwMode="auto">
              <a:xfrm flipV="1">
                <a:off x="3132138" y="4581128"/>
                <a:ext cx="717226" cy="14401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82" name="直接连接符 77"/>
              <p:cNvCxnSpPr>
                <a:cxnSpLocks noChangeShapeType="1"/>
              </p:cNvCxnSpPr>
              <p:nvPr/>
            </p:nvCxnSpPr>
            <p:spPr bwMode="auto">
              <a:xfrm flipV="1">
                <a:off x="3849364" y="4581128"/>
                <a:ext cx="0" cy="28805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1883" name="TextBox 78"/>
              <p:cNvSpPr txBox="1">
                <a:spLocks noChangeArrowheads="1"/>
              </p:cNvSpPr>
              <p:nvPr/>
            </p:nvSpPr>
            <p:spPr bwMode="auto">
              <a:xfrm>
                <a:off x="3159320" y="4665613"/>
                <a:ext cx="69004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1800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Cambria" panose="02040503050406030204" pitchFamily="18" charset="0"/>
                    <a:ea typeface="黑体" panose="02010609060101010101" pitchFamily="49" charset="-122"/>
                  </a:rPr>
                  <a:t>扩展</a:t>
                </a:r>
              </a:p>
            </p:txBody>
          </p:sp>
        </p:grpSp>
        <p:sp>
          <p:nvSpPr>
            <p:cNvPr id="31787" name="Line 139"/>
            <p:cNvSpPr>
              <a:spLocks noChangeShapeType="1"/>
            </p:cNvSpPr>
            <p:nvPr/>
          </p:nvSpPr>
          <p:spPr bwMode="auto">
            <a:xfrm>
              <a:off x="6207125" y="6384925"/>
              <a:ext cx="192088"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Text Box 258"/>
            <p:cNvSpPr txBox="1">
              <a:spLocks noChangeArrowheads="1"/>
            </p:cNvSpPr>
            <p:nvPr/>
          </p:nvSpPr>
          <p:spPr bwMode="auto">
            <a:xfrm>
              <a:off x="6189663" y="6311900"/>
              <a:ext cx="28892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32</a:t>
              </a:r>
            </a:p>
          </p:txBody>
        </p:sp>
        <p:sp>
          <p:nvSpPr>
            <p:cNvPr id="31789" name="Line 38"/>
            <p:cNvSpPr>
              <a:spLocks noChangeShapeType="1"/>
            </p:cNvSpPr>
            <p:nvPr/>
          </p:nvSpPr>
          <p:spPr bwMode="auto">
            <a:xfrm>
              <a:off x="6665913" y="5219700"/>
              <a:ext cx="581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0" name="任意多边形 82"/>
            <p:cNvSpPr>
              <a:spLocks/>
            </p:cNvSpPr>
            <p:nvPr/>
          </p:nvSpPr>
          <p:spPr bwMode="auto">
            <a:xfrm>
              <a:off x="7246938" y="5157788"/>
              <a:ext cx="287337" cy="358775"/>
            </a:xfrm>
            <a:custGeom>
              <a:avLst/>
              <a:gdLst>
                <a:gd name="T0" fmla="*/ 0 w 220980"/>
                <a:gd name="T1" fmla="*/ 0 h 800100"/>
                <a:gd name="T2" fmla="*/ 0 w 220980"/>
                <a:gd name="T3" fmla="*/ 161429 h 800100"/>
                <a:gd name="T4" fmla="*/ 374385 w 220980"/>
                <a:gd name="T5" fmla="*/ 144517 h 800100"/>
                <a:gd name="T6" fmla="*/ 374385 w 220980"/>
                <a:gd name="T7" fmla="*/ 1383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p>
            <a:p>
              <a:pPr fontAlgn="ct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p:txBody>
        </p:sp>
        <p:sp>
          <p:nvSpPr>
            <p:cNvPr id="31791" name="Line 55"/>
            <p:cNvSpPr>
              <a:spLocks noChangeShapeType="1"/>
            </p:cNvSpPr>
            <p:nvPr/>
          </p:nvSpPr>
          <p:spPr bwMode="auto">
            <a:xfrm>
              <a:off x="7054850" y="544512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2" name="Line 55"/>
            <p:cNvSpPr>
              <a:spLocks noChangeShapeType="1"/>
            </p:cNvSpPr>
            <p:nvPr/>
          </p:nvSpPr>
          <p:spPr bwMode="auto">
            <a:xfrm>
              <a:off x="7534275" y="5373688"/>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3" name="AutoShape 158"/>
            <p:cNvSpPr>
              <a:spLocks noChangeArrowheads="1"/>
            </p:cNvSpPr>
            <p:nvPr/>
          </p:nvSpPr>
          <p:spPr bwMode="auto">
            <a:xfrm>
              <a:off x="3840163" y="504031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1794" name="Line 48"/>
            <p:cNvSpPr>
              <a:spLocks noChangeShapeType="1"/>
            </p:cNvSpPr>
            <p:nvPr/>
          </p:nvSpPr>
          <p:spPr bwMode="auto">
            <a:xfrm>
              <a:off x="3886200" y="5084763"/>
              <a:ext cx="0" cy="1368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5" name="Line 55"/>
            <p:cNvSpPr>
              <a:spLocks noChangeShapeType="1"/>
            </p:cNvSpPr>
            <p:nvPr/>
          </p:nvSpPr>
          <p:spPr bwMode="auto">
            <a:xfrm>
              <a:off x="3694113" y="5589588"/>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6" name="Line 55"/>
            <p:cNvSpPr>
              <a:spLocks noChangeShapeType="1"/>
            </p:cNvSpPr>
            <p:nvPr/>
          </p:nvSpPr>
          <p:spPr bwMode="auto">
            <a:xfrm>
              <a:off x="9834563" y="5014913"/>
              <a:ext cx="67468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797" name="组合 78"/>
            <p:cNvGrpSpPr>
              <a:grpSpLocks/>
            </p:cNvGrpSpPr>
            <p:nvPr/>
          </p:nvGrpSpPr>
          <p:grpSpPr bwMode="auto">
            <a:xfrm>
              <a:off x="2827338" y="6165850"/>
              <a:ext cx="674687" cy="431800"/>
              <a:chOff x="1496555" y="4858249"/>
              <a:chExt cx="506413" cy="431800"/>
            </a:xfrm>
          </p:grpSpPr>
          <p:sp>
            <p:nvSpPr>
              <p:cNvPr id="31875"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200">
                    <a:solidFill>
                      <a:srgbClr val="000000"/>
                    </a:solidFill>
                    <a:latin typeface="Times New Roman" panose="02020603050405020304" pitchFamily="18" charset="0"/>
                    <a:ea typeface="黑体" panose="02010609060101010101" pitchFamily="49" charset="-122"/>
                  </a:rPr>
                  <a:t>数据</a:t>
                </a:r>
                <a:endParaRPr kumimoji="1" lang="en-US" altLang="zh-CN" sz="1200">
                  <a:solidFill>
                    <a:srgbClr val="000000"/>
                  </a:solidFill>
                  <a:latin typeface="Times New Roman" panose="02020603050405020304" pitchFamily="18" charset="0"/>
                  <a:ea typeface="黑体" panose="02010609060101010101" pitchFamily="49" charset="-122"/>
                </a:endParaRPr>
              </a:p>
              <a:p>
                <a:pPr fontAlgn="ctr"/>
                <a:r>
                  <a:rPr kumimoji="1" lang="zh-CN" altLang="en-US" sz="1200">
                    <a:solidFill>
                      <a:srgbClr val="000000"/>
                    </a:solidFill>
                    <a:latin typeface="Times New Roman" panose="02020603050405020304" pitchFamily="18" charset="0"/>
                    <a:ea typeface="黑体" panose="02010609060101010101" pitchFamily="49" charset="-122"/>
                  </a:rPr>
                  <a:t>寄存器</a:t>
                </a:r>
              </a:p>
            </p:txBody>
          </p:sp>
          <p:grpSp>
            <p:nvGrpSpPr>
              <p:cNvPr id="31876" name="组合 80"/>
              <p:cNvGrpSpPr>
                <a:grpSpLocks/>
              </p:cNvGrpSpPr>
              <p:nvPr/>
            </p:nvGrpSpPr>
            <p:grpSpPr bwMode="auto">
              <a:xfrm flipV="1">
                <a:off x="1547664" y="4865099"/>
                <a:ext cx="72008" cy="80540"/>
                <a:chOff x="287524" y="3070225"/>
                <a:chExt cx="72008" cy="80540"/>
              </a:xfrm>
            </p:grpSpPr>
            <p:cxnSp>
              <p:nvCxnSpPr>
                <p:cNvPr id="31877" name="直接连接符 9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78" name="直接连接符 9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sp>
          <p:nvSpPr>
            <p:cNvPr id="31798" name="Line 164"/>
            <p:cNvSpPr>
              <a:spLocks noChangeShapeType="1"/>
            </p:cNvSpPr>
            <p:nvPr/>
          </p:nvSpPr>
          <p:spPr bwMode="auto">
            <a:xfrm flipH="1" flipV="1">
              <a:off x="11564938" y="5227638"/>
              <a:ext cx="0" cy="1585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9" name="Line 253"/>
            <p:cNvSpPr>
              <a:spLocks noChangeShapeType="1"/>
            </p:cNvSpPr>
            <p:nvPr/>
          </p:nvSpPr>
          <p:spPr bwMode="auto">
            <a:xfrm>
              <a:off x="3214688" y="6813550"/>
              <a:ext cx="835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0" name="Line 164"/>
            <p:cNvSpPr>
              <a:spLocks noChangeShapeType="1"/>
            </p:cNvSpPr>
            <p:nvPr/>
          </p:nvSpPr>
          <p:spPr bwMode="auto">
            <a:xfrm flipV="1">
              <a:off x="3214688" y="6597650"/>
              <a:ext cx="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1" name="Line 48"/>
            <p:cNvSpPr>
              <a:spLocks noChangeShapeType="1"/>
            </p:cNvSpPr>
            <p:nvPr/>
          </p:nvSpPr>
          <p:spPr bwMode="auto">
            <a:xfrm flipH="1">
              <a:off x="3214688" y="5732463"/>
              <a:ext cx="0" cy="433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2" name="Line 126"/>
            <p:cNvSpPr>
              <a:spLocks noChangeShapeType="1"/>
            </p:cNvSpPr>
            <p:nvPr/>
          </p:nvSpPr>
          <p:spPr bwMode="auto">
            <a:xfrm>
              <a:off x="3214688" y="5732463"/>
              <a:ext cx="1152525" cy="15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803" name="组合 175"/>
            <p:cNvGrpSpPr>
              <a:grpSpLocks/>
            </p:cNvGrpSpPr>
            <p:nvPr/>
          </p:nvGrpSpPr>
          <p:grpSpPr bwMode="auto">
            <a:xfrm>
              <a:off x="10509250" y="4708525"/>
              <a:ext cx="863600" cy="1296988"/>
              <a:chOff x="3312847" y="4365104"/>
              <a:chExt cx="684861" cy="1296988"/>
            </a:xfrm>
          </p:grpSpPr>
          <p:sp>
            <p:nvSpPr>
              <p:cNvPr id="3187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数据</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187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187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ReadData</a:t>
                </a:r>
              </a:p>
            </p:txBody>
          </p:sp>
          <p:sp>
            <p:nvSpPr>
              <p:cNvPr id="3187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grpSp>
        <p:sp>
          <p:nvSpPr>
            <p:cNvPr id="31804" name="Line 186"/>
            <p:cNvSpPr>
              <a:spLocks noChangeShapeType="1"/>
            </p:cNvSpPr>
            <p:nvPr/>
          </p:nvSpPr>
          <p:spPr bwMode="auto">
            <a:xfrm>
              <a:off x="11372850" y="5219700"/>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805" name="Group 30"/>
            <p:cNvGrpSpPr>
              <a:grpSpLocks/>
            </p:cNvGrpSpPr>
            <p:nvPr/>
          </p:nvGrpSpPr>
          <p:grpSpPr bwMode="auto">
            <a:xfrm>
              <a:off x="4654550" y="5516563"/>
              <a:ext cx="384175" cy="215900"/>
              <a:chOff x="2064" y="2931"/>
              <a:chExt cx="136" cy="227"/>
            </a:xfrm>
          </p:grpSpPr>
          <p:sp>
            <p:nvSpPr>
              <p:cNvPr id="31868"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9"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0"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806" name="AutoShape 155"/>
            <p:cNvSpPr>
              <a:spLocks noChangeArrowheads="1"/>
            </p:cNvSpPr>
            <p:nvPr/>
          </p:nvSpPr>
          <p:spPr bwMode="auto">
            <a:xfrm>
              <a:off x="10077450" y="498633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1807" name="AutoShape 153"/>
            <p:cNvSpPr>
              <a:spLocks noChangeArrowheads="1"/>
            </p:cNvSpPr>
            <p:nvPr/>
          </p:nvSpPr>
          <p:spPr bwMode="auto">
            <a:xfrm>
              <a:off x="6813550" y="5184775"/>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1808" name="Line 160"/>
            <p:cNvSpPr>
              <a:spLocks noChangeShapeType="1"/>
            </p:cNvSpPr>
            <p:nvPr/>
          </p:nvSpPr>
          <p:spPr bwMode="auto">
            <a:xfrm flipV="1">
              <a:off x="6862763" y="5732463"/>
              <a:ext cx="36464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9" name="Line 73"/>
            <p:cNvSpPr>
              <a:spLocks noChangeShapeType="1"/>
            </p:cNvSpPr>
            <p:nvPr/>
          </p:nvSpPr>
          <p:spPr bwMode="auto">
            <a:xfrm rot="16200000" flipH="1">
              <a:off x="6610350" y="5481638"/>
              <a:ext cx="504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0" name="Line 48"/>
            <p:cNvSpPr>
              <a:spLocks noChangeShapeType="1"/>
            </p:cNvSpPr>
            <p:nvPr/>
          </p:nvSpPr>
          <p:spPr bwMode="auto">
            <a:xfrm>
              <a:off x="3886200" y="3789363"/>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1" name="Line 47"/>
            <p:cNvSpPr>
              <a:spLocks noChangeShapeType="1"/>
            </p:cNvSpPr>
            <p:nvPr/>
          </p:nvSpPr>
          <p:spPr bwMode="auto">
            <a:xfrm flipV="1">
              <a:off x="3886200" y="3789363"/>
              <a:ext cx="3648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2" name="Line 164"/>
            <p:cNvSpPr>
              <a:spLocks noChangeShapeType="1"/>
            </p:cNvSpPr>
            <p:nvPr/>
          </p:nvSpPr>
          <p:spPr bwMode="auto">
            <a:xfrm flipV="1">
              <a:off x="8589963" y="35734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3" name="Line 164"/>
            <p:cNvSpPr>
              <a:spLocks noChangeShapeType="1"/>
            </p:cNvSpPr>
            <p:nvPr/>
          </p:nvSpPr>
          <p:spPr bwMode="auto">
            <a:xfrm flipH="1" flipV="1">
              <a:off x="8782050" y="31416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4" name="Line 48"/>
            <p:cNvSpPr>
              <a:spLocks noChangeShapeType="1"/>
            </p:cNvSpPr>
            <p:nvPr/>
          </p:nvSpPr>
          <p:spPr bwMode="auto">
            <a:xfrm>
              <a:off x="4078288" y="3789363"/>
              <a:ext cx="0"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5" name="Line 48"/>
            <p:cNvSpPr>
              <a:spLocks noChangeShapeType="1"/>
            </p:cNvSpPr>
            <p:nvPr/>
          </p:nvSpPr>
          <p:spPr bwMode="auto">
            <a:xfrm>
              <a:off x="4270375" y="37893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6" name="AutoShape 158"/>
            <p:cNvSpPr>
              <a:spLocks noChangeArrowheads="1"/>
            </p:cNvSpPr>
            <p:nvPr/>
          </p:nvSpPr>
          <p:spPr bwMode="auto">
            <a:xfrm>
              <a:off x="4022725" y="46228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1817" name="AutoShape 158"/>
            <p:cNvSpPr>
              <a:spLocks noChangeArrowheads="1"/>
            </p:cNvSpPr>
            <p:nvPr/>
          </p:nvSpPr>
          <p:spPr bwMode="auto">
            <a:xfrm>
              <a:off x="4214813" y="41910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1818" name="Line 164"/>
            <p:cNvSpPr>
              <a:spLocks noChangeShapeType="1"/>
            </p:cNvSpPr>
            <p:nvPr/>
          </p:nvSpPr>
          <p:spPr bwMode="auto">
            <a:xfrm flipV="1">
              <a:off x="8589963" y="37893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9" name="Line 164"/>
            <p:cNvSpPr>
              <a:spLocks noChangeShapeType="1"/>
            </p:cNvSpPr>
            <p:nvPr/>
          </p:nvSpPr>
          <p:spPr bwMode="auto">
            <a:xfrm flipH="1" flipV="1">
              <a:off x="8782050" y="3789363"/>
              <a:ext cx="0" cy="2303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0" name="任意多边形 127"/>
            <p:cNvSpPr>
              <a:spLocks/>
            </p:cNvSpPr>
            <p:nvPr/>
          </p:nvSpPr>
          <p:spPr bwMode="auto">
            <a:xfrm>
              <a:off x="4367213" y="5516563"/>
              <a:ext cx="287337" cy="433387"/>
            </a:xfrm>
            <a:custGeom>
              <a:avLst/>
              <a:gdLst>
                <a:gd name="T0" fmla="*/ 0 w 220980"/>
                <a:gd name="T1" fmla="*/ 0 h 800100"/>
                <a:gd name="T2" fmla="*/ 0 w 220980"/>
                <a:gd name="T3" fmla="*/ 234000 h 800100"/>
                <a:gd name="T4" fmla="*/ 374385 w 220980"/>
                <a:gd name="T5" fmla="*/ 209486 h 800100"/>
                <a:gd name="T6" fmla="*/ 374385 w 220980"/>
                <a:gd name="T7" fmla="*/ 2005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sp>
          <p:nvSpPr>
            <p:cNvPr id="31821" name="Line 263"/>
            <p:cNvSpPr>
              <a:spLocks noChangeShapeType="1"/>
            </p:cNvSpPr>
            <p:nvPr/>
          </p:nvSpPr>
          <p:spPr bwMode="auto">
            <a:xfrm>
              <a:off x="4078288" y="6092825"/>
              <a:ext cx="47037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2" name="Line 126"/>
            <p:cNvSpPr>
              <a:spLocks noChangeShapeType="1"/>
            </p:cNvSpPr>
            <p:nvPr/>
          </p:nvSpPr>
          <p:spPr bwMode="auto">
            <a:xfrm>
              <a:off x="4078288" y="58769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3" name="Line 9"/>
            <p:cNvSpPr>
              <a:spLocks noChangeShapeType="1"/>
            </p:cNvSpPr>
            <p:nvPr/>
          </p:nvSpPr>
          <p:spPr bwMode="auto">
            <a:xfrm flipV="1">
              <a:off x="4078288" y="5876925"/>
              <a:ext cx="0" cy="215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4" name="Line 145"/>
            <p:cNvSpPr>
              <a:spLocks noChangeShapeType="1"/>
            </p:cNvSpPr>
            <p:nvPr/>
          </p:nvSpPr>
          <p:spPr bwMode="auto">
            <a:xfrm>
              <a:off x="6475413" y="3719513"/>
              <a:ext cx="192087"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5" name="Text Box 146"/>
            <p:cNvSpPr txBox="1">
              <a:spLocks noChangeArrowheads="1"/>
            </p:cNvSpPr>
            <p:nvPr/>
          </p:nvSpPr>
          <p:spPr bwMode="auto">
            <a:xfrm>
              <a:off x="6475413" y="3681413"/>
              <a:ext cx="287337"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800">
                  <a:solidFill>
                    <a:srgbClr val="000000"/>
                  </a:solidFill>
                  <a:latin typeface="Times New Roman" panose="02020603050405020304" pitchFamily="18" charset="0"/>
                </a:rPr>
                <a:t>26</a:t>
              </a:r>
            </a:p>
          </p:txBody>
        </p:sp>
        <p:sp>
          <p:nvSpPr>
            <p:cNvPr id="31826" name="Line 29"/>
            <p:cNvSpPr>
              <a:spLocks noChangeShapeType="1"/>
            </p:cNvSpPr>
            <p:nvPr/>
          </p:nvSpPr>
          <p:spPr bwMode="auto">
            <a:xfrm flipV="1">
              <a:off x="4749800" y="5076825"/>
              <a:ext cx="2905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7" name="Line 126"/>
            <p:cNvSpPr>
              <a:spLocks noChangeShapeType="1"/>
            </p:cNvSpPr>
            <p:nvPr/>
          </p:nvSpPr>
          <p:spPr bwMode="auto">
            <a:xfrm flipV="1">
              <a:off x="4173538" y="52292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8" name="Text Box 127"/>
            <p:cNvSpPr txBox="1">
              <a:spLocks noChangeArrowheads="1"/>
            </p:cNvSpPr>
            <p:nvPr/>
          </p:nvSpPr>
          <p:spPr bwMode="auto">
            <a:xfrm>
              <a:off x="3981450" y="5208588"/>
              <a:ext cx="1920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1000">
                  <a:solidFill>
                    <a:srgbClr val="000000"/>
                  </a:solidFill>
                  <a:latin typeface="Times New Roman" panose="02020603050405020304" pitchFamily="18" charset="0"/>
                </a:rPr>
                <a:t>1F</a:t>
              </a:r>
            </a:p>
          </p:txBody>
        </p:sp>
        <p:sp>
          <p:nvSpPr>
            <p:cNvPr id="31829" name="任意多边形 136"/>
            <p:cNvSpPr>
              <a:spLocks/>
            </p:cNvSpPr>
            <p:nvPr/>
          </p:nvSpPr>
          <p:spPr bwMode="auto">
            <a:xfrm>
              <a:off x="4462463" y="4868863"/>
              <a:ext cx="288925" cy="431800"/>
            </a:xfrm>
            <a:custGeom>
              <a:avLst/>
              <a:gdLst>
                <a:gd name="T0" fmla="*/ 0 w 220980"/>
                <a:gd name="T1" fmla="*/ 0 h 800100"/>
                <a:gd name="T2" fmla="*/ 0 w 220980"/>
                <a:gd name="T3" fmla="*/ 233143 h 800100"/>
                <a:gd name="T4" fmla="*/ 376454 w 220980"/>
                <a:gd name="T5" fmla="*/ 208718 h 800100"/>
                <a:gd name="T6" fmla="*/ 376454 w 220980"/>
                <a:gd name="T7" fmla="*/ 19984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grpSp>
          <p:nvGrpSpPr>
            <p:cNvPr id="31830" name="Group 97"/>
            <p:cNvGrpSpPr>
              <a:grpSpLocks/>
            </p:cNvGrpSpPr>
            <p:nvPr/>
          </p:nvGrpSpPr>
          <p:grpSpPr bwMode="auto">
            <a:xfrm>
              <a:off x="4078288" y="4657725"/>
              <a:ext cx="384175" cy="247650"/>
              <a:chOff x="4286" y="1525"/>
              <a:chExt cx="362" cy="272"/>
            </a:xfrm>
          </p:grpSpPr>
          <p:sp>
            <p:nvSpPr>
              <p:cNvPr id="139" name="Line 98"/>
              <p:cNvSpPr>
                <a:spLocks noChangeShapeType="1"/>
              </p:cNvSpPr>
              <p:nvPr/>
            </p:nvSpPr>
            <p:spPr bwMode="auto">
              <a:xfrm flipV="1">
                <a:off x="4286" y="1525"/>
                <a:ext cx="0" cy="2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grpSp>
        <p:sp>
          <p:nvSpPr>
            <p:cNvPr id="141" name="AutoShape 147"/>
            <p:cNvSpPr>
              <a:spLocks noChangeArrowheads="1"/>
            </p:cNvSpPr>
            <p:nvPr/>
          </p:nvSpPr>
          <p:spPr bwMode="auto">
            <a:xfrm>
              <a:off x="4032250" y="4619625"/>
              <a:ext cx="95250" cy="71438"/>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2" name="Text Box 170"/>
            <p:cNvSpPr txBox="1">
              <a:spLocks noChangeArrowheads="1"/>
            </p:cNvSpPr>
            <p:nvPr/>
          </p:nvSpPr>
          <p:spPr bwMode="auto">
            <a:xfrm>
              <a:off x="4222750" y="4760913"/>
              <a:ext cx="2873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31833" name="组合 300"/>
            <p:cNvGrpSpPr>
              <a:grpSpLocks/>
            </p:cNvGrpSpPr>
            <p:nvPr/>
          </p:nvGrpSpPr>
          <p:grpSpPr bwMode="auto">
            <a:xfrm flipV="1">
              <a:off x="11085513" y="4724400"/>
              <a:ext cx="96837" cy="80963"/>
              <a:chOff x="287524" y="3070225"/>
              <a:chExt cx="72008" cy="80540"/>
            </a:xfrm>
          </p:grpSpPr>
          <p:cxnSp>
            <p:nvCxnSpPr>
              <p:cNvPr id="31864" name="直接连接符 147"/>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65" name="直接连接符 148"/>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1834" name="矩形 149"/>
            <p:cNvSpPr>
              <a:spLocks noChangeArrowheads="1"/>
            </p:cNvSpPr>
            <p:nvPr/>
          </p:nvSpPr>
          <p:spPr bwMode="auto">
            <a:xfrm>
              <a:off x="8974138" y="2852738"/>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EPC</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1835" name="组合 300"/>
            <p:cNvGrpSpPr>
              <a:grpSpLocks/>
            </p:cNvGrpSpPr>
            <p:nvPr/>
          </p:nvGrpSpPr>
          <p:grpSpPr bwMode="auto">
            <a:xfrm>
              <a:off x="9550400" y="3060700"/>
              <a:ext cx="95250" cy="80963"/>
              <a:chOff x="287524" y="3070225"/>
              <a:chExt cx="72008" cy="80540"/>
            </a:xfrm>
          </p:grpSpPr>
          <p:cxnSp>
            <p:nvCxnSpPr>
              <p:cNvPr id="31862" name="直接连接符 151"/>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63" name="直接连接符 152"/>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1836" name="Line 164"/>
            <p:cNvSpPr>
              <a:spLocks noChangeShapeType="1"/>
            </p:cNvSpPr>
            <p:nvPr/>
          </p:nvSpPr>
          <p:spPr bwMode="auto">
            <a:xfrm flipV="1">
              <a:off x="9742488" y="30019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7" name="Line 164"/>
            <p:cNvSpPr>
              <a:spLocks noChangeShapeType="1"/>
            </p:cNvSpPr>
            <p:nvPr/>
          </p:nvSpPr>
          <p:spPr bwMode="auto">
            <a:xfrm flipH="1" flipV="1">
              <a:off x="9934575" y="2997200"/>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8" name="Line 164"/>
            <p:cNvSpPr>
              <a:spLocks noChangeShapeType="1"/>
            </p:cNvSpPr>
            <p:nvPr/>
          </p:nvSpPr>
          <p:spPr bwMode="auto">
            <a:xfrm>
              <a:off x="7246938" y="4221163"/>
              <a:ext cx="26876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9" name="Line 9"/>
            <p:cNvSpPr>
              <a:spLocks noChangeShapeType="1"/>
            </p:cNvSpPr>
            <p:nvPr/>
          </p:nvSpPr>
          <p:spPr bwMode="auto">
            <a:xfrm flipV="1">
              <a:off x="7246938" y="3968750"/>
              <a:ext cx="0" cy="252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0" name="Line 55"/>
            <p:cNvSpPr>
              <a:spLocks noChangeShapeType="1"/>
            </p:cNvSpPr>
            <p:nvPr/>
          </p:nvSpPr>
          <p:spPr bwMode="auto">
            <a:xfrm>
              <a:off x="7258050" y="3968750"/>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1" name="Line 47"/>
            <p:cNvSpPr>
              <a:spLocks noChangeShapeType="1"/>
            </p:cNvSpPr>
            <p:nvPr/>
          </p:nvSpPr>
          <p:spPr bwMode="auto">
            <a:xfrm flipV="1">
              <a:off x="1487488" y="2997200"/>
              <a:ext cx="7486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2" name="Line 164"/>
            <p:cNvSpPr>
              <a:spLocks noChangeShapeType="1"/>
            </p:cNvSpPr>
            <p:nvPr/>
          </p:nvSpPr>
          <p:spPr bwMode="auto">
            <a:xfrm flipV="1">
              <a:off x="1479550" y="2997200"/>
              <a:ext cx="0" cy="576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3" name="AutoShape 150"/>
            <p:cNvSpPr>
              <a:spLocks noChangeArrowheads="1"/>
            </p:cNvSpPr>
            <p:nvPr/>
          </p:nvSpPr>
          <p:spPr bwMode="auto">
            <a:xfrm>
              <a:off x="1439863" y="353695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grpSp>
          <p:nvGrpSpPr>
            <p:cNvPr id="31844" name="组合 279"/>
            <p:cNvGrpSpPr>
              <a:grpSpLocks/>
            </p:cNvGrpSpPr>
            <p:nvPr/>
          </p:nvGrpSpPr>
          <p:grpSpPr bwMode="auto">
            <a:xfrm>
              <a:off x="7534275" y="3249613"/>
              <a:ext cx="1055688" cy="863600"/>
              <a:chOff x="3132139" y="4437112"/>
              <a:chExt cx="863600" cy="1555229"/>
            </a:xfrm>
          </p:grpSpPr>
          <p:sp>
            <p:nvSpPr>
              <p:cNvPr id="31859"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黑体" panose="02010609060101010101" pitchFamily="49" charset="-122"/>
                    <a:ea typeface="黑体" panose="02010609060101010101" pitchFamily="49" charset="-122"/>
                  </a:rPr>
                  <a:t>PC</a:t>
                </a:r>
                <a:r>
                  <a:rPr kumimoji="1" lang="zh-CN" altLang="en-US" sz="1100">
                    <a:solidFill>
                      <a:srgbClr val="000000"/>
                    </a:solidFill>
                    <a:latin typeface="黑体" panose="02010609060101010101" pitchFamily="49" charset="-122"/>
                    <a:ea typeface="黑体" panose="02010609060101010101" pitchFamily="49" charset="-122"/>
                  </a:rPr>
                  <a:t>计算</a:t>
                </a:r>
              </a:p>
            </p:txBody>
          </p:sp>
          <p:sp>
            <p:nvSpPr>
              <p:cNvPr id="31860"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PC</a:t>
                </a:r>
              </a:p>
              <a:p>
                <a:pPr eaLnBrk="1" fontAlgn="ctr" hangingPunct="1"/>
                <a:endParaRPr kumimoji="1" lang="en-US" altLang="zh-CN" sz="500">
                  <a:solidFill>
                    <a:srgbClr val="000000"/>
                  </a:solidFill>
                  <a:latin typeface="Times New Roman" panose="02020603050405020304" pitchFamily="18" charset="0"/>
                </a:endParaRPr>
              </a:p>
              <a:p>
                <a:pPr eaLnBrk="1" fontAlgn="ctr" hangingPunct="1"/>
                <a:r>
                  <a:rPr kumimoji="1" lang="en-US" altLang="zh-CN" sz="1000">
                    <a:solidFill>
                      <a:srgbClr val="000000"/>
                    </a:solidFill>
                    <a:latin typeface="Times New Roman" panose="02020603050405020304" pitchFamily="18" charset="0"/>
                  </a:rPr>
                  <a:t>IMM</a:t>
                </a:r>
              </a:p>
              <a:p>
                <a:pPr eaLnBrk="1" fontAlgn="ctr" hangingPunct="1">
                  <a:spcBef>
                    <a:spcPts val="600"/>
                  </a:spcBef>
                </a:pPr>
                <a:r>
                  <a:rPr kumimoji="1" lang="en-US" altLang="zh-CN" sz="1000">
                    <a:solidFill>
                      <a:srgbClr val="000000"/>
                    </a:solidFill>
                    <a:latin typeface="Times New Roman" panose="02020603050405020304" pitchFamily="18" charset="0"/>
                  </a:rPr>
                  <a:t>EPC</a:t>
                </a:r>
              </a:p>
            </p:txBody>
          </p:sp>
          <p:sp>
            <p:nvSpPr>
              <p:cNvPr id="31861"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fontAlgn="ctr" hangingPunct="1"/>
                <a:r>
                  <a:rPr kumimoji="1" lang="en-US" altLang="zh-CN" sz="1000">
                    <a:solidFill>
                      <a:srgbClr val="000000"/>
                    </a:solidFill>
                    <a:latin typeface="Times New Roman" panose="02020603050405020304" pitchFamily="18" charset="0"/>
                  </a:rPr>
                  <a:t>NPC</a:t>
                </a:r>
              </a:p>
              <a:p>
                <a:pPr eaLnBrk="1" fontAlgn="ctr" hangingPunct="1"/>
                <a:endParaRPr kumimoji="1" lang="en-US" altLang="zh-CN" sz="200">
                  <a:solidFill>
                    <a:srgbClr val="000000"/>
                  </a:solidFill>
                  <a:latin typeface="Times New Roman" panose="02020603050405020304" pitchFamily="18" charset="0"/>
                </a:endParaRPr>
              </a:p>
              <a:p>
                <a:pPr algn="r" eaLnBrk="1" fontAlgn="ctr" hangingPunct="1"/>
                <a:endParaRPr kumimoji="1" lang="en-US" altLang="zh-CN" sz="300">
                  <a:solidFill>
                    <a:srgbClr val="000000"/>
                  </a:solidFill>
                  <a:latin typeface="Times New Roman" panose="02020603050405020304" pitchFamily="18" charset="0"/>
                </a:endParaRPr>
              </a:p>
              <a:p>
                <a:pPr algn="r" eaLnBrk="1" fontAlgn="ctr" hangingPunct="1"/>
                <a:r>
                  <a:rPr kumimoji="1" lang="en-US" altLang="zh-CN" sz="1000">
                    <a:solidFill>
                      <a:srgbClr val="000000"/>
                    </a:solidFill>
                    <a:latin typeface="Times New Roman" panose="02020603050405020304" pitchFamily="18" charset="0"/>
                  </a:rPr>
                  <a:t>PC+4</a:t>
                </a:r>
              </a:p>
            </p:txBody>
          </p:sp>
        </p:grpSp>
        <p:sp>
          <p:nvSpPr>
            <p:cNvPr id="31845" name="矩形 168"/>
            <p:cNvSpPr>
              <a:spLocks noChangeArrowheads="1"/>
            </p:cNvSpPr>
            <p:nvPr/>
          </p:nvSpPr>
          <p:spPr bwMode="auto">
            <a:xfrm>
              <a:off x="10317163" y="3429000"/>
              <a:ext cx="768350" cy="287338"/>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SR</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1846" name="组合 300"/>
            <p:cNvGrpSpPr>
              <a:grpSpLocks/>
            </p:cNvGrpSpPr>
            <p:nvPr/>
          </p:nvGrpSpPr>
          <p:grpSpPr bwMode="auto">
            <a:xfrm>
              <a:off x="10893425" y="3636963"/>
              <a:ext cx="96838" cy="79375"/>
              <a:chOff x="287524" y="3070225"/>
              <a:chExt cx="72008" cy="80540"/>
            </a:xfrm>
          </p:grpSpPr>
          <p:cxnSp>
            <p:nvCxnSpPr>
              <p:cNvPr id="31857" name="直接连接符 170"/>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58" name="直接连接符 171"/>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1847" name="Line 164"/>
            <p:cNvSpPr>
              <a:spLocks noChangeShapeType="1"/>
            </p:cNvSpPr>
            <p:nvPr/>
          </p:nvSpPr>
          <p:spPr bwMode="auto">
            <a:xfrm flipH="1" flipV="1">
              <a:off x="10414000" y="3141663"/>
              <a:ext cx="0" cy="2873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8" name="Line 164"/>
            <p:cNvSpPr>
              <a:spLocks noChangeShapeType="1"/>
            </p:cNvSpPr>
            <p:nvPr/>
          </p:nvSpPr>
          <p:spPr bwMode="auto">
            <a:xfrm flipH="1" flipV="1">
              <a:off x="10990263" y="3141663"/>
              <a:ext cx="0" cy="2873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2" name="矩形 172"/>
            <p:cNvSpPr>
              <a:spLocks noChangeArrowheads="1"/>
            </p:cNvSpPr>
            <p:nvPr/>
          </p:nvSpPr>
          <p:spPr bwMode="auto">
            <a:xfrm>
              <a:off x="10317163" y="3860800"/>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CAUSE</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1853" name="组合 300"/>
            <p:cNvGrpSpPr>
              <a:grpSpLocks/>
            </p:cNvGrpSpPr>
            <p:nvPr/>
          </p:nvGrpSpPr>
          <p:grpSpPr bwMode="auto">
            <a:xfrm>
              <a:off x="10893425" y="4068763"/>
              <a:ext cx="96838" cy="80962"/>
              <a:chOff x="287524" y="3070225"/>
              <a:chExt cx="72008" cy="80540"/>
            </a:xfrm>
          </p:grpSpPr>
          <p:cxnSp>
            <p:nvCxnSpPr>
              <p:cNvPr id="31855" name="直接连接符 175"/>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856" name="直接连接符 17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182" name="TextBox 181"/>
            <p:cNvSpPr txBox="1"/>
            <p:nvPr/>
          </p:nvSpPr>
          <p:spPr>
            <a:xfrm>
              <a:off x="10125075" y="2681512"/>
              <a:ext cx="1128713" cy="46037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dirty="0"/>
                <a:t>IM[7:2]</a:t>
              </a:r>
              <a:endParaRPr lang="zh-CN" altLang="en-US" dirty="0"/>
            </a:p>
          </p:txBody>
        </p:sp>
      </p:grpSp>
      <p:sp>
        <p:nvSpPr>
          <p:cNvPr id="175" name="圆角矩形 174"/>
          <p:cNvSpPr/>
          <p:nvPr/>
        </p:nvSpPr>
        <p:spPr bwMode="auto">
          <a:xfrm>
            <a:off x="616475" y="266483"/>
            <a:ext cx="3501499"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增加</a:t>
            </a:r>
            <a:r>
              <a:rPr lang="en-US" altLang="zh-CN" sz="2800" b="1" dirty="0">
                <a:solidFill>
                  <a:schemeClr val="bg1"/>
                </a:solidFill>
                <a:latin typeface="微软雅黑" panose="020B0503020204020204" pitchFamily="34" charset="-122"/>
                <a:ea typeface="微软雅黑" panose="020B0503020204020204" pitchFamily="34" charset="-122"/>
              </a:rPr>
              <a:t>SR</a:t>
            </a:r>
            <a:r>
              <a:rPr lang="zh-CN" altLang="en-US" sz="2800" b="1" dirty="0" smtClean="0">
                <a:solidFill>
                  <a:schemeClr val="bg1"/>
                </a:solidFill>
                <a:latin typeface="微软雅黑" panose="020B0503020204020204" pitchFamily="34" charset="-122"/>
                <a:ea typeface="微软雅黑" panose="020B0503020204020204" pitchFamily="34" charset="-122"/>
              </a:rPr>
              <a:t>寄存器（</a:t>
            </a:r>
            <a:r>
              <a:rPr lang="en-US" altLang="zh-CN" sz="2800" b="1" dirty="0" smtClean="0">
                <a:solidFill>
                  <a:schemeClr val="bg1"/>
                </a:solidFill>
                <a:latin typeface="微软雅黑" panose="020B0503020204020204" pitchFamily="34" charset="-122"/>
                <a:ea typeface="微软雅黑" panose="020B0503020204020204" pitchFamily="34" charset="-122"/>
              </a:rPr>
              <a:t>1</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76"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24</a:t>
            </a:fld>
            <a:endParaRPr lang="en-US" altLang="zh-CN" sz="1400" dirty="0">
              <a:solidFill>
                <a:schemeClr val="bg1"/>
              </a:solidFill>
              <a:latin typeface="Verdana" panose="020B0604030504040204" pitchFamily="34" charset="0"/>
              <a:ea typeface="华文新魏" panose="02010800040101010101" pitchFamily="2" charset="-122"/>
            </a:endParaRPr>
          </a:p>
        </p:txBody>
      </p:sp>
      <p:grpSp>
        <p:nvGrpSpPr>
          <p:cNvPr id="7" name="组合 6"/>
          <p:cNvGrpSpPr/>
          <p:nvPr/>
        </p:nvGrpSpPr>
        <p:grpSpPr>
          <a:xfrm>
            <a:off x="1124407" y="1804450"/>
            <a:ext cx="9691688" cy="865187"/>
            <a:chOff x="1124407" y="1804450"/>
            <a:chExt cx="9691688" cy="865187"/>
          </a:xfrm>
        </p:grpSpPr>
        <p:grpSp>
          <p:nvGrpSpPr>
            <p:cNvPr id="4" name="组合 3"/>
            <p:cNvGrpSpPr/>
            <p:nvPr/>
          </p:nvGrpSpPr>
          <p:grpSpPr>
            <a:xfrm>
              <a:off x="1124407" y="1804450"/>
              <a:ext cx="9691688" cy="865187"/>
              <a:chOff x="1124407" y="1816325"/>
              <a:chExt cx="9691688" cy="865187"/>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407" y="1889350"/>
                <a:ext cx="969168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49" name="圆角矩形 178"/>
              <p:cNvSpPr>
                <a:spLocks noChangeArrowheads="1"/>
              </p:cNvSpPr>
              <p:nvPr/>
            </p:nvSpPr>
            <p:spPr bwMode="auto">
              <a:xfrm>
                <a:off x="6015495" y="1816325"/>
                <a:ext cx="1152525" cy="865187"/>
              </a:xfrm>
              <a:prstGeom prst="roundRect">
                <a:avLst>
                  <a:gd name="adj" fmla="val 16667"/>
                </a:avLst>
              </a:prstGeom>
              <a:noFill/>
              <a:ln w="571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31850" name="矩形 179"/>
              <p:cNvSpPr>
                <a:spLocks noChangeArrowheads="1"/>
              </p:cNvSpPr>
              <p:nvPr/>
            </p:nvSpPr>
            <p:spPr bwMode="auto">
              <a:xfrm>
                <a:off x="1216482" y="2032225"/>
                <a:ext cx="4895850" cy="360362"/>
              </a:xfrm>
              <a:prstGeom prst="rect">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type="triangle" w="lg" len="lg"/>
                  </a14:hiddenLine>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pPr>
                <a:endParaRPr lang="zh-CN" altLang="en-US" sz="2800">
                  <a:sym typeface="Wingdings" panose="05000000000000000000" pitchFamily="2" charset="2"/>
                </a:endParaRPr>
              </a:p>
            </p:txBody>
          </p:sp>
          <p:sp>
            <p:nvSpPr>
              <p:cNvPr id="31851" name="矩形 180"/>
              <p:cNvSpPr>
                <a:spLocks noChangeArrowheads="1"/>
              </p:cNvSpPr>
              <p:nvPr/>
            </p:nvSpPr>
            <p:spPr bwMode="auto">
              <a:xfrm>
                <a:off x="7168020" y="2032225"/>
                <a:ext cx="3648075" cy="360362"/>
              </a:xfrm>
              <a:prstGeom prst="rect">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type="triangle" w="lg" len="lg"/>
                  </a14:hiddenLine>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pic>
          <p:nvPicPr>
            <p:cNvPr id="5" name="图片 4"/>
            <p:cNvPicPr>
              <a:picLocks noChangeAspect="1"/>
            </p:cNvPicPr>
            <p:nvPr/>
          </p:nvPicPr>
          <p:blipFill>
            <a:blip r:embed="rId3"/>
            <a:stretch>
              <a:fillRect/>
            </a:stretch>
          </p:blipFill>
          <p:spPr>
            <a:xfrm>
              <a:off x="6446837" y="2117045"/>
              <a:ext cx="508857" cy="178543"/>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20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1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1"/>
          <p:cNvSpPr>
            <a:spLocks noGrp="1"/>
          </p:cNvSpPr>
          <p:nvPr>
            <p:ph idx="1"/>
          </p:nvPr>
        </p:nvSpPr>
        <p:spPr>
          <a:xfrm>
            <a:off x="663575" y="1117147"/>
            <a:ext cx="11149012" cy="443198"/>
          </a:xfrm>
        </p:spPr>
        <p:txBody>
          <a:bodyPr/>
          <a:lstStyle/>
          <a:p>
            <a:pPr marL="342900" lvl="1" indent="-342900">
              <a:buClr>
                <a:srgbClr val="0000FF"/>
              </a:buClr>
              <a:buSzTx/>
              <a:buFont typeface="Wingdings" panose="05000000000000000000" pitchFamily="2" charset="2"/>
              <a:buChar char="§"/>
            </a:pPr>
            <a:r>
              <a:rPr lang="zh-CN" altLang="en-US" sz="2800" b="1" dirty="0" smtClean="0">
                <a:ea typeface="宋体" panose="02010600030101010101" pitchFamily="2" charset="-122"/>
              </a:rPr>
              <a:t>全局中断使能：</a:t>
            </a:r>
            <a:r>
              <a:rPr lang="en-US" altLang="zh-CN" sz="3200" b="1" dirty="0" smtClean="0">
                <a:ea typeface="宋体" panose="02010600030101010101" pitchFamily="2" charset="-122"/>
              </a:rPr>
              <a:t>1-</a:t>
            </a:r>
            <a:r>
              <a:rPr lang="zh-CN" altLang="en-US" sz="3200" b="1" dirty="0" smtClean="0">
                <a:ea typeface="宋体" panose="02010600030101010101" pitchFamily="2" charset="-122"/>
              </a:rPr>
              <a:t>允许中断；</a:t>
            </a:r>
            <a:r>
              <a:rPr lang="en-US" altLang="zh-CN" sz="3200" b="1" dirty="0" smtClean="0">
                <a:ea typeface="宋体" panose="02010600030101010101" pitchFamily="2" charset="-122"/>
              </a:rPr>
              <a:t>0-</a:t>
            </a:r>
            <a:r>
              <a:rPr lang="zh-CN" altLang="en-US" sz="3200" b="1" dirty="0" smtClean="0">
                <a:ea typeface="宋体" panose="02010600030101010101" pitchFamily="2" charset="-122"/>
              </a:rPr>
              <a:t>禁止中断</a:t>
            </a:r>
            <a:endParaRPr lang="zh-CN" altLang="en-US" b="1" dirty="0" smtClean="0">
              <a:ea typeface="宋体" panose="02010600030101010101" pitchFamily="2" charset="-122"/>
            </a:endParaRPr>
          </a:p>
        </p:txBody>
      </p:sp>
      <p:grpSp>
        <p:nvGrpSpPr>
          <p:cNvPr id="4" name="组合 3"/>
          <p:cNvGrpSpPr/>
          <p:nvPr/>
        </p:nvGrpSpPr>
        <p:grpSpPr>
          <a:xfrm>
            <a:off x="815975" y="2479449"/>
            <a:ext cx="10748963" cy="4247017"/>
            <a:chOff x="815975" y="2566533"/>
            <a:chExt cx="10748963" cy="4247017"/>
          </a:xfrm>
        </p:grpSpPr>
        <p:sp>
          <p:nvSpPr>
            <p:cNvPr id="32774" name="Line 46"/>
            <p:cNvSpPr>
              <a:spLocks noChangeShapeType="1"/>
            </p:cNvSpPr>
            <p:nvPr/>
          </p:nvSpPr>
          <p:spPr bwMode="auto">
            <a:xfrm>
              <a:off x="3694113" y="46545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5" name="Line 96"/>
            <p:cNvSpPr>
              <a:spLocks noChangeShapeType="1"/>
            </p:cNvSpPr>
            <p:nvPr/>
          </p:nvSpPr>
          <p:spPr bwMode="auto">
            <a:xfrm>
              <a:off x="3694113" y="42227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6" name="Line 106"/>
            <p:cNvSpPr>
              <a:spLocks noChangeShapeType="1"/>
            </p:cNvSpPr>
            <p:nvPr/>
          </p:nvSpPr>
          <p:spPr bwMode="auto">
            <a:xfrm flipV="1">
              <a:off x="2543175" y="4572000"/>
              <a:ext cx="2984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7" name="Line 134"/>
            <p:cNvSpPr>
              <a:spLocks noChangeShapeType="1"/>
            </p:cNvSpPr>
            <p:nvPr/>
          </p:nvSpPr>
          <p:spPr bwMode="auto">
            <a:xfrm flipV="1">
              <a:off x="815975" y="421957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8" name="Line 135"/>
            <p:cNvSpPr>
              <a:spLocks noChangeShapeType="1"/>
            </p:cNvSpPr>
            <p:nvPr/>
          </p:nvSpPr>
          <p:spPr bwMode="auto">
            <a:xfrm>
              <a:off x="1295400" y="4222750"/>
              <a:ext cx="48577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9" name="Rectangle 12"/>
            <p:cNvSpPr>
              <a:spLocks noChangeArrowheads="1"/>
            </p:cNvSpPr>
            <p:nvPr/>
          </p:nvSpPr>
          <p:spPr bwMode="auto">
            <a:xfrm>
              <a:off x="1781175" y="3860800"/>
              <a:ext cx="750888" cy="136683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指令</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2780" name="Text Box 13"/>
            <p:cNvSpPr txBox="1">
              <a:spLocks noChangeArrowheads="1"/>
            </p:cNvSpPr>
            <p:nvPr/>
          </p:nvSpPr>
          <p:spPr bwMode="auto">
            <a:xfrm>
              <a:off x="1852613" y="4164013"/>
              <a:ext cx="665162"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2781" name="Text Box 13"/>
            <p:cNvSpPr txBox="1">
              <a:spLocks noChangeArrowheads="1"/>
            </p:cNvSpPr>
            <p:nvPr/>
          </p:nvSpPr>
          <p:spPr bwMode="auto">
            <a:xfrm>
              <a:off x="2184400" y="4487863"/>
              <a:ext cx="3333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Data</a:t>
              </a:r>
            </a:p>
          </p:txBody>
        </p:sp>
        <p:sp>
          <p:nvSpPr>
            <p:cNvPr id="32782" name="Rectangle 3"/>
            <p:cNvSpPr>
              <a:spLocks noChangeArrowheads="1"/>
            </p:cNvSpPr>
            <p:nvPr/>
          </p:nvSpPr>
          <p:spPr bwMode="auto">
            <a:xfrm>
              <a:off x="1006475" y="3789363"/>
              <a:ext cx="288925" cy="93503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Cambria" panose="02040503050406030204" pitchFamily="18" charset="0"/>
                  <a:ea typeface="黑体" panose="02010609060101010101" pitchFamily="49" charset="-122"/>
                </a:rPr>
                <a:t>PC</a:t>
              </a:r>
              <a:endParaRPr kumimoji="1" lang="zh-CN" altLang="en-US" sz="1100">
                <a:solidFill>
                  <a:srgbClr val="000000"/>
                </a:solidFill>
                <a:latin typeface="Cambria" panose="02040503050406030204" pitchFamily="18" charset="0"/>
                <a:ea typeface="黑体" panose="02010609060101010101" pitchFamily="49" charset="-122"/>
              </a:endParaRPr>
            </a:p>
          </p:txBody>
        </p:sp>
        <p:grpSp>
          <p:nvGrpSpPr>
            <p:cNvPr id="32783" name="组合 273"/>
            <p:cNvGrpSpPr>
              <a:grpSpLocks/>
            </p:cNvGrpSpPr>
            <p:nvPr/>
          </p:nvGrpSpPr>
          <p:grpSpPr bwMode="auto">
            <a:xfrm>
              <a:off x="2830513" y="3748088"/>
              <a:ext cx="865187" cy="1512887"/>
              <a:chOff x="2483768" y="1704975"/>
              <a:chExt cx="648370" cy="1512888"/>
            </a:xfrm>
          </p:grpSpPr>
          <p:sp>
            <p:nvSpPr>
              <p:cNvPr id="32936"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指</a:t>
                </a:r>
              </a:p>
              <a:p>
                <a:pPr fontAlgn="ctr"/>
                <a:r>
                  <a:rPr kumimoji="1" lang="zh-CN" altLang="en-US" sz="1100">
                    <a:solidFill>
                      <a:srgbClr val="000000"/>
                    </a:solidFill>
                    <a:latin typeface="黑体" panose="02010609060101010101" pitchFamily="49" charset="-122"/>
                    <a:ea typeface="黑体" panose="02010609060101010101" pitchFamily="49" charset="-122"/>
                  </a:rPr>
                  <a:t>令</a:t>
                </a:r>
              </a:p>
              <a:p>
                <a:pPr fontAlgn="ctr"/>
                <a:r>
                  <a:rPr kumimoji="1" lang="zh-CN" altLang="en-US" sz="1100">
                    <a:solidFill>
                      <a:srgbClr val="000000"/>
                    </a:solidFill>
                    <a:latin typeface="黑体" panose="02010609060101010101" pitchFamily="49" charset="-122"/>
                    <a:ea typeface="黑体" panose="02010609060101010101" pitchFamily="49" charset="-122"/>
                  </a:rPr>
                  <a:t>寄</a:t>
                </a:r>
              </a:p>
              <a:p>
                <a:pPr fontAlgn="ctr"/>
                <a:r>
                  <a:rPr kumimoji="1" lang="zh-CN" altLang="en-US" sz="1100">
                    <a:solidFill>
                      <a:srgbClr val="000000"/>
                    </a:solidFill>
                    <a:latin typeface="黑体" panose="02010609060101010101" pitchFamily="49" charset="-122"/>
                    <a:ea typeface="黑体" panose="02010609060101010101" pitchFamily="49" charset="-122"/>
                  </a:rPr>
                  <a:t>存</a:t>
                </a:r>
              </a:p>
              <a:p>
                <a:pPr fontAlgn="ctr"/>
                <a:r>
                  <a:rPr kumimoji="1" lang="zh-CN" altLang="en-US" sz="1100">
                    <a:solidFill>
                      <a:srgbClr val="000000"/>
                    </a:solidFill>
                    <a:latin typeface="黑体" panose="02010609060101010101" pitchFamily="49" charset="-122"/>
                    <a:ea typeface="黑体" panose="02010609060101010101" pitchFamily="49" charset="-122"/>
                  </a:rPr>
                  <a:t>器</a:t>
                </a:r>
              </a:p>
            </p:txBody>
          </p:sp>
          <p:sp>
            <p:nvSpPr>
              <p:cNvPr id="32937"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[31:26]</a:t>
                </a:r>
              </a:p>
            </p:txBody>
          </p:sp>
          <p:sp>
            <p:nvSpPr>
              <p:cNvPr id="32938"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[25:21]</a:t>
                </a:r>
              </a:p>
            </p:txBody>
          </p:sp>
          <p:sp>
            <p:nvSpPr>
              <p:cNvPr id="32939"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[20:16]</a:t>
                </a:r>
              </a:p>
            </p:txBody>
          </p:sp>
          <p:sp>
            <p:nvSpPr>
              <p:cNvPr id="32940"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[15:0]</a:t>
                </a:r>
              </a:p>
            </p:txBody>
          </p:sp>
        </p:grpSp>
        <p:grpSp>
          <p:nvGrpSpPr>
            <p:cNvPr id="32784" name="组合 9"/>
            <p:cNvGrpSpPr>
              <a:grpSpLocks/>
            </p:cNvGrpSpPr>
            <p:nvPr/>
          </p:nvGrpSpPr>
          <p:grpSpPr bwMode="auto">
            <a:xfrm>
              <a:off x="1095375" y="4638675"/>
              <a:ext cx="95250" cy="80963"/>
              <a:chOff x="287524" y="3070225"/>
              <a:chExt cx="72008" cy="80540"/>
            </a:xfrm>
          </p:grpSpPr>
          <p:cxnSp>
            <p:nvCxnSpPr>
              <p:cNvPr id="32934" name="直接连接符 1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35" name="直接连接符 2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2785" name="组合 271"/>
            <p:cNvGrpSpPr>
              <a:grpSpLocks/>
            </p:cNvGrpSpPr>
            <p:nvPr/>
          </p:nvGrpSpPr>
          <p:grpSpPr bwMode="auto">
            <a:xfrm>
              <a:off x="2951163" y="5180013"/>
              <a:ext cx="95250" cy="80962"/>
              <a:chOff x="287524" y="3070225"/>
              <a:chExt cx="72008" cy="80540"/>
            </a:xfrm>
          </p:grpSpPr>
          <p:cxnSp>
            <p:nvCxnSpPr>
              <p:cNvPr id="32932" name="直接连接符 2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33" name="直接连接符 2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2786" name="Line 47"/>
            <p:cNvSpPr>
              <a:spLocks noChangeShapeType="1"/>
            </p:cNvSpPr>
            <p:nvPr/>
          </p:nvSpPr>
          <p:spPr bwMode="auto">
            <a:xfrm flipV="1">
              <a:off x="3694113" y="5084763"/>
              <a:ext cx="7683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787" name="Group 131"/>
            <p:cNvGrpSpPr>
              <a:grpSpLocks/>
            </p:cNvGrpSpPr>
            <p:nvPr/>
          </p:nvGrpSpPr>
          <p:grpSpPr bwMode="auto">
            <a:xfrm flipV="1">
              <a:off x="815975" y="3141663"/>
              <a:ext cx="7966075" cy="1069975"/>
              <a:chOff x="4286" y="1525"/>
              <a:chExt cx="363" cy="272"/>
            </a:xfrm>
          </p:grpSpPr>
          <p:sp>
            <p:nvSpPr>
              <p:cNvPr id="32930"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931"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88" name="Group 110"/>
            <p:cNvGrpSpPr>
              <a:grpSpLocks/>
            </p:cNvGrpSpPr>
            <p:nvPr/>
          </p:nvGrpSpPr>
          <p:grpSpPr bwMode="auto">
            <a:xfrm flipV="1">
              <a:off x="1479550" y="3573463"/>
              <a:ext cx="6054725" cy="646112"/>
              <a:chOff x="4286" y="1525"/>
              <a:chExt cx="362" cy="272"/>
            </a:xfrm>
          </p:grpSpPr>
          <p:sp>
            <p:nvSpPr>
              <p:cNvPr id="32928"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929"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89" name="AutoShape 150"/>
            <p:cNvSpPr>
              <a:spLocks noChangeArrowheads="1"/>
            </p:cNvSpPr>
            <p:nvPr/>
          </p:nvSpPr>
          <p:spPr bwMode="auto">
            <a:xfrm>
              <a:off x="1431925" y="418306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2790" name="Rectangle 34"/>
            <p:cNvSpPr>
              <a:spLocks noChangeArrowheads="1"/>
            </p:cNvSpPr>
            <p:nvPr/>
          </p:nvSpPr>
          <p:spPr bwMode="auto">
            <a:xfrm>
              <a:off x="6378575" y="4508500"/>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A</a:t>
              </a:r>
            </a:p>
          </p:txBody>
        </p:sp>
        <p:sp>
          <p:nvSpPr>
            <p:cNvPr id="32791" name="Rectangle 35"/>
            <p:cNvSpPr>
              <a:spLocks noChangeArrowheads="1"/>
            </p:cNvSpPr>
            <p:nvPr/>
          </p:nvSpPr>
          <p:spPr bwMode="auto">
            <a:xfrm>
              <a:off x="6378575" y="5087938"/>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B</a:t>
              </a:r>
            </a:p>
          </p:txBody>
        </p:sp>
        <p:sp>
          <p:nvSpPr>
            <p:cNvPr id="32792" name="Line 36"/>
            <p:cNvSpPr>
              <a:spLocks noChangeShapeType="1"/>
            </p:cNvSpPr>
            <p:nvPr/>
          </p:nvSpPr>
          <p:spPr bwMode="auto">
            <a:xfrm flipV="1">
              <a:off x="6094413" y="4651375"/>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3" name="Line 37"/>
            <p:cNvSpPr>
              <a:spLocks noChangeShapeType="1"/>
            </p:cNvSpPr>
            <p:nvPr/>
          </p:nvSpPr>
          <p:spPr bwMode="auto">
            <a:xfrm flipV="1">
              <a:off x="6094413" y="5232400"/>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4" name="Line 55"/>
            <p:cNvSpPr>
              <a:spLocks noChangeShapeType="1"/>
            </p:cNvSpPr>
            <p:nvPr/>
          </p:nvSpPr>
          <p:spPr bwMode="auto">
            <a:xfrm>
              <a:off x="6670675" y="4652963"/>
              <a:ext cx="11509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795" name="组合 279"/>
            <p:cNvGrpSpPr>
              <a:grpSpLocks/>
            </p:cNvGrpSpPr>
            <p:nvPr/>
          </p:nvGrpSpPr>
          <p:grpSpPr bwMode="auto">
            <a:xfrm>
              <a:off x="5037138" y="3933825"/>
              <a:ext cx="1055687" cy="1800225"/>
              <a:chOff x="3132139" y="3933056"/>
              <a:chExt cx="863600" cy="1800225"/>
            </a:xfrm>
          </p:grpSpPr>
          <p:sp>
            <p:nvSpPr>
              <p:cNvPr id="32921"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寄存器堆</a:t>
                </a:r>
              </a:p>
            </p:txBody>
          </p:sp>
          <p:sp>
            <p:nvSpPr>
              <p:cNvPr id="32922" name="Text Box 17"/>
              <p:cNvSpPr txBox="1">
                <a:spLocks noChangeArrowheads="1"/>
              </p:cNvSpPr>
              <p:nvPr/>
            </p:nvSpPr>
            <p:spPr bwMode="auto">
              <a:xfrm>
                <a:off x="3168333" y="4004493"/>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Reg1</a:t>
                </a:r>
              </a:p>
            </p:txBody>
          </p:sp>
          <p:sp>
            <p:nvSpPr>
              <p:cNvPr id="32923" name="Text Box 18"/>
              <p:cNvSpPr txBox="1">
                <a:spLocks noChangeArrowheads="1"/>
              </p:cNvSpPr>
              <p:nvPr/>
            </p:nvSpPr>
            <p:spPr bwMode="auto">
              <a:xfrm>
                <a:off x="3154045" y="4420418"/>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Reg2</a:t>
                </a:r>
              </a:p>
            </p:txBody>
          </p:sp>
          <p:sp>
            <p:nvSpPr>
              <p:cNvPr id="32924" name="Text Box 19"/>
              <p:cNvSpPr txBox="1">
                <a:spLocks noChangeArrowheads="1"/>
              </p:cNvSpPr>
              <p:nvPr/>
            </p:nvSpPr>
            <p:spPr bwMode="auto">
              <a:xfrm>
                <a:off x="3168333" y="49411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Reg</a:t>
                </a:r>
              </a:p>
            </p:txBody>
          </p:sp>
          <p:sp>
            <p:nvSpPr>
              <p:cNvPr id="32925" name="Text Box 20"/>
              <p:cNvSpPr txBox="1">
                <a:spLocks noChangeArrowheads="1"/>
              </p:cNvSpPr>
              <p:nvPr/>
            </p:nvSpPr>
            <p:spPr bwMode="auto">
              <a:xfrm>
                <a:off x="3168333" y="53729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sp>
            <p:nvSpPr>
              <p:cNvPr id="32926"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Data1</a:t>
                </a:r>
              </a:p>
            </p:txBody>
          </p:sp>
          <p:sp>
            <p:nvSpPr>
              <p:cNvPr id="32927"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Data2</a:t>
                </a:r>
              </a:p>
            </p:txBody>
          </p:sp>
        </p:grpSp>
        <p:grpSp>
          <p:nvGrpSpPr>
            <p:cNvPr id="32796" name="组合 300"/>
            <p:cNvGrpSpPr>
              <a:grpSpLocks/>
            </p:cNvGrpSpPr>
            <p:nvPr/>
          </p:nvGrpSpPr>
          <p:grpSpPr bwMode="auto">
            <a:xfrm>
              <a:off x="5807075" y="5637213"/>
              <a:ext cx="95250" cy="80962"/>
              <a:chOff x="287524" y="3070225"/>
              <a:chExt cx="72008" cy="80540"/>
            </a:xfrm>
          </p:grpSpPr>
          <p:cxnSp>
            <p:nvCxnSpPr>
              <p:cNvPr id="32919" name="直接连接符 4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20" name="直接连接符 4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2797" name="组合 311"/>
            <p:cNvGrpSpPr>
              <a:grpSpLocks/>
            </p:cNvGrpSpPr>
            <p:nvPr/>
          </p:nvGrpSpPr>
          <p:grpSpPr bwMode="auto">
            <a:xfrm>
              <a:off x="6478588" y="5297488"/>
              <a:ext cx="95250" cy="80962"/>
              <a:chOff x="287524" y="3070225"/>
              <a:chExt cx="72008" cy="80540"/>
            </a:xfrm>
          </p:grpSpPr>
          <p:cxnSp>
            <p:nvCxnSpPr>
              <p:cNvPr id="32917" name="直接连接符 4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18" name="直接连接符 5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2798" name="组合 338"/>
            <p:cNvGrpSpPr>
              <a:grpSpLocks/>
            </p:cNvGrpSpPr>
            <p:nvPr/>
          </p:nvGrpSpPr>
          <p:grpSpPr bwMode="auto">
            <a:xfrm>
              <a:off x="6472238" y="4722813"/>
              <a:ext cx="95250" cy="80962"/>
              <a:chOff x="287524" y="3070225"/>
              <a:chExt cx="72008" cy="80540"/>
            </a:xfrm>
          </p:grpSpPr>
          <p:cxnSp>
            <p:nvCxnSpPr>
              <p:cNvPr id="32915" name="直接连接符 5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16" name="直接连接符 5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2799" name="组合 61"/>
            <p:cNvGrpSpPr>
              <a:grpSpLocks/>
            </p:cNvGrpSpPr>
            <p:nvPr/>
          </p:nvGrpSpPr>
          <p:grpSpPr bwMode="auto">
            <a:xfrm>
              <a:off x="7821613" y="4410075"/>
              <a:ext cx="669925" cy="1179513"/>
              <a:chOff x="3132137" y="4337869"/>
              <a:chExt cx="582176" cy="1179364"/>
            </a:xfrm>
          </p:grpSpPr>
          <p:sp>
            <p:nvSpPr>
              <p:cNvPr id="32911"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912" name="Text Box 24"/>
              <p:cNvSpPr txBox="1">
                <a:spLocks noChangeArrowheads="1"/>
              </p:cNvSpPr>
              <p:nvPr/>
            </p:nvSpPr>
            <p:spPr bwMode="auto">
              <a:xfrm>
                <a:off x="3199963" y="4804459"/>
                <a:ext cx="221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100">
                    <a:solidFill>
                      <a:srgbClr val="000000"/>
                    </a:solidFill>
                    <a:latin typeface="Cambria" panose="02040503050406030204" pitchFamily="18" charset="0"/>
                  </a:rPr>
                  <a:t>ALU</a:t>
                </a:r>
                <a:endParaRPr lang="en-US" altLang="zh-CN" sz="1200">
                  <a:solidFill>
                    <a:srgbClr val="000000"/>
                  </a:solidFill>
                  <a:latin typeface="Cambria" panose="02040503050406030204" pitchFamily="18" charset="0"/>
                </a:endParaRPr>
              </a:p>
            </p:txBody>
          </p:sp>
          <p:sp>
            <p:nvSpPr>
              <p:cNvPr id="32913"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1000">
                    <a:solidFill>
                      <a:srgbClr val="000000"/>
                    </a:solidFill>
                    <a:latin typeface="Times New Roman" panose="02020603050405020304" pitchFamily="18" charset="0"/>
                  </a:rPr>
                  <a:t>Zero</a:t>
                </a:r>
              </a:p>
              <a:p>
                <a:pPr algn="ctr" eaLnBrk="1" fontAlgn="ctr" hangingPunct="1"/>
                <a:r>
                  <a:rPr kumimoji="1" lang="en-US" altLang="zh-CN" sz="1000">
                    <a:solidFill>
                      <a:srgbClr val="000000"/>
                    </a:solidFill>
                    <a:latin typeface="Times New Roman" panose="02020603050405020304" pitchFamily="18" charset="0"/>
                  </a:rPr>
                  <a:t>Ov</a:t>
                </a:r>
              </a:p>
            </p:txBody>
          </p:sp>
          <p:sp>
            <p:nvSpPr>
              <p:cNvPr id="32914"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1000">
                    <a:solidFill>
                      <a:srgbClr val="000000"/>
                    </a:solidFill>
                    <a:latin typeface="Times New Roman" panose="02020603050405020304" pitchFamily="18" charset="0"/>
                  </a:rPr>
                  <a:t>ALU</a:t>
                </a:r>
              </a:p>
              <a:p>
                <a:pPr algn="ctr" eaLnBrk="1" fontAlgn="ctr" hangingPunct="1">
                  <a:lnSpc>
                    <a:spcPct val="80000"/>
                  </a:lnSpc>
                </a:pPr>
                <a:r>
                  <a:rPr kumimoji="1" lang="zh-CN" altLang="en-US" sz="1000">
                    <a:solidFill>
                      <a:srgbClr val="000000"/>
                    </a:solidFill>
                    <a:latin typeface="Times New Roman" panose="02020603050405020304" pitchFamily="18" charset="0"/>
                  </a:rPr>
                  <a:t>结果</a:t>
                </a:r>
              </a:p>
            </p:txBody>
          </p:sp>
        </p:grpSp>
        <p:sp>
          <p:nvSpPr>
            <p:cNvPr id="32800" name="Rectangle 79"/>
            <p:cNvSpPr>
              <a:spLocks noChangeArrowheads="1"/>
            </p:cNvSpPr>
            <p:nvPr/>
          </p:nvSpPr>
          <p:spPr bwMode="auto">
            <a:xfrm>
              <a:off x="9166225" y="4872038"/>
              <a:ext cx="673100" cy="28733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000">
                  <a:solidFill>
                    <a:srgbClr val="000000"/>
                  </a:solidFill>
                  <a:latin typeface="Cambria" panose="02040503050406030204" pitchFamily="18" charset="0"/>
                  <a:ea typeface="黑体" panose="02010609060101010101" pitchFamily="49" charset="-122"/>
                </a:rPr>
                <a:t>ALUOut</a:t>
              </a:r>
            </a:p>
          </p:txBody>
        </p:sp>
        <p:sp>
          <p:nvSpPr>
            <p:cNvPr id="32801" name="Line 55"/>
            <p:cNvSpPr>
              <a:spLocks noChangeShapeType="1"/>
            </p:cNvSpPr>
            <p:nvPr/>
          </p:nvSpPr>
          <p:spPr bwMode="auto">
            <a:xfrm flipV="1">
              <a:off x="8494713" y="5013325"/>
              <a:ext cx="6715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02" name="组合 300"/>
            <p:cNvGrpSpPr>
              <a:grpSpLocks/>
            </p:cNvGrpSpPr>
            <p:nvPr/>
          </p:nvGrpSpPr>
          <p:grpSpPr bwMode="auto">
            <a:xfrm>
              <a:off x="9645650" y="5084763"/>
              <a:ext cx="96838" cy="80962"/>
              <a:chOff x="287524" y="3070225"/>
              <a:chExt cx="72008" cy="80540"/>
            </a:xfrm>
          </p:grpSpPr>
          <p:cxnSp>
            <p:nvCxnSpPr>
              <p:cNvPr id="32909" name="直接连接符 6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10" name="直接连接符 6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2803" name="Group 87"/>
            <p:cNvGrpSpPr>
              <a:grpSpLocks/>
            </p:cNvGrpSpPr>
            <p:nvPr/>
          </p:nvGrpSpPr>
          <p:grpSpPr bwMode="auto">
            <a:xfrm flipV="1">
              <a:off x="3697288" y="5589588"/>
              <a:ext cx="6427787" cy="1079500"/>
              <a:chOff x="4241" y="3249"/>
              <a:chExt cx="361" cy="271"/>
            </a:xfrm>
          </p:grpSpPr>
          <p:sp>
            <p:nvSpPr>
              <p:cNvPr id="32907"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908"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04" name="Line 164"/>
            <p:cNvSpPr>
              <a:spLocks noChangeShapeType="1"/>
            </p:cNvSpPr>
            <p:nvPr/>
          </p:nvSpPr>
          <p:spPr bwMode="auto">
            <a:xfrm flipH="1" flipV="1">
              <a:off x="10125075" y="5005388"/>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5" name="Line 9"/>
            <p:cNvSpPr>
              <a:spLocks noChangeShapeType="1"/>
            </p:cNvSpPr>
            <p:nvPr/>
          </p:nvSpPr>
          <p:spPr bwMode="auto">
            <a:xfrm flipV="1">
              <a:off x="7054850" y="5445125"/>
              <a:ext cx="0" cy="10080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6" name="Line 49"/>
            <p:cNvSpPr>
              <a:spLocks noChangeShapeType="1"/>
            </p:cNvSpPr>
            <p:nvPr/>
          </p:nvSpPr>
          <p:spPr bwMode="auto">
            <a:xfrm flipV="1">
              <a:off x="3886200" y="6453188"/>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7" name="Line 140"/>
            <p:cNvSpPr>
              <a:spLocks noChangeShapeType="1"/>
            </p:cNvSpPr>
            <p:nvPr/>
          </p:nvSpPr>
          <p:spPr bwMode="auto">
            <a:xfrm>
              <a:off x="4462463" y="6381750"/>
              <a:ext cx="18891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8" name="Text Box 257"/>
            <p:cNvSpPr txBox="1">
              <a:spLocks noChangeArrowheads="1"/>
            </p:cNvSpPr>
            <p:nvPr/>
          </p:nvSpPr>
          <p:spPr bwMode="auto">
            <a:xfrm>
              <a:off x="4462463" y="6311900"/>
              <a:ext cx="287337"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16</a:t>
              </a:r>
            </a:p>
          </p:txBody>
        </p:sp>
        <p:sp>
          <p:nvSpPr>
            <p:cNvPr id="32809" name="Line 263"/>
            <p:cNvSpPr>
              <a:spLocks noChangeShapeType="1"/>
            </p:cNvSpPr>
            <p:nvPr/>
          </p:nvSpPr>
          <p:spPr bwMode="auto">
            <a:xfrm>
              <a:off x="5902325" y="6454775"/>
              <a:ext cx="11525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10" name="组合 116"/>
            <p:cNvGrpSpPr>
              <a:grpSpLocks/>
            </p:cNvGrpSpPr>
            <p:nvPr/>
          </p:nvGrpSpPr>
          <p:grpSpPr bwMode="auto">
            <a:xfrm rot="10800000" flipH="1" flipV="1">
              <a:off x="5038725" y="6237288"/>
              <a:ext cx="866775" cy="292100"/>
              <a:chOff x="3132138" y="4581128"/>
              <a:chExt cx="717226" cy="292234"/>
            </a:xfrm>
          </p:grpSpPr>
          <p:cxnSp>
            <p:nvCxnSpPr>
              <p:cNvPr id="32902" name="直接连接符 74"/>
              <p:cNvCxnSpPr>
                <a:cxnSpLocks noChangeShapeType="1"/>
              </p:cNvCxnSpPr>
              <p:nvPr/>
            </p:nvCxnSpPr>
            <p:spPr bwMode="auto">
              <a:xfrm>
                <a:off x="3132138" y="4869180"/>
                <a:ext cx="71722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03" name="直接连接符 75"/>
              <p:cNvCxnSpPr>
                <a:cxnSpLocks noChangeShapeType="1"/>
              </p:cNvCxnSpPr>
              <p:nvPr/>
            </p:nvCxnSpPr>
            <p:spPr bwMode="auto">
              <a:xfrm>
                <a:off x="3132138" y="4725144"/>
                <a:ext cx="0" cy="14821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04" name="直接连接符 76"/>
              <p:cNvCxnSpPr>
                <a:cxnSpLocks noChangeShapeType="1"/>
              </p:cNvCxnSpPr>
              <p:nvPr/>
            </p:nvCxnSpPr>
            <p:spPr bwMode="auto">
              <a:xfrm flipV="1">
                <a:off x="3132138" y="4581128"/>
                <a:ext cx="717226" cy="14401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05" name="直接连接符 77"/>
              <p:cNvCxnSpPr>
                <a:cxnSpLocks noChangeShapeType="1"/>
              </p:cNvCxnSpPr>
              <p:nvPr/>
            </p:nvCxnSpPr>
            <p:spPr bwMode="auto">
              <a:xfrm flipV="1">
                <a:off x="3849364" y="4581128"/>
                <a:ext cx="0" cy="28805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2906" name="TextBox 78"/>
              <p:cNvSpPr txBox="1">
                <a:spLocks noChangeArrowheads="1"/>
              </p:cNvSpPr>
              <p:nvPr/>
            </p:nvSpPr>
            <p:spPr bwMode="auto">
              <a:xfrm>
                <a:off x="3159320" y="4665613"/>
                <a:ext cx="69004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1800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Cambria" panose="02040503050406030204" pitchFamily="18" charset="0"/>
                    <a:ea typeface="黑体" panose="02010609060101010101" pitchFamily="49" charset="-122"/>
                  </a:rPr>
                  <a:t>扩展</a:t>
                </a:r>
              </a:p>
            </p:txBody>
          </p:sp>
        </p:grpSp>
        <p:sp>
          <p:nvSpPr>
            <p:cNvPr id="32811" name="Line 139"/>
            <p:cNvSpPr>
              <a:spLocks noChangeShapeType="1"/>
            </p:cNvSpPr>
            <p:nvPr/>
          </p:nvSpPr>
          <p:spPr bwMode="auto">
            <a:xfrm>
              <a:off x="6207125" y="6384925"/>
              <a:ext cx="192088"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2" name="Text Box 258"/>
            <p:cNvSpPr txBox="1">
              <a:spLocks noChangeArrowheads="1"/>
            </p:cNvSpPr>
            <p:nvPr/>
          </p:nvSpPr>
          <p:spPr bwMode="auto">
            <a:xfrm>
              <a:off x="6189663" y="6311900"/>
              <a:ext cx="28892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32</a:t>
              </a:r>
            </a:p>
          </p:txBody>
        </p:sp>
        <p:sp>
          <p:nvSpPr>
            <p:cNvPr id="32813" name="Line 38"/>
            <p:cNvSpPr>
              <a:spLocks noChangeShapeType="1"/>
            </p:cNvSpPr>
            <p:nvPr/>
          </p:nvSpPr>
          <p:spPr bwMode="auto">
            <a:xfrm>
              <a:off x="6665913" y="5219700"/>
              <a:ext cx="581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4" name="任意多边形 82"/>
            <p:cNvSpPr>
              <a:spLocks/>
            </p:cNvSpPr>
            <p:nvPr/>
          </p:nvSpPr>
          <p:spPr bwMode="auto">
            <a:xfrm>
              <a:off x="7246938" y="5157788"/>
              <a:ext cx="287337" cy="358775"/>
            </a:xfrm>
            <a:custGeom>
              <a:avLst/>
              <a:gdLst>
                <a:gd name="T0" fmla="*/ 0 w 220980"/>
                <a:gd name="T1" fmla="*/ 0 h 800100"/>
                <a:gd name="T2" fmla="*/ 0 w 220980"/>
                <a:gd name="T3" fmla="*/ 161429 h 800100"/>
                <a:gd name="T4" fmla="*/ 374385 w 220980"/>
                <a:gd name="T5" fmla="*/ 144517 h 800100"/>
                <a:gd name="T6" fmla="*/ 374385 w 220980"/>
                <a:gd name="T7" fmla="*/ 1383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p>
            <a:p>
              <a:pPr fontAlgn="ct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p:txBody>
        </p:sp>
        <p:sp>
          <p:nvSpPr>
            <p:cNvPr id="32815" name="Line 55"/>
            <p:cNvSpPr>
              <a:spLocks noChangeShapeType="1"/>
            </p:cNvSpPr>
            <p:nvPr/>
          </p:nvSpPr>
          <p:spPr bwMode="auto">
            <a:xfrm>
              <a:off x="7054850" y="544512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6" name="Line 55"/>
            <p:cNvSpPr>
              <a:spLocks noChangeShapeType="1"/>
            </p:cNvSpPr>
            <p:nvPr/>
          </p:nvSpPr>
          <p:spPr bwMode="auto">
            <a:xfrm>
              <a:off x="7534275" y="5373688"/>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7" name="AutoShape 158"/>
            <p:cNvSpPr>
              <a:spLocks noChangeArrowheads="1"/>
            </p:cNvSpPr>
            <p:nvPr/>
          </p:nvSpPr>
          <p:spPr bwMode="auto">
            <a:xfrm>
              <a:off x="3840163" y="504031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2818" name="Line 48"/>
            <p:cNvSpPr>
              <a:spLocks noChangeShapeType="1"/>
            </p:cNvSpPr>
            <p:nvPr/>
          </p:nvSpPr>
          <p:spPr bwMode="auto">
            <a:xfrm>
              <a:off x="3886200" y="5084763"/>
              <a:ext cx="0" cy="1368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9" name="Line 55"/>
            <p:cNvSpPr>
              <a:spLocks noChangeShapeType="1"/>
            </p:cNvSpPr>
            <p:nvPr/>
          </p:nvSpPr>
          <p:spPr bwMode="auto">
            <a:xfrm>
              <a:off x="3694113" y="5589588"/>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0" name="Line 55"/>
            <p:cNvSpPr>
              <a:spLocks noChangeShapeType="1"/>
            </p:cNvSpPr>
            <p:nvPr/>
          </p:nvSpPr>
          <p:spPr bwMode="auto">
            <a:xfrm>
              <a:off x="9834563" y="5014913"/>
              <a:ext cx="67468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21" name="组合 78"/>
            <p:cNvGrpSpPr>
              <a:grpSpLocks/>
            </p:cNvGrpSpPr>
            <p:nvPr/>
          </p:nvGrpSpPr>
          <p:grpSpPr bwMode="auto">
            <a:xfrm>
              <a:off x="2827338" y="6165850"/>
              <a:ext cx="674687" cy="431800"/>
              <a:chOff x="1496555" y="4858249"/>
              <a:chExt cx="506413" cy="431800"/>
            </a:xfrm>
          </p:grpSpPr>
          <p:sp>
            <p:nvSpPr>
              <p:cNvPr id="32898"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200">
                    <a:solidFill>
                      <a:srgbClr val="000000"/>
                    </a:solidFill>
                    <a:latin typeface="Times New Roman" panose="02020603050405020304" pitchFamily="18" charset="0"/>
                    <a:ea typeface="黑体" panose="02010609060101010101" pitchFamily="49" charset="-122"/>
                  </a:rPr>
                  <a:t>数据</a:t>
                </a:r>
                <a:endParaRPr kumimoji="1" lang="en-US" altLang="zh-CN" sz="1200">
                  <a:solidFill>
                    <a:srgbClr val="000000"/>
                  </a:solidFill>
                  <a:latin typeface="Times New Roman" panose="02020603050405020304" pitchFamily="18" charset="0"/>
                  <a:ea typeface="黑体" panose="02010609060101010101" pitchFamily="49" charset="-122"/>
                </a:endParaRPr>
              </a:p>
              <a:p>
                <a:pPr fontAlgn="ctr"/>
                <a:r>
                  <a:rPr kumimoji="1" lang="zh-CN" altLang="en-US" sz="1200">
                    <a:solidFill>
                      <a:srgbClr val="000000"/>
                    </a:solidFill>
                    <a:latin typeface="Times New Roman" panose="02020603050405020304" pitchFamily="18" charset="0"/>
                    <a:ea typeface="黑体" panose="02010609060101010101" pitchFamily="49" charset="-122"/>
                  </a:rPr>
                  <a:t>寄存器</a:t>
                </a:r>
              </a:p>
            </p:txBody>
          </p:sp>
          <p:grpSp>
            <p:nvGrpSpPr>
              <p:cNvPr id="32899" name="组合 80"/>
              <p:cNvGrpSpPr>
                <a:grpSpLocks/>
              </p:cNvGrpSpPr>
              <p:nvPr/>
            </p:nvGrpSpPr>
            <p:grpSpPr bwMode="auto">
              <a:xfrm flipV="1">
                <a:off x="1547664" y="4865099"/>
                <a:ext cx="72008" cy="80540"/>
                <a:chOff x="287524" y="3070225"/>
                <a:chExt cx="72008" cy="80540"/>
              </a:xfrm>
            </p:grpSpPr>
            <p:cxnSp>
              <p:nvCxnSpPr>
                <p:cNvPr id="32900" name="直接连接符 9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901" name="直接连接符 9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sp>
          <p:nvSpPr>
            <p:cNvPr id="32822" name="Line 164"/>
            <p:cNvSpPr>
              <a:spLocks noChangeShapeType="1"/>
            </p:cNvSpPr>
            <p:nvPr/>
          </p:nvSpPr>
          <p:spPr bwMode="auto">
            <a:xfrm flipH="1" flipV="1">
              <a:off x="11564938" y="5227638"/>
              <a:ext cx="0" cy="1585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3" name="Line 253"/>
            <p:cNvSpPr>
              <a:spLocks noChangeShapeType="1"/>
            </p:cNvSpPr>
            <p:nvPr/>
          </p:nvSpPr>
          <p:spPr bwMode="auto">
            <a:xfrm>
              <a:off x="3214688" y="6813550"/>
              <a:ext cx="835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4" name="Line 164"/>
            <p:cNvSpPr>
              <a:spLocks noChangeShapeType="1"/>
            </p:cNvSpPr>
            <p:nvPr/>
          </p:nvSpPr>
          <p:spPr bwMode="auto">
            <a:xfrm flipV="1">
              <a:off x="3214688" y="6597650"/>
              <a:ext cx="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5" name="Line 48"/>
            <p:cNvSpPr>
              <a:spLocks noChangeShapeType="1"/>
            </p:cNvSpPr>
            <p:nvPr/>
          </p:nvSpPr>
          <p:spPr bwMode="auto">
            <a:xfrm flipH="1">
              <a:off x="3214688" y="5732463"/>
              <a:ext cx="0" cy="433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6" name="Line 126"/>
            <p:cNvSpPr>
              <a:spLocks noChangeShapeType="1"/>
            </p:cNvSpPr>
            <p:nvPr/>
          </p:nvSpPr>
          <p:spPr bwMode="auto">
            <a:xfrm>
              <a:off x="3214688" y="5732463"/>
              <a:ext cx="1152525" cy="15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27" name="组合 175"/>
            <p:cNvGrpSpPr>
              <a:grpSpLocks/>
            </p:cNvGrpSpPr>
            <p:nvPr/>
          </p:nvGrpSpPr>
          <p:grpSpPr bwMode="auto">
            <a:xfrm>
              <a:off x="10509250" y="4708525"/>
              <a:ext cx="863600" cy="1296988"/>
              <a:chOff x="3312847" y="4365104"/>
              <a:chExt cx="684861" cy="1296988"/>
            </a:xfrm>
          </p:grpSpPr>
          <p:sp>
            <p:nvSpPr>
              <p:cNvPr id="32894"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数据</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2895"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2896"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ReadData</a:t>
                </a:r>
              </a:p>
            </p:txBody>
          </p:sp>
          <p:sp>
            <p:nvSpPr>
              <p:cNvPr id="32897"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grpSp>
        <p:sp>
          <p:nvSpPr>
            <p:cNvPr id="32828" name="Line 186"/>
            <p:cNvSpPr>
              <a:spLocks noChangeShapeType="1"/>
            </p:cNvSpPr>
            <p:nvPr/>
          </p:nvSpPr>
          <p:spPr bwMode="auto">
            <a:xfrm>
              <a:off x="11372850" y="5219700"/>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29" name="Group 30"/>
            <p:cNvGrpSpPr>
              <a:grpSpLocks/>
            </p:cNvGrpSpPr>
            <p:nvPr/>
          </p:nvGrpSpPr>
          <p:grpSpPr bwMode="auto">
            <a:xfrm>
              <a:off x="4654550" y="5516563"/>
              <a:ext cx="384175" cy="215900"/>
              <a:chOff x="2064" y="2931"/>
              <a:chExt cx="136" cy="227"/>
            </a:xfrm>
          </p:grpSpPr>
          <p:sp>
            <p:nvSpPr>
              <p:cNvPr id="32891"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92"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93"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30" name="AutoShape 155"/>
            <p:cNvSpPr>
              <a:spLocks noChangeArrowheads="1"/>
            </p:cNvSpPr>
            <p:nvPr/>
          </p:nvSpPr>
          <p:spPr bwMode="auto">
            <a:xfrm>
              <a:off x="10077450" y="498633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2831" name="AutoShape 153"/>
            <p:cNvSpPr>
              <a:spLocks noChangeArrowheads="1"/>
            </p:cNvSpPr>
            <p:nvPr/>
          </p:nvSpPr>
          <p:spPr bwMode="auto">
            <a:xfrm>
              <a:off x="6813550" y="5184775"/>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2832" name="Line 160"/>
            <p:cNvSpPr>
              <a:spLocks noChangeShapeType="1"/>
            </p:cNvSpPr>
            <p:nvPr/>
          </p:nvSpPr>
          <p:spPr bwMode="auto">
            <a:xfrm flipV="1">
              <a:off x="6862763" y="5732463"/>
              <a:ext cx="36464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3" name="Line 73"/>
            <p:cNvSpPr>
              <a:spLocks noChangeShapeType="1"/>
            </p:cNvSpPr>
            <p:nvPr/>
          </p:nvSpPr>
          <p:spPr bwMode="auto">
            <a:xfrm rot="16200000" flipH="1">
              <a:off x="6610350" y="5481638"/>
              <a:ext cx="504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4" name="Line 48"/>
            <p:cNvSpPr>
              <a:spLocks noChangeShapeType="1"/>
            </p:cNvSpPr>
            <p:nvPr/>
          </p:nvSpPr>
          <p:spPr bwMode="auto">
            <a:xfrm>
              <a:off x="3886200" y="3789363"/>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5" name="Line 47"/>
            <p:cNvSpPr>
              <a:spLocks noChangeShapeType="1"/>
            </p:cNvSpPr>
            <p:nvPr/>
          </p:nvSpPr>
          <p:spPr bwMode="auto">
            <a:xfrm flipV="1">
              <a:off x="3886200" y="3789363"/>
              <a:ext cx="3648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6" name="Line 164"/>
            <p:cNvSpPr>
              <a:spLocks noChangeShapeType="1"/>
            </p:cNvSpPr>
            <p:nvPr/>
          </p:nvSpPr>
          <p:spPr bwMode="auto">
            <a:xfrm flipV="1">
              <a:off x="8589963" y="35734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7" name="Line 164"/>
            <p:cNvSpPr>
              <a:spLocks noChangeShapeType="1"/>
            </p:cNvSpPr>
            <p:nvPr/>
          </p:nvSpPr>
          <p:spPr bwMode="auto">
            <a:xfrm flipH="1" flipV="1">
              <a:off x="8782050" y="31416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8" name="Line 48"/>
            <p:cNvSpPr>
              <a:spLocks noChangeShapeType="1"/>
            </p:cNvSpPr>
            <p:nvPr/>
          </p:nvSpPr>
          <p:spPr bwMode="auto">
            <a:xfrm>
              <a:off x="4078288" y="3789363"/>
              <a:ext cx="0"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9" name="Line 48"/>
            <p:cNvSpPr>
              <a:spLocks noChangeShapeType="1"/>
            </p:cNvSpPr>
            <p:nvPr/>
          </p:nvSpPr>
          <p:spPr bwMode="auto">
            <a:xfrm>
              <a:off x="4270375" y="37893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0" name="AutoShape 158"/>
            <p:cNvSpPr>
              <a:spLocks noChangeArrowheads="1"/>
            </p:cNvSpPr>
            <p:nvPr/>
          </p:nvSpPr>
          <p:spPr bwMode="auto">
            <a:xfrm>
              <a:off x="4022725" y="46228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2841" name="AutoShape 158"/>
            <p:cNvSpPr>
              <a:spLocks noChangeArrowheads="1"/>
            </p:cNvSpPr>
            <p:nvPr/>
          </p:nvSpPr>
          <p:spPr bwMode="auto">
            <a:xfrm>
              <a:off x="4214813" y="41910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2842" name="Line 164"/>
            <p:cNvSpPr>
              <a:spLocks noChangeShapeType="1"/>
            </p:cNvSpPr>
            <p:nvPr/>
          </p:nvSpPr>
          <p:spPr bwMode="auto">
            <a:xfrm flipV="1">
              <a:off x="8589963" y="37893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3" name="Line 164"/>
            <p:cNvSpPr>
              <a:spLocks noChangeShapeType="1"/>
            </p:cNvSpPr>
            <p:nvPr/>
          </p:nvSpPr>
          <p:spPr bwMode="auto">
            <a:xfrm flipH="1" flipV="1">
              <a:off x="8782050" y="3789363"/>
              <a:ext cx="0" cy="2303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4" name="任意多边形 127"/>
            <p:cNvSpPr>
              <a:spLocks/>
            </p:cNvSpPr>
            <p:nvPr/>
          </p:nvSpPr>
          <p:spPr bwMode="auto">
            <a:xfrm>
              <a:off x="4367213" y="5516563"/>
              <a:ext cx="287337" cy="433387"/>
            </a:xfrm>
            <a:custGeom>
              <a:avLst/>
              <a:gdLst>
                <a:gd name="T0" fmla="*/ 0 w 220980"/>
                <a:gd name="T1" fmla="*/ 0 h 800100"/>
                <a:gd name="T2" fmla="*/ 0 w 220980"/>
                <a:gd name="T3" fmla="*/ 234000 h 800100"/>
                <a:gd name="T4" fmla="*/ 374385 w 220980"/>
                <a:gd name="T5" fmla="*/ 209486 h 800100"/>
                <a:gd name="T6" fmla="*/ 374385 w 220980"/>
                <a:gd name="T7" fmla="*/ 2005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sp>
          <p:nvSpPr>
            <p:cNvPr id="32845" name="Line 263"/>
            <p:cNvSpPr>
              <a:spLocks noChangeShapeType="1"/>
            </p:cNvSpPr>
            <p:nvPr/>
          </p:nvSpPr>
          <p:spPr bwMode="auto">
            <a:xfrm>
              <a:off x="4078288" y="6092825"/>
              <a:ext cx="47037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6" name="Line 126"/>
            <p:cNvSpPr>
              <a:spLocks noChangeShapeType="1"/>
            </p:cNvSpPr>
            <p:nvPr/>
          </p:nvSpPr>
          <p:spPr bwMode="auto">
            <a:xfrm>
              <a:off x="4078288" y="58769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7" name="Line 9"/>
            <p:cNvSpPr>
              <a:spLocks noChangeShapeType="1"/>
            </p:cNvSpPr>
            <p:nvPr/>
          </p:nvSpPr>
          <p:spPr bwMode="auto">
            <a:xfrm flipV="1">
              <a:off x="4078288" y="5876925"/>
              <a:ext cx="0" cy="215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8" name="Line 145"/>
            <p:cNvSpPr>
              <a:spLocks noChangeShapeType="1"/>
            </p:cNvSpPr>
            <p:nvPr/>
          </p:nvSpPr>
          <p:spPr bwMode="auto">
            <a:xfrm>
              <a:off x="6475413" y="3719513"/>
              <a:ext cx="192087"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9" name="Text Box 146"/>
            <p:cNvSpPr txBox="1">
              <a:spLocks noChangeArrowheads="1"/>
            </p:cNvSpPr>
            <p:nvPr/>
          </p:nvSpPr>
          <p:spPr bwMode="auto">
            <a:xfrm>
              <a:off x="6475413" y="3681413"/>
              <a:ext cx="287337"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800">
                  <a:solidFill>
                    <a:srgbClr val="000000"/>
                  </a:solidFill>
                  <a:latin typeface="Times New Roman" panose="02020603050405020304" pitchFamily="18" charset="0"/>
                </a:rPr>
                <a:t>26</a:t>
              </a:r>
            </a:p>
          </p:txBody>
        </p:sp>
        <p:sp>
          <p:nvSpPr>
            <p:cNvPr id="32850" name="Line 29"/>
            <p:cNvSpPr>
              <a:spLocks noChangeShapeType="1"/>
            </p:cNvSpPr>
            <p:nvPr/>
          </p:nvSpPr>
          <p:spPr bwMode="auto">
            <a:xfrm flipV="1">
              <a:off x="4749800" y="5076825"/>
              <a:ext cx="2905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1" name="Line 126"/>
            <p:cNvSpPr>
              <a:spLocks noChangeShapeType="1"/>
            </p:cNvSpPr>
            <p:nvPr/>
          </p:nvSpPr>
          <p:spPr bwMode="auto">
            <a:xfrm flipV="1">
              <a:off x="4173538" y="52292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2" name="Text Box 127"/>
            <p:cNvSpPr txBox="1">
              <a:spLocks noChangeArrowheads="1"/>
            </p:cNvSpPr>
            <p:nvPr/>
          </p:nvSpPr>
          <p:spPr bwMode="auto">
            <a:xfrm>
              <a:off x="3981450" y="5208588"/>
              <a:ext cx="1920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1000">
                  <a:solidFill>
                    <a:srgbClr val="000000"/>
                  </a:solidFill>
                  <a:latin typeface="Times New Roman" panose="02020603050405020304" pitchFamily="18" charset="0"/>
                </a:rPr>
                <a:t>1F</a:t>
              </a:r>
            </a:p>
          </p:txBody>
        </p:sp>
        <p:sp>
          <p:nvSpPr>
            <p:cNvPr id="32853" name="任意多边形 136"/>
            <p:cNvSpPr>
              <a:spLocks/>
            </p:cNvSpPr>
            <p:nvPr/>
          </p:nvSpPr>
          <p:spPr bwMode="auto">
            <a:xfrm>
              <a:off x="4462463" y="4868863"/>
              <a:ext cx="288925" cy="431800"/>
            </a:xfrm>
            <a:custGeom>
              <a:avLst/>
              <a:gdLst>
                <a:gd name="T0" fmla="*/ 0 w 220980"/>
                <a:gd name="T1" fmla="*/ 0 h 800100"/>
                <a:gd name="T2" fmla="*/ 0 w 220980"/>
                <a:gd name="T3" fmla="*/ 233143 h 800100"/>
                <a:gd name="T4" fmla="*/ 376454 w 220980"/>
                <a:gd name="T5" fmla="*/ 208718 h 800100"/>
                <a:gd name="T6" fmla="*/ 376454 w 220980"/>
                <a:gd name="T7" fmla="*/ 19984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grpSp>
          <p:nvGrpSpPr>
            <p:cNvPr id="32854" name="Group 97"/>
            <p:cNvGrpSpPr>
              <a:grpSpLocks/>
            </p:cNvGrpSpPr>
            <p:nvPr/>
          </p:nvGrpSpPr>
          <p:grpSpPr bwMode="auto">
            <a:xfrm>
              <a:off x="4078288" y="4657725"/>
              <a:ext cx="384175" cy="247650"/>
              <a:chOff x="4286" y="1525"/>
              <a:chExt cx="362" cy="272"/>
            </a:xfrm>
          </p:grpSpPr>
          <p:sp>
            <p:nvSpPr>
              <p:cNvPr id="139" name="Line 98"/>
              <p:cNvSpPr>
                <a:spLocks noChangeShapeType="1"/>
              </p:cNvSpPr>
              <p:nvPr/>
            </p:nvSpPr>
            <p:spPr bwMode="auto">
              <a:xfrm flipV="1">
                <a:off x="4286" y="1525"/>
                <a:ext cx="0" cy="2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grpSp>
        <p:sp>
          <p:nvSpPr>
            <p:cNvPr id="141" name="AutoShape 147"/>
            <p:cNvSpPr>
              <a:spLocks noChangeArrowheads="1"/>
            </p:cNvSpPr>
            <p:nvPr/>
          </p:nvSpPr>
          <p:spPr bwMode="auto">
            <a:xfrm>
              <a:off x="4032250" y="4619625"/>
              <a:ext cx="95250" cy="71438"/>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2" name="Text Box 170"/>
            <p:cNvSpPr txBox="1">
              <a:spLocks noChangeArrowheads="1"/>
            </p:cNvSpPr>
            <p:nvPr/>
          </p:nvSpPr>
          <p:spPr bwMode="auto">
            <a:xfrm>
              <a:off x="4222750" y="4760913"/>
              <a:ext cx="2873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32857" name="组合 300"/>
            <p:cNvGrpSpPr>
              <a:grpSpLocks/>
            </p:cNvGrpSpPr>
            <p:nvPr/>
          </p:nvGrpSpPr>
          <p:grpSpPr bwMode="auto">
            <a:xfrm flipV="1">
              <a:off x="11085513" y="4724400"/>
              <a:ext cx="96837" cy="80963"/>
              <a:chOff x="287524" y="3070225"/>
              <a:chExt cx="72008" cy="80540"/>
            </a:xfrm>
          </p:grpSpPr>
          <p:cxnSp>
            <p:nvCxnSpPr>
              <p:cNvPr id="32887" name="直接连接符 147"/>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888" name="直接连接符 148"/>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2858" name="矩形 149"/>
            <p:cNvSpPr>
              <a:spLocks noChangeArrowheads="1"/>
            </p:cNvSpPr>
            <p:nvPr/>
          </p:nvSpPr>
          <p:spPr bwMode="auto">
            <a:xfrm>
              <a:off x="8974138" y="2852738"/>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EPC</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2859" name="组合 300"/>
            <p:cNvGrpSpPr>
              <a:grpSpLocks/>
            </p:cNvGrpSpPr>
            <p:nvPr/>
          </p:nvGrpSpPr>
          <p:grpSpPr bwMode="auto">
            <a:xfrm>
              <a:off x="9550400" y="3060700"/>
              <a:ext cx="95250" cy="80963"/>
              <a:chOff x="287524" y="3070225"/>
              <a:chExt cx="72008" cy="80540"/>
            </a:xfrm>
          </p:grpSpPr>
          <p:cxnSp>
            <p:nvCxnSpPr>
              <p:cNvPr id="32885" name="直接连接符 151"/>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886" name="直接连接符 152"/>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2860" name="Line 164"/>
            <p:cNvSpPr>
              <a:spLocks noChangeShapeType="1"/>
            </p:cNvSpPr>
            <p:nvPr/>
          </p:nvSpPr>
          <p:spPr bwMode="auto">
            <a:xfrm flipV="1">
              <a:off x="9742488" y="30019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1" name="Line 164"/>
            <p:cNvSpPr>
              <a:spLocks noChangeShapeType="1"/>
            </p:cNvSpPr>
            <p:nvPr/>
          </p:nvSpPr>
          <p:spPr bwMode="auto">
            <a:xfrm flipH="1" flipV="1">
              <a:off x="9934575" y="2997200"/>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2" name="Line 164"/>
            <p:cNvSpPr>
              <a:spLocks noChangeShapeType="1"/>
            </p:cNvSpPr>
            <p:nvPr/>
          </p:nvSpPr>
          <p:spPr bwMode="auto">
            <a:xfrm>
              <a:off x="7246938" y="4221163"/>
              <a:ext cx="26876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3" name="Line 9"/>
            <p:cNvSpPr>
              <a:spLocks noChangeShapeType="1"/>
            </p:cNvSpPr>
            <p:nvPr/>
          </p:nvSpPr>
          <p:spPr bwMode="auto">
            <a:xfrm flipV="1">
              <a:off x="7246938" y="3968750"/>
              <a:ext cx="0" cy="252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4" name="Line 55"/>
            <p:cNvSpPr>
              <a:spLocks noChangeShapeType="1"/>
            </p:cNvSpPr>
            <p:nvPr/>
          </p:nvSpPr>
          <p:spPr bwMode="auto">
            <a:xfrm>
              <a:off x="7258050" y="3968750"/>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5" name="Line 47"/>
            <p:cNvSpPr>
              <a:spLocks noChangeShapeType="1"/>
            </p:cNvSpPr>
            <p:nvPr/>
          </p:nvSpPr>
          <p:spPr bwMode="auto">
            <a:xfrm flipV="1">
              <a:off x="1487488" y="2997200"/>
              <a:ext cx="7486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6" name="Line 164"/>
            <p:cNvSpPr>
              <a:spLocks noChangeShapeType="1"/>
            </p:cNvSpPr>
            <p:nvPr/>
          </p:nvSpPr>
          <p:spPr bwMode="auto">
            <a:xfrm flipV="1">
              <a:off x="1479550" y="2997200"/>
              <a:ext cx="0" cy="576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7" name="AutoShape 150"/>
            <p:cNvSpPr>
              <a:spLocks noChangeArrowheads="1"/>
            </p:cNvSpPr>
            <p:nvPr/>
          </p:nvSpPr>
          <p:spPr bwMode="auto">
            <a:xfrm>
              <a:off x="1439863" y="353695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grpSp>
          <p:nvGrpSpPr>
            <p:cNvPr id="32868" name="组合 279"/>
            <p:cNvGrpSpPr>
              <a:grpSpLocks/>
            </p:cNvGrpSpPr>
            <p:nvPr/>
          </p:nvGrpSpPr>
          <p:grpSpPr bwMode="auto">
            <a:xfrm>
              <a:off x="7534275" y="3249613"/>
              <a:ext cx="1055688" cy="863600"/>
              <a:chOff x="3132139" y="4437112"/>
              <a:chExt cx="863600" cy="1555229"/>
            </a:xfrm>
          </p:grpSpPr>
          <p:sp>
            <p:nvSpPr>
              <p:cNvPr id="32882"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黑体" panose="02010609060101010101" pitchFamily="49" charset="-122"/>
                    <a:ea typeface="黑体" panose="02010609060101010101" pitchFamily="49" charset="-122"/>
                  </a:rPr>
                  <a:t>PC</a:t>
                </a:r>
                <a:r>
                  <a:rPr kumimoji="1" lang="zh-CN" altLang="en-US" sz="1100">
                    <a:solidFill>
                      <a:srgbClr val="000000"/>
                    </a:solidFill>
                    <a:latin typeface="黑体" panose="02010609060101010101" pitchFamily="49" charset="-122"/>
                    <a:ea typeface="黑体" panose="02010609060101010101" pitchFamily="49" charset="-122"/>
                  </a:rPr>
                  <a:t>计算</a:t>
                </a:r>
              </a:p>
            </p:txBody>
          </p:sp>
          <p:sp>
            <p:nvSpPr>
              <p:cNvPr id="32883"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PC</a:t>
                </a:r>
              </a:p>
              <a:p>
                <a:pPr eaLnBrk="1" fontAlgn="ctr" hangingPunct="1"/>
                <a:endParaRPr kumimoji="1" lang="en-US" altLang="zh-CN" sz="500">
                  <a:solidFill>
                    <a:srgbClr val="000000"/>
                  </a:solidFill>
                  <a:latin typeface="Times New Roman" panose="02020603050405020304" pitchFamily="18" charset="0"/>
                </a:endParaRPr>
              </a:p>
              <a:p>
                <a:pPr eaLnBrk="1" fontAlgn="ctr" hangingPunct="1"/>
                <a:r>
                  <a:rPr kumimoji="1" lang="en-US" altLang="zh-CN" sz="1000">
                    <a:solidFill>
                      <a:srgbClr val="000000"/>
                    </a:solidFill>
                    <a:latin typeface="Times New Roman" panose="02020603050405020304" pitchFamily="18" charset="0"/>
                  </a:rPr>
                  <a:t>IMM</a:t>
                </a:r>
              </a:p>
              <a:p>
                <a:pPr eaLnBrk="1" fontAlgn="ctr" hangingPunct="1">
                  <a:spcBef>
                    <a:spcPts val="600"/>
                  </a:spcBef>
                </a:pPr>
                <a:r>
                  <a:rPr kumimoji="1" lang="en-US" altLang="zh-CN" sz="1000">
                    <a:solidFill>
                      <a:srgbClr val="000000"/>
                    </a:solidFill>
                    <a:latin typeface="Times New Roman" panose="02020603050405020304" pitchFamily="18" charset="0"/>
                  </a:rPr>
                  <a:t>EPC</a:t>
                </a:r>
              </a:p>
            </p:txBody>
          </p:sp>
          <p:sp>
            <p:nvSpPr>
              <p:cNvPr id="32884"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fontAlgn="ctr" hangingPunct="1"/>
                <a:r>
                  <a:rPr kumimoji="1" lang="en-US" altLang="zh-CN" sz="1000">
                    <a:solidFill>
                      <a:srgbClr val="000000"/>
                    </a:solidFill>
                    <a:latin typeface="Times New Roman" panose="02020603050405020304" pitchFamily="18" charset="0"/>
                  </a:rPr>
                  <a:t>NPC</a:t>
                </a:r>
              </a:p>
              <a:p>
                <a:pPr eaLnBrk="1" fontAlgn="ctr" hangingPunct="1"/>
                <a:endParaRPr kumimoji="1" lang="en-US" altLang="zh-CN" sz="200">
                  <a:solidFill>
                    <a:srgbClr val="000000"/>
                  </a:solidFill>
                  <a:latin typeface="Times New Roman" panose="02020603050405020304" pitchFamily="18" charset="0"/>
                </a:endParaRPr>
              </a:p>
              <a:p>
                <a:pPr algn="r" eaLnBrk="1" fontAlgn="ctr" hangingPunct="1"/>
                <a:endParaRPr kumimoji="1" lang="en-US" altLang="zh-CN" sz="300">
                  <a:solidFill>
                    <a:srgbClr val="000000"/>
                  </a:solidFill>
                  <a:latin typeface="Times New Roman" panose="02020603050405020304" pitchFamily="18" charset="0"/>
                </a:endParaRPr>
              </a:p>
              <a:p>
                <a:pPr algn="r" eaLnBrk="1" fontAlgn="ctr" hangingPunct="1"/>
                <a:r>
                  <a:rPr kumimoji="1" lang="en-US" altLang="zh-CN" sz="1000">
                    <a:solidFill>
                      <a:srgbClr val="000000"/>
                    </a:solidFill>
                    <a:latin typeface="Times New Roman" panose="02020603050405020304" pitchFamily="18" charset="0"/>
                  </a:rPr>
                  <a:t>PC+4</a:t>
                </a:r>
              </a:p>
            </p:txBody>
          </p:sp>
        </p:grpSp>
        <p:sp>
          <p:nvSpPr>
            <p:cNvPr id="32869" name="矩形 168"/>
            <p:cNvSpPr>
              <a:spLocks noChangeArrowheads="1"/>
            </p:cNvSpPr>
            <p:nvPr/>
          </p:nvSpPr>
          <p:spPr bwMode="auto">
            <a:xfrm>
              <a:off x="10317163" y="3429000"/>
              <a:ext cx="768350" cy="287338"/>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SR</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2870" name="组合 300"/>
            <p:cNvGrpSpPr>
              <a:grpSpLocks/>
            </p:cNvGrpSpPr>
            <p:nvPr/>
          </p:nvGrpSpPr>
          <p:grpSpPr bwMode="auto">
            <a:xfrm>
              <a:off x="10893425" y="3636963"/>
              <a:ext cx="96838" cy="79375"/>
              <a:chOff x="287524" y="3070225"/>
              <a:chExt cx="72008" cy="80540"/>
            </a:xfrm>
          </p:grpSpPr>
          <p:cxnSp>
            <p:nvCxnSpPr>
              <p:cNvPr id="32880" name="直接连接符 170"/>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881" name="直接连接符 171"/>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2871" name="Line 164"/>
            <p:cNvSpPr>
              <a:spLocks noChangeShapeType="1"/>
            </p:cNvSpPr>
            <p:nvPr/>
          </p:nvSpPr>
          <p:spPr bwMode="auto">
            <a:xfrm flipH="1" flipV="1">
              <a:off x="10990263" y="3141663"/>
              <a:ext cx="0" cy="2873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4" name="矩形 172"/>
            <p:cNvSpPr>
              <a:spLocks noChangeArrowheads="1"/>
            </p:cNvSpPr>
            <p:nvPr/>
          </p:nvSpPr>
          <p:spPr bwMode="auto">
            <a:xfrm>
              <a:off x="10317163" y="3860800"/>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CAUSE</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2875" name="组合 300"/>
            <p:cNvGrpSpPr>
              <a:grpSpLocks/>
            </p:cNvGrpSpPr>
            <p:nvPr/>
          </p:nvGrpSpPr>
          <p:grpSpPr bwMode="auto">
            <a:xfrm>
              <a:off x="10893425" y="4068763"/>
              <a:ext cx="96838" cy="80962"/>
              <a:chOff x="287524" y="3070225"/>
              <a:chExt cx="72008" cy="80540"/>
            </a:xfrm>
          </p:grpSpPr>
          <p:cxnSp>
            <p:nvCxnSpPr>
              <p:cNvPr id="32878" name="直接连接符 175"/>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2879" name="直接连接符 17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182" name="TextBox 181"/>
            <p:cNvSpPr txBox="1"/>
            <p:nvPr/>
          </p:nvSpPr>
          <p:spPr>
            <a:xfrm>
              <a:off x="10820855" y="2566533"/>
              <a:ext cx="422275" cy="46196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dirty="0"/>
                <a:t>IE</a:t>
              </a:r>
              <a:endParaRPr lang="zh-CN" altLang="en-US" dirty="0"/>
            </a:p>
          </p:txBody>
        </p:sp>
      </p:grpSp>
      <p:sp>
        <p:nvSpPr>
          <p:cNvPr id="174" name="圆角矩形 173"/>
          <p:cNvSpPr/>
          <p:nvPr/>
        </p:nvSpPr>
        <p:spPr bwMode="auto">
          <a:xfrm>
            <a:off x="616475" y="266483"/>
            <a:ext cx="3501499"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增加</a:t>
            </a:r>
            <a:r>
              <a:rPr lang="en-US" altLang="zh-CN" sz="2800" b="1" dirty="0">
                <a:solidFill>
                  <a:schemeClr val="bg1"/>
                </a:solidFill>
                <a:latin typeface="微软雅黑" panose="020B0503020204020204" pitchFamily="34" charset="-122"/>
                <a:ea typeface="微软雅黑" panose="020B0503020204020204" pitchFamily="34" charset="-122"/>
              </a:rPr>
              <a:t>SR</a:t>
            </a:r>
            <a:r>
              <a:rPr lang="zh-CN" altLang="en-US" sz="2800" b="1" dirty="0" smtClean="0">
                <a:solidFill>
                  <a:schemeClr val="bg1"/>
                </a:solidFill>
                <a:latin typeface="微软雅黑" panose="020B0503020204020204" pitchFamily="34" charset="-122"/>
                <a:ea typeface="微软雅黑" panose="020B0503020204020204" pitchFamily="34" charset="-122"/>
              </a:rPr>
              <a:t>寄存器（</a:t>
            </a:r>
            <a:r>
              <a:rPr lang="en-US" altLang="zh-CN" sz="2800" b="1" dirty="0">
                <a:solidFill>
                  <a:schemeClr val="bg1"/>
                </a:solidFill>
                <a:latin typeface="微软雅黑" panose="020B0503020204020204" pitchFamily="34" charset="-122"/>
                <a:ea typeface="微软雅黑" panose="020B0503020204020204" pitchFamily="34" charset="-122"/>
              </a:rPr>
              <a:t>2</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75"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25</a:t>
            </a:fld>
            <a:endParaRPr lang="en-US" altLang="zh-CN" sz="1400" dirty="0">
              <a:solidFill>
                <a:schemeClr val="bg1"/>
              </a:solidFill>
              <a:latin typeface="Verdana" panose="020B0604030504040204" pitchFamily="34" charset="0"/>
              <a:ea typeface="华文新魏" panose="02010800040101010101" pitchFamily="2" charset="-122"/>
            </a:endParaRPr>
          </a:p>
        </p:txBody>
      </p:sp>
      <p:grpSp>
        <p:nvGrpSpPr>
          <p:cNvPr id="5" name="组合 4"/>
          <p:cNvGrpSpPr/>
          <p:nvPr/>
        </p:nvGrpSpPr>
        <p:grpSpPr>
          <a:xfrm>
            <a:off x="1298575" y="1700213"/>
            <a:ext cx="9786938" cy="765175"/>
            <a:chOff x="1298575" y="1700213"/>
            <a:chExt cx="9786938" cy="765175"/>
          </a:xfrm>
        </p:grpSpPr>
        <p:grpSp>
          <p:nvGrpSpPr>
            <p:cNvPr id="3" name="组合 2"/>
            <p:cNvGrpSpPr/>
            <p:nvPr/>
          </p:nvGrpSpPr>
          <p:grpSpPr>
            <a:xfrm>
              <a:off x="1298575" y="1700213"/>
              <a:ext cx="9786938" cy="765175"/>
              <a:chOff x="1298575" y="1700213"/>
              <a:chExt cx="9786938" cy="765175"/>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773238"/>
                <a:ext cx="969168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72" name="矩形 179"/>
              <p:cNvSpPr>
                <a:spLocks noChangeArrowheads="1"/>
              </p:cNvSpPr>
              <p:nvPr/>
            </p:nvSpPr>
            <p:spPr bwMode="auto">
              <a:xfrm>
                <a:off x="1390650" y="1916113"/>
                <a:ext cx="4991100" cy="360362"/>
              </a:xfrm>
              <a:prstGeom prst="rect">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type="triangle" w="lg" len="lg"/>
                  </a14:hiddenLine>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pPr>
                <a:endParaRPr lang="zh-CN" altLang="en-US" sz="2800">
                  <a:sym typeface="Wingdings" panose="05000000000000000000" pitchFamily="2" charset="2"/>
                </a:endParaRPr>
              </a:p>
            </p:txBody>
          </p:sp>
          <p:sp>
            <p:nvSpPr>
              <p:cNvPr id="32873" name="矩形 180"/>
              <p:cNvSpPr>
                <a:spLocks noChangeArrowheads="1"/>
              </p:cNvSpPr>
              <p:nvPr/>
            </p:nvSpPr>
            <p:spPr bwMode="auto">
              <a:xfrm>
                <a:off x="7342188" y="1916113"/>
                <a:ext cx="2879725" cy="360362"/>
              </a:xfrm>
              <a:prstGeom prst="rect">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type="triangle" w="lg" len="lg"/>
                  </a14:hiddenLine>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32877" name="圆角矩形 174"/>
              <p:cNvSpPr>
                <a:spLocks noChangeArrowheads="1"/>
              </p:cNvSpPr>
              <p:nvPr/>
            </p:nvSpPr>
            <p:spPr bwMode="auto">
              <a:xfrm>
                <a:off x="10606088" y="1700213"/>
                <a:ext cx="479425" cy="649287"/>
              </a:xfrm>
              <a:prstGeom prst="roundRect">
                <a:avLst>
                  <a:gd name="adj" fmla="val 16667"/>
                </a:avLst>
              </a:prstGeom>
              <a:noFill/>
              <a:ln w="571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pic>
          <p:nvPicPr>
            <p:cNvPr id="2" name="图片 1"/>
            <p:cNvPicPr>
              <a:picLocks noChangeAspect="1"/>
            </p:cNvPicPr>
            <p:nvPr/>
          </p:nvPicPr>
          <p:blipFill>
            <a:blip r:embed="rId3"/>
            <a:stretch>
              <a:fillRect/>
            </a:stretch>
          </p:blipFill>
          <p:spPr>
            <a:xfrm>
              <a:off x="6529904" y="2013180"/>
              <a:ext cx="669534" cy="182561"/>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20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17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1"/>
          <p:cNvSpPr>
            <a:spLocks noGrp="1"/>
          </p:cNvSpPr>
          <p:nvPr>
            <p:ph idx="1"/>
          </p:nvPr>
        </p:nvSpPr>
        <p:spPr>
          <a:xfrm>
            <a:off x="569913" y="1166016"/>
            <a:ext cx="11149012" cy="387798"/>
          </a:xfrm>
        </p:spPr>
        <p:txBody>
          <a:bodyPr/>
          <a:lstStyle/>
          <a:p>
            <a:pPr marL="342900" lvl="1" indent="-342900">
              <a:buClr>
                <a:srgbClr val="0000FF"/>
              </a:buClr>
              <a:buSzTx/>
              <a:buFont typeface="Wingdings" panose="05000000000000000000" pitchFamily="2" charset="2"/>
              <a:buChar char="§"/>
            </a:pPr>
            <a:r>
              <a:rPr lang="en-US" altLang="zh-CN" sz="2800" b="1" dirty="0" smtClean="0">
                <a:ea typeface="宋体" panose="02010600030101010101" pitchFamily="2" charset="-122"/>
              </a:rPr>
              <a:t>EXL</a:t>
            </a:r>
            <a:r>
              <a:rPr lang="zh-CN" altLang="en-US" sz="2800" b="1" dirty="0" smtClean="0">
                <a:ea typeface="宋体" panose="02010600030101010101" pitchFamily="2" charset="-122"/>
              </a:rPr>
              <a:t>：进入中断后，必须标记，防止再次进入</a:t>
            </a:r>
            <a:endParaRPr lang="en-US" altLang="zh-CN" sz="2400" b="1" dirty="0" smtClean="0">
              <a:ea typeface="宋体" panose="02010600030101010101" pitchFamily="2" charset="-122"/>
            </a:endParaRPr>
          </a:p>
        </p:txBody>
      </p:sp>
      <p:grpSp>
        <p:nvGrpSpPr>
          <p:cNvPr id="4" name="组合 3"/>
          <p:cNvGrpSpPr/>
          <p:nvPr/>
        </p:nvGrpSpPr>
        <p:grpSpPr>
          <a:xfrm>
            <a:off x="815975" y="2683635"/>
            <a:ext cx="10748963" cy="4129915"/>
            <a:chOff x="815975" y="2683635"/>
            <a:chExt cx="10748963" cy="4129915"/>
          </a:xfrm>
        </p:grpSpPr>
        <p:sp>
          <p:nvSpPr>
            <p:cNvPr id="33798" name="Line 46"/>
            <p:cNvSpPr>
              <a:spLocks noChangeShapeType="1"/>
            </p:cNvSpPr>
            <p:nvPr/>
          </p:nvSpPr>
          <p:spPr bwMode="auto">
            <a:xfrm>
              <a:off x="3694113" y="46545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96"/>
            <p:cNvSpPr>
              <a:spLocks noChangeShapeType="1"/>
            </p:cNvSpPr>
            <p:nvPr/>
          </p:nvSpPr>
          <p:spPr bwMode="auto">
            <a:xfrm>
              <a:off x="3694113" y="4222750"/>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0" name="Line 106"/>
            <p:cNvSpPr>
              <a:spLocks noChangeShapeType="1"/>
            </p:cNvSpPr>
            <p:nvPr/>
          </p:nvSpPr>
          <p:spPr bwMode="auto">
            <a:xfrm flipV="1">
              <a:off x="2543175" y="4572000"/>
              <a:ext cx="2984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1" name="Line 134"/>
            <p:cNvSpPr>
              <a:spLocks noChangeShapeType="1"/>
            </p:cNvSpPr>
            <p:nvPr/>
          </p:nvSpPr>
          <p:spPr bwMode="auto">
            <a:xfrm flipV="1">
              <a:off x="815975" y="421957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Line 135"/>
            <p:cNvSpPr>
              <a:spLocks noChangeShapeType="1"/>
            </p:cNvSpPr>
            <p:nvPr/>
          </p:nvSpPr>
          <p:spPr bwMode="auto">
            <a:xfrm>
              <a:off x="1295400" y="4222750"/>
              <a:ext cx="48577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3" name="Rectangle 12"/>
            <p:cNvSpPr>
              <a:spLocks noChangeArrowheads="1"/>
            </p:cNvSpPr>
            <p:nvPr/>
          </p:nvSpPr>
          <p:spPr bwMode="auto">
            <a:xfrm>
              <a:off x="1781175" y="3860800"/>
              <a:ext cx="750888" cy="136683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指令</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3804" name="Text Box 13"/>
            <p:cNvSpPr txBox="1">
              <a:spLocks noChangeArrowheads="1"/>
            </p:cNvSpPr>
            <p:nvPr/>
          </p:nvSpPr>
          <p:spPr bwMode="auto">
            <a:xfrm>
              <a:off x="1852613" y="4164013"/>
              <a:ext cx="665162"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3805" name="Text Box 13"/>
            <p:cNvSpPr txBox="1">
              <a:spLocks noChangeArrowheads="1"/>
            </p:cNvSpPr>
            <p:nvPr/>
          </p:nvSpPr>
          <p:spPr bwMode="auto">
            <a:xfrm>
              <a:off x="2184400" y="4487863"/>
              <a:ext cx="3333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Data</a:t>
              </a:r>
            </a:p>
          </p:txBody>
        </p:sp>
        <p:sp>
          <p:nvSpPr>
            <p:cNvPr id="33806" name="Rectangle 3"/>
            <p:cNvSpPr>
              <a:spLocks noChangeArrowheads="1"/>
            </p:cNvSpPr>
            <p:nvPr/>
          </p:nvSpPr>
          <p:spPr bwMode="auto">
            <a:xfrm>
              <a:off x="1006475" y="3789363"/>
              <a:ext cx="288925" cy="93503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Cambria" panose="02040503050406030204" pitchFamily="18" charset="0"/>
                  <a:ea typeface="黑体" panose="02010609060101010101" pitchFamily="49" charset="-122"/>
                </a:rPr>
                <a:t>PC</a:t>
              </a:r>
              <a:endParaRPr kumimoji="1" lang="zh-CN" altLang="en-US" sz="1100">
                <a:solidFill>
                  <a:srgbClr val="000000"/>
                </a:solidFill>
                <a:latin typeface="Cambria" panose="02040503050406030204" pitchFamily="18" charset="0"/>
                <a:ea typeface="黑体" panose="02010609060101010101" pitchFamily="49" charset="-122"/>
              </a:endParaRPr>
            </a:p>
          </p:txBody>
        </p:sp>
        <p:grpSp>
          <p:nvGrpSpPr>
            <p:cNvPr id="33807" name="组合 273"/>
            <p:cNvGrpSpPr>
              <a:grpSpLocks/>
            </p:cNvGrpSpPr>
            <p:nvPr/>
          </p:nvGrpSpPr>
          <p:grpSpPr bwMode="auto">
            <a:xfrm>
              <a:off x="2830513" y="3748088"/>
              <a:ext cx="865187" cy="1512887"/>
              <a:chOff x="2483768" y="1704975"/>
              <a:chExt cx="648370" cy="1512888"/>
            </a:xfrm>
          </p:grpSpPr>
          <p:sp>
            <p:nvSpPr>
              <p:cNvPr id="33960"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指</a:t>
                </a:r>
              </a:p>
              <a:p>
                <a:pPr fontAlgn="ctr"/>
                <a:r>
                  <a:rPr kumimoji="1" lang="zh-CN" altLang="en-US" sz="1100">
                    <a:solidFill>
                      <a:srgbClr val="000000"/>
                    </a:solidFill>
                    <a:latin typeface="黑体" panose="02010609060101010101" pitchFamily="49" charset="-122"/>
                    <a:ea typeface="黑体" panose="02010609060101010101" pitchFamily="49" charset="-122"/>
                  </a:rPr>
                  <a:t>令</a:t>
                </a:r>
              </a:p>
              <a:p>
                <a:pPr fontAlgn="ctr"/>
                <a:r>
                  <a:rPr kumimoji="1" lang="zh-CN" altLang="en-US" sz="1100">
                    <a:solidFill>
                      <a:srgbClr val="000000"/>
                    </a:solidFill>
                    <a:latin typeface="黑体" panose="02010609060101010101" pitchFamily="49" charset="-122"/>
                    <a:ea typeface="黑体" panose="02010609060101010101" pitchFamily="49" charset="-122"/>
                  </a:rPr>
                  <a:t>寄</a:t>
                </a:r>
              </a:p>
              <a:p>
                <a:pPr fontAlgn="ctr"/>
                <a:r>
                  <a:rPr kumimoji="1" lang="zh-CN" altLang="en-US" sz="1100">
                    <a:solidFill>
                      <a:srgbClr val="000000"/>
                    </a:solidFill>
                    <a:latin typeface="黑体" panose="02010609060101010101" pitchFamily="49" charset="-122"/>
                    <a:ea typeface="黑体" panose="02010609060101010101" pitchFamily="49" charset="-122"/>
                  </a:rPr>
                  <a:t>存</a:t>
                </a:r>
              </a:p>
              <a:p>
                <a:pPr fontAlgn="ctr"/>
                <a:r>
                  <a:rPr kumimoji="1" lang="zh-CN" altLang="en-US" sz="1100">
                    <a:solidFill>
                      <a:srgbClr val="000000"/>
                    </a:solidFill>
                    <a:latin typeface="黑体" panose="02010609060101010101" pitchFamily="49" charset="-122"/>
                    <a:ea typeface="黑体" panose="02010609060101010101" pitchFamily="49" charset="-122"/>
                  </a:rPr>
                  <a:t>器</a:t>
                </a:r>
              </a:p>
            </p:txBody>
          </p:sp>
          <p:sp>
            <p:nvSpPr>
              <p:cNvPr id="33961"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[31:26]</a:t>
                </a:r>
              </a:p>
            </p:txBody>
          </p:sp>
          <p:sp>
            <p:nvSpPr>
              <p:cNvPr id="33962"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[25:21]</a:t>
                </a:r>
              </a:p>
            </p:txBody>
          </p:sp>
          <p:sp>
            <p:nvSpPr>
              <p:cNvPr id="33963"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[20:16]</a:t>
                </a:r>
              </a:p>
            </p:txBody>
          </p:sp>
          <p:sp>
            <p:nvSpPr>
              <p:cNvPr id="33964"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[15:0]</a:t>
                </a:r>
              </a:p>
            </p:txBody>
          </p:sp>
        </p:grpSp>
        <p:grpSp>
          <p:nvGrpSpPr>
            <p:cNvPr id="33808" name="组合 9"/>
            <p:cNvGrpSpPr>
              <a:grpSpLocks/>
            </p:cNvGrpSpPr>
            <p:nvPr/>
          </p:nvGrpSpPr>
          <p:grpSpPr bwMode="auto">
            <a:xfrm>
              <a:off x="1095375" y="4638675"/>
              <a:ext cx="95250" cy="80963"/>
              <a:chOff x="287524" y="3070225"/>
              <a:chExt cx="72008" cy="80540"/>
            </a:xfrm>
          </p:grpSpPr>
          <p:cxnSp>
            <p:nvCxnSpPr>
              <p:cNvPr id="33958" name="直接连接符 1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59" name="直接连接符 2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3809" name="组合 271"/>
            <p:cNvGrpSpPr>
              <a:grpSpLocks/>
            </p:cNvGrpSpPr>
            <p:nvPr/>
          </p:nvGrpSpPr>
          <p:grpSpPr bwMode="auto">
            <a:xfrm>
              <a:off x="2951163" y="5180013"/>
              <a:ext cx="95250" cy="80962"/>
              <a:chOff x="287524" y="3070225"/>
              <a:chExt cx="72008" cy="80540"/>
            </a:xfrm>
          </p:grpSpPr>
          <p:cxnSp>
            <p:nvCxnSpPr>
              <p:cNvPr id="33956" name="直接连接符 2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57" name="直接连接符 2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3810" name="Line 47"/>
            <p:cNvSpPr>
              <a:spLocks noChangeShapeType="1"/>
            </p:cNvSpPr>
            <p:nvPr/>
          </p:nvSpPr>
          <p:spPr bwMode="auto">
            <a:xfrm flipV="1">
              <a:off x="3694113" y="5084763"/>
              <a:ext cx="7683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11" name="Group 131"/>
            <p:cNvGrpSpPr>
              <a:grpSpLocks/>
            </p:cNvGrpSpPr>
            <p:nvPr/>
          </p:nvGrpSpPr>
          <p:grpSpPr bwMode="auto">
            <a:xfrm flipV="1">
              <a:off x="815975" y="3141663"/>
              <a:ext cx="7966075" cy="1069975"/>
              <a:chOff x="4286" y="1525"/>
              <a:chExt cx="363" cy="272"/>
            </a:xfrm>
          </p:grpSpPr>
          <p:sp>
            <p:nvSpPr>
              <p:cNvPr id="33954"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955"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812" name="Group 110"/>
            <p:cNvGrpSpPr>
              <a:grpSpLocks/>
            </p:cNvGrpSpPr>
            <p:nvPr/>
          </p:nvGrpSpPr>
          <p:grpSpPr bwMode="auto">
            <a:xfrm flipV="1">
              <a:off x="1479550" y="3573463"/>
              <a:ext cx="6054725" cy="646112"/>
              <a:chOff x="4286" y="1525"/>
              <a:chExt cx="362" cy="272"/>
            </a:xfrm>
          </p:grpSpPr>
          <p:sp>
            <p:nvSpPr>
              <p:cNvPr id="33952"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953"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13" name="AutoShape 150"/>
            <p:cNvSpPr>
              <a:spLocks noChangeArrowheads="1"/>
            </p:cNvSpPr>
            <p:nvPr/>
          </p:nvSpPr>
          <p:spPr bwMode="auto">
            <a:xfrm>
              <a:off x="1431925" y="418306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3814" name="Rectangle 34"/>
            <p:cNvSpPr>
              <a:spLocks noChangeArrowheads="1"/>
            </p:cNvSpPr>
            <p:nvPr/>
          </p:nvSpPr>
          <p:spPr bwMode="auto">
            <a:xfrm>
              <a:off x="6378575" y="4508500"/>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A</a:t>
              </a:r>
            </a:p>
          </p:txBody>
        </p:sp>
        <p:sp>
          <p:nvSpPr>
            <p:cNvPr id="33815" name="Rectangle 35"/>
            <p:cNvSpPr>
              <a:spLocks noChangeArrowheads="1"/>
            </p:cNvSpPr>
            <p:nvPr/>
          </p:nvSpPr>
          <p:spPr bwMode="auto">
            <a:xfrm>
              <a:off x="6378575" y="5087938"/>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B</a:t>
              </a:r>
            </a:p>
          </p:txBody>
        </p:sp>
        <p:sp>
          <p:nvSpPr>
            <p:cNvPr id="33816" name="Line 36"/>
            <p:cNvSpPr>
              <a:spLocks noChangeShapeType="1"/>
            </p:cNvSpPr>
            <p:nvPr/>
          </p:nvSpPr>
          <p:spPr bwMode="auto">
            <a:xfrm flipV="1">
              <a:off x="6094413" y="4651375"/>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7" name="Line 37"/>
            <p:cNvSpPr>
              <a:spLocks noChangeShapeType="1"/>
            </p:cNvSpPr>
            <p:nvPr/>
          </p:nvSpPr>
          <p:spPr bwMode="auto">
            <a:xfrm flipV="1">
              <a:off x="6094413" y="5232400"/>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55"/>
            <p:cNvSpPr>
              <a:spLocks noChangeShapeType="1"/>
            </p:cNvSpPr>
            <p:nvPr/>
          </p:nvSpPr>
          <p:spPr bwMode="auto">
            <a:xfrm>
              <a:off x="6670675" y="4652963"/>
              <a:ext cx="11509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19" name="组合 279"/>
            <p:cNvGrpSpPr>
              <a:grpSpLocks/>
            </p:cNvGrpSpPr>
            <p:nvPr/>
          </p:nvGrpSpPr>
          <p:grpSpPr bwMode="auto">
            <a:xfrm>
              <a:off x="5037138" y="3933825"/>
              <a:ext cx="1055687" cy="1800225"/>
              <a:chOff x="3132139" y="3933056"/>
              <a:chExt cx="863600" cy="1800225"/>
            </a:xfrm>
          </p:grpSpPr>
          <p:sp>
            <p:nvSpPr>
              <p:cNvPr id="33945"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寄存器堆</a:t>
                </a:r>
              </a:p>
            </p:txBody>
          </p:sp>
          <p:sp>
            <p:nvSpPr>
              <p:cNvPr id="33946" name="Text Box 17"/>
              <p:cNvSpPr txBox="1">
                <a:spLocks noChangeArrowheads="1"/>
              </p:cNvSpPr>
              <p:nvPr/>
            </p:nvSpPr>
            <p:spPr bwMode="auto">
              <a:xfrm>
                <a:off x="3168333" y="4004493"/>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Reg1</a:t>
                </a:r>
              </a:p>
            </p:txBody>
          </p:sp>
          <p:sp>
            <p:nvSpPr>
              <p:cNvPr id="33947" name="Text Box 18"/>
              <p:cNvSpPr txBox="1">
                <a:spLocks noChangeArrowheads="1"/>
              </p:cNvSpPr>
              <p:nvPr/>
            </p:nvSpPr>
            <p:spPr bwMode="auto">
              <a:xfrm>
                <a:off x="3154045" y="4420418"/>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Reg2</a:t>
                </a:r>
              </a:p>
            </p:txBody>
          </p:sp>
          <p:sp>
            <p:nvSpPr>
              <p:cNvPr id="33948" name="Text Box 19"/>
              <p:cNvSpPr txBox="1">
                <a:spLocks noChangeArrowheads="1"/>
              </p:cNvSpPr>
              <p:nvPr/>
            </p:nvSpPr>
            <p:spPr bwMode="auto">
              <a:xfrm>
                <a:off x="3168333" y="49411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Reg</a:t>
                </a:r>
              </a:p>
            </p:txBody>
          </p:sp>
          <p:sp>
            <p:nvSpPr>
              <p:cNvPr id="33949" name="Text Box 20"/>
              <p:cNvSpPr txBox="1">
                <a:spLocks noChangeArrowheads="1"/>
              </p:cNvSpPr>
              <p:nvPr/>
            </p:nvSpPr>
            <p:spPr bwMode="auto">
              <a:xfrm>
                <a:off x="3168333" y="53729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sp>
            <p:nvSpPr>
              <p:cNvPr id="33950"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Data1</a:t>
                </a:r>
              </a:p>
            </p:txBody>
          </p:sp>
          <p:sp>
            <p:nvSpPr>
              <p:cNvPr id="33951"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Data2</a:t>
                </a:r>
              </a:p>
            </p:txBody>
          </p:sp>
        </p:grpSp>
        <p:grpSp>
          <p:nvGrpSpPr>
            <p:cNvPr id="33820" name="组合 300"/>
            <p:cNvGrpSpPr>
              <a:grpSpLocks/>
            </p:cNvGrpSpPr>
            <p:nvPr/>
          </p:nvGrpSpPr>
          <p:grpSpPr bwMode="auto">
            <a:xfrm>
              <a:off x="5807075" y="5637213"/>
              <a:ext cx="95250" cy="80962"/>
              <a:chOff x="287524" y="3070225"/>
              <a:chExt cx="72008" cy="80540"/>
            </a:xfrm>
          </p:grpSpPr>
          <p:cxnSp>
            <p:nvCxnSpPr>
              <p:cNvPr id="33943" name="直接连接符 4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44" name="直接连接符 4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3821" name="组合 311"/>
            <p:cNvGrpSpPr>
              <a:grpSpLocks/>
            </p:cNvGrpSpPr>
            <p:nvPr/>
          </p:nvGrpSpPr>
          <p:grpSpPr bwMode="auto">
            <a:xfrm>
              <a:off x="6478588" y="5297488"/>
              <a:ext cx="95250" cy="80962"/>
              <a:chOff x="287524" y="3070225"/>
              <a:chExt cx="72008" cy="80540"/>
            </a:xfrm>
          </p:grpSpPr>
          <p:cxnSp>
            <p:nvCxnSpPr>
              <p:cNvPr id="33941" name="直接连接符 4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42" name="直接连接符 5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3822" name="组合 338"/>
            <p:cNvGrpSpPr>
              <a:grpSpLocks/>
            </p:cNvGrpSpPr>
            <p:nvPr/>
          </p:nvGrpSpPr>
          <p:grpSpPr bwMode="auto">
            <a:xfrm>
              <a:off x="6472238" y="4722813"/>
              <a:ext cx="95250" cy="80962"/>
              <a:chOff x="287524" y="3070225"/>
              <a:chExt cx="72008" cy="80540"/>
            </a:xfrm>
          </p:grpSpPr>
          <p:cxnSp>
            <p:nvCxnSpPr>
              <p:cNvPr id="33939" name="直接连接符 5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40" name="直接连接符 5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3823" name="组合 61"/>
            <p:cNvGrpSpPr>
              <a:grpSpLocks/>
            </p:cNvGrpSpPr>
            <p:nvPr/>
          </p:nvGrpSpPr>
          <p:grpSpPr bwMode="auto">
            <a:xfrm>
              <a:off x="7821613" y="4410075"/>
              <a:ext cx="669925" cy="1179513"/>
              <a:chOff x="3132137" y="4337869"/>
              <a:chExt cx="582176" cy="1179364"/>
            </a:xfrm>
          </p:grpSpPr>
          <p:sp>
            <p:nvSpPr>
              <p:cNvPr id="33935"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936" name="Text Box 24"/>
              <p:cNvSpPr txBox="1">
                <a:spLocks noChangeArrowheads="1"/>
              </p:cNvSpPr>
              <p:nvPr/>
            </p:nvSpPr>
            <p:spPr bwMode="auto">
              <a:xfrm>
                <a:off x="3199963" y="4804459"/>
                <a:ext cx="221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100">
                    <a:solidFill>
                      <a:srgbClr val="000000"/>
                    </a:solidFill>
                    <a:latin typeface="Cambria" panose="02040503050406030204" pitchFamily="18" charset="0"/>
                  </a:rPr>
                  <a:t>ALU</a:t>
                </a:r>
                <a:endParaRPr lang="en-US" altLang="zh-CN" sz="1200">
                  <a:solidFill>
                    <a:srgbClr val="000000"/>
                  </a:solidFill>
                  <a:latin typeface="Cambria" panose="02040503050406030204" pitchFamily="18" charset="0"/>
                </a:endParaRPr>
              </a:p>
            </p:txBody>
          </p:sp>
          <p:sp>
            <p:nvSpPr>
              <p:cNvPr id="33937"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1000">
                    <a:solidFill>
                      <a:srgbClr val="000000"/>
                    </a:solidFill>
                    <a:latin typeface="Times New Roman" panose="02020603050405020304" pitchFamily="18" charset="0"/>
                  </a:rPr>
                  <a:t>Zero</a:t>
                </a:r>
              </a:p>
              <a:p>
                <a:pPr algn="ctr" eaLnBrk="1" fontAlgn="ctr" hangingPunct="1"/>
                <a:r>
                  <a:rPr kumimoji="1" lang="en-US" altLang="zh-CN" sz="1000">
                    <a:solidFill>
                      <a:srgbClr val="000000"/>
                    </a:solidFill>
                    <a:latin typeface="Times New Roman" panose="02020603050405020304" pitchFamily="18" charset="0"/>
                  </a:rPr>
                  <a:t>Ov</a:t>
                </a:r>
              </a:p>
            </p:txBody>
          </p:sp>
          <p:sp>
            <p:nvSpPr>
              <p:cNvPr id="33938"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1000">
                    <a:solidFill>
                      <a:srgbClr val="000000"/>
                    </a:solidFill>
                    <a:latin typeface="Times New Roman" panose="02020603050405020304" pitchFamily="18" charset="0"/>
                  </a:rPr>
                  <a:t>ALU</a:t>
                </a:r>
              </a:p>
              <a:p>
                <a:pPr algn="ctr" eaLnBrk="1" fontAlgn="ctr" hangingPunct="1">
                  <a:lnSpc>
                    <a:spcPct val="80000"/>
                  </a:lnSpc>
                </a:pPr>
                <a:r>
                  <a:rPr kumimoji="1" lang="zh-CN" altLang="en-US" sz="1000">
                    <a:solidFill>
                      <a:srgbClr val="000000"/>
                    </a:solidFill>
                    <a:latin typeface="Times New Roman" panose="02020603050405020304" pitchFamily="18" charset="0"/>
                  </a:rPr>
                  <a:t>结果</a:t>
                </a:r>
              </a:p>
            </p:txBody>
          </p:sp>
        </p:grpSp>
        <p:sp>
          <p:nvSpPr>
            <p:cNvPr id="33824" name="Rectangle 79"/>
            <p:cNvSpPr>
              <a:spLocks noChangeArrowheads="1"/>
            </p:cNvSpPr>
            <p:nvPr/>
          </p:nvSpPr>
          <p:spPr bwMode="auto">
            <a:xfrm>
              <a:off x="9166225" y="4872038"/>
              <a:ext cx="673100" cy="28733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000">
                  <a:solidFill>
                    <a:srgbClr val="000000"/>
                  </a:solidFill>
                  <a:latin typeface="Cambria" panose="02040503050406030204" pitchFamily="18" charset="0"/>
                  <a:ea typeface="黑体" panose="02010609060101010101" pitchFamily="49" charset="-122"/>
                </a:rPr>
                <a:t>ALUOut</a:t>
              </a:r>
            </a:p>
          </p:txBody>
        </p:sp>
        <p:sp>
          <p:nvSpPr>
            <p:cNvPr id="33825" name="Line 55"/>
            <p:cNvSpPr>
              <a:spLocks noChangeShapeType="1"/>
            </p:cNvSpPr>
            <p:nvPr/>
          </p:nvSpPr>
          <p:spPr bwMode="auto">
            <a:xfrm flipV="1">
              <a:off x="8494713" y="5013325"/>
              <a:ext cx="6715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26" name="组合 300"/>
            <p:cNvGrpSpPr>
              <a:grpSpLocks/>
            </p:cNvGrpSpPr>
            <p:nvPr/>
          </p:nvGrpSpPr>
          <p:grpSpPr bwMode="auto">
            <a:xfrm>
              <a:off x="9645650" y="5084763"/>
              <a:ext cx="96838" cy="80962"/>
              <a:chOff x="287524" y="3070225"/>
              <a:chExt cx="72008" cy="80540"/>
            </a:xfrm>
          </p:grpSpPr>
          <p:cxnSp>
            <p:nvCxnSpPr>
              <p:cNvPr id="33933" name="直接连接符 6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34" name="直接连接符 6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3827" name="Group 87"/>
            <p:cNvGrpSpPr>
              <a:grpSpLocks/>
            </p:cNvGrpSpPr>
            <p:nvPr/>
          </p:nvGrpSpPr>
          <p:grpSpPr bwMode="auto">
            <a:xfrm flipV="1">
              <a:off x="3697288" y="5589588"/>
              <a:ext cx="6427787" cy="1079500"/>
              <a:chOff x="4241" y="3249"/>
              <a:chExt cx="361" cy="271"/>
            </a:xfrm>
          </p:grpSpPr>
          <p:sp>
            <p:nvSpPr>
              <p:cNvPr id="33931"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932"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28" name="Line 164"/>
            <p:cNvSpPr>
              <a:spLocks noChangeShapeType="1"/>
            </p:cNvSpPr>
            <p:nvPr/>
          </p:nvSpPr>
          <p:spPr bwMode="auto">
            <a:xfrm flipH="1" flipV="1">
              <a:off x="10125075" y="5005388"/>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9" name="Line 9"/>
            <p:cNvSpPr>
              <a:spLocks noChangeShapeType="1"/>
            </p:cNvSpPr>
            <p:nvPr/>
          </p:nvSpPr>
          <p:spPr bwMode="auto">
            <a:xfrm flipV="1">
              <a:off x="7054850" y="5445125"/>
              <a:ext cx="0" cy="10080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0" name="Line 49"/>
            <p:cNvSpPr>
              <a:spLocks noChangeShapeType="1"/>
            </p:cNvSpPr>
            <p:nvPr/>
          </p:nvSpPr>
          <p:spPr bwMode="auto">
            <a:xfrm flipV="1">
              <a:off x="3886200" y="6453188"/>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1" name="Line 140"/>
            <p:cNvSpPr>
              <a:spLocks noChangeShapeType="1"/>
            </p:cNvSpPr>
            <p:nvPr/>
          </p:nvSpPr>
          <p:spPr bwMode="auto">
            <a:xfrm>
              <a:off x="4462463" y="6381750"/>
              <a:ext cx="18891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2" name="Text Box 257"/>
            <p:cNvSpPr txBox="1">
              <a:spLocks noChangeArrowheads="1"/>
            </p:cNvSpPr>
            <p:nvPr/>
          </p:nvSpPr>
          <p:spPr bwMode="auto">
            <a:xfrm>
              <a:off x="4462463" y="6311900"/>
              <a:ext cx="287337"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16</a:t>
              </a:r>
            </a:p>
          </p:txBody>
        </p:sp>
        <p:sp>
          <p:nvSpPr>
            <p:cNvPr id="33833" name="Line 263"/>
            <p:cNvSpPr>
              <a:spLocks noChangeShapeType="1"/>
            </p:cNvSpPr>
            <p:nvPr/>
          </p:nvSpPr>
          <p:spPr bwMode="auto">
            <a:xfrm>
              <a:off x="5902325" y="6454775"/>
              <a:ext cx="11525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34" name="组合 116"/>
            <p:cNvGrpSpPr>
              <a:grpSpLocks/>
            </p:cNvGrpSpPr>
            <p:nvPr/>
          </p:nvGrpSpPr>
          <p:grpSpPr bwMode="auto">
            <a:xfrm rot="10800000" flipH="1" flipV="1">
              <a:off x="5038725" y="6237288"/>
              <a:ext cx="866775" cy="292100"/>
              <a:chOff x="3132138" y="4581128"/>
              <a:chExt cx="717226" cy="292234"/>
            </a:xfrm>
          </p:grpSpPr>
          <p:cxnSp>
            <p:nvCxnSpPr>
              <p:cNvPr id="33926" name="直接连接符 74"/>
              <p:cNvCxnSpPr>
                <a:cxnSpLocks noChangeShapeType="1"/>
              </p:cNvCxnSpPr>
              <p:nvPr/>
            </p:nvCxnSpPr>
            <p:spPr bwMode="auto">
              <a:xfrm>
                <a:off x="3132138" y="4869180"/>
                <a:ext cx="71722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27" name="直接连接符 75"/>
              <p:cNvCxnSpPr>
                <a:cxnSpLocks noChangeShapeType="1"/>
              </p:cNvCxnSpPr>
              <p:nvPr/>
            </p:nvCxnSpPr>
            <p:spPr bwMode="auto">
              <a:xfrm>
                <a:off x="3132138" y="4725144"/>
                <a:ext cx="0" cy="14821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28" name="直接连接符 76"/>
              <p:cNvCxnSpPr>
                <a:cxnSpLocks noChangeShapeType="1"/>
              </p:cNvCxnSpPr>
              <p:nvPr/>
            </p:nvCxnSpPr>
            <p:spPr bwMode="auto">
              <a:xfrm flipV="1">
                <a:off x="3132138" y="4581128"/>
                <a:ext cx="717226" cy="14401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29" name="直接连接符 77"/>
              <p:cNvCxnSpPr>
                <a:cxnSpLocks noChangeShapeType="1"/>
              </p:cNvCxnSpPr>
              <p:nvPr/>
            </p:nvCxnSpPr>
            <p:spPr bwMode="auto">
              <a:xfrm flipV="1">
                <a:off x="3849364" y="4581128"/>
                <a:ext cx="0" cy="28805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3930" name="TextBox 78"/>
              <p:cNvSpPr txBox="1">
                <a:spLocks noChangeArrowheads="1"/>
              </p:cNvSpPr>
              <p:nvPr/>
            </p:nvSpPr>
            <p:spPr bwMode="auto">
              <a:xfrm>
                <a:off x="3159320" y="4665613"/>
                <a:ext cx="69004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1800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Cambria" panose="02040503050406030204" pitchFamily="18" charset="0"/>
                    <a:ea typeface="黑体" panose="02010609060101010101" pitchFamily="49" charset="-122"/>
                  </a:rPr>
                  <a:t>扩展</a:t>
                </a:r>
              </a:p>
            </p:txBody>
          </p:sp>
        </p:grpSp>
        <p:sp>
          <p:nvSpPr>
            <p:cNvPr id="33835" name="Line 139"/>
            <p:cNvSpPr>
              <a:spLocks noChangeShapeType="1"/>
            </p:cNvSpPr>
            <p:nvPr/>
          </p:nvSpPr>
          <p:spPr bwMode="auto">
            <a:xfrm>
              <a:off x="6207125" y="6384925"/>
              <a:ext cx="192088"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6" name="Text Box 258"/>
            <p:cNvSpPr txBox="1">
              <a:spLocks noChangeArrowheads="1"/>
            </p:cNvSpPr>
            <p:nvPr/>
          </p:nvSpPr>
          <p:spPr bwMode="auto">
            <a:xfrm>
              <a:off x="6189663" y="6311900"/>
              <a:ext cx="28892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32</a:t>
              </a:r>
            </a:p>
          </p:txBody>
        </p:sp>
        <p:sp>
          <p:nvSpPr>
            <p:cNvPr id="33837" name="Line 38"/>
            <p:cNvSpPr>
              <a:spLocks noChangeShapeType="1"/>
            </p:cNvSpPr>
            <p:nvPr/>
          </p:nvSpPr>
          <p:spPr bwMode="auto">
            <a:xfrm>
              <a:off x="6665913" y="5219700"/>
              <a:ext cx="581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8" name="任意多边形 82"/>
            <p:cNvSpPr>
              <a:spLocks/>
            </p:cNvSpPr>
            <p:nvPr/>
          </p:nvSpPr>
          <p:spPr bwMode="auto">
            <a:xfrm>
              <a:off x="7246938" y="5157788"/>
              <a:ext cx="287337" cy="358775"/>
            </a:xfrm>
            <a:custGeom>
              <a:avLst/>
              <a:gdLst>
                <a:gd name="T0" fmla="*/ 0 w 220980"/>
                <a:gd name="T1" fmla="*/ 0 h 800100"/>
                <a:gd name="T2" fmla="*/ 0 w 220980"/>
                <a:gd name="T3" fmla="*/ 161429 h 800100"/>
                <a:gd name="T4" fmla="*/ 374385 w 220980"/>
                <a:gd name="T5" fmla="*/ 144517 h 800100"/>
                <a:gd name="T6" fmla="*/ 374385 w 220980"/>
                <a:gd name="T7" fmla="*/ 1383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p>
            <a:p>
              <a:pPr fontAlgn="ct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p:txBody>
        </p:sp>
        <p:sp>
          <p:nvSpPr>
            <p:cNvPr id="33839" name="Line 55"/>
            <p:cNvSpPr>
              <a:spLocks noChangeShapeType="1"/>
            </p:cNvSpPr>
            <p:nvPr/>
          </p:nvSpPr>
          <p:spPr bwMode="auto">
            <a:xfrm>
              <a:off x="7054850" y="5445125"/>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0" name="Line 55"/>
            <p:cNvSpPr>
              <a:spLocks noChangeShapeType="1"/>
            </p:cNvSpPr>
            <p:nvPr/>
          </p:nvSpPr>
          <p:spPr bwMode="auto">
            <a:xfrm>
              <a:off x="7534275" y="5373688"/>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1" name="AutoShape 158"/>
            <p:cNvSpPr>
              <a:spLocks noChangeArrowheads="1"/>
            </p:cNvSpPr>
            <p:nvPr/>
          </p:nvSpPr>
          <p:spPr bwMode="auto">
            <a:xfrm>
              <a:off x="3840163" y="504031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3842" name="Line 48"/>
            <p:cNvSpPr>
              <a:spLocks noChangeShapeType="1"/>
            </p:cNvSpPr>
            <p:nvPr/>
          </p:nvSpPr>
          <p:spPr bwMode="auto">
            <a:xfrm>
              <a:off x="3886200" y="5084763"/>
              <a:ext cx="0" cy="1368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3" name="Line 55"/>
            <p:cNvSpPr>
              <a:spLocks noChangeShapeType="1"/>
            </p:cNvSpPr>
            <p:nvPr/>
          </p:nvSpPr>
          <p:spPr bwMode="auto">
            <a:xfrm>
              <a:off x="3694113" y="5589588"/>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4" name="Line 55"/>
            <p:cNvSpPr>
              <a:spLocks noChangeShapeType="1"/>
            </p:cNvSpPr>
            <p:nvPr/>
          </p:nvSpPr>
          <p:spPr bwMode="auto">
            <a:xfrm>
              <a:off x="9834563" y="5014913"/>
              <a:ext cx="67468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45" name="组合 78"/>
            <p:cNvGrpSpPr>
              <a:grpSpLocks/>
            </p:cNvGrpSpPr>
            <p:nvPr/>
          </p:nvGrpSpPr>
          <p:grpSpPr bwMode="auto">
            <a:xfrm>
              <a:off x="2827338" y="6165850"/>
              <a:ext cx="674687" cy="431800"/>
              <a:chOff x="1496555" y="4858249"/>
              <a:chExt cx="506413" cy="431800"/>
            </a:xfrm>
          </p:grpSpPr>
          <p:sp>
            <p:nvSpPr>
              <p:cNvPr id="33922"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200">
                    <a:solidFill>
                      <a:srgbClr val="000000"/>
                    </a:solidFill>
                    <a:latin typeface="Times New Roman" panose="02020603050405020304" pitchFamily="18" charset="0"/>
                    <a:ea typeface="黑体" panose="02010609060101010101" pitchFamily="49" charset="-122"/>
                  </a:rPr>
                  <a:t>数据</a:t>
                </a:r>
                <a:endParaRPr kumimoji="1" lang="en-US" altLang="zh-CN" sz="1200">
                  <a:solidFill>
                    <a:srgbClr val="000000"/>
                  </a:solidFill>
                  <a:latin typeface="Times New Roman" panose="02020603050405020304" pitchFamily="18" charset="0"/>
                  <a:ea typeface="黑体" panose="02010609060101010101" pitchFamily="49" charset="-122"/>
                </a:endParaRPr>
              </a:p>
              <a:p>
                <a:pPr fontAlgn="ctr"/>
                <a:r>
                  <a:rPr kumimoji="1" lang="zh-CN" altLang="en-US" sz="1200">
                    <a:solidFill>
                      <a:srgbClr val="000000"/>
                    </a:solidFill>
                    <a:latin typeface="Times New Roman" panose="02020603050405020304" pitchFamily="18" charset="0"/>
                    <a:ea typeface="黑体" panose="02010609060101010101" pitchFamily="49" charset="-122"/>
                  </a:rPr>
                  <a:t>寄存器</a:t>
                </a:r>
              </a:p>
            </p:txBody>
          </p:sp>
          <p:grpSp>
            <p:nvGrpSpPr>
              <p:cNvPr id="33923" name="组合 80"/>
              <p:cNvGrpSpPr>
                <a:grpSpLocks/>
              </p:cNvGrpSpPr>
              <p:nvPr/>
            </p:nvGrpSpPr>
            <p:grpSpPr bwMode="auto">
              <a:xfrm flipV="1">
                <a:off x="1547664" y="4865099"/>
                <a:ext cx="72008" cy="80540"/>
                <a:chOff x="287524" y="3070225"/>
                <a:chExt cx="72008" cy="80540"/>
              </a:xfrm>
            </p:grpSpPr>
            <p:cxnSp>
              <p:nvCxnSpPr>
                <p:cNvPr id="33924" name="直接连接符 9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25" name="直接连接符 9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sp>
          <p:nvSpPr>
            <p:cNvPr id="33846" name="Line 164"/>
            <p:cNvSpPr>
              <a:spLocks noChangeShapeType="1"/>
            </p:cNvSpPr>
            <p:nvPr/>
          </p:nvSpPr>
          <p:spPr bwMode="auto">
            <a:xfrm flipH="1" flipV="1">
              <a:off x="11564938" y="5227638"/>
              <a:ext cx="0" cy="1585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7" name="Line 253"/>
            <p:cNvSpPr>
              <a:spLocks noChangeShapeType="1"/>
            </p:cNvSpPr>
            <p:nvPr/>
          </p:nvSpPr>
          <p:spPr bwMode="auto">
            <a:xfrm>
              <a:off x="3214688" y="6813550"/>
              <a:ext cx="835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8" name="Line 164"/>
            <p:cNvSpPr>
              <a:spLocks noChangeShapeType="1"/>
            </p:cNvSpPr>
            <p:nvPr/>
          </p:nvSpPr>
          <p:spPr bwMode="auto">
            <a:xfrm flipV="1">
              <a:off x="3214688" y="6597650"/>
              <a:ext cx="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9" name="Line 48"/>
            <p:cNvSpPr>
              <a:spLocks noChangeShapeType="1"/>
            </p:cNvSpPr>
            <p:nvPr/>
          </p:nvSpPr>
          <p:spPr bwMode="auto">
            <a:xfrm flipH="1">
              <a:off x="3214688" y="5732463"/>
              <a:ext cx="0" cy="433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0" name="Line 126"/>
            <p:cNvSpPr>
              <a:spLocks noChangeShapeType="1"/>
            </p:cNvSpPr>
            <p:nvPr/>
          </p:nvSpPr>
          <p:spPr bwMode="auto">
            <a:xfrm>
              <a:off x="3214688" y="5732463"/>
              <a:ext cx="1152525" cy="15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51" name="组合 175"/>
            <p:cNvGrpSpPr>
              <a:grpSpLocks/>
            </p:cNvGrpSpPr>
            <p:nvPr/>
          </p:nvGrpSpPr>
          <p:grpSpPr bwMode="auto">
            <a:xfrm>
              <a:off x="10509250" y="4708525"/>
              <a:ext cx="863600" cy="1296988"/>
              <a:chOff x="3312847" y="4365104"/>
              <a:chExt cx="684861" cy="1296988"/>
            </a:xfrm>
          </p:grpSpPr>
          <p:sp>
            <p:nvSpPr>
              <p:cNvPr id="33918"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数据</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3919"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3920"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ReadData</a:t>
                </a:r>
              </a:p>
            </p:txBody>
          </p:sp>
          <p:sp>
            <p:nvSpPr>
              <p:cNvPr id="33921"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grpSp>
        <p:sp>
          <p:nvSpPr>
            <p:cNvPr id="33852" name="Line 186"/>
            <p:cNvSpPr>
              <a:spLocks noChangeShapeType="1"/>
            </p:cNvSpPr>
            <p:nvPr/>
          </p:nvSpPr>
          <p:spPr bwMode="auto">
            <a:xfrm>
              <a:off x="11372850" y="5219700"/>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53" name="Group 30"/>
            <p:cNvGrpSpPr>
              <a:grpSpLocks/>
            </p:cNvGrpSpPr>
            <p:nvPr/>
          </p:nvGrpSpPr>
          <p:grpSpPr bwMode="auto">
            <a:xfrm>
              <a:off x="4654550" y="5516563"/>
              <a:ext cx="384175" cy="215900"/>
              <a:chOff x="2064" y="2931"/>
              <a:chExt cx="136" cy="227"/>
            </a:xfrm>
          </p:grpSpPr>
          <p:sp>
            <p:nvSpPr>
              <p:cNvPr id="33915"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916"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917"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54" name="AutoShape 155"/>
            <p:cNvSpPr>
              <a:spLocks noChangeArrowheads="1"/>
            </p:cNvSpPr>
            <p:nvPr/>
          </p:nvSpPr>
          <p:spPr bwMode="auto">
            <a:xfrm>
              <a:off x="10077450" y="498633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3855" name="AutoShape 153"/>
            <p:cNvSpPr>
              <a:spLocks noChangeArrowheads="1"/>
            </p:cNvSpPr>
            <p:nvPr/>
          </p:nvSpPr>
          <p:spPr bwMode="auto">
            <a:xfrm>
              <a:off x="6813550" y="5184775"/>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3856" name="Line 160"/>
            <p:cNvSpPr>
              <a:spLocks noChangeShapeType="1"/>
            </p:cNvSpPr>
            <p:nvPr/>
          </p:nvSpPr>
          <p:spPr bwMode="auto">
            <a:xfrm flipV="1">
              <a:off x="6862763" y="5732463"/>
              <a:ext cx="36464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7" name="Line 73"/>
            <p:cNvSpPr>
              <a:spLocks noChangeShapeType="1"/>
            </p:cNvSpPr>
            <p:nvPr/>
          </p:nvSpPr>
          <p:spPr bwMode="auto">
            <a:xfrm rot="16200000" flipH="1">
              <a:off x="6610350" y="5481638"/>
              <a:ext cx="504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8" name="Line 48"/>
            <p:cNvSpPr>
              <a:spLocks noChangeShapeType="1"/>
            </p:cNvSpPr>
            <p:nvPr/>
          </p:nvSpPr>
          <p:spPr bwMode="auto">
            <a:xfrm>
              <a:off x="3886200" y="3789363"/>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9" name="Line 47"/>
            <p:cNvSpPr>
              <a:spLocks noChangeShapeType="1"/>
            </p:cNvSpPr>
            <p:nvPr/>
          </p:nvSpPr>
          <p:spPr bwMode="auto">
            <a:xfrm flipV="1">
              <a:off x="3886200" y="3789363"/>
              <a:ext cx="3648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0" name="Line 164"/>
            <p:cNvSpPr>
              <a:spLocks noChangeShapeType="1"/>
            </p:cNvSpPr>
            <p:nvPr/>
          </p:nvSpPr>
          <p:spPr bwMode="auto">
            <a:xfrm flipV="1">
              <a:off x="8589963" y="35734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1" name="Line 164"/>
            <p:cNvSpPr>
              <a:spLocks noChangeShapeType="1"/>
            </p:cNvSpPr>
            <p:nvPr/>
          </p:nvSpPr>
          <p:spPr bwMode="auto">
            <a:xfrm flipH="1" flipV="1">
              <a:off x="8782050" y="31416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2" name="Line 48"/>
            <p:cNvSpPr>
              <a:spLocks noChangeShapeType="1"/>
            </p:cNvSpPr>
            <p:nvPr/>
          </p:nvSpPr>
          <p:spPr bwMode="auto">
            <a:xfrm>
              <a:off x="4078288" y="3789363"/>
              <a:ext cx="0"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3" name="Line 48"/>
            <p:cNvSpPr>
              <a:spLocks noChangeShapeType="1"/>
            </p:cNvSpPr>
            <p:nvPr/>
          </p:nvSpPr>
          <p:spPr bwMode="auto">
            <a:xfrm>
              <a:off x="4270375" y="3789363"/>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4" name="AutoShape 158"/>
            <p:cNvSpPr>
              <a:spLocks noChangeArrowheads="1"/>
            </p:cNvSpPr>
            <p:nvPr/>
          </p:nvSpPr>
          <p:spPr bwMode="auto">
            <a:xfrm>
              <a:off x="4022725" y="46228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3865" name="AutoShape 158"/>
            <p:cNvSpPr>
              <a:spLocks noChangeArrowheads="1"/>
            </p:cNvSpPr>
            <p:nvPr/>
          </p:nvSpPr>
          <p:spPr bwMode="auto">
            <a:xfrm>
              <a:off x="4214813" y="41910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3866" name="Line 164"/>
            <p:cNvSpPr>
              <a:spLocks noChangeShapeType="1"/>
            </p:cNvSpPr>
            <p:nvPr/>
          </p:nvSpPr>
          <p:spPr bwMode="auto">
            <a:xfrm flipV="1">
              <a:off x="8589963" y="37893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7" name="Line 164"/>
            <p:cNvSpPr>
              <a:spLocks noChangeShapeType="1"/>
            </p:cNvSpPr>
            <p:nvPr/>
          </p:nvSpPr>
          <p:spPr bwMode="auto">
            <a:xfrm flipH="1" flipV="1">
              <a:off x="8782050" y="3789363"/>
              <a:ext cx="0" cy="2303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8" name="任意多边形 127"/>
            <p:cNvSpPr>
              <a:spLocks/>
            </p:cNvSpPr>
            <p:nvPr/>
          </p:nvSpPr>
          <p:spPr bwMode="auto">
            <a:xfrm>
              <a:off x="4367213" y="5516563"/>
              <a:ext cx="287337" cy="433387"/>
            </a:xfrm>
            <a:custGeom>
              <a:avLst/>
              <a:gdLst>
                <a:gd name="T0" fmla="*/ 0 w 220980"/>
                <a:gd name="T1" fmla="*/ 0 h 800100"/>
                <a:gd name="T2" fmla="*/ 0 w 220980"/>
                <a:gd name="T3" fmla="*/ 234000 h 800100"/>
                <a:gd name="T4" fmla="*/ 374385 w 220980"/>
                <a:gd name="T5" fmla="*/ 209486 h 800100"/>
                <a:gd name="T6" fmla="*/ 374385 w 220980"/>
                <a:gd name="T7" fmla="*/ 2005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sp>
          <p:nvSpPr>
            <p:cNvPr id="33869" name="Line 263"/>
            <p:cNvSpPr>
              <a:spLocks noChangeShapeType="1"/>
            </p:cNvSpPr>
            <p:nvPr/>
          </p:nvSpPr>
          <p:spPr bwMode="auto">
            <a:xfrm>
              <a:off x="4078288" y="6092825"/>
              <a:ext cx="47037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0" name="Line 126"/>
            <p:cNvSpPr>
              <a:spLocks noChangeShapeType="1"/>
            </p:cNvSpPr>
            <p:nvPr/>
          </p:nvSpPr>
          <p:spPr bwMode="auto">
            <a:xfrm>
              <a:off x="4078288" y="58769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1" name="Line 9"/>
            <p:cNvSpPr>
              <a:spLocks noChangeShapeType="1"/>
            </p:cNvSpPr>
            <p:nvPr/>
          </p:nvSpPr>
          <p:spPr bwMode="auto">
            <a:xfrm flipV="1">
              <a:off x="4078288" y="5876925"/>
              <a:ext cx="0" cy="215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2" name="Line 145"/>
            <p:cNvSpPr>
              <a:spLocks noChangeShapeType="1"/>
            </p:cNvSpPr>
            <p:nvPr/>
          </p:nvSpPr>
          <p:spPr bwMode="auto">
            <a:xfrm>
              <a:off x="6475413" y="3719513"/>
              <a:ext cx="192087"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3" name="Text Box 146"/>
            <p:cNvSpPr txBox="1">
              <a:spLocks noChangeArrowheads="1"/>
            </p:cNvSpPr>
            <p:nvPr/>
          </p:nvSpPr>
          <p:spPr bwMode="auto">
            <a:xfrm>
              <a:off x="6475413" y="3681413"/>
              <a:ext cx="287337"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800">
                  <a:solidFill>
                    <a:srgbClr val="000000"/>
                  </a:solidFill>
                  <a:latin typeface="Times New Roman" panose="02020603050405020304" pitchFamily="18" charset="0"/>
                </a:rPr>
                <a:t>26</a:t>
              </a:r>
            </a:p>
          </p:txBody>
        </p:sp>
        <p:sp>
          <p:nvSpPr>
            <p:cNvPr id="33874" name="Line 29"/>
            <p:cNvSpPr>
              <a:spLocks noChangeShapeType="1"/>
            </p:cNvSpPr>
            <p:nvPr/>
          </p:nvSpPr>
          <p:spPr bwMode="auto">
            <a:xfrm flipV="1">
              <a:off x="4749800" y="5076825"/>
              <a:ext cx="2905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5" name="Line 126"/>
            <p:cNvSpPr>
              <a:spLocks noChangeShapeType="1"/>
            </p:cNvSpPr>
            <p:nvPr/>
          </p:nvSpPr>
          <p:spPr bwMode="auto">
            <a:xfrm flipV="1">
              <a:off x="4173538" y="5229225"/>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6" name="Text Box 127"/>
            <p:cNvSpPr txBox="1">
              <a:spLocks noChangeArrowheads="1"/>
            </p:cNvSpPr>
            <p:nvPr/>
          </p:nvSpPr>
          <p:spPr bwMode="auto">
            <a:xfrm>
              <a:off x="3981450" y="5208588"/>
              <a:ext cx="1920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1000">
                  <a:solidFill>
                    <a:srgbClr val="000000"/>
                  </a:solidFill>
                  <a:latin typeface="Times New Roman" panose="02020603050405020304" pitchFamily="18" charset="0"/>
                </a:rPr>
                <a:t>1F</a:t>
              </a:r>
            </a:p>
          </p:txBody>
        </p:sp>
        <p:sp>
          <p:nvSpPr>
            <p:cNvPr id="33877" name="任意多边形 136"/>
            <p:cNvSpPr>
              <a:spLocks/>
            </p:cNvSpPr>
            <p:nvPr/>
          </p:nvSpPr>
          <p:spPr bwMode="auto">
            <a:xfrm>
              <a:off x="4462463" y="4868863"/>
              <a:ext cx="288925" cy="431800"/>
            </a:xfrm>
            <a:custGeom>
              <a:avLst/>
              <a:gdLst>
                <a:gd name="T0" fmla="*/ 0 w 220980"/>
                <a:gd name="T1" fmla="*/ 0 h 800100"/>
                <a:gd name="T2" fmla="*/ 0 w 220980"/>
                <a:gd name="T3" fmla="*/ 233143 h 800100"/>
                <a:gd name="T4" fmla="*/ 376454 w 220980"/>
                <a:gd name="T5" fmla="*/ 208718 h 800100"/>
                <a:gd name="T6" fmla="*/ 376454 w 220980"/>
                <a:gd name="T7" fmla="*/ 19984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grpSp>
          <p:nvGrpSpPr>
            <p:cNvPr id="33878" name="Group 97"/>
            <p:cNvGrpSpPr>
              <a:grpSpLocks/>
            </p:cNvGrpSpPr>
            <p:nvPr/>
          </p:nvGrpSpPr>
          <p:grpSpPr bwMode="auto">
            <a:xfrm>
              <a:off x="4078288" y="4657725"/>
              <a:ext cx="384175" cy="247650"/>
              <a:chOff x="4286" y="1525"/>
              <a:chExt cx="362" cy="272"/>
            </a:xfrm>
          </p:grpSpPr>
          <p:sp>
            <p:nvSpPr>
              <p:cNvPr id="139" name="Line 98"/>
              <p:cNvSpPr>
                <a:spLocks noChangeShapeType="1"/>
              </p:cNvSpPr>
              <p:nvPr/>
            </p:nvSpPr>
            <p:spPr bwMode="auto">
              <a:xfrm flipV="1">
                <a:off x="4286" y="1525"/>
                <a:ext cx="0" cy="2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grpSp>
        <p:sp>
          <p:nvSpPr>
            <p:cNvPr id="141" name="AutoShape 147"/>
            <p:cNvSpPr>
              <a:spLocks noChangeArrowheads="1"/>
            </p:cNvSpPr>
            <p:nvPr/>
          </p:nvSpPr>
          <p:spPr bwMode="auto">
            <a:xfrm>
              <a:off x="4032250" y="4619625"/>
              <a:ext cx="95250" cy="71438"/>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42" name="Text Box 170"/>
            <p:cNvSpPr txBox="1">
              <a:spLocks noChangeArrowheads="1"/>
            </p:cNvSpPr>
            <p:nvPr/>
          </p:nvSpPr>
          <p:spPr bwMode="auto">
            <a:xfrm>
              <a:off x="4222750" y="4760913"/>
              <a:ext cx="2873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33881" name="组合 300"/>
            <p:cNvGrpSpPr>
              <a:grpSpLocks/>
            </p:cNvGrpSpPr>
            <p:nvPr/>
          </p:nvGrpSpPr>
          <p:grpSpPr bwMode="auto">
            <a:xfrm flipV="1">
              <a:off x="11085513" y="4724400"/>
              <a:ext cx="96837" cy="80963"/>
              <a:chOff x="287524" y="3070225"/>
              <a:chExt cx="72008" cy="80540"/>
            </a:xfrm>
          </p:grpSpPr>
          <p:cxnSp>
            <p:nvCxnSpPr>
              <p:cNvPr id="33911" name="直接连接符 147"/>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12" name="直接连接符 148"/>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3882" name="矩形 149"/>
            <p:cNvSpPr>
              <a:spLocks noChangeArrowheads="1"/>
            </p:cNvSpPr>
            <p:nvPr/>
          </p:nvSpPr>
          <p:spPr bwMode="auto">
            <a:xfrm>
              <a:off x="8974138" y="2852738"/>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EPC</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3883" name="组合 300"/>
            <p:cNvGrpSpPr>
              <a:grpSpLocks/>
            </p:cNvGrpSpPr>
            <p:nvPr/>
          </p:nvGrpSpPr>
          <p:grpSpPr bwMode="auto">
            <a:xfrm>
              <a:off x="9550400" y="3060700"/>
              <a:ext cx="95250" cy="80963"/>
              <a:chOff x="287524" y="3070225"/>
              <a:chExt cx="72008" cy="80540"/>
            </a:xfrm>
          </p:grpSpPr>
          <p:cxnSp>
            <p:nvCxnSpPr>
              <p:cNvPr id="33909" name="直接连接符 151"/>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10" name="直接连接符 152"/>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3884" name="Line 164"/>
            <p:cNvSpPr>
              <a:spLocks noChangeShapeType="1"/>
            </p:cNvSpPr>
            <p:nvPr/>
          </p:nvSpPr>
          <p:spPr bwMode="auto">
            <a:xfrm flipV="1">
              <a:off x="9742488" y="3001963"/>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5" name="Line 164"/>
            <p:cNvSpPr>
              <a:spLocks noChangeShapeType="1"/>
            </p:cNvSpPr>
            <p:nvPr/>
          </p:nvSpPr>
          <p:spPr bwMode="auto">
            <a:xfrm flipH="1" flipV="1">
              <a:off x="9934575" y="2997200"/>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6" name="Line 164"/>
            <p:cNvSpPr>
              <a:spLocks noChangeShapeType="1"/>
            </p:cNvSpPr>
            <p:nvPr/>
          </p:nvSpPr>
          <p:spPr bwMode="auto">
            <a:xfrm>
              <a:off x="7246938" y="4221163"/>
              <a:ext cx="26876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7" name="Line 9"/>
            <p:cNvSpPr>
              <a:spLocks noChangeShapeType="1"/>
            </p:cNvSpPr>
            <p:nvPr/>
          </p:nvSpPr>
          <p:spPr bwMode="auto">
            <a:xfrm flipV="1">
              <a:off x="7246938" y="3968750"/>
              <a:ext cx="0" cy="252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8" name="Line 55"/>
            <p:cNvSpPr>
              <a:spLocks noChangeShapeType="1"/>
            </p:cNvSpPr>
            <p:nvPr/>
          </p:nvSpPr>
          <p:spPr bwMode="auto">
            <a:xfrm>
              <a:off x="7258050" y="3968750"/>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9" name="Line 47"/>
            <p:cNvSpPr>
              <a:spLocks noChangeShapeType="1"/>
            </p:cNvSpPr>
            <p:nvPr/>
          </p:nvSpPr>
          <p:spPr bwMode="auto">
            <a:xfrm flipV="1">
              <a:off x="1487488" y="2997200"/>
              <a:ext cx="7486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90" name="Line 164"/>
            <p:cNvSpPr>
              <a:spLocks noChangeShapeType="1"/>
            </p:cNvSpPr>
            <p:nvPr/>
          </p:nvSpPr>
          <p:spPr bwMode="auto">
            <a:xfrm flipV="1">
              <a:off x="1479550" y="2997200"/>
              <a:ext cx="0" cy="576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91" name="AutoShape 150"/>
            <p:cNvSpPr>
              <a:spLocks noChangeArrowheads="1"/>
            </p:cNvSpPr>
            <p:nvPr/>
          </p:nvSpPr>
          <p:spPr bwMode="auto">
            <a:xfrm>
              <a:off x="1439863" y="353695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grpSp>
          <p:nvGrpSpPr>
            <p:cNvPr id="33892" name="组合 279"/>
            <p:cNvGrpSpPr>
              <a:grpSpLocks/>
            </p:cNvGrpSpPr>
            <p:nvPr/>
          </p:nvGrpSpPr>
          <p:grpSpPr bwMode="auto">
            <a:xfrm>
              <a:off x="7534275" y="3249613"/>
              <a:ext cx="1055688" cy="863600"/>
              <a:chOff x="3132139" y="4437112"/>
              <a:chExt cx="863600" cy="1555229"/>
            </a:xfrm>
          </p:grpSpPr>
          <p:sp>
            <p:nvSpPr>
              <p:cNvPr id="33906"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黑体" panose="02010609060101010101" pitchFamily="49" charset="-122"/>
                    <a:ea typeface="黑体" panose="02010609060101010101" pitchFamily="49" charset="-122"/>
                  </a:rPr>
                  <a:t>PC</a:t>
                </a:r>
                <a:r>
                  <a:rPr kumimoji="1" lang="zh-CN" altLang="en-US" sz="1100">
                    <a:solidFill>
                      <a:srgbClr val="000000"/>
                    </a:solidFill>
                    <a:latin typeface="黑体" panose="02010609060101010101" pitchFamily="49" charset="-122"/>
                    <a:ea typeface="黑体" panose="02010609060101010101" pitchFamily="49" charset="-122"/>
                  </a:rPr>
                  <a:t>计算</a:t>
                </a:r>
              </a:p>
            </p:txBody>
          </p:sp>
          <p:sp>
            <p:nvSpPr>
              <p:cNvPr id="33907"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PC</a:t>
                </a:r>
              </a:p>
              <a:p>
                <a:pPr eaLnBrk="1" fontAlgn="ctr" hangingPunct="1"/>
                <a:endParaRPr kumimoji="1" lang="en-US" altLang="zh-CN" sz="500">
                  <a:solidFill>
                    <a:srgbClr val="000000"/>
                  </a:solidFill>
                  <a:latin typeface="Times New Roman" panose="02020603050405020304" pitchFamily="18" charset="0"/>
                </a:endParaRPr>
              </a:p>
              <a:p>
                <a:pPr eaLnBrk="1" fontAlgn="ctr" hangingPunct="1"/>
                <a:r>
                  <a:rPr kumimoji="1" lang="en-US" altLang="zh-CN" sz="1000">
                    <a:solidFill>
                      <a:srgbClr val="000000"/>
                    </a:solidFill>
                    <a:latin typeface="Times New Roman" panose="02020603050405020304" pitchFamily="18" charset="0"/>
                  </a:rPr>
                  <a:t>IMM</a:t>
                </a:r>
              </a:p>
              <a:p>
                <a:pPr eaLnBrk="1" fontAlgn="ctr" hangingPunct="1">
                  <a:spcBef>
                    <a:spcPts val="600"/>
                  </a:spcBef>
                </a:pPr>
                <a:r>
                  <a:rPr kumimoji="1" lang="en-US" altLang="zh-CN" sz="1000">
                    <a:solidFill>
                      <a:srgbClr val="000000"/>
                    </a:solidFill>
                    <a:latin typeface="Times New Roman" panose="02020603050405020304" pitchFamily="18" charset="0"/>
                  </a:rPr>
                  <a:t>EPC</a:t>
                </a:r>
              </a:p>
            </p:txBody>
          </p:sp>
          <p:sp>
            <p:nvSpPr>
              <p:cNvPr id="33908"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fontAlgn="ctr" hangingPunct="1"/>
                <a:r>
                  <a:rPr kumimoji="1" lang="en-US" altLang="zh-CN" sz="1000">
                    <a:solidFill>
                      <a:srgbClr val="000000"/>
                    </a:solidFill>
                    <a:latin typeface="Times New Roman" panose="02020603050405020304" pitchFamily="18" charset="0"/>
                  </a:rPr>
                  <a:t>NPC</a:t>
                </a:r>
              </a:p>
              <a:p>
                <a:pPr eaLnBrk="1" fontAlgn="ctr" hangingPunct="1"/>
                <a:endParaRPr kumimoji="1" lang="en-US" altLang="zh-CN" sz="200">
                  <a:solidFill>
                    <a:srgbClr val="000000"/>
                  </a:solidFill>
                  <a:latin typeface="Times New Roman" panose="02020603050405020304" pitchFamily="18" charset="0"/>
                </a:endParaRPr>
              </a:p>
              <a:p>
                <a:pPr algn="r" eaLnBrk="1" fontAlgn="ctr" hangingPunct="1"/>
                <a:endParaRPr kumimoji="1" lang="en-US" altLang="zh-CN" sz="300">
                  <a:solidFill>
                    <a:srgbClr val="000000"/>
                  </a:solidFill>
                  <a:latin typeface="Times New Roman" panose="02020603050405020304" pitchFamily="18" charset="0"/>
                </a:endParaRPr>
              </a:p>
              <a:p>
                <a:pPr algn="r" eaLnBrk="1" fontAlgn="ctr" hangingPunct="1"/>
                <a:r>
                  <a:rPr kumimoji="1" lang="en-US" altLang="zh-CN" sz="1000">
                    <a:solidFill>
                      <a:srgbClr val="000000"/>
                    </a:solidFill>
                    <a:latin typeface="Times New Roman" panose="02020603050405020304" pitchFamily="18" charset="0"/>
                  </a:rPr>
                  <a:t>PC+4</a:t>
                </a:r>
              </a:p>
            </p:txBody>
          </p:sp>
        </p:grpSp>
        <p:sp>
          <p:nvSpPr>
            <p:cNvPr id="33893" name="矩形 168"/>
            <p:cNvSpPr>
              <a:spLocks noChangeArrowheads="1"/>
            </p:cNvSpPr>
            <p:nvPr/>
          </p:nvSpPr>
          <p:spPr bwMode="auto">
            <a:xfrm>
              <a:off x="10317163" y="3429000"/>
              <a:ext cx="768350" cy="287338"/>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SR</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3894" name="组合 300"/>
            <p:cNvGrpSpPr>
              <a:grpSpLocks/>
            </p:cNvGrpSpPr>
            <p:nvPr/>
          </p:nvGrpSpPr>
          <p:grpSpPr bwMode="auto">
            <a:xfrm>
              <a:off x="10893425" y="3636963"/>
              <a:ext cx="96838" cy="79375"/>
              <a:chOff x="287524" y="3070225"/>
              <a:chExt cx="72008" cy="80540"/>
            </a:xfrm>
          </p:grpSpPr>
          <p:cxnSp>
            <p:nvCxnSpPr>
              <p:cNvPr id="33904" name="直接连接符 170"/>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05" name="直接连接符 171"/>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3895" name="Line 164"/>
            <p:cNvSpPr>
              <a:spLocks noChangeShapeType="1"/>
            </p:cNvSpPr>
            <p:nvPr/>
          </p:nvSpPr>
          <p:spPr bwMode="auto">
            <a:xfrm flipH="1" flipV="1">
              <a:off x="10990263" y="3141663"/>
              <a:ext cx="0" cy="2873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98" name="矩形 172"/>
            <p:cNvSpPr>
              <a:spLocks noChangeArrowheads="1"/>
            </p:cNvSpPr>
            <p:nvPr/>
          </p:nvSpPr>
          <p:spPr bwMode="auto">
            <a:xfrm>
              <a:off x="10317163" y="3860800"/>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CAUSE</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3899" name="组合 300"/>
            <p:cNvGrpSpPr>
              <a:grpSpLocks/>
            </p:cNvGrpSpPr>
            <p:nvPr/>
          </p:nvGrpSpPr>
          <p:grpSpPr bwMode="auto">
            <a:xfrm>
              <a:off x="10893425" y="4068763"/>
              <a:ext cx="96838" cy="80962"/>
              <a:chOff x="287524" y="3070225"/>
              <a:chExt cx="72008" cy="80540"/>
            </a:xfrm>
          </p:grpSpPr>
          <p:cxnSp>
            <p:nvCxnSpPr>
              <p:cNvPr id="33902" name="直接连接符 175"/>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903" name="直接连接符 17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182" name="TextBox 181"/>
            <p:cNvSpPr txBox="1"/>
            <p:nvPr/>
          </p:nvSpPr>
          <p:spPr>
            <a:xfrm>
              <a:off x="10584259" y="2683635"/>
              <a:ext cx="666750" cy="46196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dirty="0"/>
                <a:t>EXL</a:t>
              </a:r>
              <a:endParaRPr lang="zh-CN" altLang="en-US" dirty="0"/>
            </a:p>
          </p:txBody>
        </p:sp>
      </p:grpSp>
      <p:sp>
        <p:nvSpPr>
          <p:cNvPr id="174" name="圆角矩形 173"/>
          <p:cNvSpPr/>
          <p:nvPr/>
        </p:nvSpPr>
        <p:spPr bwMode="auto">
          <a:xfrm>
            <a:off x="616475" y="266483"/>
            <a:ext cx="3501499"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增加</a:t>
            </a:r>
            <a:r>
              <a:rPr lang="en-US" altLang="zh-CN" sz="2800" b="1" dirty="0">
                <a:solidFill>
                  <a:schemeClr val="bg1"/>
                </a:solidFill>
                <a:latin typeface="微软雅黑" panose="020B0503020204020204" pitchFamily="34" charset="-122"/>
                <a:ea typeface="微软雅黑" panose="020B0503020204020204" pitchFamily="34" charset="-122"/>
              </a:rPr>
              <a:t>SR</a:t>
            </a:r>
            <a:r>
              <a:rPr lang="zh-CN" altLang="en-US" sz="2800" b="1" dirty="0" smtClean="0">
                <a:solidFill>
                  <a:schemeClr val="bg1"/>
                </a:solidFill>
                <a:latin typeface="微软雅黑" panose="020B0503020204020204" pitchFamily="34" charset="-122"/>
                <a:ea typeface="微软雅黑" panose="020B0503020204020204" pitchFamily="34" charset="-122"/>
              </a:rPr>
              <a:t>寄存器（</a:t>
            </a:r>
            <a:r>
              <a:rPr lang="en-US" altLang="zh-CN" sz="2800" b="1" dirty="0" smtClean="0">
                <a:solidFill>
                  <a:schemeClr val="bg1"/>
                </a:solidFill>
                <a:latin typeface="微软雅黑" panose="020B0503020204020204" pitchFamily="34" charset="-122"/>
                <a:ea typeface="微软雅黑" panose="020B0503020204020204" pitchFamily="34" charset="-122"/>
              </a:rPr>
              <a:t>3</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75"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26</a:t>
            </a:fld>
            <a:endParaRPr lang="en-US" altLang="zh-CN" sz="1400" dirty="0">
              <a:solidFill>
                <a:schemeClr val="bg1"/>
              </a:solidFill>
              <a:latin typeface="Verdana" panose="020B0604030504040204" pitchFamily="34" charset="0"/>
              <a:ea typeface="华文新魏" panose="02010800040101010101" pitchFamily="2" charset="-122"/>
            </a:endParaRPr>
          </a:p>
        </p:txBody>
      </p:sp>
      <p:grpSp>
        <p:nvGrpSpPr>
          <p:cNvPr id="6" name="组合 5"/>
          <p:cNvGrpSpPr/>
          <p:nvPr/>
        </p:nvGrpSpPr>
        <p:grpSpPr>
          <a:xfrm>
            <a:off x="1051837" y="1918378"/>
            <a:ext cx="9691688" cy="835482"/>
            <a:chOff x="1051837" y="1918378"/>
            <a:chExt cx="9691688" cy="835482"/>
          </a:xfrm>
        </p:grpSpPr>
        <p:grpSp>
          <p:nvGrpSpPr>
            <p:cNvPr id="5" name="组合 4"/>
            <p:cNvGrpSpPr/>
            <p:nvPr/>
          </p:nvGrpSpPr>
          <p:grpSpPr>
            <a:xfrm>
              <a:off x="1051837" y="1918378"/>
              <a:ext cx="9691688" cy="835482"/>
              <a:chOff x="1051837" y="1947406"/>
              <a:chExt cx="9691688" cy="692150"/>
            </a:xfrm>
          </p:grpSpPr>
          <p:grpSp>
            <p:nvGrpSpPr>
              <p:cNvPr id="3" name="组合 2"/>
              <p:cNvGrpSpPr/>
              <p:nvPr/>
            </p:nvGrpSpPr>
            <p:grpSpPr>
              <a:xfrm>
                <a:off x="1051837" y="1947406"/>
                <a:ext cx="9691688" cy="692150"/>
                <a:chOff x="1298575" y="1773238"/>
                <a:chExt cx="9691688" cy="69215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773238"/>
                  <a:ext cx="969168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96" name="矩形 179"/>
                <p:cNvSpPr>
                  <a:spLocks noChangeArrowheads="1"/>
                </p:cNvSpPr>
                <p:nvPr/>
              </p:nvSpPr>
              <p:spPr bwMode="auto">
                <a:xfrm>
                  <a:off x="1390650" y="1916113"/>
                  <a:ext cx="4991100" cy="360362"/>
                </a:xfrm>
                <a:prstGeom prst="rect">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type="triangle" w="lg" len="lg"/>
                    </a14:hiddenLine>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pPr>
                  <a:endParaRPr lang="zh-CN" altLang="en-US" sz="2800">
                    <a:sym typeface="Wingdings" panose="05000000000000000000" pitchFamily="2" charset="2"/>
                  </a:endParaRPr>
                </a:p>
              </p:txBody>
            </p:sp>
            <p:sp>
              <p:nvSpPr>
                <p:cNvPr id="33897" name="矩形 180"/>
                <p:cNvSpPr>
                  <a:spLocks noChangeArrowheads="1"/>
                </p:cNvSpPr>
                <p:nvPr/>
              </p:nvSpPr>
              <p:spPr bwMode="auto">
                <a:xfrm>
                  <a:off x="7342188" y="1916113"/>
                  <a:ext cx="2784475" cy="360362"/>
                </a:xfrm>
                <a:prstGeom prst="rect">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type="triangle" w="lg" len="lg"/>
                    </a14:hiddenLine>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sp>
            <p:nvSpPr>
              <p:cNvPr id="33901" name="圆角矩形 174"/>
              <p:cNvSpPr>
                <a:spLocks noChangeArrowheads="1"/>
              </p:cNvSpPr>
              <p:nvPr/>
            </p:nvSpPr>
            <p:spPr bwMode="auto">
              <a:xfrm>
                <a:off x="9908953" y="1968611"/>
                <a:ext cx="574675" cy="649287"/>
              </a:xfrm>
              <a:prstGeom prst="roundRect">
                <a:avLst>
                  <a:gd name="adj" fmla="val 16667"/>
                </a:avLst>
              </a:prstGeom>
              <a:noFill/>
              <a:ln w="571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pic>
          <p:nvPicPr>
            <p:cNvPr id="2" name="图片 1"/>
            <p:cNvPicPr>
              <a:picLocks noChangeAspect="1"/>
            </p:cNvPicPr>
            <p:nvPr/>
          </p:nvPicPr>
          <p:blipFill>
            <a:blip r:embed="rId3"/>
            <a:stretch>
              <a:fillRect/>
            </a:stretch>
          </p:blipFill>
          <p:spPr>
            <a:xfrm>
              <a:off x="6334125" y="2219418"/>
              <a:ext cx="528637" cy="206858"/>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20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17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a:xfrm>
            <a:off x="238124" y="1051718"/>
            <a:ext cx="8207376" cy="2481263"/>
          </a:xfrm>
        </p:spPr>
        <p:txBody>
          <a:bodyPr/>
          <a:lstStyle/>
          <a:p>
            <a:r>
              <a:rPr lang="zh-CN" altLang="en-US" sz="2800" b="1" dirty="0" smtClean="0">
                <a:solidFill>
                  <a:srgbClr val="FFFF00"/>
                </a:solidFill>
                <a:ea typeface="宋体" panose="02010600030101010101" pitchFamily="2" charset="-122"/>
              </a:rPr>
              <a:t>检测：</a:t>
            </a:r>
            <a:r>
              <a:rPr lang="zh-CN" altLang="en-US" sz="2800" b="1" dirty="0" smtClean="0">
                <a:ea typeface="宋体" panose="02010600030101010101" pitchFamily="2" charset="-122"/>
              </a:rPr>
              <a:t>每条指令的最后</a:t>
            </a:r>
            <a:r>
              <a:rPr lang="en-US" altLang="zh-CN" sz="2800" b="1" dirty="0" smtClean="0">
                <a:ea typeface="宋体" panose="02010600030101010101" pitchFamily="2" charset="-122"/>
              </a:rPr>
              <a:t>1</a:t>
            </a:r>
            <a:r>
              <a:rPr lang="zh-CN" altLang="en-US" sz="2800" b="1" dirty="0" smtClean="0">
                <a:ea typeface="宋体" panose="02010600030101010101" pitchFamily="2" charset="-122"/>
              </a:rPr>
              <a:t>个状态</a:t>
            </a:r>
            <a:endParaRPr lang="en-US" altLang="zh-CN" sz="2800" b="1" dirty="0" smtClean="0">
              <a:ea typeface="宋体" panose="02010600030101010101" pitchFamily="2" charset="-122"/>
            </a:endParaRPr>
          </a:p>
          <a:p>
            <a:pPr lvl="1"/>
            <a:r>
              <a:rPr lang="zh-CN" altLang="en-US" sz="2400" b="1" dirty="0" smtClean="0">
                <a:ea typeface="宋体" panose="02010600030101010101" pitchFamily="2" charset="-122"/>
              </a:rPr>
              <a:t>如果有，则进入中断响应状态</a:t>
            </a:r>
            <a:endParaRPr lang="en-US" altLang="zh-CN" sz="2400" b="1" dirty="0" smtClean="0">
              <a:ea typeface="宋体" panose="02010600030101010101" pitchFamily="2" charset="-122"/>
            </a:endParaRPr>
          </a:p>
          <a:p>
            <a:r>
              <a:rPr lang="zh-CN" altLang="en-US" sz="2800" b="1" dirty="0" smtClean="0">
                <a:ea typeface="宋体" panose="02010600030101010101" pitchFamily="2" charset="-122"/>
              </a:rPr>
              <a:t>检测时需要判断是否中断允许</a:t>
            </a:r>
            <a:endParaRPr lang="en-US" altLang="zh-CN" sz="2800" b="1" dirty="0" smtClean="0">
              <a:ea typeface="宋体" panose="02010600030101010101" pitchFamily="2" charset="-122"/>
            </a:endParaRPr>
          </a:p>
          <a:p>
            <a:r>
              <a:rPr lang="zh-CN" altLang="en-US" sz="2800" b="1" dirty="0" smtClean="0">
                <a:ea typeface="宋体" panose="02010600030101010101" pitchFamily="2" charset="-122"/>
              </a:rPr>
              <a:t>解决方法：</a:t>
            </a:r>
            <a:endParaRPr lang="en-US" altLang="zh-CN" sz="2800" b="1" dirty="0" smtClean="0">
              <a:ea typeface="宋体" panose="02010600030101010101" pitchFamily="2" charset="-122"/>
            </a:endParaRPr>
          </a:p>
          <a:p>
            <a:pPr lvl="1"/>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assign </a:t>
            </a:r>
            <a:r>
              <a:rPr lang="en-US" altLang="zh-CN" sz="2400" b="1" dirty="0" err="1" smtClean="0">
                <a:latin typeface="Courier New" panose="02070309020205020404" pitchFamily="49" charset="0"/>
                <a:ea typeface="宋体" panose="02010600030101010101" pitchFamily="2" charset="-122"/>
                <a:cs typeface="Courier New" panose="02070309020205020404" pitchFamily="49" charset="0"/>
              </a:rPr>
              <a:t>IntReq</a:t>
            </a: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 |</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a:t>
            </a:r>
            <a:r>
              <a:rPr lang="en-US" altLang="zh-CN" sz="2400" b="1" dirty="0" err="1" smtClean="0">
                <a:latin typeface="Courier New" panose="02070309020205020404" pitchFamily="49" charset="0"/>
                <a:ea typeface="宋体" panose="02010600030101010101" pitchFamily="2" charset="-122"/>
                <a:cs typeface="Courier New" panose="02070309020205020404" pitchFamily="49" charset="0"/>
              </a:rPr>
              <a:t>HWInt</a:t>
            </a: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[7:2] &amp; IM[7:2]) &amp; IE &amp; !EXL ;</a:t>
            </a:r>
          </a:p>
        </p:txBody>
      </p:sp>
      <p:sp>
        <p:nvSpPr>
          <p:cNvPr id="160" name="Oval 249"/>
          <p:cNvSpPr>
            <a:spLocks noChangeArrowheads="1"/>
          </p:cNvSpPr>
          <p:nvPr/>
        </p:nvSpPr>
        <p:spPr bwMode="auto">
          <a:xfrm>
            <a:off x="8842375" y="908050"/>
            <a:ext cx="576263" cy="433388"/>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S0</a:t>
            </a:r>
          </a:p>
          <a:p>
            <a:pPr algn="ctr" fontAlgn="auto">
              <a:spcBef>
                <a:spcPts val="0"/>
              </a:spcBef>
              <a:spcAft>
                <a:spcPts val="0"/>
              </a:spcAft>
              <a:defRPr/>
            </a:pPr>
            <a:r>
              <a:rPr lang="en-US" altLang="zh-CN" sz="1200" b="1" kern="0" dirty="0">
                <a:solidFill>
                  <a:schemeClr val="bg1"/>
                </a:solidFill>
                <a:latin typeface="Calibri"/>
                <a:ea typeface="宋体"/>
              </a:rPr>
              <a:t>Fetch</a:t>
            </a:r>
            <a:endParaRPr lang="zh-CN" altLang="en-US" sz="1200" b="1" kern="0" dirty="0">
              <a:solidFill>
                <a:schemeClr val="bg1"/>
              </a:solidFill>
              <a:latin typeface="Calibri"/>
              <a:ea typeface="宋体"/>
            </a:endParaRPr>
          </a:p>
        </p:txBody>
      </p:sp>
      <p:sp>
        <p:nvSpPr>
          <p:cNvPr id="161" name="Oval 250"/>
          <p:cNvSpPr>
            <a:spLocks noChangeArrowheads="1"/>
          </p:cNvSpPr>
          <p:nvPr/>
        </p:nvSpPr>
        <p:spPr bwMode="auto">
          <a:xfrm>
            <a:off x="10090150" y="908050"/>
            <a:ext cx="576263" cy="433388"/>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S1</a:t>
            </a:r>
          </a:p>
          <a:p>
            <a:pPr algn="ctr" fontAlgn="auto">
              <a:spcBef>
                <a:spcPts val="0"/>
              </a:spcBef>
              <a:spcAft>
                <a:spcPts val="0"/>
              </a:spcAft>
              <a:defRPr/>
            </a:pPr>
            <a:r>
              <a:rPr lang="en-US" altLang="zh-CN" sz="1200" b="1" kern="0" dirty="0">
                <a:solidFill>
                  <a:schemeClr val="bg1"/>
                </a:solidFill>
                <a:latin typeface="Calibri"/>
                <a:ea typeface="宋体"/>
              </a:rPr>
              <a:t>DCD/RF</a:t>
            </a:r>
          </a:p>
        </p:txBody>
      </p:sp>
      <p:sp>
        <p:nvSpPr>
          <p:cNvPr id="162" name="Oval 251"/>
          <p:cNvSpPr>
            <a:spLocks noChangeArrowheads="1"/>
          </p:cNvSpPr>
          <p:nvPr/>
        </p:nvSpPr>
        <p:spPr bwMode="auto">
          <a:xfrm>
            <a:off x="8842375" y="1589088"/>
            <a:ext cx="576263"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S2</a:t>
            </a:r>
          </a:p>
          <a:p>
            <a:pPr algn="ctr" fontAlgn="auto">
              <a:spcBef>
                <a:spcPts val="0"/>
              </a:spcBef>
              <a:spcAft>
                <a:spcPts val="0"/>
              </a:spcAft>
              <a:defRPr/>
            </a:pPr>
            <a:r>
              <a:rPr lang="en-US" altLang="zh-CN" sz="1200" b="1" kern="0" dirty="0">
                <a:solidFill>
                  <a:schemeClr val="bg1"/>
                </a:solidFill>
                <a:latin typeface="Calibri"/>
                <a:ea typeface="宋体"/>
              </a:rPr>
              <a:t>MA</a:t>
            </a:r>
            <a:endParaRPr lang="zh-CN" altLang="en-US" sz="1200" b="1" kern="0" dirty="0">
              <a:solidFill>
                <a:schemeClr val="bg1"/>
              </a:solidFill>
              <a:latin typeface="Calibri"/>
              <a:ea typeface="宋体"/>
            </a:endParaRPr>
          </a:p>
        </p:txBody>
      </p:sp>
      <p:sp>
        <p:nvSpPr>
          <p:cNvPr id="163" name="Oval 252"/>
          <p:cNvSpPr>
            <a:spLocks noChangeArrowheads="1"/>
          </p:cNvSpPr>
          <p:nvPr/>
        </p:nvSpPr>
        <p:spPr bwMode="auto">
          <a:xfrm>
            <a:off x="9671050" y="1589088"/>
            <a:ext cx="576263"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S6</a:t>
            </a:r>
          </a:p>
          <a:p>
            <a:pPr algn="ctr" fontAlgn="auto">
              <a:spcBef>
                <a:spcPts val="0"/>
              </a:spcBef>
              <a:spcAft>
                <a:spcPts val="0"/>
              </a:spcAft>
              <a:defRPr/>
            </a:pPr>
            <a:r>
              <a:rPr lang="en-US" altLang="zh-CN" sz="1200" b="1" kern="0" dirty="0">
                <a:solidFill>
                  <a:schemeClr val="bg1"/>
                </a:solidFill>
                <a:latin typeface="Calibri"/>
                <a:ea typeface="宋体"/>
              </a:rPr>
              <a:t>EXE</a:t>
            </a:r>
            <a:endParaRPr lang="zh-CN" altLang="en-US" sz="1200" b="1" kern="0" dirty="0">
              <a:solidFill>
                <a:schemeClr val="bg1"/>
              </a:solidFill>
              <a:latin typeface="Calibri"/>
              <a:ea typeface="宋体"/>
            </a:endParaRPr>
          </a:p>
        </p:txBody>
      </p:sp>
      <p:sp>
        <p:nvSpPr>
          <p:cNvPr id="165" name="Oval 254"/>
          <p:cNvSpPr>
            <a:spLocks noChangeArrowheads="1"/>
          </p:cNvSpPr>
          <p:nvPr/>
        </p:nvSpPr>
        <p:spPr bwMode="auto">
          <a:xfrm>
            <a:off x="11329988" y="1589088"/>
            <a:ext cx="576262"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S9</a:t>
            </a:r>
          </a:p>
          <a:p>
            <a:pPr algn="ctr" fontAlgn="auto">
              <a:spcBef>
                <a:spcPts val="0"/>
              </a:spcBef>
              <a:spcAft>
                <a:spcPts val="0"/>
              </a:spcAft>
              <a:defRPr/>
            </a:pPr>
            <a:r>
              <a:rPr lang="en-US" altLang="zh-CN" sz="1200" b="1" kern="0" dirty="0" err="1">
                <a:solidFill>
                  <a:schemeClr val="bg1"/>
                </a:solidFill>
                <a:latin typeface="Calibri"/>
                <a:ea typeface="宋体"/>
              </a:rPr>
              <a:t>Jmp</a:t>
            </a:r>
            <a:endParaRPr lang="zh-CN" altLang="en-US" sz="1200" b="1" kern="0" dirty="0">
              <a:solidFill>
                <a:schemeClr val="bg1"/>
              </a:solidFill>
              <a:latin typeface="Calibri"/>
              <a:ea typeface="宋体"/>
            </a:endParaRPr>
          </a:p>
        </p:txBody>
      </p:sp>
      <p:sp>
        <p:nvSpPr>
          <p:cNvPr id="166" name="Oval 255"/>
          <p:cNvSpPr>
            <a:spLocks noChangeArrowheads="1"/>
          </p:cNvSpPr>
          <p:nvPr/>
        </p:nvSpPr>
        <p:spPr bwMode="auto">
          <a:xfrm>
            <a:off x="8397875" y="2627313"/>
            <a:ext cx="576263"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S3</a:t>
            </a:r>
          </a:p>
          <a:p>
            <a:pPr algn="ctr" fontAlgn="auto">
              <a:spcBef>
                <a:spcPts val="0"/>
              </a:spcBef>
              <a:spcAft>
                <a:spcPts val="0"/>
              </a:spcAft>
              <a:defRPr/>
            </a:pPr>
            <a:r>
              <a:rPr lang="en-US" altLang="zh-CN" sz="1200" b="1" kern="0" dirty="0">
                <a:solidFill>
                  <a:schemeClr val="bg1"/>
                </a:solidFill>
                <a:latin typeface="Calibri"/>
                <a:ea typeface="宋体"/>
              </a:rPr>
              <a:t>MR</a:t>
            </a:r>
            <a:endParaRPr lang="zh-CN" altLang="en-US" sz="1200" b="1" kern="0" dirty="0">
              <a:solidFill>
                <a:schemeClr val="bg1"/>
              </a:solidFill>
              <a:latin typeface="Calibri"/>
              <a:ea typeface="宋体"/>
            </a:endParaRPr>
          </a:p>
        </p:txBody>
      </p:sp>
      <p:sp>
        <p:nvSpPr>
          <p:cNvPr id="167" name="Oval 256"/>
          <p:cNvSpPr>
            <a:spLocks noChangeArrowheads="1"/>
          </p:cNvSpPr>
          <p:nvPr/>
        </p:nvSpPr>
        <p:spPr bwMode="auto">
          <a:xfrm>
            <a:off x="9226550" y="2627313"/>
            <a:ext cx="576263"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S5</a:t>
            </a:r>
          </a:p>
          <a:p>
            <a:pPr algn="ctr" fontAlgn="auto">
              <a:spcBef>
                <a:spcPts val="0"/>
              </a:spcBef>
              <a:spcAft>
                <a:spcPts val="0"/>
              </a:spcAft>
              <a:defRPr/>
            </a:pPr>
            <a:r>
              <a:rPr lang="en-US" altLang="zh-CN" sz="1200" b="1" kern="0" dirty="0">
                <a:solidFill>
                  <a:schemeClr val="bg1"/>
                </a:solidFill>
                <a:latin typeface="Calibri"/>
                <a:ea typeface="宋体"/>
              </a:rPr>
              <a:t>MW</a:t>
            </a:r>
            <a:endParaRPr lang="zh-CN" altLang="en-US" sz="1200" b="1" kern="0" dirty="0">
              <a:solidFill>
                <a:schemeClr val="bg1"/>
              </a:solidFill>
              <a:latin typeface="Calibri"/>
              <a:ea typeface="宋体"/>
            </a:endParaRPr>
          </a:p>
        </p:txBody>
      </p:sp>
      <p:sp>
        <p:nvSpPr>
          <p:cNvPr id="169" name="Oval 257"/>
          <p:cNvSpPr>
            <a:spLocks noChangeArrowheads="1"/>
          </p:cNvSpPr>
          <p:nvPr/>
        </p:nvSpPr>
        <p:spPr bwMode="auto">
          <a:xfrm>
            <a:off x="10090150" y="2625725"/>
            <a:ext cx="576263" cy="433388"/>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S7</a:t>
            </a:r>
          </a:p>
          <a:p>
            <a:pPr algn="ctr" fontAlgn="auto">
              <a:spcBef>
                <a:spcPts val="0"/>
              </a:spcBef>
              <a:spcAft>
                <a:spcPts val="0"/>
              </a:spcAft>
              <a:defRPr/>
            </a:pPr>
            <a:r>
              <a:rPr lang="en-US" altLang="zh-CN" sz="1200" b="1" kern="0" dirty="0">
                <a:solidFill>
                  <a:schemeClr val="bg1"/>
                </a:solidFill>
                <a:latin typeface="Calibri"/>
                <a:ea typeface="宋体"/>
              </a:rPr>
              <a:t>WB</a:t>
            </a:r>
            <a:endParaRPr lang="zh-CN" altLang="en-US" sz="1200" b="1" kern="0" dirty="0">
              <a:solidFill>
                <a:schemeClr val="bg1"/>
              </a:solidFill>
              <a:latin typeface="Calibri"/>
              <a:ea typeface="宋体"/>
            </a:endParaRPr>
          </a:p>
        </p:txBody>
      </p:sp>
      <p:sp>
        <p:nvSpPr>
          <p:cNvPr id="171" name="Oval 260"/>
          <p:cNvSpPr>
            <a:spLocks noChangeArrowheads="1"/>
          </p:cNvSpPr>
          <p:nvPr/>
        </p:nvSpPr>
        <p:spPr bwMode="auto">
          <a:xfrm>
            <a:off x="11050588" y="2625725"/>
            <a:ext cx="576262" cy="433388"/>
          </a:xfrm>
          <a:prstGeom prst="ellipse">
            <a:avLst/>
          </a:prstGeom>
          <a:solidFill>
            <a:schemeClr val="bg1"/>
          </a:solidFill>
          <a:ln w="9525" algn="ctr">
            <a:solidFill>
              <a:sysClr val="windowText" lastClr="000000"/>
            </a:solidFill>
            <a:round/>
            <a:headEnd/>
            <a:tailEnd/>
          </a:ln>
          <a:extLst/>
        </p:spPr>
        <p:txBody>
          <a:bodyPr wrap="none" anchor="ctr"/>
          <a:lstStyle/>
          <a:p>
            <a:pPr algn="ctr" fontAlgn="auto">
              <a:spcBef>
                <a:spcPts val="0"/>
              </a:spcBef>
              <a:spcAft>
                <a:spcPts val="0"/>
              </a:spcAft>
              <a:defRPr/>
            </a:pPr>
            <a:r>
              <a:rPr lang="en-US" altLang="zh-CN" sz="1200" b="1" kern="0" dirty="0">
                <a:latin typeface="Calibri"/>
                <a:ea typeface="宋体"/>
              </a:rPr>
              <a:t>S10</a:t>
            </a:r>
          </a:p>
          <a:p>
            <a:pPr algn="ctr" fontAlgn="auto">
              <a:spcBef>
                <a:spcPts val="0"/>
              </a:spcBef>
              <a:spcAft>
                <a:spcPts val="0"/>
              </a:spcAft>
              <a:defRPr/>
            </a:pPr>
            <a:r>
              <a:rPr lang="en-US" altLang="zh-CN" sz="1200" b="1" kern="0" dirty="0">
                <a:latin typeface="Calibri"/>
                <a:ea typeface="宋体"/>
              </a:rPr>
              <a:t>INT</a:t>
            </a:r>
            <a:endParaRPr lang="zh-CN" altLang="en-US" sz="1200" b="1" kern="0" dirty="0">
              <a:latin typeface="Calibri"/>
              <a:ea typeface="宋体"/>
            </a:endParaRPr>
          </a:p>
        </p:txBody>
      </p:sp>
      <p:cxnSp>
        <p:nvCxnSpPr>
          <p:cNvPr id="34830" name="AutoShape 266"/>
          <p:cNvCxnSpPr>
            <a:cxnSpLocks noChangeShapeType="1"/>
            <a:stCxn id="160" idx="6"/>
            <a:endCxn id="161" idx="2"/>
          </p:cNvCxnSpPr>
          <p:nvPr/>
        </p:nvCxnSpPr>
        <p:spPr bwMode="auto">
          <a:xfrm>
            <a:off x="9418638" y="1123950"/>
            <a:ext cx="67151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1" name="AutoShape 267"/>
          <p:cNvCxnSpPr>
            <a:cxnSpLocks noChangeShapeType="1"/>
            <a:stCxn id="161" idx="3"/>
            <a:endCxn id="162" idx="7"/>
          </p:cNvCxnSpPr>
          <p:nvPr/>
        </p:nvCxnSpPr>
        <p:spPr bwMode="auto">
          <a:xfrm flipH="1">
            <a:off x="9334500" y="1277938"/>
            <a:ext cx="841375" cy="3746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2" name="AutoShape 268"/>
          <p:cNvCxnSpPr>
            <a:cxnSpLocks noChangeShapeType="1"/>
            <a:stCxn id="161" idx="4"/>
            <a:endCxn id="163" idx="7"/>
          </p:cNvCxnSpPr>
          <p:nvPr/>
        </p:nvCxnSpPr>
        <p:spPr bwMode="auto">
          <a:xfrm flipH="1">
            <a:off x="10163175" y="1341438"/>
            <a:ext cx="215900" cy="3111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3" name="AutoShape 269"/>
          <p:cNvCxnSpPr>
            <a:cxnSpLocks noChangeShapeType="1"/>
            <a:stCxn id="161" idx="5"/>
            <a:endCxn id="164" idx="0"/>
          </p:cNvCxnSpPr>
          <p:nvPr/>
        </p:nvCxnSpPr>
        <p:spPr bwMode="auto">
          <a:xfrm>
            <a:off x="10582275" y="1277938"/>
            <a:ext cx="206375" cy="3111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4" name="AutoShape 270"/>
          <p:cNvCxnSpPr>
            <a:cxnSpLocks noChangeShapeType="1"/>
            <a:stCxn id="161" idx="6"/>
            <a:endCxn id="165" idx="0"/>
          </p:cNvCxnSpPr>
          <p:nvPr/>
        </p:nvCxnSpPr>
        <p:spPr bwMode="auto">
          <a:xfrm>
            <a:off x="10666413" y="1123950"/>
            <a:ext cx="952500" cy="4651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271"/>
          <p:cNvCxnSpPr>
            <a:cxnSpLocks noChangeShapeType="1"/>
            <a:stCxn id="162" idx="3"/>
            <a:endCxn id="166" idx="0"/>
          </p:cNvCxnSpPr>
          <p:nvPr/>
        </p:nvCxnSpPr>
        <p:spPr bwMode="auto">
          <a:xfrm flipH="1">
            <a:off x="8686800" y="1957388"/>
            <a:ext cx="241300" cy="6699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6" name="AutoShape 272"/>
          <p:cNvCxnSpPr>
            <a:cxnSpLocks noChangeShapeType="1"/>
            <a:stCxn id="162" idx="5"/>
            <a:endCxn id="167" idx="0"/>
          </p:cNvCxnSpPr>
          <p:nvPr/>
        </p:nvCxnSpPr>
        <p:spPr bwMode="auto">
          <a:xfrm>
            <a:off x="9334500" y="1957388"/>
            <a:ext cx="180975" cy="6699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7" name="AutoShape 273"/>
          <p:cNvCxnSpPr>
            <a:cxnSpLocks noChangeShapeType="1"/>
            <a:stCxn id="163" idx="4"/>
            <a:endCxn id="169" idx="0"/>
          </p:cNvCxnSpPr>
          <p:nvPr/>
        </p:nvCxnSpPr>
        <p:spPr bwMode="auto">
          <a:xfrm>
            <a:off x="9958388" y="2020888"/>
            <a:ext cx="420687" cy="6048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38" name="Freeform 279"/>
          <p:cNvSpPr>
            <a:spLocks/>
          </p:cNvSpPr>
          <p:nvPr/>
        </p:nvSpPr>
        <p:spPr bwMode="auto">
          <a:xfrm flipV="1">
            <a:off x="10777538" y="2005013"/>
            <a:ext cx="1328737" cy="288925"/>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sp>
        <p:nvSpPr>
          <p:cNvPr id="181" name="Oval 287"/>
          <p:cNvSpPr>
            <a:spLocks noChangeArrowheads="1"/>
          </p:cNvSpPr>
          <p:nvPr/>
        </p:nvSpPr>
        <p:spPr bwMode="auto">
          <a:xfrm>
            <a:off x="8399463" y="3284538"/>
            <a:ext cx="576262"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S4</a:t>
            </a:r>
          </a:p>
          <a:p>
            <a:pPr algn="ctr" fontAlgn="auto">
              <a:spcBef>
                <a:spcPts val="0"/>
              </a:spcBef>
              <a:spcAft>
                <a:spcPts val="0"/>
              </a:spcAft>
              <a:defRPr/>
            </a:pPr>
            <a:r>
              <a:rPr lang="en-US" altLang="zh-CN" sz="1200" b="1" kern="0" dirty="0">
                <a:solidFill>
                  <a:schemeClr val="bg1"/>
                </a:solidFill>
                <a:latin typeface="Calibri"/>
                <a:ea typeface="宋体"/>
              </a:rPr>
              <a:t>MWB</a:t>
            </a:r>
            <a:endParaRPr lang="zh-CN" altLang="en-US" sz="1200" b="1" kern="0" dirty="0">
              <a:solidFill>
                <a:schemeClr val="bg1"/>
              </a:solidFill>
              <a:latin typeface="Calibri"/>
              <a:ea typeface="宋体"/>
            </a:endParaRPr>
          </a:p>
        </p:txBody>
      </p:sp>
      <p:cxnSp>
        <p:nvCxnSpPr>
          <p:cNvPr id="34840" name="AutoShape 288"/>
          <p:cNvCxnSpPr>
            <a:cxnSpLocks noChangeShapeType="1"/>
            <a:stCxn id="166" idx="4"/>
            <a:endCxn id="181" idx="0"/>
          </p:cNvCxnSpPr>
          <p:nvPr/>
        </p:nvCxnSpPr>
        <p:spPr bwMode="auto">
          <a:xfrm>
            <a:off x="8686800" y="3059113"/>
            <a:ext cx="0" cy="2254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1" name="Line 290"/>
          <p:cNvSpPr>
            <a:spLocks noChangeShapeType="1"/>
          </p:cNvSpPr>
          <p:nvPr/>
        </p:nvSpPr>
        <p:spPr bwMode="auto">
          <a:xfrm>
            <a:off x="8974138" y="3500438"/>
            <a:ext cx="31321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1"/>
              </a:solidFill>
            </a:endParaRPr>
          </a:p>
        </p:txBody>
      </p:sp>
      <p:cxnSp>
        <p:nvCxnSpPr>
          <p:cNvPr id="34842" name="AutoShape 292"/>
          <p:cNvCxnSpPr>
            <a:cxnSpLocks noChangeShapeType="1"/>
            <a:stCxn id="167" idx="4"/>
          </p:cNvCxnSpPr>
          <p:nvPr/>
        </p:nvCxnSpPr>
        <p:spPr bwMode="auto">
          <a:xfrm>
            <a:off x="9515475" y="3059113"/>
            <a:ext cx="0" cy="4413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3" name="AutoShape 293"/>
          <p:cNvCxnSpPr>
            <a:cxnSpLocks noChangeShapeType="1"/>
            <a:stCxn id="169" idx="4"/>
          </p:cNvCxnSpPr>
          <p:nvPr/>
        </p:nvCxnSpPr>
        <p:spPr bwMode="auto">
          <a:xfrm>
            <a:off x="10379075" y="3059113"/>
            <a:ext cx="0" cy="4413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4" name="AutoShape 303"/>
          <p:cNvCxnSpPr>
            <a:cxnSpLocks noChangeShapeType="1"/>
          </p:cNvCxnSpPr>
          <p:nvPr/>
        </p:nvCxnSpPr>
        <p:spPr bwMode="auto">
          <a:xfrm>
            <a:off x="11607800" y="2003425"/>
            <a:ext cx="0" cy="2905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5" name="Freeform 307"/>
          <p:cNvSpPr>
            <a:spLocks/>
          </p:cNvSpPr>
          <p:nvPr/>
        </p:nvSpPr>
        <p:spPr bwMode="auto">
          <a:xfrm flipH="1">
            <a:off x="9893300" y="2419350"/>
            <a:ext cx="1458913" cy="206375"/>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cxnSp>
        <p:nvCxnSpPr>
          <p:cNvPr id="34846" name="AutoShape 312"/>
          <p:cNvCxnSpPr>
            <a:cxnSpLocks noChangeShapeType="1"/>
          </p:cNvCxnSpPr>
          <p:nvPr/>
        </p:nvCxnSpPr>
        <p:spPr bwMode="auto">
          <a:xfrm>
            <a:off x="11339513" y="3027363"/>
            <a:ext cx="0" cy="4730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7" name="Freeform 314"/>
          <p:cNvSpPr>
            <a:spLocks/>
          </p:cNvSpPr>
          <p:nvPr/>
        </p:nvSpPr>
        <p:spPr bwMode="auto">
          <a:xfrm flipH="1">
            <a:off x="11352213" y="1962150"/>
            <a:ext cx="82550" cy="458788"/>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sp>
        <p:nvSpPr>
          <p:cNvPr id="34848" name="Freeform 315"/>
          <p:cNvSpPr>
            <a:spLocks/>
          </p:cNvSpPr>
          <p:nvPr/>
        </p:nvSpPr>
        <p:spPr bwMode="auto">
          <a:xfrm>
            <a:off x="10942638" y="1962150"/>
            <a:ext cx="166687" cy="457200"/>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cxnSp>
        <p:nvCxnSpPr>
          <p:cNvPr id="34849" name="AutoShape 317"/>
          <p:cNvCxnSpPr>
            <a:cxnSpLocks noChangeShapeType="1"/>
            <a:endCxn id="160" idx="2"/>
          </p:cNvCxnSpPr>
          <p:nvPr/>
        </p:nvCxnSpPr>
        <p:spPr bwMode="auto">
          <a:xfrm>
            <a:off x="8399463" y="1123950"/>
            <a:ext cx="44291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50" name="AutoShape 322"/>
          <p:cNvCxnSpPr>
            <a:cxnSpLocks noChangeShapeType="1"/>
            <a:stCxn id="169" idx="7"/>
          </p:cNvCxnSpPr>
          <p:nvPr/>
        </p:nvCxnSpPr>
        <p:spPr bwMode="auto">
          <a:xfrm flipV="1">
            <a:off x="10582275" y="2419350"/>
            <a:ext cx="139700" cy="269875"/>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4851" name="Freeform 323"/>
          <p:cNvSpPr>
            <a:spLocks/>
          </p:cNvSpPr>
          <p:nvPr/>
        </p:nvSpPr>
        <p:spPr bwMode="auto">
          <a:xfrm>
            <a:off x="8896350" y="3000375"/>
            <a:ext cx="2227263" cy="331788"/>
          </a:xfrm>
          <a:custGeom>
            <a:avLst/>
            <a:gdLst>
              <a:gd name="T0" fmla="*/ 0 w 2540"/>
              <a:gd name="T1" fmla="*/ 2147483647 h 363"/>
              <a:gd name="T2" fmla="*/ 2147483647 w 2540"/>
              <a:gd name="T3" fmla="*/ 2147483647 h 363"/>
              <a:gd name="T4" fmla="*/ 2147483647 w 2540"/>
              <a:gd name="T5" fmla="*/ 2147483647 h 363"/>
              <a:gd name="T6" fmla="*/ 2147483647 w 2540"/>
              <a:gd name="T7" fmla="*/ 0 h 363"/>
              <a:gd name="T8" fmla="*/ 0 60000 65536"/>
              <a:gd name="T9" fmla="*/ 0 60000 65536"/>
              <a:gd name="T10" fmla="*/ 0 60000 65536"/>
              <a:gd name="T11" fmla="*/ 0 60000 65536"/>
              <a:gd name="T12" fmla="*/ 0 w 2540"/>
              <a:gd name="T13" fmla="*/ 0 h 363"/>
              <a:gd name="T14" fmla="*/ 2540 w 2540"/>
              <a:gd name="T15" fmla="*/ 363 h 363"/>
            </a:gdLst>
            <a:ahLst/>
            <a:cxnLst>
              <a:cxn ang="T8">
                <a:pos x="T0" y="T1"/>
              </a:cxn>
              <a:cxn ang="T9">
                <a:pos x="T2" y="T3"/>
              </a:cxn>
              <a:cxn ang="T10">
                <a:pos x="T4" y="T5"/>
              </a:cxn>
              <a:cxn ang="T11">
                <a:pos x="T6" y="T7"/>
              </a:cxn>
            </a:cxnLst>
            <a:rect l="T12" t="T13" r="T14" b="T15"/>
            <a:pathLst>
              <a:path w="2540" h="363">
                <a:moveTo>
                  <a:pt x="0" y="363"/>
                </a:moveTo>
                <a:lnTo>
                  <a:pt x="91" y="227"/>
                </a:lnTo>
                <a:lnTo>
                  <a:pt x="2359" y="227"/>
                </a:lnTo>
                <a:lnTo>
                  <a:pt x="2540" y="0"/>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cxnSp>
        <p:nvCxnSpPr>
          <p:cNvPr id="34852" name="AutoShape 322"/>
          <p:cNvCxnSpPr>
            <a:cxnSpLocks noChangeShapeType="1"/>
            <a:stCxn id="167" idx="7"/>
          </p:cNvCxnSpPr>
          <p:nvPr/>
        </p:nvCxnSpPr>
        <p:spPr bwMode="auto">
          <a:xfrm flipV="1">
            <a:off x="9718675" y="2420938"/>
            <a:ext cx="180975" cy="269875"/>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4853" name="Line 290"/>
          <p:cNvSpPr>
            <a:spLocks noChangeShapeType="1"/>
          </p:cNvSpPr>
          <p:nvPr/>
        </p:nvSpPr>
        <p:spPr bwMode="auto">
          <a:xfrm flipV="1">
            <a:off x="12106275" y="836613"/>
            <a:ext cx="0" cy="2663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1"/>
              </a:solidFill>
            </a:endParaRPr>
          </a:p>
        </p:txBody>
      </p:sp>
      <p:sp>
        <p:nvSpPr>
          <p:cNvPr id="34854" name="Line 290"/>
          <p:cNvSpPr>
            <a:spLocks noChangeShapeType="1"/>
          </p:cNvSpPr>
          <p:nvPr/>
        </p:nvSpPr>
        <p:spPr bwMode="auto">
          <a:xfrm>
            <a:off x="9610725" y="836613"/>
            <a:ext cx="2495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1"/>
              </a:solidFill>
            </a:endParaRPr>
          </a:p>
        </p:txBody>
      </p:sp>
      <p:cxnSp>
        <p:nvCxnSpPr>
          <p:cNvPr id="34855" name="AutoShape 268"/>
          <p:cNvCxnSpPr>
            <a:cxnSpLocks noChangeShapeType="1"/>
            <a:endCxn id="160" idx="7"/>
          </p:cNvCxnSpPr>
          <p:nvPr/>
        </p:nvCxnSpPr>
        <p:spPr bwMode="auto">
          <a:xfrm flipH="1">
            <a:off x="9334500" y="836613"/>
            <a:ext cx="276225" cy="134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 name="Oval 253"/>
          <p:cNvSpPr>
            <a:spLocks noChangeArrowheads="1"/>
          </p:cNvSpPr>
          <p:nvPr/>
        </p:nvSpPr>
        <p:spPr bwMode="auto">
          <a:xfrm>
            <a:off x="10501313" y="1589088"/>
            <a:ext cx="576262" cy="431800"/>
          </a:xfrm>
          <a:prstGeom prst="ellipse">
            <a:avLst/>
          </a:prstGeom>
          <a:noFill/>
          <a:ln w="9525" algn="ctr">
            <a:solidFill>
              <a:sysClr val="windowText" lastClr="000000"/>
            </a:solidFill>
            <a:round/>
            <a:headEnd/>
            <a:tailEnd/>
          </a:ln>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S8</a:t>
            </a:r>
          </a:p>
          <a:p>
            <a:pPr algn="ctr" fontAlgn="auto">
              <a:spcBef>
                <a:spcPts val="0"/>
              </a:spcBef>
              <a:spcAft>
                <a:spcPts val="0"/>
              </a:spcAft>
              <a:defRPr/>
            </a:pPr>
            <a:r>
              <a:rPr lang="en-US" altLang="zh-CN" sz="1200" b="1" kern="0" dirty="0">
                <a:solidFill>
                  <a:schemeClr val="bg1"/>
                </a:solidFill>
                <a:latin typeface="Calibri"/>
                <a:ea typeface="宋体"/>
              </a:rPr>
              <a:t>Branch</a:t>
            </a:r>
            <a:endParaRPr lang="zh-CN" altLang="en-US" sz="1200" b="1" kern="0" dirty="0">
              <a:solidFill>
                <a:schemeClr val="bg1"/>
              </a:solidFill>
              <a:latin typeface="Calibri"/>
              <a:ea typeface="宋体"/>
            </a:endParaRPr>
          </a:p>
        </p:txBody>
      </p:sp>
      <p:sp>
        <p:nvSpPr>
          <p:cNvPr id="43" name="线形标注 1 42"/>
          <p:cNvSpPr/>
          <p:nvPr/>
        </p:nvSpPr>
        <p:spPr bwMode="auto">
          <a:xfrm>
            <a:off x="10221913" y="3860800"/>
            <a:ext cx="1727200" cy="612775"/>
          </a:xfrm>
          <a:prstGeom prst="borderCallout1">
            <a:avLst>
              <a:gd name="adj1" fmla="val 18750"/>
              <a:gd name="adj2" fmla="val -8333"/>
              <a:gd name="adj3" fmla="val -100719"/>
              <a:gd name="adj4" fmla="val -28255"/>
            </a:avLst>
          </a:prstGeom>
          <a:ln w="38100">
            <a:solidFill>
              <a:srgbClr val="FFFF00"/>
            </a:solidFill>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wrap="none" anchor="ctr"/>
          <a:lstStyle/>
          <a:p>
            <a:pPr marL="342900" indent="-342900" algn="ctr" defTabSz="914400" eaLnBrk="1" hangingPunct="1">
              <a:spcBef>
                <a:spcPct val="20000"/>
              </a:spcBef>
              <a:buClr>
                <a:srgbClr val="FF9900"/>
              </a:buClr>
              <a:buFont typeface="Wingdings" pitchFamily="2" charset="2"/>
              <a:buNone/>
              <a:defRPr/>
            </a:pPr>
            <a:r>
              <a:rPr lang="en-US" altLang="zh-CN" sz="2800" dirty="0" err="1">
                <a:solidFill>
                  <a:schemeClr val="bg1"/>
                </a:solidFill>
                <a:latin typeface="Cambria" pitchFamily="18" charset="0"/>
                <a:ea typeface="宋体" charset="-122"/>
                <a:sym typeface="Wingdings" pitchFamily="2" charset="2"/>
              </a:rPr>
              <a:t>IntReq</a:t>
            </a:r>
            <a:endParaRPr lang="zh-CN" altLang="en-US" sz="2800" dirty="0">
              <a:solidFill>
                <a:schemeClr val="bg1"/>
              </a:solidFill>
              <a:latin typeface="Cambria" pitchFamily="18" charset="0"/>
              <a:ea typeface="宋体" charset="-122"/>
              <a:sym typeface="Wingdings" pitchFamily="2" charset="2"/>
            </a:endParaRPr>
          </a:p>
        </p:txBody>
      </p:sp>
      <p:pic>
        <p:nvPicPr>
          <p:cNvPr id="34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7" y="3687760"/>
            <a:ext cx="839787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圆角矩形 43"/>
          <p:cNvSpPr/>
          <p:nvPr/>
        </p:nvSpPr>
        <p:spPr bwMode="auto">
          <a:xfrm>
            <a:off x="616475" y="266483"/>
            <a:ext cx="5261811"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中断响应机制</a:t>
            </a:r>
            <a:r>
              <a:rPr lang="en-US" altLang="zh-CN" sz="2800" b="1" dirty="0" smtClean="0">
                <a:solidFill>
                  <a:schemeClr val="bg1"/>
                </a:solidFill>
                <a:latin typeface="微软雅黑" panose="020B0503020204020204" pitchFamily="34" charset="-122"/>
                <a:ea typeface="微软雅黑" panose="020B0503020204020204" pitchFamily="34" charset="-122"/>
              </a:rPr>
              <a:t>——</a:t>
            </a:r>
            <a:r>
              <a:rPr lang="zh-CN" altLang="en-US" sz="2800" b="1" dirty="0" smtClean="0">
                <a:solidFill>
                  <a:schemeClr val="bg1"/>
                </a:solidFill>
                <a:latin typeface="微软雅黑" panose="020B0503020204020204" pitchFamily="34" charset="-122"/>
                <a:ea typeface="微软雅黑" panose="020B0503020204020204" pitchFamily="34" charset="-122"/>
              </a:rPr>
              <a:t>控制器（</a:t>
            </a:r>
            <a:r>
              <a:rPr lang="en-US" altLang="zh-CN" sz="2800" b="1" dirty="0">
                <a:solidFill>
                  <a:schemeClr val="bg1"/>
                </a:solidFill>
                <a:latin typeface="微软雅黑" panose="020B0503020204020204" pitchFamily="34" charset="-122"/>
                <a:ea typeface="微软雅黑" panose="020B0503020204020204" pitchFamily="34" charset="-122"/>
              </a:rPr>
              <a:t>1</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42"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27</a:t>
            </a:fld>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81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4818">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85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6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1"/>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483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483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483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483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483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483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483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483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483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8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484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484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484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484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4844"/>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484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34846"/>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484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4848"/>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4849"/>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485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4851"/>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48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485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485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485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6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P spid="160" grpId="0" animBg="1"/>
      <p:bldP spid="161" grpId="0" animBg="1"/>
      <p:bldP spid="162" grpId="0" animBg="1"/>
      <p:bldP spid="163" grpId="0" animBg="1"/>
      <p:bldP spid="165" grpId="0" animBg="1"/>
      <p:bldP spid="166" grpId="0" animBg="1"/>
      <p:bldP spid="167" grpId="0" animBg="1"/>
      <p:bldP spid="169" grpId="0" animBg="1"/>
      <p:bldP spid="171" grpId="0" animBg="1"/>
      <p:bldP spid="34838" grpId="0" animBg="1"/>
      <p:bldP spid="181" grpId="0" animBg="1"/>
      <p:bldP spid="34841" grpId="0" animBg="1"/>
      <p:bldP spid="34845" grpId="0" animBg="1"/>
      <p:bldP spid="34847" grpId="0" animBg="1"/>
      <p:bldP spid="34848" grpId="0" animBg="1"/>
      <p:bldP spid="34851" grpId="0" animBg="1"/>
      <p:bldP spid="34853" grpId="0" animBg="1"/>
      <p:bldP spid="34854" grpId="0" animBg="1"/>
      <p:bldP spid="164" grpId="0" animBg="1"/>
      <p:bldP spid="43" grpId="0" animBg="1"/>
      <p:bldP spid="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1"/>
          <p:cNvSpPr>
            <a:spLocks noGrp="1"/>
          </p:cNvSpPr>
          <p:nvPr>
            <p:ph idx="1"/>
          </p:nvPr>
        </p:nvSpPr>
        <p:spPr>
          <a:xfrm>
            <a:off x="183356" y="1138238"/>
            <a:ext cx="8304213" cy="1957459"/>
          </a:xfrm>
        </p:spPr>
        <p:txBody>
          <a:bodyPr/>
          <a:lstStyle/>
          <a:p>
            <a:r>
              <a:rPr lang="zh-CN" altLang="en-US" sz="2400" b="1" dirty="0" smtClean="0">
                <a:ea typeface="宋体" panose="02010600030101010101" pitchFamily="2" charset="-122"/>
              </a:rPr>
              <a:t>处理：保存</a:t>
            </a:r>
            <a:r>
              <a:rPr lang="en-US" altLang="zh-CN" sz="2400" b="1" dirty="0" smtClean="0">
                <a:ea typeface="宋体" panose="02010600030101010101" pitchFamily="2" charset="-122"/>
              </a:rPr>
              <a:t>PC/</a:t>
            </a:r>
            <a:r>
              <a:rPr lang="zh-CN" altLang="en-US" sz="2400" b="1" dirty="0" smtClean="0">
                <a:ea typeface="宋体" panose="02010600030101010101" pitchFamily="2" charset="-122"/>
              </a:rPr>
              <a:t>跳转</a:t>
            </a:r>
            <a:r>
              <a:rPr lang="en-US" altLang="zh-CN" sz="2400" b="1" dirty="0" smtClean="0">
                <a:ea typeface="宋体" panose="02010600030101010101" pitchFamily="2" charset="-122"/>
              </a:rPr>
              <a:t>/</a:t>
            </a:r>
            <a:r>
              <a:rPr lang="zh-CN" altLang="en-US" sz="2400" b="1" dirty="0" smtClean="0">
                <a:ea typeface="宋体" panose="02010600030101010101" pitchFamily="2" charset="-122"/>
              </a:rPr>
              <a:t>关中断均在中断响应状态完成</a:t>
            </a:r>
            <a:endParaRPr lang="en-US" altLang="zh-CN" sz="2400" b="1" dirty="0" smtClean="0">
              <a:ea typeface="宋体" panose="02010600030101010101" pitchFamily="2" charset="-122"/>
            </a:endParaRPr>
          </a:p>
          <a:p>
            <a:r>
              <a:rPr lang="zh-CN" altLang="en-US" sz="2400" b="1" dirty="0" smtClean="0">
                <a:ea typeface="宋体" panose="02010600030101010101" pitchFamily="2" charset="-122"/>
                <a:sym typeface="Wingdings 2" panose="05020102010507070707" pitchFamily="18" charset="2"/>
              </a:rPr>
              <a:t></a:t>
            </a:r>
            <a:r>
              <a:rPr lang="zh-CN" altLang="en-US" sz="2400" b="1" dirty="0" smtClean="0">
                <a:ea typeface="宋体" panose="02010600030101010101" pitchFamily="2" charset="-122"/>
              </a:rPr>
              <a:t>保存：将</a:t>
            </a:r>
            <a:r>
              <a:rPr lang="en-US" altLang="zh-CN" sz="2400" b="1" dirty="0" smtClean="0">
                <a:ea typeface="宋体" panose="02010600030101010101" pitchFamily="2" charset="-122"/>
              </a:rPr>
              <a:t>PC</a:t>
            </a:r>
            <a:r>
              <a:rPr lang="zh-CN" altLang="en-US" sz="2400" b="1" dirty="0" smtClean="0">
                <a:ea typeface="宋体" panose="02010600030101010101" pitchFamily="2" charset="-122"/>
              </a:rPr>
              <a:t>保存在</a:t>
            </a:r>
            <a:r>
              <a:rPr lang="en-US" altLang="zh-CN" sz="2400" b="1" dirty="0" smtClean="0">
                <a:ea typeface="宋体" panose="02010600030101010101" pitchFamily="2" charset="-122"/>
              </a:rPr>
              <a:t>EPC</a:t>
            </a:r>
            <a:r>
              <a:rPr lang="zh-CN" altLang="en-US" sz="2400" b="1" dirty="0" smtClean="0">
                <a:ea typeface="宋体" panose="02010600030101010101" pitchFamily="2" charset="-122"/>
              </a:rPr>
              <a:t>中</a:t>
            </a:r>
            <a:endParaRPr lang="en-US" altLang="zh-CN" sz="2400" b="1" dirty="0" smtClean="0">
              <a:ea typeface="宋体" panose="02010600030101010101" pitchFamily="2" charset="-122"/>
            </a:endParaRPr>
          </a:p>
          <a:p>
            <a:pPr lvl="1"/>
            <a:r>
              <a:rPr lang="zh-CN" altLang="en-US" sz="2400" b="1" dirty="0" smtClean="0">
                <a:ea typeface="宋体" panose="02010600030101010101" pitchFamily="2" charset="-122"/>
              </a:rPr>
              <a:t>注意：</a:t>
            </a:r>
            <a:r>
              <a:rPr lang="en-US" altLang="zh-CN" sz="2400" b="1" dirty="0" smtClean="0">
                <a:ea typeface="宋体" panose="02010600030101010101" pitchFamily="2" charset="-122"/>
              </a:rPr>
              <a:t>PC</a:t>
            </a:r>
            <a:r>
              <a:rPr lang="zh-CN" altLang="en-US" sz="2400" b="1" dirty="0" smtClean="0">
                <a:ea typeface="宋体" panose="02010600030101010101" pitchFamily="2" charset="-122"/>
              </a:rPr>
              <a:t>已经存储新指令地址了</a:t>
            </a:r>
            <a:endParaRPr lang="en-US" altLang="zh-CN" sz="2400" b="1" dirty="0" smtClean="0">
              <a:ea typeface="宋体" panose="02010600030101010101" pitchFamily="2" charset="-122"/>
            </a:endParaRPr>
          </a:p>
          <a:p>
            <a:r>
              <a:rPr lang="zh-CN" altLang="en-US" sz="2400" b="1" dirty="0" smtClean="0">
                <a:ea typeface="宋体" panose="02010600030101010101" pitchFamily="2" charset="-122"/>
                <a:sym typeface="Wingdings 2" panose="05020102010507070707" pitchFamily="18" charset="2"/>
              </a:rPr>
              <a:t></a:t>
            </a:r>
            <a:r>
              <a:rPr lang="zh-CN" altLang="en-US" sz="2400" b="1" dirty="0" smtClean="0">
                <a:ea typeface="宋体" panose="02010600030101010101" pitchFamily="2" charset="-122"/>
              </a:rPr>
              <a:t>跳转：控制</a:t>
            </a:r>
            <a:r>
              <a:rPr lang="en-US" altLang="zh-CN" sz="2400" b="1" dirty="0" smtClean="0">
                <a:ea typeface="宋体" panose="02010600030101010101" pitchFamily="2" charset="-122"/>
              </a:rPr>
              <a:t>NPC</a:t>
            </a:r>
            <a:r>
              <a:rPr lang="zh-CN" altLang="en-US" sz="2400" b="1" dirty="0" smtClean="0">
                <a:ea typeface="宋体" panose="02010600030101010101" pitchFamily="2" charset="-122"/>
              </a:rPr>
              <a:t>产生中断处理程序入口地址，并写入</a:t>
            </a:r>
            <a:r>
              <a:rPr lang="en-US" altLang="zh-CN" sz="2400" b="1" dirty="0" smtClean="0">
                <a:ea typeface="宋体" panose="02010600030101010101" pitchFamily="2" charset="-122"/>
              </a:rPr>
              <a:t>PC</a:t>
            </a:r>
          </a:p>
          <a:p>
            <a:r>
              <a:rPr lang="zh-CN" altLang="en-US" sz="2400" b="1" dirty="0" smtClean="0">
                <a:ea typeface="宋体" panose="02010600030101010101" pitchFamily="2" charset="-122"/>
                <a:sym typeface="Wingdings 2" panose="05020102010507070707" pitchFamily="18" charset="2"/>
              </a:rPr>
              <a:t></a:t>
            </a:r>
            <a:r>
              <a:rPr lang="zh-CN" altLang="en-US" sz="2400" b="1" dirty="0" smtClean="0">
                <a:ea typeface="宋体" panose="02010600030101010101" pitchFamily="2" charset="-122"/>
              </a:rPr>
              <a:t>关中断：</a:t>
            </a:r>
            <a:r>
              <a:rPr lang="en-US" altLang="zh-CN" sz="2400" b="1" dirty="0" smtClean="0">
                <a:ea typeface="宋体" panose="02010600030101010101" pitchFamily="2" charset="-122"/>
              </a:rPr>
              <a:t>EXL</a:t>
            </a:r>
            <a:r>
              <a:rPr lang="zh-CN" altLang="en-US" sz="2400" b="1" dirty="0" smtClean="0">
                <a:ea typeface="宋体" panose="02010600030101010101" pitchFamily="2" charset="-122"/>
              </a:rPr>
              <a:t>置位，防止再次进入</a:t>
            </a:r>
            <a:endParaRPr lang="en-US" altLang="zh-CN" sz="2400" b="1" dirty="0" smtClean="0">
              <a:ea typeface="宋体" panose="02010600030101010101" pitchFamily="2" charset="-122"/>
            </a:endParaRPr>
          </a:p>
        </p:txBody>
      </p:sp>
      <p:grpSp>
        <p:nvGrpSpPr>
          <p:cNvPr id="4" name="组合 3"/>
          <p:cNvGrpSpPr/>
          <p:nvPr/>
        </p:nvGrpSpPr>
        <p:grpSpPr>
          <a:xfrm>
            <a:off x="8397875" y="836613"/>
            <a:ext cx="3708400" cy="2879725"/>
            <a:chOff x="8397875" y="836613"/>
            <a:chExt cx="3708400" cy="2879725"/>
          </a:xfrm>
        </p:grpSpPr>
        <p:sp>
          <p:nvSpPr>
            <p:cNvPr id="160" name="Oval 249"/>
            <p:cNvSpPr>
              <a:spLocks noChangeArrowheads="1"/>
            </p:cNvSpPr>
            <p:nvPr/>
          </p:nvSpPr>
          <p:spPr bwMode="auto">
            <a:xfrm>
              <a:off x="8842375" y="908050"/>
              <a:ext cx="576263" cy="433388"/>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S0</a:t>
              </a:r>
            </a:p>
            <a:p>
              <a:pPr algn="ctr" fontAlgn="auto">
                <a:spcBef>
                  <a:spcPts val="0"/>
                </a:spcBef>
                <a:spcAft>
                  <a:spcPts val="0"/>
                </a:spcAft>
                <a:defRPr/>
              </a:pPr>
              <a:r>
                <a:rPr lang="en-US" altLang="zh-CN" sz="1200" b="1" kern="0" dirty="0">
                  <a:solidFill>
                    <a:schemeClr val="bg1"/>
                  </a:solidFill>
                  <a:latin typeface="Calibri"/>
                  <a:ea typeface="宋体"/>
                </a:rPr>
                <a:t>Fetch</a:t>
              </a:r>
              <a:endParaRPr lang="zh-CN" altLang="en-US" sz="1200" b="1" kern="0" dirty="0">
                <a:solidFill>
                  <a:schemeClr val="bg1"/>
                </a:solidFill>
                <a:latin typeface="Calibri"/>
                <a:ea typeface="宋体"/>
              </a:endParaRPr>
            </a:p>
          </p:txBody>
        </p:sp>
        <p:sp>
          <p:nvSpPr>
            <p:cNvPr id="161" name="Oval 250"/>
            <p:cNvSpPr>
              <a:spLocks noChangeArrowheads="1"/>
            </p:cNvSpPr>
            <p:nvPr/>
          </p:nvSpPr>
          <p:spPr bwMode="auto">
            <a:xfrm>
              <a:off x="10090150" y="908050"/>
              <a:ext cx="576263" cy="433388"/>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S1</a:t>
              </a:r>
            </a:p>
            <a:p>
              <a:pPr algn="ctr" fontAlgn="auto">
                <a:spcBef>
                  <a:spcPts val="0"/>
                </a:spcBef>
                <a:spcAft>
                  <a:spcPts val="0"/>
                </a:spcAft>
                <a:defRPr/>
              </a:pPr>
              <a:r>
                <a:rPr lang="en-US" altLang="zh-CN" sz="1200" b="1" kern="0" dirty="0">
                  <a:solidFill>
                    <a:schemeClr val="bg1"/>
                  </a:solidFill>
                  <a:latin typeface="Calibri"/>
                  <a:ea typeface="宋体"/>
                </a:rPr>
                <a:t>DCD/RF</a:t>
              </a:r>
            </a:p>
          </p:txBody>
        </p:sp>
        <p:sp>
          <p:nvSpPr>
            <p:cNvPr id="162" name="Oval 251"/>
            <p:cNvSpPr>
              <a:spLocks noChangeArrowheads="1"/>
            </p:cNvSpPr>
            <p:nvPr/>
          </p:nvSpPr>
          <p:spPr bwMode="auto">
            <a:xfrm>
              <a:off x="8842375" y="1589088"/>
              <a:ext cx="576263"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S2</a:t>
              </a:r>
            </a:p>
            <a:p>
              <a:pPr algn="ctr" fontAlgn="auto">
                <a:spcBef>
                  <a:spcPts val="0"/>
                </a:spcBef>
                <a:spcAft>
                  <a:spcPts val="0"/>
                </a:spcAft>
                <a:defRPr/>
              </a:pPr>
              <a:r>
                <a:rPr lang="en-US" altLang="zh-CN" sz="1200" b="1" kern="0" dirty="0">
                  <a:solidFill>
                    <a:schemeClr val="bg1"/>
                  </a:solidFill>
                  <a:latin typeface="Calibri"/>
                  <a:ea typeface="宋体"/>
                </a:rPr>
                <a:t>MA</a:t>
              </a:r>
              <a:endParaRPr lang="zh-CN" altLang="en-US" sz="1200" b="1" kern="0" dirty="0">
                <a:solidFill>
                  <a:schemeClr val="bg1"/>
                </a:solidFill>
                <a:latin typeface="Calibri"/>
                <a:ea typeface="宋体"/>
              </a:endParaRPr>
            </a:p>
          </p:txBody>
        </p:sp>
        <p:sp>
          <p:nvSpPr>
            <p:cNvPr id="163" name="Oval 252"/>
            <p:cNvSpPr>
              <a:spLocks noChangeArrowheads="1"/>
            </p:cNvSpPr>
            <p:nvPr/>
          </p:nvSpPr>
          <p:spPr bwMode="auto">
            <a:xfrm>
              <a:off x="9671050" y="1589088"/>
              <a:ext cx="576263"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S6</a:t>
              </a:r>
            </a:p>
            <a:p>
              <a:pPr algn="ctr" fontAlgn="auto">
                <a:spcBef>
                  <a:spcPts val="0"/>
                </a:spcBef>
                <a:spcAft>
                  <a:spcPts val="0"/>
                </a:spcAft>
                <a:defRPr/>
              </a:pPr>
              <a:r>
                <a:rPr lang="en-US" altLang="zh-CN" sz="1200" b="1" kern="0" dirty="0">
                  <a:solidFill>
                    <a:schemeClr val="bg1"/>
                  </a:solidFill>
                  <a:latin typeface="Calibri"/>
                  <a:ea typeface="宋体"/>
                </a:rPr>
                <a:t>EXE</a:t>
              </a:r>
              <a:endParaRPr lang="zh-CN" altLang="en-US" sz="1200" b="1" kern="0" dirty="0">
                <a:solidFill>
                  <a:schemeClr val="bg1"/>
                </a:solidFill>
                <a:latin typeface="Calibri"/>
                <a:ea typeface="宋体"/>
              </a:endParaRPr>
            </a:p>
          </p:txBody>
        </p:sp>
        <p:sp>
          <p:nvSpPr>
            <p:cNvPr id="165" name="Oval 254"/>
            <p:cNvSpPr>
              <a:spLocks noChangeArrowheads="1"/>
            </p:cNvSpPr>
            <p:nvPr/>
          </p:nvSpPr>
          <p:spPr bwMode="auto">
            <a:xfrm>
              <a:off x="11329988" y="1589088"/>
              <a:ext cx="576262"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S9</a:t>
              </a:r>
            </a:p>
            <a:p>
              <a:pPr algn="ctr" fontAlgn="auto">
                <a:spcBef>
                  <a:spcPts val="0"/>
                </a:spcBef>
                <a:spcAft>
                  <a:spcPts val="0"/>
                </a:spcAft>
                <a:defRPr/>
              </a:pPr>
              <a:r>
                <a:rPr lang="en-US" altLang="zh-CN" sz="1200" b="1" kern="0" dirty="0" err="1">
                  <a:solidFill>
                    <a:schemeClr val="bg1"/>
                  </a:solidFill>
                  <a:latin typeface="Calibri"/>
                  <a:ea typeface="宋体"/>
                </a:rPr>
                <a:t>Jmp</a:t>
              </a:r>
              <a:endParaRPr lang="zh-CN" altLang="en-US" sz="1200" b="1" kern="0" dirty="0">
                <a:solidFill>
                  <a:schemeClr val="bg1"/>
                </a:solidFill>
                <a:latin typeface="Calibri"/>
                <a:ea typeface="宋体"/>
              </a:endParaRPr>
            </a:p>
          </p:txBody>
        </p:sp>
        <p:sp>
          <p:nvSpPr>
            <p:cNvPr id="166" name="Oval 255"/>
            <p:cNvSpPr>
              <a:spLocks noChangeArrowheads="1"/>
            </p:cNvSpPr>
            <p:nvPr/>
          </p:nvSpPr>
          <p:spPr bwMode="auto">
            <a:xfrm>
              <a:off x="8397875" y="2627313"/>
              <a:ext cx="576263"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S3</a:t>
              </a:r>
            </a:p>
            <a:p>
              <a:pPr algn="ctr" fontAlgn="auto">
                <a:spcBef>
                  <a:spcPts val="0"/>
                </a:spcBef>
                <a:spcAft>
                  <a:spcPts val="0"/>
                </a:spcAft>
                <a:defRPr/>
              </a:pPr>
              <a:r>
                <a:rPr lang="en-US" altLang="zh-CN" sz="1200" b="1" kern="0" dirty="0">
                  <a:solidFill>
                    <a:schemeClr val="bg1"/>
                  </a:solidFill>
                  <a:latin typeface="Calibri"/>
                  <a:ea typeface="宋体"/>
                </a:rPr>
                <a:t>MR</a:t>
              </a:r>
              <a:endParaRPr lang="zh-CN" altLang="en-US" sz="1200" b="1" kern="0" dirty="0">
                <a:solidFill>
                  <a:schemeClr val="bg1"/>
                </a:solidFill>
                <a:latin typeface="Calibri"/>
                <a:ea typeface="宋体"/>
              </a:endParaRPr>
            </a:p>
          </p:txBody>
        </p:sp>
        <p:sp>
          <p:nvSpPr>
            <p:cNvPr id="167" name="Oval 256"/>
            <p:cNvSpPr>
              <a:spLocks noChangeArrowheads="1"/>
            </p:cNvSpPr>
            <p:nvPr/>
          </p:nvSpPr>
          <p:spPr bwMode="auto">
            <a:xfrm>
              <a:off x="9226550" y="2627313"/>
              <a:ext cx="576263"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S5</a:t>
              </a:r>
            </a:p>
            <a:p>
              <a:pPr algn="ctr" fontAlgn="auto">
                <a:spcBef>
                  <a:spcPts val="0"/>
                </a:spcBef>
                <a:spcAft>
                  <a:spcPts val="0"/>
                </a:spcAft>
                <a:defRPr/>
              </a:pPr>
              <a:r>
                <a:rPr lang="en-US" altLang="zh-CN" sz="1200" b="1" kern="0" dirty="0">
                  <a:solidFill>
                    <a:schemeClr val="bg1"/>
                  </a:solidFill>
                  <a:latin typeface="Calibri"/>
                  <a:ea typeface="宋体"/>
                </a:rPr>
                <a:t>MW</a:t>
              </a:r>
              <a:endParaRPr lang="zh-CN" altLang="en-US" sz="1200" b="1" kern="0" dirty="0">
                <a:solidFill>
                  <a:schemeClr val="bg1"/>
                </a:solidFill>
                <a:latin typeface="Calibri"/>
                <a:ea typeface="宋体"/>
              </a:endParaRPr>
            </a:p>
          </p:txBody>
        </p:sp>
        <p:sp>
          <p:nvSpPr>
            <p:cNvPr id="169" name="Oval 257"/>
            <p:cNvSpPr>
              <a:spLocks noChangeArrowheads="1"/>
            </p:cNvSpPr>
            <p:nvPr/>
          </p:nvSpPr>
          <p:spPr bwMode="auto">
            <a:xfrm>
              <a:off x="10090150" y="2625725"/>
              <a:ext cx="576263" cy="433388"/>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S7</a:t>
              </a:r>
            </a:p>
            <a:p>
              <a:pPr algn="ctr" fontAlgn="auto">
                <a:spcBef>
                  <a:spcPts val="0"/>
                </a:spcBef>
                <a:spcAft>
                  <a:spcPts val="0"/>
                </a:spcAft>
                <a:defRPr/>
              </a:pPr>
              <a:r>
                <a:rPr lang="en-US" altLang="zh-CN" sz="1200" b="1" kern="0" dirty="0">
                  <a:solidFill>
                    <a:schemeClr val="bg1"/>
                  </a:solidFill>
                  <a:latin typeface="Calibri"/>
                  <a:ea typeface="宋体"/>
                </a:rPr>
                <a:t>WB</a:t>
              </a:r>
              <a:endParaRPr lang="zh-CN" altLang="en-US" sz="1200" b="1" kern="0" dirty="0">
                <a:solidFill>
                  <a:schemeClr val="bg1"/>
                </a:solidFill>
                <a:latin typeface="Calibri"/>
                <a:ea typeface="宋体"/>
              </a:endParaRPr>
            </a:p>
          </p:txBody>
        </p:sp>
        <p:cxnSp>
          <p:nvCxnSpPr>
            <p:cNvPr id="35853" name="AutoShape 266"/>
            <p:cNvCxnSpPr>
              <a:cxnSpLocks noChangeShapeType="1"/>
              <a:stCxn id="160" idx="6"/>
              <a:endCxn id="161" idx="2"/>
            </p:cNvCxnSpPr>
            <p:nvPr/>
          </p:nvCxnSpPr>
          <p:spPr bwMode="auto">
            <a:xfrm>
              <a:off x="9418638" y="1123950"/>
              <a:ext cx="67151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4" name="AutoShape 267"/>
            <p:cNvCxnSpPr>
              <a:cxnSpLocks noChangeShapeType="1"/>
              <a:stCxn id="161" idx="3"/>
              <a:endCxn id="162" idx="7"/>
            </p:cNvCxnSpPr>
            <p:nvPr/>
          </p:nvCxnSpPr>
          <p:spPr bwMode="auto">
            <a:xfrm flipH="1">
              <a:off x="9334500" y="1277938"/>
              <a:ext cx="841375" cy="3746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5" name="AutoShape 268"/>
            <p:cNvCxnSpPr>
              <a:cxnSpLocks noChangeShapeType="1"/>
              <a:stCxn id="161" idx="4"/>
              <a:endCxn id="163" idx="7"/>
            </p:cNvCxnSpPr>
            <p:nvPr/>
          </p:nvCxnSpPr>
          <p:spPr bwMode="auto">
            <a:xfrm flipH="1">
              <a:off x="10163175" y="1341438"/>
              <a:ext cx="215900" cy="3111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6" name="AutoShape 269"/>
            <p:cNvCxnSpPr>
              <a:cxnSpLocks noChangeShapeType="1"/>
              <a:stCxn id="161" idx="5"/>
              <a:endCxn id="164" idx="0"/>
            </p:cNvCxnSpPr>
            <p:nvPr/>
          </p:nvCxnSpPr>
          <p:spPr bwMode="auto">
            <a:xfrm>
              <a:off x="10582275" y="1277938"/>
              <a:ext cx="206375" cy="3111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7" name="AutoShape 270"/>
            <p:cNvCxnSpPr>
              <a:cxnSpLocks noChangeShapeType="1"/>
              <a:stCxn id="161" idx="6"/>
              <a:endCxn id="165" idx="0"/>
            </p:cNvCxnSpPr>
            <p:nvPr/>
          </p:nvCxnSpPr>
          <p:spPr bwMode="auto">
            <a:xfrm>
              <a:off x="10666413" y="1123950"/>
              <a:ext cx="952500" cy="4651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8" name="AutoShape 271"/>
            <p:cNvCxnSpPr>
              <a:cxnSpLocks noChangeShapeType="1"/>
              <a:stCxn id="162" idx="3"/>
              <a:endCxn id="166" idx="0"/>
            </p:cNvCxnSpPr>
            <p:nvPr/>
          </p:nvCxnSpPr>
          <p:spPr bwMode="auto">
            <a:xfrm flipH="1">
              <a:off x="8686800" y="1957388"/>
              <a:ext cx="241300" cy="6699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9" name="AutoShape 272"/>
            <p:cNvCxnSpPr>
              <a:cxnSpLocks noChangeShapeType="1"/>
              <a:stCxn id="162" idx="5"/>
              <a:endCxn id="167" idx="0"/>
            </p:cNvCxnSpPr>
            <p:nvPr/>
          </p:nvCxnSpPr>
          <p:spPr bwMode="auto">
            <a:xfrm>
              <a:off x="9334500" y="1957388"/>
              <a:ext cx="180975" cy="6699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0" name="AutoShape 273"/>
            <p:cNvCxnSpPr>
              <a:cxnSpLocks noChangeShapeType="1"/>
              <a:stCxn id="163" idx="4"/>
              <a:endCxn id="169" idx="0"/>
            </p:cNvCxnSpPr>
            <p:nvPr/>
          </p:nvCxnSpPr>
          <p:spPr bwMode="auto">
            <a:xfrm>
              <a:off x="9958388" y="2020888"/>
              <a:ext cx="420687" cy="6048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1" name="Freeform 279"/>
            <p:cNvSpPr>
              <a:spLocks/>
            </p:cNvSpPr>
            <p:nvPr/>
          </p:nvSpPr>
          <p:spPr bwMode="auto">
            <a:xfrm flipV="1">
              <a:off x="10777538" y="2005013"/>
              <a:ext cx="1328737" cy="288925"/>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sp>
          <p:nvSpPr>
            <p:cNvPr id="181" name="Oval 287"/>
            <p:cNvSpPr>
              <a:spLocks noChangeArrowheads="1"/>
            </p:cNvSpPr>
            <p:nvPr/>
          </p:nvSpPr>
          <p:spPr bwMode="auto">
            <a:xfrm>
              <a:off x="8399463" y="3284538"/>
              <a:ext cx="576262" cy="4318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S4</a:t>
              </a:r>
            </a:p>
            <a:p>
              <a:pPr algn="ctr" fontAlgn="auto">
                <a:spcBef>
                  <a:spcPts val="0"/>
                </a:spcBef>
                <a:spcAft>
                  <a:spcPts val="0"/>
                </a:spcAft>
                <a:defRPr/>
              </a:pPr>
              <a:r>
                <a:rPr lang="en-US" altLang="zh-CN" sz="1200" b="1" kern="0" dirty="0">
                  <a:solidFill>
                    <a:schemeClr val="bg1"/>
                  </a:solidFill>
                  <a:latin typeface="Calibri"/>
                  <a:ea typeface="宋体"/>
                </a:rPr>
                <a:t>MWB</a:t>
              </a:r>
              <a:endParaRPr lang="zh-CN" altLang="en-US" sz="1200" b="1" kern="0" dirty="0">
                <a:solidFill>
                  <a:schemeClr val="bg1"/>
                </a:solidFill>
                <a:latin typeface="Calibri"/>
                <a:ea typeface="宋体"/>
              </a:endParaRPr>
            </a:p>
          </p:txBody>
        </p:sp>
        <p:cxnSp>
          <p:nvCxnSpPr>
            <p:cNvPr id="35863" name="AutoShape 288"/>
            <p:cNvCxnSpPr>
              <a:cxnSpLocks noChangeShapeType="1"/>
              <a:stCxn id="166" idx="4"/>
              <a:endCxn id="181" idx="0"/>
            </p:cNvCxnSpPr>
            <p:nvPr/>
          </p:nvCxnSpPr>
          <p:spPr bwMode="auto">
            <a:xfrm>
              <a:off x="8686800" y="3059113"/>
              <a:ext cx="0" cy="2254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4" name="Line 290"/>
            <p:cNvSpPr>
              <a:spLocks noChangeShapeType="1"/>
            </p:cNvSpPr>
            <p:nvPr/>
          </p:nvSpPr>
          <p:spPr bwMode="auto">
            <a:xfrm>
              <a:off x="8974138" y="3500438"/>
              <a:ext cx="31321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1"/>
                </a:solidFill>
              </a:endParaRPr>
            </a:p>
          </p:txBody>
        </p:sp>
        <p:cxnSp>
          <p:nvCxnSpPr>
            <p:cNvPr id="35865" name="AutoShape 292"/>
            <p:cNvCxnSpPr>
              <a:cxnSpLocks noChangeShapeType="1"/>
              <a:stCxn id="167" idx="4"/>
            </p:cNvCxnSpPr>
            <p:nvPr/>
          </p:nvCxnSpPr>
          <p:spPr bwMode="auto">
            <a:xfrm>
              <a:off x="9515475" y="3059113"/>
              <a:ext cx="0" cy="4413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6" name="AutoShape 293"/>
            <p:cNvCxnSpPr>
              <a:cxnSpLocks noChangeShapeType="1"/>
              <a:stCxn id="169" idx="4"/>
            </p:cNvCxnSpPr>
            <p:nvPr/>
          </p:nvCxnSpPr>
          <p:spPr bwMode="auto">
            <a:xfrm>
              <a:off x="10379075" y="3059113"/>
              <a:ext cx="0" cy="4413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7" name="AutoShape 303"/>
            <p:cNvCxnSpPr>
              <a:cxnSpLocks noChangeShapeType="1"/>
            </p:cNvCxnSpPr>
            <p:nvPr/>
          </p:nvCxnSpPr>
          <p:spPr bwMode="auto">
            <a:xfrm>
              <a:off x="11607800" y="2003425"/>
              <a:ext cx="0" cy="2905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8" name="Freeform 307"/>
            <p:cNvSpPr>
              <a:spLocks/>
            </p:cNvSpPr>
            <p:nvPr/>
          </p:nvSpPr>
          <p:spPr bwMode="auto">
            <a:xfrm flipH="1">
              <a:off x="9893300" y="2419350"/>
              <a:ext cx="1458913" cy="206375"/>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cxnSp>
          <p:nvCxnSpPr>
            <p:cNvPr id="35869" name="AutoShape 312"/>
            <p:cNvCxnSpPr>
              <a:cxnSpLocks noChangeShapeType="1"/>
            </p:cNvCxnSpPr>
            <p:nvPr/>
          </p:nvCxnSpPr>
          <p:spPr bwMode="auto">
            <a:xfrm>
              <a:off x="11339513" y="3027363"/>
              <a:ext cx="0" cy="4730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0" name="Freeform 314"/>
            <p:cNvSpPr>
              <a:spLocks/>
            </p:cNvSpPr>
            <p:nvPr/>
          </p:nvSpPr>
          <p:spPr bwMode="auto">
            <a:xfrm flipH="1">
              <a:off x="11352213" y="1962150"/>
              <a:ext cx="82550" cy="458788"/>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sp>
          <p:nvSpPr>
            <p:cNvPr id="35871" name="Freeform 315"/>
            <p:cNvSpPr>
              <a:spLocks/>
            </p:cNvSpPr>
            <p:nvPr/>
          </p:nvSpPr>
          <p:spPr bwMode="auto">
            <a:xfrm>
              <a:off x="10942638" y="1962150"/>
              <a:ext cx="166687" cy="457200"/>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cxnSp>
          <p:nvCxnSpPr>
            <p:cNvPr id="35872" name="AutoShape 317"/>
            <p:cNvCxnSpPr>
              <a:cxnSpLocks noChangeShapeType="1"/>
              <a:endCxn id="160" idx="2"/>
            </p:cNvCxnSpPr>
            <p:nvPr/>
          </p:nvCxnSpPr>
          <p:spPr bwMode="auto">
            <a:xfrm>
              <a:off x="8399463" y="1123950"/>
              <a:ext cx="44291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73" name="AutoShape 322"/>
            <p:cNvCxnSpPr>
              <a:cxnSpLocks noChangeShapeType="1"/>
              <a:stCxn id="169" idx="7"/>
            </p:cNvCxnSpPr>
            <p:nvPr/>
          </p:nvCxnSpPr>
          <p:spPr bwMode="auto">
            <a:xfrm flipV="1">
              <a:off x="10582275" y="2419350"/>
              <a:ext cx="139700" cy="2698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4" name="Freeform 323"/>
            <p:cNvSpPr>
              <a:spLocks/>
            </p:cNvSpPr>
            <p:nvPr/>
          </p:nvSpPr>
          <p:spPr bwMode="auto">
            <a:xfrm>
              <a:off x="8896350" y="3000375"/>
              <a:ext cx="2227263" cy="331788"/>
            </a:xfrm>
            <a:custGeom>
              <a:avLst/>
              <a:gdLst>
                <a:gd name="T0" fmla="*/ 0 w 2540"/>
                <a:gd name="T1" fmla="*/ 2147483647 h 363"/>
                <a:gd name="T2" fmla="*/ 2147483647 w 2540"/>
                <a:gd name="T3" fmla="*/ 2147483647 h 363"/>
                <a:gd name="T4" fmla="*/ 2147483647 w 2540"/>
                <a:gd name="T5" fmla="*/ 2147483647 h 363"/>
                <a:gd name="T6" fmla="*/ 2147483647 w 2540"/>
                <a:gd name="T7" fmla="*/ 0 h 363"/>
                <a:gd name="T8" fmla="*/ 0 60000 65536"/>
                <a:gd name="T9" fmla="*/ 0 60000 65536"/>
                <a:gd name="T10" fmla="*/ 0 60000 65536"/>
                <a:gd name="T11" fmla="*/ 0 60000 65536"/>
                <a:gd name="T12" fmla="*/ 0 w 2540"/>
                <a:gd name="T13" fmla="*/ 0 h 363"/>
                <a:gd name="T14" fmla="*/ 2540 w 2540"/>
                <a:gd name="T15" fmla="*/ 363 h 363"/>
              </a:gdLst>
              <a:ahLst/>
              <a:cxnLst>
                <a:cxn ang="T8">
                  <a:pos x="T0" y="T1"/>
                </a:cxn>
                <a:cxn ang="T9">
                  <a:pos x="T2" y="T3"/>
                </a:cxn>
                <a:cxn ang="T10">
                  <a:pos x="T4" y="T5"/>
                </a:cxn>
                <a:cxn ang="T11">
                  <a:pos x="T6" y="T7"/>
                </a:cxn>
              </a:cxnLst>
              <a:rect l="T12" t="T13" r="T14" b="T15"/>
              <a:pathLst>
                <a:path w="2540" h="363">
                  <a:moveTo>
                    <a:pt x="0" y="363"/>
                  </a:moveTo>
                  <a:lnTo>
                    <a:pt x="91" y="227"/>
                  </a:lnTo>
                  <a:lnTo>
                    <a:pt x="2359" y="227"/>
                  </a:lnTo>
                  <a:lnTo>
                    <a:pt x="2540" y="0"/>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cxnSp>
          <p:nvCxnSpPr>
            <p:cNvPr id="35875" name="AutoShape 322"/>
            <p:cNvCxnSpPr>
              <a:cxnSpLocks noChangeShapeType="1"/>
              <a:stCxn id="167" idx="7"/>
            </p:cNvCxnSpPr>
            <p:nvPr/>
          </p:nvCxnSpPr>
          <p:spPr bwMode="auto">
            <a:xfrm flipV="1">
              <a:off x="9718675" y="2420938"/>
              <a:ext cx="180975" cy="2698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6" name="Line 290"/>
            <p:cNvSpPr>
              <a:spLocks noChangeShapeType="1"/>
            </p:cNvSpPr>
            <p:nvPr/>
          </p:nvSpPr>
          <p:spPr bwMode="auto">
            <a:xfrm flipV="1">
              <a:off x="12106275" y="836613"/>
              <a:ext cx="0" cy="2663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1"/>
                </a:solidFill>
              </a:endParaRPr>
            </a:p>
          </p:txBody>
        </p:sp>
        <p:sp>
          <p:nvSpPr>
            <p:cNvPr id="35877" name="Line 290"/>
            <p:cNvSpPr>
              <a:spLocks noChangeShapeType="1"/>
            </p:cNvSpPr>
            <p:nvPr/>
          </p:nvSpPr>
          <p:spPr bwMode="auto">
            <a:xfrm>
              <a:off x="9610725" y="836613"/>
              <a:ext cx="2495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1"/>
                </a:solidFill>
              </a:endParaRPr>
            </a:p>
          </p:txBody>
        </p:sp>
        <p:cxnSp>
          <p:nvCxnSpPr>
            <p:cNvPr id="35878" name="AutoShape 268"/>
            <p:cNvCxnSpPr>
              <a:cxnSpLocks noChangeShapeType="1"/>
              <a:endCxn id="160" idx="7"/>
            </p:cNvCxnSpPr>
            <p:nvPr/>
          </p:nvCxnSpPr>
          <p:spPr bwMode="auto">
            <a:xfrm flipH="1">
              <a:off x="9334500" y="836613"/>
              <a:ext cx="276225" cy="134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 name="Oval 253"/>
            <p:cNvSpPr>
              <a:spLocks noChangeArrowheads="1"/>
            </p:cNvSpPr>
            <p:nvPr/>
          </p:nvSpPr>
          <p:spPr bwMode="auto">
            <a:xfrm>
              <a:off x="10501313" y="1589088"/>
              <a:ext cx="576262" cy="431800"/>
            </a:xfrm>
            <a:prstGeom prst="ellipse">
              <a:avLst/>
            </a:prstGeom>
            <a:noFill/>
            <a:ln w="9525" algn="ctr">
              <a:solidFill>
                <a:sysClr val="windowText" lastClr="000000"/>
              </a:solidFill>
              <a:round/>
              <a:headEnd/>
              <a:tailEnd/>
            </a:ln>
            <a:extLst/>
          </p:spPr>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S8</a:t>
              </a:r>
            </a:p>
            <a:p>
              <a:pPr algn="ctr" fontAlgn="auto">
                <a:spcBef>
                  <a:spcPts val="0"/>
                </a:spcBef>
                <a:spcAft>
                  <a:spcPts val="0"/>
                </a:spcAft>
                <a:defRPr/>
              </a:pPr>
              <a:r>
                <a:rPr lang="en-US" altLang="zh-CN" sz="1200" b="1" kern="0" dirty="0">
                  <a:solidFill>
                    <a:schemeClr val="bg1"/>
                  </a:solidFill>
                  <a:latin typeface="Calibri"/>
                  <a:ea typeface="宋体"/>
                </a:rPr>
                <a:t>Branch</a:t>
              </a:r>
              <a:endParaRPr lang="zh-CN" altLang="en-US" sz="1200" b="1" kern="0" dirty="0">
                <a:solidFill>
                  <a:schemeClr val="bg1"/>
                </a:solidFill>
                <a:latin typeface="Calibri"/>
                <a:ea typeface="宋体"/>
              </a:endParaRPr>
            </a:p>
          </p:txBody>
        </p:sp>
        <p:sp>
          <p:nvSpPr>
            <p:cNvPr id="171" name="Oval 260"/>
            <p:cNvSpPr>
              <a:spLocks noChangeArrowheads="1"/>
            </p:cNvSpPr>
            <p:nvPr/>
          </p:nvSpPr>
          <p:spPr bwMode="auto">
            <a:xfrm>
              <a:off x="11050588" y="2625725"/>
              <a:ext cx="576262" cy="433388"/>
            </a:xfrm>
            <a:prstGeom prst="ellipse">
              <a:avLst/>
            </a:prstGeom>
            <a:solidFill>
              <a:srgbClr val="FF0000"/>
            </a:solidFill>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en-US" altLang="zh-CN" sz="1200" b="1" kern="0" dirty="0">
                  <a:solidFill>
                    <a:schemeClr val="bg1"/>
                  </a:solidFill>
                  <a:latin typeface="Calibri"/>
                  <a:ea typeface="宋体"/>
                </a:rPr>
                <a:t>S10</a:t>
              </a:r>
            </a:p>
            <a:p>
              <a:pPr algn="ctr" fontAlgn="auto">
                <a:spcBef>
                  <a:spcPts val="0"/>
                </a:spcBef>
                <a:spcAft>
                  <a:spcPts val="0"/>
                </a:spcAft>
                <a:defRPr/>
              </a:pPr>
              <a:r>
                <a:rPr lang="en-US" altLang="zh-CN" sz="1200" b="1" kern="0" dirty="0">
                  <a:solidFill>
                    <a:schemeClr val="bg1"/>
                  </a:solidFill>
                  <a:latin typeface="Calibri"/>
                  <a:ea typeface="宋体"/>
                </a:rPr>
                <a:t>INT</a:t>
              </a:r>
              <a:endParaRPr lang="zh-CN" altLang="en-US" sz="1200" b="1" kern="0" dirty="0">
                <a:solidFill>
                  <a:schemeClr val="bg1"/>
                </a:solidFill>
                <a:latin typeface="Calibri"/>
                <a:ea typeface="宋体"/>
              </a:endParaRPr>
            </a:p>
          </p:txBody>
        </p:sp>
      </p:grpSp>
      <p:sp>
        <p:nvSpPr>
          <p:cNvPr id="58" name="TextBox 57"/>
          <p:cNvSpPr txBox="1"/>
          <p:nvPr/>
        </p:nvSpPr>
        <p:spPr>
          <a:xfrm>
            <a:off x="8877300" y="4005263"/>
            <a:ext cx="3311525" cy="2400300"/>
          </a:xfrm>
          <a:prstGeom prst="rect">
            <a:avLst/>
          </a:prstGeom>
          <a:solidFill>
            <a:srgbClr val="002060"/>
          </a:solidFill>
        </p:spPr>
        <p:style>
          <a:lnRef idx="1">
            <a:schemeClr val="accent6"/>
          </a:lnRef>
          <a:fillRef idx="3">
            <a:schemeClr val="accent6"/>
          </a:fillRef>
          <a:effectRef idx="2">
            <a:schemeClr val="accent6"/>
          </a:effectRef>
          <a:fontRef idx="minor">
            <a:schemeClr val="lt1"/>
          </a:fontRef>
        </p:style>
        <p:txBody>
          <a:bodyPr>
            <a:spAutoFit/>
          </a:bodyPr>
          <a:lstStyle/>
          <a:p>
            <a:pPr algn="just">
              <a:lnSpc>
                <a:spcPct val="125000"/>
              </a:lnSpc>
              <a:spcBef>
                <a:spcPts val="0"/>
              </a:spcBef>
              <a:spcAft>
                <a:spcPts val="0"/>
              </a:spcAft>
              <a:defRPr/>
            </a:pPr>
            <a:r>
              <a:rPr lang="zh-CN" altLang="en-US" b="1" dirty="0">
                <a:solidFill>
                  <a:schemeClr val="bg1"/>
                </a:solidFill>
              </a:rPr>
              <a:t>系统需求：</a:t>
            </a:r>
            <a:endParaRPr lang="en-US" altLang="zh-CN" b="1" dirty="0">
              <a:solidFill>
                <a:schemeClr val="bg1"/>
              </a:solidFill>
            </a:endParaRPr>
          </a:p>
          <a:p>
            <a:pPr algn="just">
              <a:lnSpc>
                <a:spcPct val="125000"/>
              </a:lnSpc>
              <a:spcBef>
                <a:spcPts val="0"/>
              </a:spcBef>
              <a:spcAft>
                <a:spcPts val="0"/>
              </a:spcAft>
              <a:defRPr/>
            </a:pPr>
            <a:r>
              <a:rPr lang="zh-CN" altLang="en-US" b="1" dirty="0">
                <a:solidFill>
                  <a:schemeClr val="bg1"/>
                </a:solidFill>
                <a:sym typeface="Wingdings 2"/>
              </a:rPr>
              <a:t></a:t>
            </a:r>
            <a:r>
              <a:rPr lang="zh-CN" altLang="en-US" b="1" dirty="0">
                <a:solidFill>
                  <a:schemeClr val="bg1"/>
                </a:solidFill>
              </a:rPr>
              <a:t>在</a:t>
            </a:r>
            <a:r>
              <a:rPr lang="zh-CN" altLang="en-US" b="1" dirty="0">
                <a:solidFill>
                  <a:srgbClr val="FF0000"/>
                </a:solidFill>
              </a:rPr>
              <a:t>同一周期</a:t>
            </a:r>
            <a:r>
              <a:rPr lang="zh-CN" altLang="en-US" b="1" dirty="0">
                <a:solidFill>
                  <a:schemeClr val="bg1"/>
                </a:solidFill>
              </a:rPr>
              <a:t>完成</a:t>
            </a:r>
            <a:endParaRPr lang="en-US" altLang="zh-CN" b="1" dirty="0">
              <a:solidFill>
                <a:schemeClr val="bg1"/>
              </a:solidFill>
            </a:endParaRPr>
          </a:p>
          <a:p>
            <a:pPr algn="just" fontAlgn="ctr">
              <a:lnSpc>
                <a:spcPct val="125000"/>
              </a:lnSpc>
              <a:spcBef>
                <a:spcPts val="0"/>
              </a:spcBef>
              <a:spcAft>
                <a:spcPts val="0"/>
              </a:spcAft>
              <a:buSzPct val="60000"/>
              <a:defRPr/>
            </a:pPr>
            <a:r>
              <a:rPr lang="zh-CN" altLang="en-US" b="1" dirty="0">
                <a:solidFill>
                  <a:schemeClr val="bg1"/>
                </a:solidFill>
              </a:rPr>
              <a:t>实现技巧：</a:t>
            </a:r>
            <a:endParaRPr lang="en-US" altLang="zh-CN" b="1" dirty="0">
              <a:solidFill>
                <a:schemeClr val="bg1"/>
              </a:solidFill>
            </a:endParaRPr>
          </a:p>
          <a:p>
            <a:pPr algn="just" fontAlgn="ctr">
              <a:lnSpc>
                <a:spcPct val="125000"/>
              </a:lnSpc>
              <a:spcBef>
                <a:spcPts val="0"/>
              </a:spcBef>
              <a:spcAft>
                <a:spcPts val="0"/>
              </a:spcAft>
              <a:buSzPct val="60000"/>
              <a:defRPr/>
            </a:pPr>
            <a:r>
              <a:rPr lang="en-US" altLang="zh-CN" b="1" dirty="0">
                <a:solidFill>
                  <a:schemeClr val="bg1"/>
                </a:solidFill>
              </a:rPr>
              <a:t>PC/EPC/EXL</a:t>
            </a:r>
            <a:r>
              <a:rPr lang="zh-CN" altLang="en-US" b="1" dirty="0">
                <a:solidFill>
                  <a:schemeClr val="bg1"/>
                </a:solidFill>
              </a:rPr>
              <a:t>写使能</a:t>
            </a:r>
            <a:r>
              <a:rPr lang="zh-CN" altLang="en-US" b="1" dirty="0">
                <a:solidFill>
                  <a:srgbClr val="FF0000"/>
                </a:solidFill>
              </a:rPr>
              <a:t>同时产生</a:t>
            </a:r>
          </a:p>
        </p:txBody>
      </p:sp>
      <p:grpSp>
        <p:nvGrpSpPr>
          <p:cNvPr id="3" name="组合 2"/>
          <p:cNvGrpSpPr/>
          <p:nvPr/>
        </p:nvGrpSpPr>
        <p:grpSpPr>
          <a:xfrm>
            <a:off x="47625" y="3357563"/>
            <a:ext cx="8397875" cy="3455987"/>
            <a:chOff x="47625" y="3357563"/>
            <a:chExt cx="8397875" cy="3455987"/>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3708400"/>
              <a:ext cx="839787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81" name="圆角矩形 43"/>
            <p:cNvSpPr>
              <a:spLocks noChangeArrowheads="1"/>
            </p:cNvSpPr>
            <p:nvPr/>
          </p:nvSpPr>
          <p:spPr bwMode="auto">
            <a:xfrm>
              <a:off x="47625" y="4365625"/>
              <a:ext cx="479425" cy="935038"/>
            </a:xfrm>
            <a:prstGeom prst="roundRect">
              <a:avLst>
                <a:gd name="adj" fmla="val 0"/>
              </a:avLst>
            </a:prstGeom>
            <a:noFill/>
            <a:ln w="38100" algn="ctr">
              <a:solidFill>
                <a:srgbClr val="00B0F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35882" name="圆角矩形 44"/>
            <p:cNvSpPr>
              <a:spLocks noChangeArrowheads="1"/>
            </p:cNvSpPr>
            <p:nvPr/>
          </p:nvSpPr>
          <p:spPr bwMode="auto">
            <a:xfrm>
              <a:off x="6286500" y="3644900"/>
              <a:ext cx="863600" cy="360363"/>
            </a:xfrm>
            <a:prstGeom prst="roundRect">
              <a:avLst>
                <a:gd name="adj" fmla="val 16667"/>
              </a:avLst>
            </a:prstGeom>
            <a:noFill/>
            <a:ln w="28575"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cxnSp>
          <p:nvCxnSpPr>
            <p:cNvPr id="35883" name="形状 46"/>
            <p:cNvCxnSpPr>
              <a:cxnSpLocks noChangeShapeType="1"/>
              <a:stCxn id="35881" idx="3"/>
              <a:endCxn id="35882" idx="2"/>
            </p:cNvCxnSpPr>
            <p:nvPr/>
          </p:nvCxnSpPr>
          <p:spPr bwMode="auto">
            <a:xfrm flipV="1">
              <a:off x="527050" y="4005263"/>
              <a:ext cx="6191250" cy="828675"/>
            </a:xfrm>
            <a:prstGeom prst="curvedConnector2">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35884" name="圆角矩形 48"/>
            <p:cNvSpPr>
              <a:spLocks noChangeArrowheads="1"/>
            </p:cNvSpPr>
            <p:nvPr/>
          </p:nvSpPr>
          <p:spPr bwMode="auto">
            <a:xfrm>
              <a:off x="5133975" y="3933825"/>
              <a:ext cx="1152525" cy="863600"/>
            </a:xfrm>
            <a:prstGeom prst="roundRect">
              <a:avLst>
                <a:gd name="adj" fmla="val 16667"/>
              </a:avLst>
            </a:prstGeom>
            <a:noFill/>
            <a:ln w="57150" algn="ctr">
              <a:solidFill>
                <a:srgbClr val="CC00FF"/>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cxnSp>
          <p:nvCxnSpPr>
            <p:cNvPr id="35885" name="形状 51"/>
            <p:cNvCxnSpPr>
              <a:cxnSpLocks noChangeShapeType="1"/>
              <a:stCxn id="35884" idx="0"/>
              <a:endCxn id="35881" idx="0"/>
            </p:cNvCxnSpPr>
            <p:nvPr/>
          </p:nvCxnSpPr>
          <p:spPr bwMode="auto">
            <a:xfrm rot="-5400000" flipH="1" flipV="1">
              <a:off x="2782888" y="1438275"/>
              <a:ext cx="431800" cy="5422900"/>
            </a:xfrm>
            <a:prstGeom prst="curvedConnector3">
              <a:avLst>
                <a:gd name="adj1" fmla="val -52907"/>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59" name="TextBox 58"/>
            <p:cNvSpPr txBox="1"/>
            <p:nvPr/>
          </p:nvSpPr>
          <p:spPr>
            <a:xfrm>
              <a:off x="2571750" y="4284663"/>
              <a:ext cx="550863" cy="584200"/>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3200" dirty="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sp>
          <p:nvSpPr>
            <p:cNvPr id="60" name="TextBox 59"/>
            <p:cNvSpPr txBox="1"/>
            <p:nvPr/>
          </p:nvSpPr>
          <p:spPr>
            <a:xfrm>
              <a:off x="3729038" y="3563938"/>
              <a:ext cx="550862" cy="585787"/>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3200" dirty="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cxnSp>
          <p:nvCxnSpPr>
            <p:cNvPr id="35889" name="形状 62"/>
            <p:cNvCxnSpPr>
              <a:cxnSpLocks noChangeShapeType="1"/>
              <a:endCxn id="35890" idx="3"/>
            </p:cNvCxnSpPr>
            <p:nvPr/>
          </p:nvCxnSpPr>
          <p:spPr bwMode="auto">
            <a:xfrm rot="5400000">
              <a:off x="8083550" y="3960813"/>
              <a:ext cx="341313" cy="287337"/>
            </a:xfrm>
            <a:prstGeom prst="curvedConnector2">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35890" name="圆角矩形 63"/>
            <p:cNvSpPr>
              <a:spLocks noChangeArrowheads="1"/>
            </p:cNvSpPr>
            <p:nvPr/>
          </p:nvSpPr>
          <p:spPr bwMode="auto">
            <a:xfrm>
              <a:off x="7342188" y="4113213"/>
              <a:ext cx="768350" cy="323850"/>
            </a:xfrm>
            <a:prstGeom prst="roundRect">
              <a:avLst>
                <a:gd name="adj" fmla="val 16667"/>
              </a:avLst>
            </a:prstGeom>
            <a:noFill/>
            <a:ln w="28575" algn="ctr">
              <a:solidFill>
                <a:srgbClr val="00CC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67" name="TextBox 66"/>
            <p:cNvSpPr txBox="1"/>
            <p:nvPr/>
          </p:nvSpPr>
          <p:spPr>
            <a:xfrm>
              <a:off x="7629525" y="3357563"/>
              <a:ext cx="550863" cy="584200"/>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3200" dirty="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grpSp>
      <p:sp>
        <p:nvSpPr>
          <p:cNvPr id="53" name="圆角矩形 52"/>
          <p:cNvSpPr/>
          <p:nvPr/>
        </p:nvSpPr>
        <p:spPr bwMode="auto">
          <a:xfrm>
            <a:off x="616475" y="266483"/>
            <a:ext cx="5261811"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中断响应机制</a:t>
            </a:r>
            <a:r>
              <a:rPr lang="en-US" altLang="zh-CN" sz="2800" b="1" dirty="0" smtClean="0">
                <a:solidFill>
                  <a:schemeClr val="bg1"/>
                </a:solidFill>
                <a:latin typeface="微软雅黑" panose="020B0503020204020204" pitchFamily="34" charset="-122"/>
                <a:ea typeface="微软雅黑" panose="020B0503020204020204" pitchFamily="34" charset="-122"/>
              </a:rPr>
              <a:t>——</a:t>
            </a:r>
            <a:r>
              <a:rPr lang="zh-CN" altLang="en-US" sz="2800" b="1" dirty="0" smtClean="0">
                <a:solidFill>
                  <a:schemeClr val="bg1"/>
                </a:solidFill>
                <a:latin typeface="微软雅黑" panose="020B0503020204020204" pitchFamily="34" charset="-122"/>
                <a:ea typeface="微软雅黑" panose="020B0503020204020204" pitchFamily="34" charset="-122"/>
              </a:rPr>
              <a:t>控制器（</a:t>
            </a:r>
            <a:r>
              <a:rPr lang="en-US" altLang="zh-CN" sz="2800" b="1" dirty="0" smtClean="0">
                <a:solidFill>
                  <a:schemeClr val="bg1"/>
                </a:solidFill>
                <a:latin typeface="微软雅黑" panose="020B0503020204020204" pitchFamily="34" charset="-122"/>
                <a:ea typeface="微软雅黑" panose="020B0503020204020204" pitchFamily="34" charset="-122"/>
              </a:rPr>
              <a:t>2</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54" name="灯片编号占位符 3"/>
          <p:cNvSpPr txBox="1">
            <a:spLocks/>
          </p:cNvSpPr>
          <p:nvPr/>
        </p:nvSpPr>
        <p:spPr bwMode="auto">
          <a:xfrm>
            <a:off x="9969500" y="637527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28</a:t>
            </a:fld>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0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84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58" grpId="0" animBg="1"/>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620712" y="1184748"/>
            <a:ext cx="11568113" cy="5115246"/>
          </a:xfrm>
          <a:solidFill>
            <a:schemeClr val="bg1"/>
          </a:solidFill>
        </p:spPr>
        <p:txBody>
          <a:bodyPr/>
          <a:lstStyle/>
          <a:p>
            <a:r>
              <a:rPr lang="zh-CN" altLang="en-US" sz="3200" b="1" dirty="0" smtClean="0">
                <a:solidFill>
                  <a:srgbClr val="000000"/>
                </a:solidFill>
                <a:ea typeface="宋体" panose="02010600030101010101" pitchFamily="2" charset="-122"/>
              </a:rPr>
              <a:t>框架结构：保存现场、中断处理、恢复现场、中断返回</a:t>
            </a:r>
            <a:endParaRPr lang="en-US" altLang="zh-CN" sz="3200" b="1" dirty="0" smtClean="0">
              <a:solidFill>
                <a:srgbClr val="000000"/>
              </a:solidFill>
              <a:ea typeface="宋体" panose="02010600030101010101" pitchFamily="2" charset="-122"/>
            </a:endParaRPr>
          </a:p>
          <a:p>
            <a:r>
              <a:rPr lang="en-US" altLang="zh-CN" sz="3200" b="1" dirty="0" smtClean="0">
                <a:solidFill>
                  <a:srgbClr val="000000"/>
                </a:solidFill>
                <a:ea typeface="宋体" panose="02010600030101010101" pitchFamily="2" charset="-122"/>
              </a:rPr>
              <a:t>1</a:t>
            </a:r>
            <a:r>
              <a:rPr lang="zh-CN" altLang="en-US" sz="3200" b="1" dirty="0" smtClean="0">
                <a:solidFill>
                  <a:srgbClr val="000000"/>
                </a:solidFill>
                <a:ea typeface="宋体" panose="02010600030101010101" pitchFamily="2" charset="-122"/>
              </a:rPr>
              <a:t>、保存现场</a:t>
            </a:r>
            <a:endParaRPr lang="en-US" altLang="zh-CN" sz="3200" b="1" dirty="0" smtClean="0">
              <a:solidFill>
                <a:srgbClr val="000000"/>
              </a:solidFill>
              <a:ea typeface="宋体" panose="02010600030101010101" pitchFamily="2" charset="-122"/>
            </a:endParaRPr>
          </a:p>
          <a:p>
            <a:pPr lvl="1"/>
            <a:r>
              <a:rPr lang="zh-CN" altLang="en-US" sz="2800" b="1" dirty="0" smtClean="0">
                <a:solidFill>
                  <a:srgbClr val="000000"/>
                </a:solidFill>
                <a:ea typeface="宋体" panose="02010600030101010101" pitchFamily="2" charset="-122"/>
              </a:rPr>
              <a:t>将所有寄存器都保存在堆栈中</a:t>
            </a:r>
            <a:endParaRPr lang="en-US" altLang="zh-CN" sz="2800" b="1" dirty="0" smtClean="0">
              <a:solidFill>
                <a:srgbClr val="000000"/>
              </a:solidFill>
              <a:ea typeface="宋体" panose="02010600030101010101" pitchFamily="2" charset="-122"/>
            </a:endParaRPr>
          </a:p>
          <a:p>
            <a:r>
              <a:rPr lang="en-US" altLang="zh-CN" sz="3200" b="1" dirty="0" smtClean="0">
                <a:solidFill>
                  <a:srgbClr val="000000"/>
                </a:solidFill>
                <a:ea typeface="宋体" panose="02010600030101010101" pitchFamily="2" charset="-122"/>
              </a:rPr>
              <a:t>2</a:t>
            </a:r>
            <a:r>
              <a:rPr lang="zh-CN" altLang="en-US" sz="3200" b="1" dirty="0" smtClean="0">
                <a:solidFill>
                  <a:srgbClr val="000000"/>
                </a:solidFill>
                <a:ea typeface="宋体" panose="02010600030101010101" pitchFamily="2" charset="-122"/>
              </a:rPr>
              <a:t>、中断处理</a:t>
            </a:r>
            <a:endParaRPr lang="en-US" altLang="zh-CN" sz="3200" b="1" dirty="0" smtClean="0">
              <a:solidFill>
                <a:srgbClr val="000000"/>
              </a:solidFill>
              <a:ea typeface="宋体" panose="02010600030101010101" pitchFamily="2" charset="-122"/>
            </a:endParaRPr>
          </a:p>
          <a:p>
            <a:pPr lvl="1"/>
            <a:r>
              <a:rPr lang="zh-CN" altLang="en-US" sz="2800" b="1" dirty="0" smtClean="0">
                <a:solidFill>
                  <a:srgbClr val="000000"/>
                </a:solidFill>
                <a:ea typeface="宋体" panose="02010600030101010101" pitchFamily="2" charset="-122"/>
              </a:rPr>
              <a:t>读取特殊寄存器了解哪个硬件中断发生</a:t>
            </a:r>
            <a:endParaRPr lang="en-US" altLang="zh-CN" sz="2800" b="1" dirty="0" smtClean="0">
              <a:solidFill>
                <a:srgbClr val="000000"/>
              </a:solidFill>
              <a:ea typeface="宋体" panose="02010600030101010101" pitchFamily="2" charset="-122"/>
            </a:endParaRPr>
          </a:p>
          <a:p>
            <a:pPr lvl="1"/>
            <a:r>
              <a:rPr lang="zh-CN" altLang="en-US" sz="2800" b="1" dirty="0" smtClean="0">
                <a:solidFill>
                  <a:srgbClr val="000000"/>
                </a:solidFill>
                <a:ea typeface="宋体" panose="02010600030101010101" pitchFamily="2" charset="-122"/>
              </a:rPr>
              <a:t>执行对应的处理策略</a:t>
            </a:r>
            <a:endParaRPr lang="en-US" altLang="zh-CN" sz="2800" b="1" dirty="0" smtClean="0">
              <a:solidFill>
                <a:srgbClr val="000000"/>
              </a:solidFill>
              <a:ea typeface="宋体" panose="02010600030101010101" pitchFamily="2" charset="-122"/>
            </a:endParaRPr>
          </a:p>
          <a:p>
            <a:r>
              <a:rPr lang="en-US" altLang="zh-CN" sz="3200" b="1" dirty="0" smtClean="0">
                <a:solidFill>
                  <a:srgbClr val="000000"/>
                </a:solidFill>
                <a:ea typeface="宋体" panose="02010600030101010101" pitchFamily="2" charset="-122"/>
              </a:rPr>
              <a:t>3</a:t>
            </a:r>
            <a:r>
              <a:rPr lang="zh-CN" altLang="en-US" sz="3200" b="1" dirty="0" smtClean="0">
                <a:solidFill>
                  <a:srgbClr val="000000"/>
                </a:solidFill>
                <a:ea typeface="宋体" panose="02010600030101010101" pitchFamily="2" charset="-122"/>
              </a:rPr>
              <a:t>、恢复现场</a:t>
            </a:r>
            <a:endParaRPr lang="en-US" altLang="zh-CN" sz="3200" b="1" dirty="0" smtClean="0">
              <a:solidFill>
                <a:srgbClr val="000000"/>
              </a:solidFill>
              <a:ea typeface="宋体" panose="02010600030101010101" pitchFamily="2" charset="-122"/>
            </a:endParaRPr>
          </a:p>
          <a:p>
            <a:pPr lvl="1"/>
            <a:r>
              <a:rPr lang="zh-CN" altLang="en-US" sz="2800" b="1" dirty="0" smtClean="0">
                <a:solidFill>
                  <a:srgbClr val="000000"/>
                </a:solidFill>
                <a:ea typeface="宋体" panose="02010600030101010101" pitchFamily="2" charset="-122"/>
              </a:rPr>
              <a:t>从堆栈中恢复所有寄存器</a:t>
            </a:r>
            <a:endParaRPr lang="en-US" altLang="zh-CN" sz="2800" b="1" dirty="0" smtClean="0">
              <a:solidFill>
                <a:srgbClr val="000000"/>
              </a:solidFill>
              <a:ea typeface="宋体" panose="02010600030101010101" pitchFamily="2" charset="-122"/>
            </a:endParaRPr>
          </a:p>
          <a:p>
            <a:r>
              <a:rPr lang="en-US" altLang="zh-CN" sz="3200" b="1" dirty="0" smtClean="0">
                <a:solidFill>
                  <a:srgbClr val="000000"/>
                </a:solidFill>
                <a:ea typeface="宋体" panose="02010600030101010101" pitchFamily="2" charset="-122"/>
              </a:rPr>
              <a:t>4</a:t>
            </a:r>
            <a:r>
              <a:rPr lang="zh-CN" altLang="en-US" sz="3200" b="1" dirty="0" smtClean="0">
                <a:solidFill>
                  <a:srgbClr val="000000"/>
                </a:solidFill>
                <a:ea typeface="宋体" panose="02010600030101010101" pitchFamily="2" charset="-122"/>
              </a:rPr>
              <a:t>、中断返回</a:t>
            </a:r>
            <a:endParaRPr lang="en-US" altLang="zh-CN" sz="3200" b="1" dirty="0" smtClean="0">
              <a:solidFill>
                <a:srgbClr val="000000"/>
              </a:solidFill>
              <a:ea typeface="宋体" panose="02010600030101010101" pitchFamily="2" charset="-122"/>
            </a:endParaRPr>
          </a:p>
          <a:p>
            <a:pPr lvl="1"/>
            <a:r>
              <a:rPr lang="zh-CN" altLang="en-US" sz="2800" b="1" dirty="0" smtClean="0">
                <a:solidFill>
                  <a:srgbClr val="000000"/>
                </a:solidFill>
                <a:ea typeface="宋体" panose="02010600030101010101" pitchFamily="2" charset="-122"/>
              </a:rPr>
              <a:t>执行</a:t>
            </a:r>
            <a:r>
              <a:rPr lang="en-US" altLang="zh-CN" sz="2800" b="1" dirty="0" err="1" smtClean="0">
                <a:solidFill>
                  <a:srgbClr val="000000"/>
                </a:solidFill>
                <a:ea typeface="宋体" panose="02010600030101010101" pitchFamily="2" charset="-122"/>
              </a:rPr>
              <a:t>eret</a:t>
            </a:r>
            <a:r>
              <a:rPr lang="zh-CN" altLang="en-US" sz="2800" b="1" dirty="0" smtClean="0">
                <a:solidFill>
                  <a:srgbClr val="000000"/>
                </a:solidFill>
                <a:ea typeface="宋体" panose="02010600030101010101" pitchFamily="2" charset="-122"/>
              </a:rPr>
              <a:t>指令</a:t>
            </a:r>
            <a:endParaRPr lang="en-US" altLang="zh-CN" sz="2800" b="1" dirty="0" smtClean="0">
              <a:solidFill>
                <a:srgbClr val="000000"/>
              </a:solidFill>
              <a:ea typeface="宋体" panose="02010600030101010101" pitchFamily="2" charset="-122"/>
            </a:endParaRPr>
          </a:p>
        </p:txBody>
      </p:sp>
      <p:sp>
        <p:nvSpPr>
          <p:cNvPr id="5" name="TextBox 4"/>
          <p:cNvSpPr txBox="1"/>
          <p:nvPr/>
        </p:nvSpPr>
        <p:spPr>
          <a:xfrm>
            <a:off x="8247063" y="4508500"/>
            <a:ext cx="2506662" cy="831850"/>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lgn="just">
              <a:defRPr/>
            </a:pPr>
            <a:r>
              <a:rPr lang="en-US" altLang="zh-CN" b="1" dirty="0"/>
              <a:t>1</a:t>
            </a:r>
            <a:r>
              <a:rPr lang="zh-CN" altLang="en-US" b="1" dirty="0"/>
              <a:t>、</a:t>
            </a:r>
            <a:r>
              <a:rPr lang="en-US" altLang="zh-CN" b="1" dirty="0"/>
              <a:t>3</a:t>
            </a:r>
            <a:r>
              <a:rPr lang="zh-CN" altLang="en-US" b="1" dirty="0"/>
              <a:t>、</a:t>
            </a:r>
            <a:r>
              <a:rPr lang="en-US" altLang="zh-CN" b="1" dirty="0"/>
              <a:t>4</a:t>
            </a:r>
            <a:r>
              <a:rPr lang="zh-CN" altLang="en-US" b="1" dirty="0"/>
              <a:t>：通用</a:t>
            </a:r>
            <a:endParaRPr lang="en-US" altLang="zh-CN" b="1" dirty="0"/>
          </a:p>
          <a:p>
            <a:pPr algn="just">
              <a:defRPr/>
            </a:pPr>
            <a:r>
              <a:rPr lang="en-US" altLang="zh-CN" b="1" dirty="0"/>
              <a:t>2</a:t>
            </a:r>
            <a:r>
              <a:rPr lang="zh-CN" altLang="en-US" b="1" dirty="0"/>
              <a:t>：针对特定设备</a:t>
            </a:r>
          </a:p>
        </p:txBody>
      </p:sp>
      <p:sp>
        <p:nvSpPr>
          <p:cNvPr id="7" name="圆角矩形 6"/>
          <p:cNvSpPr/>
          <p:nvPr/>
        </p:nvSpPr>
        <p:spPr bwMode="auto">
          <a:xfrm>
            <a:off x="616475" y="266483"/>
            <a:ext cx="5508554"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中断响应机制</a:t>
            </a:r>
            <a:r>
              <a:rPr lang="en-US" altLang="zh-CN" sz="2800" b="1" dirty="0" smtClean="0">
                <a:solidFill>
                  <a:schemeClr val="bg1"/>
                </a:solidFill>
                <a:latin typeface="微软雅黑" panose="020B0503020204020204" pitchFamily="34" charset="-122"/>
                <a:ea typeface="微软雅黑" panose="020B0503020204020204" pitchFamily="34" charset="-122"/>
              </a:rPr>
              <a:t>——</a:t>
            </a:r>
            <a:r>
              <a:rPr lang="zh-CN" altLang="en-US" sz="2800" b="1" dirty="0" smtClean="0">
                <a:solidFill>
                  <a:schemeClr val="bg1"/>
                </a:solidFill>
                <a:latin typeface="微软雅黑" panose="020B0503020204020204" pitchFamily="34" charset="-122"/>
                <a:ea typeface="微软雅黑" panose="020B0503020204020204" pitchFamily="34" charset="-122"/>
              </a:rPr>
              <a:t>中断服务程序</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6"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fld id="{001CCB97-0E4A-4284-AD32-FBAB8188BE92}" type="slidenum">
              <a:rPr lang="en-US" altLang="zh-CN" sz="1400" smtClean="0">
                <a:solidFill>
                  <a:schemeClr val="bg1"/>
                </a:solidFill>
                <a:latin typeface="Verdana" panose="020B0604030504040204" pitchFamily="34" charset="0"/>
                <a:ea typeface="华文新魏" panose="02010800040101010101" pitchFamily="2" charset="-122"/>
              </a:rPr>
              <a:pPr algn="r" eaLnBrk="1" hangingPunct="1"/>
              <a:t>29</a:t>
            </a:fld>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866">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866">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866">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6866">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866">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866">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6866">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6866">
                                            <p:txEl>
                                              <p:pRg st="8" end="8"/>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6866">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animBg="1"/>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p:cNvSpPr>
            <a:spLocks noGrp="1"/>
          </p:cNvSpPr>
          <p:nvPr>
            <p:ph idx="1"/>
          </p:nvPr>
        </p:nvSpPr>
        <p:spPr>
          <a:xfrm>
            <a:off x="465263" y="1144835"/>
            <a:ext cx="6589587" cy="1071062"/>
          </a:xfrm>
        </p:spPr>
        <p:txBody>
          <a:bodyPr/>
          <a:lstStyle/>
          <a:p>
            <a:r>
              <a:rPr lang="en-US" altLang="zh-CN" sz="2400" b="1" dirty="0" smtClean="0">
                <a:ea typeface="宋体" panose="02010600030101010101" pitchFamily="2" charset="-122"/>
              </a:rPr>
              <a:t>CPU</a:t>
            </a:r>
            <a:r>
              <a:rPr lang="zh-CN" altLang="en-US" sz="2400" b="1" dirty="0" smtClean="0">
                <a:ea typeface="宋体" panose="02010600030101010101" pitchFamily="2" charset="-122"/>
              </a:rPr>
              <a:t>地址空间根据存储器</a:t>
            </a:r>
            <a:r>
              <a:rPr lang="en-US" altLang="zh-CN" sz="2400" b="1" dirty="0" smtClean="0">
                <a:ea typeface="宋体" panose="02010600030101010101" pitchFamily="2" charset="-122"/>
              </a:rPr>
              <a:t>/</a:t>
            </a:r>
            <a:r>
              <a:rPr lang="zh-CN" altLang="en-US" sz="2400" b="1" dirty="0" smtClean="0">
                <a:ea typeface="宋体" panose="02010600030101010101" pitchFamily="2" charset="-122"/>
              </a:rPr>
              <a:t>设备的容量需求被划分为若干区域</a:t>
            </a:r>
            <a:endParaRPr lang="en-US" altLang="zh-CN" sz="2400" b="1" dirty="0" smtClean="0">
              <a:ea typeface="宋体" panose="02010600030101010101" pitchFamily="2" charset="-122"/>
            </a:endParaRPr>
          </a:p>
          <a:p>
            <a:pPr lvl="1"/>
            <a:r>
              <a:rPr lang="zh-CN" altLang="en-US" sz="2400" b="1" dirty="0" smtClean="0">
                <a:ea typeface="宋体" panose="02010600030101010101" pitchFamily="2" charset="-122"/>
              </a:rPr>
              <a:t>每个区域对应一个存储器或设备</a:t>
            </a:r>
          </a:p>
        </p:txBody>
      </p:sp>
      <p:grpSp>
        <p:nvGrpSpPr>
          <p:cNvPr id="3" name="组合 2"/>
          <p:cNvGrpSpPr/>
          <p:nvPr/>
        </p:nvGrpSpPr>
        <p:grpSpPr>
          <a:xfrm>
            <a:off x="7054850" y="1196975"/>
            <a:ext cx="4894263" cy="5256213"/>
            <a:chOff x="7054850" y="1196975"/>
            <a:chExt cx="4894263" cy="5256213"/>
          </a:xfrm>
        </p:grpSpPr>
        <p:sp>
          <p:nvSpPr>
            <p:cNvPr id="7173" name="矩形 4"/>
            <p:cNvSpPr>
              <a:spLocks noChangeArrowheads="1"/>
            </p:cNvSpPr>
            <p:nvPr/>
          </p:nvSpPr>
          <p:spPr bwMode="auto">
            <a:xfrm>
              <a:off x="7054850" y="5157788"/>
              <a:ext cx="1919288" cy="8636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latin typeface="Times New Roman" panose="02020603050405020304" pitchFamily="18" charset="0"/>
                <a:sym typeface="Wingdings" panose="05000000000000000000" pitchFamily="2" charset="2"/>
              </a:endParaRPr>
            </a:p>
          </p:txBody>
        </p:sp>
        <p:sp>
          <p:nvSpPr>
            <p:cNvPr id="7174" name="矩形 6"/>
            <p:cNvSpPr>
              <a:spLocks noChangeArrowheads="1"/>
            </p:cNvSpPr>
            <p:nvPr/>
          </p:nvSpPr>
          <p:spPr bwMode="auto">
            <a:xfrm>
              <a:off x="7054850" y="38608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latin typeface="Times New Roman" panose="02020603050405020304" pitchFamily="18" charset="0"/>
                <a:sym typeface="Wingdings" panose="05000000000000000000" pitchFamily="2" charset="2"/>
              </a:endParaRPr>
            </a:p>
          </p:txBody>
        </p:sp>
        <p:sp>
          <p:nvSpPr>
            <p:cNvPr id="7175" name="矩形 7"/>
            <p:cNvSpPr>
              <a:spLocks noChangeArrowheads="1"/>
            </p:cNvSpPr>
            <p:nvPr/>
          </p:nvSpPr>
          <p:spPr bwMode="auto">
            <a:xfrm>
              <a:off x="7054850" y="34290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latin typeface="Times New Roman" panose="02020603050405020304" pitchFamily="18" charset="0"/>
                <a:sym typeface="Wingdings" panose="05000000000000000000" pitchFamily="2" charset="2"/>
              </a:endParaRPr>
            </a:p>
          </p:txBody>
        </p:sp>
        <p:sp>
          <p:nvSpPr>
            <p:cNvPr id="7176" name="矩形 9"/>
            <p:cNvSpPr>
              <a:spLocks noChangeArrowheads="1"/>
            </p:cNvSpPr>
            <p:nvPr/>
          </p:nvSpPr>
          <p:spPr bwMode="auto">
            <a:xfrm>
              <a:off x="7054850" y="4292600"/>
              <a:ext cx="1919288" cy="865188"/>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latin typeface="Times New Roman" panose="02020603050405020304" pitchFamily="18" charset="0"/>
                <a:sym typeface="Wingdings" panose="05000000000000000000" pitchFamily="2" charset="2"/>
              </a:endParaRPr>
            </a:p>
          </p:txBody>
        </p:sp>
        <p:sp>
          <p:nvSpPr>
            <p:cNvPr id="7177" name="矩形 10"/>
            <p:cNvSpPr>
              <a:spLocks noChangeArrowheads="1"/>
            </p:cNvSpPr>
            <p:nvPr/>
          </p:nvSpPr>
          <p:spPr bwMode="auto">
            <a:xfrm>
              <a:off x="7054850" y="29972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latin typeface="Times New Roman" panose="02020603050405020304" pitchFamily="18" charset="0"/>
                <a:sym typeface="Wingdings" panose="05000000000000000000" pitchFamily="2" charset="2"/>
              </a:endParaRPr>
            </a:p>
          </p:txBody>
        </p:sp>
        <p:sp>
          <p:nvSpPr>
            <p:cNvPr id="7178" name="矩形 11"/>
            <p:cNvSpPr>
              <a:spLocks noChangeArrowheads="1"/>
            </p:cNvSpPr>
            <p:nvPr/>
          </p:nvSpPr>
          <p:spPr bwMode="auto">
            <a:xfrm>
              <a:off x="7054850" y="1989138"/>
              <a:ext cx="1919288" cy="1008062"/>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latin typeface="Times New Roman" panose="02020603050405020304" pitchFamily="18" charset="0"/>
                <a:sym typeface="Wingdings" panose="05000000000000000000" pitchFamily="2" charset="2"/>
              </a:endParaRPr>
            </a:p>
          </p:txBody>
        </p:sp>
        <p:sp>
          <p:nvSpPr>
            <p:cNvPr id="7179" name="矩形 12"/>
            <p:cNvSpPr>
              <a:spLocks noChangeArrowheads="1"/>
            </p:cNvSpPr>
            <p:nvPr/>
          </p:nvSpPr>
          <p:spPr bwMode="auto">
            <a:xfrm>
              <a:off x="10029825" y="25654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2800" b="1" dirty="0">
                  <a:latin typeface="Times New Roman" panose="02020603050405020304" pitchFamily="18" charset="0"/>
                  <a:sym typeface="Wingdings" panose="05000000000000000000" pitchFamily="2" charset="2"/>
                </a:rPr>
                <a:t>ROM</a:t>
              </a:r>
              <a:endParaRPr lang="zh-CN" altLang="en-US" sz="2800" b="1" dirty="0">
                <a:latin typeface="Times New Roman" panose="02020603050405020304" pitchFamily="18" charset="0"/>
                <a:sym typeface="Wingdings" panose="05000000000000000000" pitchFamily="2" charset="2"/>
              </a:endParaRPr>
            </a:p>
          </p:txBody>
        </p:sp>
        <p:sp>
          <p:nvSpPr>
            <p:cNvPr id="7180" name="矩形 13"/>
            <p:cNvSpPr>
              <a:spLocks noChangeArrowheads="1"/>
            </p:cNvSpPr>
            <p:nvPr/>
          </p:nvSpPr>
          <p:spPr bwMode="auto">
            <a:xfrm>
              <a:off x="10029825" y="5300663"/>
              <a:ext cx="1919288" cy="865187"/>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2800" b="1" dirty="0">
                  <a:latin typeface="Times New Roman" panose="02020603050405020304" pitchFamily="18" charset="0"/>
                  <a:sym typeface="Wingdings" panose="05000000000000000000" pitchFamily="2" charset="2"/>
                </a:rPr>
                <a:t>RAM</a:t>
              </a:r>
              <a:endParaRPr lang="zh-CN" altLang="en-US" sz="2800" b="1">
                <a:latin typeface="Times New Roman" panose="02020603050405020304" pitchFamily="18" charset="0"/>
                <a:sym typeface="Wingdings" panose="05000000000000000000" pitchFamily="2" charset="2"/>
              </a:endParaRPr>
            </a:p>
          </p:txBody>
        </p:sp>
        <p:sp>
          <p:nvSpPr>
            <p:cNvPr id="7181" name="矩形 14"/>
            <p:cNvSpPr>
              <a:spLocks noChangeArrowheads="1"/>
            </p:cNvSpPr>
            <p:nvPr/>
          </p:nvSpPr>
          <p:spPr bwMode="auto">
            <a:xfrm>
              <a:off x="10029825" y="3848100"/>
              <a:ext cx="1919288" cy="433388"/>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zh-CN" altLang="en-US" sz="2800" b="1">
                  <a:latin typeface="Times New Roman" panose="02020603050405020304" pitchFamily="18" charset="0"/>
                  <a:sym typeface="Wingdings" panose="05000000000000000000" pitchFamily="2" charset="2"/>
                </a:rPr>
                <a:t>设备</a:t>
              </a:r>
            </a:p>
          </p:txBody>
        </p:sp>
        <p:sp>
          <p:nvSpPr>
            <p:cNvPr id="7182" name="矩形 15"/>
            <p:cNvSpPr>
              <a:spLocks noChangeArrowheads="1"/>
            </p:cNvSpPr>
            <p:nvPr/>
          </p:nvSpPr>
          <p:spPr bwMode="auto">
            <a:xfrm>
              <a:off x="10029825" y="34290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zh-CN" altLang="en-US" sz="2800" b="1">
                  <a:sym typeface="Wingdings" panose="05000000000000000000" pitchFamily="2" charset="2"/>
                </a:rPr>
                <a:t>设备</a:t>
              </a:r>
              <a:endParaRPr lang="zh-CN" altLang="en-US" sz="2800" b="1">
                <a:latin typeface="Times New Roman" panose="02020603050405020304" pitchFamily="18" charset="0"/>
                <a:sym typeface="Wingdings" panose="05000000000000000000" pitchFamily="2" charset="2"/>
              </a:endParaRPr>
            </a:p>
          </p:txBody>
        </p:sp>
        <p:cxnSp>
          <p:nvCxnSpPr>
            <p:cNvPr id="7183" name="直接箭头连接符 17"/>
            <p:cNvCxnSpPr>
              <a:cxnSpLocks noChangeShapeType="1"/>
              <a:stCxn id="7177" idx="3"/>
              <a:endCxn id="7179" idx="1"/>
            </p:cNvCxnSpPr>
            <p:nvPr/>
          </p:nvCxnSpPr>
          <p:spPr bwMode="auto">
            <a:xfrm flipV="1">
              <a:off x="8974138" y="2781300"/>
              <a:ext cx="1055687" cy="43180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7184" name="直接箭头连接符 18"/>
            <p:cNvCxnSpPr>
              <a:cxnSpLocks noChangeShapeType="1"/>
              <a:stCxn id="7173" idx="3"/>
              <a:endCxn id="7180" idx="1"/>
            </p:cNvCxnSpPr>
            <p:nvPr/>
          </p:nvCxnSpPr>
          <p:spPr bwMode="auto">
            <a:xfrm>
              <a:off x="8974138" y="5589588"/>
              <a:ext cx="1055687" cy="144462"/>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7185" name="直接箭头连接符 21"/>
            <p:cNvCxnSpPr>
              <a:cxnSpLocks noChangeShapeType="1"/>
              <a:stCxn id="7175" idx="3"/>
              <a:endCxn id="7182" idx="1"/>
            </p:cNvCxnSpPr>
            <p:nvPr/>
          </p:nvCxnSpPr>
          <p:spPr bwMode="auto">
            <a:xfrm>
              <a:off x="8974138" y="3644900"/>
              <a:ext cx="1055687"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7186" name="直接箭头连接符 25"/>
            <p:cNvCxnSpPr>
              <a:cxnSpLocks noChangeShapeType="1"/>
              <a:stCxn id="7174" idx="3"/>
              <a:endCxn id="7181" idx="1"/>
            </p:cNvCxnSpPr>
            <p:nvPr/>
          </p:nvCxnSpPr>
          <p:spPr bwMode="auto">
            <a:xfrm flipV="1">
              <a:off x="8974138" y="4064000"/>
              <a:ext cx="1055687" cy="1270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sp>
          <p:nvSpPr>
            <p:cNvPr id="29" name="TextBox 28"/>
            <p:cNvSpPr txBox="1"/>
            <p:nvPr/>
          </p:nvSpPr>
          <p:spPr>
            <a:xfrm>
              <a:off x="7318375" y="1196975"/>
              <a:ext cx="1416050" cy="830263"/>
            </a:xfrm>
            <a:prstGeom prst="rect">
              <a:avLst/>
            </a:prstGeom>
            <a:noFill/>
          </p:spPr>
          <p:txBody>
            <a:bodyPr wrap="none">
              <a:spAutoFit/>
            </a:bodyPr>
            <a:lstStyle/>
            <a:p>
              <a:pPr algn="ctr">
                <a:defRPr/>
              </a:pPr>
              <a:r>
                <a:rPr lang="en-US" altLang="zh-CN" b="1" dirty="0">
                  <a:solidFill>
                    <a:schemeClr val="bg1"/>
                  </a:solidFill>
                  <a:latin typeface="+mn-ea"/>
                  <a:ea typeface="+mn-ea"/>
                </a:rPr>
                <a:t>CPU</a:t>
              </a:r>
            </a:p>
            <a:p>
              <a:pPr algn="ctr">
                <a:defRPr/>
              </a:pPr>
              <a:r>
                <a:rPr lang="zh-CN" altLang="en-US" b="1" dirty="0">
                  <a:solidFill>
                    <a:schemeClr val="bg1"/>
                  </a:solidFill>
                  <a:latin typeface="+mn-ea"/>
                  <a:ea typeface="+mn-ea"/>
                </a:rPr>
                <a:t>地址空间</a:t>
              </a:r>
            </a:p>
          </p:txBody>
        </p:sp>
        <p:sp>
          <p:nvSpPr>
            <p:cNvPr id="30" name="TextBox 29"/>
            <p:cNvSpPr txBox="1"/>
            <p:nvPr/>
          </p:nvSpPr>
          <p:spPr>
            <a:xfrm>
              <a:off x="10352088" y="1196975"/>
              <a:ext cx="1108075" cy="830263"/>
            </a:xfrm>
            <a:prstGeom prst="rect">
              <a:avLst/>
            </a:prstGeom>
            <a:noFill/>
          </p:spPr>
          <p:txBody>
            <a:bodyPr wrap="none">
              <a:spAutoFit/>
            </a:bodyPr>
            <a:lstStyle/>
            <a:p>
              <a:pPr algn="ctr">
                <a:defRPr/>
              </a:pPr>
              <a:r>
                <a:rPr lang="zh-CN" altLang="en-US" b="1" dirty="0">
                  <a:solidFill>
                    <a:schemeClr val="bg1"/>
                  </a:solidFill>
                  <a:latin typeface="+mn-ea"/>
                  <a:ea typeface="+mn-ea"/>
                </a:rPr>
                <a:t>存储器</a:t>
              </a:r>
              <a:endParaRPr lang="en-US" altLang="zh-CN" b="1" dirty="0">
                <a:solidFill>
                  <a:schemeClr val="bg1"/>
                </a:solidFill>
                <a:latin typeface="+mn-ea"/>
                <a:ea typeface="+mn-ea"/>
              </a:endParaRPr>
            </a:p>
            <a:p>
              <a:pPr algn="ctr">
                <a:defRPr/>
              </a:pPr>
              <a:r>
                <a:rPr lang="zh-CN" altLang="en-US" b="1" dirty="0">
                  <a:solidFill>
                    <a:schemeClr val="bg1"/>
                  </a:solidFill>
                  <a:latin typeface="+mn-ea"/>
                  <a:ea typeface="+mn-ea"/>
                </a:rPr>
                <a:t>与设备</a:t>
              </a:r>
            </a:p>
          </p:txBody>
        </p:sp>
        <p:sp>
          <p:nvSpPr>
            <p:cNvPr id="7189" name="矩形 30"/>
            <p:cNvSpPr>
              <a:spLocks noChangeArrowheads="1"/>
            </p:cNvSpPr>
            <p:nvPr/>
          </p:nvSpPr>
          <p:spPr bwMode="auto">
            <a:xfrm>
              <a:off x="7054850" y="6021388"/>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latin typeface="Times New Roman" panose="02020603050405020304" pitchFamily="18" charset="0"/>
                <a:sym typeface="Wingdings" panose="05000000000000000000" pitchFamily="2" charset="2"/>
              </a:endParaRPr>
            </a:p>
          </p:txBody>
        </p:sp>
        <p:sp>
          <p:nvSpPr>
            <p:cNvPr id="7190" name="矩形 31"/>
            <p:cNvSpPr>
              <a:spLocks noChangeArrowheads="1"/>
            </p:cNvSpPr>
            <p:nvPr/>
          </p:nvSpPr>
          <p:spPr bwMode="auto">
            <a:xfrm>
              <a:off x="10029825" y="4437063"/>
              <a:ext cx="1919288" cy="8636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2800" b="1" dirty="0">
                  <a:latin typeface="Times New Roman" panose="02020603050405020304" pitchFamily="18" charset="0"/>
                  <a:sym typeface="Wingdings" panose="05000000000000000000" pitchFamily="2" charset="2"/>
                </a:rPr>
                <a:t>RAM</a:t>
              </a:r>
              <a:endParaRPr lang="zh-CN" altLang="en-US" sz="2800" b="1">
                <a:latin typeface="Times New Roman" panose="02020603050405020304" pitchFamily="18" charset="0"/>
                <a:sym typeface="Wingdings" panose="05000000000000000000" pitchFamily="2" charset="2"/>
              </a:endParaRPr>
            </a:p>
          </p:txBody>
        </p:sp>
        <p:cxnSp>
          <p:nvCxnSpPr>
            <p:cNvPr id="7191" name="直接箭头连接符 32"/>
            <p:cNvCxnSpPr>
              <a:cxnSpLocks noChangeShapeType="1"/>
              <a:stCxn id="7176" idx="3"/>
              <a:endCxn id="7190" idx="1"/>
            </p:cNvCxnSpPr>
            <p:nvPr/>
          </p:nvCxnSpPr>
          <p:spPr bwMode="auto">
            <a:xfrm>
              <a:off x="8974138" y="4725988"/>
              <a:ext cx="1055687" cy="142875"/>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grpSp>
      <p:sp>
        <p:nvSpPr>
          <p:cNvPr id="24" name="圆角矩形 23"/>
          <p:cNvSpPr/>
          <p:nvPr/>
        </p:nvSpPr>
        <p:spPr bwMode="auto">
          <a:xfrm>
            <a:off x="465262" y="246311"/>
            <a:ext cx="3976109"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地址空间与存储器</a:t>
            </a:r>
            <a:r>
              <a:rPr lang="en-US" altLang="zh-CN" sz="2800" b="1" dirty="0" smtClean="0">
                <a:solidFill>
                  <a:schemeClr val="bg1"/>
                </a:solidFill>
                <a:latin typeface="微软雅黑" panose="020B0503020204020204" pitchFamily="34" charset="-122"/>
                <a:ea typeface="微软雅黑" panose="020B0503020204020204" pitchFamily="34" charset="-122"/>
              </a:rPr>
              <a:t>/</a:t>
            </a:r>
            <a:r>
              <a:rPr lang="zh-CN" altLang="en-US" sz="2800" b="1" dirty="0" smtClean="0">
                <a:solidFill>
                  <a:schemeClr val="bg1"/>
                </a:solidFill>
                <a:latin typeface="微软雅黑" panose="020B0503020204020204" pitchFamily="34" charset="-122"/>
                <a:ea typeface="微软雅黑" panose="020B0503020204020204" pitchFamily="34" charset="-122"/>
              </a:rPr>
              <a:t>设备</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5"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172">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1"/>
          <p:cNvSpPr>
            <a:spLocks noGrp="1"/>
          </p:cNvSpPr>
          <p:nvPr>
            <p:ph idx="1"/>
          </p:nvPr>
        </p:nvSpPr>
        <p:spPr>
          <a:xfrm>
            <a:off x="616475" y="1166821"/>
            <a:ext cx="10596225" cy="1335088"/>
          </a:xfrm>
          <a:solidFill>
            <a:schemeClr val="bg1"/>
          </a:solidFill>
        </p:spPr>
        <p:txBody>
          <a:bodyPr/>
          <a:lstStyle/>
          <a:p>
            <a:r>
              <a:rPr lang="zh-CN" altLang="en-US" sz="2800" b="1" dirty="0" smtClean="0">
                <a:solidFill>
                  <a:srgbClr val="FF0000"/>
                </a:solidFill>
                <a:ea typeface="宋体" panose="02010600030101010101" pitchFamily="2" charset="-122"/>
              </a:rPr>
              <a:t>恢复</a:t>
            </a:r>
            <a:r>
              <a:rPr lang="en-US" altLang="zh-CN" sz="2800" b="1" dirty="0" smtClean="0">
                <a:solidFill>
                  <a:srgbClr val="FF0000"/>
                </a:solidFill>
                <a:ea typeface="宋体" panose="02010600030101010101" pitchFamily="2" charset="-122"/>
              </a:rPr>
              <a:t>PC</a:t>
            </a:r>
            <a:r>
              <a:rPr lang="zh-CN" altLang="en-US" sz="2800" b="1" dirty="0" smtClean="0">
                <a:solidFill>
                  <a:srgbClr val="FF0000"/>
                </a:solidFill>
                <a:ea typeface="宋体" panose="02010600030101010101" pitchFamily="2" charset="-122"/>
              </a:rPr>
              <a:t>，开中断</a:t>
            </a:r>
            <a:endParaRPr lang="en-US" altLang="zh-CN" sz="2800" b="1" dirty="0" smtClean="0">
              <a:solidFill>
                <a:srgbClr val="FF0000"/>
              </a:solidFill>
              <a:ea typeface="宋体" panose="02010600030101010101" pitchFamily="2" charset="-122"/>
            </a:endParaRPr>
          </a:p>
          <a:p>
            <a:r>
              <a:rPr lang="zh-CN" altLang="en-US" sz="2800" b="1" dirty="0" smtClean="0">
                <a:solidFill>
                  <a:srgbClr val="000000"/>
                </a:solidFill>
                <a:ea typeface="宋体" panose="02010600030101010101" pitchFamily="2" charset="-122"/>
                <a:sym typeface="Wingdings 2" panose="05020102010507070707" pitchFamily="18" charset="2"/>
              </a:rPr>
              <a:t>恢复</a:t>
            </a:r>
            <a:r>
              <a:rPr lang="en-US" altLang="zh-CN" sz="2800" b="1" dirty="0" smtClean="0">
                <a:solidFill>
                  <a:srgbClr val="000000"/>
                </a:solidFill>
                <a:ea typeface="宋体" panose="02010600030101010101" pitchFamily="2" charset="-122"/>
                <a:sym typeface="Wingdings 2" panose="05020102010507070707" pitchFamily="18" charset="2"/>
              </a:rPr>
              <a:t>PC</a:t>
            </a:r>
            <a:r>
              <a:rPr lang="zh-CN" altLang="en-US" sz="2800" b="1" dirty="0" smtClean="0">
                <a:solidFill>
                  <a:srgbClr val="000000"/>
                </a:solidFill>
                <a:ea typeface="宋体" panose="02010600030101010101" pitchFamily="2" charset="-122"/>
              </a:rPr>
              <a:t>：将</a:t>
            </a:r>
            <a:r>
              <a:rPr lang="en-US" altLang="zh-CN" sz="2800" b="1" dirty="0" smtClean="0">
                <a:solidFill>
                  <a:srgbClr val="000000"/>
                </a:solidFill>
                <a:ea typeface="宋体" panose="02010600030101010101" pitchFamily="2" charset="-122"/>
              </a:rPr>
              <a:t>EPC</a:t>
            </a:r>
            <a:r>
              <a:rPr lang="zh-CN" altLang="en-US" sz="2800" b="1" dirty="0" smtClean="0">
                <a:solidFill>
                  <a:srgbClr val="000000"/>
                </a:solidFill>
                <a:ea typeface="宋体" panose="02010600030101010101" pitchFamily="2" charset="-122"/>
              </a:rPr>
              <a:t>写入</a:t>
            </a:r>
            <a:r>
              <a:rPr lang="en-US" altLang="zh-CN" sz="2800" b="1" dirty="0" smtClean="0">
                <a:solidFill>
                  <a:srgbClr val="000000"/>
                </a:solidFill>
                <a:ea typeface="宋体" panose="02010600030101010101" pitchFamily="2" charset="-122"/>
              </a:rPr>
              <a:t>PC</a:t>
            </a:r>
          </a:p>
          <a:p>
            <a:r>
              <a:rPr lang="zh-CN" altLang="en-US" sz="2800" b="1" dirty="0" smtClean="0">
                <a:solidFill>
                  <a:srgbClr val="000000"/>
                </a:solidFill>
                <a:ea typeface="宋体" panose="02010600030101010101" pitchFamily="2" charset="-122"/>
                <a:sym typeface="Wingdings 2" panose="05020102010507070707" pitchFamily="18" charset="2"/>
              </a:rPr>
              <a:t>开中断：清除</a:t>
            </a:r>
            <a:r>
              <a:rPr lang="en-US" altLang="zh-CN" sz="2800" b="1" dirty="0" smtClean="0">
                <a:solidFill>
                  <a:srgbClr val="000000"/>
                </a:solidFill>
                <a:ea typeface="宋体" panose="02010600030101010101" pitchFamily="2" charset="-122"/>
                <a:sym typeface="Wingdings 2" panose="05020102010507070707" pitchFamily="18" charset="2"/>
              </a:rPr>
              <a:t>EXL</a:t>
            </a:r>
            <a:r>
              <a:rPr lang="zh-CN" altLang="en-US" sz="2800" b="1" dirty="0" smtClean="0">
                <a:solidFill>
                  <a:srgbClr val="000000"/>
                </a:solidFill>
                <a:ea typeface="宋体" panose="02010600030101010101" pitchFamily="2" charset="-122"/>
              </a:rPr>
              <a:t>，允许再次产生</a:t>
            </a:r>
            <a:endParaRPr lang="en-US" altLang="zh-CN" sz="2800" b="1" dirty="0" smtClean="0">
              <a:solidFill>
                <a:srgbClr val="000000"/>
              </a:solidFill>
              <a:ea typeface="宋体" panose="02010600030101010101" pitchFamily="2" charset="-122"/>
            </a:endParaRPr>
          </a:p>
        </p:txBody>
      </p:sp>
      <p:grpSp>
        <p:nvGrpSpPr>
          <p:cNvPr id="3" name="组合 2"/>
          <p:cNvGrpSpPr/>
          <p:nvPr/>
        </p:nvGrpSpPr>
        <p:grpSpPr>
          <a:xfrm>
            <a:off x="628185" y="3116946"/>
            <a:ext cx="9777413" cy="3536950"/>
            <a:chOff x="47625" y="3276600"/>
            <a:chExt cx="9777413" cy="353695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3708400"/>
              <a:ext cx="839787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圆角矩形 7"/>
            <p:cNvSpPr>
              <a:spLocks noChangeArrowheads="1"/>
            </p:cNvSpPr>
            <p:nvPr/>
          </p:nvSpPr>
          <p:spPr bwMode="auto">
            <a:xfrm>
              <a:off x="142875" y="4365625"/>
              <a:ext cx="479425" cy="935038"/>
            </a:xfrm>
            <a:prstGeom prst="roundRect">
              <a:avLst>
                <a:gd name="adj" fmla="val 0"/>
              </a:avLst>
            </a:prstGeom>
            <a:noFill/>
            <a:ln w="38100" algn="ctr">
              <a:solidFill>
                <a:srgbClr val="00B0F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37894" name="圆角矩形 8"/>
            <p:cNvSpPr>
              <a:spLocks noChangeArrowheads="1"/>
            </p:cNvSpPr>
            <p:nvPr/>
          </p:nvSpPr>
          <p:spPr bwMode="auto">
            <a:xfrm>
              <a:off x="6189663" y="3644900"/>
              <a:ext cx="865187" cy="360363"/>
            </a:xfrm>
            <a:prstGeom prst="roundRect">
              <a:avLst>
                <a:gd name="adj" fmla="val 16667"/>
              </a:avLst>
            </a:prstGeom>
            <a:noFill/>
            <a:ln w="28575"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cxnSp>
          <p:nvCxnSpPr>
            <p:cNvPr id="37895" name="形状 51"/>
            <p:cNvCxnSpPr>
              <a:cxnSpLocks noChangeShapeType="1"/>
              <a:stCxn id="37894" idx="0"/>
              <a:endCxn id="37893" idx="0"/>
            </p:cNvCxnSpPr>
            <p:nvPr/>
          </p:nvCxnSpPr>
          <p:spPr bwMode="auto">
            <a:xfrm rot="-5400000" flipH="1" flipV="1">
              <a:off x="3142456" y="885032"/>
              <a:ext cx="720725" cy="6240462"/>
            </a:xfrm>
            <a:prstGeom prst="curvedConnector3">
              <a:avLst>
                <a:gd name="adj1" fmla="val -31745"/>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14" name="TextBox 13"/>
            <p:cNvSpPr txBox="1"/>
            <p:nvPr/>
          </p:nvSpPr>
          <p:spPr>
            <a:xfrm>
              <a:off x="3729038" y="3276600"/>
              <a:ext cx="550862" cy="584200"/>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3200" dirty="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cxnSp>
          <p:nvCxnSpPr>
            <p:cNvPr id="37897" name="形状 62"/>
            <p:cNvCxnSpPr>
              <a:cxnSpLocks noChangeShapeType="1"/>
              <a:endCxn id="37898" idx="3"/>
            </p:cNvCxnSpPr>
            <p:nvPr/>
          </p:nvCxnSpPr>
          <p:spPr bwMode="auto">
            <a:xfrm rot="10800000" flipV="1">
              <a:off x="8205788" y="3897313"/>
              <a:ext cx="863600" cy="377825"/>
            </a:xfrm>
            <a:prstGeom prst="curvedConnector3">
              <a:avLst>
                <a:gd name="adj1" fmla="val 50000"/>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37898" name="圆角矩形 15"/>
            <p:cNvSpPr>
              <a:spLocks noChangeArrowheads="1"/>
            </p:cNvSpPr>
            <p:nvPr/>
          </p:nvSpPr>
          <p:spPr bwMode="auto">
            <a:xfrm>
              <a:off x="7342188" y="4113213"/>
              <a:ext cx="863600" cy="323850"/>
            </a:xfrm>
            <a:prstGeom prst="roundRect">
              <a:avLst>
                <a:gd name="adj" fmla="val 16667"/>
              </a:avLst>
            </a:prstGeom>
            <a:noFill/>
            <a:ln w="28575" algn="ctr">
              <a:solidFill>
                <a:srgbClr val="00CC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sp>
          <p:nvSpPr>
            <p:cNvPr id="21" name="TextBox 20"/>
            <p:cNvSpPr txBox="1"/>
            <p:nvPr/>
          </p:nvSpPr>
          <p:spPr>
            <a:xfrm>
              <a:off x="7947025" y="3421063"/>
              <a:ext cx="1878013" cy="584200"/>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3200" dirty="0">
                  <a:solidFill>
                    <a:schemeClr val="tx1"/>
                  </a:solidFill>
                  <a:latin typeface="Cambria" pitchFamily="18" charset="0"/>
                  <a:sym typeface="Wingdings 2"/>
                </a:rPr>
                <a:t>EXL</a:t>
              </a:r>
              <a:r>
                <a:rPr lang="zh-CN" altLang="en-US" sz="3200" dirty="0">
                  <a:solidFill>
                    <a:schemeClr val="tx1"/>
                  </a:solidFill>
                  <a:latin typeface="Cambria" pitchFamily="18" charset="0"/>
                  <a:sym typeface="Wingdings 2"/>
                </a:rPr>
                <a:t>清</a:t>
              </a:r>
              <a:r>
                <a:rPr lang="en-US" altLang="zh-CN" sz="3200" dirty="0">
                  <a:solidFill>
                    <a:schemeClr val="tx1"/>
                  </a:solidFill>
                  <a:latin typeface="Cambria" pitchFamily="18" charset="0"/>
                  <a:sym typeface="Wingdings 2"/>
                </a:rPr>
                <a:t>0</a:t>
              </a:r>
              <a:endParaRPr lang="zh-CN" altLang="en-US" sz="3200" dirty="0">
                <a:solidFill>
                  <a:schemeClr val="tx1"/>
                </a:solidFill>
                <a:latin typeface="Cambria" pitchFamily="18" charset="0"/>
              </a:endParaRPr>
            </a:p>
          </p:txBody>
        </p:sp>
      </p:grpSp>
      <p:sp>
        <p:nvSpPr>
          <p:cNvPr id="13" name="圆角矩形 12"/>
          <p:cNvSpPr/>
          <p:nvPr/>
        </p:nvSpPr>
        <p:spPr bwMode="auto">
          <a:xfrm>
            <a:off x="616475" y="266483"/>
            <a:ext cx="48699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中断响应机制</a:t>
            </a:r>
            <a:r>
              <a:rPr lang="en-US" altLang="zh-CN" sz="2800" b="1" dirty="0" smtClean="0">
                <a:solidFill>
                  <a:schemeClr val="bg1"/>
                </a:solidFill>
                <a:latin typeface="微软雅黑" panose="020B0503020204020204" pitchFamily="34" charset="-122"/>
                <a:ea typeface="微软雅黑" panose="020B0503020204020204" pitchFamily="34" charset="-122"/>
              </a:rPr>
              <a:t>——ERET</a:t>
            </a:r>
            <a:r>
              <a:rPr lang="zh-CN" altLang="en-US" sz="2800" b="1" dirty="0" smtClean="0">
                <a:solidFill>
                  <a:schemeClr val="bg1"/>
                </a:solidFill>
                <a:latin typeface="微软雅黑" panose="020B0503020204020204" pitchFamily="34" charset="-122"/>
                <a:ea typeface="微软雅黑" panose="020B0503020204020204" pitchFamily="34" charset="-122"/>
              </a:rPr>
              <a:t>指令</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5"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30</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891">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a:xfrm>
            <a:off x="728662" y="1195850"/>
            <a:ext cx="10728326" cy="387350"/>
          </a:xfrm>
          <a:solidFill>
            <a:schemeClr val="bg1"/>
          </a:solidFill>
        </p:spPr>
        <p:txBody>
          <a:bodyPr/>
          <a:lstStyle/>
          <a:p>
            <a:r>
              <a:rPr lang="zh-CN" altLang="en-US" sz="2800" b="1" dirty="0" smtClean="0">
                <a:solidFill>
                  <a:srgbClr val="000000"/>
                </a:solidFill>
                <a:ea typeface="宋体" panose="02010600030101010101" pitchFamily="2" charset="-122"/>
              </a:rPr>
              <a:t>包含</a:t>
            </a:r>
            <a:r>
              <a:rPr lang="en-US" altLang="zh-CN" sz="2800" b="1" dirty="0" smtClean="0">
                <a:solidFill>
                  <a:srgbClr val="000000"/>
                </a:solidFill>
                <a:ea typeface="宋体" panose="02010600030101010101" pitchFamily="2" charset="-122"/>
              </a:rPr>
              <a:t>EPC</a:t>
            </a:r>
            <a:r>
              <a:rPr lang="zh-CN" altLang="en-US" sz="2800" b="1" dirty="0" smtClean="0">
                <a:solidFill>
                  <a:srgbClr val="000000"/>
                </a:solidFill>
                <a:ea typeface="宋体" panose="02010600030101010101" pitchFamily="2" charset="-122"/>
              </a:rPr>
              <a:t>、</a:t>
            </a:r>
            <a:r>
              <a:rPr lang="en-US" altLang="zh-CN" sz="2800" b="1" dirty="0" smtClean="0">
                <a:solidFill>
                  <a:srgbClr val="000000"/>
                </a:solidFill>
                <a:ea typeface="宋体" panose="02010600030101010101" pitchFamily="2" charset="-122"/>
              </a:rPr>
              <a:t>SR</a:t>
            </a:r>
            <a:r>
              <a:rPr lang="zh-CN" altLang="en-US" sz="2800" b="1" dirty="0" smtClean="0">
                <a:solidFill>
                  <a:srgbClr val="000000"/>
                </a:solidFill>
                <a:ea typeface="宋体" panose="02010600030101010101" pitchFamily="2" charset="-122"/>
              </a:rPr>
              <a:t>、</a:t>
            </a:r>
            <a:r>
              <a:rPr lang="en-US" altLang="zh-CN" sz="2800" b="1" dirty="0" smtClean="0">
                <a:solidFill>
                  <a:srgbClr val="000000"/>
                </a:solidFill>
                <a:ea typeface="宋体" panose="02010600030101010101" pitchFamily="2" charset="-122"/>
              </a:rPr>
              <a:t>Cause</a:t>
            </a:r>
            <a:r>
              <a:rPr lang="zh-CN" altLang="en-US" sz="2800" b="1" dirty="0" smtClean="0">
                <a:solidFill>
                  <a:srgbClr val="000000"/>
                </a:solidFill>
                <a:ea typeface="宋体" panose="02010600030101010101" pitchFamily="2" charset="-122"/>
              </a:rPr>
              <a:t>等特殊寄存器</a:t>
            </a:r>
            <a:endParaRPr lang="en-US" altLang="zh-CN" sz="2800" b="1" dirty="0" smtClean="0">
              <a:solidFill>
                <a:srgbClr val="000000"/>
              </a:solidFill>
              <a:ea typeface="宋体" panose="02010600030101010101" pitchFamily="2" charset="-122"/>
            </a:endParaRPr>
          </a:p>
        </p:txBody>
      </p:sp>
      <p:grpSp>
        <p:nvGrpSpPr>
          <p:cNvPr id="3" name="组合 2"/>
          <p:cNvGrpSpPr/>
          <p:nvPr/>
        </p:nvGrpSpPr>
        <p:grpSpPr>
          <a:xfrm>
            <a:off x="815975" y="2189846"/>
            <a:ext cx="10748963" cy="4103688"/>
            <a:chOff x="815975" y="2349500"/>
            <a:chExt cx="10748963" cy="4103688"/>
          </a:xfrm>
        </p:grpSpPr>
        <p:sp>
          <p:nvSpPr>
            <p:cNvPr id="38916" name="Line 46"/>
            <p:cNvSpPr>
              <a:spLocks noChangeShapeType="1"/>
            </p:cNvSpPr>
            <p:nvPr/>
          </p:nvSpPr>
          <p:spPr bwMode="auto">
            <a:xfrm>
              <a:off x="3694113" y="4294188"/>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7" name="Line 96"/>
            <p:cNvSpPr>
              <a:spLocks noChangeShapeType="1"/>
            </p:cNvSpPr>
            <p:nvPr/>
          </p:nvSpPr>
          <p:spPr bwMode="auto">
            <a:xfrm>
              <a:off x="3694113" y="3862388"/>
              <a:ext cx="1343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8" name="Line 106"/>
            <p:cNvSpPr>
              <a:spLocks noChangeShapeType="1"/>
            </p:cNvSpPr>
            <p:nvPr/>
          </p:nvSpPr>
          <p:spPr bwMode="auto">
            <a:xfrm flipV="1">
              <a:off x="2543175" y="4211638"/>
              <a:ext cx="2984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9" name="Line 134"/>
            <p:cNvSpPr>
              <a:spLocks noChangeShapeType="1"/>
            </p:cNvSpPr>
            <p:nvPr/>
          </p:nvSpPr>
          <p:spPr bwMode="auto">
            <a:xfrm flipV="1">
              <a:off x="815975" y="3859213"/>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Line 135"/>
            <p:cNvSpPr>
              <a:spLocks noChangeShapeType="1"/>
            </p:cNvSpPr>
            <p:nvPr/>
          </p:nvSpPr>
          <p:spPr bwMode="auto">
            <a:xfrm>
              <a:off x="1295400" y="3862388"/>
              <a:ext cx="48577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1" name="Rectangle 12"/>
            <p:cNvSpPr>
              <a:spLocks noChangeArrowheads="1"/>
            </p:cNvSpPr>
            <p:nvPr/>
          </p:nvSpPr>
          <p:spPr bwMode="auto">
            <a:xfrm>
              <a:off x="1781175" y="3500438"/>
              <a:ext cx="750888" cy="1368425"/>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指令</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8922" name="Text Box 13"/>
            <p:cNvSpPr txBox="1">
              <a:spLocks noChangeArrowheads="1"/>
            </p:cNvSpPr>
            <p:nvPr/>
          </p:nvSpPr>
          <p:spPr bwMode="auto">
            <a:xfrm>
              <a:off x="1852613" y="3803650"/>
              <a:ext cx="665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8923" name="Text Box 13"/>
            <p:cNvSpPr txBox="1">
              <a:spLocks noChangeArrowheads="1"/>
            </p:cNvSpPr>
            <p:nvPr/>
          </p:nvSpPr>
          <p:spPr bwMode="auto">
            <a:xfrm>
              <a:off x="2184400" y="4127500"/>
              <a:ext cx="33337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Data</a:t>
              </a:r>
            </a:p>
          </p:txBody>
        </p:sp>
        <p:sp>
          <p:nvSpPr>
            <p:cNvPr id="38924" name="Rectangle 3"/>
            <p:cNvSpPr>
              <a:spLocks noChangeArrowheads="1"/>
            </p:cNvSpPr>
            <p:nvPr/>
          </p:nvSpPr>
          <p:spPr bwMode="auto">
            <a:xfrm>
              <a:off x="1006475" y="3429000"/>
              <a:ext cx="288925" cy="9366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Cambria" panose="02040503050406030204" pitchFamily="18" charset="0"/>
                  <a:ea typeface="黑体" panose="02010609060101010101" pitchFamily="49" charset="-122"/>
                </a:rPr>
                <a:t>PC</a:t>
              </a:r>
              <a:endParaRPr kumimoji="1" lang="zh-CN" altLang="en-US" sz="1100">
                <a:solidFill>
                  <a:srgbClr val="000000"/>
                </a:solidFill>
                <a:latin typeface="Cambria" panose="02040503050406030204" pitchFamily="18" charset="0"/>
                <a:ea typeface="黑体" panose="02010609060101010101" pitchFamily="49" charset="-122"/>
              </a:endParaRPr>
            </a:p>
          </p:txBody>
        </p:sp>
        <p:grpSp>
          <p:nvGrpSpPr>
            <p:cNvPr id="38925" name="组合 273"/>
            <p:cNvGrpSpPr>
              <a:grpSpLocks/>
            </p:cNvGrpSpPr>
            <p:nvPr/>
          </p:nvGrpSpPr>
          <p:grpSpPr bwMode="auto">
            <a:xfrm>
              <a:off x="2830513" y="3387725"/>
              <a:ext cx="865187" cy="1512888"/>
              <a:chOff x="2483768" y="1704975"/>
              <a:chExt cx="648370" cy="1512888"/>
            </a:xfrm>
          </p:grpSpPr>
          <p:sp>
            <p:nvSpPr>
              <p:cNvPr id="3907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指</a:t>
                </a:r>
              </a:p>
              <a:p>
                <a:pPr fontAlgn="ctr"/>
                <a:r>
                  <a:rPr kumimoji="1" lang="zh-CN" altLang="en-US" sz="1100">
                    <a:solidFill>
                      <a:srgbClr val="000000"/>
                    </a:solidFill>
                    <a:latin typeface="黑体" panose="02010609060101010101" pitchFamily="49" charset="-122"/>
                    <a:ea typeface="黑体" panose="02010609060101010101" pitchFamily="49" charset="-122"/>
                  </a:rPr>
                  <a:t>令</a:t>
                </a:r>
              </a:p>
              <a:p>
                <a:pPr fontAlgn="ctr"/>
                <a:r>
                  <a:rPr kumimoji="1" lang="zh-CN" altLang="en-US" sz="1100">
                    <a:solidFill>
                      <a:srgbClr val="000000"/>
                    </a:solidFill>
                    <a:latin typeface="黑体" panose="02010609060101010101" pitchFamily="49" charset="-122"/>
                    <a:ea typeface="黑体" panose="02010609060101010101" pitchFamily="49" charset="-122"/>
                  </a:rPr>
                  <a:t>寄</a:t>
                </a:r>
              </a:p>
              <a:p>
                <a:pPr fontAlgn="ctr"/>
                <a:r>
                  <a:rPr kumimoji="1" lang="zh-CN" altLang="en-US" sz="1100">
                    <a:solidFill>
                      <a:srgbClr val="000000"/>
                    </a:solidFill>
                    <a:latin typeface="黑体" panose="02010609060101010101" pitchFamily="49" charset="-122"/>
                    <a:ea typeface="黑体" panose="02010609060101010101" pitchFamily="49" charset="-122"/>
                  </a:rPr>
                  <a:t>存</a:t>
                </a:r>
              </a:p>
              <a:p>
                <a:pPr fontAlgn="ctr"/>
                <a:r>
                  <a:rPr kumimoji="1" lang="zh-CN" altLang="en-US" sz="1100">
                    <a:solidFill>
                      <a:srgbClr val="000000"/>
                    </a:solidFill>
                    <a:latin typeface="黑体" panose="02010609060101010101" pitchFamily="49" charset="-122"/>
                    <a:ea typeface="黑体" panose="02010609060101010101" pitchFamily="49" charset="-122"/>
                  </a:rPr>
                  <a:t>器</a:t>
                </a:r>
              </a:p>
            </p:txBody>
          </p:sp>
          <p:sp>
            <p:nvSpPr>
              <p:cNvPr id="3907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[31:26]</a:t>
                </a:r>
              </a:p>
            </p:txBody>
          </p:sp>
          <p:sp>
            <p:nvSpPr>
              <p:cNvPr id="3907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[25:21]</a:t>
                </a:r>
              </a:p>
            </p:txBody>
          </p:sp>
          <p:sp>
            <p:nvSpPr>
              <p:cNvPr id="3907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[20:16]</a:t>
                </a:r>
              </a:p>
            </p:txBody>
          </p:sp>
          <p:sp>
            <p:nvSpPr>
              <p:cNvPr id="3907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a:solidFill>
                      <a:srgbClr val="000000"/>
                    </a:solidFill>
                    <a:latin typeface="Times New Roman" panose="02020603050405020304" pitchFamily="18" charset="0"/>
                  </a:rPr>
                  <a:t>[15:0]</a:t>
                </a:r>
              </a:p>
            </p:txBody>
          </p:sp>
        </p:grpSp>
        <p:grpSp>
          <p:nvGrpSpPr>
            <p:cNvPr id="38926" name="组合 9"/>
            <p:cNvGrpSpPr>
              <a:grpSpLocks/>
            </p:cNvGrpSpPr>
            <p:nvPr/>
          </p:nvGrpSpPr>
          <p:grpSpPr bwMode="auto">
            <a:xfrm>
              <a:off x="1095375" y="4279900"/>
              <a:ext cx="95250" cy="79375"/>
              <a:chOff x="287524" y="3070225"/>
              <a:chExt cx="72008" cy="80540"/>
            </a:xfrm>
          </p:grpSpPr>
          <p:cxnSp>
            <p:nvCxnSpPr>
              <p:cNvPr id="39072" name="直接连接符 33"/>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73" name="直接连接符 34"/>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8927" name="组合 271"/>
            <p:cNvGrpSpPr>
              <a:grpSpLocks/>
            </p:cNvGrpSpPr>
            <p:nvPr/>
          </p:nvGrpSpPr>
          <p:grpSpPr bwMode="auto">
            <a:xfrm>
              <a:off x="2951163" y="4819650"/>
              <a:ext cx="95250" cy="80963"/>
              <a:chOff x="287524" y="3070225"/>
              <a:chExt cx="72008" cy="80540"/>
            </a:xfrm>
          </p:grpSpPr>
          <p:cxnSp>
            <p:nvCxnSpPr>
              <p:cNvPr id="39070" name="直接连接符 3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71" name="直接连接符 3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8928" name="Line 47"/>
            <p:cNvSpPr>
              <a:spLocks noChangeShapeType="1"/>
            </p:cNvSpPr>
            <p:nvPr/>
          </p:nvSpPr>
          <p:spPr bwMode="auto">
            <a:xfrm flipV="1">
              <a:off x="3694113" y="4724400"/>
              <a:ext cx="7683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29" name="Group 131"/>
            <p:cNvGrpSpPr>
              <a:grpSpLocks/>
            </p:cNvGrpSpPr>
            <p:nvPr/>
          </p:nvGrpSpPr>
          <p:grpSpPr bwMode="auto">
            <a:xfrm flipV="1">
              <a:off x="815975" y="2781300"/>
              <a:ext cx="7966075" cy="1071563"/>
              <a:chOff x="4286" y="1525"/>
              <a:chExt cx="363" cy="272"/>
            </a:xfrm>
          </p:grpSpPr>
          <p:sp>
            <p:nvSpPr>
              <p:cNvPr id="39068"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69"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930" name="Group 110"/>
            <p:cNvGrpSpPr>
              <a:grpSpLocks/>
            </p:cNvGrpSpPr>
            <p:nvPr/>
          </p:nvGrpSpPr>
          <p:grpSpPr bwMode="auto">
            <a:xfrm flipV="1">
              <a:off x="1479550" y="3213100"/>
              <a:ext cx="6054725" cy="646113"/>
              <a:chOff x="4286" y="1525"/>
              <a:chExt cx="362" cy="272"/>
            </a:xfrm>
          </p:grpSpPr>
          <p:sp>
            <p:nvSpPr>
              <p:cNvPr id="39066"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67"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31" name="AutoShape 150"/>
            <p:cNvSpPr>
              <a:spLocks noChangeArrowheads="1"/>
            </p:cNvSpPr>
            <p:nvPr/>
          </p:nvSpPr>
          <p:spPr bwMode="auto">
            <a:xfrm>
              <a:off x="1431925" y="38227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8932" name="Rectangle 34"/>
            <p:cNvSpPr>
              <a:spLocks noChangeArrowheads="1"/>
            </p:cNvSpPr>
            <p:nvPr/>
          </p:nvSpPr>
          <p:spPr bwMode="auto">
            <a:xfrm>
              <a:off x="6378575" y="4148138"/>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A</a:t>
              </a:r>
            </a:p>
          </p:txBody>
        </p:sp>
        <p:sp>
          <p:nvSpPr>
            <p:cNvPr id="38933" name="Rectangle 35"/>
            <p:cNvSpPr>
              <a:spLocks noChangeArrowheads="1"/>
            </p:cNvSpPr>
            <p:nvPr/>
          </p:nvSpPr>
          <p:spPr bwMode="auto">
            <a:xfrm>
              <a:off x="6378575" y="4727575"/>
              <a:ext cx="287338"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a:solidFill>
                    <a:srgbClr val="000000"/>
                  </a:solidFill>
                  <a:latin typeface="Times New Roman" panose="02020603050405020304" pitchFamily="18" charset="0"/>
                  <a:ea typeface="黑体" panose="02010609060101010101" pitchFamily="49" charset="-122"/>
                </a:rPr>
                <a:t>B</a:t>
              </a:r>
            </a:p>
          </p:txBody>
        </p:sp>
        <p:sp>
          <p:nvSpPr>
            <p:cNvPr id="38934" name="Line 36"/>
            <p:cNvSpPr>
              <a:spLocks noChangeShapeType="1"/>
            </p:cNvSpPr>
            <p:nvPr/>
          </p:nvSpPr>
          <p:spPr bwMode="auto">
            <a:xfrm flipV="1">
              <a:off x="6094413" y="4291013"/>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Line 37"/>
            <p:cNvSpPr>
              <a:spLocks noChangeShapeType="1"/>
            </p:cNvSpPr>
            <p:nvPr/>
          </p:nvSpPr>
          <p:spPr bwMode="auto">
            <a:xfrm flipV="1">
              <a:off x="6094413" y="4872038"/>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6" name="Line 55"/>
            <p:cNvSpPr>
              <a:spLocks noChangeShapeType="1"/>
            </p:cNvSpPr>
            <p:nvPr/>
          </p:nvSpPr>
          <p:spPr bwMode="auto">
            <a:xfrm>
              <a:off x="6670675" y="4292600"/>
              <a:ext cx="11509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37" name="组合 279"/>
            <p:cNvGrpSpPr>
              <a:grpSpLocks/>
            </p:cNvGrpSpPr>
            <p:nvPr/>
          </p:nvGrpSpPr>
          <p:grpSpPr bwMode="auto">
            <a:xfrm>
              <a:off x="5037138" y="3573463"/>
              <a:ext cx="1055687" cy="1800225"/>
              <a:chOff x="3132139" y="3933056"/>
              <a:chExt cx="863600" cy="1800225"/>
            </a:xfrm>
          </p:grpSpPr>
          <p:sp>
            <p:nvSpPr>
              <p:cNvPr id="3905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寄存器堆</a:t>
                </a:r>
              </a:p>
            </p:txBody>
          </p:sp>
          <p:sp>
            <p:nvSpPr>
              <p:cNvPr id="39060" name="Text Box 17"/>
              <p:cNvSpPr txBox="1">
                <a:spLocks noChangeArrowheads="1"/>
              </p:cNvSpPr>
              <p:nvPr/>
            </p:nvSpPr>
            <p:spPr bwMode="auto">
              <a:xfrm>
                <a:off x="3168333" y="4004493"/>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Reg1</a:t>
                </a:r>
              </a:p>
            </p:txBody>
          </p:sp>
          <p:sp>
            <p:nvSpPr>
              <p:cNvPr id="39061" name="Text Box 18"/>
              <p:cNvSpPr txBox="1">
                <a:spLocks noChangeArrowheads="1"/>
              </p:cNvSpPr>
              <p:nvPr/>
            </p:nvSpPr>
            <p:spPr bwMode="auto">
              <a:xfrm>
                <a:off x="3154045" y="4420418"/>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Reg2</a:t>
                </a:r>
              </a:p>
            </p:txBody>
          </p:sp>
          <p:sp>
            <p:nvSpPr>
              <p:cNvPr id="39062" name="Text Box 19"/>
              <p:cNvSpPr txBox="1">
                <a:spLocks noChangeArrowheads="1"/>
              </p:cNvSpPr>
              <p:nvPr/>
            </p:nvSpPr>
            <p:spPr bwMode="auto">
              <a:xfrm>
                <a:off x="3168333" y="49411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Reg</a:t>
                </a:r>
              </a:p>
            </p:txBody>
          </p:sp>
          <p:sp>
            <p:nvSpPr>
              <p:cNvPr id="39063" name="Text Box 20"/>
              <p:cNvSpPr txBox="1">
                <a:spLocks noChangeArrowheads="1"/>
              </p:cNvSpPr>
              <p:nvPr/>
            </p:nvSpPr>
            <p:spPr bwMode="auto">
              <a:xfrm>
                <a:off x="3168333" y="53729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sp>
            <p:nvSpPr>
              <p:cNvPr id="3906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Data1</a:t>
                </a:r>
              </a:p>
            </p:txBody>
          </p:sp>
          <p:sp>
            <p:nvSpPr>
              <p:cNvPr id="3906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Data2</a:t>
                </a:r>
              </a:p>
            </p:txBody>
          </p:sp>
        </p:grpSp>
        <p:grpSp>
          <p:nvGrpSpPr>
            <p:cNvPr id="38938" name="组合 300"/>
            <p:cNvGrpSpPr>
              <a:grpSpLocks/>
            </p:cNvGrpSpPr>
            <p:nvPr/>
          </p:nvGrpSpPr>
          <p:grpSpPr bwMode="auto">
            <a:xfrm>
              <a:off x="5807075" y="5276850"/>
              <a:ext cx="95250" cy="80963"/>
              <a:chOff x="287524" y="3070225"/>
              <a:chExt cx="72008" cy="80540"/>
            </a:xfrm>
          </p:grpSpPr>
          <p:cxnSp>
            <p:nvCxnSpPr>
              <p:cNvPr id="39057" name="直接连接符 60"/>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58" name="直接连接符 61"/>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8939" name="组合 311"/>
            <p:cNvGrpSpPr>
              <a:grpSpLocks/>
            </p:cNvGrpSpPr>
            <p:nvPr/>
          </p:nvGrpSpPr>
          <p:grpSpPr bwMode="auto">
            <a:xfrm>
              <a:off x="6478588" y="4937125"/>
              <a:ext cx="95250" cy="80963"/>
              <a:chOff x="287524" y="3070225"/>
              <a:chExt cx="72008" cy="80540"/>
            </a:xfrm>
          </p:grpSpPr>
          <p:cxnSp>
            <p:nvCxnSpPr>
              <p:cNvPr id="39055" name="直接连接符 63"/>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56" name="直接连接符 64"/>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8940" name="组合 338"/>
            <p:cNvGrpSpPr>
              <a:grpSpLocks/>
            </p:cNvGrpSpPr>
            <p:nvPr/>
          </p:nvGrpSpPr>
          <p:grpSpPr bwMode="auto">
            <a:xfrm>
              <a:off x="6472238" y="4362450"/>
              <a:ext cx="95250" cy="80963"/>
              <a:chOff x="287524" y="3070225"/>
              <a:chExt cx="72008" cy="80540"/>
            </a:xfrm>
          </p:grpSpPr>
          <p:cxnSp>
            <p:nvCxnSpPr>
              <p:cNvPr id="39053" name="直接连接符 6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54" name="直接连接符 6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8941" name="组合 61"/>
            <p:cNvGrpSpPr>
              <a:grpSpLocks/>
            </p:cNvGrpSpPr>
            <p:nvPr/>
          </p:nvGrpSpPr>
          <p:grpSpPr bwMode="auto">
            <a:xfrm>
              <a:off x="7821613" y="4049713"/>
              <a:ext cx="669925" cy="1179512"/>
              <a:chOff x="3132137" y="4337869"/>
              <a:chExt cx="582176" cy="1179364"/>
            </a:xfrm>
          </p:grpSpPr>
          <p:sp>
            <p:nvSpPr>
              <p:cNvPr id="39049"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050" name="Text Box 24"/>
              <p:cNvSpPr txBox="1">
                <a:spLocks noChangeArrowheads="1"/>
              </p:cNvSpPr>
              <p:nvPr/>
            </p:nvSpPr>
            <p:spPr bwMode="auto">
              <a:xfrm>
                <a:off x="3199963" y="4804459"/>
                <a:ext cx="221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100">
                    <a:solidFill>
                      <a:srgbClr val="000000"/>
                    </a:solidFill>
                    <a:latin typeface="Cambria" panose="02040503050406030204" pitchFamily="18" charset="0"/>
                  </a:rPr>
                  <a:t>ALU</a:t>
                </a:r>
                <a:endParaRPr lang="en-US" altLang="zh-CN" sz="1200">
                  <a:solidFill>
                    <a:srgbClr val="000000"/>
                  </a:solidFill>
                  <a:latin typeface="Cambria" panose="02040503050406030204" pitchFamily="18" charset="0"/>
                </a:endParaRPr>
              </a:p>
            </p:txBody>
          </p:sp>
          <p:sp>
            <p:nvSpPr>
              <p:cNvPr id="39051"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1000">
                    <a:solidFill>
                      <a:srgbClr val="000000"/>
                    </a:solidFill>
                    <a:latin typeface="Times New Roman" panose="02020603050405020304" pitchFamily="18" charset="0"/>
                  </a:rPr>
                  <a:t>Zero</a:t>
                </a:r>
              </a:p>
              <a:p>
                <a:pPr algn="ctr" eaLnBrk="1" fontAlgn="ctr" hangingPunct="1"/>
                <a:r>
                  <a:rPr kumimoji="1" lang="en-US" altLang="zh-CN" sz="1000">
                    <a:solidFill>
                      <a:srgbClr val="000000"/>
                    </a:solidFill>
                    <a:latin typeface="Times New Roman" panose="02020603050405020304" pitchFamily="18" charset="0"/>
                  </a:rPr>
                  <a:t>Ov</a:t>
                </a:r>
              </a:p>
            </p:txBody>
          </p:sp>
          <p:sp>
            <p:nvSpPr>
              <p:cNvPr id="39052"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1000">
                    <a:solidFill>
                      <a:srgbClr val="000000"/>
                    </a:solidFill>
                    <a:latin typeface="Times New Roman" panose="02020603050405020304" pitchFamily="18" charset="0"/>
                  </a:rPr>
                  <a:t>ALU</a:t>
                </a:r>
              </a:p>
              <a:p>
                <a:pPr algn="ctr" eaLnBrk="1" fontAlgn="ctr" hangingPunct="1">
                  <a:lnSpc>
                    <a:spcPct val="80000"/>
                  </a:lnSpc>
                </a:pPr>
                <a:r>
                  <a:rPr kumimoji="1" lang="zh-CN" altLang="en-US" sz="1000">
                    <a:solidFill>
                      <a:srgbClr val="000000"/>
                    </a:solidFill>
                    <a:latin typeface="Times New Roman" panose="02020603050405020304" pitchFamily="18" charset="0"/>
                  </a:rPr>
                  <a:t>结果</a:t>
                </a:r>
              </a:p>
            </p:txBody>
          </p:sp>
        </p:grpSp>
        <p:sp>
          <p:nvSpPr>
            <p:cNvPr id="38942" name="Rectangle 79"/>
            <p:cNvSpPr>
              <a:spLocks noChangeArrowheads="1"/>
            </p:cNvSpPr>
            <p:nvPr/>
          </p:nvSpPr>
          <p:spPr bwMode="auto">
            <a:xfrm>
              <a:off x="9166225" y="4511675"/>
              <a:ext cx="673100"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000">
                  <a:solidFill>
                    <a:srgbClr val="000000"/>
                  </a:solidFill>
                  <a:latin typeface="Cambria" panose="02040503050406030204" pitchFamily="18" charset="0"/>
                  <a:ea typeface="黑体" panose="02010609060101010101" pitchFamily="49" charset="-122"/>
                </a:rPr>
                <a:t>ALUOut</a:t>
              </a:r>
            </a:p>
          </p:txBody>
        </p:sp>
        <p:sp>
          <p:nvSpPr>
            <p:cNvPr id="38943" name="Line 55"/>
            <p:cNvSpPr>
              <a:spLocks noChangeShapeType="1"/>
            </p:cNvSpPr>
            <p:nvPr/>
          </p:nvSpPr>
          <p:spPr bwMode="auto">
            <a:xfrm flipV="1">
              <a:off x="8494713" y="4652963"/>
              <a:ext cx="6715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44" name="组合 300"/>
            <p:cNvGrpSpPr>
              <a:grpSpLocks/>
            </p:cNvGrpSpPr>
            <p:nvPr/>
          </p:nvGrpSpPr>
          <p:grpSpPr bwMode="auto">
            <a:xfrm>
              <a:off x="9645650" y="4724400"/>
              <a:ext cx="96838" cy="80963"/>
              <a:chOff x="287524" y="3070225"/>
              <a:chExt cx="72008" cy="80540"/>
            </a:xfrm>
          </p:grpSpPr>
          <p:cxnSp>
            <p:nvCxnSpPr>
              <p:cNvPr id="39047" name="直接连接符 7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48" name="直接连接符 7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38945" name="Group 87"/>
            <p:cNvGrpSpPr>
              <a:grpSpLocks/>
            </p:cNvGrpSpPr>
            <p:nvPr/>
          </p:nvGrpSpPr>
          <p:grpSpPr bwMode="auto">
            <a:xfrm flipV="1">
              <a:off x="3697288" y="5229225"/>
              <a:ext cx="6427787" cy="1079500"/>
              <a:chOff x="4241" y="3249"/>
              <a:chExt cx="361" cy="271"/>
            </a:xfrm>
          </p:grpSpPr>
          <p:sp>
            <p:nvSpPr>
              <p:cNvPr id="39045"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46"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46" name="Line 164"/>
            <p:cNvSpPr>
              <a:spLocks noChangeShapeType="1"/>
            </p:cNvSpPr>
            <p:nvPr/>
          </p:nvSpPr>
          <p:spPr bwMode="auto">
            <a:xfrm flipH="1" flipV="1">
              <a:off x="10125075" y="4645025"/>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7" name="Line 9"/>
            <p:cNvSpPr>
              <a:spLocks noChangeShapeType="1"/>
            </p:cNvSpPr>
            <p:nvPr/>
          </p:nvSpPr>
          <p:spPr bwMode="auto">
            <a:xfrm flipV="1">
              <a:off x="7054850" y="5084763"/>
              <a:ext cx="0" cy="10080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8" name="Line 49"/>
            <p:cNvSpPr>
              <a:spLocks noChangeShapeType="1"/>
            </p:cNvSpPr>
            <p:nvPr/>
          </p:nvSpPr>
          <p:spPr bwMode="auto">
            <a:xfrm flipV="1">
              <a:off x="3886200" y="6092825"/>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9" name="Line 140"/>
            <p:cNvSpPr>
              <a:spLocks noChangeShapeType="1"/>
            </p:cNvSpPr>
            <p:nvPr/>
          </p:nvSpPr>
          <p:spPr bwMode="auto">
            <a:xfrm>
              <a:off x="4462463" y="6021388"/>
              <a:ext cx="188912"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0" name="Text Box 257"/>
            <p:cNvSpPr txBox="1">
              <a:spLocks noChangeArrowheads="1"/>
            </p:cNvSpPr>
            <p:nvPr/>
          </p:nvSpPr>
          <p:spPr bwMode="auto">
            <a:xfrm>
              <a:off x="4462463" y="5951538"/>
              <a:ext cx="287337"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16</a:t>
              </a:r>
            </a:p>
          </p:txBody>
        </p:sp>
        <p:sp>
          <p:nvSpPr>
            <p:cNvPr id="38951" name="Line 263"/>
            <p:cNvSpPr>
              <a:spLocks noChangeShapeType="1"/>
            </p:cNvSpPr>
            <p:nvPr/>
          </p:nvSpPr>
          <p:spPr bwMode="auto">
            <a:xfrm>
              <a:off x="5902325" y="6096000"/>
              <a:ext cx="11525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52" name="组合 116"/>
            <p:cNvGrpSpPr>
              <a:grpSpLocks/>
            </p:cNvGrpSpPr>
            <p:nvPr/>
          </p:nvGrpSpPr>
          <p:grpSpPr bwMode="auto">
            <a:xfrm rot="10800000" flipH="1" flipV="1">
              <a:off x="5038725" y="5876925"/>
              <a:ext cx="866775" cy="292100"/>
              <a:chOff x="3132138" y="4581128"/>
              <a:chExt cx="717226" cy="292234"/>
            </a:xfrm>
          </p:grpSpPr>
          <p:cxnSp>
            <p:nvCxnSpPr>
              <p:cNvPr id="39040" name="直接连接符 88"/>
              <p:cNvCxnSpPr>
                <a:cxnSpLocks noChangeShapeType="1"/>
              </p:cNvCxnSpPr>
              <p:nvPr/>
            </p:nvCxnSpPr>
            <p:spPr bwMode="auto">
              <a:xfrm>
                <a:off x="3132138" y="4869180"/>
                <a:ext cx="71722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41" name="直接连接符 89"/>
              <p:cNvCxnSpPr>
                <a:cxnSpLocks noChangeShapeType="1"/>
              </p:cNvCxnSpPr>
              <p:nvPr/>
            </p:nvCxnSpPr>
            <p:spPr bwMode="auto">
              <a:xfrm>
                <a:off x="3132138" y="4725144"/>
                <a:ext cx="0" cy="14821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42" name="直接连接符 90"/>
              <p:cNvCxnSpPr>
                <a:cxnSpLocks noChangeShapeType="1"/>
              </p:cNvCxnSpPr>
              <p:nvPr/>
            </p:nvCxnSpPr>
            <p:spPr bwMode="auto">
              <a:xfrm flipV="1">
                <a:off x="3132138" y="4581128"/>
                <a:ext cx="717226" cy="14401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43" name="直接连接符 91"/>
              <p:cNvCxnSpPr>
                <a:cxnSpLocks noChangeShapeType="1"/>
              </p:cNvCxnSpPr>
              <p:nvPr/>
            </p:nvCxnSpPr>
            <p:spPr bwMode="auto">
              <a:xfrm flipV="1">
                <a:off x="3849364" y="4581128"/>
                <a:ext cx="0" cy="28805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9044" name="TextBox 92"/>
              <p:cNvSpPr txBox="1">
                <a:spLocks noChangeArrowheads="1"/>
              </p:cNvSpPr>
              <p:nvPr/>
            </p:nvSpPr>
            <p:spPr bwMode="auto">
              <a:xfrm>
                <a:off x="3159320" y="4665613"/>
                <a:ext cx="69004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1800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Cambria" panose="02040503050406030204" pitchFamily="18" charset="0"/>
                    <a:ea typeface="黑体" panose="02010609060101010101" pitchFamily="49" charset="-122"/>
                  </a:rPr>
                  <a:t>扩展</a:t>
                </a:r>
              </a:p>
            </p:txBody>
          </p:sp>
        </p:grpSp>
        <p:sp>
          <p:nvSpPr>
            <p:cNvPr id="38953" name="Line 139"/>
            <p:cNvSpPr>
              <a:spLocks noChangeShapeType="1"/>
            </p:cNvSpPr>
            <p:nvPr/>
          </p:nvSpPr>
          <p:spPr bwMode="auto">
            <a:xfrm>
              <a:off x="6207125" y="6026150"/>
              <a:ext cx="192088"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4" name="Text Box 258"/>
            <p:cNvSpPr txBox="1">
              <a:spLocks noChangeArrowheads="1"/>
            </p:cNvSpPr>
            <p:nvPr/>
          </p:nvSpPr>
          <p:spPr bwMode="auto">
            <a:xfrm>
              <a:off x="6189663" y="5951538"/>
              <a:ext cx="28892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a:solidFill>
                    <a:srgbClr val="000000"/>
                  </a:solidFill>
                  <a:latin typeface="Times New Roman" panose="02020603050405020304" pitchFamily="18" charset="0"/>
                </a:rPr>
                <a:t>32</a:t>
              </a:r>
            </a:p>
          </p:txBody>
        </p:sp>
        <p:sp>
          <p:nvSpPr>
            <p:cNvPr id="38955" name="Line 38"/>
            <p:cNvSpPr>
              <a:spLocks noChangeShapeType="1"/>
            </p:cNvSpPr>
            <p:nvPr/>
          </p:nvSpPr>
          <p:spPr bwMode="auto">
            <a:xfrm>
              <a:off x="6665913" y="4859338"/>
              <a:ext cx="5810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6" name="任意多边形 96"/>
            <p:cNvSpPr>
              <a:spLocks/>
            </p:cNvSpPr>
            <p:nvPr/>
          </p:nvSpPr>
          <p:spPr bwMode="auto">
            <a:xfrm>
              <a:off x="7246938" y="4797425"/>
              <a:ext cx="287337" cy="360363"/>
            </a:xfrm>
            <a:custGeom>
              <a:avLst/>
              <a:gdLst>
                <a:gd name="T0" fmla="*/ 0 w 220980"/>
                <a:gd name="T1" fmla="*/ 0 h 800100"/>
                <a:gd name="T2" fmla="*/ 0 w 220980"/>
                <a:gd name="T3" fmla="*/ 162143 h 800100"/>
                <a:gd name="T4" fmla="*/ 374385 w 220980"/>
                <a:gd name="T5" fmla="*/ 145157 h 800100"/>
                <a:gd name="T6" fmla="*/ 374385 w 220980"/>
                <a:gd name="T7" fmla="*/ 13898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p>
            <a:p>
              <a:pPr fontAlgn="ct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p:txBody>
        </p:sp>
        <p:sp>
          <p:nvSpPr>
            <p:cNvPr id="38957" name="Line 55"/>
            <p:cNvSpPr>
              <a:spLocks noChangeShapeType="1"/>
            </p:cNvSpPr>
            <p:nvPr/>
          </p:nvSpPr>
          <p:spPr bwMode="auto">
            <a:xfrm>
              <a:off x="7054850" y="5084763"/>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8" name="Line 55"/>
            <p:cNvSpPr>
              <a:spLocks noChangeShapeType="1"/>
            </p:cNvSpPr>
            <p:nvPr/>
          </p:nvSpPr>
          <p:spPr bwMode="auto">
            <a:xfrm>
              <a:off x="7534275" y="5013325"/>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9" name="AutoShape 158"/>
            <p:cNvSpPr>
              <a:spLocks noChangeArrowheads="1"/>
            </p:cNvSpPr>
            <p:nvPr/>
          </p:nvSpPr>
          <p:spPr bwMode="auto">
            <a:xfrm>
              <a:off x="3840163" y="468153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8960" name="Line 48"/>
            <p:cNvSpPr>
              <a:spLocks noChangeShapeType="1"/>
            </p:cNvSpPr>
            <p:nvPr/>
          </p:nvSpPr>
          <p:spPr bwMode="auto">
            <a:xfrm>
              <a:off x="3886200" y="4724400"/>
              <a:ext cx="0" cy="1368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1" name="Line 55"/>
            <p:cNvSpPr>
              <a:spLocks noChangeShapeType="1"/>
            </p:cNvSpPr>
            <p:nvPr/>
          </p:nvSpPr>
          <p:spPr bwMode="auto">
            <a:xfrm>
              <a:off x="3694113" y="5229225"/>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2" name="Line 55"/>
            <p:cNvSpPr>
              <a:spLocks noChangeShapeType="1"/>
            </p:cNvSpPr>
            <p:nvPr/>
          </p:nvSpPr>
          <p:spPr bwMode="auto">
            <a:xfrm>
              <a:off x="9834563" y="4656138"/>
              <a:ext cx="67468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63" name="组合 78"/>
            <p:cNvGrpSpPr>
              <a:grpSpLocks/>
            </p:cNvGrpSpPr>
            <p:nvPr/>
          </p:nvGrpSpPr>
          <p:grpSpPr bwMode="auto">
            <a:xfrm>
              <a:off x="2827338" y="5805488"/>
              <a:ext cx="674687" cy="431800"/>
              <a:chOff x="1496555" y="4858249"/>
              <a:chExt cx="506413" cy="431800"/>
            </a:xfrm>
          </p:grpSpPr>
          <p:sp>
            <p:nvSpPr>
              <p:cNvPr id="39036"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200">
                    <a:solidFill>
                      <a:srgbClr val="000000"/>
                    </a:solidFill>
                    <a:latin typeface="Times New Roman" panose="02020603050405020304" pitchFamily="18" charset="0"/>
                    <a:ea typeface="黑体" panose="02010609060101010101" pitchFamily="49" charset="-122"/>
                  </a:rPr>
                  <a:t>数据</a:t>
                </a:r>
                <a:endParaRPr kumimoji="1" lang="en-US" altLang="zh-CN" sz="1200">
                  <a:solidFill>
                    <a:srgbClr val="000000"/>
                  </a:solidFill>
                  <a:latin typeface="Times New Roman" panose="02020603050405020304" pitchFamily="18" charset="0"/>
                  <a:ea typeface="黑体" panose="02010609060101010101" pitchFamily="49" charset="-122"/>
                </a:endParaRPr>
              </a:p>
              <a:p>
                <a:pPr fontAlgn="ctr"/>
                <a:r>
                  <a:rPr kumimoji="1" lang="zh-CN" altLang="en-US" sz="1200">
                    <a:solidFill>
                      <a:srgbClr val="000000"/>
                    </a:solidFill>
                    <a:latin typeface="Times New Roman" panose="02020603050405020304" pitchFamily="18" charset="0"/>
                    <a:ea typeface="黑体" panose="02010609060101010101" pitchFamily="49" charset="-122"/>
                  </a:rPr>
                  <a:t>寄存器</a:t>
                </a:r>
              </a:p>
            </p:txBody>
          </p:sp>
          <p:grpSp>
            <p:nvGrpSpPr>
              <p:cNvPr id="39037" name="组合 80"/>
              <p:cNvGrpSpPr>
                <a:grpSpLocks/>
              </p:cNvGrpSpPr>
              <p:nvPr/>
            </p:nvGrpSpPr>
            <p:grpSpPr bwMode="auto">
              <a:xfrm flipV="1">
                <a:off x="1547664" y="4865099"/>
                <a:ext cx="72008" cy="80540"/>
                <a:chOff x="287524" y="3070225"/>
                <a:chExt cx="72008" cy="80540"/>
              </a:xfrm>
            </p:grpSpPr>
            <p:cxnSp>
              <p:nvCxnSpPr>
                <p:cNvPr id="39038" name="直接连接符 10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39" name="直接连接符 10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sp>
          <p:nvSpPr>
            <p:cNvPr id="38964" name="Line 164"/>
            <p:cNvSpPr>
              <a:spLocks noChangeShapeType="1"/>
            </p:cNvSpPr>
            <p:nvPr/>
          </p:nvSpPr>
          <p:spPr bwMode="auto">
            <a:xfrm flipH="1" flipV="1">
              <a:off x="11564938" y="4868863"/>
              <a:ext cx="0" cy="1584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5" name="Line 253"/>
            <p:cNvSpPr>
              <a:spLocks noChangeShapeType="1"/>
            </p:cNvSpPr>
            <p:nvPr/>
          </p:nvSpPr>
          <p:spPr bwMode="auto">
            <a:xfrm>
              <a:off x="3214688" y="6453188"/>
              <a:ext cx="835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6" name="Line 164"/>
            <p:cNvSpPr>
              <a:spLocks noChangeShapeType="1"/>
            </p:cNvSpPr>
            <p:nvPr/>
          </p:nvSpPr>
          <p:spPr bwMode="auto">
            <a:xfrm flipV="1">
              <a:off x="3214688" y="6237288"/>
              <a:ext cx="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7" name="Line 48"/>
            <p:cNvSpPr>
              <a:spLocks noChangeShapeType="1"/>
            </p:cNvSpPr>
            <p:nvPr/>
          </p:nvSpPr>
          <p:spPr bwMode="auto">
            <a:xfrm flipH="1">
              <a:off x="3214688" y="537368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8" name="Line 126"/>
            <p:cNvSpPr>
              <a:spLocks noChangeShapeType="1"/>
            </p:cNvSpPr>
            <p:nvPr/>
          </p:nvSpPr>
          <p:spPr bwMode="auto">
            <a:xfrm>
              <a:off x="3214688" y="5373688"/>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69" name="组合 175"/>
            <p:cNvGrpSpPr>
              <a:grpSpLocks/>
            </p:cNvGrpSpPr>
            <p:nvPr/>
          </p:nvGrpSpPr>
          <p:grpSpPr bwMode="auto">
            <a:xfrm>
              <a:off x="10509250" y="4348163"/>
              <a:ext cx="863600" cy="1296987"/>
              <a:chOff x="3312847" y="4365104"/>
              <a:chExt cx="684861" cy="1296988"/>
            </a:xfrm>
          </p:grpSpPr>
          <p:sp>
            <p:nvSpPr>
              <p:cNvPr id="39032"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数据</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39033"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39034"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ReadData</a:t>
                </a:r>
              </a:p>
            </p:txBody>
          </p:sp>
          <p:sp>
            <p:nvSpPr>
              <p:cNvPr id="39035"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grpSp>
        <p:sp>
          <p:nvSpPr>
            <p:cNvPr id="38970" name="Line 186"/>
            <p:cNvSpPr>
              <a:spLocks noChangeShapeType="1"/>
            </p:cNvSpPr>
            <p:nvPr/>
          </p:nvSpPr>
          <p:spPr bwMode="auto">
            <a:xfrm>
              <a:off x="11372850" y="4860925"/>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71" name="Group 30"/>
            <p:cNvGrpSpPr>
              <a:grpSpLocks/>
            </p:cNvGrpSpPr>
            <p:nvPr/>
          </p:nvGrpSpPr>
          <p:grpSpPr bwMode="auto">
            <a:xfrm>
              <a:off x="4654550" y="5157788"/>
              <a:ext cx="384175" cy="215900"/>
              <a:chOff x="2064" y="2931"/>
              <a:chExt cx="136" cy="227"/>
            </a:xfrm>
          </p:grpSpPr>
          <p:sp>
            <p:nvSpPr>
              <p:cNvPr id="39029"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30"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31"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72" name="AutoShape 155"/>
            <p:cNvSpPr>
              <a:spLocks noChangeArrowheads="1"/>
            </p:cNvSpPr>
            <p:nvPr/>
          </p:nvSpPr>
          <p:spPr bwMode="auto">
            <a:xfrm>
              <a:off x="10077450" y="4625975"/>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8973" name="AutoShape 153"/>
            <p:cNvSpPr>
              <a:spLocks noChangeArrowheads="1"/>
            </p:cNvSpPr>
            <p:nvPr/>
          </p:nvSpPr>
          <p:spPr bwMode="auto">
            <a:xfrm>
              <a:off x="6813550" y="482441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8974" name="Line 160"/>
            <p:cNvSpPr>
              <a:spLocks noChangeShapeType="1"/>
            </p:cNvSpPr>
            <p:nvPr/>
          </p:nvSpPr>
          <p:spPr bwMode="auto">
            <a:xfrm flipV="1">
              <a:off x="6862763" y="5373688"/>
              <a:ext cx="36464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5" name="Line 73"/>
            <p:cNvSpPr>
              <a:spLocks noChangeShapeType="1"/>
            </p:cNvSpPr>
            <p:nvPr/>
          </p:nvSpPr>
          <p:spPr bwMode="auto">
            <a:xfrm rot="16200000" flipH="1">
              <a:off x="6610350" y="5121276"/>
              <a:ext cx="504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6" name="Line 48"/>
            <p:cNvSpPr>
              <a:spLocks noChangeShapeType="1"/>
            </p:cNvSpPr>
            <p:nvPr/>
          </p:nvSpPr>
          <p:spPr bwMode="auto">
            <a:xfrm>
              <a:off x="3886200" y="3429000"/>
              <a:ext cx="0" cy="151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7" name="Line 47"/>
            <p:cNvSpPr>
              <a:spLocks noChangeShapeType="1"/>
            </p:cNvSpPr>
            <p:nvPr/>
          </p:nvSpPr>
          <p:spPr bwMode="auto">
            <a:xfrm flipV="1">
              <a:off x="3886200" y="3429000"/>
              <a:ext cx="3648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8" name="Line 164"/>
            <p:cNvSpPr>
              <a:spLocks noChangeShapeType="1"/>
            </p:cNvSpPr>
            <p:nvPr/>
          </p:nvSpPr>
          <p:spPr bwMode="auto">
            <a:xfrm flipV="1">
              <a:off x="8589963" y="3213100"/>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9" name="Line 164"/>
            <p:cNvSpPr>
              <a:spLocks noChangeShapeType="1"/>
            </p:cNvSpPr>
            <p:nvPr/>
          </p:nvSpPr>
          <p:spPr bwMode="auto">
            <a:xfrm flipH="1" flipV="1">
              <a:off x="8782050" y="278130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0" name="Line 48"/>
            <p:cNvSpPr>
              <a:spLocks noChangeShapeType="1"/>
            </p:cNvSpPr>
            <p:nvPr/>
          </p:nvSpPr>
          <p:spPr bwMode="auto">
            <a:xfrm>
              <a:off x="4078288" y="3429000"/>
              <a:ext cx="0"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1" name="Line 48"/>
            <p:cNvSpPr>
              <a:spLocks noChangeShapeType="1"/>
            </p:cNvSpPr>
            <p:nvPr/>
          </p:nvSpPr>
          <p:spPr bwMode="auto">
            <a:xfrm>
              <a:off x="4270375" y="342900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2" name="AutoShape 158"/>
            <p:cNvSpPr>
              <a:spLocks noChangeArrowheads="1"/>
            </p:cNvSpPr>
            <p:nvPr/>
          </p:nvSpPr>
          <p:spPr bwMode="auto">
            <a:xfrm>
              <a:off x="4022725" y="426243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8983" name="AutoShape 158"/>
            <p:cNvSpPr>
              <a:spLocks noChangeArrowheads="1"/>
            </p:cNvSpPr>
            <p:nvPr/>
          </p:nvSpPr>
          <p:spPr bwMode="auto">
            <a:xfrm>
              <a:off x="4214813" y="383063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38984" name="Line 164"/>
            <p:cNvSpPr>
              <a:spLocks noChangeShapeType="1"/>
            </p:cNvSpPr>
            <p:nvPr/>
          </p:nvSpPr>
          <p:spPr bwMode="auto">
            <a:xfrm flipV="1">
              <a:off x="8589963" y="3429000"/>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5" name="Line 164"/>
            <p:cNvSpPr>
              <a:spLocks noChangeShapeType="1"/>
            </p:cNvSpPr>
            <p:nvPr/>
          </p:nvSpPr>
          <p:spPr bwMode="auto">
            <a:xfrm flipH="1" flipV="1">
              <a:off x="8782050" y="3429000"/>
              <a:ext cx="0" cy="2303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6" name="任意多边形 137"/>
            <p:cNvSpPr>
              <a:spLocks/>
            </p:cNvSpPr>
            <p:nvPr/>
          </p:nvSpPr>
          <p:spPr bwMode="auto">
            <a:xfrm>
              <a:off x="4367213" y="5157788"/>
              <a:ext cx="287337" cy="431800"/>
            </a:xfrm>
            <a:custGeom>
              <a:avLst/>
              <a:gdLst>
                <a:gd name="T0" fmla="*/ 0 w 220980"/>
                <a:gd name="T1" fmla="*/ 0 h 800100"/>
                <a:gd name="T2" fmla="*/ 0 w 220980"/>
                <a:gd name="T3" fmla="*/ 233143 h 800100"/>
                <a:gd name="T4" fmla="*/ 374385 w 220980"/>
                <a:gd name="T5" fmla="*/ 208718 h 800100"/>
                <a:gd name="T6" fmla="*/ 374385 w 220980"/>
                <a:gd name="T7" fmla="*/ 19984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sp>
          <p:nvSpPr>
            <p:cNvPr id="38987" name="Line 263"/>
            <p:cNvSpPr>
              <a:spLocks noChangeShapeType="1"/>
            </p:cNvSpPr>
            <p:nvPr/>
          </p:nvSpPr>
          <p:spPr bwMode="auto">
            <a:xfrm>
              <a:off x="4078288" y="5732463"/>
              <a:ext cx="47037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8" name="Line 126"/>
            <p:cNvSpPr>
              <a:spLocks noChangeShapeType="1"/>
            </p:cNvSpPr>
            <p:nvPr/>
          </p:nvSpPr>
          <p:spPr bwMode="auto">
            <a:xfrm>
              <a:off x="4078288" y="5516563"/>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9" name="Line 9"/>
            <p:cNvSpPr>
              <a:spLocks noChangeShapeType="1"/>
            </p:cNvSpPr>
            <p:nvPr/>
          </p:nvSpPr>
          <p:spPr bwMode="auto">
            <a:xfrm flipV="1">
              <a:off x="4078288" y="5516563"/>
              <a:ext cx="0" cy="215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90" name="Line 145"/>
            <p:cNvSpPr>
              <a:spLocks noChangeShapeType="1"/>
            </p:cNvSpPr>
            <p:nvPr/>
          </p:nvSpPr>
          <p:spPr bwMode="auto">
            <a:xfrm>
              <a:off x="6475413" y="3359150"/>
              <a:ext cx="192087"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91" name="Text Box 146"/>
            <p:cNvSpPr txBox="1">
              <a:spLocks noChangeArrowheads="1"/>
            </p:cNvSpPr>
            <p:nvPr/>
          </p:nvSpPr>
          <p:spPr bwMode="auto">
            <a:xfrm>
              <a:off x="6475413" y="3321050"/>
              <a:ext cx="287337"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800">
                  <a:solidFill>
                    <a:srgbClr val="000000"/>
                  </a:solidFill>
                  <a:latin typeface="Times New Roman" panose="02020603050405020304" pitchFamily="18" charset="0"/>
                </a:rPr>
                <a:t>26</a:t>
              </a:r>
            </a:p>
          </p:txBody>
        </p:sp>
        <p:sp>
          <p:nvSpPr>
            <p:cNvPr id="38992" name="Line 29"/>
            <p:cNvSpPr>
              <a:spLocks noChangeShapeType="1"/>
            </p:cNvSpPr>
            <p:nvPr/>
          </p:nvSpPr>
          <p:spPr bwMode="auto">
            <a:xfrm flipV="1">
              <a:off x="4749800" y="4716463"/>
              <a:ext cx="2905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93" name="Line 126"/>
            <p:cNvSpPr>
              <a:spLocks noChangeShapeType="1"/>
            </p:cNvSpPr>
            <p:nvPr/>
          </p:nvSpPr>
          <p:spPr bwMode="auto">
            <a:xfrm flipV="1">
              <a:off x="4173538" y="4868863"/>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94" name="Text Box 127"/>
            <p:cNvSpPr txBox="1">
              <a:spLocks noChangeArrowheads="1"/>
            </p:cNvSpPr>
            <p:nvPr/>
          </p:nvSpPr>
          <p:spPr bwMode="auto">
            <a:xfrm>
              <a:off x="3981450" y="4849813"/>
              <a:ext cx="1920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1000">
                  <a:solidFill>
                    <a:srgbClr val="000000"/>
                  </a:solidFill>
                  <a:latin typeface="Times New Roman" panose="02020603050405020304" pitchFamily="18" charset="0"/>
                </a:rPr>
                <a:t>1F</a:t>
              </a:r>
            </a:p>
          </p:txBody>
        </p:sp>
        <p:sp>
          <p:nvSpPr>
            <p:cNvPr id="38995" name="任意多边形 146"/>
            <p:cNvSpPr>
              <a:spLocks/>
            </p:cNvSpPr>
            <p:nvPr/>
          </p:nvSpPr>
          <p:spPr bwMode="auto">
            <a:xfrm>
              <a:off x="4462463" y="4508500"/>
              <a:ext cx="288925" cy="433388"/>
            </a:xfrm>
            <a:custGeom>
              <a:avLst/>
              <a:gdLst>
                <a:gd name="T0" fmla="*/ 0 w 220980"/>
                <a:gd name="T1" fmla="*/ 0 h 800100"/>
                <a:gd name="T2" fmla="*/ 0 w 220980"/>
                <a:gd name="T3" fmla="*/ 234000 h 800100"/>
                <a:gd name="T4" fmla="*/ 376454 w 220980"/>
                <a:gd name="T5" fmla="*/ 209486 h 800100"/>
                <a:gd name="T6" fmla="*/ 376454 w 220980"/>
                <a:gd name="T7" fmla="*/ 2005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a:solidFill>
                    <a:srgbClr val="000000"/>
                  </a:solidFill>
                  <a:latin typeface="Times New Roman" panose="02020603050405020304" pitchFamily="18" charset="0"/>
                  <a:ea typeface="黑体" panose="02010609060101010101" pitchFamily="49" charset="-122"/>
                </a:rPr>
                <a:t>0</a:t>
              </a:r>
              <a:endParaRPr kumimoji="1" lang="en-US" altLang="zh-CN" sz="300">
                <a:solidFill>
                  <a:srgbClr val="000000"/>
                </a:solidFill>
                <a:latin typeface="Times New Roman" panose="02020603050405020304" pitchFamily="18" charset="0"/>
                <a:ea typeface="黑体" panose="02010609060101010101" pitchFamily="49" charset="-122"/>
              </a:endParaRPr>
            </a:p>
            <a:p>
              <a:pPr fontAlgn="ctr"/>
              <a:r>
                <a:rPr kumimoji="1" lang="en-US" altLang="zh-CN" sz="900">
                  <a:solidFill>
                    <a:srgbClr val="000000"/>
                  </a:solidFill>
                  <a:latin typeface="Times New Roman" panose="02020603050405020304" pitchFamily="18" charset="0"/>
                  <a:ea typeface="黑体" panose="02010609060101010101" pitchFamily="49" charset="-122"/>
                </a:rPr>
                <a:t>1</a:t>
              </a:r>
            </a:p>
            <a:p>
              <a:pPr fontAlgn="ctr"/>
              <a:r>
                <a:rPr kumimoji="1" lang="en-US" altLang="zh-CN" sz="900">
                  <a:solidFill>
                    <a:srgbClr val="000000"/>
                  </a:solidFill>
                  <a:latin typeface="Times New Roman" panose="02020603050405020304" pitchFamily="18" charset="0"/>
                  <a:ea typeface="黑体" panose="02010609060101010101" pitchFamily="49" charset="-122"/>
                </a:rPr>
                <a:t>2</a:t>
              </a:r>
            </a:p>
          </p:txBody>
        </p:sp>
        <p:grpSp>
          <p:nvGrpSpPr>
            <p:cNvPr id="38996" name="Group 97"/>
            <p:cNvGrpSpPr>
              <a:grpSpLocks/>
            </p:cNvGrpSpPr>
            <p:nvPr/>
          </p:nvGrpSpPr>
          <p:grpSpPr bwMode="auto">
            <a:xfrm>
              <a:off x="4078288" y="4297363"/>
              <a:ext cx="384175" cy="247650"/>
              <a:chOff x="4286" y="1525"/>
              <a:chExt cx="362" cy="272"/>
            </a:xfrm>
          </p:grpSpPr>
          <p:sp>
            <p:nvSpPr>
              <p:cNvPr id="149" name="Line 98"/>
              <p:cNvSpPr>
                <a:spLocks noChangeShapeType="1"/>
              </p:cNvSpPr>
              <p:nvPr/>
            </p:nvSpPr>
            <p:spPr bwMode="auto">
              <a:xfrm flipV="1">
                <a:off x="4286" y="1525"/>
                <a:ext cx="0" cy="2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5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grpSp>
        <p:sp>
          <p:nvSpPr>
            <p:cNvPr id="151" name="AutoShape 147"/>
            <p:cNvSpPr>
              <a:spLocks noChangeArrowheads="1"/>
            </p:cNvSpPr>
            <p:nvPr/>
          </p:nvSpPr>
          <p:spPr bwMode="auto">
            <a:xfrm>
              <a:off x="4032250" y="4259263"/>
              <a:ext cx="95250"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52" name="Text Box 170"/>
            <p:cNvSpPr txBox="1">
              <a:spLocks noChangeArrowheads="1"/>
            </p:cNvSpPr>
            <p:nvPr/>
          </p:nvSpPr>
          <p:spPr bwMode="auto">
            <a:xfrm>
              <a:off x="4222750" y="4400550"/>
              <a:ext cx="2873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38999" name="组合 300"/>
            <p:cNvGrpSpPr>
              <a:grpSpLocks/>
            </p:cNvGrpSpPr>
            <p:nvPr/>
          </p:nvGrpSpPr>
          <p:grpSpPr bwMode="auto">
            <a:xfrm flipV="1">
              <a:off x="11085513" y="4365625"/>
              <a:ext cx="96837" cy="79375"/>
              <a:chOff x="287524" y="3070225"/>
              <a:chExt cx="72008" cy="80540"/>
            </a:xfrm>
          </p:grpSpPr>
          <p:cxnSp>
            <p:nvCxnSpPr>
              <p:cNvPr id="39025" name="直接连接符 153"/>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26" name="直接连接符 154"/>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9000" name="矩形 155"/>
            <p:cNvSpPr>
              <a:spLocks noChangeArrowheads="1"/>
            </p:cNvSpPr>
            <p:nvPr/>
          </p:nvSpPr>
          <p:spPr bwMode="auto">
            <a:xfrm>
              <a:off x="8974138" y="2492375"/>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EPC</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9001" name="组合 300"/>
            <p:cNvGrpSpPr>
              <a:grpSpLocks/>
            </p:cNvGrpSpPr>
            <p:nvPr/>
          </p:nvGrpSpPr>
          <p:grpSpPr bwMode="auto">
            <a:xfrm>
              <a:off x="9550400" y="2700338"/>
              <a:ext cx="95250" cy="80962"/>
              <a:chOff x="287524" y="3070225"/>
              <a:chExt cx="72008" cy="80540"/>
            </a:xfrm>
          </p:grpSpPr>
          <p:cxnSp>
            <p:nvCxnSpPr>
              <p:cNvPr id="39023" name="直接连接符 157"/>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24" name="直接连接符 158"/>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9002" name="Line 164"/>
            <p:cNvSpPr>
              <a:spLocks noChangeShapeType="1"/>
            </p:cNvSpPr>
            <p:nvPr/>
          </p:nvSpPr>
          <p:spPr bwMode="auto">
            <a:xfrm flipV="1">
              <a:off x="9742488" y="2643188"/>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3" name="Line 164"/>
            <p:cNvSpPr>
              <a:spLocks noChangeShapeType="1"/>
            </p:cNvSpPr>
            <p:nvPr/>
          </p:nvSpPr>
          <p:spPr bwMode="auto">
            <a:xfrm flipH="1" flipV="1">
              <a:off x="9934575" y="2636838"/>
              <a:ext cx="0" cy="1223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4" name="Line 164"/>
            <p:cNvSpPr>
              <a:spLocks noChangeShapeType="1"/>
            </p:cNvSpPr>
            <p:nvPr/>
          </p:nvSpPr>
          <p:spPr bwMode="auto">
            <a:xfrm>
              <a:off x="7246938" y="3860800"/>
              <a:ext cx="26876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5" name="Line 9"/>
            <p:cNvSpPr>
              <a:spLocks noChangeShapeType="1"/>
            </p:cNvSpPr>
            <p:nvPr/>
          </p:nvSpPr>
          <p:spPr bwMode="auto">
            <a:xfrm flipV="1">
              <a:off x="7246938" y="3608388"/>
              <a:ext cx="0" cy="252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6" name="Line 55"/>
            <p:cNvSpPr>
              <a:spLocks noChangeShapeType="1"/>
            </p:cNvSpPr>
            <p:nvPr/>
          </p:nvSpPr>
          <p:spPr bwMode="auto">
            <a:xfrm>
              <a:off x="7258050" y="3608388"/>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7" name="Line 47"/>
            <p:cNvSpPr>
              <a:spLocks noChangeShapeType="1"/>
            </p:cNvSpPr>
            <p:nvPr/>
          </p:nvSpPr>
          <p:spPr bwMode="auto">
            <a:xfrm flipV="1">
              <a:off x="1487488" y="2636838"/>
              <a:ext cx="7486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8" name="Line 164"/>
            <p:cNvSpPr>
              <a:spLocks noChangeShapeType="1"/>
            </p:cNvSpPr>
            <p:nvPr/>
          </p:nvSpPr>
          <p:spPr bwMode="auto">
            <a:xfrm flipV="1">
              <a:off x="1479550" y="2636838"/>
              <a:ext cx="0" cy="576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9" name="AutoShape 150"/>
            <p:cNvSpPr>
              <a:spLocks noChangeArrowheads="1"/>
            </p:cNvSpPr>
            <p:nvPr/>
          </p:nvSpPr>
          <p:spPr bwMode="auto">
            <a:xfrm>
              <a:off x="1439863" y="317658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grpSp>
          <p:nvGrpSpPr>
            <p:cNvPr id="39010" name="组合 279"/>
            <p:cNvGrpSpPr>
              <a:grpSpLocks/>
            </p:cNvGrpSpPr>
            <p:nvPr/>
          </p:nvGrpSpPr>
          <p:grpSpPr bwMode="auto">
            <a:xfrm>
              <a:off x="7534275" y="2889250"/>
              <a:ext cx="1055688" cy="863600"/>
              <a:chOff x="3132139" y="4437112"/>
              <a:chExt cx="863600" cy="1555229"/>
            </a:xfrm>
          </p:grpSpPr>
          <p:sp>
            <p:nvSpPr>
              <p:cNvPr id="39020"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黑体" panose="02010609060101010101" pitchFamily="49" charset="-122"/>
                    <a:ea typeface="黑体" panose="02010609060101010101" pitchFamily="49" charset="-122"/>
                  </a:rPr>
                  <a:t>PC</a:t>
                </a:r>
                <a:r>
                  <a:rPr kumimoji="1" lang="zh-CN" altLang="en-US" sz="1100">
                    <a:solidFill>
                      <a:srgbClr val="000000"/>
                    </a:solidFill>
                    <a:latin typeface="黑体" panose="02010609060101010101" pitchFamily="49" charset="-122"/>
                    <a:ea typeface="黑体" panose="02010609060101010101" pitchFamily="49" charset="-122"/>
                  </a:rPr>
                  <a:t>计算</a:t>
                </a:r>
              </a:p>
            </p:txBody>
          </p:sp>
          <p:sp>
            <p:nvSpPr>
              <p:cNvPr id="39021"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PC</a:t>
                </a:r>
              </a:p>
              <a:p>
                <a:pPr eaLnBrk="1" fontAlgn="ctr" hangingPunct="1"/>
                <a:endParaRPr kumimoji="1" lang="en-US" altLang="zh-CN" sz="500">
                  <a:solidFill>
                    <a:srgbClr val="000000"/>
                  </a:solidFill>
                  <a:latin typeface="Times New Roman" panose="02020603050405020304" pitchFamily="18" charset="0"/>
                </a:endParaRPr>
              </a:p>
              <a:p>
                <a:pPr eaLnBrk="1" fontAlgn="ctr" hangingPunct="1"/>
                <a:r>
                  <a:rPr kumimoji="1" lang="en-US" altLang="zh-CN" sz="1000">
                    <a:solidFill>
                      <a:srgbClr val="000000"/>
                    </a:solidFill>
                    <a:latin typeface="Times New Roman" panose="02020603050405020304" pitchFamily="18" charset="0"/>
                  </a:rPr>
                  <a:t>IMM</a:t>
                </a:r>
              </a:p>
              <a:p>
                <a:pPr eaLnBrk="1" fontAlgn="ctr" hangingPunct="1">
                  <a:spcBef>
                    <a:spcPts val="600"/>
                  </a:spcBef>
                </a:pPr>
                <a:r>
                  <a:rPr kumimoji="1" lang="en-US" altLang="zh-CN" sz="1000">
                    <a:solidFill>
                      <a:srgbClr val="000000"/>
                    </a:solidFill>
                    <a:latin typeface="Times New Roman" panose="02020603050405020304" pitchFamily="18" charset="0"/>
                  </a:rPr>
                  <a:t>EPC</a:t>
                </a:r>
              </a:p>
            </p:txBody>
          </p:sp>
          <p:sp>
            <p:nvSpPr>
              <p:cNvPr id="39022"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fontAlgn="ctr" hangingPunct="1"/>
                <a:r>
                  <a:rPr kumimoji="1" lang="en-US" altLang="zh-CN" sz="1000">
                    <a:solidFill>
                      <a:srgbClr val="000000"/>
                    </a:solidFill>
                    <a:latin typeface="Times New Roman" panose="02020603050405020304" pitchFamily="18" charset="0"/>
                  </a:rPr>
                  <a:t>NPC</a:t>
                </a:r>
              </a:p>
              <a:p>
                <a:pPr eaLnBrk="1" fontAlgn="ctr" hangingPunct="1"/>
                <a:endParaRPr kumimoji="1" lang="en-US" altLang="zh-CN" sz="200">
                  <a:solidFill>
                    <a:srgbClr val="000000"/>
                  </a:solidFill>
                  <a:latin typeface="Times New Roman" panose="02020603050405020304" pitchFamily="18" charset="0"/>
                </a:endParaRPr>
              </a:p>
              <a:p>
                <a:pPr algn="r" eaLnBrk="1" fontAlgn="ctr" hangingPunct="1"/>
                <a:endParaRPr kumimoji="1" lang="en-US" altLang="zh-CN" sz="300">
                  <a:solidFill>
                    <a:srgbClr val="000000"/>
                  </a:solidFill>
                  <a:latin typeface="Times New Roman" panose="02020603050405020304" pitchFamily="18" charset="0"/>
                </a:endParaRPr>
              </a:p>
              <a:p>
                <a:pPr algn="r" eaLnBrk="1" fontAlgn="ctr" hangingPunct="1"/>
                <a:r>
                  <a:rPr kumimoji="1" lang="en-US" altLang="zh-CN" sz="1000">
                    <a:solidFill>
                      <a:srgbClr val="000000"/>
                    </a:solidFill>
                    <a:latin typeface="Times New Roman" panose="02020603050405020304" pitchFamily="18" charset="0"/>
                  </a:rPr>
                  <a:t>PC+4</a:t>
                </a:r>
              </a:p>
            </p:txBody>
          </p:sp>
        </p:grpSp>
        <p:sp>
          <p:nvSpPr>
            <p:cNvPr id="39011" name="矩形 171"/>
            <p:cNvSpPr>
              <a:spLocks noChangeArrowheads="1"/>
            </p:cNvSpPr>
            <p:nvPr/>
          </p:nvSpPr>
          <p:spPr bwMode="auto">
            <a:xfrm>
              <a:off x="10317163" y="3068638"/>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SR</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9012" name="组合 300"/>
            <p:cNvGrpSpPr>
              <a:grpSpLocks/>
            </p:cNvGrpSpPr>
            <p:nvPr/>
          </p:nvGrpSpPr>
          <p:grpSpPr bwMode="auto">
            <a:xfrm>
              <a:off x="10893425" y="3276600"/>
              <a:ext cx="96838" cy="80963"/>
              <a:chOff x="287524" y="3070225"/>
              <a:chExt cx="72008" cy="80540"/>
            </a:xfrm>
          </p:grpSpPr>
          <p:cxnSp>
            <p:nvCxnSpPr>
              <p:cNvPr id="39018" name="直接连接符 173"/>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19" name="直接连接符 174"/>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9013" name="矩形 176"/>
            <p:cNvSpPr>
              <a:spLocks noChangeArrowheads="1"/>
            </p:cNvSpPr>
            <p:nvPr/>
          </p:nvSpPr>
          <p:spPr bwMode="auto">
            <a:xfrm>
              <a:off x="10317163" y="3500438"/>
              <a:ext cx="768350" cy="288925"/>
            </a:xfrm>
            <a:prstGeom prst="rect">
              <a:avLst/>
            </a:prstGeom>
            <a:solidFill>
              <a:schemeClr val="bg1"/>
            </a:solidFill>
            <a:ln w="19050"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kumimoji="1" lang="en-US" altLang="zh-CN" sz="1000">
                  <a:solidFill>
                    <a:srgbClr val="000000"/>
                  </a:solidFill>
                  <a:latin typeface="Cambria" panose="02040503050406030204" pitchFamily="18" charset="0"/>
                  <a:sym typeface="Wingdings" panose="05000000000000000000" pitchFamily="2" charset="2"/>
                </a:rPr>
                <a:t>CAUSE</a:t>
              </a:r>
              <a:endParaRPr kumimoji="1" lang="zh-CN" altLang="en-US" sz="1000">
                <a:solidFill>
                  <a:srgbClr val="000000"/>
                </a:solidFill>
                <a:latin typeface="Cambria" panose="02040503050406030204" pitchFamily="18" charset="0"/>
                <a:sym typeface="Wingdings" panose="05000000000000000000" pitchFamily="2" charset="2"/>
              </a:endParaRPr>
            </a:p>
          </p:txBody>
        </p:sp>
        <p:grpSp>
          <p:nvGrpSpPr>
            <p:cNvPr id="39014" name="组合 300"/>
            <p:cNvGrpSpPr>
              <a:grpSpLocks/>
            </p:cNvGrpSpPr>
            <p:nvPr/>
          </p:nvGrpSpPr>
          <p:grpSpPr bwMode="auto">
            <a:xfrm>
              <a:off x="10893425" y="3708400"/>
              <a:ext cx="96838" cy="80963"/>
              <a:chOff x="287524" y="3070225"/>
              <a:chExt cx="72008" cy="80540"/>
            </a:xfrm>
          </p:grpSpPr>
          <p:cxnSp>
            <p:nvCxnSpPr>
              <p:cNvPr id="39016" name="直接连接符 178"/>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017" name="直接连接符 179"/>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9015" name="圆角矩形 180"/>
            <p:cNvSpPr>
              <a:spLocks noChangeArrowheads="1"/>
            </p:cNvSpPr>
            <p:nvPr/>
          </p:nvSpPr>
          <p:spPr bwMode="auto">
            <a:xfrm>
              <a:off x="8877300" y="2349500"/>
              <a:ext cx="2305050" cy="1655763"/>
            </a:xfrm>
            <a:prstGeom prst="roundRect">
              <a:avLst>
                <a:gd name="adj" fmla="val 16667"/>
              </a:avLst>
            </a:prstGeom>
            <a:noFill/>
            <a:ln w="28575"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Times New Roman" panose="02020603050405020304" pitchFamily="18" charset="0"/>
                <a:sym typeface="Wingdings" panose="05000000000000000000" pitchFamily="2" charset="2"/>
              </a:endParaRPr>
            </a:p>
          </p:txBody>
        </p:sp>
      </p:grpSp>
      <p:sp>
        <p:nvSpPr>
          <p:cNvPr id="168" name="圆角矩形 167"/>
          <p:cNvSpPr/>
          <p:nvPr/>
        </p:nvSpPr>
        <p:spPr bwMode="auto">
          <a:xfrm>
            <a:off x="616476" y="266483"/>
            <a:ext cx="3894406"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en-US" altLang="zh-CN" sz="2800" b="1" dirty="0" smtClean="0">
                <a:solidFill>
                  <a:schemeClr val="bg1"/>
                </a:solidFill>
                <a:latin typeface="微软雅黑" panose="020B0503020204020204" pitchFamily="34" charset="-122"/>
                <a:ea typeface="微软雅黑" panose="020B0503020204020204" pitchFamily="34" charset="-122"/>
              </a:rPr>
              <a:t>CP0——0</a:t>
            </a:r>
            <a:r>
              <a:rPr lang="zh-CN" altLang="en-US" sz="2800" b="1" dirty="0" smtClean="0">
                <a:solidFill>
                  <a:schemeClr val="bg1"/>
                </a:solidFill>
                <a:latin typeface="微软雅黑" panose="020B0503020204020204" pitchFamily="34" charset="-122"/>
                <a:ea typeface="微软雅黑" panose="020B0503020204020204" pitchFamily="34" charset="-122"/>
              </a:rPr>
              <a:t>号协处理器</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69"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31</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20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914">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animBg="1"/>
      <p:bldP spid="16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52"/>
          <p:cNvSpPr>
            <a:spLocks noChangeArrowheads="1"/>
          </p:cNvSpPr>
          <p:nvPr/>
        </p:nvSpPr>
        <p:spPr bwMode="auto">
          <a:xfrm>
            <a:off x="4458380" y="5776002"/>
            <a:ext cx="4559300" cy="936625"/>
          </a:xfrm>
          <a:prstGeom prst="rect">
            <a:avLst/>
          </a:prstGeom>
          <a:solidFill>
            <a:schemeClr val="bg1"/>
          </a:solidFill>
          <a:ln w="28575" algn="ctr">
            <a:solidFill>
              <a:srgbClr val="0070C0"/>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000">
              <a:latin typeface="Times New Roman" panose="02020603050405020304" pitchFamily="18" charset="0"/>
              <a:sym typeface="Wingdings" panose="05000000000000000000" pitchFamily="2" charset="2"/>
            </a:endParaRPr>
          </a:p>
        </p:txBody>
      </p:sp>
      <p:sp>
        <p:nvSpPr>
          <p:cNvPr id="39939" name="矩形 39"/>
          <p:cNvSpPr>
            <a:spLocks noChangeArrowheads="1"/>
          </p:cNvSpPr>
          <p:nvPr/>
        </p:nvSpPr>
        <p:spPr bwMode="auto">
          <a:xfrm>
            <a:off x="4507592" y="3358240"/>
            <a:ext cx="4557713" cy="1439863"/>
          </a:xfrm>
          <a:prstGeom prst="rect">
            <a:avLst/>
          </a:prstGeom>
          <a:solidFill>
            <a:schemeClr val="bg1"/>
          </a:solidFill>
          <a:ln w="28575" algn="ctr">
            <a:solidFill>
              <a:srgbClr val="0070C0"/>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000">
              <a:latin typeface="Times New Roman" panose="02020603050405020304" pitchFamily="18" charset="0"/>
              <a:sym typeface="Wingdings" panose="05000000000000000000" pitchFamily="2" charset="2"/>
            </a:endParaRPr>
          </a:p>
        </p:txBody>
      </p:sp>
      <p:graphicFrame>
        <p:nvGraphicFramePr>
          <p:cNvPr id="13" name="表格 12"/>
          <p:cNvGraphicFramePr>
            <a:graphicFrameLocks noGrp="1"/>
          </p:cNvGraphicFramePr>
          <p:nvPr>
            <p:extLst>
              <p:ext uri="{D42A27DB-BD31-4B8C-83A1-F6EECF244321}">
                <p14:modId xmlns:p14="http://schemas.microsoft.com/office/powerpoint/2010/main" val="3083543273"/>
              </p:ext>
            </p:extLst>
          </p:nvPr>
        </p:nvGraphicFramePr>
        <p:xfrm>
          <a:off x="91167" y="981753"/>
          <a:ext cx="12068175" cy="457200"/>
        </p:xfrm>
        <a:graphic>
          <a:graphicData uri="http://schemas.openxmlformats.org/drawingml/2006/table">
            <a:tbl>
              <a:tblPr firstRow="1" bandRow="1">
                <a:tableStyleId>{5C22544A-7EE6-4342-B048-85BDC9FD1C3A}</a:tableStyleId>
              </a:tblPr>
              <a:tblGrid>
                <a:gridCol w="2666222">
                  <a:extLst>
                    <a:ext uri="{9D8B030D-6E8A-4147-A177-3AD203B41FA5}">
                      <a16:colId xmlns:a16="http://schemas.microsoft.com/office/drawing/2014/main" val="20000"/>
                    </a:ext>
                  </a:extLst>
                </a:gridCol>
                <a:gridCol w="3308089">
                  <a:extLst>
                    <a:ext uri="{9D8B030D-6E8A-4147-A177-3AD203B41FA5}">
                      <a16:colId xmlns:a16="http://schemas.microsoft.com/office/drawing/2014/main" val="20001"/>
                    </a:ext>
                  </a:extLst>
                </a:gridCol>
                <a:gridCol w="3262856">
                  <a:extLst>
                    <a:ext uri="{9D8B030D-6E8A-4147-A177-3AD203B41FA5}">
                      <a16:colId xmlns:a16="http://schemas.microsoft.com/office/drawing/2014/main" val="20002"/>
                    </a:ext>
                  </a:extLst>
                </a:gridCol>
                <a:gridCol w="2831008">
                  <a:extLst>
                    <a:ext uri="{9D8B030D-6E8A-4147-A177-3AD203B41FA5}">
                      <a16:colId xmlns:a16="http://schemas.microsoft.com/office/drawing/2014/main" val="20003"/>
                    </a:ext>
                  </a:extLst>
                </a:gridCol>
              </a:tblGrid>
              <a:tr h="370840">
                <a:tc>
                  <a:txBody>
                    <a:bodyPr/>
                    <a:lstStyle/>
                    <a:p>
                      <a:pPr algn="ctr"/>
                      <a:r>
                        <a:rPr lang="zh-CN" altLang="en-US" sz="2400" b="1" dirty="0" smtClean="0">
                          <a:solidFill>
                            <a:schemeClr val="tx1"/>
                          </a:solidFill>
                          <a:latin typeface="Cambria" pitchFamily="18" charset="0"/>
                        </a:rPr>
                        <a:t>设备</a:t>
                      </a:r>
                      <a:endParaRPr lang="zh-CN" altLang="en-US" sz="2400" b="1" dirty="0">
                        <a:solidFill>
                          <a:schemeClr val="tx1"/>
                        </a:solidFill>
                        <a:latin typeface="Cambria" pitchFamily="18" charset="0"/>
                      </a:endParaRPr>
                    </a:p>
                  </a:txBody>
                  <a:tcPr marL="121877" marR="121877"/>
                </a:tc>
                <a:tc>
                  <a:txBody>
                    <a:bodyPr/>
                    <a:lstStyle/>
                    <a:p>
                      <a:pPr algn="ctr"/>
                      <a:r>
                        <a:rPr lang="en-US" altLang="zh-CN" sz="2400" b="1" dirty="0" smtClean="0">
                          <a:solidFill>
                            <a:schemeClr val="tx1"/>
                          </a:solidFill>
                          <a:latin typeface="Cambria" pitchFamily="18" charset="0"/>
                        </a:rPr>
                        <a:t>CP0</a:t>
                      </a:r>
                      <a:endParaRPr lang="zh-CN" altLang="en-US" sz="2400" b="1" dirty="0">
                        <a:solidFill>
                          <a:schemeClr val="tx1"/>
                        </a:solidFill>
                        <a:latin typeface="Cambria" pitchFamily="18" charset="0"/>
                      </a:endParaRPr>
                    </a:p>
                  </a:txBody>
                  <a:tcPr marL="121877" marR="121877"/>
                </a:tc>
                <a:tc>
                  <a:txBody>
                    <a:bodyPr/>
                    <a:lstStyle/>
                    <a:p>
                      <a:pPr algn="ctr"/>
                      <a:r>
                        <a:rPr lang="en-US" altLang="zh-CN" sz="2400" b="1" dirty="0" smtClean="0">
                          <a:solidFill>
                            <a:schemeClr val="tx1"/>
                          </a:solidFill>
                          <a:latin typeface="Cambria" pitchFamily="18" charset="0"/>
                        </a:rPr>
                        <a:t>CPU</a:t>
                      </a:r>
                      <a:endParaRPr lang="zh-CN" altLang="en-US" sz="2400" b="1" dirty="0">
                        <a:solidFill>
                          <a:schemeClr val="tx1"/>
                        </a:solidFill>
                        <a:latin typeface="Cambria" pitchFamily="18" charset="0"/>
                      </a:endParaRPr>
                    </a:p>
                  </a:txBody>
                  <a:tcPr marL="121877" marR="121877"/>
                </a:tc>
                <a:tc>
                  <a:txBody>
                    <a:bodyPr/>
                    <a:lstStyle/>
                    <a:p>
                      <a:pPr algn="ctr"/>
                      <a:r>
                        <a:rPr lang="zh-CN" altLang="en-US" sz="2400" b="1" dirty="0" smtClean="0">
                          <a:solidFill>
                            <a:schemeClr val="tx1"/>
                          </a:solidFill>
                          <a:latin typeface="Cambria" pitchFamily="18" charset="0"/>
                        </a:rPr>
                        <a:t>中断服务程序</a:t>
                      </a:r>
                      <a:endParaRPr lang="zh-CN" altLang="en-US" sz="2400" b="1" dirty="0">
                        <a:solidFill>
                          <a:schemeClr val="tx1"/>
                        </a:solidFill>
                        <a:latin typeface="Cambria" pitchFamily="18" charset="0"/>
                      </a:endParaRPr>
                    </a:p>
                  </a:txBody>
                  <a:tcPr marL="121877" marR="121877"/>
                </a:tc>
                <a:extLst>
                  <a:ext uri="{0D108BD9-81ED-4DB2-BD59-A6C34878D82A}">
                    <a16:rowId xmlns:a16="http://schemas.microsoft.com/office/drawing/2014/main" val="10000"/>
                  </a:ext>
                </a:extLst>
              </a:tr>
            </a:tbl>
          </a:graphicData>
        </a:graphic>
      </p:graphicFrame>
      <p:sp>
        <p:nvSpPr>
          <p:cNvPr id="19" name="TextBox 18"/>
          <p:cNvSpPr txBox="1"/>
          <p:nvPr/>
        </p:nvSpPr>
        <p:spPr>
          <a:xfrm>
            <a:off x="3737655" y="1773915"/>
            <a:ext cx="4224337" cy="688975"/>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lIns="36000" tIns="36000" rIns="36000" bIns="36000">
            <a:spAutoFit/>
          </a:bodyPr>
          <a:lstStyle/>
          <a:p>
            <a:pPr>
              <a:defRPr/>
            </a:pPr>
            <a:r>
              <a:rPr lang="en-US" altLang="zh-CN" sz="2000" b="1" dirty="0" err="1">
                <a:solidFill>
                  <a:schemeClr val="bg1"/>
                </a:solidFill>
                <a:latin typeface="Courier New" pitchFamily="49" charset="0"/>
                <a:cs typeface="Courier New" pitchFamily="49" charset="0"/>
              </a:rPr>
              <a:t>IntReq</a:t>
            </a:r>
            <a:r>
              <a:rPr lang="en-US" altLang="zh-CN" sz="2000" b="1" dirty="0">
                <a:solidFill>
                  <a:schemeClr val="bg1"/>
                </a:solidFill>
                <a:latin typeface="Courier New" pitchFamily="49" charset="0"/>
                <a:cs typeface="Courier New" pitchFamily="49" charset="0"/>
              </a:rPr>
              <a:t> = </a:t>
            </a:r>
          </a:p>
          <a:p>
            <a:pPr>
              <a:defRPr/>
            </a:pPr>
            <a:r>
              <a:rPr lang="en-US" altLang="zh-CN" sz="2000" b="1" dirty="0">
                <a:solidFill>
                  <a:schemeClr val="bg1"/>
                </a:solidFill>
                <a:latin typeface="Courier New" pitchFamily="49" charset="0"/>
                <a:cs typeface="Courier New" pitchFamily="49" charset="0"/>
              </a:rPr>
              <a:t>f(IE/EXL/IM/IP)</a:t>
            </a:r>
            <a:endParaRPr lang="zh-CN" altLang="en-US" sz="2000" b="1" dirty="0">
              <a:solidFill>
                <a:schemeClr val="bg1"/>
              </a:solidFill>
              <a:latin typeface="Courier New" pitchFamily="49" charset="0"/>
              <a:cs typeface="Courier New" pitchFamily="49" charset="0"/>
            </a:endParaRPr>
          </a:p>
        </p:txBody>
      </p:sp>
      <p:sp>
        <p:nvSpPr>
          <p:cNvPr id="23" name="TextBox 22"/>
          <p:cNvSpPr txBox="1"/>
          <p:nvPr/>
        </p:nvSpPr>
        <p:spPr>
          <a:xfrm>
            <a:off x="6425292" y="2566078"/>
            <a:ext cx="2592388" cy="687387"/>
          </a:xfrm>
          <a:prstGeom prst="rect">
            <a:avLst/>
          </a:prstGeom>
          <a:solidFill>
            <a:schemeClr val="accent1">
              <a:lumMod val="40000"/>
              <a:lumOff val="60000"/>
            </a:schemeClr>
          </a:solidFill>
          <a:ln w="28575">
            <a:noFill/>
          </a:ln>
          <a:effectLst/>
        </p:spPr>
        <p:style>
          <a:lnRef idx="1">
            <a:schemeClr val="accent6"/>
          </a:lnRef>
          <a:fillRef idx="3">
            <a:schemeClr val="accent6"/>
          </a:fillRef>
          <a:effectRef idx="2">
            <a:schemeClr val="accent6"/>
          </a:effectRef>
          <a:fontRef idx="minor">
            <a:schemeClr val="lt1"/>
          </a:fontRef>
        </p:style>
        <p:txBody>
          <a:bodyPr lIns="36000" tIns="36000" rIns="36000" bIns="36000">
            <a:spAutoFit/>
          </a:bodyPr>
          <a:lstStyle/>
          <a:p>
            <a:pPr algn="ctr">
              <a:defRPr/>
            </a:pPr>
            <a:r>
              <a:rPr lang="zh-CN" altLang="en-US" sz="2000" b="1" dirty="0">
                <a:solidFill>
                  <a:schemeClr val="tx1"/>
                </a:solidFill>
              </a:rPr>
              <a:t>指令最后周期检测</a:t>
            </a:r>
            <a:r>
              <a:rPr lang="en-US" altLang="zh-CN" sz="2000" b="1" dirty="0" err="1">
                <a:solidFill>
                  <a:schemeClr val="tx1"/>
                </a:solidFill>
              </a:rPr>
              <a:t>IntReq</a:t>
            </a:r>
            <a:endParaRPr lang="zh-CN" altLang="en-US" sz="2000" b="1" dirty="0">
              <a:solidFill>
                <a:schemeClr val="tx1"/>
              </a:solidFill>
            </a:endParaRPr>
          </a:p>
        </p:txBody>
      </p:sp>
      <p:cxnSp>
        <p:nvCxnSpPr>
          <p:cNvPr id="39955" name="直接箭头连接符 24"/>
          <p:cNvCxnSpPr>
            <a:cxnSpLocks noChangeShapeType="1"/>
          </p:cNvCxnSpPr>
          <p:nvPr/>
        </p:nvCxnSpPr>
        <p:spPr bwMode="auto">
          <a:xfrm>
            <a:off x="1050017" y="1558015"/>
            <a:ext cx="2112963" cy="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9956" name="直接箭头连接符 25"/>
          <p:cNvCxnSpPr>
            <a:cxnSpLocks noChangeShapeType="1"/>
          </p:cNvCxnSpPr>
          <p:nvPr/>
        </p:nvCxnSpPr>
        <p:spPr bwMode="auto">
          <a:xfrm>
            <a:off x="570592" y="2061253"/>
            <a:ext cx="2590800" cy="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39957" name="TextBox 26"/>
          <p:cNvSpPr txBox="1">
            <a:spLocks noChangeArrowheads="1"/>
          </p:cNvSpPr>
          <p:nvPr/>
        </p:nvSpPr>
        <p:spPr bwMode="auto">
          <a:xfrm>
            <a:off x="1045255" y="1629453"/>
            <a:ext cx="1609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bg1"/>
                </a:solidFill>
              </a:rPr>
              <a:t>6</a:t>
            </a:r>
            <a:r>
              <a:rPr lang="zh-CN" altLang="en-US" sz="2000" b="1" dirty="0">
                <a:solidFill>
                  <a:schemeClr val="bg1"/>
                </a:solidFill>
              </a:rPr>
              <a:t>个硬件中断</a:t>
            </a:r>
          </a:p>
        </p:txBody>
      </p:sp>
      <p:cxnSp>
        <p:nvCxnSpPr>
          <p:cNvPr id="39958" name="直接箭头连接符 28"/>
          <p:cNvCxnSpPr>
            <a:cxnSpLocks noChangeShapeType="1"/>
          </p:cNvCxnSpPr>
          <p:nvPr/>
        </p:nvCxnSpPr>
        <p:spPr bwMode="auto">
          <a:xfrm>
            <a:off x="3545567" y="2421615"/>
            <a:ext cx="3552825" cy="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9959" name="直接箭头连接符 30"/>
          <p:cNvCxnSpPr>
            <a:cxnSpLocks noChangeShapeType="1"/>
          </p:cNvCxnSpPr>
          <p:nvPr/>
        </p:nvCxnSpPr>
        <p:spPr bwMode="auto">
          <a:xfrm flipH="1">
            <a:off x="4602842" y="3645578"/>
            <a:ext cx="3551238" cy="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32" name="TextBox 31"/>
          <p:cNvSpPr txBox="1"/>
          <p:nvPr/>
        </p:nvSpPr>
        <p:spPr>
          <a:xfrm>
            <a:off x="5274355" y="3286803"/>
            <a:ext cx="2208212" cy="379412"/>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lIns="36000" tIns="36000" rIns="36000" bIns="36000">
            <a:spAutoFit/>
          </a:bodyPr>
          <a:lstStyle/>
          <a:p>
            <a:pPr>
              <a:defRPr/>
            </a:pPr>
            <a:r>
              <a:rPr lang="en-US" altLang="zh-CN" sz="2000" dirty="0">
                <a:solidFill>
                  <a:schemeClr val="tx1"/>
                </a:solidFill>
                <a:latin typeface="Courier New" pitchFamily="49" charset="0"/>
                <a:cs typeface="Courier New" pitchFamily="49" charset="0"/>
              </a:rPr>
              <a:t>EPC </a:t>
            </a:r>
            <a:r>
              <a:rPr lang="en-US" altLang="zh-CN" sz="2000" dirty="0">
                <a:solidFill>
                  <a:schemeClr val="tx1"/>
                </a:solidFill>
                <a:latin typeface="Courier New" pitchFamily="49" charset="0"/>
                <a:cs typeface="Courier New" pitchFamily="49" charset="0"/>
                <a:sym typeface="Wingdings" pitchFamily="2" charset="2"/>
              </a:rPr>
              <a:t> PC</a:t>
            </a:r>
            <a:endParaRPr lang="en-US" altLang="zh-CN" sz="2000" dirty="0">
              <a:solidFill>
                <a:schemeClr val="tx1"/>
              </a:solidFill>
              <a:latin typeface="Courier New" pitchFamily="49" charset="0"/>
              <a:cs typeface="Courier New" pitchFamily="49" charset="0"/>
            </a:endParaRPr>
          </a:p>
        </p:txBody>
      </p:sp>
      <p:sp>
        <p:nvSpPr>
          <p:cNvPr id="36" name="TextBox 35"/>
          <p:cNvSpPr txBox="1"/>
          <p:nvPr/>
        </p:nvSpPr>
        <p:spPr>
          <a:xfrm>
            <a:off x="6425292" y="4078965"/>
            <a:ext cx="2592388" cy="687388"/>
          </a:xfrm>
          <a:prstGeom prst="rect">
            <a:avLst/>
          </a:prstGeom>
          <a:solidFill>
            <a:srgbClr val="FFFF00"/>
          </a:solidFill>
          <a:ln>
            <a:noFill/>
          </a:ln>
          <a:effectLst/>
        </p:spPr>
        <p:style>
          <a:lnRef idx="1">
            <a:schemeClr val="accent6"/>
          </a:lnRef>
          <a:fillRef idx="3">
            <a:schemeClr val="accent6"/>
          </a:fillRef>
          <a:effectRef idx="2">
            <a:schemeClr val="accent6"/>
          </a:effectRef>
          <a:fontRef idx="minor">
            <a:schemeClr val="lt1"/>
          </a:fontRef>
        </p:style>
        <p:txBody>
          <a:bodyPr lIns="36000" tIns="36000" rIns="36000" bIns="36000">
            <a:spAutoFit/>
          </a:bodyPr>
          <a:lstStyle/>
          <a:p>
            <a:pPr>
              <a:defRPr/>
            </a:pPr>
            <a:r>
              <a:rPr lang="en-US" altLang="zh-CN" sz="2000" b="1" dirty="0">
                <a:solidFill>
                  <a:schemeClr val="tx1"/>
                </a:solidFill>
              </a:rPr>
              <a:t>PC</a:t>
            </a:r>
            <a:r>
              <a:rPr lang="en-US" altLang="zh-CN" sz="2000" b="1" dirty="0">
                <a:solidFill>
                  <a:schemeClr val="tx1"/>
                </a:solidFill>
                <a:sym typeface="Wingdings" pitchFamily="2" charset="2"/>
              </a:rPr>
              <a:t></a:t>
            </a:r>
            <a:r>
              <a:rPr lang="zh-CN" altLang="en-US" sz="2000" b="1" dirty="0">
                <a:solidFill>
                  <a:schemeClr val="tx1"/>
                </a:solidFill>
                <a:sym typeface="Wingdings" pitchFamily="2" charset="2"/>
              </a:rPr>
              <a:t>硬件中断服务程序入口</a:t>
            </a:r>
            <a:endParaRPr lang="zh-CN" altLang="en-US" sz="2000" b="1" dirty="0">
              <a:solidFill>
                <a:schemeClr val="tx1"/>
              </a:solidFill>
            </a:endParaRPr>
          </a:p>
        </p:txBody>
      </p:sp>
      <p:cxnSp>
        <p:nvCxnSpPr>
          <p:cNvPr id="39962" name="直接箭头连接符 36"/>
          <p:cNvCxnSpPr>
            <a:cxnSpLocks noChangeShapeType="1"/>
          </p:cNvCxnSpPr>
          <p:nvPr/>
        </p:nvCxnSpPr>
        <p:spPr bwMode="auto">
          <a:xfrm flipH="1">
            <a:off x="4602842" y="4005940"/>
            <a:ext cx="3551238" cy="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38" name="TextBox 37"/>
          <p:cNvSpPr txBox="1"/>
          <p:nvPr/>
        </p:nvSpPr>
        <p:spPr>
          <a:xfrm>
            <a:off x="5274355" y="3645578"/>
            <a:ext cx="2208212" cy="38100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lIns="36000" tIns="36000" rIns="36000" bIns="36000">
            <a:spAutoFit/>
          </a:bodyPr>
          <a:lstStyle/>
          <a:p>
            <a:pPr>
              <a:defRPr/>
            </a:pPr>
            <a:r>
              <a:rPr lang="en-US" altLang="zh-CN" sz="2000" dirty="0">
                <a:solidFill>
                  <a:schemeClr val="tx1"/>
                </a:solidFill>
                <a:latin typeface="Courier New" pitchFamily="49" charset="0"/>
                <a:cs typeface="Courier New" pitchFamily="49" charset="0"/>
              </a:rPr>
              <a:t>EXL</a:t>
            </a:r>
            <a:r>
              <a:rPr lang="zh-CN" altLang="en-US" sz="2000" dirty="0">
                <a:solidFill>
                  <a:schemeClr val="tx1"/>
                </a:solidFill>
                <a:latin typeface="Courier New" pitchFamily="49" charset="0"/>
                <a:cs typeface="Courier New" pitchFamily="49" charset="0"/>
              </a:rPr>
              <a:t>置位</a:t>
            </a:r>
            <a:endParaRPr lang="en-US" altLang="zh-CN" sz="2000" dirty="0">
              <a:solidFill>
                <a:schemeClr val="tx1"/>
              </a:solidFill>
              <a:latin typeface="Courier New" pitchFamily="49" charset="0"/>
              <a:cs typeface="Courier New" pitchFamily="49" charset="0"/>
            </a:endParaRPr>
          </a:p>
        </p:txBody>
      </p:sp>
      <p:sp>
        <p:nvSpPr>
          <p:cNvPr id="39964" name="TextBox 40"/>
          <p:cNvSpPr txBox="1">
            <a:spLocks noChangeArrowheads="1"/>
          </p:cNvSpPr>
          <p:nvPr/>
        </p:nvSpPr>
        <p:spPr bwMode="auto">
          <a:xfrm>
            <a:off x="9995580" y="4726665"/>
            <a:ext cx="1211262" cy="1322388"/>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2000" b="1" dirty="0"/>
              <a:t>保存现场</a:t>
            </a:r>
            <a:endParaRPr lang="en-US" altLang="zh-CN" sz="2000" b="1" dirty="0"/>
          </a:p>
          <a:p>
            <a:r>
              <a:rPr lang="zh-CN" altLang="en-US" sz="2000" b="1" dirty="0"/>
              <a:t>中断处理</a:t>
            </a:r>
            <a:endParaRPr lang="en-US" altLang="zh-CN" sz="2000" b="1" dirty="0"/>
          </a:p>
          <a:p>
            <a:r>
              <a:rPr lang="zh-CN" altLang="en-US" sz="2000" b="1" dirty="0"/>
              <a:t>恢复现场</a:t>
            </a:r>
            <a:endParaRPr lang="en-US" altLang="zh-CN" sz="2000" b="1" dirty="0"/>
          </a:p>
          <a:p>
            <a:r>
              <a:rPr lang="en-US" altLang="zh-CN" sz="2000" b="1" dirty="0"/>
              <a:t>ERET</a:t>
            </a:r>
            <a:endParaRPr lang="zh-CN" altLang="en-US" sz="2000" b="1" dirty="0"/>
          </a:p>
        </p:txBody>
      </p:sp>
      <p:cxnSp>
        <p:nvCxnSpPr>
          <p:cNvPr id="39965" name="曲线连接符 42"/>
          <p:cNvCxnSpPr>
            <a:cxnSpLocks noChangeShapeType="1"/>
            <a:stCxn id="23" idx="1"/>
          </p:cNvCxnSpPr>
          <p:nvPr/>
        </p:nvCxnSpPr>
        <p:spPr bwMode="auto">
          <a:xfrm rot="10800000" flipV="1">
            <a:off x="5466442" y="2910565"/>
            <a:ext cx="958850" cy="447675"/>
          </a:xfrm>
          <a:prstGeom prst="curvedConnector3">
            <a:avLst>
              <a:gd name="adj1" fmla="val 101125"/>
            </a:avLst>
          </a:prstGeom>
          <a:noFill/>
          <a:ln w="38100" algn="ctr">
            <a:solidFill>
              <a:srgbClr val="00CC00"/>
            </a:solidFill>
            <a:round/>
            <a:headEnd/>
            <a:tailEnd type="triangle" w="lg" len="lg"/>
          </a:ln>
          <a:extLst>
            <a:ext uri="{909E8E84-426E-40DD-AFC4-6F175D3DCCD1}">
              <a14:hiddenFill xmlns:a14="http://schemas.microsoft.com/office/drawing/2010/main">
                <a:noFill/>
              </a14:hiddenFill>
            </a:ext>
          </a:extLst>
        </p:spPr>
      </p:cxnSp>
      <p:cxnSp>
        <p:nvCxnSpPr>
          <p:cNvPr id="39966" name="直接箭头连接符 48"/>
          <p:cNvCxnSpPr>
            <a:cxnSpLocks noChangeShapeType="1"/>
          </p:cNvCxnSpPr>
          <p:nvPr/>
        </p:nvCxnSpPr>
        <p:spPr bwMode="auto">
          <a:xfrm>
            <a:off x="4602842" y="6188077"/>
            <a:ext cx="3551238" cy="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50" name="TextBox 49"/>
          <p:cNvSpPr txBox="1"/>
          <p:nvPr/>
        </p:nvSpPr>
        <p:spPr>
          <a:xfrm>
            <a:off x="5274355" y="5807077"/>
            <a:ext cx="2208212" cy="38100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lIns="36000" tIns="36000" rIns="36000" bIns="36000">
            <a:spAutoFit/>
          </a:bodyPr>
          <a:lstStyle/>
          <a:p>
            <a:pPr>
              <a:defRPr/>
            </a:pPr>
            <a:r>
              <a:rPr lang="en-US" altLang="zh-CN" sz="2000" dirty="0">
                <a:solidFill>
                  <a:schemeClr val="tx1"/>
                </a:solidFill>
                <a:latin typeface="Courier New" pitchFamily="49" charset="0"/>
                <a:cs typeface="Courier New" pitchFamily="49" charset="0"/>
              </a:rPr>
              <a:t>PC </a:t>
            </a:r>
            <a:r>
              <a:rPr lang="en-US" altLang="zh-CN" sz="2000" dirty="0">
                <a:solidFill>
                  <a:schemeClr val="tx1"/>
                </a:solidFill>
                <a:latin typeface="Courier New" pitchFamily="49" charset="0"/>
                <a:cs typeface="Courier New" pitchFamily="49" charset="0"/>
                <a:sym typeface="Wingdings" pitchFamily="2" charset="2"/>
              </a:rPr>
              <a:t> EPC</a:t>
            </a:r>
            <a:endParaRPr lang="en-US" altLang="zh-CN" sz="2000" dirty="0">
              <a:solidFill>
                <a:schemeClr val="tx1"/>
              </a:solidFill>
              <a:latin typeface="Courier New" pitchFamily="49" charset="0"/>
              <a:cs typeface="Courier New" pitchFamily="49" charset="0"/>
            </a:endParaRPr>
          </a:p>
        </p:txBody>
      </p:sp>
      <p:cxnSp>
        <p:nvCxnSpPr>
          <p:cNvPr id="39968" name="直接箭头连接符 50"/>
          <p:cNvCxnSpPr>
            <a:cxnSpLocks noChangeShapeType="1"/>
          </p:cNvCxnSpPr>
          <p:nvPr/>
        </p:nvCxnSpPr>
        <p:spPr bwMode="auto">
          <a:xfrm flipH="1">
            <a:off x="4602842" y="6546852"/>
            <a:ext cx="3551238" cy="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52" name="TextBox 51"/>
          <p:cNvSpPr txBox="1"/>
          <p:nvPr/>
        </p:nvSpPr>
        <p:spPr>
          <a:xfrm>
            <a:off x="5274355" y="6188077"/>
            <a:ext cx="2208212" cy="379413"/>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lIns="36000" tIns="36000" rIns="36000" bIns="36000">
            <a:spAutoFit/>
          </a:bodyPr>
          <a:lstStyle/>
          <a:p>
            <a:pPr>
              <a:defRPr/>
            </a:pPr>
            <a:r>
              <a:rPr lang="en-US" altLang="zh-CN" sz="2000" dirty="0">
                <a:solidFill>
                  <a:schemeClr val="tx1"/>
                </a:solidFill>
                <a:latin typeface="Courier New" pitchFamily="49" charset="0"/>
                <a:cs typeface="Courier New" pitchFamily="49" charset="0"/>
              </a:rPr>
              <a:t>EXL</a:t>
            </a:r>
            <a:r>
              <a:rPr lang="zh-CN" altLang="en-US" sz="2000" dirty="0">
                <a:solidFill>
                  <a:schemeClr val="tx1"/>
                </a:solidFill>
                <a:latin typeface="Courier New" pitchFamily="49" charset="0"/>
                <a:cs typeface="Courier New" pitchFamily="49" charset="0"/>
              </a:rPr>
              <a:t>清除</a:t>
            </a:r>
            <a:endParaRPr lang="en-US" altLang="zh-CN" sz="2000" dirty="0">
              <a:solidFill>
                <a:schemeClr val="tx1"/>
              </a:solidFill>
              <a:latin typeface="Courier New" pitchFamily="49" charset="0"/>
              <a:cs typeface="Courier New" pitchFamily="49" charset="0"/>
            </a:endParaRPr>
          </a:p>
        </p:txBody>
      </p:sp>
      <p:cxnSp>
        <p:nvCxnSpPr>
          <p:cNvPr id="39970" name="曲线连接符 53"/>
          <p:cNvCxnSpPr>
            <a:cxnSpLocks noChangeShapeType="1"/>
            <a:stCxn id="36" idx="3"/>
            <a:endCxn id="39964" idx="0"/>
          </p:cNvCxnSpPr>
          <p:nvPr/>
        </p:nvCxnSpPr>
        <p:spPr bwMode="auto">
          <a:xfrm>
            <a:off x="9017680" y="4421865"/>
            <a:ext cx="1582737" cy="304800"/>
          </a:xfrm>
          <a:prstGeom prst="curvedConnector2">
            <a:avLst/>
          </a:prstGeom>
          <a:noFill/>
          <a:ln w="38100" algn="ctr">
            <a:solidFill>
              <a:srgbClr val="00CC00"/>
            </a:solidFill>
            <a:round/>
            <a:headEnd/>
            <a:tailEnd type="triangle" w="lg" len="lg"/>
          </a:ln>
          <a:extLst>
            <a:ext uri="{909E8E84-426E-40DD-AFC4-6F175D3DCCD1}">
              <a14:hiddenFill xmlns:a14="http://schemas.microsoft.com/office/drawing/2010/main">
                <a:noFill/>
              </a14:hiddenFill>
            </a:ext>
          </a:extLst>
        </p:spPr>
      </p:cxnSp>
      <p:cxnSp>
        <p:nvCxnSpPr>
          <p:cNvPr id="39971" name="曲线连接符 53"/>
          <p:cNvCxnSpPr>
            <a:cxnSpLocks noChangeShapeType="1"/>
            <a:stCxn id="39964" idx="2"/>
            <a:endCxn id="39938" idx="3"/>
          </p:cNvCxnSpPr>
          <p:nvPr/>
        </p:nvCxnSpPr>
        <p:spPr bwMode="auto">
          <a:xfrm rot="5400000">
            <a:off x="9711815" y="5354919"/>
            <a:ext cx="195262" cy="1583531"/>
          </a:xfrm>
          <a:prstGeom prst="curvedConnector2">
            <a:avLst/>
          </a:prstGeom>
          <a:noFill/>
          <a:ln w="38100" algn="ctr">
            <a:solidFill>
              <a:srgbClr val="00CC00"/>
            </a:solidFill>
            <a:round/>
            <a:headEnd/>
            <a:tailEnd type="triangle" w="lg" len="lg"/>
          </a:ln>
          <a:extLst>
            <a:ext uri="{909E8E84-426E-40DD-AFC4-6F175D3DCCD1}">
              <a14:hiddenFill xmlns:a14="http://schemas.microsoft.com/office/drawing/2010/main">
                <a:noFill/>
              </a14:hiddenFill>
            </a:ext>
          </a:extLst>
        </p:spPr>
      </p:cxnSp>
      <p:sp>
        <p:nvSpPr>
          <p:cNvPr id="25" name="圆角矩形 24"/>
          <p:cNvSpPr/>
          <p:nvPr/>
        </p:nvSpPr>
        <p:spPr bwMode="auto">
          <a:xfrm>
            <a:off x="369732" y="121340"/>
            <a:ext cx="5285850"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中断响应机制分析：软硬件协同</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6"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32</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993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993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995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995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995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995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995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96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996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96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996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996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997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9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animBg="1"/>
      <p:bldP spid="19" grpId="0"/>
      <p:bldP spid="23" grpId="0" animBg="1"/>
      <p:bldP spid="39957" grpId="0"/>
      <p:bldP spid="32" grpId="0"/>
      <p:bldP spid="36" grpId="0" animBg="1"/>
      <p:bldP spid="38" grpId="0"/>
      <p:bldP spid="39964" grpId="0" animBg="1"/>
      <p:bldP spid="50" grpId="0"/>
      <p:bldP spid="52" grpId="0"/>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a:xfrm>
            <a:off x="504598" y="1221015"/>
            <a:ext cx="11149012" cy="5330690"/>
          </a:xfrm>
          <a:extLst/>
        </p:spPr>
        <p:txBody>
          <a:bodyPr/>
          <a:lstStyle/>
          <a:p>
            <a:pPr>
              <a:defRPr/>
            </a:pPr>
            <a:r>
              <a:rPr lang="en-US" altLang="zh-CN" sz="2800" b="1" dirty="0" smtClean="0"/>
              <a:t>4</a:t>
            </a:r>
            <a:r>
              <a:rPr lang="zh-CN" altLang="en-US" sz="2800" b="1" dirty="0" smtClean="0"/>
              <a:t>个寄存器：</a:t>
            </a:r>
            <a:r>
              <a:rPr lang="en-US" altLang="zh-CN" sz="2800" b="1" dirty="0" smtClean="0"/>
              <a:t>SR</a:t>
            </a:r>
            <a:r>
              <a:rPr lang="zh-CN" altLang="en-US" sz="2800" b="1" dirty="0" smtClean="0"/>
              <a:t>、</a:t>
            </a:r>
            <a:r>
              <a:rPr lang="en-US" altLang="zh-CN" sz="2800" b="1" dirty="0" smtClean="0"/>
              <a:t>Cause</a:t>
            </a:r>
            <a:r>
              <a:rPr lang="zh-CN" altLang="en-US" sz="2800" b="1" dirty="0" smtClean="0"/>
              <a:t>、</a:t>
            </a:r>
            <a:r>
              <a:rPr lang="en-US" altLang="zh-CN" sz="2800" b="1" dirty="0" smtClean="0"/>
              <a:t>EPC</a:t>
            </a:r>
            <a:r>
              <a:rPr lang="zh-CN" altLang="en-US" sz="2800" b="1" dirty="0" smtClean="0"/>
              <a:t>、</a:t>
            </a:r>
            <a:r>
              <a:rPr lang="en-US" altLang="zh-CN" sz="2800" b="1" dirty="0" err="1" smtClean="0"/>
              <a:t>PRId</a:t>
            </a:r>
            <a:endParaRPr lang="en-US" altLang="zh-CN" sz="2800" b="1" dirty="0" smtClean="0"/>
          </a:p>
          <a:p>
            <a:pPr lvl="1">
              <a:defRPr/>
            </a:pPr>
            <a:r>
              <a:rPr lang="zh-CN" altLang="en-US" sz="2400" b="1" dirty="0" smtClean="0"/>
              <a:t>阅读</a:t>
            </a:r>
            <a:r>
              <a:rPr lang="en-US" altLang="zh-CN" sz="2400" b="1" dirty="0" smtClean="0"/>
              <a:t>《See MIPS Run Linux》</a:t>
            </a:r>
            <a:r>
              <a:rPr lang="zh-CN" altLang="en-US" sz="2400" b="1" dirty="0" smtClean="0"/>
              <a:t>第</a:t>
            </a:r>
            <a:r>
              <a:rPr lang="en-US" altLang="zh-CN" sz="2400" b="1" dirty="0" smtClean="0"/>
              <a:t>3</a:t>
            </a:r>
            <a:r>
              <a:rPr lang="zh-CN" altLang="en-US" sz="2400" b="1" dirty="0" smtClean="0"/>
              <a:t>章</a:t>
            </a:r>
            <a:endParaRPr lang="en-US" altLang="zh-CN" sz="2400" b="1" dirty="0" smtClean="0"/>
          </a:p>
          <a:p>
            <a:pPr lvl="1">
              <a:defRPr/>
            </a:pPr>
            <a:r>
              <a:rPr lang="zh-CN" altLang="en-US" sz="2400" b="1" dirty="0" smtClean="0"/>
              <a:t>无关</a:t>
            </a:r>
            <a:r>
              <a:rPr lang="zh-CN" altLang="en-US" sz="2400" b="1" dirty="0"/>
              <a:t>寄存器及无关位可以</a:t>
            </a:r>
            <a:r>
              <a:rPr lang="zh-CN" altLang="en-US" sz="2400" b="1" dirty="0" smtClean="0"/>
              <a:t>不阅读</a:t>
            </a:r>
            <a:endParaRPr lang="en-US" altLang="zh-CN" sz="2400" b="1" dirty="0" smtClean="0"/>
          </a:p>
          <a:p>
            <a:pPr>
              <a:defRPr/>
            </a:pPr>
            <a:r>
              <a:rPr lang="zh-CN" altLang="en-US" sz="2800" b="1" dirty="0" smtClean="0"/>
              <a:t>理解要点：</a:t>
            </a:r>
            <a:endParaRPr lang="en-US" altLang="zh-CN" sz="2800" b="1" dirty="0" smtClean="0"/>
          </a:p>
          <a:p>
            <a:pPr lvl="1">
              <a:defRPr/>
            </a:pPr>
            <a:r>
              <a:rPr lang="en-US" altLang="zh-CN" sz="2400" b="1" dirty="0" smtClean="0"/>
              <a:t>SR</a:t>
            </a:r>
            <a:r>
              <a:rPr lang="zh-CN" altLang="en-US" sz="2400" b="1" dirty="0"/>
              <a:t>：用于对系统进行</a:t>
            </a:r>
            <a:r>
              <a:rPr lang="zh-CN" altLang="en-US" sz="2400" b="1" dirty="0" smtClean="0"/>
              <a:t>控制</a:t>
            </a:r>
            <a:endParaRPr lang="en-US" altLang="zh-CN" sz="2400" b="1" dirty="0" smtClean="0"/>
          </a:p>
          <a:p>
            <a:pPr lvl="2">
              <a:defRPr/>
            </a:pPr>
            <a:r>
              <a:rPr lang="zh-CN" altLang="en-US" sz="2000" b="1" dirty="0" smtClean="0"/>
              <a:t>指令可读可写</a:t>
            </a:r>
            <a:endParaRPr lang="en-US" altLang="zh-CN" sz="2000" b="1" dirty="0" smtClean="0"/>
          </a:p>
          <a:p>
            <a:pPr lvl="1">
              <a:defRPr/>
            </a:pPr>
            <a:r>
              <a:rPr lang="en-US" altLang="zh-CN" sz="2400" b="1" dirty="0" smtClean="0"/>
              <a:t>Cause</a:t>
            </a:r>
            <a:r>
              <a:rPr lang="zh-CN" altLang="en-US" sz="2400" b="1" dirty="0" smtClean="0"/>
              <a:t>：指令读取，硬件控制写入</a:t>
            </a:r>
            <a:endParaRPr lang="en-US" altLang="zh-CN" sz="2400" b="1" dirty="0" smtClean="0"/>
          </a:p>
          <a:p>
            <a:pPr lvl="2">
              <a:defRPr/>
            </a:pPr>
            <a:r>
              <a:rPr lang="en-US" altLang="zh-CN" sz="2000" b="1" dirty="0" smtClean="0"/>
              <a:t>IP[7:2]</a:t>
            </a:r>
            <a:r>
              <a:rPr lang="zh-CN" altLang="en-US" sz="2000" b="1" dirty="0" smtClean="0"/>
              <a:t>：对应外部</a:t>
            </a:r>
            <a:r>
              <a:rPr lang="en-US" altLang="zh-CN" sz="2000" b="1" dirty="0" smtClean="0"/>
              <a:t>6</a:t>
            </a:r>
            <a:r>
              <a:rPr lang="zh-CN" altLang="en-US" sz="2000" b="1" dirty="0" smtClean="0"/>
              <a:t>个中断源</a:t>
            </a:r>
            <a:endParaRPr lang="en-US" altLang="zh-CN" sz="2000" b="1" dirty="0" smtClean="0"/>
          </a:p>
          <a:p>
            <a:pPr lvl="2">
              <a:defRPr/>
            </a:pPr>
            <a:r>
              <a:rPr lang="en-US" altLang="zh-CN" sz="2000" b="1" strike="sngStrike" dirty="0" err="1" smtClean="0"/>
              <a:t>ExcCode</a:t>
            </a:r>
            <a:r>
              <a:rPr lang="zh-CN" altLang="en-US" sz="2000" b="1" strike="sngStrike" dirty="0" smtClean="0"/>
              <a:t>：异常</a:t>
            </a:r>
            <a:r>
              <a:rPr lang="en-US" altLang="zh-CN" sz="2000" b="1" strike="sngStrike" dirty="0" smtClean="0"/>
              <a:t>/</a:t>
            </a:r>
            <a:r>
              <a:rPr lang="zh-CN" altLang="en-US" sz="2000" b="1" strike="sngStrike" dirty="0" smtClean="0"/>
              <a:t>中断发生时控制器控制写入编码值</a:t>
            </a:r>
            <a:endParaRPr lang="en-US" altLang="zh-CN" sz="2000" b="1" strike="sngStrike" dirty="0"/>
          </a:p>
          <a:p>
            <a:pPr lvl="1">
              <a:defRPr/>
            </a:pPr>
            <a:r>
              <a:rPr lang="en-US" altLang="zh-CN" sz="2400" b="1" dirty="0" smtClean="0"/>
              <a:t>EPC</a:t>
            </a:r>
            <a:r>
              <a:rPr lang="zh-CN" altLang="en-US" sz="2400" b="1" dirty="0" smtClean="0"/>
              <a:t>：用于保存异常</a:t>
            </a:r>
            <a:r>
              <a:rPr lang="en-US" altLang="zh-CN" sz="2400" b="1" dirty="0" smtClean="0"/>
              <a:t>/</a:t>
            </a:r>
            <a:r>
              <a:rPr lang="zh-CN" altLang="en-US" sz="2400" b="1" dirty="0" smtClean="0"/>
              <a:t>中断发生时的</a:t>
            </a:r>
            <a:r>
              <a:rPr lang="en-US" altLang="zh-CN" sz="2400" b="1" dirty="0" smtClean="0"/>
              <a:t>PC</a:t>
            </a:r>
          </a:p>
          <a:p>
            <a:pPr lvl="2">
              <a:defRPr/>
            </a:pPr>
            <a:r>
              <a:rPr lang="zh-CN" altLang="en-US" sz="2000" b="1" dirty="0" smtClean="0"/>
              <a:t>保存</a:t>
            </a:r>
            <a:r>
              <a:rPr lang="en-US" altLang="zh-CN" sz="2000" b="1" dirty="0" smtClean="0"/>
              <a:t>PC</a:t>
            </a:r>
            <a:r>
              <a:rPr lang="zh-CN" altLang="en-US" sz="2000" b="1" dirty="0" smtClean="0"/>
              <a:t>：硬件控制写入</a:t>
            </a:r>
            <a:endParaRPr lang="en-US" altLang="zh-CN" sz="2000" b="1" dirty="0" smtClean="0"/>
          </a:p>
          <a:p>
            <a:pPr lvl="2">
              <a:defRPr/>
            </a:pPr>
            <a:r>
              <a:rPr lang="zh-CN" altLang="en-US" sz="2000" b="1" dirty="0" smtClean="0"/>
              <a:t>指令读取：中断服务程序</a:t>
            </a:r>
            <a:endParaRPr lang="en-US" altLang="zh-CN" sz="2000" b="1" dirty="0" smtClean="0"/>
          </a:p>
          <a:p>
            <a:pPr lvl="1">
              <a:defRPr/>
            </a:pPr>
            <a:r>
              <a:rPr lang="en-US" altLang="zh-CN" sz="2400" b="1" dirty="0" err="1"/>
              <a:t>PRId</a:t>
            </a:r>
            <a:r>
              <a:rPr lang="zh-CN" altLang="en-US" sz="2400" b="1" dirty="0"/>
              <a:t>：处理器</a:t>
            </a:r>
            <a:r>
              <a:rPr lang="en-US" altLang="zh-CN" sz="2400" b="1" dirty="0" smtClean="0"/>
              <a:t>ID</a:t>
            </a:r>
            <a:endParaRPr lang="en-US" altLang="zh-CN" b="1" dirty="0"/>
          </a:p>
          <a:p>
            <a:pPr lvl="2">
              <a:defRPr/>
            </a:pPr>
            <a:r>
              <a:rPr lang="zh-CN" altLang="en-US" sz="2000" b="1" dirty="0" smtClean="0"/>
              <a:t>可以用于实现个性的编码</a:t>
            </a:r>
            <a:r>
              <a:rPr lang="en-US" altLang="zh-CN" sz="2000" b="1" dirty="0" smtClean="0">
                <a:sym typeface="Wingdings" pitchFamily="2" charset="2"/>
              </a:rPr>
              <a:t></a:t>
            </a:r>
            <a:endParaRPr lang="en-US" altLang="zh-CN" sz="2000" b="1" dirty="0" smtClean="0"/>
          </a:p>
        </p:txBody>
      </p:sp>
      <p:graphicFrame>
        <p:nvGraphicFramePr>
          <p:cNvPr id="4" name="表格 3"/>
          <p:cNvGraphicFramePr>
            <a:graphicFrameLocks noGrp="1"/>
          </p:cNvGraphicFramePr>
          <p:nvPr/>
        </p:nvGraphicFramePr>
        <p:xfrm>
          <a:off x="9261475" y="836613"/>
          <a:ext cx="2735263" cy="2651560"/>
        </p:xfrm>
        <a:graphic>
          <a:graphicData uri="http://schemas.openxmlformats.org/drawingml/2006/table">
            <a:tbl>
              <a:tblPr firstRow="1" bandRow="1">
                <a:tableStyleId>{21E4AEA4-8DFA-4A89-87EB-49C32662AFE0}</a:tableStyleId>
              </a:tblPr>
              <a:tblGrid>
                <a:gridCol w="1151689">
                  <a:extLst>
                    <a:ext uri="{9D8B030D-6E8A-4147-A177-3AD203B41FA5}">
                      <a16:colId xmlns:a16="http://schemas.microsoft.com/office/drawing/2014/main" val="20000"/>
                    </a:ext>
                  </a:extLst>
                </a:gridCol>
                <a:gridCol w="1583574">
                  <a:extLst>
                    <a:ext uri="{9D8B030D-6E8A-4147-A177-3AD203B41FA5}">
                      <a16:colId xmlns:a16="http://schemas.microsoft.com/office/drawing/2014/main" val="20001"/>
                    </a:ext>
                  </a:extLst>
                </a:gridCol>
              </a:tblGrid>
              <a:tr h="822775">
                <a:tc>
                  <a:txBody>
                    <a:bodyPr/>
                    <a:lstStyle/>
                    <a:p>
                      <a:pPr algn="ctr"/>
                      <a:r>
                        <a:rPr lang="zh-CN" altLang="en-US" sz="2400" dirty="0" smtClean="0"/>
                        <a:t>寄存器号</a:t>
                      </a:r>
                      <a:endParaRPr lang="zh-CN" altLang="en-US" sz="2400" dirty="0"/>
                    </a:p>
                  </a:txBody>
                  <a:tcPr marL="121887" marR="121887" marT="45700" marB="45700" anchor="ctr"/>
                </a:tc>
                <a:tc>
                  <a:txBody>
                    <a:bodyPr/>
                    <a:lstStyle/>
                    <a:p>
                      <a:pPr algn="ctr"/>
                      <a:r>
                        <a:rPr lang="zh-CN" altLang="en-US" sz="2400" dirty="0" smtClean="0"/>
                        <a:t>寄存器</a:t>
                      </a:r>
                      <a:endParaRPr lang="zh-CN" altLang="en-US" sz="2400" dirty="0"/>
                    </a:p>
                  </a:txBody>
                  <a:tcPr marL="121887" marR="121887" marT="45700" marB="45700" anchor="ctr"/>
                </a:tc>
                <a:extLst>
                  <a:ext uri="{0D108BD9-81ED-4DB2-BD59-A6C34878D82A}">
                    <a16:rowId xmlns:a16="http://schemas.microsoft.com/office/drawing/2014/main" val="10000"/>
                  </a:ext>
                </a:extLst>
              </a:tr>
              <a:tr h="457087">
                <a:tc>
                  <a:txBody>
                    <a:bodyPr/>
                    <a:lstStyle/>
                    <a:p>
                      <a:pPr algn="ctr"/>
                      <a:r>
                        <a:rPr lang="en-US" altLang="zh-CN" sz="2400" dirty="0" smtClean="0"/>
                        <a:t>12</a:t>
                      </a:r>
                      <a:endParaRPr lang="zh-CN" altLang="en-US" sz="2400" dirty="0"/>
                    </a:p>
                  </a:txBody>
                  <a:tcPr marL="121887" marR="121887" marT="45700" marB="45700"/>
                </a:tc>
                <a:tc>
                  <a:txBody>
                    <a:bodyPr/>
                    <a:lstStyle/>
                    <a:p>
                      <a:pPr algn="ctr"/>
                      <a:r>
                        <a:rPr lang="en-US" altLang="zh-CN" sz="2400" dirty="0" smtClean="0"/>
                        <a:t>SR</a:t>
                      </a:r>
                      <a:endParaRPr lang="zh-CN" altLang="en-US" sz="2400" dirty="0"/>
                    </a:p>
                  </a:txBody>
                  <a:tcPr marL="121887" marR="121887" marT="45700" marB="45700"/>
                </a:tc>
                <a:extLst>
                  <a:ext uri="{0D108BD9-81ED-4DB2-BD59-A6C34878D82A}">
                    <a16:rowId xmlns:a16="http://schemas.microsoft.com/office/drawing/2014/main" val="10001"/>
                  </a:ext>
                </a:extLst>
              </a:tr>
              <a:tr h="457087">
                <a:tc>
                  <a:txBody>
                    <a:bodyPr/>
                    <a:lstStyle/>
                    <a:p>
                      <a:pPr algn="ctr"/>
                      <a:r>
                        <a:rPr lang="en-US" altLang="zh-CN" sz="2400" dirty="0" smtClean="0"/>
                        <a:t>13</a:t>
                      </a:r>
                      <a:endParaRPr lang="zh-CN" altLang="en-US" sz="2400" dirty="0"/>
                    </a:p>
                  </a:txBody>
                  <a:tcPr marL="121887" marR="121887" marT="45700" marB="45700"/>
                </a:tc>
                <a:tc>
                  <a:txBody>
                    <a:bodyPr/>
                    <a:lstStyle/>
                    <a:p>
                      <a:pPr algn="ctr"/>
                      <a:r>
                        <a:rPr lang="en-US" altLang="zh-CN" sz="2400" dirty="0" smtClean="0"/>
                        <a:t>CAUSE</a:t>
                      </a:r>
                      <a:endParaRPr lang="zh-CN" altLang="en-US" sz="2400" dirty="0"/>
                    </a:p>
                  </a:txBody>
                  <a:tcPr marL="121887" marR="121887" marT="45700" marB="45700"/>
                </a:tc>
                <a:extLst>
                  <a:ext uri="{0D108BD9-81ED-4DB2-BD59-A6C34878D82A}">
                    <a16:rowId xmlns:a16="http://schemas.microsoft.com/office/drawing/2014/main" val="10002"/>
                  </a:ext>
                </a:extLst>
              </a:tr>
              <a:tr h="457087">
                <a:tc>
                  <a:txBody>
                    <a:bodyPr/>
                    <a:lstStyle/>
                    <a:p>
                      <a:pPr algn="ctr"/>
                      <a:r>
                        <a:rPr lang="en-US" altLang="zh-CN" sz="2400" dirty="0" smtClean="0"/>
                        <a:t>14</a:t>
                      </a:r>
                      <a:endParaRPr lang="zh-CN" altLang="en-US" sz="2400" dirty="0"/>
                    </a:p>
                  </a:txBody>
                  <a:tcPr marL="121887" marR="121887" marT="45700" marB="45700"/>
                </a:tc>
                <a:tc>
                  <a:txBody>
                    <a:bodyPr/>
                    <a:lstStyle/>
                    <a:p>
                      <a:pPr algn="ctr"/>
                      <a:r>
                        <a:rPr lang="en-US" altLang="zh-CN" sz="2400" dirty="0" smtClean="0"/>
                        <a:t>EPC</a:t>
                      </a:r>
                      <a:endParaRPr lang="zh-CN" altLang="en-US" sz="2400" dirty="0"/>
                    </a:p>
                  </a:txBody>
                  <a:tcPr marL="121887" marR="121887" marT="45700" marB="45700"/>
                </a:tc>
                <a:extLst>
                  <a:ext uri="{0D108BD9-81ED-4DB2-BD59-A6C34878D82A}">
                    <a16:rowId xmlns:a16="http://schemas.microsoft.com/office/drawing/2014/main" val="10003"/>
                  </a:ext>
                </a:extLst>
              </a:tr>
              <a:tr h="457087">
                <a:tc>
                  <a:txBody>
                    <a:bodyPr/>
                    <a:lstStyle/>
                    <a:p>
                      <a:pPr algn="ctr"/>
                      <a:r>
                        <a:rPr lang="en-US" altLang="zh-CN" sz="2400" dirty="0" smtClean="0"/>
                        <a:t>15</a:t>
                      </a:r>
                      <a:endParaRPr lang="zh-CN" altLang="en-US" sz="2400" dirty="0"/>
                    </a:p>
                  </a:txBody>
                  <a:tcPr marL="121887" marR="121887" marT="45700" marB="45700"/>
                </a:tc>
                <a:tc>
                  <a:txBody>
                    <a:bodyPr/>
                    <a:lstStyle/>
                    <a:p>
                      <a:pPr algn="ctr"/>
                      <a:r>
                        <a:rPr lang="en-US" altLang="zh-CN" sz="2400" dirty="0" err="1" smtClean="0"/>
                        <a:t>PrID</a:t>
                      </a:r>
                      <a:endParaRPr lang="zh-CN" altLang="en-US" sz="2400" dirty="0"/>
                    </a:p>
                  </a:txBody>
                  <a:tcPr marL="121887" marR="121887" marT="45700" marB="45700"/>
                </a:tc>
                <a:extLst>
                  <a:ext uri="{0D108BD9-81ED-4DB2-BD59-A6C34878D82A}">
                    <a16:rowId xmlns:a16="http://schemas.microsoft.com/office/drawing/2014/main" val="10004"/>
                  </a:ext>
                </a:extLst>
              </a:tr>
            </a:tbl>
          </a:graphicData>
        </a:graphic>
      </p:graphicFrame>
      <p:sp>
        <p:nvSpPr>
          <p:cNvPr id="5" name="圆角矩形 4"/>
          <p:cNvSpPr/>
          <p:nvPr/>
        </p:nvSpPr>
        <p:spPr bwMode="auto">
          <a:xfrm>
            <a:off x="718075" y="280996"/>
            <a:ext cx="3302382"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协处理器</a:t>
            </a:r>
            <a:r>
              <a:rPr lang="en-US" altLang="zh-CN" sz="2800" b="1" dirty="0" smtClean="0">
                <a:solidFill>
                  <a:schemeClr val="bg1"/>
                </a:solidFill>
                <a:latin typeface="微软雅黑" panose="020B0503020204020204" pitchFamily="34" charset="-122"/>
                <a:ea typeface="微软雅黑" panose="020B0503020204020204" pitchFamily="34" charset="-122"/>
              </a:rPr>
              <a:t>0</a:t>
            </a:r>
            <a:r>
              <a:rPr lang="zh-CN" altLang="en-US" sz="2800" b="1" dirty="0" smtClean="0">
                <a:solidFill>
                  <a:schemeClr val="bg1"/>
                </a:solidFill>
                <a:latin typeface="微软雅黑" panose="020B0503020204020204" pitchFamily="34" charset="-122"/>
                <a:ea typeface="微软雅黑" panose="020B0503020204020204" pitchFamily="34" charset="-122"/>
              </a:rPr>
              <a:t>（</a:t>
            </a:r>
            <a:r>
              <a:rPr lang="en-US" altLang="zh-CN" sz="2800" b="1" dirty="0" smtClean="0">
                <a:solidFill>
                  <a:schemeClr val="bg1"/>
                </a:solidFill>
                <a:latin typeface="微软雅黑" panose="020B0503020204020204" pitchFamily="34" charset="-122"/>
                <a:ea typeface="微软雅黑" panose="020B0503020204020204" pitchFamily="34" charset="-122"/>
              </a:rPr>
              <a:t>CP0</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6"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33</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482">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0482">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482">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0482">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482">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482">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0482">
                                            <p:txEl>
                                              <p:pRg st="8" end="8"/>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0482">
                                            <p:txEl>
                                              <p:pRg st="9" end="9"/>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0482">
                                            <p:txEl>
                                              <p:pRg st="10" end="10"/>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482">
                                            <p:txEl>
                                              <p:pRg st="11" end="11"/>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0482">
                                            <p:txEl>
                                              <p:pRg st="12" end="12"/>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482">
                                            <p:txEl>
                                              <p:pRg st="13" end="1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a:xfrm>
            <a:off x="718074" y="1235528"/>
            <a:ext cx="11149012" cy="4179888"/>
          </a:xfrm>
        </p:spPr>
        <p:txBody>
          <a:bodyPr/>
          <a:lstStyle/>
          <a:p>
            <a:r>
              <a:rPr lang="zh-CN" altLang="en-US" sz="2800" b="1" dirty="0" smtClean="0">
                <a:ea typeface="宋体" panose="02010600030101010101" pitchFamily="2" charset="-122"/>
              </a:rPr>
              <a:t>指令：</a:t>
            </a:r>
            <a:r>
              <a:rPr lang="en-US" altLang="zh-CN" sz="2800" b="1" dirty="0" smtClean="0">
                <a:ea typeface="宋体" panose="02010600030101010101" pitchFamily="2" charset="-122"/>
              </a:rPr>
              <a:t>MFC0</a:t>
            </a:r>
            <a:r>
              <a:rPr lang="zh-CN" altLang="en-US" sz="2800" b="1" dirty="0" smtClean="0">
                <a:ea typeface="宋体" panose="02010600030101010101" pitchFamily="2" charset="-122"/>
              </a:rPr>
              <a:t>、</a:t>
            </a:r>
            <a:r>
              <a:rPr lang="en-US" altLang="zh-CN" sz="2800" b="1" dirty="0" smtClean="0">
                <a:ea typeface="宋体" panose="02010600030101010101" pitchFamily="2" charset="-122"/>
              </a:rPr>
              <a:t>MTC0</a:t>
            </a:r>
          </a:p>
          <a:p>
            <a:pPr lvl="1"/>
            <a:r>
              <a:rPr lang="zh-CN" altLang="en-US" sz="2400" b="1" dirty="0" smtClean="0">
                <a:ea typeface="宋体" panose="02010600030101010101" pitchFamily="2" charset="-122"/>
              </a:rPr>
              <a:t>不能直接修改</a:t>
            </a:r>
            <a:r>
              <a:rPr lang="en-US" altLang="zh-CN" sz="2400" b="1" dirty="0" smtClean="0">
                <a:ea typeface="宋体" panose="02010600030101010101" pitchFamily="2" charset="-122"/>
              </a:rPr>
              <a:t>CP0</a:t>
            </a:r>
            <a:r>
              <a:rPr lang="zh-CN" altLang="en-US" sz="2400" b="1" dirty="0" smtClean="0">
                <a:ea typeface="宋体" panose="02010600030101010101" pitchFamily="2" charset="-122"/>
              </a:rPr>
              <a:t>寄存器，必须借助通用寄存器</a:t>
            </a:r>
            <a:endParaRPr lang="en-US" altLang="zh-CN" sz="2400" b="1" dirty="0" smtClean="0">
              <a:ea typeface="宋体" panose="02010600030101010101" pitchFamily="2" charset="-122"/>
            </a:endParaRPr>
          </a:p>
          <a:p>
            <a:r>
              <a:rPr lang="en-US" altLang="zh-CN" sz="2800" b="1" dirty="0" smtClean="0">
                <a:ea typeface="宋体" panose="02010600030101010101" pitchFamily="2" charset="-122"/>
              </a:rPr>
              <a:t>MFC0</a:t>
            </a:r>
            <a:r>
              <a:rPr lang="zh-CN" altLang="en-US" sz="2800" b="1" dirty="0" smtClean="0">
                <a:ea typeface="宋体" panose="02010600030101010101" pitchFamily="2" charset="-122"/>
              </a:rPr>
              <a:t>：读取</a:t>
            </a:r>
            <a:r>
              <a:rPr lang="en-US" altLang="zh-CN" sz="2800" b="1" dirty="0" smtClean="0">
                <a:ea typeface="宋体" panose="02010600030101010101" pitchFamily="2" charset="-122"/>
              </a:rPr>
              <a:t>CP0</a:t>
            </a:r>
            <a:r>
              <a:rPr lang="zh-CN" altLang="en-US" sz="2800" b="1" dirty="0" smtClean="0">
                <a:ea typeface="宋体" panose="02010600030101010101" pitchFamily="2" charset="-122"/>
              </a:rPr>
              <a:t>寄存器至通用寄存器</a:t>
            </a:r>
            <a:endParaRPr lang="en-US" altLang="zh-CN" sz="2800" b="1" dirty="0" smtClean="0">
              <a:ea typeface="宋体" panose="02010600030101010101" pitchFamily="2" charset="-122"/>
            </a:endParaRPr>
          </a:p>
          <a:p>
            <a:pPr lvl="1"/>
            <a:r>
              <a:rPr lang="en-US" altLang="zh-CN" sz="2400" b="1" dirty="0" smtClean="0">
                <a:ea typeface="宋体" panose="02010600030101010101" pitchFamily="2" charset="-122"/>
              </a:rPr>
              <a:t>SR</a:t>
            </a:r>
            <a:r>
              <a:rPr lang="zh-CN" altLang="en-US" sz="2400" b="1" dirty="0" smtClean="0">
                <a:ea typeface="宋体" panose="02010600030101010101" pitchFamily="2" charset="-122"/>
              </a:rPr>
              <a:t>：获取处理器的控制信息</a:t>
            </a:r>
            <a:endParaRPr lang="en-US" altLang="zh-CN" sz="2400" b="1" dirty="0" smtClean="0">
              <a:ea typeface="宋体" panose="02010600030101010101" pitchFamily="2" charset="-122"/>
            </a:endParaRPr>
          </a:p>
          <a:p>
            <a:pPr lvl="1"/>
            <a:r>
              <a:rPr lang="en-US" altLang="zh-CN" sz="2400" b="1" dirty="0" smtClean="0">
                <a:ea typeface="宋体" panose="02010600030101010101" pitchFamily="2" charset="-122"/>
              </a:rPr>
              <a:t>Cause</a:t>
            </a:r>
            <a:r>
              <a:rPr lang="zh-CN" altLang="en-US" sz="2400" b="1" dirty="0" smtClean="0">
                <a:ea typeface="宋体" panose="02010600030101010101" pitchFamily="2" charset="-122"/>
              </a:rPr>
              <a:t>：获取处理器当前所处于的状态</a:t>
            </a:r>
            <a:endParaRPr lang="en-US" altLang="zh-CN" sz="2400" b="1" dirty="0" smtClean="0">
              <a:ea typeface="宋体" panose="02010600030101010101" pitchFamily="2" charset="-122"/>
            </a:endParaRPr>
          </a:p>
          <a:p>
            <a:pPr lvl="1"/>
            <a:r>
              <a:rPr lang="en-US" altLang="zh-CN" sz="2400" b="1" dirty="0" smtClean="0">
                <a:ea typeface="宋体" panose="02010600030101010101" pitchFamily="2" charset="-122"/>
              </a:rPr>
              <a:t>EPC</a:t>
            </a:r>
            <a:r>
              <a:rPr lang="zh-CN" altLang="en-US" sz="2400" b="1" dirty="0" smtClean="0">
                <a:ea typeface="宋体" panose="02010600030101010101" pitchFamily="2" charset="-122"/>
              </a:rPr>
              <a:t>：获取被异常</a:t>
            </a:r>
            <a:r>
              <a:rPr lang="en-US" altLang="zh-CN" sz="2400" b="1" dirty="0" smtClean="0">
                <a:ea typeface="宋体" panose="02010600030101010101" pitchFamily="2" charset="-122"/>
              </a:rPr>
              <a:t>/</a:t>
            </a:r>
            <a:r>
              <a:rPr lang="zh-CN" altLang="en-US" sz="2400" b="1" dirty="0" smtClean="0">
                <a:ea typeface="宋体" panose="02010600030101010101" pitchFamily="2" charset="-122"/>
              </a:rPr>
              <a:t>中断的指令地址</a:t>
            </a:r>
            <a:endParaRPr lang="en-US" altLang="zh-CN" sz="2400" b="1" dirty="0" smtClean="0">
              <a:ea typeface="宋体" panose="02010600030101010101" pitchFamily="2" charset="-122"/>
            </a:endParaRPr>
          </a:p>
          <a:p>
            <a:pPr lvl="1"/>
            <a:r>
              <a:rPr lang="en-US" altLang="zh-CN" sz="2400" b="1" dirty="0" err="1" smtClean="0">
                <a:ea typeface="宋体" panose="02010600030101010101" pitchFamily="2" charset="-122"/>
              </a:rPr>
              <a:t>PRId</a:t>
            </a:r>
            <a:r>
              <a:rPr lang="zh-CN" altLang="en-US" sz="2400" b="1" dirty="0" smtClean="0">
                <a:ea typeface="宋体" panose="02010600030101010101" pitchFamily="2" charset="-122"/>
              </a:rPr>
              <a:t>：读取处理器</a:t>
            </a:r>
            <a:r>
              <a:rPr lang="en-US" altLang="zh-CN" sz="2400" b="1" dirty="0" smtClean="0">
                <a:ea typeface="宋体" panose="02010600030101010101" pitchFamily="2" charset="-122"/>
              </a:rPr>
              <a:t>ID</a:t>
            </a:r>
            <a:r>
              <a:rPr lang="zh-CN" altLang="en-US" sz="2400" b="1" dirty="0" smtClean="0">
                <a:ea typeface="宋体" panose="02010600030101010101" pitchFamily="2" charset="-122"/>
              </a:rPr>
              <a:t>（可以读取你的个性签名</a:t>
            </a:r>
            <a:r>
              <a:rPr lang="en-US" altLang="zh-CN" sz="2400" b="1" dirty="0" smtClean="0">
                <a:ea typeface="宋体" panose="02010600030101010101" pitchFamily="2" charset="-122"/>
                <a:sym typeface="Wingdings" panose="05000000000000000000" pitchFamily="2" charset="2"/>
              </a:rPr>
              <a:t></a:t>
            </a:r>
            <a:r>
              <a:rPr lang="zh-CN" altLang="en-US" sz="2400" b="1" dirty="0" smtClean="0">
                <a:ea typeface="宋体" panose="02010600030101010101" pitchFamily="2" charset="-122"/>
              </a:rPr>
              <a:t>）</a:t>
            </a:r>
            <a:endParaRPr lang="en-US" altLang="zh-CN" sz="2400" b="1" dirty="0" smtClean="0">
              <a:ea typeface="宋体" panose="02010600030101010101" pitchFamily="2" charset="-122"/>
            </a:endParaRPr>
          </a:p>
          <a:p>
            <a:r>
              <a:rPr lang="en-US" altLang="zh-CN" sz="2800" b="1" dirty="0" smtClean="0">
                <a:ea typeface="宋体" panose="02010600030101010101" pitchFamily="2" charset="-122"/>
              </a:rPr>
              <a:t>MTC0</a:t>
            </a:r>
            <a:r>
              <a:rPr lang="zh-CN" altLang="en-US" sz="2800" b="1" dirty="0" smtClean="0">
                <a:ea typeface="宋体" panose="02010600030101010101" pitchFamily="2" charset="-122"/>
              </a:rPr>
              <a:t>：通用寄存器值写入</a:t>
            </a:r>
            <a:r>
              <a:rPr lang="en-US" altLang="zh-CN" sz="2800" b="1" dirty="0" smtClean="0">
                <a:ea typeface="宋体" panose="02010600030101010101" pitchFamily="2" charset="-122"/>
              </a:rPr>
              <a:t>CP0</a:t>
            </a:r>
            <a:r>
              <a:rPr lang="zh-CN" altLang="en-US" sz="2800" b="1" dirty="0" smtClean="0">
                <a:ea typeface="宋体" panose="02010600030101010101" pitchFamily="2" charset="-122"/>
              </a:rPr>
              <a:t>寄存器</a:t>
            </a:r>
            <a:endParaRPr lang="en-US" altLang="zh-CN" sz="2800" b="1" dirty="0" smtClean="0">
              <a:ea typeface="宋体" panose="02010600030101010101" pitchFamily="2" charset="-122"/>
            </a:endParaRPr>
          </a:p>
          <a:p>
            <a:pPr lvl="1"/>
            <a:r>
              <a:rPr lang="en-US" altLang="zh-CN" sz="2400" b="1" dirty="0" smtClean="0">
                <a:ea typeface="宋体" panose="02010600030101010101" pitchFamily="2" charset="-122"/>
              </a:rPr>
              <a:t>SR</a:t>
            </a:r>
            <a:r>
              <a:rPr lang="zh-CN" altLang="en-US" sz="2400" b="1" dirty="0" smtClean="0">
                <a:ea typeface="宋体" panose="02010600030101010101" pitchFamily="2" charset="-122"/>
              </a:rPr>
              <a:t>：对处理器进行控制，例如关闭中断</a:t>
            </a:r>
            <a:endParaRPr lang="en-US" altLang="zh-CN" sz="2400" b="1" dirty="0" smtClean="0">
              <a:ea typeface="宋体" panose="02010600030101010101" pitchFamily="2" charset="-122"/>
            </a:endParaRPr>
          </a:p>
          <a:p>
            <a:pPr lvl="1"/>
            <a:r>
              <a:rPr lang="en-US" altLang="zh-CN" sz="2400" b="1" dirty="0" smtClean="0">
                <a:ea typeface="宋体" panose="02010600030101010101" pitchFamily="2" charset="-122"/>
              </a:rPr>
              <a:t>EPC</a:t>
            </a:r>
            <a:r>
              <a:rPr lang="zh-CN" altLang="en-US" sz="2400" b="1" dirty="0" smtClean="0">
                <a:ea typeface="宋体" panose="02010600030101010101" pitchFamily="2" charset="-122"/>
              </a:rPr>
              <a:t>：操作系统中将用于多任务切换</a:t>
            </a:r>
            <a:endParaRPr lang="en-US" altLang="zh-CN" sz="2400" b="1" dirty="0" smtClean="0">
              <a:ea typeface="宋体" panose="02010600030101010101" pitchFamily="2" charset="-122"/>
            </a:endParaRPr>
          </a:p>
        </p:txBody>
      </p:sp>
      <p:sp>
        <p:nvSpPr>
          <p:cNvPr id="5" name="圆角矩形 4"/>
          <p:cNvSpPr/>
          <p:nvPr/>
        </p:nvSpPr>
        <p:spPr bwMode="auto">
          <a:xfrm>
            <a:off x="718074" y="286221"/>
            <a:ext cx="3723297"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协处理器指令及用途</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34</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9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1986">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986">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1986">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1986">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986">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1986">
                                            <p:txEl>
                                              <p:pRg st="8" end="8"/>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19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073661032"/>
              </p:ext>
            </p:extLst>
          </p:nvPr>
        </p:nvGraphicFramePr>
        <p:xfrm>
          <a:off x="387577" y="1196068"/>
          <a:ext cx="11612562" cy="5359400"/>
        </p:xfrm>
        <a:graphic>
          <a:graphicData uri="http://schemas.openxmlformats.org/drawingml/2006/table">
            <a:tbl>
              <a:tblPr firstRow="1" bandRow="1">
                <a:tableStyleId>{21E4AEA4-8DFA-4A89-87EB-49C32662AFE0}</a:tableStyleId>
              </a:tblPr>
              <a:tblGrid>
                <a:gridCol w="1583532">
                  <a:extLst>
                    <a:ext uri="{9D8B030D-6E8A-4147-A177-3AD203B41FA5}">
                      <a16:colId xmlns:a16="http://schemas.microsoft.com/office/drawing/2014/main" val="20000"/>
                    </a:ext>
                  </a:extLst>
                </a:gridCol>
                <a:gridCol w="863744">
                  <a:extLst>
                    <a:ext uri="{9D8B030D-6E8A-4147-A177-3AD203B41FA5}">
                      <a16:colId xmlns:a16="http://schemas.microsoft.com/office/drawing/2014/main" val="20001"/>
                    </a:ext>
                  </a:extLst>
                </a:gridCol>
                <a:gridCol w="4222749">
                  <a:extLst>
                    <a:ext uri="{9D8B030D-6E8A-4147-A177-3AD203B41FA5}">
                      <a16:colId xmlns:a16="http://schemas.microsoft.com/office/drawing/2014/main" val="20002"/>
                    </a:ext>
                  </a:extLst>
                </a:gridCol>
                <a:gridCol w="4942537">
                  <a:extLst>
                    <a:ext uri="{9D8B030D-6E8A-4147-A177-3AD203B41FA5}">
                      <a16:colId xmlns:a16="http://schemas.microsoft.com/office/drawing/2014/main" val="20003"/>
                    </a:ext>
                  </a:extLst>
                </a:gridCol>
              </a:tblGrid>
              <a:tr h="370840">
                <a:tc>
                  <a:txBody>
                    <a:bodyPr/>
                    <a:lstStyle/>
                    <a:p>
                      <a:pPr algn="ctr"/>
                      <a:r>
                        <a:rPr lang="zh-CN" altLang="en-US" sz="1800" b="1" dirty="0" smtClean="0"/>
                        <a:t>信号名</a:t>
                      </a:r>
                      <a:endParaRPr lang="zh-CN" altLang="en-US" sz="1800" b="1" dirty="0"/>
                    </a:p>
                  </a:txBody>
                  <a:tcPr marL="121884" marR="121884"/>
                </a:tc>
                <a:tc>
                  <a:txBody>
                    <a:bodyPr/>
                    <a:lstStyle/>
                    <a:p>
                      <a:pPr algn="ctr"/>
                      <a:r>
                        <a:rPr lang="zh-CN" altLang="en-US" sz="1800" b="1" dirty="0" smtClean="0"/>
                        <a:t>方向</a:t>
                      </a:r>
                      <a:endParaRPr lang="zh-CN" altLang="en-US" sz="1800" b="1" dirty="0"/>
                    </a:p>
                  </a:txBody>
                  <a:tcPr marL="121884" marR="121884"/>
                </a:tc>
                <a:tc>
                  <a:txBody>
                    <a:bodyPr/>
                    <a:lstStyle/>
                    <a:p>
                      <a:pPr algn="ctr"/>
                      <a:r>
                        <a:rPr lang="zh-CN" altLang="en-US" sz="1800" b="1" dirty="0" smtClean="0"/>
                        <a:t>用途</a:t>
                      </a:r>
                      <a:endParaRPr lang="zh-CN" altLang="en-US" sz="1800" b="1" dirty="0"/>
                    </a:p>
                  </a:txBody>
                  <a:tcPr marL="121884" marR="121884"/>
                </a:tc>
                <a:tc>
                  <a:txBody>
                    <a:bodyPr/>
                    <a:lstStyle/>
                    <a:p>
                      <a:pPr algn="ctr"/>
                      <a:r>
                        <a:rPr lang="zh-CN" altLang="en-US" sz="1800" b="1" dirty="0" smtClean="0"/>
                        <a:t>产生来源及机制</a:t>
                      </a:r>
                      <a:endParaRPr lang="zh-CN" altLang="en-US" sz="1800" b="1" dirty="0"/>
                    </a:p>
                  </a:txBody>
                  <a:tcPr marL="121884" marR="121884"/>
                </a:tc>
                <a:extLst>
                  <a:ext uri="{0D108BD9-81ED-4DB2-BD59-A6C34878D82A}">
                    <a16:rowId xmlns:a16="http://schemas.microsoft.com/office/drawing/2014/main" val="10000"/>
                  </a:ext>
                </a:extLst>
              </a:tr>
              <a:tr h="370840">
                <a:tc>
                  <a:txBody>
                    <a:bodyPr/>
                    <a:lstStyle/>
                    <a:p>
                      <a:pPr algn="ctr"/>
                      <a:r>
                        <a:rPr lang="en-US" altLang="zh-CN" sz="1800" b="1" dirty="0" smtClean="0"/>
                        <a:t>PC[31:2]</a:t>
                      </a:r>
                      <a:endParaRPr lang="zh-CN" altLang="en-US" sz="1800" b="1" dirty="0"/>
                    </a:p>
                  </a:txBody>
                  <a:tcPr marL="121884" marR="121884" anchor="ctr"/>
                </a:tc>
                <a:tc>
                  <a:txBody>
                    <a:bodyPr/>
                    <a:lstStyle/>
                    <a:p>
                      <a:pPr algn="ctr"/>
                      <a:r>
                        <a:rPr lang="en-US" altLang="zh-CN" sz="1800" b="1" dirty="0" smtClean="0"/>
                        <a:t>I</a:t>
                      </a:r>
                      <a:endParaRPr lang="zh-CN" altLang="en-US" sz="1800" b="1" dirty="0"/>
                    </a:p>
                  </a:txBody>
                  <a:tcPr marL="121884" marR="121884" anchor="ctr"/>
                </a:tc>
                <a:tc>
                  <a:txBody>
                    <a:bodyPr/>
                    <a:lstStyle/>
                    <a:p>
                      <a:pPr algn="just"/>
                      <a:r>
                        <a:rPr lang="zh-CN" altLang="en-US" sz="1800" b="1" dirty="0" smtClean="0"/>
                        <a:t>用于保存</a:t>
                      </a:r>
                      <a:r>
                        <a:rPr lang="en-US" altLang="zh-CN" sz="1800" b="1" dirty="0" smtClean="0"/>
                        <a:t>PC</a:t>
                      </a:r>
                      <a:endParaRPr lang="zh-CN" altLang="en-US" sz="1800" b="1" dirty="0"/>
                    </a:p>
                  </a:txBody>
                  <a:tcPr marL="121884" marR="121884" anchor="ctr"/>
                </a:tc>
                <a:tc>
                  <a:txBody>
                    <a:bodyPr/>
                    <a:lstStyle/>
                    <a:p>
                      <a:pPr algn="just"/>
                      <a:r>
                        <a:rPr lang="en-US" altLang="zh-CN" sz="1800" b="1" dirty="0" smtClean="0"/>
                        <a:t>PC</a:t>
                      </a:r>
                      <a:endParaRPr lang="zh-CN" altLang="en-US" sz="1800" b="1" dirty="0"/>
                    </a:p>
                  </a:txBody>
                  <a:tcPr marL="121884" marR="121884"/>
                </a:tc>
                <a:extLst>
                  <a:ext uri="{0D108BD9-81ED-4DB2-BD59-A6C34878D82A}">
                    <a16:rowId xmlns:a16="http://schemas.microsoft.com/office/drawing/2014/main" val="10001"/>
                  </a:ext>
                </a:extLst>
              </a:tr>
              <a:tr h="370840">
                <a:tc>
                  <a:txBody>
                    <a:bodyPr/>
                    <a:lstStyle/>
                    <a:p>
                      <a:pPr algn="ctr"/>
                      <a:r>
                        <a:rPr lang="en-US" altLang="zh-CN" sz="1800" b="1" dirty="0" err="1" smtClean="0"/>
                        <a:t>DIn</a:t>
                      </a:r>
                      <a:r>
                        <a:rPr lang="en-US" altLang="zh-CN" sz="1800" b="1" dirty="0" smtClean="0"/>
                        <a:t>[31:0]</a:t>
                      </a:r>
                      <a:endParaRPr lang="zh-CN" altLang="en-US" sz="1800" b="1" dirty="0"/>
                    </a:p>
                  </a:txBody>
                  <a:tcPr marL="121884" marR="121884" anchor="ctr"/>
                </a:tc>
                <a:tc>
                  <a:txBody>
                    <a:bodyPr/>
                    <a:lstStyle/>
                    <a:p>
                      <a:pPr algn="ctr"/>
                      <a:r>
                        <a:rPr lang="en-US" altLang="zh-CN" sz="1800" b="1" dirty="0" smtClean="0"/>
                        <a:t>I</a:t>
                      </a:r>
                      <a:endParaRPr lang="zh-CN" altLang="en-US" sz="1800" b="1" dirty="0"/>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b="1" dirty="0" smtClean="0"/>
                        <a:t>CP0</a:t>
                      </a:r>
                      <a:r>
                        <a:rPr lang="zh-CN" altLang="en-US" sz="1800" b="1" dirty="0" smtClean="0"/>
                        <a:t>寄存器的写入数据</a:t>
                      </a:r>
                      <a:endParaRPr lang="en-US" altLang="zh-CN" sz="1800" b="1" dirty="0" smtClean="0"/>
                    </a:p>
                  </a:txBody>
                  <a:tcPr marL="121884" marR="121884" anchor="ctr"/>
                </a:tc>
                <a:tc>
                  <a:txBody>
                    <a:bodyPr/>
                    <a:lstStyle/>
                    <a:p>
                      <a:pPr marL="0" marR="0" lvl="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kumimoji="0" lang="zh-CN" altLang="en-US" sz="1800" b="1" i="0" u="none" strike="noStrike" kern="1200" cap="none" spc="0" normalizeH="0" baseline="0" noProof="0" dirty="0" smtClean="0">
                          <a:ln>
                            <a:noFill/>
                          </a:ln>
                          <a:solidFill>
                            <a:srgbClr val="000000"/>
                          </a:solidFill>
                          <a:effectLst/>
                          <a:uLnTx/>
                          <a:uFillTx/>
                          <a:latin typeface="+mn-lt"/>
                          <a:ea typeface="+mn-ea"/>
                        </a:rPr>
                        <a:t>执行</a:t>
                      </a:r>
                      <a:r>
                        <a:rPr kumimoji="0" lang="en-US" altLang="zh-CN" sz="1800" b="1" i="0" u="none" strike="noStrike" kern="1200" cap="none" spc="0" normalizeH="0" baseline="0" noProof="0" dirty="0" smtClean="0">
                          <a:ln>
                            <a:noFill/>
                          </a:ln>
                          <a:solidFill>
                            <a:srgbClr val="000000"/>
                          </a:solidFill>
                          <a:effectLst/>
                          <a:uLnTx/>
                          <a:uFillTx/>
                          <a:latin typeface="+mn-lt"/>
                          <a:ea typeface="+mn-ea"/>
                        </a:rPr>
                        <a:t>MTC0</a:t>
                      </a:r>
                      <a:r>
                        <a:rPr kumimoji="0" lang="zh-CN" altLang="en-US" sz="1800" b="1" i="0" u="none" strike="noStrike" kern="1200" cap="none" spc="0" normalizeH="0" baseline="0" noProof="0" dirty="0" smtClean="0">
                          <a:ln>
                            <a:noFill/>
                          </a:ln>
                          <a:solidFill>
                            <a:srgbClr val="000000"/>
                          </a:solidFill>
                          <a:effectLst/>
                          <a:uLnTx/>
                          <a:uFillTx/>
                          <a:latin typeface="+mn-lt"/>
                          <a:ea typeface="+mn-ea"/>
                        </a:rPr>
                        <a:t>指令时产生</a:t>
                      </a:r>
                      <a:endParaRPr kumimoji="0" lang="en-US" altLang="zh-CN" sz="1800" b="1" i="0" u="none" strike="noStrike" kern="1200" cap="none" spc="0" normalizeH="0" baseline="0" noProof="0" dirty="0" smtClean="0">
                        <a:ln>
                          <a:noFill/>
                        </a:ln>
                        <a:solidFill>
                          <a:srgbClr val="000000"/>
                        </a:solidFill>
                        <a:effectLst/>
                        <a:uLnTx/>
                        <a:uFillTx/>
                        <a:latin typeface="+mn-lt"/>
                        <a:ea typeface="+mn-ea"/>
                      </a:endParaRPr>
                    </a:p>
                    <a:p>
                      <a:pPr marL="0" marR="0" lvl="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kumimoji="0" lang="zh-CN" altLang="en-US" sz="1800" b="1" i="0" u="none" strike="noStrike" kern="1200" cap="none" spc="0" normalizeH="0" baseline="0" noProof="0" dirty="0" smtClean="0">
                          <a:ln>
                            <a:noFill/>
                          </a:ln>
                          <a:solidFill>
                            <a:srgbClr val="000000"/>
                          </a:solidFill>
                          <a:effectLst/>
                          <a:uLnTx/>
                          <a:uFillTx/>
                          <a:latin typeface="+mn-lt"/>
                          <a:ea typeface="+mn-ea"/>
                        </a:rPr>
                        <a:t>数据来自</a:t>
                      </a:r>
                      <a:r>
                        <a:rPr kumimoji="0" lang="en-US" altLang="zh-CN" sz="1800" b="1" i="0" u="none" strike="noStrike" kern="1200" cap="none" spc="0" normalizeH="0" baseline="0" noProof="0" dirty="0" smtClean="0">
                          <a:ln>
                            <a:noFill/>
                          </a:ln>
                          <a:solidFill>
                            <a:srgbClr val="000000"/>
                          </a:solidFill>
                          <a:effectLst/>
                          <a:uLnTx/>
                          <a:uFillTx/>
                          <a:latin typeface="+mn-lt"/>
                          <a:ea typeface="+mn-ea"/>
                        </a:rPr>
                        <a:t>GPR[</a:t>
                      </a:r>
                      <a:r>
                        <a:rPr kumimoji="0" lang="en-US" altLang="zh-CN" sz="1800" b="1" i="0" u="none" strike="noStrike" kern="1200" cap="none" spc="0" normalizeH="0" baseline="0" noProof="0" dirty="0" err="1" smtClean="0">
                          <a:ln>
                            <a:noFill/>
                          </a:ln>
                          <a:solidFill>
                            <a:srgbClr val="000000"/>
                          </a:solidFill>
                          <a:effectLst/>
                          <a:uLnTx/>
                          <a:uFillTx/>
                          <a:latin typeface="+mn-lt"/>
                          <a:ea typeface="+mn-ea"/>
                        </a:rPr>
                        <a:t>rt</a:t>
                      </a:r>
                      <a:r>
                        <a:rPr kumimoji="0" lang="en-US" altLang="zh-CN" sz="1800" b="1" i="0" u="none" strike="noStrike" kern="1200" cap="none" spc="0" normalizeH="0" baseline="0" noProof="0" dirty="0" smtClean="0">
                          <a:ln>
                            <a:noFill/>
                          </a:ln>
                          <a:solidFill>
                            <a:srgbClr val="000000"/>
                          </a:solidFill>
                          <a:effectLst/>
                          <a:uLnTx/>
                          <a:uFillTx/>
                          <a:latin typeface="+mn-lt"/>
                          <a:ea typeface="+mn-ea"/>
                        </a:rPr>
                        <a:t>]</a:t>
                      </a:r>
                      <a:endParaRPr kumimoji="0" lang="zh-CN" altLang="en-US" sz="1800" b="1" i="0" u="none" strike="noStrike" kern="1200" cap="none" spc="0" normalizeH="0" baseline="0" noProof="0" dirty="0" smtClean="0">
                        <a:ln>
                          <a:noFill/>
                        </a:ln>
                        <a:solidFill>
                          <a:srgbClr val="000000"/>
                        </a:solidFill>
                        <a:effectLst/>
                        <a:uLnTx/>
                        <a:uFillTx/>
                        <a:latin typeface="+mn-lt"/>
                        <a:ea typeface="+mn-ea"/>
                      </a:endParaRPr>
                    </a:p>
                  </a:txBody>
                  <a:tcPr marL="121884" marR="121884"/>
                </a:tc>
                <a:extLst>
                  <a:ext uri="{0D108BD9-81ED-4DB2-BD59-A6C34878D82A}">
                    <a16:rowId xmlns:a16="http://schemas.microsoft.com/office/drawing/2014/main" val="10002"/>
                  </a:ext>
                </a:extLst>
              </a:tr>
              <a:tr h="370840">
                <a:tc>
                  <a:txBody>
                    <a:bodyPr/>
                    <a:lstStyle/>
                    <a:p>
                      <a:pPr algn="ctr"/>
                      <a:r>
                        <a:rPr lang="en-US" altLang="zh-CN" sz="1800" b="1" dirty="0" err="1" smtClean="0"/>
                        <a:t>HWInt</a:t>
                      </a:r>
                      <a:r>
                        <a:rPr lang="en-US" altLang="zh-CN" sz="1800" b="1" dirty="0" smtClean="0"/>
                        <a:t>[5:0]</a:t>
                      </a:r>
                      <a:endParaRPr lang="zh-CN" altLang="en-US" sz="1800" b="1" dirty="0"/>
                    </a:p>
                  </a:txBody>
                  <a:tcPr marL="121884" marR="121884" anchor="ctr"/>
                </a:tc>
                <a:tc>
                  <a:txBody>
                    <a:bodyPr/>
                    <a:lstStyle/>
                    <a:p>
                      <a:pPr algn="ctr"/>
                      <a:r>
                        <a:rPr lang="en-US" altLang="zh-CN" sz="1800" b="1" dirty="0" smtClean="0"/>
                        <a:t>I</a:t>
                      </a:r>
                      <a:endParaRPr lang="zh-CN" altLang="en-US" sz="1800" b="1" dirty="0"/>
                    </a:p>
                  </a:txBody>
                  <a:tcPr marL="121884" marR="121884" anchor="ctr"/>
                </a:tc>
                <a:tc>
                  <a:txBody>
                    <a:bodyPr/>
                    <a:lstStyle/>
                    <a:p>
                      <a:pPr algn="just"/>
                      <a:r>
                        <a:rPr lang="en-US" altLang="zh-CN" sz="1800" b="1" dirty="0" smtClean="0"/>
                        <a:t>6</a:t>
                      </a:r>
                      <a:r>
                        <a:rPr lang="zh-CN" altLang="en-US" sz="1800" b="1" dirty="0" smtClean="0"/>
                        <a:t>个设备中断</a:t>
                      </a:r>
                      <a:endParaRPr lang="zh-CN" altLang="en-US" sz="1800" b="1" dirty="0"/>
                    </a:p>
                  </a:txBody>
                  <a:tcPr marL="121884" marR="121884" anchor="ctr"/>
                </a:tc>
                <a:tc>
                  <a:txBody>
                    <a:bodyPr/>
                    <a:lstStyle/>
                    <a:p>
                      <a:pPr algn="just"/>
                      <a:r>
                        <a:rPr lang="zh-CN" altLang="en-US" sz="1800" b="1" dirty="0" smtClean="0"/>
                        <a:t>从</a:t>
                      </a:r>
                      <a:r>
                        <a:rPr lang="en-US" altLang="zh-CN" sz="1800" b="1" dirty="0" smtClean="0"/>
                        <a:t>Bridge</a:t>
                      </a:r>
                      <a:r>
                        <a:rPr lang="zh-CN" altLang="en-US" sz="1800" b="1" dirty="0" smtClean="0"/>
                        <a:t>传递而来</a:t>
                      </a:r>
                      <a:endParaRPr lang="zh-CN" altLang="en-US" sz="1800" b="1" dirty="0"/>
                    </a:p>
                  </a:txBody>
                  <a:tcPr marL="121884" marR="121884"/>
                </a:tc>
                <a:extLst>
                  <a:ext uri="{0D108BD9-81ED-4DB2-BD59-A6C34878D82A}">
                    <a16:rowId xmlns:a16="http://schemas.microsoft.com/office/drawing/2014/main" val="10003"/>
                  </a:ext>
                </a:extLst>
              </a:tr>
              <a:tr h="370840">
                <a:tc>
                  <a:txBody>
                    <a:bodyPr/>
                    <a:lstStyle/>
                    <a:p>
                      <a:pPr algn="ctr"/>
                      <a:r>
                        <a:rPr lang="en-US" altLang="zh-CN" sz="1800" b="1" dirty="0" err="1" smtClean="0"/>
                        <a:t>Sel</a:t>
                      </a:r>
                      <a:r>
                        <a:rPr lang="en-US" altLang="zh-CN" sz="1800" b="1" dirty="0" smtClean="0"/>
                        <a:t>[4:0]</a:t>
                      </a:r>
                      <a:endParaRPr lang="zh-CN" altLang="en-US" sz="1800" b="1" dirty="0"/>
                    </a:p>
                  </a:txBody>
                  <a:tcPr marL="121884" marR="121884" anchor="ctr"/>
                </a:tc>
                <a:tc>
                  <a:txBody>
                    <a:bodyPr/>
                    <a:lstStyle/>
                    <a:p>
                      <a:pPr algn="ctr"/>
                      <a:r>
                        <a:rPr lang="en-US" altLang="zh-CN" sz="1800" b="1" dirty="0" smtClean="0"/>
                        <a:t>I</a:t>
                      </a:r>
                      <a:endParaRPr lang="zh-CN" altLang="en-US" sz="1800" b="1" dirty="0"/>
                    </a:p>
                  </a:txBody>
                  <a:tcPr marL="121884" marR="121884" anchor="ctr"/>
                </a:tc>
                <a:tc>
                  <a:txBody>
                    <a:bodyPr/>
                    <a:lstStyle/>
                    <a:p>
                      <a:pPr algn="just"/>
                      <a:r>
                        <a:rPr lang="zh-CN" altLang="en-US" sz="1800" b="1" dirty="0" smtClean="0"/>
                        <a:t>用于选择</a:t>
                      </a:r>
                      <a:r>
                        <a:rPr lang="en-US" altLang="zh-CN" sz="1800" b="1" dirty="0" smtClean="0"/>
                        <a:t>CP0</a:t>
                      </a:r>
                      <a:r>
                        <a:rPr lang="zh-CN" altLang="en-US" sz="1800" b="1" dirty="0" smtClean="0"/>
                        <a:t>内部的寄存器</a:t>
                      </a:r>
                      <a:endParaRPr lang="en-US" altLang="zh-CN" sz="1800" b="1" dirty="0" smtClean="0"/>
                    </a:p>
                  </a:txBody>
                  <a:tcPr marL="121884" marR="121884" anchor="ctr"/>
                </a:tc>
                <a:tc>
                  <a:txBody>
                    <a:bodyPr/>
                    <a:lstStyle/>
                    <a:p>
                      <a:pPr marL="0" marR="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lang="zh-CN" altLang="en-US" sz="1800" b="1" dirty="0" smtClean="0"/>
                        <a:t>执行</a:t>
                      </a:r>
                      <a:r>
                        <a:rPr lang="en-US" altLang="zh-CN" sz="1800" b="1" dirty="0" smtClean="0"/>
                        <a:t>MFC0/MTC0</a:t>
                      </a:r>
                      <a:r>
                        <a:rPr lang="zh-CN" altLang="en-US" sz="1800" b="1" dirty="0" smtClean="0"/>
                        <a:t>指令时产生</a:t>
                      </a:r>
                    </a:p>
                  </a:txBody>
                  <a:tcPr marL="121884" marR="121884"/>
                </a:tc>
                <a:extLst>
                  <a:ext uri="{0D108BD9-81ED-4DB2-BD59-A6C34878D82A}">
                    <a16:rowId xmlns:a16="http://schemas.microsoft.com/office/drawing/2014/main" val="10004"/>
                  </a:ext>
                </a:extLst>
              </a:tr>
              <a:tr h="370840">
                <a:tc>
                  <a:txBody>
                    <a:bodyPr/>
                    <a:lstStyle/>
                    <a:p>
                      <a:pPr algn="ctr"/>
                      <a:r>
                        <a:rPr lang="en-US" altLang="zh-CN" sz="1800" b="1" dirty="0" smtClean="0"/>
                        <a:t>Wen</a:t>
                      </a:r>
                      <a:endParaRPr lang="zh-CN" altLang="en-US" sz="1800" b="1" dirty="0"/>
                    </a:p>
                  </a:txBody>
                  <a:tcPr marL="121884" marR="121884" anchor="ctr"/>
                </a:tc>
                <a:tc>
                  <a:txBody>
                    <a:bodyPr/>
                    <a:lstStyle/>
                    <a:p>
                      <a:pPr algn="ctr"/>
                      <a:r>
                        <a:rPr lang="en-US" altLang="zh-CN" sz="1800" b="1" dirty="0" smtClean="0"/>
                        <a:t>I</a:t>
                      </a:r>
                      <a:endParaRPr lang="zh-CN" altLang="en-US" sz="1800" b="1" dirty="0"/>
                    </a:p>
                  </a:txBody>
                  <a:tcPr marL="121884" marR="121884" anchor="ctr"/>
                </a:tc>
                <a:tc>
                  <a:txBody>
                    <a:bodyPr/>
                    <a:lstStyle/>
                    <a:p>
                      <a:pPr algn="just"/>
                      <a:r>
                        <a:rPr lang="en-US" altLang="zh-CN" sz="1800" b="1" dirty="0" smtClean="0"/>
                        <a:t>CP0</a:t>
                      </a:r>
                      <a:r>
                        <a:rPr lang="zh-CN" altLang="en-US" sz="1800" b="1" dirty="0" smtClean="0"/>
                        <a:t>寄存器写使能</a:t>
                      </a:r>
                      <a:endParaRPr lang="en-US" altLang="zh-CN" sz="1800" b="1" dirty="0" smtClean="0"/>
                    </a:p>
                  </a:txBody>
                  <a:tcPr marL="121884" marR="121884" anchor="ctr"/>
                </a:tc>
                <a:tc>
                  <a:txBody>
                    <a:bodyPr/>
                    <a:lstStyle/>
                    <a:p>
                      <a:pPr marL="0" marR="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lang="zh-CN" altLang="en-US" sz="1800" b="1" kern="1200" dirty="0" smtClean="0">
                          <a:solidFill>
                            <a:schemeClr val="dk1"/>
                          </a:solidFill>
                          <a:latin typeface="+mn-lt"/>
                          <a:ea typeface="+mn-ea"/>
                          <a:cs typeface="+mn-cs"/>
                        </a:rPr>
                        <a:t>执行</a:t>
                      </a:r>
                      <a:r>
                        <a:rPr lang="en-US" altLang="zh-CN" sz="1800" b="1" kern="1200" dirty="0" smtClean="0">
                          <a:solidFill>
                            <a:schemeClr val="dk1"/>
                          </a:solidFill>
                          <a:latin typeface="+mn-lt"/>
                          <a:ea typeface="+mn-ea"/>
                          <a:cs typeface="+mn-cs"/>
                        </a:rPr>
                        <a:t>MTC0</a:t>
                      </a:r>
                      <a:r>
                        <a:rPr lang="zh-CN" altLang="en-US" sz="1800" b="1" kern="1200" dirty="0" smtClean="0">
                          <a:solidFill>
                            <a:schemeClr val="dk1"/>
                          </a:solidFill>
                          <a:latin typeface="+mn-lt"/>
                          <a:ea typeface="+mn-ea"/>
                          <a:cs typeface="+mn-cs"/>
                        </a:rPr>
                        <a:t>指令时产生</a:t>
                      </a:r>
                      <a:endParaRPr lang="zh-CN" altLang="en-US" sz="1800" b="1" kern="1200" dirty="0">
                        <a:solidFill>
                          <a:schemeClr val="dk1"/>
                        </a:solidFill>
                        <a:latin typeface="+mn-lt"/>
                        <a:ea typeface="+mn-ea"/>
                        <a:cs typeface="+mn-cs"/>
                      </a:endParaRPr>
                    </a:p>
                  </a:txBody>
                  <a:tcPr marL="121884" marR="121884"/>
                </a:tc>
                <a:extLst>
                  <a:ext uri="{0D108BD9-81ED-4DB2-BD59-A6C34878D82A}">
                    <a16:rowId xmlns:a16="http://schemas.microsoft.com/office/drawing/2014/main" val="10005"/>
                  </a:ext>
                </a:extLst>
              </a:tr>
              <a:tr h="370840">
                <a:tc>
                  <a:txBody>
                    <a:bodyPr/>
                    <a:lstStyle/>
                    <a:p>
                      <a:pPr algn="ctr"/>
                      <a:r>
                        <a:rPr lang="en-US" altLang="zh-CN" sz="1800" b="1" dirty="0" err="1" smtClean="0"/>
                        <a:t>EXLSet</a:t>
                      </a:r>
                      <a:endParaRPr lang="zh-CN" altLang="en-US" sz="1800" b="1" dirty="0"/>
                    </a:p>
                  </a:txBody>
                  <a:tcPr marL="121884" marR="121884" anchor="ctr"/>
                </a:tc>
                <a:tc>
                  <a:txBody>
                    <a:bodyPr/>
                    <a:lstStyle/>
                    <a:p>
                      <a:pPr algn="ctr"/>
                      <a:r>
                        <a:rPr lang="en-US" altLang="zh-CN" sz="1800" b="1" dirty="0" smtClean="0"/>
                        <a:t>I</a:t>
                      </a:r>
                      <a:endParaRPr lang="zh-CN" altLang="en-US" sz="1800" b="1" dirty="0"/>
                    </a:p>
                  </a:txBody>
                  <a:tcPr marL="121884" marR="121884" anchor="ctr"/>
                </a:tc>
                <a:tc>
                  <a:txBody>
                    <a:bodyPr/>
                    <a:lstStyle/>
                    <a:p>
                      <a:pPr algn="just"/>
                      <a:r>
                        <a:rPr lang="zh-CN" altLang="en-US" sz="1800" b="1" dirty="0" smtClean="0"/>
                        <a:t>用于置位</a:t>
                      </a:r>
                      <a:r>
                        <a:rPr lang="en-US" altLang="zh-CN" sz="1800" b="1" dirty="0" smtClean="0"/>
                        <a:t>SR</a:t>
                      </a:r>
                      <a:r>
                        <a:rPr lang="zh-CN" altLang="en-US" sz="1800" b="1" dirty="0" smtClean="0"/>
                        <a:t>的</a:t>
                      </a:r>
                      <a:r>
                        <a:rPr lang="en-US" altLang="zh-CN" sz="1800" b="1" dirty="0" smtClean="0"/>
                        <a:t>EXL(EXL</a:t>
                      </a:r>
                      <a:r>
                        <a:rPr lang="zh-CN" altLang="en-US" sz="1800" b="1" dirty="0" smtClean="0"/>
                        <a:t>为</a:t>
                      </a:r>
                      <a:r>
                        <a:rPr lang="en-US" altLang="zh-CN" sz="1800" b="1" dirty="0" smtClean="0"/>
                        <a:t>1)</a:t>
                      </a:r>
                    </a:p>
                  </a:txBody>
                  <a:tcPr marL="121884" marR="121884" anchor="ctr"/>
                </a:tc>
                <a:tc>
                  <a:txBody>
                    <a:bodyPr/>
                    <a:lstStyle/>
                    <a:p>
                      <a:pPr marL="0" marR="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lang="en-US" altLang="zh-CN" sz="1800" b="1" kern="1200" dirty="0" smtClean="0">
                          <a:solidFill>
                            <a:schemeClr val="dk1"/>
                          </a:solidFill>
                          <a:latin typeface="+mn-lt"/>
                          <a:ea typeface="+mn-ea"/>
                          <a:cs typeface="+mn-cs"/>
                        </a:rPr>
                        <a:t>CPU</a:t>
                      </a:r>
                      <a:r>
                        <a:rPr lang="zh-CN" altLang="en-US" sz="1800" b="1" kern="1200" dirty="0" smtClean="0">
                          <a:solidFill>
                            <a:schemeClr val="dk1"/>
                          </a:solidFill>
                          <a:latin typeface="+mn-lt"/>
                          <a:ea typeface="+mn-ea"/>
                          <a:cs typeface="+mn-cs"/>
                        </a:rPr>
                        <a:t>控制器在中断响应状态产生</a:t>
                      </a:r>
                    </a:p>
                  </a:txBody>
                  <a:tcPr marL="121884" marR="121884"/>
                </a:tc>
                <a:extLst>
                  <a:ext uri="{0D108BD9-81ED-4DB2-BD59-A6C34878D82A}">
                    <a16:rowId xmlns:a16="http://schemas.microsoft.com/office/drawing/2014/main" val="10006"/>
                  </a:ext>
                </a:extLst>
              </a:tr>
              <a:tr h="370840">
                <a:tc>
                  <a:txBody>
                    <a:bodyPr/>
                    <a:lstStyle/>
                    <a:p>
                      <a:pPr algn="ctr"/>
                      <a:r>
                        <a:rPr lang="en-US" altLang="zh-CN" sz="1800" b="1" dirty="0" err="1" smtClean="0"/>
                        <a:t>EXLClr</a:t>
                      </a:r>
                      <a:endParaRPr lang="zh-CN" altLang="en-US" sz="1800" b="1" dirty="0"/>
                    </a:p>
                  </a:txBody>
                  <a:tcPr marL="121884" marR="121884" anchor="ctr"/>
                </a:tc>
                <a:tc>
                  <a:txBody>
                    <a:bodyPr/>
                    <a:lstStyle/>
                    <a:p>
                      <a:pPr algn="ctr"/>
                      <a:r>
                        <a:rPr lang="en-US" altLang="zh-CN" sz="1800" b="1" dirty="0" smtClean="0"/>
                        <a:t>I</a:t>
                      </a:r>
                      <a:endParaRPr lang="zh-CN" altLang="en-US" sz="1800" b="1" dirty="0"/>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dirty="0" smtClean="0"/>
                        <a:t>用于清除</a:t>
                      </a:r>
                      <a:r>
                        <a:rPr lang="en-US" altLang="zh-CN" sz="1800" b="1" dirty="0" smtClean="0"/>
                        <a:t>SR</a:t>
                      </a:r>
                      <a:r>
                        <a:rPr lang="zh-CN" altLang="en-US" sz="1800" b="1" dirty="0" smtClean="0"/>
                        <a:t>的</a:t>
                      </a:r>
                      <a:r>
                        <a:rPr lang="en-US" altLang="zh-CN" sz="1800" b="1" dirty="0" smtClean="0"/>
                        <a:t>EXL(EXL</a:t>
                      </a:r>
                      <a:r>
                        <a:rPr lang="zh-CN" altLang="en-US" sz="1800" b="1" dirty="0" smtClean="0"/>
                        <a:t>为</a:t>
                      </a:r>
                      <a:r>
                        <a:rPr lang="en-US" altLang="zh-CN" sz="1800" b="1" dirty="0" smtClean="0"/>
                        <a:t>0)</a:t>
                      </a:r>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b="1" dirty="0" smtClean="0"/>
                        <a:t>CPU</a:t>
                      </a:r>
                      <a:r>
                        <a:rPr lang="zh-CN" altLang="en-US" sz="1800" b="1" dirty="0" smtClean="0"/>
                        <a:t>执行</a:t>
                      </a:r>
                      <a:r>
                        <a:rPr lang="en-US" altLang="zh-CN" sz="1800" b="1" dirty="0" smtClean="0"/>
                        <a:t>ERET</a:t>
                      </a:r>
                      <a:r>
                        <a:rPr lang="zh-CN" altLang="en-US" sz="1800" b="1" dirty="0" smtClean="0"/>
                        <a:t>指令时产生</a:t>
                      </a:r>
                    </a:p>
                  </a:txBody>
                  <a:tcPr marL="121884" marR="121884"/>
                </a:tc>
                <a:extLst>
                  <a:ext uri="{0D108BD9-81ED-4DB2-BD59-A6C34878D82A}">
                    <a16:rowId xmlns:a16="http://schemas.microsoft.com/office/drawing/2014/main" val="10007"/>
                  </a:ext>
                </a:extLst>
              </a:tr>
              <a:tr h="370840">
                <a:tc>
                  <a:txBody>
                    <a:bodyPr/>
                    <a:lstStyle/>
                    <a:p>
                      <a:pPr algn="ctr"/>
                      <a:r>
                        <a:rPr lang="en-US" altLang="zh-CN" sz="1800" b="1" dirty="0" err="1" smtClean="0"/>
                        <a:t>clk</a:t>
                      </a:r>
                      <a:endParaRPr lang="zh-CN" altLang="en-US" sz="1800" b="1" dirty="0"/>
                    </a:p>
                  </a:txBody>
                  <a:tcPr marL="121884" marR="121884" anchor="ctr"/>
                </a:tc>
                <a:tc>
                  <a:txBody>
                    <a:bodyPr/>
                    <a:lstStyle/>
                    <a:p>
                      <a:pPr algn="ctr"/>
                      <a:r>
                        <a:rPr lang="en-US" altLang="zh-CN" sz="1800" b="1" dirty="0" smtClean="0"/>
                        <a:t>I</a:t>
                      </a:r>
                      <a:endParaRPr lang="zh-CN" altLang="en-US" sz="1800" b="1" dirty="0"/>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dirty="0" smtClean="0"/>
                        <a:t>时钟</a:t>
                      </a:r>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800" b="1" dirty="0" smtClean="0"/>
                    </a:p>
                  </a:txBody>
                  <a:tcPr marL="121884" marR="121884"/>
                </a:tc>
                <a:extLst>
                  <a:ext uri="{0D108BD9-81ED-4DB2-BD59-A6C34878D82A}">
                    <a16:rowId xmlns:a16="http://schemas.microsoft.com/office/drawing/2014/main" val="10008"/>
                  </a:ext>
                </a:extLst>
              </a:tr>
              <a:tr h="370840">
                <a:tc>
                  <a:txBody>
                    <a:bodyPr/>
                    <a:lstStyle/>
                    <a:p>
                      <a:pPr algn="ctr"/>
                      <a:r>
                        <a:rPr lang="en-US" altLang="zh-CN" sz="1800" b="1" dirty="0" err="1" smtClean="0"/>
                        <a:t>rst</a:t>
                      </a:r>
                      <a:endParaRPr lang="zh-CN" altLang="en-US" sz="1800" b="1" dirty="0"/>
                    </a:p>
                  </a:txBody>
                  <a:tcPr marL="121884" marR="121884" anchor="ctr"/>
                </a:tc>
                <a:tc>
                  <a:txBody>
                    <a:bodyPr/>
                    <a:lstStyle/>
                    <a:p>
                      <a:pPr algn="ctr"/>
                      <a:r>
                        <a:rPr lang="en-US" altLang="zh-CN" sz="1800" b="1" dirty="0" smtClean="0"/>
                        <a:t>I</a:t>
                      </a:r>
                      <a:endParaRPr lang="zh-CN" altLang="en-US" sz="1800" b="1" dirty="0"/>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dirty="0" smtClean="0"/>
                        <a:t>复位</a:t>
                      </a:r>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800" b="1" dirty="0" smtClean="0"/>
                    </a:p>
                  </a:txBody>
                  <a:tcPr marL="121884" marR="121884"/>
                </a:tc>
                <a:extLst>
                  <a:ext uri="{0D108BD9-81ED-4DB2-BD59-A6C34878D82A}">
                    <a16:rowId xmlns:a16="http://schemas.microsoft.com/office/drawing/2014/main" val="10009"/>
                  </a:ext>
                </a:extLst>
              </a:tr>
              <a:tr h="370840">
                <a:tc>
                  <a:txBody>
                    <a:bodyPr/>
                    <a:lstStyle/>
                    <a:p>
                      <a:pPr algn="ctr"/>
                      <a:r>
                        <a:rPr lang="en-US" altLang="zh-CN" sz="1800" b="1" dirty="0" err="1" smtClean="0"/>
                        <a:t>IntReq</a:t>
                      </a:r>
                      <a:endParaRPr lang="zh-CN" altLang="en-US" sz="1800" b="1" dirty="0"/>
                    </a:p>
                  </a:txBody>
                  <a:tcPr marL="121884" marR="121884" anchor="ctr"/>
                </a:tc>
                <a:tc>
                  <a:txBody>
                    <a:bodyPr/>
                    <a:lstStyle/>
                    <a:p>
                      <a:pPr algn="ctr"/>
                      <a:r>
                        <a:rPr lang="en-US" altLang="zh-CN" sz="1800" b="1" dirty="0" smtClean="0"/>
                        <a:t>O</a:t>
                      </a:r>
                      <a:endParaRPr lang="zh-CN" altLang="en-US" sz="1800" b="1" dirty="0"/>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dirty="0" smtClean="0"/>
                        <a:t>中断请求，输出至</a:t>
                      </a:r>
                      <a:r>
                        <a:rPr lang="en-US" altLang="zh-CN" sz="1800" b="1" dirty="0" smtClean="0"/>
                        <a:t>CPU</a:t>
                      </a:r>
                      <a:r>
                        <a:rPr lang="zh-CN" altLang="en-US" sz="1800" b="1" dirty="0" smtClean="0"/>
                        <a:t>控制器</a:t>
                      </a:r>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dirty="0" smtClean="0"/>
                        <a:t>是</a:t>
                      </a:r>
                      <a:r>
                        <a:rPr lang="en-US" altLang="zh-CN" sz="1800" b="1" dirty="0" err="1" smtClean="0"/>
                        <a:t>HWInt</a:t>
                      </a:r>
                      <a:r>
                        <a:rPr lang="en-US" altLang="zh-CN" sz="1800" b="1" dirty="0" smtClean="0"/>
                        <a:t>/IM/EXL/IM</a:t>
                      </a:r>
                      <a:r>
                        <a:rPr lang="zh-CN" altLang="en-US" sz="1800" b="1" dirty="0" smtClean="0"/>
                        <a:t>的函数</a:t>
                      </a:r>
                      <a:endParaRPr lang="en-US" altLang="zh-CN" sz="1800" b="1" dirty="0" smtClean="0"/>
                    </a:p>
                  </a:txBody>
                  <a:tcPr marL="121884" marR="121884"/>
                </a:tc>
                <a:extLst>
                  <a:ext uri="{0D108BD9-81ED-4DB2-BD59-A6C34878D82A}">
                    <a16:rowId xmlns:a16="http://schemas.microsoft.com/office/drawing/2014/main" val="10010"/>
                  </a:ext>
                </a:extLst>
              </a:tr>
              <a:tr h="370840">
                <a:tc>
                  <a:txBody>
                    <a:bodyPr/>
                    <a:lstStyle/>
                    <a:p>
                      <a:pPr algn="ctr"/>
                      <a:r>
                        <a:rPr lang="en-US" altLang="zh-CN" sz="1800" b="1" dirty="0" smtClean="0"/>
                        <a:t>EPC[31:2]</a:t>
                      </a:r>
                      <a:endParaRPr lang="zh-CN" altLang="en-US" sz="1800" b="1" dirty="0"/>
                    </a:p>
                  </a:txBody>
                  <a:tcPr marL="121884" marR="121884" anchor="ctr"/>
                </a:tc>
                <a:tc>
                  <a:txBody>
                    <a:bodyPr/>
                    <a:lstStyle/>
                    <a:p>
                      <a:pPr algn="ctr"/>
                      <a:r>
                        <a:rPr lang="en-US" altLang="zh-CN" sz="1800" b="1" dirty="0" smtClean="0"/>
                        <a:t>O</a:t>
                      </a:r>
                      <a:endParaRPr lang="zh-CN" altLang="en-US" sz="1800" b="1" dirty="0"/>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b="1" dirty="0" smtClean="0"/>
                        <a:t>EPC</a:t>
                      </a:r>
                      <a:r>
                        <a:rPr lang="zh-CN" altLang="en-US" sz="1800" b="1" dirty="0" smtClean="0"/>
                        <a:t>寄存器输出至</a:t>
                      </a:r>
                      <a:r>
                        <a:rPr lang="en-US" altLang="zh-CN" sz="1800" b="1" dirty="0" smtClean="0"/>
                        <a:t>NPC</a:t>
                      </a:r>
                      <a:endParaRPr lang="zh-CN" altLang="en-US" sz="1800" b="1" dirty="0" smtClean="0"/>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800" b="1" dirty="0" smtClean="0"/>
                    </a:p>
                  </a:txBody>
                  <a:tcPr marL="121884" marR="121884"/>
                </a:tc>
                <a:extLst>
                  <a:ext uri="{0D108BD9-81ED-4DB2-BD59-A6C34878D82A}">
                    <a16:rowId xmlns:a16="http://schemas.microsoft.com/office/drawing/2014/main" val="10011"/>
                  </a:ext>
                </a:extLst>
              </a:tr>
              <a:tr h="370840">
                <a:tc>
                  <a:txBody>
                    <a:bodyPr/>
                    <a:lstStyle/>
                    <a:p>
                      <a:pPr algn="ctr"/>
                      <a:r>
                        <a:rPr lang="en-US" altLang="zh-CN" sz="1800" b="1" dirty="0" err="1" smtClean="0"/>
                        <a:t>DOut</a:t>
                      </a:r>
                      <a:r>
                        <a:rPr lang="en-US" altLang="zh-CN" sz="1800" b="1" dirty="0" smtClean="0"/>
                        <a:t>[31:0]</a:t>
                      </a:r>
                      <a:endParaRPr lang="zh-CN" altLang="en-US" sz="1800" b="1" dirty="0"/>
                    </a:p>
                  </a:txBody>
                  <a:tcPr marL="121884" marR="121884" anchor="ctr"/>
                </a:tc>
                <a:tc>
                  <a:txBody>
                    <a:bodyPr/>
                    <a:lstStyle/>
                    <a:p>
                      <a:pPr algn="ctr"/>
                      <a:r>
                        <a:rPr lang="en-US" altLang="zh-CN" sz="1800" b="1" dirty="0" smtClean="0"/>
                        <a:t>O</a:t>
                      </a:r>
                      <a:endParaRPr lang="zh-CN" altLang="en-US" sz="1800" b="1" dirty="0"/>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b="1" dirty="0" smtClean="0"/>
                        <a:t>CP0</a:t>
                      </a:r>
                      <a:r>
                        <a:rPr lang="zh-CN" altLang="en-US" sz="1800" b="1" dirty="0" smtClean="0"/>
                        <a:t>寄存器的输出数据</a:t>
                      </a:r>
                    </a:p>
                  </a:txBody>
                  <a:tcPr marL="121884" marR="121884"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dirty="0" smtClean="0"/>
                        <a:t>执行</a:t>
                      </a:r>
                      <a:r>
                        <a:rPr lang="en-US" altLang="zh-CN" sz="1800" b="1" dirty="0" smtClean="0"/>
                        <a:t>MFC0</a:t>
                      </a:r>
                      <a:r>
                        <a:rPr lang="zh-CN" altLang="en-US" sz="1800" b="1" dirty="0" smtClean="0"/>
                        <a:t>指令时产生</a:t>
                      </a:r>
                      <a:endParaRPr lang="en-US" altLang="zh-CN" sz="1800" b="1"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dirty="0" smtClean="0"/>
                        <a:t>数据写入</a:t>
                      </a:r>
                      <a:r>
                        <a:rPr lang="en-US" altLang="zh-CN" sz="1800" b="1" dirty="0" smtClean="0"/>
                        <a:t>GPR[</a:t>
                      </a:r>
                      <a:r>
                        <a:rPr lang="en-US" altLang="zh-CN" sz="1800" b="1" dirty="0" err="1" smtClean="0"/>
                        <a:t>rt</a:t>
                      </a:r>
                      <a:r>
                        <a:rPr lang="en-US" altLang="zh-CN" sz="1800" b="1" dirty="0" smtClean="0"/>
                        <a:t>]</a:t>
                      </a:r>
                      <a:endParaRPr lang="zh-CN" altLang="en-US" sz="1800" b="1" dirty="0" smtClean="0"/>
                    </a:p>
                  </a:txBody>
                  <a:tcPr marL="121884" marR="121884"/>
                </a:tc>
                <a:extLst>
                  <a:ext uri="{0D108BD9-81ED-4DB2-BD59-A6C34878D82A}">
                    <a16:rowId xmlns:a16="http://schemas.microsoft.com/office/drawing/2014/main" val="10012"/>
                  </a:ext>
                </a:extLst>
              </a:tr>
            </a:tbl>
          </a:graphicData>
        </a:graphic>
      </p:graphicFrame>
      <p:sp>
        <p:nvSpPr>
          <p:cNvPr id="6" name="圆角矩形 5"/>
          <p:cNvSpPr/>
          <p:nvPr/>
        </p:nvSpPr>
        <p:spPr bwMode="auto">
          <a:xfrm>
            <a:off x="543903" y="267642"/>
            <a:ext cx="35491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设计</a:t>
            </a:r>
            <a:r>
              <a:rPr lang="en-US" altLang="zh-CN" sz="2800" b="1" dirty="0" smtClean="0">
                <a:solidFill>
                  <a:schemeClr val="bg1"/>
                </a:solidFill>
                <a:latin typeface="微软雅黑" panose="020B0503020204020204" pitchFamily="34" charset="-122"/>
                <a:ea typeface="微软雅黑" panose="020B0503020204020204" pitchFamily="34" charset="-122"/>
              </a:rPr>
              <a:t>CP0</a:t>
            </a:r>
            <a:r>
              <a:rPr lang="zh-CN" altLang="en-US" sz="2800" b="1" dirty="0" smtClean="0">
                <a:solidFill>
                  <a:schemeClr val="bg1"/>
                </a:solidFill>
                <a:latin typeface="微软雅黑" panose="020B0503020204020204" pitchFamily="34" charset="-122"/>
                <a:ea typeface="微软雅黑" panose="020B0503020204020204" pitchFamily="34" charset="-122"/>
              </a:rPr>
              <a:t>：模块接口</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7" name="灯片编号占位符 3"/>
          <p:cNvSpPr txBox="1">
            <a:spLocks/>
          </p:cNvSpPr>
          <p:nvPr/>
        </p:nvSpPr>
        <p:spPr bwMode="auto">
          <a:xfrm>
            <a:off x="10121900" y="63722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35</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a:xfrm>
            <a:off x="543903" y="1371181"/>
            <a:ext cx="11444897" cy="3557897"/>
          </a:xfrm>
          <a:solidFill>
            <a:schemeClr val="bg1"/>
          </a:solidFill>
        </p:spPr>
        <p:txBody>
          <a:bodyPr/>
          <a:lstStyle/>
          <a:p>
            <a:r>
              <a:rPr lang="zh-CN" altLang="en-US" sz="3200" b="1" dirty="0" smtClean="0">
                <a:solidFill>
                  <a:srgbClr val="000000"/>
                </a:solidFill>
                <a:ea typeface="宋体" panose="02010600030101010101" pitchFamily="2" charset="-122"/>
              </a:rPr>
              <a:t>由于无用位较多，因此只定义有用位。</a:t>
            </a:r>
            <a:endParaRPr lang="en-US" altLang="zh-CN" sz="3200" b="1" dirty="0" smtClean="0">
              <a:solidFill>
                <a:srgbClr val="000000"/>
              </a:solidFill>
              <a:ea typeface="宋体" panose="02010600030101010101" pitchFamily="2" charset="-122"/>
            </a:endParaRPr>
          </a:p>
          <a:p>
            <a:pPr lvl="1"/>
            <a:r>
              <a:rPr lang="en-US" altLang="zh-CN" sz="28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reg</a:t>
            </a:r>
            <a:r>
              <a:rPr lang="en-US" altLang="zh-CN" sz="28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[15:10] </a:t>
            </a:r>
            <a:r>
              <a:rPr lang="en-US" altLang="zh-CN" sz="28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im</a:t>
            </a:r>
            <a:r>
              <a:rPr lang="en-US" altLang="zh-CN" sz="28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pPr lvl="1"/>
            <a:r>
              <a:rPr lang="en-US" altLang="zh-CN" sz="28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reg</a:t>
            </a:r>
            <a:r>
              <a:rPr lang="en-US" altLang="zh-CN" sz="28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exl</a:t>
            </a:r>
            <a:r>
              <a:rPr lang="en-US" altLang="zh-CN" sz="28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ie</a:t>
            </a:r>
            <a:r>
              <a:rPr lang="en-US" altLang="zh-CN" sz="28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3200" b="1" dirty="0" smtClean="0">
                <a:solidFill>
                  <a:srgbClr val="000000"/>
                </a:solidFill>
                <a:ea typeface="宋体" panose="02010600030101010101" pitchFamily="2" charset="-122"/>
              </a:rPr>
              <a:t>SR</a:t>
            </a:r>
            <a:r>
              <a:rPr lang="zh-CN" altLang="en-US" sz="3200" b="1" dirty="0" smtClean="0">
                <a:solidFill>
                  <a:srgbClr val="000000"/>
                </a:solidFill>
                <a:ea typeface="宋体" panose="02010600030101010101" pitchFamily="2" charset="-122"/>
              </a:rPr>
              <a:t>整体表示为：</a:t>
            </a:r>
            <a:r>
              <a:rPr lang="en-US" altLang="zh-CN" sz="3200" b="1" dirty="0" smtClean="0">
                <a:solidFill>
                  <a:srgbClr val="000000"/>
                </a:solidFill>
                <a:latin typeface="Courier New" panose="02070309020205020404" pitchFamily="49" charset="0"/>
                <a:ea typeface="宋体" panose="02010600030101010101" pitchFamily="2" charset="-122"/>
              </a:rPr>
              <a:t>{16’b0, </a:t>
            </a:r>
            <a:r>
              <a:rPr lang="en-US" altLang="zh-CN" sz="3200" b="1" dirty="0" err="1" smtClean="0">
                <a:solidFill>
                  <a:srgbClr val="000000"/>
                </a:solidFill>
                <a:latin typeface="Courier New" panose="02070309020205020404" pitchFamily="49" charset="0"/>
                <a:ea typeface="宋体" panose="02010600030101010101" pitchFamily="2" charset="-122"/>
              </a:rPr>
              <a:t>im</a:t>
            </a:r>
            <a:r>
              <a:rPr lang="en-US" altLang="zh-CN" sz="3200" b="1" dirty="0" smtClean="0">
                <a:solidFill>
                  <a:srgbClr val="000000"/>
                </a:solidFill>
                <a:latin typeface="Courier New" panose="02070309020205020404" pitchFamily="49" charset="0"/>
                <a:ea typeface="宋体" panose="02010600030101010101" pitchFamily="2" charset="-122"/>
              </a:rPr>
              <a:t>, 8’b0, </a:t>
            </a:r>
            <a:r>
              <a:rPr lang="en-US" altLang="zh-CN" sz="3200" b="1" dirty="0" err="1" smtClean="0">
                <a:solidFill>
                  <a:srgbClr val="000000"/>
                </a:solidFill>
                <a:latin typeface="Courier New" panose="02070309020205020404" pitchFamily="49" charset="0"/>
                <a:ea typeface="宋体" panose="02010600030101010101" pitchFamily="2" charset="-122"/>
              </a:rPr>
              <a:t>exl</a:t>
            </a:r>
            <a:r>
              <a:rPr lang="en-US" altLang="zh-CN" sz="3200" b="1" dirty="0" smtClean="0">
                <a:solidFill>
                  <a:srgbClr val="000000"/>
                </a:solidFill>
                <a:latin typeface="Courier New" panose="02070309020205020404" pitchFamily="49" charset="0"/>
                <a:ea typeface="宋体" panose="02010600030101010101" pitchFamily="2" charset="-122"/>
              </a:rPr>
              <a:t>, </a:t>
            </a:r>
            <a:r>
              <a:rPr lang="en-US" altLang="zh-CN" sz="3200" b="1" dirty="0" err="1" smtClean="0">
                <a:solidFill>
                  <a:srgbClr val="000000"/>
                </a:solidFill>
                <a:latin typeface="Courier New" panose="02070309020205020404" pitchFamily="49" charset="0"/>
                <a:ea typeface="宋体" panose="02010600030101010101" pitchFamily="2" charset="-122"/>
              </a:rPr>
              <a:t>ie</a:t>
            </a:r>
            <a:r>
              <a:rPr lang="en-US" altLang="zh-CN" sz="3200" b="1" dirty="0" smtClean="0">
                <a:solidFill>
                  <a:srgbClr val="000000"/>
                </a:solidFill>
                <a:latin typeface="Courier New" panose="02070309020205020404" pitchFamily="49" charset="0"/>
                <a:ea typeface="宋体" panose="02010600030101010101" pitchFamily="2" charset="-122"/>
              </a:rPr>
              <a:t>}</a:t>
            </a:r>
          </a:p>
          <a:p>
            <a:r>
              <a:rPr lang="en-US" altLang="zh-CN" sz="3200" b="1" dirty="0" err="1" smtClean="0">
                <a:solidFill>
                  <a:srgbClr val="000000"/>
                </a:solidFill>
                <a:ea typeface="宋体" panose="02010600030101010101" pitchFamily="2" charset="-122"/>
              </a:rPr>
              <a:t>im</a:t>
            </a:r>
            <a:r>
              <a:rPr lang="zh-CN" altLang="en-US" sz="3200" b="1" dirty="0" smtClean="0">
                <a:solidFill>
                  <a:srgbClr val="000000"/>
                </a:solidFill>
                <a:ea typeface="宋体" panose="02010600030101010101" pitchFamily="2" charset="-122"/>
              </a:rPr>
              <a:t>，</a:t>
            </a:r>
            <a:r>
              <a:rPr lang="en-US" altLang="zh-CN" sz="3200" b="1" dirty="0" err="1" smtClean="0">
                <a:solidFill>
                  <a:srgbClr val="000000"/>
                </a:solidFill>
                <a:ea typeface="宋体" panose="02010600030101010101" pitchFamily="2" charset="-122"/>
              </a:rPr>
              <a:t>ie</a:t>
            </a:r>
            <a:r>
              <a:rPr lang="zh-CN" altLang="en-US" sz="3200" b="1" dirty="0" smtClean="0">
                <a:solidFill>
                  <a:srgbClr val="000000"/>
                </a:solidFill>
                <a:ea typeface="宋体" panose="02010600030101010101" pitchFamily="2" charset="-122"/>
              </a:rPr>
              <a:t>的行为很简单</a:t>
            </a:r>
            <a:endParaRPr lang="en-US" altLang="zh-CN" sz="3200" b="1" dirty="0" smtClean="0">
              <a:solidFill>
                <a:srgbClr val="000000"/>
              </a:solidFill>
              <a:ea typeface="宋体" panose="02010600030101010101" pitchFamily="2" charset="-122"/>
            </a:endParaRPr>
          </a:p>
          <a:p>
            <a:pPr lvl="1">
              <a:buFont typeface="Arial" panose="020B0604020202020204" pitchFamily="34" charset="0"/>
              <a:buNone/>
            </a:pPr>
            <a:r>
              <a:rPr lang="en-US" altLang="zh-CN" sz="2800" b="1" dirty="0" smtClean="0">
                <a:solidFill>
                  <a:srgbClr val="000000"/>
                </a:solidFill>
                <a:latin typeface="Courier New" panose="02070309020205020404" pitchFamily="49" charset="0"/>
                <a:ea typeface="宋体" panose="02010600030101010101" pitchFamily="2" charset="-122"/>
              </a:rPr>
              <a:t>if (</a:t>
            </a:r>
            <a:r>
              <a:rPr lang="zh-CN" altLang="en-US" sz="2800" b="1" dirty="0" smtClean="0">
                <a:solidFill>
                  <a:srgbClr val="000000"/>
                </a:solidFill>
                <a:latin typeface="Courier New" panose="02070309020205020404" pitchFamily="49" charset="0"/>
                <a:ea typeface="宋体" panose="02010600030101010101" pitchFamily="2" charset="-122"/>
              </a:rPr>
              <a:t>当</a:t>
            </a:r>
            <a:r>
              <a:rPr lang="en-US" altLang="zh-CN" sz="2800" b="1" dirty="0" smtClean="0">
                <a:solidFill>
                  <a:srgbClr val="000000"/>
                </a:solidFill>
                <a:latin typeface="Courier New" panose="02070309020205020404" pitchFamily="49" charset="0"/>
                <a:ea typeface="宋体" panose="02010600030101010101" pitchFamily="2" charset="-122"/>
              </a:rPr>
              <a:t>Wen</a:t>
            </a:r>
            <a:r>
              <a:rPr lang="zh-CN" altLang="en-US" sz="2800" b="1" dirty="0" smtClean="0">
                <a:solidFill>
                  <a:srgbClr val="000000"/>
                </a:solidFill>
                <a:latin typeface="Courier New" panose="02070309020205020404" pitchFamily="49" charset="0"/>
                <a:ea typeface="宋体" panose="02010600030101010101" pitchFamily="2" charset="-122"/>
              </a:rPr>
              <a:t>有效并且</a:t>
            </a:r>
            <a:r>
              <a:rPr lang="en-US" altLang="zh-CN" sz="2800" b="1" dirty="0" err="1" smtClean="0">
                <a:solidFill>
                  <a:srgbClr val="000000"/>
                </a:solidFill>
                <a:latin typeface="Courier New" panose="02070309020205020404" pitchFamily="49" charset="0"/>
                <a:ea typeface="宋体" panose="02010600030101010101" pitchFamily="2" charset="-122"/>
              </a:rPr>
              <a:t>Sel</a:t>
            </a:r>
            <a:r>
              <a:rPr lang="zh-CN" altLang="en-US" sz="2800" b="1" dirty="0" smtClean="0">
                <a:solidFill>
                  <a:srgbClr val="000000"/>
                </a:solidFill>
                <a:latin typeface="Courier New" panose="02070309020205020404" pitchFamily="49" charset="0"/>
                <a:ea typeface="宋体" panose="02010600030101010101" pitchFamily="2" charset="-122"/>
              </a:rPr>
              <a:t>为对应的寄存器编号</a:t>
            </a:r>
            <a:r>
              <a:rPr lang="en-US" altLang="zh-CN" sz="2800" b="1" dirty="0" smtClean="0">
                <a:solidFill>
                  <a:srgbClr val="000000"/>
                </a:solidFill>
                <a:latin typeface="Courier New" panose="02070309020205020404" pitchFamily="49" charset="0"/>
                <a:ea typeface="宋体" panose="02010600030101010101" pitchFamily="2" charset="-122"/>
              </a:rPr>
              <a:t>)</a:t>
            </a:r>
          </a:p>
          <a:p>
            <a:pPr lvl="1">
              <a:buFont typeface="Arial" panose="020B0604020202020204" pitchFamily="34" charset="0"/>
              <a:buNone/>
            </a:pPr>
            <a:r>
              <a:rPr lang="en-US" altLang="zh-CN" sz="2800" b="1" dirty="0" smtClean="0">
                <a:solidFill>
                  <a:srgbClr val="000000"/>
                </a:solidFill>
                <a:latin typeface="Courier New" panose="02070309020205020404" pitchFamily="49" charset="0"/>
                <a:ea typeface="宋体" panose="02010600030101010101" pitchFamily="2" charset="-122"/>
              </a:rPr>
              <a:t>   {</a:t>
            </a:r>
            <a:r>
              <a:rPr lang="en-US" altLang="zh-CN" sz="2800" b="1" dirty="0" err="1" smtClean="0">
                <a:solidFill>
                  <a:srgbClr val="000000"/>
                </a:solidFill>
                <a:latin typeface="Courier New" panose="02070309020205020404" pitchFamily="49" charset="0"/>
                <a:ea typeface="宋体" panose="02010600030101010101" pitchFamily="2" charset="-122"/>
              </a:rPr>
              <a:t>im</a:t>
            </a:r>
            <a:r>
              <a:rPr lang="en-US" altLang="zh-CN" sz="2800" b="1" dirty="0" smtClean="0">
                <a:solidFill>
                  <a:srgbClr val="000000"/>
                </a:solidFill>
                <a:latin typeface="Courier New" panose="02070309020205020404" pitchFamily="49" charset="0"/>
                <a:ea typeface="宋体" panose="02010600030101010101" pitchFamily="2" charset="-122"/>
              </a:rPr>
              <a:t>, </a:t>
            </a:r>
            <a:r>
              <a:rPr lang="en-US" altLang="zh-CN" sz="2800" b="1" dirty="0" err="1" smtClean="0">
                <a:solidFill>
                  <a:srgbClr val="000000"/>
                </a:solidFill>
                <a:latin typeface="Courier New" panose="02070309020205020404" pitchFamily="49" charset="0"/>
                <a:ea typeface="宋体" panose="02010600030101010101" pitchFamily="2" charset="-122"/>
              </a:rPr>
              <a:t>exl</a:t>
            </a:r>
            <a:r>
              <a:rPr lang="en-US" altLang="zh-CN" sz="2800" b="1" dirty="0" smtClean="0">
                <a:solidFill>
                  <a:srgbClr val="000000"/>
                </a:solidFill>
                <a:latin typeface="Courier New" panose="02070309020205020404" pitchFamily="49" charset="0"/>
                <a:ea typeface="宋体" panose="02010600030101010101" pitchFamily="2" charset="-122"/>
              </a:rPr>
              <a:t>, </a:t>
            </a:r>
            <a:r>
              <a:rPr lang="en-US" altLang="zh-CN" sz="2800" b="1" dirty="0" err="1" smtClean="0">
                <a:solidFill>
                  <a:srgbClr val="000000"/>
                </a:solidFill>
                <a:latin typeface="Courier New" panose="02070309020205020404" pitchFamily="49" charset="0"/>
                <a:ea typeface="宋体" panose="02010600030101010101" pitchFamily="2" charset="-122"/>
              </a:rPr>
              <a:t>ie</a:t>
            </a:r>
            <a:r>
              <a:rPr lang="en-US" altLang="zh-CN" sz="2800" b="1" dirty="0" smtClean="0">
                <a:solidFill>
                  <a:srgbClr val="000000"/>
                </a:solidFill>
                <a:latin typeface="Courier New" panose="02070309020205020404" pitchFamily="49" charset="0"/>
                <a:ea typeface="宋体" panose="02010600030101010101" pitchFamily="2" charset="-122"/>
              </a:rPr>
              <a:t>} &lt;= {</a:t>
            </a:r>
            <a:r>
              <a:rPr lang="en-US" altLang="zh-CN" sz="2800" b="1" dirty="0" err="1" smtClean="0">
                <a:solidFill>
                  <a:srgbClr val="000000"/>
                </a:solidFill>
                <a:latin typeface="Courier New" panose="02070309020205020404" pitchFamily="49" charset="0"/>
                <a:ea typeface="宋体" panose="02010600030101010101" pitchFamily="2" charset="-122"/>
              </a:rPr>
              <a:t>DIn</a:t>
            </a:r>
            <a:r>
              <a:rPr lang="en-US" altLang="zh-CN" sz="2800" b="1" dirty="0" smtClean="0">
                <a:solidFill>
                  <a:srgbClr val="000000"/>
                </a:solidFill>
                <a:latin typeface="Courier New" panose="02070309020205020404" pitchFamily="49" charset="0"/>
                <a:ea typeface="宋体" panose="02010600030101010101" pitchFamily="2" charset="-122"/>
              </a:rPr>
              <a:t>[15:10], </a:t>
            </a:r>
            <a:r>
              <a:rPr lang="en-US" altLang="zh-CN" sz="2800" b="1" dirty="0" err="1" smtClean="0">
                <a:solidFill>
                  <a:srgbClr val="000000"/>
                </a:solidFill>
                <a:latin typeface="Courier New" panose="02070309020205020404" pitchFamily="49" charset="0"/>
                <a:ea typeface="宋体" panose="02010600030101010101" pitchFamily="2" charset="-122"/>
              </a:rPr>
              <a:t>DIn</a:t>
            </a:r>
            <a:r>
              <a:rPr lang="en-US" altLang="zh-CN" sz="2800" b="1" dirty="0" smtClean="0">
                <a:solidFill>
                  <a:srgbClr val="000000"/>
                </a:solidFill>
                <a:latin typeface="Courier New" panose="02070309020205020404" pitchFamily="49" charset="0"/>
                <a:ea typeface="宋体" panose="02010600030101010101" pitchFamily="2" charset="-122"/>
              </a:rPr>
              <a:t>[1], </a:t>
            </a:r>
            <a:r>
              <a:rPr lang="en-US" altLang="zh-CN" sz="2800" b="1" dirty="0" err="1" smtClean="0">
                <a:solidFill>
                  <a:srgbClr val="000000"/>
                </a:solidFill>
                <a:latin typeface="Courier New" panose="02070309020205020404" pitchFamily="49" charset="0"/>
                <a:ea typeface="宋体" panose="02010600030101010101" pitchFamily="2" charset="-122"/>
              </a:rPr>
              <a:t>DIn</a:t>
            </a:r>
            <a:r>
              <a:rPr lang="en-US" altLang="zh-CN" sz="2800" b="1" dirty="0" smtClean="0">
                <a:solidFill>
                  <a:srgbClr val="000000"/>
                </a:solidFill>
                <a:latin typeface="Courier New" panose="02070309020205020404" pitchFamily="49" charset="0"/>
                <a:ea typeface="宋体" panose="02010600030101010101" pitchFamily="2" charset="-122"/>
              </a:rPr>
              <a:t>[0]} ;</a:t>
            </a:r>
          </a:p>
        </p:txBody>
      </p:sp>
      <p:sp>
        <p:nvSpPr>
          <p:cNvPr id="6" name="圆角矩形 5"/>
          <p:cNvSpPr/>
          <p:nvPr/>
        </p:nvSpPr>
        <p:spPr bwMode="auto">
          <a:xfrm>
            <a:off x="543903" y="267642"/>
            <a:ext cx="2605697"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设计</a:t>
            </a:r>
            <a:r>
              <a:rPr lang="en-US" altLang="zh-CN" sz="2800" b="1" dirty="0" smtClean="0">
                <a:solidFill>
                  <a:schemeClr val="bg1"/>
                </a:solidFill>
                <a:latin typeface="微软雅黑" panose="020B0503020204020204" pitchFamily="34" charset="-122"/>
                <a:ea typeface="微软雅黑" panose="020B0503020204020204" pitchFamily="34" charset="-122"/>
              </a:rPr>
              <a:t>CP0</a:t>
            </a:r>
            <a:r>
              <a:rPr lang="zh-CN" altLang="en-US" sz="2800" b="1" dirty="0" smtClean="0">
                <a:solidFill>
                  <a:schemeClr val="bg1"/>
                </a:solidFill>
                <a:latin typeface="微软雅黑" panose="020B0503020204020204" pitchFamily="34" charset="-122"/>
                <a:ea typeface="微软雅黑" panose="020B0503020204020204" pitchFamily="34" charset="-122"/>
              </a:rPr>
              <a:t>：</a:t>
            </a:r>
            <a:r>
              <a:rPr lang="en-US" altLang="zh-CN" sz="2800" b="1" dirty="0" smtClean="0">
                <a:solidFill>
                  <a:schemeClr val="bg1"/>
                </a:solidFill>
                <a:latin typeface="微软雅黑" panose="020B0503020204020204" pitchFamily="34" charset="-122"/>
                <a:ea typeface="微软雅黑" panose="020B0503020204020204" pitchFamily="34" charset="-122"/>
              </a:rPr>
              <a:t>SR</a:t>
            </a:r>
          </a:p>
        </p:txBody>
      </p:sp>
      <p:sp>
        <p:nvSpPr>
          <p:cNvPr id="4"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36</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034">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034">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4034">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034">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034">
                                            <p:txEl>
                                              <p:pRg st="5" end="5"/>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40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a:xfrm>
            <a:off x="543903" y="1476376"/>
            <a:ext cx="11568113" cy="2080570"/>
          </a:xfrm>
          <a:solidFill>
            <a:schemeClr val="bg1"/>
          </a:solidFill>
        </p:spPr>
        <p:txBody>
          <a:bodyPr/>
          <a:lstStyle/>
          <a:p>
            <a:r>
              <a:rPr lang="en-US" altLang="zh-CN" sz="3600" b="1" dirty="0" err="1" smtClean="0">
                <a:solidFill>
                  <a:srgbClr val="000000"/>
                </a:solidFill>
                <a:ea typeface="宋体" panose="02010600030101010101" pitchFamily="2" charset="-122"/>
              </a:rPr>
              <a:t>exl</a:t>
            </a:r>
            <a:r>
              <a:rPr lang="zh-CN" altLang="en-US" sz="3600" b="1" dirty="0" smtClean="0">
                <a:solidFill>
                  <a:srgbClr val="000000"/>
                </a:solidFill>
                <a:ea typeface="宋体" panose="02010600030101010101" pitchFamily="2" charset="-122"/>
              </a:rPr>
              <a:t>要复杂一些：除了类似</a:t>
            </a:r>
            <a:r>
              <a:rPr lang="en-US" altLang="zh-CN" sz="3600" b="1" dirty="0" err="1" smtClean="0">
                <a:solidFill>
                  <a:srgbClr val="000000"/>
                </a:solidFill>
                <a:ea typeface="宋体" panose="02010600030101010101" pitchFamily="2" charset="-122"/>
              </a:rPr>
              <a:t>im</a:t>
            </a:r>
            <a:r>
              <a:rPr lang="en-US" altLang="zh-CN" sz="3600" b="1" dirty="0" smtClean="0">
                <a:solidFill>
                  <a:srgbClr val="000000"/>
                </a:solidFill>
                <a:ea typeface="宋体" panose="02010600030101010101" pitchFamily="2" charset="-122"/>
              </a:rPr>
              <a:t>/</a:t>
            </a:r>
            <a:r>
              <a:rPr lang="en-US" altLang="zh-CN" sz="3600" b="1" dirty="0" err="1" smtClean="0">
                <a:solidFill>
                  <a:srgbClr val="000000"/>
                </a:solidFill>
                <a:ea typeface="宋体" panose="02010600030101010101" pitchFamily="2" charset="-122"/>
              </a:rPr>
              <a:t>ie</a:t>
            </a:r>
            <a:r>
              <a:rPr lang="zh-CN" altLang="en-US" sz="3600" b="1" dirty="0" smtClean="0">
                <a:solidFill>
                  <a:srgbClr val="000000"/>
                </a:solidFill>
                <a:ea typeface="宋体" panose="02010600030101010101" pitchFamily="2" charset="-122"/>
              </a:rPr>
              <a:t>的行为外，还必须有置位和清除的功能。以置位为例：</a:t>
            </a:r>
            <a:endParaRPr lang="en-US" altLang="zh-CN" sz="3600" b="1" dirty="0" smtClean="0">
              <a:solidFill>
                <a:srgbClr val="000000"/>
              </a:solidFill>
              <a:ea typeface="宋体" panose="02010600030101010101" pitchFamily="2" charset="-122"/>
            </a:endParaRPr>
          </a:p>
          <a:p>
            <a:pPr marL="400050" lvl="1" indent="0">
              <a:buFont typeface="Arial" panose="020B0604020202020204" pitchFamily="34" charset="0"/>
              <a:buNone/>
            </a:pPr>
            <a:r>
              <a:rPr lang="en-US" altLang="zh-CN" sz="32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if (</a:t>
            </a:r>
            <a:r>
              <a:rPr lang="en-US" altLang="zh-CN" sz="32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EXLSet</a:t>
            </a:r>
            <a:r>
              <a:rPr lang="en-US" altLang="zh-CN" sz="32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pPr marL="400050" lvl="1" indent="0">
              <a:buFont typeface="Arial" panose="020B0604020202020204" pitchFamily="34" charset="0"/>
              <a:buNone/>
            </a:pPr>
            <a:r>
              <a:rPr lang="en-US" altLang="zh-CN" sz="32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32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exl</a:t>
            </a:r>
            <a:r>
              <a:rPr lang="en-US" altLang="zh-CN" sz="32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&lt;= 1’b1 ;</a:t>
            </a:r>
          </a:p>
        </p:txBody>
      </p:sp>
      <p:sp>
        <p:nvSpPr>
          <p:cNvPr id="5" name="圆角矩形 4"/>
          <p:cNvSpPr/>
          <p:nvPr/>
        </p:nvSpPr>
        <p:spPr bwMode="auto">
          <a:xfrm>
            <a:off x="543903" y="267642"/>
            <a:ext cx="2605697"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设计</a:t>
            </a:r>
            <a:r>
              <a:rPr lang="en-US" altLang="zh-CN" sz="2800" b="1" dirty="0" smtClean="0">
                <a:solidFill>
                  <a:schemeClr val="bg1"/>
                </a:solidFill>
                <a:latin typeface="微软雅黑" panose="020B0503020204020204" pitchFamily="34" charset="-122"/>
                <a:ea typeface="微软雅黑" panose="020B0503020204020204" pitchFamily="34" charset="-122"/>
              </a:rPr>
              <a:t>CP0</a:t>
            </a:r>
            <a:r>
              <a:rPr lang="zh-CN" altLang="en-US" sz="2800" b="1" dirty="0" smtClean="0">
                <a:solidFill>
                  <a:schemeClr val="bg1"/>
                </a:solidFill>
                <a:latin typeface="微软雅黑" panose="020B0503020204020204" pitchFamily="34" charset="-122"/>
                <a:ea typeface="微软雅黑" panose="020B0503020204020204" pitchFamily="34" charset="-122"/>
              </a:rPr>
              <a:t>：</a:t>
            </a:r>
            <a:r>
              <a:rPr lang="en-US" altLang="zh-CN" sz="2800" b="1" dirty="0" smtClean="0">
                <a:solidFill>
                  <a:schemeClr val="bg1"/>
                </a:solidFill>
                <a:latin typeface="微软雅黑" panose="020B0503020204020204" pitchFamily="34" charset="-122"/>
                <a:ea typeface="微软雅黑" panose="020B0503020204020204" pitchFamily="34" charset="-122"/>
              </a:rPr>
              <a:t>SR</a:t>
            </a:r>
          </a:p>
        </p:txBody>
      </p:sp>
      <p:sp>
        <p:nvSpPr>
          <p:cNvPr id="4"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37</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5058">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5058">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5058">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a:xfrm>
            <a:off x="543904" y="1389289"/>
            <a:ext cx="10893354" cy="1458861"/>
          </a:xfrm>
          <a:solidFill>
            <a:schemeClr val="bg1"/>
          </a:solidFill>
        </p:spPr>
        <p:txBody>
          <a:bodyPr/>
          <a:lstStyle/>
          <a:p>
            <a:r>
              <a:rPr lang="en-US" altLang="zh-CN" sz="3200" b="1" dirty="0" smtClean="0">
                <a:solidFill>
                  <a:srgbClr val="000000"/>
                </a:solidFill>
                <a:ea typeface="宋体" panose="02010600030101010101" pitchFamily="2" charset="-122"/>
              </a:rPr>
              <a:t>Cause</a:t>
            </a:r>
            <a:r>
              <a:rPr lang="zh-CN" altLang="en-US" sz="3200" b="1" dirty="0" smtClean="0">
                <a:solidFill>
                  <a:srgbClr val="000000"/>
                </a:solidFill>
                <a:ea typeface="宋体" panose="02010600030101010101" pitchFamily="2" charset="-122"/>
              </a:rPr>
              <a:t>：只需定义</a:t>
            </a:r>
            <a:r>
              <a:rPr lang="en-US" altLang="zh-CN" sz="3200" b="1" dirty="0" smtClean="0">
                <a:solidFill>
                  <a:srgbClr val="000000"/>
                </a:solidFill>
                <a:ea typeface="宋体" panose="02010600030101010101" pitchFamily="2" charset="-122"/>
              </a:rPr>
              <a:t>6</a:t>
            </a:r>
            <a:r>
              <a:rPr lang="zh-CN" altLang="en-US" sz="3200" b="1" dirty="0" smtClean="0">
                <a:solidFill>
                  <a:srgbClr val="000000"/>
                </a:solidFill>
                <a:ea typeface="宋体" panose="02010600030101010101" pitchFamily="2" charset="-122"/>
              </a:rPr>
              <a:t>位寄存器，不断的锁存</a:t>
            </a:r>
            <a:r>
              <a:rPr lang="en-US" altLang="zh-CN" sz="3200" b="1" dirty="0" err="1" smtClean="0">
                <a:solidFill>
                  <a:srgbClr val="000000"/>
                </a:solidFill>
                <a:ea typeface="宋体" panose="02010600030101010101" pitchFamily="2" charset="-122"/>
              </a:rPr>
              <a:t>HWInt</a:t>
            </a:r>
            <a:r>
              <a:rPr lang="en-US" altLang="zh-CN" sz="3200" b="1" dirty="0" smtClean="0">
                <a:solidFill>
                  <a:srgbClr val="000000"/>
                </a:solidFill>
                <a:ea typeface="宋体" panose="02010600030101010101" pitchFamily="2" charset="-122"/>
              </a:rPr>
              <a:t>[5:0]</a:t>
            </a:r>
          </a:p>
          <a:p>
            <a:pPr lvl="1"/>
            <a:r>
              <a:rPr lang="en-US" altLang="zh-CN" sz="28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reg</a:t>
            </a:r>
            <a:r>
              <a:rPr lang="en-US" altLang="zh-CN" sz="28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[15:10] </a:t>
            </a:r>
            <a:r>
              <a:rPr lang="en-US" altLang="zh-CN" sz="28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hwint_pend</a:t>
            </a:r>
            <a:r>
              <a:rPr lang="en-US" altLang="zh-CN" sz="28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3200" b="1" dirty="0" smtClean="0">
                <a:solidFill>
                  <a:srgbClr val="000000"/>
                </a:solidFill>
                <a:ea typeface="宋体" panose="02010600030101010101" pitchFamily="2" charset="-122"/>
              </a:rPr>
              <a:t>Cause</a:t>
            </a:r>
            <a:r>
              <a:rPr lang="zh-CN" altLang="en-US" sz="3200" b="1" dirty="0" smtClean="0">
                <a:solidFill>
                  <a:srgbClr val="000000"/>
                </a:solidFill>
                <a:ea typeface="宋体" panose="02010600030101010101" pitchFamily="2" charset="-122"/>
              </a:rPr>
              <a:t>整体表示为：</a:t>
            </a:r>
            <a:r>
              <a:rPr lang="en-US" altLang="zh-CN" sz="3200" b="1" dirty="0" smtClean="0">
                <a:solidFill>
                  <a:srgbClr val="000000"/>
                </a:solidFill>
                <a:latin typeface="Courier New" panose="02070309020205020404" pitchFamily="49" charset="0"/>
                <a:ea typeface="宋体" panose="02010600030101010101" pitchFamily="2" charset="-122"/>
              </a:rPr>
              <a:t>{16’b0, </a:t>
            </a:r>
            <a:r>
              <a:rPr lang="en-US" altLang="zh-CN" sz="3200" b="1" dirty="0" err="1" smtClean="0">
                <a:solidFill>
                  <a:srgbClr val="000000"/>
                </a:solidFill>
                <a:latin typeface="Courier New" panose="02070309020205020404" pitchFamily="49" charset="0"/>
                <a:ea typeface="宋体" panose="02010600030101010101" pitchFamily="2" charset="-122"/>
              </a:rPr>
              <a:t>hwint_pend</a:t>
            </a:r>
            <a:r>
              <a:rPr lang="en-US" altLang="zh-CN" sz="3200" b="1" dirty="0" smtClean="0">
                <a:solidFill>
                  <a:srgbClr val="000000"/>
                </a:solidFill>
                <a:latin typeface="Courier New" panose="02070309020205020404" pitchFamily="49" charset="0"/>
                <a:ea typeface="宋体" panose="02010600030101010101" pitchFamily="2" charset="-122"/>
              </a:rPr>
              <a:t>, 10’b0}</a:t>
            </a:r>
          </a:p>
        </p:txBody>
      </p:sp>
      <p:sp>
        <p:nvSpPr>
          <p:cNvPr id="5" name="圆角矩形 4"/>
          <p:cNvSpPr/>
          <p:nvPr/>
        </p:nvSpPr>
        <p:spPr bwMode="auto">
          <a:xfrm>
            <a:off x="543903" y="267642"/>
            <a:ext cx="3215297"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设计</a:t>
            </a:r>
            <a:r>
              <a:rPr lang="en-US" altLang="zh-CN" sz="2800" b="1" dirty="0" smtClean="0">
                <a:solidFill>
                  <a:schemeClr val="bg1"/>
                </a:solidFill>
                <a:latin typeface="微软雅黑" panose="020B0503020204020204" pitchFamily="34" charset="-122"/>
                <a:ea typeface="微软雅黑" panose="020B0503020204020204" pitchFamily="34" charset="-122"/>
              </a:rPr>
              <a:t>CP0</a:t>
            </a:r>
            <a:r>
              <a:rPr lang="zh-CN" altLang="en-US" sz="2800" b="1" dirty="0" smtClean="0">
                <a:solidFill>
                  <a:schemeClr val="bg1"/>
                </a:solidFill>
                <a:latin typeface="微软雅黑" panose="020B0503020204020204" pitchFamily="34" charset="-122"/>
                <a:ea typeface="微软雅黑" panose="020B0503020204020204" pitchFamily="34" charset="-122"/>
              </a:rPr>
              <a:t>：</a:t>
            </a:r>
            <a:r>
              <a:rPr lang="en-US" altLang="zh-CN" sz="2800" b="1" dirty="0" smtClean="0">
                <a:solidFill>
                  <a:schemeClr val="bg1"/>
                </a:solidFill>
                <a:latin typeface="微软雅黑" panose="020B0503020204020204" pitchFamily="34" charset="-122"/>
                <a:ea typeface="微软雅黑" panose="020B0503020204020204" pitchFamily="34" charset="-122"/>
              </a:rPr>
              <a:t>Cause</a:t>
            </a:r>
          </a:p>
        </p:txBody>
      </p:sp>
      <p:sp>
        <p:nvSpPr>
          <p:cNvPr id="4"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38</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6082">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082">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p:cNvSpPr>
            <a:spLocks noGrp="1"/>
          </p:cNvSpPr>
          <p:nvPr>
            <p:ph idx="1"/>
          </p:nvPr>
        </p:nvSpPr>
        <p:spPr>
          <a:xfrm>
            <a:off x="543903" y="1287689"/>
            <a:ext cx="11568113" cy="2259080"/>
          </a:xfrm>
          <a:solidFill>
            <a:schemeClr val="bg1"/>
          </a:solidFill>
        </p:spPr>
        <p:txBody>
          <a:bodyPr/>
          <a:lstStyle/>
          <a:p>
            <a:r>
              <a:rPr lang="zh-CN" altLang="en-US" sz="3600" b="1" dirty="0" smtClean="0">
                <a:solidFill>
                  <a:srgbClr val="000000"/>
                </a:solidFill>
                <a:ea typeface="宋体" panose="02010600030101010101" pitchFamily="2" charset="-122"/>
              </a:rPr>
              <a:t>定义</a:t>
            </a:r>
            <a:r>
              <a:rPr lang="en-US" altLang="zh-CN" sz="3600" b="1" dirty="0" smtClean="0">
                <a:solidFill>
                  <a:srgbClr val="000000"/>
                </a:solidFill>
                <a:ea typeface="宋体" panose="02010600030101010101" pitchFamily="2" charset="-122"/>
              </a:rPr>
              <a:t>30</a:t>
            </a:r>
            <a:r>
              <a:rPr lang="zh-CN" altLang="en-US" sz="3600" b="1" dirty="0" smtClean="0">
                <a:solidFill>
                  <a:srgbClr val="000000"/>
                </a:solidFill>
                <a:ea typeface="宋体" panose="02010600030101010101" pitchFamily="2" charset="-122"/>
              </a:rPr>
              <a:t>位寄存器</a:t>
            </a:r>
            <a:endParaRPr lang="en-US" altLang="zh-CN" sz="3600" b="1" dirty="0" smtClean="0">
              <a:solidFill>
                <a:srgbClr val="000000"/>
              </a:solidFill>
              <a:ea typeface="宋体" panose="02010600030101010101" pitchFamily="2" charset="-122"/>
            </a:endParaRPr>
          </a:p>
          <a:p>
            <a:pPr lvl="1"/>
            <a:r>
              <a:rPr lang="en-US" altLang="zh-CN" sz="32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reg</a:t>
            </a:r>
            <a:r>
              <a:rPr lang="en-US" altLang="zh-CN" sz="32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[31:2] </a:t>
            </a:r>
            <a:r>
              <a:rPr lang="en-US" altLang="zh-CN" sz="32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epc</a:t>
            </a:r>
            <a:r>
              <a:rPr lang="en-US" altLang="zh-CN" sz="32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r>
              <a:rPr lang="zh-CN" altLang="en-US" sz="36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为什么不需要</a:t>
            </a:r>
            <a:r>
              <a:rPr lang="en-US" altLang="zh-CN" sz="36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32</a:t>
            </a:r>
            <a:r>
              <a:rPr lang="zh-CN" altLang="en-US" sz="36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位？</a:t>
            </a:r>
            <a:endParaRPr lang="en-US" altLang="zh-CN" sz="36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endParaRPr lang="en-US" altLang="zh-CN" sz="36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5" name="圆角矩形 4"/>
          <p:cNvSpPr/>
          <p:nvPr/>
        </p:nvSpPr>
        <p:spPr bwMode="auto">
          <a:xfrm>
            <a:off x="543903" y="267642"/>
            <a:ext cx="3215297"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设计</a:t>
            </a:r>
            <a:r>
              <a:rPr lang="en-US" altLang="zh-CN" sz="2800" b="1" dirty="0" smtClean="0">
                <a:solidFill>
                  <a:schemeClr val="bg1"/>
                </a:solidFill>
                <a:latin typeface="微软雅黑" panose="020B0503020204020204" pitchFamily="34" charset="-122"/>
                <a:ea typeface="微软雅黑" panose="020B0503020204020204" pitchFamily="34" charset="-122"/>
              </a:rPr>
              <a:t>CP0</a:t>
            </a:r>
            <a:r>
              <a:rPr lang="zh-CN" altLang="en-US" sz="2800" b="1" dirty="0" smtClean="0">
                <a:solidFill>
                  <a:schemeClr val="bg1"/>
                </a:solidFill>
                <a:latin typeface="微软雅黑" panose="020B0503020204020204" pitchFamily="34" charset="-122"/>
                <a:ea typeface="微软雅黑" panose="020B0503020204020204" pitchFamily="34" charset="-122"/>
              </a:rPr>
              <a:t>：</a:t>
            </a:r>
            <a:r>
              <a:rPr lang="en-US" altLang="zh-CN" sz="2800" b="1" dirty="0" smtClean="0">
                <a:solidFill>
                  <a:schemeClr val="bg1"/>
                </a:solidFill>
                <a:latin typeface="微软雅黑" panose="020B0503020204020204" pitchFamily="34" charset="-122"/>
                <a:ea typeface="微软雅黑" panose="020B0503020204020204" pitchFamily="34" charset="-122"/>
              </a:rPr>
              <a:t>EPC</a:t>
            </a:r>
          </a:p>
        </p:txBody>
      </p:sp>
      <p:sp>
        <p:nvSpPr>
          <p:cNvPr id="4"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39</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106">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7106">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内容占位符 3"/>
          <p:cNvSpPr>
            <a:spLocks noGrp="1"/>
          </p:cNvSpPr>
          <p:nvPr>
            <p:ph idx="1"/>
          </p:nvPr>
        </p:nvSpPr>
        <p:spPr>
          <a:xfrm>
            <a:off x="441512" y="1234363"/>
            <a:ext cx="6672263" cy="1883593"/>
          </a:xfrm>
        </p:spPr>
        <p:txBody>
          <a:bodyPr/>
          <a:lstStyle/>
          <a:p>
            <a:r>
              <a:rPr lang="en-US" altLang="zh-CN" sz="2400" b="1" dirty="0" smtClean="0">
                <a:ea typeface="宋体" panose="02010600030101010101" pitchFamily="2" charset="-122"/>
              </a:rPr>
              <a:t>LW/SW</a:t>
            </a:r>
            <a:r>
              <a:rPr lang="zh-CN" altLang="en-US" sz="2400" b="1" dirty="0" smtClean="0">
                <a:ea typeface="宋体" panose="02010600030101010101" pitchFamily="2" charset="-122"/>
              </a:rPr>
              <a:t>指令</a:t>
            </a:r>
            <a:endParaRPr lang="en-US" altLang="zh-CN" sz="2400" b="1" dirty="0" smtClean="0">
              <a:ea typeface="宋体" panose="02010600030101010101" pitchFamily="2" charset="-122"/>
            </a:endParaRPr>
          </a:p>
          <a:p>
            <a:r>
              <a:rPr lang="zh-CN" altLang="en-US" sz="2400" b="1" dirty="0" smtClean="0">
                <a:ea typeface="宋体" panose="02010600030101010101" pitchFamily="2" charset="-122"/>
              </a:rPr>
              <a:t>本质：地址对应于某个存储单元或设备寄存器</a:t>
            </a:r>
            <a:endParaRPr lang="en-US" altLang="zh-CN" sz="2400" b="1" dirty="0" smtClean="0">
              <a:ea typeface="宋体" panose="02010600030101010101" pitchFamily="2" charset="-122"/>
            </a:endParaRPr>
          </a:p>
          <a:p>
            <a:pPr lvl="1"/>
            <a:r>
              <a:rPr lang="zh-CN" altLang="en-US" sz="2400" b="1" dirty="0" smtClean="0">
                <a:ea typeface="宋体" panose="02010600030101010101" pitchFamily="2" charset="-122"/>
              </a:rPr>
              <a:t>设备寄存器被映射到地址空间</a:t>
            </a:r>
            <a:endParaRPr lang="en-US" altLang="zh-CN" sz="2400" b="1" dirty="0" smtClean="0">
              <a:ea typeface="宋体" panose="02010600030101010101" pitchFamily="2" charset="-122"/>
            </a:endParaRPr>
          </a:p>
          <a:p>
            <a:r>
              <a:rPr lang="zh-CN" altLang="en-US" sz="2400" b="1" dirty="0" smtClean="0">
                <a:ea typeface="宋体" panose="02010600030101010101" pitchFamily="2" charset="-122"/>
              </a:rPr>
              <a:t>从软件角度看，读写设备寄存器与读写存储器无差别</a:t>
            </a:r>
          </a:p>
        </p:txBody>
      </p:sp>
      <p:grpSp>
        <p:nvGrpSpPr>
          <p:cNvPr id="3" name="组合 2"/>
          <p:cNvGrpSpPr/>
          <p:nvPr/>
        </p:nvGrpSpPr>
        <p:grpSpPr>
          <a:xfrm>
            <a:off x="7054850" y="1196975"/>
            <a:ext cx="4894263" cy="5256213"/>
            <a:chOff x="7054850" y="1196975"/>
            <a:chExt cx="4894263" cy="5256213"/>
          </a:xfrm>
        </p:grpSpPr>
        <p:sp>
          <p:nvSpPr>
            <p:cNvPr id="8197" name="矩形 4"/>
            <p:cNvSpPr>
              <a:spLocks noChangeArrowheads="1"/>
            </p:cNvSpPr>
            <p:nvPr/>
          </p:nvSpPr>
          <p:spPr bwMode="auto">
            <a:xfrm>
              <a:off x="7054850" y="5157788"/>
              <a:ext cx="1919288" cy="8636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solidFill>
                  <a:schemeClr val="bg1"/>
                </a:solidFill>
                <a:latin typeface="Times New Roman" panose="02020603050405020304" pitchFamily="18" charset="0"/>
                <a:sym typeface="Wingdings" panose="05000000000000000000" pitchFamily="2" charset="2"/>
              </a:endParaRPr>
            </a:p>
          </p:txBody>
        </p:sp>
        <p:sp>
          <p:nvSpPr>
            <p:cNvPr id="8198" name="矩形 6"/>
            <p:cNvSpPr>
              <a:spLocks noChangeArrowheads="1"/>
            </p:cNvSpPr>
            <p:nvPr/>
          </p:nvSpPr>
          <p:spPr bwMode="auto">
            <a:xfrm>
              <a:off x="7054850" y="38608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solidFill>
                  <a:schemeClr val="bg1"/>
                </a:solidFill>
                <a:latin typeface="Times New Roman" panose="02020603050405020304" pitchFamily="18" charset="0"/>
                <a:sym typeface="Wingdings" panose="05000000000000000000" pitchFamily="2" charset="2"/>
              </a:endParaRPr>
            </a:p>
          </p:txBody>
        </p:sp>
        <p:sp>
          <p:nvSpPr>
            <p:cNvPr id="8199" name="矩形 7"/>
            <p:cNvSpPr>
              <a:spLocks noChangeArrowheads="1"/>
            </p:cNvSpPr>
            <p:nvPr/>
          </p:nvSpPr>
          <p:spPr bwMode="auto">
            <a:xfrm>
              <a:off x="7054850" y="34290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solidFill>
                  <a:schemeClr val="bg1"/>
                </a:solidFill>
                <a:latin typeface="Times New Roman" panose="02020603050405020304" pitchFamily="18" charset="0"/>
                <a:sym typeface="Wingdings" panose="05000000000000000000" pitchFamily="2" charset="2"/>
              </a:endParaRPr>
            </a:p>
          </p:txBody>
        </p:sp>
        <p:sp>
          <p:nvSpPr>
            <p:cNvPr id="8200" name="矩形 9"/>
            <p:cNvSpPr>
              <a:spLocks noChangeArrowheads="1"/>
            </p:cNvSpPr>
            <p:nvPr/>
          </p:nvSpPr>
          <p:spPr bwMode="auto">
            <a:xfrm>
              <a:off x="7054850" y="4292600"/>
              <a:ext cx="1919288" cy="865188"/>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solidFill>
                  <a:schemeClr val="bg1"/>
                </a:solidFill>
                <a:latin typeface="Times New Roman" panose="02020603050405020304" pitchFamily="18" charset="0"/>
                <a:sym typeface="Wingdings" panose="05000000000000000000" pitchFamily="2" charset="2"/>
              </a:endParaRPr>
            </a:p>
          </p:txBody>
        </p:sp>
        <p:sp>
          <p:nvSpPr>
            <p:cNvPr id="8201" name="矩形 10"/>
            <p:cNvSpPr>
              <a:spLocks noChangeArrowheads="1"/>
            </p:cNvSpPr>
            <p:nvPr/>
          </p:nvSpPr>
          <p:spPr bwMode="auto">
            <a:xfrm>
              <a:off x="7054850" y="29972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solidFill>
                  <a:schemeClr val="bg1"/>
                </a:solidFill>
                <a:latin typeface="Times New Roman" panose="02020603050405020304" pitchFamily="18" charset="0"/>
                <a:sym typeface="Wingdings" panose="05000000000000000000" pitchFamily="2" charset="2"/>
              </a:endParaRPr>
            </a:p>
          </p:txBody>
        </p:sp>
        <p:sp>
          <p:nvSpPr>
            <p:cNvPr id="8202" name="矩形 11"/>
            <p:cNvSpPr>
              <a:spLocks noChangeArrowheads="1"/>
            </p:cNvSpPr>
            <p:nvPr/>
          </p:nvSpPr>
          <p:spPr bwMode="auto">
            <a:xfrm>
              <a:off x="7054850" y="1989138"/>
              <a:ext cx="1919288" cy="1008062"/>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solidFill>
                  <a:schemeClr val="bg1"/>
                </a:solidFill>
                <a:latin typeface="Times New Roman" panose="02020603050405020304" pitchFamily="18" charset="0"/>
                <a:sym typeface="Wingdings" panose="05000000000000000000" pitchFamily="2" charset="2"/>
              </a:endParaRPr>
            </a:p>
          </p:txBody>
        </p:sp>
        <p:sp>
          <p:nvSpPr>
            <p:cNvPr id="8203" name="矩形 12"/>
            <p:cNvSpPr>
              <a:spLocks noChangeArrowheads="1"/>
            </p:cNvSpPr>
            <p:nvPr/>
          </p:nvSpPr>
          <p:spPr bwMode="auto">
            <a:xfrm>
              <a:off x="10029825" y="25654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2800" b="1" dirty="0">
                  <a:latin typeface="Times New Roman" panose="02020603050405020304" pitchFamily="18" charset="0"/>
                  <a:sym typeface="Wingdings" panose="05000000000000000000" pitchFamily="2" charset="2"/>
                </a:rPr>
                <a:t>ROM</a:t>
              </a:r>
              <a:endParaRPr lang="zh-CN" altLang="en-US" sz="2800" b="1" dirty="0">
                <a:latin typeface="Times New Roman" panose="02020603050405020304" pitchFamily="18" charset="0"/>
                <a:sym typeface="Wingdings" panose="05000000000000000000" pitchFamily="2" charset="2"/>
              </a:endParaRPr>
            </a:p>
          </p:txBody>
        </p:sp>
        <p:sp>
          <p:nvSpPr>
            <p:cNvPr id="8204" name="矩形 13"/>
            <p:cNvSpPr>
              <a:spLocks noChangeArrowheads="1"/>
            </p:cNvSpPr>
            <p:nvPr/>
          </p:nvSpPr>
          <p:spPr bwMode="auto">
            <a:xfrm>
              <a:off x="10029825" y="5300663"/>
              <a:ext cx="1919288" cy="865187"/>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2800" b="1" dirty="0">
                  <a:latin typeface="Times New Roman" panose="02020603050405020304" pitchFamily="18" charset="0"/>
                  <a:sym typeface="Wingdings" panose="05000000000000000000" pitchFamily="2" charset="2"/>
                </a:rPr>
                <a:t>RAM</a:t>
              </a:r>
              <a:endParaRPr lang="zh-CN" altLang="en-US" sz="2800" b="1">
                <a:latin typeface="Times New Roman" panose="02020603050405020304" pitchFamily="18" charset="0"/>
                <a:sym typeface="Wingdings" panose="05000000000000000000" pitchFamily="2" charset="2"/>
              </a:endParaRPr>
            </a:p>
          </p:txBody>
        </p:sp>
        <p:sp>
          <p:nvSpPr>
            <p:cNvPr id="8205" name="矩形 14"/>
            <p:cNvSpPr>
              <a:spLocks noChangeArrowheads="1"/>
            </p:cNvSpPr>
            <p:nvPr/>
          </p:nvSpPr>
          <p:spPr bwMode="auto">
            <a:xfrm>
              <a:off x="10029825" y="3848100"/>
              <a:ext cx="1919288" cy="433388"/>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zh-CN" altLang="en-US" sz="2800" b="1">
                  <a:latin typeface="Times New Roman" panose="02020603050405020304" pitchFamily="18" charset="0"/>
                  <a:sym typeface="Wingdings" panose="05000000000000000000" pitchFamily="2" charset="2"/>
                </a:rPr>
                <a:t>设备</a:t>
              </a:r>
            </a:p>
          </p:txBody>
        </p:sp>
        <p:sp>
          <p:nvSpPr>
            <p:cNvPr id="8206" name="矩形 15"/>
            <p:cNvSpPr>
              <a:spLocks noChangeArrowheads="1"/>
            </p:cNvSpPr>
            <p:nvPr/>
          </p:nvSpPr>
          <p:spPr bwMode="auto">
            <a:xfrm>
              <a:off x="10029825" y="3429000"/>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zh-CN" altLang="en-US" sz="2800" b="1" dirty="0">
                  <a:sym typeface="Wingdings" panose="05000000000000000000" pitchFamily="2" charset="2"/>
                </a:rPr>
                <a:t>设备</a:t>
              </a:r>
              <a:endParaRPr lang="zh-CN" altLang="en-US" sz="2800" b="1" dirty="0">
                <a:latin typeface="Times New Roman" panose="02020603050405020304" pitchFamily="18" charset="0"/>
                <a:sym typeface="Wingdings" panose="05000000000000000000" pitchFamily="2" charset="2"/>
              </a:endParaRPr>
            </a:p>
          </p:txBody>
        </p:sp>
        <p:cxnSp>
          <p:nvCxnSpPr>
            <p:cNvPr id="8207" name="直接箭头连接符 17"/>
            <p:cNvCxnSpPr>
              <a:cxnSpLocks noChangeShapeType="1"/>
              <a:stCxn id="8201" idx="3"/>
              <a:endCxn id="8203" idx="1"/>
            </p:cNvCxnSpPr>
            <p:nvPr/>
          </p:nvCxnSpPr>
          <p:spPr bwMode="auto">
            <a:xfrm flipV="1">
              <a:off x="8974138" y="2781300"/>
              <a:ext cx="1055687" cy="43180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8208" name="直接箭头连接符 18"/>
            <p:cNvCxnSpPr>
              <a:cxnSpLocks noChangeShapeType="1"/>
              <a:stCxn id="8197" idx="3"/>
              <a:endCxn id="8204" idx="1"/>
            </p:cNvCxnSpPr>
            <p:nvPr/>
          </p:nvCxnSpPr>
          <p:spPr bwMode="auto">
            <a:xfrm>
              <a:off x="8974138" y="5589588"/>
              <a:ext cx="1055687" cy="144462"/>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8209" name="直接箭头连接符 21"/>
            <p:cNvCxnSpPr>
              <a:cxnSpLocks noChangeShapeType="1"/>
              <a:stCxn id="8199" idx="3"/>
              <a:endCxn id="8206" idx="1"/>
            </p:cNvCxnSpPr>
            <p:nvPr/>
          </p:nvCxnSpPr>
          <p:spPr bwMode="auto">
            <a:xfrm>
              <a:off x="8974138" y="3644900"/>
              <a:ext cx="1055687"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8210" name="直接箭头连接符 25"/>
            <p:cNvCxnSpPr>
              <a:cxnSpLocks noChangeShapeType="1"/>
              <a:stCxn id="8198" idx="3"/>
              <a:endCxn id="8205" idx="1"/>
            </p:cNvCxnSpPr>
            <p:nvPr/>
          </p:nvCxnSpPr>
          <p:spPr bwMode="auto">
            <a:xfrm flipV="1">
              <a:off x="8974138" y="4064000"/>
              <a:ext cx="1055687" cy="1270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sp>
          <p:nvSpPr>
            <p:cNvPr id="29" name="TextBox 28"/>
            <p:cNvSpPr txBox="1"/>
            <p:nvPr/>
          </p:nvSpPr>
          <p:spPr>
            <a:xfrm>
              <a:off x="7318375" y="1196975"/>
              <a:ext cx="1416050" cy="830263"/>
            </a:xfrm>
            <a:prstGeom prst="rect">
              <a:avLst/>
            </a:prstGeom>
            <a:noFill/>
          </p:spPr>
          <p:txBody>
            <a:bodyPr wrap="none">
              <a:spAutoFit/>
            </a:bodyPr>
            <a:lstStyle/>
            <a:p>
              <a:pPr algn="ctr">
                <a:defRPr/>
              </a:pPr>
              <a:r>
                <a:rPr lang="en-US" altLang="zh-CN" b="1" dirty="0">
                  <a:solidFill>
                    <a:schemeClr val="bg1"/>
                  </a:solidFill>
                  <a:latin typeface="+mn-ea"/>
                  <a:ea typeface="+mn-ea"/>
                </a:rPr>
                <a:t>CPU</a:t>
              </a:r>
            </a:p>
            <a:p>
              <a:pPr algn="ctr">
                <a:defRPr/>
              </a:pPr>
              <a:r>
                <a:rPr lang="zh-CN" altLang="en-US" b="1" dirty="0">
                  <a:solidFill>
                    <a:schemeClr val="bg1"/>
                  </a:solidFill>
                  <a:latin typeface="+mn-ea"/>
                  <a:ea typeface="+mn-ea"/>
                </a:rPr>
                <a:t>地址空间</a:t>
              </a:r>
            </a:p>
          </p:txBody>
        </p:sp>
        <p:sp>
          <p:nvSpPr>
            <p:cNvPr id="30" name="TextBox 29"/>
            <p:cNvSpPr txBox="1"/>
            <p:nvPr/>
          </p:nvSpPr>
          <p:spPr>
            <a:xfrm>
              <a:off x="10352088" y="1196975"/>
              <a:ext cx="1108075" cy="830263"/>
            </a:xfrm>
            <a:prstGeom prst="rect">
              <a:avLst/>
            </a:prstGeom>
            <a:noFill/>
          </p:spPr>
          <p:txBody>
            <a:bodyPr wrap="none">
              <a:spAutoFit/>
            </a:bodyPr>
            <a:lstStyle/>
            <a:p>
              <a:pPr algn="ctr">
                <a:defRPr/>
              </a:pPr>
              <a:r>
                <a:rPr lang="zh-CN" altLang="en-US" b="1" dirty="0">
                  <a:solidFill>
                    <a:schemeClr val="bg1"/>
                  </a:solidFill>
                  <a:latin typeface="+mn-ea"/>
                  <a:ea typeface="+mn-ea"/>
                </a:rPr>
                <a:t>存储器</a:t>
              </a:r>
              <a:endParaRPr lang="en-US" altLang="zh-CN" b="1" dirty="0">
                <a:solidFill>
                  <a:schemeClr val="bg1"/>
                </a:solidFill>
                <a:latin typeface="+mn-ea"/>
                <a:ea typeface="+mn-ea"/>
              </a:endParaRPr>
            </a:p>
            <a:p>
              <a:pPr algn="ctr">
                <a:defRPr/>
              </a:pPr>
              <a:r>
                <a:rPr lang="zh-CN" altLang="en-US" b="1" dirty="0">
                  <a:solidFill>
                    <a:schemeClr val="bg1"/>
                  </a:solidFill>
                  <a:latin typeface="+mn-ea"/>
                  <a:ea typeface="+mn-ea"/>
                </a:rPr>
                <a:t>与设备</a:t>
              </a:r>
            </a:p>
          </p:txBody>
        </p:sp>
        <p:sp>
          <p:nvSpPr>
            <p:cNvPr id="8213" name="矩形 30"/>
            <p:cNvSpPr>
              <a:spLocks noChangeArrowheads="1"/>
            </p:cNvSpPr>
            <p:nvPr/>
          </p:nvSpPr>
          <p:spPr bwMode="auto">
            <a:xfrm>
              <a:off x="7054850" y="6021388"/>
              <a:ext cx="1919288" cy="4318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b="1">
                <a:solidFill>
                  <a:schemeClr val="bg1"/>
                </a:solidFill>
                <a:latin typeface="Times New Roman" panose="02020603050405020304" pitchFamily="18" charset="0"/>
                <a:sym typeface="Wingdings" panose="05000000000000000000" pitchFamily="2" charset="2"/>
              </a:endParaRPr>
            </a:p>
          </p:txBody>
        </p:sp>
        <p:sp>
          <p:nvSpPr>
            <p:cNvPr id="8214" name="矩形 31"/>
            <p:cNvSpPr>
              <a:spLocks noChangeArrowheads="1"/>
            </p:cNvSpPr>
            <p:nvPr/>
          </p:nvSpPr>
          <p:spPr bwMode="auto">
            <a:xfrm>
              <a:off x="10029825" y="4437063"/>
              <a:ext cx="1919288" cy="863600"/>
            </a:xfrm>
            <a:prstGeom prst="rect">
              <a:avLst/>
            </a:prstGeom>
            <a:solidFill>
              <a:schemeClr val="bg1"/>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2800" b="1" dirty="0">
                  <a:latin typeface="Times New Roman" panose="02020603050405020304" pitchFamily="18" charset="0"/>
                  <a:sym typeface="Wingdings" panose="05000000000000000000" pitchFamily="2" charset="2"/>
                </a:rPr>
                <a:t>RAM</a:t>
              </a:r>
              <a:endParaRPr lang="zh-CN" altLang="en-US" sz="2800" b="1">
                <a:latin typeface="Times New Roman" panose="02020603050405020304" pitchFamily="18" charset="0"/>
                <a:sym typeface="Wingdings" panose="05000000000000000000" pitchFamily="2" charset="2"/>
              </a:endParaRPr>
            </a:p>
          </p:txBody>
        </p:sp>
        <p:cxnSp>
          <p:nvCxnSpPr>
            <p:cNvPr id="8215" name="直接箭头连接符 32"/>
            <p:cNvCxnSpPr>
              <a:cxnSpLocks noChangeShapeType="1"/>
              <a:stCxn id="8200" idx="3"/>
              <a:endCxn id="8214" idx="1"/>
            </p:cNvCxnSpPr>
            <p:nvPr/>
          </p:nvCxnSpPr>
          <p:spPr bwMode="auto">
            <a:xfrm>
              <a:off x="8974138" y="4725988"/>
              <a:ext cx="1055687" cy="142875"/>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grpSp>
      <p:sp>
        <p:nvSpPr>
          <p:cNvPr id="25" name="圆角矩形 24"/>
          <p:cNvSpPr/>
          <p:nvPr/>
        </p:nvSpPr>
        <p:spPr bwMode="auto">
          <a:xfrm>
            <a:off x="465262" y="246311"/>
            <a:ext cx="3976109"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软件：读写存储器</a:t>
            </a:r>
            <a:r>
              <a:rPr lang="en-US" altLang="zh-CN" sz="2800" b="1" dirty="0" smtClean="0">
                <a:solidFill>
                  <a:schemeClr val="bg1"/>
                </a:solidFill>
                <a:latin typeface="微软雅黑" panose="020B0503020204020204" pitchFamily="34" charset="-122"/>
                <a:ea typeface="微软雅黑" panose="020B0503020204020204" pitchFamily="34" charset="-122"/>
              </a:rPr>
              <a:t>/</a:t>
            </a:r>
            <a:r>
              <a:rPr lang="zh-CN" altLang="en-US" sz="2800" b="1" dirty="0" smtClean="0">
                <a:solidFill>
                  <a:schemeClr val="bg1"/>
                </a:solidFill>
                <a:latin typeface="微软雅黑" panose="020B0503020204020204" pitchFamily="34" charset="-122"/>
                <a:ea typeface="微软雅黑" panose="020B0503020204020204" pitchFamily="34" charset="-122"/>
              </a:rPr>
              <a:t>设备</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4"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4</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6">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a:xfrm>
            <a:off x="620712" y="1171575"/>
            <a:ext cx="11568113" cy="3951851"/>
          </a:xfrm>
          <a:solidFill>
            <a:schemeClr val="bg1"/>
          </a:solidFill>
        </p:spPr>
        <p:txBody>
          <a:bodyPr/>
          <a:lstStyle/>
          <a:p>
            <a:r>
              <a:rPr lang="zh-CN" altLang="en-US" sz="3200" b="1" dirty="0" smtClean="0">
                <a:solidFill>
                  <a:srgbClr val="000000"/>
                </a:solidFill>
                <a:ea typeface="宋体" panose="02010600030101010101" pitchFamily="2" charset="-122"/>
                <a:cs typeface="Courier New" panose="02070309020205020404" pitchFamily="49" charset="0"/>
              </a:rPr>
              <a:t>用于对公司</a:t>
            </a:r>
            <a:r>
              <a:rPr lang="en-US" altLang="zh-CN" sz="3200" b="1" dirty="0" smtClean="0">
                <a:solidFill>
                  <a:srgbClr val="000000"/>
                </a:solidFill>
                <a:ea typeface="宋体" panose="02010600030101010101" pitchFamily="2" charset="-122"/>
                <a:cs typeface="Courier New" panose="02070309020205020404" pitchFamily="49" charset="0"/>
              </a:rPr>
              <a:t>/</a:t>
            </a:r>
            <a:r>
              <a:rPr lang="zh-CN" altLang="en-US" sz="3200" b="1" dirty="0" smtClean="0">
                <a:solidFill>
                  <a:srgbClr val="000000"/>
                </a:solidFill>
                <a:ea typeface="宋体" panose="02010600030101010101" pitchFamily="2" charset="-122"/>
                <a:cs typeface="Courier New" panose="02070309020205020404" pitchFamily="49" charset="0"/>
              </a:rPr>
              <a:t>指令集版本等进行标识</a:t>
            </a:r>
            <a:endParaRPr lang="en-US" altLang="zh-CN" sz="3200" b="1" dirty="0" smtClean="0">
              <a:solidFill>
                <a:srgbClr val="000000"/>
              </a:solidFill>
              <a:ea typeface="宋体" panose="02010600030101010101" pitchFamily="2" charset="-122"/>
              <a:cs typeface="Courier New" panose="02070309020205020404" pitchFamily="49" charset="0"/>
            </a:endParaRPr>
          </a:p>
          <a:p>
            <a:pPr lvl="1"/>
            <a:r>
              <a:rPr lang="en-US" altLang="zh-CN" sz="3200" b="1" dirty="0" smtClean="0">
                <a:solidFill>
                  <a:srgbClr val="000000"/>
                </a:solidFill>
                <a:ea typeface="宋体" panose="02010600030101010101" pitchFamily="2" charset="-122"/>
                <a:cs typeface="Courier New" panose="02070309020205020404" pitchFamily="49" charset="0"/>
              </a:rPr>
              <a:t>Intel</a:t>
            </a:r>
            <a:r>
              <a:rPr lang="zh-CN" altLang="en-US" sz="3200" b="1" dirty="0" smtClean="0">
                <a:solidFill>
                  <a:srgbClr val="000000"/>
                </a:solidFill>
                <a:ea typeface="宋体" panose="02010600030101010101" pitchFamily="2" charset="-122"/>
                <a:cs typeface="Courier New" panose="02070309020205020404" pitchFamily="49" charset="0"/>
              </a:rPr>
              <a:t>处理器也有</a:t>
            </a:r>
            <a:r>
              <a:rPr lang="en-US" altLang="zh-CN" sz="3200" b="1" dirty="0" smtClean="0">
                <a:solidFill>
                  <a:srgbClr val="000000"/>
                </a:solidFill>
                <a:ea typeface="宋体" panose="02010600030101010101" pitchFamily="2" charset="-122"/>
                <a:cs typeface="Courier New" panose="02070309020205020404" pitchFamily="49" charset="0"/>
              </a:rPr>
              <a:t>ID</a:t>
            </a:r>
            <a:r>
              <a:rPr lang="zh-CN" altLang="en-US" sz="3200" b="1" dirty="0" smtClean="0">
                <a:solidFill>
                  <a:srgbClr val="000000"/>
                </a:solidFill>
                <a:ea typeface="宋体" panose="02010600030101010101" pitchFamily="2" charset="-122"/>
                <a:cs typeface="Courier New" panose="02070309020205020404" pitchFamily="49" charset="0"/>
              </a:rPr>
              <a:t>，</a:t>
            </a:r>
            <a:r>
              <a:rPr lang="en-US" altLang="zh-CN" sz="3200" b="1" dirty="0" smtClean="0">
                <a:solidFill>
                  <a:srgbClr val="000000"/>
                </a:solidFill>
                <a:ea typeface="宋体" panose="02010600030101010101" pitchFamily="2" charset="-122"/>
                <a:cs typeface="Courier New" panose="02070309020205020404" pitchFamily="49" charset="0"/>
              </a:rPr>
              <a:t>CPU-Z</a:t>
            </a:r>
            <a:r>
              <a:rPr lang="zh-CN" altLang="en-US" sz="3200" b="1" dirty="0" smtClean="0">
                <a:solidFill>
                  <a:srgbClr val="000000"/>
                </a:solidFill>
                <a:ea typeface="宋体" panose="02010600030101010101" pitchFamily="2" charset="-122"/>
                <a:cs typeface="Courier New" panose="02070309020205020404" pitchFamily="49" charset="0"/>
              </a:rPr>
              <a:t>就可以读取</a:t>
            </a:r>
            <a:endParaRPr lang="en-US" altLang="zh-CN" sz="3200" b="1" dirty="0" smtClean="0">
              <a:solidFill>
                <a:srgbClr val="000000"/>
              </a:solidFill>
              <a:ea typeface="宋体" panose="02010600030101010101" pitchFamily="2" charset="-122"/>
              <a:cs typeface="Courier New" panose="02070309020205020404" pitchFamily="49" charset="0"/>
            </a:endParaRPr>
          </a:p>
          <a:p>
            <a:endParaRPr lang="en-US" altLang="zh-CN" sz="3600" b="1" dirty="0" smtClean="0">
              <a:solidFill>
                <a:srgbClr val="000000"/>
              </a:solidFill>
              <a:ea typeface="宋体" panose="02010600030101010101" pitchFamily="2" charset="-122"/>
              <a:cs typeface="Courier New" panose="02070309020205020404" pitchFamily="49" charset="0"/>
            </a:endParaRPr>
          </a:p>
          <a:p>
            <a:endParaRPr lang="en-US" altLang="zh-CN" sz="3600" b="1" dirty="0" smtClean="0">
              <a:solidFill>
                <a:srgbClr val="000000"/>
              </a:solidFill>
              <a:ea typeface="宋体" panose="02010600030101010101" pitchFamily="2" charset="-122"/>
              <a:cs typeface="Courier New" panose="02070309020205020404" pitchFamily="49" charset="0"/>
            </a:endParaRPr>
          </a:p>
          <a:p>
            <a:r>
              <a:rPr lang="zh-CN" altLang="en-US" sz="3200" b="1" dirty="0" smtClean="0">
                <a:solidFill>
                  <a:srgbClr val="000000"/>
                </a:solidFill>
                <a:ea typeface="宋体" panose="02010600030101010101" pitchFamily="2" charset="-122"/>
                <a:cs typeface="Courier New" panose="02070309020205020404" pitchFamily="49" charset="0"/>
              </a:rPr>
              <a:t>目前可以任意选则用一个</a:t>
            </a:r>
            <a:r>
              <a:rPr lang="en-US" altLang="zh-CN" sz="3200" b="1" dirty="0" smtClean="0">
                <a:solidFill>
                  <a:srgbClr val="000000"/>
                </a:solidFill>
                <a:ea typeface="宋体" panose="02010600030101010101" pitchFamily="2" charset="-122"/>
                <a:cs typeface="Courier New" panose="02070309020205020404" pitchFamily="49" charset="0"/>
              </a:rPr>
              <a:t>4</a:t>
            </a:r>
            <a:r>
              <a:rPr lang="zh-CN" altLang="en-US" sz="3200" b="1" dirty="0" smtClean="0">
                <a:solidFill>
                  <a:srgbClr val="000000"/>
                </a:solidFill>
                <a:ea typeface="宋体" panose="02010600030101010101" pitchFamily="2" charset="-122"/>
                <a:cs typeface="Courier New" panose="02070309020205020404" pitchFamily="49" charset="0"/>
              </a:rPr>
              <a:t>字节的编码值，如</a:t>
            </a:r>
            <a:endParaRPr lang="en-US" altLang="zh-CN" sz="3200" b="1" dirty="0" smtClean="0">
              <a:solidFill>
                <a:srgbClr val="000000"/>
              </a:solidFill>
              <a:ea typeface="宋体" panose="02010600030101010101" pitchFamily="2" charset="-122"/>
              <a:cs typeface="Courier New" panose="02070309020205020404" pitchFamily="49" charset="0"/>
            </a:endParaRPr>
          </a:p>
          <a:p>
            <a:pPr lvl="1"/>
            <a:r>
              <a:rPr lang="en-US" altLang="zh-CN" sz="3200" b="1" dirty="0" smtClean="0">
                <a:solidFill>
                  <a:srgbClr val="000000"/>
                </a:solidFill>
                <a:ea typeface="宋体" panose="02010600030101010101" pitchFamily="2" charset="-122"/>
                <a:cs typeface="Courier New" panose="02070309020205020404" pitchFamily="49" charset="0"/>
              </a:rPr>
              <a:t>0x1234_5678</a:t>
            </a:r>
          </a:p>
          <a:p>
            <a:endParaRPr lang="en-US" altLang="zh-CN" sz="3600" b="1" dirty="0" smtClean="0">
              <a:solidFill>
                <a:srgbClr val="000000"/>
              </a:solidFill>
              <a:ea typeface="宋体" panose="02010600030101010101" pitchFamily="2" charset="-122"/>
              <a:cs typeface="Courier New" panose="02070309020205020404" pitchFamily="49" charset="0"/>
            </a:endParaRPr>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302" y="2422072"/>
            <a:ext cx="10965925" cy="67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 5"/>
          <p:cNvSpPr/>
          <p:nvPr/>
        </p:nvSpPr>
        <p:spPr bwMode="auto">
          <a:xfrm>
            <a:off x="543903" y="267642"/>
            <a:ext cx="3215297"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设计</a:t>
            </a:r>
            <a:r>
              <a:rPr lang="en-US" altLang="zh-CN" sz="2800" b="1" dirty="0" smtClean="0">
                <a:solidFill>
                  <a:schemeClr val="bg1"/>
                </a:solidFill>
                <a:latin typeface="微软雅黑" panose="020B0503020204020204" pitchFamily="34" charset="-122"/>
                <a:ea typeface="微软雅黑" panose="020B0503020204020204" pitchFamily="34" charset="-122"/>
              </a:rPr>
              <a:t>CP0</a:t>
            </a:r>
            <a:r>
              <a:rPr lang="zh-CN" altLang="en-US" sz="2800" b="1" dirty="0" smtClean="0">
                <a:solidFill>
                  <a:schemeClr val="bg1"/>
                </a:solidFill>
                <a:latin typeface="微软雅黑" panose="020B0503020204020204" pitchFamily="34" charset="-122"/>
                <a:ea typeface="微软雅黑" panose="020B0503020204020204" pitchFamily="34" charset="-122"/>
              </a:rPr>
              <a:t>：</a:t>
            </a:r>
            <a:r>
              <a:rPr lang="en-US" altLang="zh-CN" sz="2800" b="1" dirty="0" err="1" smtClean="0">
                <a:solidFill>
                  <a:schemeClr val="bg1"/>
                </a:solidFill>
                <a:latin typeface="微软雅黑" panose="020B0503020204020204" pitchFamily="34" charset="-122"/>
                <a:ea typeface="微软雅黑" panose="020B0503020204020204" pitchFamily="34" charset="-122"/>
              </a:rPr>
              <a:t>PRId</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5"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40</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130">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8130">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130">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8130">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a:xfrm>
            <a:off x="543903" y="1403804"/>
            <a:ext cx="11568113" cy="3828740"/>
          </a:xfrm>
          <a:solidFill>
            <a:schemeClr val="bg1"/>
          </a:solidFill>
        </p:spPr>
        <p:txBody>
          <a:bodyPr/>
          <a:lstStyle/>
          <a:p>
            <a:r>
              <a:rPr lang="zh-CN" altLang="en-US" sz="3200" b="1" dirty="0" smtClean="0">
                <a:solidFill>
                  <a:srgbClr val="000000"/>
                </a:solidFill>
                <a:ea typeface="宋体" panose="02010600030101010101" pitchFamily="2" charset="-122"/>
                <a:cs typeface="Courier New" panose="02070309020205020404" pitchFamily="49" charset="0"/>
              </a:rPr>
              <a:t>除了</a:t>
            </a:r>
            <a:r>
              <a:rPr lang="en-US" altLang="zh-CN" sz="3200" b="1" dirty="0" smtClean="0">
                <a:solidFill>
                  <a:srgbClr val="000000"/>
                </a:solidFill>
                <a:ea typeface="宋体" panose="02010600030101010101" pitchFamily="2" charset="-122"/>
                <a:cs typeface="Courier New" panose="02070309020205020404" pitchFamily="49" charset="0"/>
              </a:rPr>
              <a:t>SR/Cause/EPC/</a:t>
            </a:r>
            <a:r>
              <a:rPr lang="en-US" altLang="zh-CN" sz="3200" b="1" dirty="0" err="1" smtClean="0">
                <a:solidFill>
                  <a:srgbClr val="000000"/>
                </a:solidFill>
                <a:ea typeface="宋体" panose="02010600030101010101" pitchFamily="2" charset="-122"/>
                <a:cs typeface="Courier New" panose="02070309020205020404" pitchFamily="49" charset="0"/>
              </a:rPr>
              <a:t>PRId</a:t>
            </a:r>
            <a:r>
              <a:rPr lang="zh-CN" altLang="en-US" sz="3200" b="1" dirty="0" smtClean="0">
                <a:solidFill>
                  <a:srgbClr val="000000"/>
                </a:solidFill>
                <a:ea typeface="宋体" panose="02010600030101010101" pitchFamily="2" charset="-122"/>
                <a:cs typeface="Courier New" panose="02070309020205020404" pitchFamily="49" charset="0"/>
              </a:rPr>
              <a:t>外，一律输出</a:t>
            </a:r>
            <a:r>
              <a:rPr lang="en-US" altLang="zh-CN" sz="3200" b="1" dirty="0" smtClean="0">
                <a:solidFill>
                  <a:srgbClr val="000000"/>
                </a:solidFill>
                <a:ea typeface="宋体" panose="02010600030101010101" pitchFamily="2" charset="-122"/>
                <a:cs typeface="Courier New" panose="02070309020205020404" pitchFamily="49" charset="0"/>
              </a:rPr>
              <a:t>0</a:t>
            </a:r>
            <a:r>
              <a:rPr lang="zh-CN" altLang="en-US" sz="3200" b="1" dirty="0" smtClean="0">
                <a:solidFill>
                  <a:srgbClr val="000000"/>
                </a:solidFill>
                <a:ea typeface="宋体" panose="02010600030101010101" pitchFamily="2" charset="-122"/>
                <a:cs typeface="Courier New" panose="02070309020205020404" pitchFamily="49" charset="0"/>
              </a:rPr>
              <a:t>。</a:t>
            </a:r>
            <a:endParaRPr lang="en-US" altLang="zh-CN" sz="3200" b="1" dirty="0" smtClean="0">
              <a:solidFill>
                <a:srgbClr val="000000"/>
              </a:solidFill>
              <a:ea typeface="宋体" panose="02010600030101010101" pitchFamily="2" charset="-122"/>
              <a:cs typeface="Courier New" panose="02070309020205020404" pitchFamily="49" charset="0"/>
            </a:endParaRPr>
          </a:p>
          <a:p>
            <a:r>
              <a:rPr lang="zh-CN" altLang="en-US" sz="3200" b="1" dirty="0" smtClean="0">
                <a:solidFill>
                  <a:srgbClr val="000000"/>
                </a:solidFill>
                <a:ea typeface="宋体" panose="02010600030101010101" pitchFamily="2" charset="-122"/>
                <a:cs typeface="Courier New" panose="02070309020205020404" pitchFamily="49" charset="0"/>
              </a:rPr>
              <a:t>可以设计一个</a:t>
            </a:r>
            <a:r>
              <a:rPr lang="en-US" altLang="zh-CN" sz="3200" b="1" dirty="0" smtClean="0">
                <a:solidFill>
                  <a:srgbClr val="000000"/>
                </a:solidFill>
                <a:ea typeface="宋体" panose="02010600030101010101" pitchFamily="2" charset="-122"/>
                <a:cs typeface="Courier New" panose="02070309020205020404" pitchFamily="49" charset="0"/>
              </a:rPr>
              <a:t>5</a:t>
            </a:r>
            <a:r>
              <a:rPr lang="zh-CN" altLang="en-US" sz="3200" b="1" dirty="0" smtClean="0">
                <a:solidFill>
                  <a:srgbClr val="000000"/>
                </a:solidFill>
                <a:ea typeface="宋体" panose="02010600030101010101" pitchFamily="2" charset="-122"/>
                <a:cs typeface="Courier New" panose="02070309020205020404" pitchFamily="49" charset="0"/>
              </a:rPr>
              <a:t>选</a:t>
            </a:r>
            <a:r>
              <a:rPr lang="en-US" altLang="zh-CN" sz="3200" b="1" dirty="0" smtClean="0">
                <a:solidFill>
                  <a:srgbClr val="000000"/>
                </a:solidFill>
                <a:ea typeface="宋体" panose="02010600030101010101" pitchFamily="2" charset="-122"/>
                <a:cs typeface="Courier New" panose="02070309020205020404" pitchFamily="49" charset="0"/>
              </a:rPr>
              <a:t>1</a:t>
            </a:r>
            <a:r>
              <a:rPr lang="zh-CN" altLang="en-US" sz="3200" b="1" dirty="0" smtClean="0">
                <a:solidFill>
                  <a:srgbClr val="000000"/>
                </a:solidFill>
                <a:ea typeface="宋体" panose="02010600030101010101" pitchFamily="2" charset="-122"/>
                <a:cs typeface="Courier New" panose="02070309020205020404" pitchFamily="49" charset="0"/>
              </a:rPr>
              <a:t>的</a:t>
            </a:r>
            <a:r>
              <a:rPr lang="en-US" altLang="zh-CN" sz="3200" b="1" dirty="0" smtClean="0">
                <a:solidFill>
                  <a:srgbClr val="000000"/>
                </a:solidFill>
                <a:ea typeface="宋体" panose="02010600030101010101" pitchFamily="2" charset="-122"/>
                <a:cs typeface="Courier New" panose="02070309020205020404" pitchFamily="49" charset="0"/>
              </a:rPr>
              <a:t>MUX</a:t>
            </a:r>
            <a:r>
              <a:rPr lang="zh-CN" altLang="en-US" sz="3200" b="1" dirty="0" smtClean="0">
                <a:solidFill>
                  <a:srgbClr val="000000"/>
                </a:solidFill>
                <a:ea typeface="宋体" panose="02010600030101010101" pitchFamily="2" charset="-122"/>
                <a:cs typeface="Courier New" panose="02070309020205020404" pitchFamily="49" charset="0"/>
              </a:rPr>
              <a:t>。</a:t>
            </a:r>
            <a:endParaRPr lang="en-US" altLang="zh-CN" sz="3200" b="1" dirty="0" smtClean="0">
              <a:solidFill>
                <a:srgbClr val="000000"/>
              </a:solidFill>
              <a:ea typeface="宋体" panose="02010600030101010101" pitchFamily="2" charset="-122"/>
              <a:cs typeface="Courier New" panose="02070309020205020404" pitchFamily="49" charset="0"/>
            </a:endParaRPr>
          </a:p>
          <a:p>
            <a:r>
              <a:rPr lang="zh-CN" altLang="en-US" sz="3200" b="1" dirty="0" smtClean="0">
                <a:solidFill>
                  <a:srgbClr val="000000"/>
                </a:solidFill>
                <a:ea typeface="宋体" panose="02010600030101010101" pitchFamily="2" charset="-122"/>
                <a:cs typeface="Courier New" panose="02070309020205020404" pitchFamily="49" charset="0"/>
              </a:rPr>
              <a:t>也可以用行为描述，样例代码：</a:t>
            </a:r>
            <a:endParaRPr lang="en-US" altLang="zh-CN" sz="3600" b="1" dirty="0" smtClean="0">
              <a:solidFill>
                <a:srgbClr val="000000"/>
              </a:solidFill>
              <a:ea typeface="宋体" panose="02010600030101010101" pitchFamily="2" charset="-122"/>
              <a:cs typeface="Courier New" panose="02070309020205020404" pitchFamily="49" charset="0"/>
            </a:endParaRPr>
          </a:p>
          <a:p>
            <a:pPr>
              <a:buFont typeface="Arial" panose="020B0604020202020204" pitchFamily="34" charset="0"/>
              <a:buNone/>
            </a:pP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assign </a:t>
            </a:r>
            <a:r>
              <a:rPr lang="en-US" altLang="zh-CN" sz="20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DOut</a:t>
            </a: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 (</a:t>
            </a:r>
            <a:r>
              <a:rPr lang="en-US" altLang="zh-CN" sz="20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Sel</a:t>
            </a: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==12) ? {16’b0, </a:t>
            </a:r>
            <a:r>
              <a:rPr lang="en-US" altLang="zh-CN" sz="20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im</a:t>
            </a: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8’b0, </a:t>
            </a:r>
            <a:r>
              <a:rPr lang="en-US" altLang="zh-CN" sz="20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exl</a:t>
            </a: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ie</a:t>
            </a: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zh-CN" altLang="en-US"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buFont typeface="Arial" panose="020B0604020202020204" pitchFamily="34" charset="0"/>
              <a:buNone/>
            </a:pP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XXXXXXXXXXXXXXXXXXXXXXXXXXXXXXXXXXXXXX :</a:t>
            </a:r>
          </a:p>
          <a:p>
            <a:pPr>
              <a:buFont typeface="Arial" panose="020B0604020202020204" pitchFamily="34" charset="0"/>
              <a:buNone/>
            </a:pP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XXXXXXXXXXXXXXXXXXXXXXXXXXXXXXXXXXXXXX :</a:t>
            </a:r>
          </a:p>
          <a:p>
            <a:pPr>
              <a:buFont typeface="Arial" panose="020B0604020202020204" pitchFamily="34" charset="0"/>
              <a:buNone/>
            </a:pP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XXXXXXXXXXXXXXXXXXXXXXXXXXXXXXXXXXXXXX :</a:t>
            </a:r>
          </a:p>
          <a:p>
            <a:pPr>
              <a:buFont typeface="Arial" panose="020B0604020202020204" pitchFamily="34" charset="0"/>
              <a:buNone/>
            </a:pPr>
            <a:r>
              <a:rPr lang="en-US" altLang="zh-CN" sz="2000" b="1" dirty="0"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32’b0 ;</a:t>
            </a:r>
          </a:p>
          <a:p>
            <a:endParaRPr lang="en-US" altLang="zh-CN" sz="3600" b="1" dirty="0" smtClean="0">
              <a:solidFill>
                <a:srgbClr val="000000"/>
              </a:solidFill>
              <a:ea typeface="宋体" panose="02010600030101010101" pitchFamily="2" charset="-122"/>
              <a:cs typeface="Courier New" panose="02070309020205020404" pitchFamily="49" charset="0"/>
            </a:endParaRPr>
          </a:p>
        </p:txBody>
      </p:sp>
      <p:sp>
        <p:nvSpPr>
          <p:cNvPr id="5" name="圆角矩形 4"/>
          <p:cNvSpPr/>
          <p:nvPr/>
        </p:nvSpPr>
        <p:spPr bwMode="auto">
          <a:xfrm>
            <a:off x="543903" y="267642"/>
            <a:ext cx="5610154"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设计</a:t>
            </a:r>
            <a:r>
              <a:rPr lang="en-US" altLang="zh-CN" sz="2800" b="1" dirty="0" smtClean="0">
                <a:solidFill>
                  <a:schemeClr val="bg1"/>
                </a:solidFill>
                <a:latin typeface="微软雅黑" panose="020B0503020204020204" pitchFamily="34" charset="-122"/>
                <a:ea typeface="微软雅黑" panose="020B0503020204020204" pitchFamily="34" charset="-122"/>
              </a:rPr>
              <a:t>CP0</a:t>
            </a:r>
            <a:r>
              <a:rPr lang="zh-CN" altLang="en-US" sz="2800" b="1" dirty="0" smtClean="0">
                <a:solidFill>
                  <a:schemeClr val="bg1"/>
                </a:solidFill>
                <a:latin typeface="微软雅黑" panose="020B0503020204020204" pitchFamily="34" charset="-122"/>
                <a:ea typeface="微软雅黑" panose="020B0503020204020204" pitchFamily="34" charset="-122"/>
              </a:rPr>
              <a:t>：输出</a:t>
            </a:r>
            <a:r>
              <a:rPr lang="en-US" altLang="zh-CN" sz="2800" b="1" dirty="0" smtClean="0">
                <a:solidFill>
                  <a:schemeClr val="bg1"/>
                </a:solidFill>
                <a:latin typeface="微软雅黑" panose="020B0503020204020204" pitchFamily="34" charset="-122"/>
                <a:ea typeface="微软雅黑" panose="020B0503020204020204" pitchFamily="34" charset="-122"/>
              </a:rPr>
              <a:t>CP0</a:t>
            </a:r>
            <a:r>
              <a:rPr lang="zh-CN" altLang="en-US" sz="2800" b="1" dirty="0" smtClean="0">
                <a:solidFill>
                  <a:schemeClr val="bg1"/>
                </a:solidFill>
                <a:latin typeface="微软雅黑" panose="020B0503020204020204" pitchFamily="34" charset="-122"/>
                <a:ea typeface="微软雅黑" panose="020B0503020204020204" pitchFamily="34" charset="-122"/>
              </a:rPr>
              <a:t>中寄存器内容</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41</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154">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915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内容占位符 1"/>
          <p:cNvSpPr txBox="1">
            <a:spLocks/>
          </p:cNvSpPr>
          <p:nvPr/>
        </p:nvSpPr>
        <p:spPr bwMode="auto">
          <a:xfrm>
            <a:off x="465262" y="883443"/>
            <a:ext cx="116173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Clr>
                <a:srgbClr val="00B050"/>
              </a:buClr>
              <a:buFont typeface="Wingdings" panose="05000000000000000000" pitchFamily="2" charset="2"/>
              <a:buChar char="l"/>
              <a:defRPr/>
            </a:pPr>
            <a:r>
              <a:rPr lang="zh-CN" altLang="en-US" sz="2400" b="1" kern="0" dirty="0" smtClean="0">
                <a:solidFill>
                  <a:schemeClr val="bg1"/>
                </a:solidFill>
              </a:rPr>
              <a:t>增加必要的地址、数据</a:t>
            </a:r>
            <a:endParaRPr lang="en-US" altLang="zh-CN" sz="2400" b="1" kern="0" dirty="0" smtClean="0">
              <a:solidFill>
                <a:schemeClr val="bg1"/>
              </a:solidFill>
            </a:endParaRPr>
          </a:p>
        </p:txBody>
      </p:sp>
      <p:grpSp>
        <p:nvGrpSpPr>
          <p:cNvPr id="3" name="组合 2"/>
          <p:cNvGrpSpPr/>
          <p:nvPr/>
        </p:nvGrpSpPr>
        <p:grpSpPr>
          <a:xfrm>
            <a:off x="251338" y="1924050"/>
            <a:ext cx="11804650" cy="4384675"/>
            <a:chOff x="144463" y="1924050"/>
            <a:chExt cx="11804650" cy="4384675"/>
          </a:xfrm>
        </p:grpSpPr>
        <p:sp>
          <p:nvSpPr>
            <p:cNvPr id="9219" name="Line 46"/>
            <p:cNvSpPr>
              <a:spLocks noChangeShapeType="1"/>
            </p:cNvSpPr>
            <p:nvPr/>
          </p:nvSpPr>
          <p:spPr bwMode="auto">
            <a:xfrm>
              <a:off x="3021013" y="3436938"/>
              <a:ext cx="13446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 name="Line 96"/>
            <p:cNvSpPr>
              <a:spLocks noChangeShapeType="1"/>
            </p:cNvSpPr>
            <p:nvPr/>
          </p:nvSpPr>
          <p:spPr bwMode="auto">
            <a:xfrm>
              <a:off x="3021013" y="3005138"/>
              <a:ext cx="13446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 name="Line 106"/>
            <p:cNvSpPr>
              <a:spLocks noChangeShapeType="1"/>
            </p:cNvSpPr>
            <p:nvPr/>
          </p:nvSpPr>
          <p:spPr bwMode="auto">
            <a:xfrm flipV="1">
              <a:off x="1871663" y="3354388"/>
              <a:ext cx="2984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 name="Line 134"/>
            <p:cNvSpPr>
              <a:spLocks noChangeShapeType="1"/>
            </p:cNvSpPr>
            <p:nvPr/>
          </p:nvSpPr>
          <p:spPr bwMode="auto">
            <a:xfrm flipV="1">
              <a:off x="144463" y="3001963"/>
              <a:ext cx="19208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 name="Line 135"/>
            <p:cNvSpPr>
              <a:spLocks noChangeShapeType="1"/>
            </p:cNvSpPr>
            <p:nvPr/>
          </p:nvSpPr>
          <p:spPr bwMode="auto">
            <a:xfrm>
              <a:off x="623888" y="3005138"/>
              <a:ext cx="48577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4" name="Rectangle 12"/>
            <p:cNvSpPr>
              <a:spLocks noChangeArrowheads="1"/>
            </p:cNvSpPr>
            <p:nvPr/>
          </p:nvSpPr>
          <p:spPr bwMode="auto">
            <a:xfrm>
              <a:off x="1109663" y="2643188"/>
              <a:ext cx="750887" cy="1366837"/>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dirty="0">
                <a:solidFill>
                  <a:srgbClr val="000000"/>
                </a:solidFill>
                <a:latin typeface="Helvetica" panose="020B0604020202020204" pitchFamily="34" charset="0"/>
                <a:ea typeface="黑体" panose="02010609060101010101" pitchFamily="49" charset="-122"/>
              </a:endParaRPr>
            </a:p>
            <a:p>
              <a:endParaRPr lang="en-US" altLang="zh-CN" sz="1200" dirty="0">
                <a:solidFill>
                  <a:srgbClr val="000000"/>
                </a:solidFill>
                <a:latin typeface="Helvetica" panose="020B0604020202020204" pitchFamily="34" charset="0"/>
                <a:ea typeface="黑体" panose="02010609060101010101" pitchFamily="49" charset="-122"/>
              </a:endParaRPr>
            </a:p>
            <a:p>
              <a:endParaRPr lang="en-US" altLang="zh-CN" sz="1200" dirty="0">
                <a:solidFill>
                  <a:srgbClr val="000000"/>
                </a:solidFill>
                <a:latin typeface="Helvetica" panose="020B0604020202020204" pitchFamily="34" charset="0"/>
                <a:ea typeface="黑体" panose="02010609060101010101" pitchFamily="49" charset="-122"/>
              </a:endParaRPr>
            </a:p>
            <a:p>
              <a:endParaRPr lang="en-US" altLang="zh-CN" sz="1200" dirty="0">
                <a:solidFill>
                  <a:srgbClr val="000000"/>
                </a:solidFill>
                <a:latin typeface="Helvetica" panose="020B0604020202020204" pitchFamily="34" charset="0"/>
                <a:ea typeface="黑体" panose="02010609060101010101" pitchFamily="49" charset="-122"/>
              </a:endParaRPr>
            </a:p>
            <a:p>
              <a:endParaRPr lang="en-US" altLang="zh-CN" sz="1200" dirty="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指令</a:t>
              </a:r>
              <a:endParaRPr lang="en-US" altLang="zh-CN" sz="1100" dirty="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dirty="0">
                <a:solidFill>
                  <a:srgbClr val="000000"/>
                </a:solidFill>
                <a:latin typeface="Helvetica" panose="020B0604020202020204" pitchFamily="34" charset="0"/>
                <a:ea typeface="黑体" panose="02010609060101010101" pitchFamily="49" charset="-122"/>
              </a:endParaRPr>
            </a:p>
          </p:txBody>
        </p:sp>
        <p:sp>
          <p:nvSpPr>
            <p:cNvPr id="9225" name="Text Box 13"/>
            <p:cNvSpPr txBox="1">
              <a:spLocks noChangeArrowheads="1"/>
            </p:cNvSpPr>
            <p:nvPr/>
          </p:nvSpPr>
          <p:spPr bwMode="auto">
            <a:xfrm>
              <a:off x="1179513" y="2946400"/>
              <a:ext cx="666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9226" name="Text Box 13"/>
            <p:cNvSpPr txBox="1">
              <a:spLocks noChangeArrowheads="1"/>
            </p:cNvSpPr>
            <p:nvPr/>
          </p:nvSpPr>
          <p:spPr bwMode="auto">
            <a:xfrm>
              <a:off x="1512888" y="3268663"/>
              <a:ext cx="33337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Data</a:t>
              </a:r>
            </a:p>
          </p:txBody>
        </p:sp>
        <p:sp>
          <p:nvSpPr>
            <p:cNvPr id="9227" name="Rectangle 3"/>
            <p:cNvSpPr>
              <a:spLocks noChangeArrowheads="1"/>
            </p:cNvSpPr>
            <p:nvPr/>
          </p:nvSpPr>
          <p:spPr bwMode="auto">
            <a:xfrm>
              <a:off x="334963" y="2571750"/>
              <a:ext cx="288925" cy="93503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b="1" dirty="0">
                  <a:solidFill>
                    <a:schemeClr val="bg1"/>
                  </a:solidFill>
                  <a:latin typeface="Cambria" panose="02040503050406030204" pitchFamily="18" charset="0"/>
                  <a:ea typeface="黑体" panose="02010609060101010101" pitchFamily="49" charset="-122"/>
                </a:rPr>
                <a:t>PC</a:t>
              </a:r>
              <a:endParaRPr kumimoji="1" lang="zh-CN" altLang="en-US" sz="1100" b="1" dirty="0">
                <a:solidFill>
                  <a:schemeClr val="bg1"/>
                </a:solidFill>
                <a:latin typeface="Cambria" panose="02040503050406030204" pitchFamily="18" charset="0"/>
                <a:ea typeface="黑体" panose="02010609060101010101" pitchFamily="49" charset="-122"/>
              </a:endParaRPr>
            </a:p>
          </p:txBody>
        </p:sp>
        <p:grpSp>
          <p:nvGrpSpPr>
            <p:cNvPr id="9228" name="组合 273"/>
            <p:cNvGrpSpPr>
              <a:grpSpLocks/>
            </p:cNvGrpSpPr>
            <p:nvPr/>
          </p:nvGrpSpPr>
          <p:grpSpPr bwMode="auto">
            <a:xfrm>
              <a:off x="2159000" y="2528888"/>
              <a:ext cx="863600" cy="1512887"/>
              <a:chOff x="2483768" y="1704975"/>
              <a:chExt cx="648370" cy="1512888"/>
            </a:xfrm>
          </p:grpSpPr>
          <p:sp>
            <p:nvSpPr>
              <p:cNvPr id="9370"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指</a:t>
                </a:r>
              </a:p>
              <a:p>
                <a:pPr fontAlgn="ctr"/>
                <a:r>
                  <a:rPr kumimoji="1" lang="zh-CN" altLang="en-US" sz="1100">
                    <a:solidFill>
                      <a:srgbClr val="000000"/>
                    </a:solidFill>
                    <a:latin typeface="黑体" panose="02010609060101010101" pitchFamily="49" charset="-122"/>
                    <a:ea typeface="黑体" panose="02010609060101010101" pitchFamily="49" charset="-122"/>
                  </a:rPr>
                  <a:t>令</a:t>
                </a:r>
              </a:p>
              <a:p>
                <a:pPr fontAlgn="ctr"/>
                <a:r>
                  <a:rPr kumimoji="1" lang="zh-CN" altLang="en-US" sz="1100">
                    <a:solidFill>
                      <a:srgbClr val="000000"/>
                    </a:solidFill>
                    <a:latin typeface="黑体" panose="02010609060101010101" pitchFamily="49" charset="-122"/>
                    <a:ea typeface="黑体" panose="02010609060101010101" pitchFamily="49" charset="-122"/>
                  </a:rPr>
                  <a:t>寄</a:t>
                </a:r>
              </a:p>
              <a:p>
                <a:pPr fontAlgn="ctr"/>
                <a:r>
                  <a:rPr kumimoji="1" lang="zh-CN" altLang="en-US" sz="1100">
                    <a:solidFill>
                      <a:srgbClr val="000000"/>
                    </a:solidFill>
                    <a:latin typeface="黑体" panose="02010609060101010101" pitchFamily="49" charset="-122"/>
                    <a:ea typeface="黑体" panose="02010609060101010101" pitchFamily="49" charset="-122"/>
                  </a:rPr>
                  <a:t>存</a:t>
                </a:r>
              </a:p>
              <a:p>
                <a:pPr fontAlgn="ctr"/>
                <a:r>
                  <a:rPr kumimoji="1" lang="zh-CN" altLang="en-US" sz="1100">
                    <a:solidFill>
                      <a:srgbClr val="000000"/>
                    </a:solidFill>
                    <a:latin typeface="黑体" panose="02010609060101010101" pitchFamily="49" charset="-122"/>
                    <a:ea typeface="黑体" panose="02010609060101010101" pitchFamily="49" charset="-122"/>
                  </a:rPr>
                  <a:t>器</a:t>
                </a:r>
              </a:p>
            </p:txBody>
          </p:sp>
          <p:sp>
            <p:nvSpPr>
              <p:cNvPr id="9371"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dirty="0">
                    <a:solidFill>
                      <a:srgbClr val="000000"/>
                    </a:solidFill>
                    <a:latin typeface="Times New Roman" panose="02020603050405020304" pitchFamily="18" charset="0"/>
                  </a:rPr>
                  <a:t>[31:26]</a:t>
                </a:r>
              </a:p>
            </p:txBody>
          </p:sp>
          <p:sp>
            <p:nvSpPr>
              <p:cNvPr id="9372"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dirty="0">
                    <a:solidFill>
                      <a:srgbClr val="000000"/>
                    </a:solidFill>
                    <a:latin typeface="Times New Roman" panose="02020603050405020304" pitchFamily="18" charset="0"/>
                  </a:rPr>
                  <a:t>[25:21]</a:t>
                </a:r>
              </a:p>
            </p:txBody>
          </p:sp>
          <p:sp>
            <p:nvSpPr>
              <p:cNvPr id="9373"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dirty="0">
                    <a:solidFill>
                      <a:srgbClr val="000000"/>
                    </a:solidFill>
                    <a:latin typeface="Times New Roman" panose="02020603050405020304" pitchFamily="18" charset="0"/>
                  </a:rPr>
                  <a:t>[20:16]</a:t>
                </a:r>
              </a:p>
            </p:txBody>
          </p:sp>
          <p:sp>
            <p:nvSpPr>
              <p:cNvPr id="9374"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zh-CN" altLang="en-US" sz="1000">
                    <a:solidFill>
                      <a:srgbClr val="000000"/>
                    </a:solidFill>
                    <a:latin typeface="Times New Roman" panose="02020603050405020304" pitchFamily="18" charset="0"/>
                  </a:rPr>
                  <a:t>指令</a:t>
                </a:r>
              </a:p>
              <a:p>
                <a:pPr eaLnBrk="1" fontAlgn="ctr" hangingPunct="1"/>
                <a:r>
                  <a:rPr kumimoji="1" lang="en-US" altLang="zh-CN" sz="1000" dirty="0">
                    <a:solidFill>
                      <a:srgbClr val="000000"/>
                    </a:solidFill>
                    <a:latin typeface="Times New Roman" panose="02020603050405020304" pitchFamily="18" charset="0"/>
                  </a:rPr>
                  <a:t>[15:0]</a:t>
                </a:r>
              </a:p>
            </p:txBody>
          </p:sp>
        </p:grpSp>
        <p:grpSp>
          <p:nvGrpSpPr>
            <p:cNvPr id="9229" name="组合 9"/>
            <p:cNvGrpSpPr>
              <a:grpSpLocks/>
            </p:cNvGrpSpPr>
            <p:nvPr/>
          </p:nvGrpSpPr>
          <p:grpSpPr bwMode="auto">
            <a:xfrm>
              <a:off x="422275" y="3421063"/>
              <a:ext cx="96838" cy="80962"/>
              <a:chOff x="287524" y="3070225"/>
              <a:chExt cx="72008" cy="80540"/>
            </a:xfrm>
          </p:grpSpPr>
          <p:cxnSp>
            <p:nvCxnSpPr>
              <p:cNvPr id="9368" name="直接连接符 1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69" name="直接连接符 2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9230" name="组合 271"/>
            <p:cNvGrpSpPr>
              <a:grpSpLocks/>
            </p:cNvGrpSpPr>
            <p:nvPr/>
          </p:nvGrpSpPr>
          <p:grpSpPr bwMode="auto">
            <a:xfrm>
              <a:off x="2278063" y="3962400"/>
              <a:ext cx="96837" cy="80963"/>
              <a:chOff x="287524" y="3070225"/>
              <a:chExt cx="72008" cy="80540"/>
            </a:xfrm>
          </p:grpSpPr>
          <p:cxnSp>
            <p:nvCxnSpPr>
              <p:cNvPr id="9366" name="直接连接符 23"/>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67" name="直接连接符 24"/>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9231" name="Line 47"/>
            <p:cNvSpPr>
              <a:spLocks noChangeShapeType="1"/>
            </p:cNvSpPr>
            <p:nvPr/>
          </p:nvSpPr>
          <p:spPr bwMode="auto">
            <a:xfrm flipV="1">
              <a:off x="3022600" y="3867150"/>
              <a:ext cx="7683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32" name="Group 131"/>
            <p:cNvGrpSpPr>
              <a:grpSpLocks/>
            </p:cNvGrpSpPr>
            <p:nvPr/>
          </p:nvGrpSpPr>
          <p:grpSpPr bwMode="auto">
            <a:xfrm flipV="1">
              <a:off x="144463" y="1924050"/>
              <a:ext cx="7966075" cy="1069975"/>
              <a:chOff x="4286" y="1525"/>
              <a:chExt cx="363" cy="272"/>
            </a:xfrm>
          </p:grpSpPr>
          <p:sp>
            <p:nvSpPr>
              <p:cNvPr id="9364"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65"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33" name="Group 110"/>
            <p:cNvGrpSpPr>
              <a:grpSpLocks/>
            </p:cNvGrpSpPr>
            <p:nvPr/>
          </p:nvGrpSpPr>
          <p:grpSpPr bwMode="auto">
            <a:xfrm flipV="1">
              <a:off x="808038" y="2355850"/>
              <a:ext cx="6054725" cy="646113"/>
              <a:chOff x="4286" y="1525"/>
              <a:chExt cx="362" cy="272"/>
            </a:xfrm>
          </p:grpSpPr>
          <p:sp>
            <p:nvSpPr>
              <p:cNvPr id="9362"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63"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34" name="AutoShape 150"/>
            <p:cNvSpPr>
              <a:spLocks noChangeArrowheads="1"/>
            </p:cNvSpPr>
            <p:nvPr/>
          </p:nvSpPr>
          <p:spPr bwMode="auto">
            <a:xfrm>
              <a:off x="760413" y="296545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9235" name="Rectangle 34"/>
            <p:cNvSpPr>
              <a:spLocks noChangeArrowheads="1"/>
            </p:cNvSpPr>
            <p:nvPr/>
          </p:nvSpPr>
          <p:spPr bwMode="auto">
            <a:xfrm>
              <a:off x="5707063" y="3290888"/>
              <a:ext cx="287337"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b="1" dirty="0">
                  <a:solidFill>
                    <a:schemeClr val="bg1"/>
                  </a:solidFill>
                  <a:latin typeface="Times New Roman" panose="02020603050405020304" pitchFamily="18" charset="0"/>
                  <a:ea typeface="黑体" panose="02010609060101010101" pitchFamily="49" charset="-122"/>
                </a:rPr>
                <a:t>A</a:t>
              </a:r>
            </a:p>
          </p:txBody>
        </p:sp>
        <p:sp>
          <p:nvSpPr>
            <p:cNvPr id="9236" name="Rectangle 35"/>
            <p:cNvSpPr>
              <a:spLocks noChangeArrowheads="1"/>
            </p:cNvSpPr>
            <p:nvPr/>
          </p:nvSpPr>
          <p:spPr bwMode="auto">
            <a:xfrm>
              <a:off x="5707063" y="3870325"/>
              <a:ext cx="287337"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200" b="1" dirty="0">
                  <a:solidFill>
                    <a:schemeClr val="bg1"/>
                  </a:solidFill>
                  <a:latin typeface="Times New Roman" panose="02020603050405020304" pitchFamily="18" charset="0"/>
                  <a:ea typeface="黑体" panose="02010609060101010101" pitchFamily="49" charset="-122"/>
                </a:rPr>
                <a:t>B</a:t>
              </a:r>
            </a:p>
          </p:txBody>
        </p:sp>
        <p:sp>
          <p:nvSpPr>
            <p:cNvPr id="9237" name="Line 36"/>
            <p:cNvSpPr>
              <a:spLocks noChangeShapeType="1"/>
            </p:cNvSpPr>
            <p:nvPr/>
          </p:nvSpPr>
          <p:spPr bwMode="auto">
            <a:xfrm flipV="1">
              <a:off x="5422900" y="3433763"/>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8" name="Line 37"/>
            <p:cNvSpPr>
              <a:spLocks noChangeShapeType="1"/>
            </p:cNvSpPr>
            <p:nvPr/>
          </p:nvSpPr>
          <p:spPr bwMode="auto">
            <a:xfrm flipV="1">
              <a:off x="5422900" y="4014788"/>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9" name="Line 55"/>
            <p:cNvSpPr>
              <a:spLocks noChangeShapeType="1"/>
            </p:cNvSpPr>
            <p:nvPr/>
          </p:nvSpPr>
          <p:spPr bwMode="auto">
            <a:xfrm>
              <a:off x="5999163" y="3435350"/>
              <a:ext cx="11509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40" name="组合 279"/>
            <p:cNvGrpSpPr>
              <a:grpSpLocks/>
            </p:cNvGrpSpPr>
            <p:nvPr/>
          </p:nvGrpSpPr>
          <p:grpSpPr bwMode="auto">
            <a:xfrm>
              <a:off x="4365625" y="2714625"/>
              <a:ext cx="1055688" cy="1800225"/>
              <a:chOff x="3132139" y="3933056"/>
              <a:chExt cx="863600" cy="1800225"/>
            </a:xfrm>
          </p:grpSpPr>
          <p:sp>
            <p:nvSpPr>
              <p:cNvPr id="9355"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100">
                    <a:solidFill>
                      <a:srgbClr val="000000"/>
                    </a:solidFill>
                    <a:latin typeface="黑体" panose="02010609060101010101" pitchFamily="49" charset="-122"/>
                    <a:ea typeface="黑体" panose="02010609060101010101" pitchFamily="49" charset="-122"/>
                  </a:rPr>
                  <a:t>寄存器堆</a:t>
                </a:r>
              </a:p>
            </p:txBody>
          </p:sp>
          <p:sp>
            <p:nvSpPr>
              <p:cNvPr id="9356" name="Text Box 17"/>
              <p:cNvSpPr txBox="1">
                <a:spLocks noChangeArrowheads="1"/>
              </p:cNvSpPr>
              <p:nvPr/>
            </p:nvSpPr>
            <p:spPr bwMode="auto">
              <a:xfrm>
                <a:off x="3168333" y="4004493"/>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Read </a:t>
                </a:r>
              </a:p>
              <a:p>
                <a:pPr eaLnBrk="1" fontAlgn="ctr" hangingPunct="1"/>
                <a:r>
                  <a:rPr kumimoji="1" lang="en-US" altLang="zh-CN" sz="1000" dirty="0">
                    <a:solidFill>
                      <a:srgbClr val="000000"/>
                    </a:solidFill>
                    <a:latin typeface="Times New Roman" panose="02020603050405020304" pitchFamily="18" charset="0"/>
                  </a:rPr>
                  <a:t>Reg1</a:t>
                </a:r>
              </a:p>
            </p:txBody>
          </p:sp>
          <p:sp>
            <p:nvSpPr>
              <p:cNvPr id="9357" name="Text Box 18"/>
              <p:cNvSpPr txBox="1">
                <a:spLocks noChangeArrowheads="1"/>
              </p:cNvSpPr>
              <p:nvPr/>
            </p:nvSpPr>
            <p:spPr bwMode="auto">
              <a:xfrm>
                <a:off x="3154045" y="4420418"/>
                <a:ext cx="242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Read </a:t>
                </a:r>
              </a:p>
              <a:p>
                <a:pPr eaLnBrk="1" fontAlgn="ctr" hangingPunct="1"/>
                <a:r>
                  <a:rPr kumimoji="1" lang="en-US" altLang="zh-CN" sz="1000" dirty="0">
                    <a:solidFill>
                      <a:srgbClr val="000000"/>
                    </a:solidFill>
                    <a:latin typeface="Times New Roman" panose="02020603050405020304" pitchFamily="18" charset="0"/>
                  </a:rPr>
                  <a:t>Reg2</a:t>
                </a:r>
              </a:p>
            </p:txBody>
          </p:sp>
          <p:sp>
            <p:nvSpPr>
              <p:cNvPr id="9358" name="Text Box 19"/>
              <p:cNvSpPr txBox="1">
                <a:spLocks noChangeArrowheads="1"/>
              </p:cNvSpPr>
              <p:nvPr/>
            </p:nvSpPr>
            <p:spPr bwMode="auto">
              <a:xfrm>
                <a:off x="3168333" y="49411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Write</a:t>
                </a:r>
              </a:p>
              <a:p>
                <a:pPr eaLnBrk="1" fontAlgn="ctr" hangingPunct="1"/>
                <a:r>
                  <a:rPr kumimoji="1" lang="en-US" altLang="zh-CN" sz="1000" dirty="0" err="1">
                    <a:solidFill>
                      <a:srgbClr val="000000"/>
                    </a:solidFill>
                    <a:latin typeface="Times New Roman" panose="02020603050405020304" pitchFamily="18" charset="0"/>
                  </a:rPr>
                  <a:t>Reg</a:t>
                </a:r>
                <a:endParaRPr kumimoji="1" lang="en-US" altLang="zh-CN" sz="1000">
                  <a:solidFill>
                    <a:srgbClr val="000000"/>
                  </a:solidFill>
                  <a:latin typeface="Times New Roman" panose="02020603050405020304" pitchFamily="18" charset="0"/>
                </a:endParaRPr>
              </a:p>
            </p:txBody>
          </p:sp>
          <p:sp>
            <p:nvSpPr>
              <p:cNvPr id="9359" name="Text Box 20"/>
              <p:cNvSpPr txBox="1">
                <a:spLocks noChangeArrowheads="1"/>
              </p:cNvSpPr>
              <p:nvPr/>
            </p:nvSpPr>
            <p:spPr bwMode="auto">
              <a:xfrm>
                <a:off x="3168333" y="5372918"/>
                <a:ext cx="24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sp>
            <p:nvSpPr>
              <p:cNvPr id="9360"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Data1</a:t>
                </a:r>
              </a:p>
            </p:txBody>
          </p:sp>
          <p:sp>
            <p:nvSpPr>
              <p:cNvPr id="9361"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 </a:t>
                </a:r>
              </a:p>
              <a:p>
                <a:pPr eaLnBrk="1" fontAlgn="ctr" hangingPunct="1"/>
                <a:r>
                  <a:rPr kumimoji="1" lang="en-US" altLang="zh-CN" sz="1000">
                    <a:solidFill>
                      <a:srgbClr val="000000"/>
                    </a:solidFill>
                    <a:latin typeface="Times New Roman" panose="02020603050405020304" pitchFamily="18" charset="0"/>
                  </a:rPr>
                  <a:t>Data2</a:t>
                </a:r>
              </a:p>
            </p:txBody>
          </p:sp>
        </p:grpSp>
        <p:grpSp>
          <p:nvGrpSpPr>
            <p:cNvPr id="9241" name="组合 300"/>
            <p:cNvGrpSpPr>
              <a:grpSpLocks/>
            </p:cNvGrpSpPr>
            <p:nvPr/>
          </p:nvGrpSpPr>
          <p:grpSpPr bwMode="auto">
            <a:xfrm>
              <a:off x="5133975" y="4419600"/>
              <a:ext cx="96838" cy="80963"/>
              <a:chOff x="287524" y="3070225"/>
              <a:chExt cx="72008" cy="80540"/>
            </a:xfrm>
          </p:grpSpPr>
          <p:cxnSp>
            <p:nvCxnSpPr>
              <p:cNvPr id="9353" name="直接连接符 5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54" name="直接连接符 5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9242" name="组合 311"/>
            <p:cNvGrpSpPr>
              <a:grpSpLocks/>
            </p:cNvGrpSpPr>
            <p:nvPr/>
          </p:nvGrpSpPr>
          <p:grpSpPr bwMode="auto">
            <a:xfrm>
              <a:off x="5807075" y="4079875"/>
              <a:ext cx="95250" cy="80963"/>
              <a:chOff x="287524" y="3070225"/>
              <a:chExt cx="72008" cy="80540"/>
            </a:xfrm>
          </p:grpSpPr>
          <p:cxnSp>
            <p:nvCxnSpPr>
              <p:cNvPr id="9351" name="直接连接符 59"/>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52" name="直接连接符 60"/>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9243" name="组合 338"/>
            <p:cNvGrpSpPr>
              <a:grpSpLocks/>
            </p:cNvGrpSpPr>
            <p:nvPr/>
          </p:nvGrpSpPr>
          <p:grpSpPr bwMode="auto">
            <a:xfrm>
              <a:off x="5799138" y="3505200"/>
              <a:ext cx="96837" cy="80963"/>
              <a:chOff x="287524" y="3070225"/>
              <a:chExt cx="72008" cy="80540"/>
            </a:xfrm>
          </p:grpSpPr>
          <p:cxnSp>
            <p:nvCxnSpPr>
              <p:cNvPr id="9349" name="直接连接符 62"/>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50" name="直接连接符 63"/>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9244" name="组合 61"/>
            <p:cNvGrpSpPr>
              <a:grpSpLocks/>
            </p:cNvGrpSpPr>
            <p:nvPr/>
          </p:nvGrpSpPr>
          <p:grpSpPr bwMode="auto">
            <a:xfrm>
              <a:off x="7150100" y="3192463"/>
              <a:ext cx="668338" cy="1179512"/>
              <a:chOff x="3132137" y="4337869"/>
              <a:chExt cx="582176" cy="1179364"/>
            </a:xfrm>
          </p:grpSpPr>
          <p:sp>
            <p:nvSpPr>
              <p:cNvPr id="9345"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bg1"/>
                  </a:solidFill>
                </a:endParaRPr>
              </a:p>
            </p:txBody>
          </p:sp>
          <p:sp>
            <p:nvSpPr>
              <p:cNvPr id="9346" name="Text Box 24"/>
              <p:cNvSpPr txBox="1">
                <a:spLocks noChangeArrowheads="1"/>
              </p:cNvSpPr>
              <p:nvPr/>
            </p:nvSpPr>
            <p:spPr bwMode="auto">
              <a:xfrm>
                <a:off x="3199963" y="4804475"/>
                <a:ext cx="230397" cy="2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100" b="1">
                    <a:solidFill>
                      <a:schemeClr val="bg1"/>
                    </a:solidFill>
                    <a:latin typeface="Cambria" panose="02040503050406030204" pitchFamily="18" charset="0"/>
                  </a:rPr>
                  <a:t>ALU</a:t>
                </a:r>
                <a:endParaRPr lang="en-US" altLang="zh-CN" sz="1200" b="1">
                  <a:solidFill>
                    <a:schemeClr val="bg1"/>
                  </a:solidFill>
                  <a:latin typeface="Cambria" panose="02040503050406030204" pitchFamily="18" charset="0"/>
                </a:endParaRPr>
              </a:p>
            </p:txBody>
          </p:sp>
          <p:sp>
            <p:nvSpPr>
              <p:cNvPr id="9347"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1000" b="1">
                    <a:solidFill>
                      <a:schemeClr val="bg1"/>
                    </a:solidFill>
                    <a:latin typeface="Times New Roman" panose="02020603050405020304" pitchFamily="18" charset="0"/>
                  </a:rPr>
                  <a:t>Zero</a:t>
                </a:r>
              </a:p>
              <a:p>
                <a:pPr algn="ctr" eaLnBrk="1" fontAlgn="ctr" hangingPunct="1"/>
                <a:r>
                  <a:rPr kumimoji="1" lang="en-US" altLang="zh-CN" sz="1000" b="1">
                    <a:solidFill>
                      <a:schemeClr val="bg1"/>
                    </a:solidFill>
                    <a:latin typeface="Times New Roman" panose="02020603050405020304" pitchFamily="18" charset="0"/>
                  </a:rPr>
                  <a:t>Ov</a:t>
                </a:r>
              </a:p>
            </p:txBody>
          </p:sp>
          <p:sp>
            <p:nvSpPr>
              <p:cNvPr id="9348"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1000" b="1">
                    <a:solidFill>
                      <a:schemeClr val="bg1"/>
                    </a:solidFill>
                    <a:latin typeface="Times New Roman" panose="02020603050405020304" pitchFamily="18" charset="0"/>
                  </a:rPr>
                  <a:t>ALU</a:t>
                </a:r>
              </a:p>
              <a:p>
                <a:pPr algn="ctr" eaLnBrk="1" fontAlgn="ctr" hangingPunct="1">
                  <a:lnSpc>
                    <a:spcPct val="80000"/>
                  </a:lnSpc>
                </a:pPr>
                <a:r>
                  <a:rPr kumimoji="1" lang="zh-CN" altLang="en-US" sz="1000" b="1">
                    <a:solidFill>
                      <a:schemeClr val="bg1"/>
                    </a:solidFill>
                    <a:latin typeface="Times New Roman" panose="02020603050405020304" pitchFamily="18" charset="0"/>
                  </a:rPr>
                  <a:t>结果</a:t>
                </a:r>
              </a:p>
            </p:txBody>
          </p:sp>
        </p:grpSp>
        <p:sp>
          <p:nvSpPr>
            <p:cNvPr id="9245" name="Rectangle 79"/>
            <p:cNvSpPr>
              <a:spLocks noChangeArrowheads="1"/>
            </p:cNvSpPr>
            <p:nvPr/>
          </p:nvSpPr>
          <p:spPr bwMode="auto">
            <a:xfrm>
              <a:off x="8493125" y="3654425"/>
              <a:ext cx="673100"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000" b="1">
                  <a:solidFill>
                    <a:schemeClr val="bg1"/>
                  </a:solidFill>
                  <a:latin typeface="Cambria" panose="02040503050406030204" pitchFamily="18" charset="0"/>
                  <a:ea typeface="黑体" panose="02010609060101010101" pitchFamily="49" charset="-122"/>
                </a:rPr>
                <a:t>ALUOut</a:t>
              </a:r>
            </a:p>
          </p:txBody>
        </p:sp>
        <p:sp>
          <p:nvSpPr>
            <p:cNvPr id="9246" name="Line 55"/>
            <p:cNvSpPr>
              <a:spLocks noChangeShapeType="1"/>
            </p:cNvSpPr>
            <p:nvPr/>
          </p:nvSpPr>
          <p:spPr bwMode="auto">
            <a:xfrm flipV="1">
              <a:off x="7821613" y="3795713"/>
              <a:ext cx="6731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47" name="组合 300"/>
            <p:cNvGrpSpPr>
              <a:grpSpLocks/>
            </p:cNvGrpSpPr>
            <p:nvPr/>
          </p:nvGrpSpPr>
          <p:grpSpPr bwMode="auto">
            <a:xfrm>
              <a:off x="8974138" y="3867150"/>
              <a:ext cx="95250" cy="80963"/>
              <a:chOff x="287524" y="3070225"/>
              <a:chExt cx="72008" cy="80540"/>
            </a:xfrm>
          </p:grpSpPr>
          <p:cxnSp>
            <p:nvCxnSpPr>
              <p:cNvPr id="9343" name="直接连接符 78"/>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44" name="直接连接符 79"/>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9248" name="Group 87"/>
            <p:cNvGrpSpPr>
              <a:grpSpLocks/>
            </p:cNvGrpSpPr>
            <p:nvPr/>
          </p:nvGrpSpPr>
          <p:grpSpPr bwMode="auto">
            <a:xfrm flipV="1">
              <a:off x="3025775" y="4371975"/>
              <a:ext cx="6427788" cy="1079500"/>
              <a:chOff x="4241" y="3249"/>
              <a:chExt cx="361" cy="271"/>
            </a:xfrm>
          </p:grpSpPr>
          <p:sp>
            <p:nvSpPr>
              <p:cNvPr id="9341"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42"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49" name="Line 164"/>
            <p:cNvSpPr>
              <a:spLocks noChangeShapeType="1"/>
            </p:cNvSpPr>
            <p:nvPr/>
          </p:nvSpPr>
          <p:spPr bwMode="auto">
            <a:xfrm flipH="1" flipV="1">
              <a:off x="9453563" y="3787775"/>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0" name="Line 9"/>
            <p:cNvSpPr>
              <a:spLocks noChangeShapeType="1"/>
            </p:cNvSpPr>
            <p:nvPr/>
          </p:nvSpPr>
          <p:spPr bwMode="auto">
            <a:xfrm flipV="1">
              <a:off x="6381750" y="4227513"/>
              <a:ext cx="0" cy="10080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1" name="Line 49"/>
            <p:cNvSpPr>
              <a:spLocks noChangeShapeType="1"/>
            </p:cNvSpPr>
            <p:nvPr/>
          </p:nvSpPr>
          <p:spPr bwMode="auto">
            <a:xfrm flipV="1">
              <a:off x="3214688" y="5235575"/>
              <a:ext cx="1152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2" name="Line 140"/>
            <p:cNvSpPr>
              <a:spLocks noChangeShapeType="1"/>
            </p:cNvSpPr>
            <p:nvPr/>
          </p:nvSpPr>
          <p:spPr bwMode="auto">
            <a:xfrm>
              <a:off x="3790950" y="5164138"/>
              <a:ext cx="188913"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3" name="Text Box 257"/>
            <p:cNvSpPr txBox="1">
              <a:spLocks noChangeArrowheads="1"/>
            </p:cNvSpPr>
            <p:nvPr/>
          </p:nvSpPr>
          <p:spPr bwMode="auto">
            <a:xfrm>
              <a:off x="3790950" y="5094288"/>
              <a:ext cx="287338" cy="7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b="1">
                  <a:solidFill>
                    <a:schemeClr val="bg1"/>
                  </a:solidFill>
                  <a:latin typeface="Times New Roman" panose="02020603050405020304" pitchFamily="18" charset="0"/>
                </a:rPr>
                <a:t>16</a:t>
              </a:r>
            </a:p>
          </p:txBody>
        </p:sp>
        <p:sp>
          <p:nvSpPr>
            <p:cNvPr id="9254" name="Line 263"/>
            <p:cNvSpPr>
              <a:spLocks noChangeShapeType="1"/>
            </p:cNvSpPr>
            <p:nvPr/>
          </p:nvSpPr>
          <p:spPr bwMode="auto">
            <a:xfrm>
              <a:off x="5230813" y="5237163"/>
              <a:ext cx="11509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55" name="组合 116"/>
            <p:cNvGrpSpPr>
              <a:grpSpLocks/>
            </p:cNvGrpSpPr>
            <p:nvPr/>
          </p:nvGrpSpPr>
          <p:grpSpPr bwMode="auto">
            <a:xfrm rot="10800000" flipH="1" flipV="1">
              <a:off x="4367213" y="5019675"/>
              <a:ext cx="866775" cy="292100"/>
              <a:chOff x="3132138" y="4581128"/>
              <a:chExt cx="717226" cy="292234"/>
            </a:xfrm>
          </p:grpSpPr>
          <p:cxnSp>
            <p:nvCxnSpPr>
              <p:cNvPr id="9336" name="直接连接符 91"/>
              <p:cNvCxnSpPr>
                <a:cxnSpLocks noChangeShapeType="1"/>
              </p:cNvCxnSpPr>
              <p:nvPr/>
            </p:nvCxnSpPr>
            <p:spPr bwMode="auto">
              <a:xfrm>
                <a:off x="3132138" y="4869180"/>
                <a:ext cx="71722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37" name="直接连接符 92"/>
              <p:cNvCxnSpPr>
                <a:cxnSpLocks noChangeShapeType="1"/>
              </p:cNvCxnSpPr>
              <p:nvPr/>
            </p:nvCxnSpPr>
            <p:spPr bwMode="auto">
              <a:xfrm>
                <a:off x="3132138" y="4725144"/>
                <a:ext cx="0" cy="14821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38" name="直接连接符 93"/>
              <p:cNvCxnSpPr>
                <a:cxnSpLocks noChangeShapeType="1"/>
              </p:cNvCxnSpPr>
              <p:nvPr/>
            </p:nvCxnSpPr>
            <p:spPr bwMode="auto">
              <a:xfrm flipV="1">
                <a:off x="3132138" y="4581128"/>
                <a:ext cx="717226" cy="14401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39" name="直接连接符 94"/>
              <p:cNvCxnSpPr>
                <a:cxnSpLocks noChangeShapeType="1"/>
              </p:cNvCxnSpPr>
              <p:nvPr/>
            </p:nvCxnSpPr>
            <p:spPr bwMode="auto">
              <a:xfrm flipV="1">
                <a:off x="3849364" y="4581128"/>
                <a:ext cx="0" cy="28805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9340" name="TextBox 95"/>
              <p:cNvSpPr txBox="1">
                <a:spLocks noChangeArrowheads="1"/>
              </p:cNvSpPr>
              <p:nvPr/>
            </p:nvSpPr>
            <p:spPr bwMode="auto">
              <a:xfrm>
                <a:off x="3159320" y="4665613"/>
                <a:ext cx="69004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18000" anchor="b"/>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sz="1200" b="1">
                    <a:solidFill>
                      <a:schemeClr val="bg1"/>
                    </a:solidFill>
                    <a:latin typeface="Cambria" panose="02040503050406030204" pitchFamily="18" charset="0"/>
                    <a:ea typeface="黑体" panose="02010609060101010101" pitchFamily="49" charset="-122"/>
                  </a:rPr>
                  <a:t>扩展</a:t>
                </a:r>
              </a:p>
            </p:txBody>
          </p:sp>
        </p:grpSp>
        <p:sp>
          <p:nvSpPr>
            <p:cNvPr id="9256" name="Line 139"/>
            <p:cNvSpPr>
              <a:spLocks noChangeShapeType="1"/>
            </p:cNvSpPr>
            <p:nvPr/>
          </p:nvSpPr>
          <p:spPr bwMode="auto">
            <a:xfrm>
              <a:off x="5534025" y="5167313"/>
              <a:ext cx="193675"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7" name="Text Box 258"/>
            <p:cNvSpPr txBox="1">
              <a:spLocks noChangeArrowheads="1"/>
            </p:cNvSpPr>
            <p:nvPr/>
          </p:nvSpPr>
          <p:spPr bwMode="auto">
            <a:xfrm>
              <a:off x="5518150" y="5094288"/>
              <a:ext cx="288925" cy="7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800" b="1">
                  <a:solidFill>
                    <a:schemeClr val="bg1"/>
                  </a:solidFill>
                  <a:latin typeface="Times New Roman" panose="02020603050405020304" pitchFamily="18" charset="0"/>
                </a:rPr>
                <a:t>32</a:t>
              </a:r>
            </a:p>
          </p:txBody>
        </p:sp>
        <p:sp>
          <p:nvSpPr>
            <p:cNvPr id="9258" name="Line 38"/>
            <p:cNvSpPr>
              <a:spLocks noChangeShapeType="1"/>
            </p:cNvSpPr>
            <p:nvPr/>
          </p:nvSpPr>
          <p:spPr bwMode="auto">
            <a:xfrm>
              <a:off x="5994400" y="4000500"/>
              <a:ext cx="5794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9" name="任意多边形 102"/>
            <p:cNvSpPr>
              <a:spLocks/>
            </p:cNvSpPr>
            <p:nvPr/>
          </p:nvSpPr>
          <p:spPr bwMode="auto">
            <a:xfrm>
              <a:off x="6573838" y="3940175"/>
              <a:ext cx="288925" cy="358775"/>
            </a:xfrm>
            <a:custGeom>
              <a:avLst/>
              <a:gdLst>
                <a:gd name="T0" fmla="*/ 0 w 220980"/>
                <a:gd name="T1" fmla="*/ 0 h 800100"/>
                <a:gd name="T2" fmla="*/ 0 w 220980"/>
                <a:gd name="T3" fmla="*/ 161429 h 800100"/>
                <a:gd name="T4" fmla="*/ 376454 w 220980"/>
                <a:gd name="T5" fmla="*/ 144517 h 800100"/>
                <a:gd name="T6" fmla="*/ 376454 w 220980"/>
                <a:gd name="T7" fmla="*/ 13837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b="1">
                  <a:solidFill>
                    <a:schemeClr val="bg1"/>
                  </a:solidFill>
                  <a:latin typeface="Times New Roman" panose="02020603050405020304" pitchFamily="18" charset="0"/>
                  <a:ea typeface="黑体" panose="02010609060101010101" pitchFamily="49" charset="-122"/>
                </a:rPr>
                <a:t>0</a:t>
              </a:r>
            </a:p>
            <a:p>
              <a:pPr fontAlgn="ctr"/>
              <a:endParaRPr kumimoji="1" lang="en-US" altLang="zh-CN" sz="300" b="1">
                <a:solidFill>
                  <a:schemeClr val="bg1"/>
                </a:solidFill>
                <a:latin typeface="Times New Roman" panose="02020603050405020304" pitchFamily="18" charset="0"/>
                <a:ea typeface="黑体" panose="02010609060101010101" pitchFamily="49" charset="-122"/>
              </a:endParaRPr>
            </a:p>
            <a:p>
              <a:pPr fontAlgn="ctr"/>
              <a:r>
                <a:rPr kumimoji="1" lang="en-US" altLang="zh-CN" sz="900" b="1">
                  <a:solidFill>
                    <a:schemeClr val="bg1"/>
                  </a:solidFill>
                  <a:latin typeface="Times New Roman" panose="02020603050405020304" pitchFamily="18" charset="0"/>
                  <a:ea typeface="黑体" panose="02010609060101010101" pitchFamily="49" charset="-122"/>
                </a:rPr>
                <a:t>1</a:t>
              </a:r>
            </a:p>
          </p:txBody>
        </p:sp>
        <p:sp>
          <p:nvSpPr>
            <p:cNvPr id="9260" name="Line 55"/>
            <p:cNvSpPr>
              <a:spLocks noChangeShapeType="1"/>
            </p:cNvSpPr>
            <p:nvPr/>
          </p:nvSpPr>
          <p:spPr bwMode="auto">
            <a:xfrm>
              <a:off x="6381750" y="4227513"/>
              <a:ext cx="1920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1" name="Line 55"/>
            <p:cNvSpPr>
              <a:spLocks noChangeShapeType="1"/>
            </p:cNvSpPr>
            <p:nvPr/>
          </p:nvSpPr>
          <p:spPr bwMode="auto">
            <a:xfrm>
              <a:off x="6862763" y="4156075"/>
              <a:ext cx="2873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2" name="AutoShape 158"/>
            <p:cNvSpPr>
              <a:spLocks noChangeArrowheads="1"/>
            </p:cNvSpPr>
            <p:nvPr/>
          </p:nvSpPr>
          <p:spPr bwMode="auto">
            <a:xfrm>
              <a:off x="3167063" y="38227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9263" name="Line 48"/>
            <p:cNvSpPr>
              <a:spLocks noChangeShapeType="1"/>
            </p:cNvSpPr>
            <p:nvPr/>
          </p:nvSpPr>
          <p:spPr bwMode="auto">
            <a:xfrm>
              <a:off x="3214688" y="3867150"/>
              <a:ext cx="0" cy="1368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4" name="Line 55"/>
            <p:cNvSpPr>
              <a:spLocks noChangeShapeType="1"/>
            </p:cNvSpPr>
            <p:nvPr/>
          </p:nvSpPr>
          <p:spPr bwMode="auto">
            <a:xfrm>
              <a:off x="3022600" y="4371975"/>
              <a:ext cx="67151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5" name="Line 55"/>
            <p:cNvSpPr>
              <a:spLocks noChangeShapeType="1"/>
            </p:cNvSpPr>
            <p:nvPr/>
          </p:nvSpPr>
          <p:spPr bwMode="auto">
            <a:xfrm>
              <a:off x="9163050" y="3797300"/>
              <a:ext cx="6746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66" name="组合 78"/>
            <p:cNvGrpSpPr>
              <a:grpSpLocks/>
            </p:cNvGrpSpPr>
            <p:nvPr/>
          </p:nvGrpSpPr>
          <p:grpSpPr bwMode="auto">
            <a:xfrm>
              <a:off x="2155825" y="4948238"/>
              <a:ext cx="674688" cy="431800"/>
              <a:chOff x="1496555" y="4858249"/>
              <a:chExt cx="506413" cy="431800"/>
            </a:xfrm>
          </p:grpSpPr>
          <p:sp>
            <p:nvSpPr>
              <p:cNvPr id="9332"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zh-CN" altLang="en-US" sz="1200" b="1">
                    <a:solidFill>
                      <a:schemeClr val="bg1"/>
                    </a:solidFill>
                    <a:latin typeface="Times New Roman" panose="02020603050405020304" pitchFamily="18" charset="0"/>
                    <a:ea typeface="黑体" panose="02010609060101010101" pitchFamily="49" charset="-122"/>
                  </a:rPr>
                  <a:t>数据</a:t>
                </a:r>
                <a:endParaRPr kumimoji="1" lang="en-US" altLang="zh-CN" sz="1200" b="1">
                  <a:solidFill>
                    <a:schemeClr val="bg1"/>
                  </a:solidFill>
                  <a:latin typeface="Times New Roman" panose="02020603050405020304" pitchFamily="18" charset="0"/>
                  <a:ea typeface="黑体" panose="02010609060101010101" pitchFamily="49" charset="-122"/>
                </a:endParaRPr>
              </a:p>
              <a:p>
                <a:pPr fontAlgn="ctr"/>
                <a:r>
                  <a:rPr kumimoji="1" lang="zh-CN" altLang="en-US" sz="1200" b="1">
                    <a:solidFill>
                      <a:schemeClr val="bg1"/>
                    </a:solidFill>
                    <a:latin typeface="Times New Roman" panose="02020603050405020304" pitchFamily="18" charset="0"/>
                    <a:ea typeface="黑体" panose="02010609060101010101" pitchFamily="49" charset="-122"/>
                  </a:rPr>
                  <a:t>寄存器</a:t>
                </a:r>
              </a:p>
            </p:txBody>
          </p:sp>
          <p:grpSp>
            <p:nvGrpSpPr>
              <p:cNvPr id="9333" name="组合 80"/>
              <p:cNvGrpSpPr>
                <a:grpSpLocks/>
              </p:cNvGrpSpPr>
              <p:nvPr/>
            </p:nvGrpSpPr>
            <p:grpSpPr bwMode="auto">
              <a:xfrm flipV="1">
                <a:off x="1547664" y="4865099"/>
                <a:ext cx="72008" cy="80540"/>
                <a:chOff x="287524" y="3070225"/>
                <a:chExt cx="72008" cy="80540"/>
              </a:xfrm>
            </p:grpSpPr>
            <p:cxnSp>
              <p:nvCxnSpPr>
                <p:cNvPr id="9334" name="直接连接符 106"/>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35" name="直接连接符 107"/>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sp>
          <p:nvSpPr>
            <p:cNvPr id="9267" name="Line 164"/>
            <p:cNvSpPr>
              <a:spLocks noChangeShapeType="1"/>
            </p:cNvSpPr>
            <p:nvPr/>
          </p:nvSpPr>
          <p:spPr bwMode="auto">
            <a:xfrm flipH="1" flipV="1">
              <a:off x="10893425" y="4010025"/>
              <a:ext cx="0" cy="15859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8" name="Line 253"/>
            <p:cNvSpPr>
              <a:spLocks noChangeShapeType="1"/>
            </p:cNvSpPr>
            <p:nvPr/>
          </p:nvSpPr>
          <p:spPr bwMode="auto">
            <a:xfrm>
              <a:off x="2543175" y="5595938"/>
              <a:ext cx="835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9" name="Line 164"/>
            <p:cNvSpPr>
              <a:spLocks noChangeShapeType="1"/>
            </p:cNvSpPr>
            <p:nvPr/>
          </p:nvSpPr>
          <p:spPr bwMode="auto">
            <a:xfrm flipV="1">
              <a:off x="2543175" y="5380038"/>
              <a:ext cx="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0" name="Line 48"/>
            <p:cNvSpPr>
              <a:spLocks noChangeShapeType="1"/>
            </p:cNvSpPr>
            <p:nvPr/>
          </p:nvSpPr>
          <p:spPr bwMode="auto">
            <a:xfrm flipH="1">
              <a:off x="2543175" y="4514850"/>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1" name="Line 126"/>
            <p:cNvSpPr>
              <a:spLocks noChangeShapeType="1"/>
            </p:cNvSpPr>
            <p:nvPr/>
          </p:nvSpPr>
          <p:spPr bwMode="auto">
            <a:xfrm>
              <a:off x="2543175" y="4514850"/>
              <a:ext cx="11509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72" name="组合 175"/>
            <p:cNvGrpSpPr>
              <a:grpSpLocks/>
            </p:cNvGrpSpPr>
            <p:nvPr/>
          </p:nvGrpSpPr>
          <p:grpSpPr bwMode="auto">
            <a:xfrm>
              <a:off x="9837738" y="3489325"/>
              <a:ext cx="863600" cy="1296988"/>
              <a:chOff x="3312847" y="4365104"/>
              <a:chExt cx="684861" cy="1296988"/>
            </a:xfrm>
          </p:grpSpPr>
          <p:sp>
            <p:nvSpPr>
              <p:cNvPr id="9328"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endParaRPr lang="en-US" altLang="zh-CN" sz="1200">
                  <a:solidFill>
                    <a:srgbClr val="000000"/>
                  </a:solidFill>
                  <a:latin typeface="Helvetica" panose="020B0604020202020204" pitchFamily="34" charset="0"/>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数据</a:t>
                </a:r>
                <a:endParaRPr lang="en-US" altLang="zh-CN" sz="1100">
                  <a:solidFill>
                    <a:srgbClr val="000000"/>
                  </a:solidFill>
                  <a:latin typeface="黑体" panose="02010609060101010101" pitchFamily="49" charset="-122"/>
                  <a:ea typeface="黑体" panose="02010609060101010101" pitchFamily="49" charset="-122"/>
                </a:endParaRPr>
              </a:p>
              <a:p>
                <a:r>
                  <a:rPr lang="zh-CN" altLang="en-US" sz="1100">
                    <a:solidFill>
                      <a:srgbClr val="000000"/>
                    </a:solidFill>
                    <a:latin typeface="黑体" panose="02010609060101010101" pitchFamily="49" charset="-122"/>
                    <a:ea typeface="黑体" panose="02010609060101010101" pitchFamily="49" charset="-122"/>
                  </a:rPr>
                  <a:t>存储器</a:t>
                </a:r>
                <a:endParaRPr lang="en-US" altLang="zh-CN" sz="1200">
                  <a:solidFill>
                    <a:srgbClr val="000000"/>
                  </a:solidFill>
                  <a:latin typeface="Helvetica" panose="020B0604020202020204" pitchFamily="34" charset="0"/>
                  <a:ea typeface="黑体" panose="02010609060101010101" pitchFamily="49" charset="-122"/>
                </a:endParaRPr>
              </a:p>
            </p:txBody>
          </p:sp>
          <p:sp>
            <p:nvSpPr>
              <p:cNvPr id="9329"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dirty="0">
                    <a:solidFill>
                      <a:srgbClr val="000000"/>
                    </a:solidFill>
                    <a:latin typeface="Times New Roman" panose="02020603050405020304" pitchFamily="18" charset="0"/>
                  </a:rPr>
                  <a:t>Addr</a:t>
                </a:r>
              </a:p>
            </p:txBody>
          </p:sp>
          <p:sp>
            <p:nvSpPr>
              <p:cNvPr id="9330"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ReadData</a:t>
                </a:r>
              </a:p>
            </p:txBody>
          </p:sp>
          <p:sp>
            <p:nvSpPr>
              <p:cNvPr id="9331"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Write</a:t>
                </a:r>
              </a:p>
              <a:p>
                <a:pPr eaLnBrk="1" fontAlgn="ctr" hangingPunct="1"/>
                <a:r>
                  <a:rPr kumimoji="1" lang="en-US" altLang="zh-CN" sz="1000">
                    <a:solidFill>
                      <a:srgbClr val="000000"/>
                    </a:solidFill>
                    <a:latin typeface="Times New Roman" panose="02020603050405020304" pitchFamily="18" charset="0"/>
                  </a:rPr>
                  <a:t>Data</a:t>
                </a:r>
              </a:p>
            </p:txBody>
          </p:sp>
        </p:grpSp>
        <p:sp>
          <p:nvSpPr>
            <p:cNvPr id="9273" name="Line 186"/>
            <p:cNvSpPr>
              <a:spLocks noChangeShapeType="1"/>
            </p:cNvSpPr>
            <p:nvPr/>
          </p:nvSpPr>
          <p:spPr bwMode="auto">
            <a:xfrm>
              <a:off x="10701338" y="4002088"/>
              <a:ext cx="192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74" name="Group 30"/>
            <p:cNvGrpSpPr>
              <a:grpSpLocks/>
            </p:cNvGrpSpPr>
            <p:nvPr/>
          </p:nvGrpSpPr>
          <p:grpSpPr bwMode="auto">
            <a:xfrm>
              <a:off x="3983038" y="4298950"/>
              <a:ext cx="384175" cy="215900"/>
              <a:chOff x="2064" y="2931"/>
              <a:chExt cx="136" cy="227"/>
            </a:xfrm>
          </p:grpSpPr>
          <p:sp>
            <p:nvSpPr>
              <p:cNvPr id="9325"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75" name="AutoShape 155"/>
            <p:cNvSpPr>
              <a:spLocks noChangeArrowheads="1"/>
            </p:cNvSpPr>
            <p:nvPr/>
          </p:nvSpPr>
          <p:spPr bwMode="auto">
            <a:xfrm>
              <a:off x="9405938" y="3768725"/>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9276" name="AutoShape 153"/>
            <p:cNvSpPr>
              <a:spLocks noChangeArrowheads="1"/>
            </p:cNvSpPr>
            <p:nvPr/>
          </p:nvSpPr>
          <p:spPr bwMode="auto">
            <a:xfrm>
              <a:off x="6142038" y="3967163"/>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9277" name="Line 160"/>
            <p:cNvSpPr>
              <a:spLocks noChangeShapeType="1"/>
            </p:cNvSpPr>
            <p:nvPr/>
          </p:nvSpPr>
          <p:spPr bwMode="auto">
            <a:xfrm flipV="1">
              <a:off x="6189663" y="4514850"/>
              <a:ext cx="3648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8" name="Line 73"/>
            <p:cNvSpPr>
              <a:spLocks noChangeShapeType="1"/>
            </p:cNvSpPr>
            <p:nvPr/>
          </p:nvSpPr>
          <p:spPr bwMode="auto">
            <a:xfrm rot="16200000" flipH="1">
              <a:off x="5938044" y="4263232"/>
              <a:ext cx="5032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9" name="Line 48"/>
            <p:cNvSpPr>
              <a:spLocks noChangeShapeType="1"/>
            </p:cNvSpPr>
            <p:nvPr/>
          </p:nvSpPr>
          <p:spPr bwMode="auto">
            <a:xfrm>
              <a:off x="3214688" y="2571750"/>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0" name="Line 47"/>
            <p:cNvSpPr>
              <a:spLocks noChangeShapeType="1"/>
            </p:cNvSpPr>
            <p:nvPr/>
          </p:nvSpPr>
          <p:spPr bwMode="auto">
            <a:xfrm flipV="1">
              <a:off x="3214688" y="2571750"/>
              <a:ext cx="3648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1" name="Line 164"/>
            <p:cNvSpPr>
              <a:spLocks noChangeShapeType="1"/>
            </p:cNvSpPr>
            <p:nvPr/>
          </p:nvSpPr>
          <p:spPr bwMode="auto">
            <a:xfrm flipV="1">
              <a:off x="7918450" y="2355850"/>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82" name="组合 279"/>
            <p:cNvGrpSpPr>
              <a:grpSpLocks/>
            </p:cNvGrpSpPr>
            <p:nvPr/>
          </p:nvGrpSpPr>
          <p:grpSpPr bwMode="auto">
            <a:xfrm>
              <a:off x="6862763" y="2066925"/>
              <a:ext cx="1055687" cy="647700"/>
              <a:chOff x="3132139" y="4437112"/>
              <a:chExt cx="863600" cy="1166552"/>
            </a:xfrm>
          </p:grpSpPr>
          <p:sp>
            <p:nvSpPr>
              <p:cNvPr id="9322" name="Rectangle 16"/>
              <p:cNvSpPr>
                <a:spLocks noChangeAspect="1" noChangeArrowheads="1"/>
              </p:cNvSpPr>
              <p:nvPr/>
            </p:nvSpPr>
            <p:spPr bwMode="auto">
              <a:xfrm>
                <a:off x="3132139" y="4437112"/>
                <a:ext cx="863600" cy="1166552"/>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1100">
                    <a:solidFill>
                      <a:srgbClr val="000000"/>
                    </a:solidFill>
                    <a:latin typeface="黑体" panose="02010609060101010101" pitchFamily="49" charset="-122"/>
                    <a:ea typeface="黑体" panose="02010609060101010101" pitchFamily="49" charset="-122"/>
                  </a:rPr>
                  <a:t>PC</a:t>
                </a:r>
                <a:r>
                  <a:rPr kumimoji="1" lang="zh-CN" altLang="en-US" sz="1100">
                    <a:solidFill>
                      <a:srgbClr val="000000"/>
                    </a:solidFill>
                    <a:latin typeface="黑体" panose="02010609060101010101" pitchFamily="49" charset="-122"/>
                    <a:ea typeface="黑体" panose="02010609060101010101" pitchFamily="49" charset="-122"/>
                  </a:rPr>
                  <a:t>计算</a:t>
                </a:r>
              </a:p>
            </p:txBody>
          </p:sp>
          <p:sp>
            <p:nvSpPr>
              <p:cNvPr id="9323" name="Text Box 17"/>
              <p:cNvSpPr txBox="1">
                <a:spLocks noChangeArrowheads="1"/>
              </p:cNvSpPr>
              <p:nvPr/>
            </p:nvSpPr>
            <p:spPr bwMode="auto">
              <a:xfrm>
                <a:off x="3132139" y="4825963"/>
                <a:ext cx="440792"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PC</a:t>
                </a:r>
              </a:p>
              <a:p>
                <a:pPr eaLnBrk="1" fontAlgn="ctr" hangingPunct="1"/>
                <a:endParaRPr kumimoji="1" lang="en-US" altLang="zh-CN" sz="500">
                  <a:solidFill>
                    <a:srgbClr val="000000"/>
                  </a:solidFill>
                  <a:latin typeface="Times New Roman" panose="02020603050405020304" pitchFamily="18" charset="0"/>
                </a:endParaRPr>
              </a:p>
              <a:p>
                <a:pPr eaLnBrk="1" fontAlgn="ctr" hangingPunct="1"/>
                <a:r>
                  <a:rPr kumimoji="1" lang="en-US" altLang="zh-CN" sz="1000">
                    <a:solidFill>
                      <a:srgbClr val="000000"/>
                    </a:solidFill>
                    <a:latin typeface="Times New Roman" panose="02020603050405020304" pitchFamily="18" charset="0"/>
                  </a:rPr>
                  <a:t>IMM</a:t>
                </a:r>
              </a:p>
            </p:txBody>
          </p:sp>
          <p:sp>
            <p:nvSpPr>
              <p:cNvPr id="9324"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000">
                    <a:solidFill>
                      <a:srgbClr val="000000"/>
                    </a:solidFill>
                    <a:latin typeface="Times New Roman" panose="02020603050405020304" pitchFamily="18" charset="0"/>
                  </a:rPr>
                  <a:t>NPC</a:t>
                </a:r>
              </a:p>
              <a:p>
                <a:pPr eaLnBrk="1" fontAlgn="ctr" hangingPunct="1"/>
                <a:endParaRPr kumimoji="1" lang="en-US" altLang="zh-CN" sz="200">
                  <a:solidFill>
                    <a:srgbClr val="000000"/>
                  </a:solidFill>
                  <a:latin typeface="Times New Roman" panose="02020603050405020304" pitchFamily="18" charset="0"/>
                </a:endParaRPr>
              </a:p>
              <a:p>
                <a:pPr eaLnBrk="1" fontAlgn="ctr" hangingPunct="1"/>
                <a:endParaRPr kumimoji="1" lang="en-US" altLang="zh-CN" sz="300">
                  <a:solidFill>
                    <a:srgbClr val="000000"/>
                  </a:solidFill>
                  <a:latin typeface="Times New Roman" panose="02020603050405020304" pitchFamily="18" charset="0"/>
                </a:endParaRPr>
              </a:p>
              <a:p>
                <a:pPr eaLnBrk="1" fontAlgn="ctr" hangingPunct="1"/>
                <a:r>
                  <a:rPr kumimoji="1" lang="en-US" altLang="zh-CN" sz="1000">
                    <a:solidFill>
                      <a:srgbClr val="000000"/>
                    </a:solidFill>
                    <a:latin typeface="Times New Roman" panose="02020603050405020304" pitchFamily="18" charset="0"/>
                  </a:rPr>
                  <a:t>PC+4</a:t>
                </a:r>
              </a:p>
            </p:txBody>
          </p:sp>
        </p:grpSp>
        <p:sp>
          <p:nvSpPr>
            <p:cNvPr id="9283" name="Line 164"/>
            <p:cNvSpPr>
              <a:spLocks noChangeShapeType="1"/>
            </p:cNvSpPr>
            <p:nvPr/>
          </p:nvSpPr>
          <p:spPr bwMode="auto">
            <a:xfrm flipH="1" flipV="1">
              <a:off x="8110538" y="192405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4" name="Line 48"/>
            <p:cNvSpPr>
              <a:spLocks noChangeShapeType="1"/>
            </p:cNvSpPr>
            <p:nvPr/>
          </p:nvSpPr>
          <p:spPr bwMode="auto">
            <a:xfrm>
              <a:off x="3406775" y="2571750"/>
              <a:ext cx="0"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5" name="Line 48"/>
            <p:cNvSpPr>
              <a:spLocks noChangeShapeType="1"/>
            </p:cNvSpPr>
            <p:nvPr/>
          </p:nvSpPr>
          <p:spPr bwMode="auto">
            <a:xfrm>
              <a:off x="3598863" y="257175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6" name="AutoShape 158"/>
            <p:cNvSpPr>
              <a:spLocks noChangeArrowheads="1"/>
            </p:cNvSpPr>
            <p:nvPr/>
          </p:nvSpPr>
          <p:spPr bwMode="auto">
            <a:xfrm>
              <a:off x="3351213" y="340518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9287" name="AutoShape 158"/>
            <p:cNvSpPr>
              <a:spLocks noChangeArrowheads="1"/>
            </p:cNvSpPr>
            <p:nvPr/>
          </p:nvSpPr>
          <p:spPr bwMode="auto">
            <a:xfrm>
              <a:off x="3543300" y="2973388"/>
              <a:ext cx="95250" cy="71437"/>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latin typeface="Times New Roman" panose="02020603050405020304" pitchFamily="18" charset="0"/>
                <a:ea typeface="黑体" panose="02010609060101010101" pitchFamily="49" charset="-122"/>
              </a:endParaRPr>
            </a:p>
          </p:txBody>
        </p:sp>
        <p:sp>
          <p:nvSpPr>
            <p:cNvPr id="9288" name="Line 164"/>
            <p:cNvSpPr>
              <a:spLocks noChangeShapeType="1"/>
            </p:cNvSpPr>
            <p:nvPr/>
          </p:nvSpPr>
          <p:spPr bwMode="auto">
            <a:xfrm flipV="1">
              <a:off x="7918450" y="2571750"/>
              <a:ext cx="192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9" name="Line 164"/>
            <p:cNvSpPr>
              <a:spLocks noChangeShapeType="1"/>
            </p:cNvSpPr>
            <p:nvPr/>
          </p:nvSpPr>
          <p:spPr bwMode="auto">
            <a:xfrm flipH="1" flipV="1">
              <a:off x="8110538" y="2571750"/>
              <a:ext cx="0" cy="2303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0" name="Line 263"/>
            <p:cNvSpPr>
              <a:spLocks noChangeShapeType="1"/>
            </p:cNvSpPr>
            <p:nvPr/>
          </p:nvSpPr>
          <p:spPr bwMode="auto">
            <a:xfrm>
              <a:off x="3406775" y="4875213"/>
              <a:ext cx="470376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1" name="Line 126"/>
            <p:cNvSpPr>
              <a:spLocks noChangeShapeType="1"/>
            </p:cNvSpPr>
            <p:nvPr/>
          </p:nvSpPr>
          <p:spPr bwMode="auto">
            <a:xfrm>
              <a:off x="3406775" y="4659313"/>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2" name="Line 9"/>
            <p:cNvSpPr>
              <a:spLocks noChangeShapeType="1"/>
            </p:cNvSpPr>
            <p:nvPr/>
          </p:nvSpPr>
          <p:spPr bwMode="auto">
            <a:xfrm flipV="1">
              <a:off x="3406775" y="4659313"/>
              <a:ext cx="0" cy="215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3" name="Line 145"/>
            <p:cNvSpPr>
              <a:spLocks noChangeShapeType="1"/>
            </p:cNvSpPr>
            <p:nvPr/>
          </p:nvSpPr>
          <p:spPr bwMode="auto">
            <a:xfrm>
              <a:off x="5802313" y="2501900"/>
              <a:ext cx="193675"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4" name="Text Box 146"/>
            <p:cNvSpPr txBox="1">
              <a:spLocks noChangeArrowheads="1"/>
            </p:cNvSpPr>
            <p:nvPr/>
          </p:nvSpPr>
          <p:spPr bwMode="auto">
            <a:xfrm>
              <a:off x="5802313" y="2463800"/>
              <a:ext cx="288925" cy="9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80000"/>
                </a:lnSpc>
              </a:pPr>
              <a:r>
                <a:rPr kumimoji="1" lang="en-US" altLang="zh-CN" sz="800" b="1">
                  <a:solidFill>
                    <a:schemeClr val="bg1"/>
                  </a:solidFill>
                  <a:latin typeface="Times New Roman" panose="02020603050405020304" pitchFamily="18" charset="0"/>
                </a:rPr>
                <a:t>26</a:t>
              </a:r>
            </a:p>
          </p:txBody>
        </p:sp>
        <p:sp>
          <p:nvSpPr>
            <p:cNvPr id="9295" name="Line 29"/>
            <p:cNvSpPr>
              <a:spLocks noChangeShapeType="1"/>
            </p:cNvSpPr>
            <p:nvPr/>
          </p:nvSpPr>
          <p:spPr bwMode="auto">
            <a:xfrm flipV="1">
              <a:off x="4078288" y="3859213"/>
              <a:ext cx="2889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6" name="Line 126"/>
            <p:cNvSpPr>
              <a:spLocks noChangeShapeType="1"/>
            </p:cNvSpPr>
            <p:nvPr/>
          </p:nvSpPr>
          <p:spPr bwMode="auto">
            <a:xfrm flipV="1">
              <a:off x="3502025" y="4011613"/>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7" name="Text Box 127"/>
            <p:cNvSpPr txBox="1">
              <a:spLocks noChangeArrowheads="1"/>
            </p:cNvSpPr>
            <p:nvPr/>
          </p:nvSpPr>
          <p:spPr bwMode="auto">
            <a:xfrm>
              <a:off x="3309938" y="3990975"/>
              <a:ext cx="1920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ctr" hangingPunct="1">
                <a:lnSpc>
                  <a:spcPct val="60000"/>
                </a:lnSpc>
              </a:pPr>
              <a:r>
                <a:rPr kumimoji="1" lang="en-US" altLang="zh-CN" sz="1000" b="1">
                  <a:solidFill>
                    <a:schemeClr val="bg1"/>
                  </a:solidFill>
                  <a:latin typeface="Times New Roman" panose="02020603050405020304" pitchFamily="18" charset="0"/>
                </a:rPr>
                <a:t>1F</a:t>
              </a:r>
            </a:p>
          </p:txBody>
        </p:sp>
        <p:sp>
          <p:nvSpPr>
            <p:cNvPr id="9298" name="任意多边形 153"/>
            <p:cNvSpPr>
              <a:spLocks/>
            </p:cNvSpPr>
            <p:nvPr/>
          </p:nvSpPr>
          <p:spPr bwMode="auto">
            <a:xfrm>
              <a:off x="3790950" y="3651250"/>
              <a:ext cx="287338" cy="431800"/>
            </a:xfrm>
            <a:custGeom>
              <a:avLst/>
              <a:gdLst>
                <a:gd name="T0" fmla="*/ 0 w 220980"/>
                <a:gd name="T1" fmla="*/ 0 h 800100"/>
                <a:gd name="T2" fmla="*/ 0 w 220980"/>
                <a:gd name="T3" fmla="*/ 233143 h 800100"/>
                <a:gd name="T4" fmla="*/ 374386 w 220980"/>
                <a:gd name="T5" fmla="*/ 208718 h 800100"/>
                <a:gd name="T6" fmla="*/ 374386 w 220980"/>
                <a:gd name="T7" fmla="*/ 19984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b="1">
                  <a:solidFill>
                    <a:schemeClr val="bg1"/>
                  </a:solidFill>
                  <a:latin typeface="Times New Roman" panose="02020603050405020304" pitchFamily="18" charset="0"/>
                  <a:ea typeface="黑体" panose="02010609060101010101" pitchFamily="49" charset="-122"/>
                </a:rPr>
                <a:t>0</a:t>
              </a:r>
              <a:endParaRPr kumimoji="1" lang="en-US" altLang="zh-CN" sz="300" b="1">
                <a:solidFill>
                  <a:schemeClr val="bg1"/>
                </a:solidFill>
                <a:latin typeface="Times New Roman" panose="02020603050405020304" pitchFamily="18" charset="0"/>
                <a:ea typeface="黑体" panose="02010609060101010101" pitchFamily="49" charset="-122"/>
              </a:endParaRPr>
            </a:p>
            <a:p>
              <a:pPr fontAlgn="ctr"/>
              <a:r>
                <a:rPr kumimoji="1" lang="en-US" altLang="zh-CN" sz="900" b="1">
                  <a:solidFill>
                    <a:schemeClr val="bg1"/>
                  </a:solidFill>
                  <a:latin typeface="Times New Roman" panose="02020603050405020304" pitchFamily="18" charset="0"/>
                  <a:ea typeface="黑体" panose="02010609060101010101" pitchFamily="49" charset="-122"/>
                </a:rPr>
                <a:t>1</a:t>
              </a:r>
            </a:p>
            <a:p>
              <a:pPr fontAlgn="ctr"/>
              <a:r>
                <a:rPr kumimoji="1" lang="en-US" altLang="zh-CN" sz="900" b="1">
                  <a:solidFill>
                    <a:schemeClr val="bg1"/>
                  </a:solidFill>
                  <a:latin typeface="Times New Roman" panose="02020603050405020304" pitchFamily="18" charset="0"/>
                  <a:ea typeface="黑体" panose="02010609060101010101" pitchFamily="49" charset="-122"/>
                </a:rPr>
                <a:t>2</a:t>
              </a:r>
            </a:p>
          </p:txBody>
        </p:sp>
        <p:grpSp>
          <p:nvGrpSpPr>
            <p:cNvPr id="9299" name="Group 97"/>
            <p:cNvGrpSpPr>
              <a:grpSpLocks/>
            </p:cNvGrpSpPr>
            <p:nvPr/>
          </p:nvGrpSpPr>
          <p:grpSpPr bwMode="auto">
            <a:xfrm>
              <a:off x="3406775" y="3440113"/>
              <a:ext cx="382588" cy="247650"/>
              <a:chOff x="4286" y="1525"/>
              <a:chExt cx="362" cy="272"/>
            </a:xfrm>
          </p:grpSpPr>
          <p:sp>
            <p:nvSpPr>
              <p:cNvPr id="156" name="Line 98"/>
              <p:cNvSpPr>
                <a:spLocks noChangeShapeType="1"/>
              </p:cNvSpPr>
              <p:nvPr/>
            </p:nvSpPr>
            <p:spPr bwMode="auto">
              <a:xfrm flipV="1">
                <a:off x="4286" y="1525"/>
                <a:ext cx="0" cy="2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57"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kern="0">
                  <a:solidFill>
                    <a:srgbClr val="000000"/>
                  </a:solidFill>
                  <a:latin typeface="Times New Roman"/>
                  <a:ea typeface="黑体"/>
                </a:endParaRPr>
              </a:p>
            </p:txBody>
          </p:sp>
        </p:grpSp>
        <p:sp>
          <p:nvSpPr>
            <p:cNvPr id="158" name="AutoShape 147"/>
            <p:cNvSpPr>
              <a:spLocks noChangeArrowheads="1"/>
            </p:cNvSpPr>
            <p:nvPr/>
          </p:nvSpPr>
          <p:spPr bwMode="auto">
            <a:xfrm>
              <a:off x="3360738" y="3402013"/>
              <a:ext cx="95250"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kern="0">
                <a:solidFill>
                  <a:srgbClr val="000000"/>
                </a:solidFill>
                <a:latin typeface="Times New Roman"/>
                <a:ea typeface="黑体"/>
              </a:endParaRPr>
            </a:p>
          </p:txBody>
        </p:sp>
        <p:sp>
          <p:nvSpPr>
            <p:cNvPr id="159" name="Text Box 170"/>
            <p:cNvSpPr txBox="1">
              <a:spLocks noChangeArrowheads="1"/>
            </p:cNvSpPr>
            <p:nvPr/>
          </p:nvSpPr>
          <p:spPr bwMode="auto">
            <a:xfrm>
              <a:off x="3551238" y="3543300"/>
              <a:ext cx="287337"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b="1" kern="0" dirty="0" smtClean="0">
                  <a:solidFill>
                    <a:schemeClr val="bg1"/>
                  </a:solidFill>
                </a:rPr>
                <a:t>M1</a:t>
              </a:r>
              <a:endParaRPr lang="en-US" altLang="zh-CN" sz="1000" b="1" kern="0" dirty="0">
                <a:solidFill>
                  <a:schemeClr val="bg1"/>
                </a:solidFill>
              </a:endParaRPr>
            </a:p>
          </p:txBody>
        </p:sp>
        <p:grpSp>
          <p:nvGrpSpPr>
            <p:cNvPr id="9302" name="组合 300"/>
            <p:cNvGrpSpPr>
              <a:grpSpLocks/>
            </p:cNvGrpSpPr>
            <p:nvPr/>
          </p:nvGrpSpPr>
          <p:grpSpPr bwMode="auto">
            <a:xfrm flipV="1">
              <a:off x="10414000" y="3506788"/>
              <a:ext cx="95250" cy="80962"/>
              <a:chOff x="287524" y="3070225"/>
              <a:chExt cx="72008" cy="80540"/>
            </a:xfrm>
          </p:grpSpPr>
          <p:cxnSp>
            <p:nvCxnSpPr>
              <p:cNvPr id="9318" name="直接连接符 165"/>
              <p:cNvCxnSpPr>
                <a:cxnSpLocks noChangeShapeType="1"/>
              </p:cNvCxnSpPr>
              <p:nvPr/>
            </p:nvCxnSpPr>
            <p:spPr bwMode="auto">
              <a:xfrm flipH="1">
                <a:off x="287524"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319" name="直接连接符 166"/>
              <p:cNvCxnSpPr>
                <a:cxnSpLocks noChangeShapeType="1"/>
              </p:cNvCxnSpPr>
              <p:nvPr/>
            </p:nvCxnSpPr>
            <p:spPr bwMode="auto">
              <a:xfrm>
                <a:off x="323528" y="3070225"/>
                <a:ext cx="36004" cy="8054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9303" name="任意多边形 159"/>
            <p:cNvSpPr>
              <a:spLocks/>
            </p:cNvSpPr>
            <p:nvPr/>
          </p:nvSpPr>
          <p:spPr bwMode="auto">
            <a:xfrm>
              <a:off x="3694113" y="4264025"/>
              <a:ext cx="288925" cy="576263"/>
            </a:xfrm>
            <a:custGeom>
              <a:avLst/>
              <a:gdLst>
                <a:gd name="T0" fmla="*/ 0 w 220980"/>
                <a:gd name="T1" fmla="*/ 0 h 800100"/>
                <a:gd name="T2" fmla="*/ 0 w 220980"/>
                <a:gd name="T3" fmla="*/ 414869 h 800100"/>
                <a:gd name="T4" fmla="*/ 376454 w 220980"/>
                <a:gd name="T5" fmla="*/ 371406 h 800100"/>
                <a:gd name="T6" fmla="*/ 376454 w 220980"/>
                <a:gd name="T7" fmla="*/ 35560 h 800100"/>
                <a:gd name="T8" fmla="*/ 0 w 220980"/>
                <a:gd name="T9" fmla="*/ 0 h 800100"/>
                <a:gd name="T10" fmla="*/ 0 60000 65536"/>
                <a:gd name="T11" fmla="*/ 0 60000 65536"/>
                <a:gd name="T12" fmla="*/ 0 60000 65536"/>
                <a:gd name="T13" fmla="*/ 0 60000 65536"/>
                <a:gd name="T14" fmla="*/ 0 60000 65536"/>
                <a:gd name="T15" fmla="*/ 0 w 220980"/>
                <a:gd name="T16" fmla="*/ 0 h 800100"/>
                <a:gd name="T17" fmla="*/ 220980 w 220980"/>
                <a:gd name="T18" fmla="*/ 800100 h 800100"/>
              </a:gdLst>
              <a:ahLst/>
              <a:cxnLst>
                <a:cxn ang="T10">
                  <a:pos x="T0" y="T1"/>
                </a:cxn>
                <a:cxn ang="T11">
                  <a:pos x="T2" y="T3"/>
                </a:cxn>
                <a:cxn ang="T12">
                  <a:pos x="T4" y="T5"/>
                </a:cxn>
                <a:cxn ang="T13">
                  <a:pos x="T6" y="T7"/>
                </a:cxn>
                <a:cxn ang="T14">
                  <a:pos x="T8" y="T9"/>
                </a:cxn>
              </a:cxnLst>
              <a:rect l="T15" t="T16" r="T17" b="T18"/>
              <a:pathLst>
                <a:path w="220980" h="800100">
                  <a:moveTo>
                    <a:pt x="0" y="0"/>
                  </a:moveTo>
                  <a:lnTo>
                    <a:pt x="0" y="800100"/>
                  </a:lnTo>
                  <a:lnTo>
                    <a:pt x="220980" y="716280"/>
                  </a:lnTo>
                  <a:lnTo>
                    <a:pt x="220980" y="68580"/>
                  </a:lnTo>
                  <a:lnTo>
                    <a:pt x="0" y="0"/>
                  </a:lnTo>
                  <a:close/>
                </a:path>
              </a:pathLst>
            </a:cu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36000" rIns="3600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fontAlgn="ctr"/>
              <a:r>
                <a:rPr kumimoji="1" lang="en-US" altLang="zh-CN" sz="900" b="1">
                  <a:solidFill>
                    <a:schemeClr val="bg1"/>
                  </a:solidFill>
                </a:rPr>
                <a:t>0</a:t>
              </a:r>
              <a:endParaRPr kumimoji="1" lang="en-US" altLang="zh-CN" sz="300" b="1">
                <a:solidFill>
                  <a:schemeClr val="bg1"/>
                </a:solidFill>
              </a:endParaRPr>
            </a:p>
            <a:p>
              <a:pPr fontAlgn="ctr"/>
              <a:r>
                <a:rPr kumimoji="1" lang="en-US" altLang="zh-CN" sz="900" b="1">
                  <a:solidFill>
                    <a:schemeClr val="bg1"/>
                  </a:solidFill>
                </a:rPr>
                <a:t>1</a:t>
              </a:r>
            </a:p>
            <a:p>
              <a:pPr fontAlgn="ctr"/>
              <a:r>
                <a:rPr kumimoji="1" lang="en-US" altLang="zh-CN" sz="900" b="1">
                  <a:solidFill>
                    <a:schemeClr val="bg1"/>
                  </a:solidFill>
                </a:rPr>
                <a:t>2</a:t>
              </a:r>
              <a:br>
                <a:rPr kumimoji="1" lang="en-US" altLang="zh-CN" sz="900" b="1">
                  <a:solidFill>
                    <a:schemeClr val="bg1"/>
                  </a:solidFill>
                </a:rPr>
              </a:br>
              <a:r>
                <a:rPr kumimoji="1" lang="en-US" altLang="zh-CN" sz="900" b="1">
                  <a:solidFill>
                    <a:schemeClr val="bg1"/>
                  </a:solidFill>
                </a:rPr>
                <a:t>3</a:t>
              </a:r>
            </a:p>
          </p:txBody>
        </p:sp>
        <p:sp>
          <p:nvSpPr>
            <p:cNvPr id="9304" name="Line 164"/>
            <p:cNvSpPr>
              <a:spLocks noChangeShapeType="1"/>
            </p:cNvSpPr>
            <p:nvPr/>
          </p:nvSpPr>
          <p:spPr bwMode="auto">
            <a:xfrm flipV="1">
              <a:off x="3502025" y="4803775"/>
              <a:ext cx="0" cy="12954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05" name="Line 126"/>
            <p:cNvSpPr>
              <a:spLocks noChangeShapeType="1"/>
            </p:cNvSpPr>
            <p:nvPr/>
          </p:nvSpPr>
          <p:spPr bwMode="auto">
            <a:xfrm>
              <a:off x="3502025" y="4803775"/>
              <a:ext cx="192088" cy="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06" name="Line 164"/>
            <p:cNvSpPr>
              <a:spLocks noChangeShapeType="1"/>
            </p:cNvSpPr>
            <p:nvPr/>
          </p:nvSpPr>
          <p:spPr bwMode="auto">
            <a:xfrm flipH="1">
              <a:off x="9453563" y="5451475"/>
              <a:ext cx="0" cy="6127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07" name="AutoShape 155"/>
            <p:cNvSpPr>
              <a:spLocks noChangeArrowheads="1"/>
            </p:cNvSpPr>
            <p:nvPr/>
          </p:nvSpPr>
          <p:spPr bwMode="auto">
            <a:xfrm>
              <a:off x="9405938" y="5419725"/>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endParaRPr>
            </a:p>
          </p:txBody>
        </p:sp>
        <p:sp>
          <p:nvSpPr>
            <p:cNvPr id="9308" name="AutoShape 155"/>
            <p:cNvSpPr>
              <a:spLocks noChangeArrowheads="1"/>
            </p:cNvSpPr>
            <p:nvPr/>
          </p:nvSpPr>
          <p:spPr bwMode="auto">
            <a:xfrm>
              <a:off x="9021763" y="4483100"/>
              <a:ext cx="95250" cy="71438"/>
            </a:xfrm>
            <a:prstGeom prst="octagon">
              <a:avLst>
                <a:gd name="adj" fmla="val 50000"/>
              </a:avLst>
            </a:prstGeom>
            <a:solidFill>
              <a:schemeClr val="tx1"/>
            </a:solidFill>
            <a:ln w="12700" algn="ctr">
              <a:solidFill>
                <a:schemeClr val="tx1"/>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endParaRPr kumimoji="1" lang="zh-CN" altLang="en-US" sz="1400">
                <a:solidFill>
                  <a:srgbClr val="000000"/>
                </a:solidFill>
              </a:endParaRPr>
            </a:p>
          </p:txBody>
        </p:sp>
        <p:sp>
          <p:nvSpPr>
            <p:cNvPr id="9309" name="Line 164"/>
            <p:cNvSpPr>
              <a:spLocks noChangeShapeType="1"/>
            </p:cNvSpPr>
            <p:nvPr/>
          </p:nvSpPr>
          <p:spPr bwMode="auto">
            <a:xfrm flipH="1">
              <a:off x="9069388" y="4514850"/>
              <a:ext cx="0" cy="1549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0" name="TextBox 169"/>
            <p:cNvSpPr txBox="1">
              <a:spLocks noChangeArrowheads="1"/>
            </p:cNvSpPr>
            <p:nvPr/>
          </p:nvSpPr>
          <p:spPr bwMode="auto">
            <a:xfrm>
              <a:off x="9466263" y="5740400"/>
              <a:ext cx="723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FF0000"/>
                  </a:solidFill>
                  <a:effectLst>
                    <a:outerShdw blurRad="38100" dist="38100" dir="2700000" algn="tl">
                      <a:srgbClr val="000000">
                        <a:alpha val="43137"/>
                      </a:srgbClr>
                    </a:outerShdw>
                  </a:effectLst>
                </a:rPr>
                <a:t>Addr</a:t>
              </a:r>
              <a:endParaRPr lang="zh-CN" altLang="en-US" sz="1800" b="1" dirty="0">
                <a:solidFill>
                  <a:srgbClr val="FF0000"/>
                </a:solidFill>
                <a:effectLst>
                  <a:outerShdw blurRad="38100" dist="38100" dir="2700000" algn="tl">
                    <a:srgbClr val="000000">
                      <a:alpha val="43137"/>
                    </a:srgbClr>
                  </a:outerShdw>
                </a:effectLst>
              </a:endParaRPr>
            </a:p>
          </p:txBody>
        </p:sp>
        <p:sp>
          <p:nvSpPr>
            <p:cNvPr id="9311" name="TextBox 170"/>
            <p:cNvSpPr txBox="1">
              <a:spLocks noChangeArrowheads="1"/>
            </p:cNvSpPr>
            <p:nvPr/>
          </p:nvSpPr>
          <p:spPr bwMode="auto">
            <a:xfrm>
              <a:off x="8110538" y="5740400"/>
              <a:ext cx="748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FF0000"/>
                  </a:solidFill>
                  <a:effectLst>
                    <a:outerShdw blurRad="38100" dist="38100" dir="2700000" algn="tl">
                      <a:srgbClr val="000000">
                        <a:alpha val="43137"/>
                      </a:srgbClr>
                    </a:outerShdw>
                  </a:effectLst>
                </a:rPr>
                <a:t>DOut</a:t>
              </a:r>
              <a:endParaRPr lang="zh-CN" altLang="en-US" sz="1800" b="1" dirty="0">
                <a:solidFill>
                  <a:srgbClr val="FF0000"/>
                </a:solidFill>
                <a:effectLst>
                  <a:outerShdw blurRad="38100" dist="38100" dir="2700000" algn="tl">
                    <a:srgbClr val="000000">
                      <a:alpha val="43137"/>
                    </a:srgbClr>
                  </a:outerShdw>
                </a:effectLst>
              </a:endParaRPr>
            </a:p>
          </p:txBody>
        </p:sp>
        <p:cxnSp>
          <p:nvCxnSpPr>
            <p:cNvPr id="9312" name="直接连接符 171"/>
            <p:cNvCxnSpPr>
              <a:cxnSpLocks noChangeShapeType="1"/>
            </p:cNvCxnSpPr>
            <p:nvPr/>
          </p:nvCxnSpPr>
          <p:spPr bwMode="auto">
            <a:xfrm>
              <a:off x="144463" y="5724525"/>
              <a:ext cx="11804650" cy="0"/>
            </a:xfrm>
            <a:prstGeom prst="line">
              <a:avLst/>
            </a:prstGeom>
            <a:noFill/>
            <a:ln w="57150" algn="ctr">
              <a:solidFill>
                <a:srgbClr val="002060"/>
              </a:solidFill>
              <a:prstDash val="dash"/>
              <a:round/>
              <a:headEnd/>
              <a:tailEnd/>
            </a:ln>
            <a:extLst>
              <a:ext uri="{909E8E84-426E-40DD-AFC4-6F175D3DCCD1}">
                <a14:hiddenFill xmlns:a14="http://schemas.microsoft.com/office/drawing/2010/main">
                  <a:noFill/>
                </a14:hiddenFill>
              </a:ext>
            </a:extLst>
          </p:spPr>
        </p:cxnSp>
        <p:sp>
          <p:nvSpPr>
            <p:cNvPr id="173" name="TextBox 172"/>
            <p:cNvSpPr txBox="1"/>
            <p:nvPr/>
          </p:nvSpPr>
          <p:spPr>
            <a:xfrm>
              <a:off x="192088" y="5164138"/>
              <a:ext cx="1374775" cy="461962"/>
            </a:xfrm>
            <a:prstGeom prst="rect">
              <a:avLst/>
            </a:prstGeom>
            <a:ln>
              <a:solidFill>
                <a:srgbClr val="FFC0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dirty="0"/>
                <a:t>CPU</a:t>
              </a:r>
              <a:r>
                <a:rPr lang="zh-CN" altLang="en-US" dirty="0"/>
                <a:t>内部</a:t>
              </a:r>
            </a:p>
          </p:txBody>
        </p:sp>
        <p:sp>
          <p:nvSpPr>
            <p:cNvPr id="174" name="TextBox 173"/>
            <p:cNvSpPr txBox="1"/>
            <p:nvPr/>
          </p:nvSpPr>
          <p:spPr>
            <a:xfrm>
              <a:off x="190500" y="5848350"/>
              <a:ext cx="1376363" cy="460375"/>
            </a:xfrm>
            <a:prstGeom prst="rect">
              <a:avLst/>
            </a:prstGeom>
            <a:solidFill>
              <a:srgbClr val="CC00FF"/>
            </a:solidFill>
            <a:ln>
              <a:solidFill>
                <a:srgbClr val="FFC000"/>
              </a:solidFill>
            </a:ln>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dirty="0"/>
                <a:t>CPU</a:t>
              </a:r>
              <a:r>
                <a:rPr lang="zh-CN" altLang="en-US" dirty="0"/>
                <a:t>外部</a:t>
              </a:r>
            </a:p>
          </p:txBody>
        </p:sp>
        <p:sp>
          <p:nvSpPr>
            <p:cNvPr id="9316" name="TextBox 175"/>
            <p:cNvSpPr txBox="1">
              <a:spLocks noChangeArrowheads="1"/>
            </p:cNvSpPr>
            <p:nvPr/>
          </p:nvSpPr>
          <p:spPr bwMode="auto">
            <a:xfrm>
              <a:off x="3512858" y="5749926"/>
              <a:ext cx="556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FF0000"/>
                  </a:solidFill>
                  <a:effectLst>
                    <a:outerShdw blurRad="38100" dist="38100" dir="2700000" algn="tl">
                      <a:srgbClr val="000000">
                        <a:alpha val="43137"/>
                      </a:srgbClr>
                    </a:outerShdw>
                  </a:effectLst>
                </a:rPr>
                <a:t>DIn</a:t>
              </a:r>
              <a:endParaRPr lang="zh-CN" altLang="en-US" sz="1800" b="1" dirty="0">
                <a:solidFill>
                  <a:srgbClr val="FF0000"/>
                </a:solidFill>
                <a:effectLst>
                  <a:outerShdw blurRad="38100" dist="38100" dir="2700000" algn="tl">
                    <a:srgbClr val="000000">
                      <a:alpha val="43137"/>
                    </a:srgbClr>
                  </a:outerShdw>
                </a:effectLst>
              </a:endParaRPr>
            </a:p>
          </p:txBody>
        </p:sp>
      </p:grpSp>
      <p:sp>
        <p:nvSpPr>
          <p:cNvPr id="160" name="圆角矩形 159"/>
          <p:cNvSpPr/>
          <p:nvPr/>
        </p:nvSpPr>
        <p:spPr bwMode="auto">
          <a:xfrm>
            <a:off x="465261" y="246311"/>
            <a:ext cx="7301201"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：多周期数据通路</a:t>
            </a:r>
            <a:r>
              <a:rPr lang="zh-CN" altLang="en-US" sz="2800" b="1" dirty="0">
                <a:solidFill>
                  <a:schemeClr val="bg1"/>
                </a:solidFill>
                <a:latin typeface="微软雅黑" panose="020B0503020204020204" pitchFamily="34" charset="-122"/>
                <a:ea typeface="微软雅黑" panose="020B0503020204020204" pitchFamily="34" charset="-122"/>
              </a:rPr>
              <a:t>需</a:t>
            </a:r>
            <a:r>
              <a:rPr lang="zh-CN" altLang="en-US" sz="2800" b="1" dirty="0" smtClean="0">
                <a:solidFill>
                  <a:schemeClr val="bg1"/>
                </a:solidFill>
                <a:latin typeface="微软雅黑" panose="020B0503020204020204" pitchFamily="34" charset="-122"/>
                <a:ea typeface="微软雅黑" panose="020B0503020204020204" pitchFamily="34" charset="-122"/>
              </a:rPr>
              <a:t>增加信号</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61"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5</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2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p:bldP spid="1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内容占位符 1"/>
          <p:cNvSpPr txBox="1">
            <a:spLocks/>
          </p:cNvSpPr>
          <p:nvPr/>
        </p:nvSpPr>
        <p:spPr bwMode="auto">
          <a:xfrm>
            <a:off x="465261" y="941389"/>
            <a:ext cx="11617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Clr>
                <a:srgbClr val="00B050"/>
              </a:buClr>
              <a:buFont typeface="Wingdings" panose="05000000000000000000" pitchFamily="2" charset="2"/>
              <a:buChar char="n"/>
              <a:defRPr/>
            </a:pPr>
            <a:r>
              <a:rPr lang="zh-CN" altLang="en-US" sz="2000" b="1" kern="0" dirty="0" smtClean="0">
                <a:solidFill>
                  <a:schemeClr val="bg1"/>
                </a:solidFill>
              </a:rPr>
              <a:t>每个设备都应有</a:t>
            </a:r>
            <a:r>
              <a:rPr lang="en-US" altLang="zh-CN" sz="2000" b="1" kern="0" dirty="0">
                <a:solidFill>
                  <a:schemeClr val="bg1"/>
                </a:solidFill>
              </a:rPr>
              <a:t>A</a:t>
            </a:r>
            <a:r>
              <a:rPr lang="en-US" altLang="zh-CN" sz="2000" b="1" kern="0" dirty="0" smtClean="0">
                <a:solidFill>
                  <a:schemeClr val="bg1"/>
                </a:solidFill>
              </a:rPr>
              <a:t>ddr</a:t>
            </a:r>
            <a:r>
              <a:rPr lang="zh-CN" altLang="en-US" sz="2000" b="1" kern="0" dirty="0" smtClean="0">
                <a:solidFill>
                  <a:schemeClr val="bg1"/>
                </a:solidFill>
              </a:rPr>
              <a:t>、</a:t>
            </a:r>
            <a:r>
              <a:rPr lang="en-US" altLang="zh-CN" sz="2000" b="1" kern="0" dirty="0" smtClean="0">
                <a:solidFill>
                  <a:schemeClr val="bg1"/>
                </a:solidFill>
              </a:rPr>
              <a:t>din</a:t>
            </a:r>
            <a:r>
              <a:rPr lang="zh-CN" altLang="en-US" sz="2000" b="1" kern="0" dirty="0" smtClean="0">
                <a:solidFill>
                  <a:schemeClr val="bg1"/>
                </a:solidFill>
              </a:rPr>
              <a:t>、</a:t>
            </a:r>
            <a:r>
              <a:rPr lang="en-US" altLang="zh-CN" sz="2000" b="1" kern="0" dirty="0" err="1" smtClean="0">
                <a:solidFill>
                  <a:schemeClr val="bg1"/>
                </a:solidFill>
              </a:rPr>
              <a:t>dout</a:t>
            </a:r>
            <a:endParaRPr lang="en-US" altLang="zh-CN" sz="2000" b="1" kern="0" dirty="0" smtClean="0">
              <a:solidFill>
                <a:schemeClr val="bg1"/>
              </a:solidFill>
            </a:endParaRPr>
          </a:p>
          <a:p>
            <a:pPr lvl="1">
              <a:buClr>
                <a:srgbClr val="00B050"/>
              </a:buClr>
              <a:buFont typeface="Wingdings" panose="05000000000000000000" pitchFamily="2" charset="2"/>
              <a:buChar char="n"/>
              <a:defRPr/>
            </a:pPr>
            <a:r>
              <a:rPr lang="en-US" altLang="zh-CN" sz="1800" b="1" kern="0" dirty="0">
                <a:solidFill>
                  <a:schemeClr val="bg1"/>
                </a:solidFill>
              </a:rPr>
              <a:t>A</a:t>
            </a:r>
            <a:r>
              <a:rPr lang="en-US" altLang="zh-CN" sz="1800" b="1" kern="0" dirty="0" smtClean="0">
                <a:solidFill>
                  <a:schemeClr val="bg1"/>
                </a:solidFill>
              </a:rPr>
              <a:t>ddr</a:t>
            </a:r>
            <a:r>
              <a:rPr lang="zh-CN" altLang="en-US" sz="1800" b="1" kern="0" dirty="0" smtClean="0">
                <a:solidFill>
                  <a:schemeClr val="bg1"/>
                </a:solidFill>
              </a:rPr>
              <a:t>：选择设备内部的寄存器</a:t>
            </a:r>
            <a:endParaRPr lang="en-US" altLang="zh-CN" sz="1800" b="1" kern="0" dirty="0" smtClean="0">
              <a:solidFill>
                <a:schemeClr val="bg1"/>
              </a:solidFill>
            </a:endParaRPr>
          </a:p>
          <a:p>
            <a:pPr>
              <a:buClr>
                <a:srgbClr val="00B050"/>
              </a:buClr>
              <a:buFont typeface="Wingdings" panose="05000000000000000000" pitchFamily="2" charset="2"/>
              <a:buChar char="n"/>
              <a:defRPr/>
            </a:pPr>
            <a:r>
              <a:rPr lang="zh-CN" altLang="en-US" sz="2000" b="1" kern="0" dirty="0" smtClean="0">
                <a:solidFill>
                  <a:schemeClr val="bg1"/>
                </a:solidFill>
              </a:rPr>
              <a:t>每个设备的寄存器数量很少：</a:t>
            </a:r>
            <a:r>
              <a:rPr lang="en-US" altLang="zh-CN" sz="2000" b="1" kern="0" dirty="0" smtClean="0">
                <a:solidFill>
                  <a:schemeClr val="bg1"/>
                </a:solidFill>
              </a:rPr>
              <a:t>Addr</a:t>
            </a:r>
            <a:r>
              <a:rPr lang="zh-CN" altLang="en-US" sz="2000" b="1" kern="0" dirty="0" smtClean="0">
                <a:solidFill>
                  <a:schemeClr val="bg1"/>
                </a:solidFill>
              </a:rPr>
              <a:t>怎么处理？</a:t>
            </a:r>
            <a:endParaRPr lang="en-US" altLang="zh-CN" sz="2000" b="1" kern="0" dirty="0" smtClean="0">
              <a:solidFill>
                <a:schemeClr val="bg1"/>
              </a:solidFill>
            </a:endParaRPr>
          </a:p>
          <a:p>
            <a:pPr lvl="1">
              <a:buClr>
                <a:srgbClr val="00B050"/>
              </a:buClr>
              <a:buFont typeface="Wingdings" panose="05000000000000000000" pitchFamily="2" charset="2"/>
              <a:buChar char="n"/>
              <a:defRPr/>
            </a:pPr>
            <a:r>
              <a:rPr lang="zh-CN" altLang="en-US" sz="1800" b="1" kern="0" dirty="0" smtClean="0">
                <a:solidFill>
                  <a:schemeClr val="bg1"/>
                </a:solidFill>
              </a:rPr>
              <a:t>只保留必要的低位地址即可</a:t>
            </a:r>
            <a:endParaRPr lang="en-US" altLang="zh-CN" sz="1800" b="1" kern="0" dirty="0" smtClean="0">
              <a:solidFill>
                <a:schemeClr val="bg1"/>
              </a:solidFill>
            </a:endParaRPr>
          </a:p>
        </p:txBody>
      </p:sp>
      <p:sp>
        <p:nvSpPr>
          <p:cNvPr id="21" name="圆角矩形 20"/>
          <p:cNvSpPr/>
          <p:nvPr/>
        </p:nvSpPr>
        <p:spPr bwMode="auto">
          <a:xfrm>
            <a:off x="465261" y="246311"/>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：与设备对接</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8"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6</a:t>
            </a:r>
            <a:endParaRPr lang="en-US" altLang="zh-CN" sz="1400" dirty="0">
              <a:solidFill>
                <a:schemeClr val="bg1"/>
              </a:solidFill>
              <a:latin typeface="Verdana" panose="020B0604030504040204" pitchFamily="34" charset="0"/>
              <a:ea typeface="华文新魏" panose="02010800040101010101" pitchFamily="2" charset="-122"/>
            </a:endParaRPr>
          </a:p>
        </p:txBody>
      </p:sp>
      <p:grpSp>
        <p:nvGrpSpPr>
          <p:cNvPr id="7" name="组合 6"/>
          <p:cNvGrpSpPr/>
          <p:nvPr/>
        </p:nvGrpSpPr>
        <p:grpSpPr>
          <a:xfrm>
            <a:off x="1008063" y="2954946"/>
            <a:ext cx="10077450" cy="3887787"/>
            <a:chOff x="1008063" y="2925763"/>
            <a:chExt cx="10077450" cy="3887787"/>
          </a:xfrm>
        </p:grpSpPr>
        <p:grpSp>
          <p:nvGrpSpPr>
            <p:cNvPr id="6" name="组合 5"/>
            <p:cNvGrpSpPr/>
            <p:nvPr/>
          </p:nvGrpSpPr>
          <p:grpSpPr>
            <a:xfrm>
              <a:off x="1008063" y="2925763"/>
              <a:ext cx="10077450" cy="3887787"/>
              <a:chOff x="1008063" y="2925763"/>
              <a:chExt cx="10077450" cy="3887787"/>
            </a:xfrm>
          </p:grpSpPr>
          <p:sp>
            <p:nvSpPr>
              <p:cNvPr id="10242" name="矩形 154"/>
              <p:cNvSpPr>
                <a:spLocks noChangeArrowheads="1"/>
              </p:cNvSpPr>
              <p:nvPr/>
            </p:nvSpPr>
            <p:spPr bwMode="auto">
              <a:xfrm>
                <a:off x="8686800" y="5373688"/>
                <a:ext cx="2398713" cy="1439862"/>
              </a:xfrm>
              <a:prstGeom prst="rect">
                <a:avLst/>
              </a:prstGeom>
              <a:solidFill>
                <a:schemeClr val="bg1"/>
              </a:solidFill>
              <a:ln w="9525" algn="ctr">
                <a:solidFill>
                  <a:schemeClr val="tx1"/>
                </a:solidFill>
                <a:round/>
                <a:headEnd/>
                <a:tailEnd type="triangle" w="lg" len="lg"/>
              </a:ln>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sz="2800">
                    <a:latin typeface="黑体" panose="02010609060101010101" pitchFamily="49" charset="-122"/>
                    <a:ea typeface="黑体" panose="02010609060101010101" pitchFamily="49" charset="-122"/>
                    <a:sym typeface="Wingdings" panose="05000000000000000000" pitchFamily="2" charset="2"/>
                  </a:rPr>
                  <a:t>UART</a:t>
                </a:r>
                <a:endParaRPr lang="zh-CN" altLang="en-US" sz="2800">
                  <a:latin typeface="黑体" panose="02010609060101010101" pitchFamily="49" charset="-122"/>
                  <a:ea typeface="黑体" panose="02010609060101010101" pitchFamily="49" charset="-122"/>
                  <a:sym typeface="Wingdings" panose="05000000000000000000" pitchFamily="2" charset="2"/>
                </a:endParaRPr>
              </a:p>
            </p:txBody>
          </p:sp>
          <p:pic>
            <p:nvPicPr>
              <p:cNvPr id="102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3068638"/>
                <a:ext cx="6708775" cy="266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6" name="圆角矩形 1"/>
              <p:cNvSpPr>
                <a:spLocks noChangeArrowheads="1"/>
              </p:cNvSpPr>
              <p:nvPr/>
            </p:nvSpPr>
            <p:spPr bwMode="auto">
              <a:xfrm>
                <a:off x="1008063" y="2925763"/>
                <a:ext cx="7102475" cy="2519362"/>
              </a:xfrm>
              <a:prstGeom prst="roundRect">
                <a:avLst>
                  <a:gd name="adj" fmla="val 4764"/>
                </a:avLst>
              </a:prstGeom>
              <a:noFill/>
              <a:ln w="38100" algn="ctr">
                <a:solidFill>
                  <a:srgbClr val="00206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sz="2800">
                    <a:latin typeface="Times New Roman" panose="02020603050405020304" pitchFamily="18" charset="0"/>
                    <a:sym typeface="Wingdings" panose="05000000000000000000" pitchFamily="2" charset="2"/>
                  </a:rPr>
                  <a:t>CPU</a:t>
                </a:r>
                <a:endParaRPr lang="zh-CN" altLang="en-US" sz="2800">
                  <a:latin typeface="Times New Roman" panose="02020603050405020304" pitchFamily="18" charset="0"/>
                  <a:sym typeface="Wingdings" panose="05000000000000000000" pitchFamily="2" charset="2"/>
                </a:endParaRPr>
              </a:p>
            </p:txBody>
          </p:sp>
          <p:sp>
            <p:nvSpPr>
              <p:cNvPr id="10247" name="矩形 153"/>
              <p:cNvSpPr>
                <a:spLocks noChangeArrowheads="1"/>
              </p:cNvSpPr>
              <p:nvPr/>
            </p:nvSpPr>
            <p:spPr bwMode="auto">
              <a:xfrm>
                <a:off x="8878888" y="5589588"/>
                <a:ext cx="958850" cy="287337"/>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DATA</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0248" name="矩形 169"/>
              <p:cNvSpPr>
                <a:spLocks noChangeArrowheads="1"/>
              </p:cNvSpPr>
              <p:nvPr/>
            </p:nvSpPr>
            <p:spPr bwMode="auto">
              <a:xfrm>
                <a:off x="8878888" y="5876925"/>
                <a:ext cx="958850"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LSR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0249" name="矩形 170"/>
              <p:cNvSpPr>
                <a:spLocks noChangeArrowheads="1"/>
              </p:cNvSpPr>
              <p:nvPr/>
            </p:nvSpPr>
            <p:spPr bwMode="auto">
              <a:xfrm>
                <a:off x="8878888" y="6165850"/>
                <a:ext cx="958850" cy="287338"/>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DIVR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0250" name="矩形 171"/>
              <p:cNvSpPr>
                <a:spLocks noChangeArrowheads="1"/>
              </p:cNvSpPr>
              <p:nvPr/>
            </p:nvSpPr>
            <p:spPr bwMode="auto">
              <a:xfrm>
                <a:off x="8878888" y="6453188"/>
                <a:ext cx="958850"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DIVT</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73" name="矩形 172"/>
              <p:cNvSpPr/>
              <p:nvPr/>
            </p:nvSpPr>
            <p:spPr bwMode="auto">
              <a:xfrm>
                <a:off x="9934575" y="6094413"/>
                <a:ext cx="958850" cy="574675"/>
              </a:xfrm>
              <a:prstGeom prst="rect">
                <a:avLst/>
              </a:prstGeom>
              <a:solidFill>
                <a:srgbClr val="FFFF00"/>
              </a:solidFill>
              <a:ln w="9525" cap="flat" cmpd="sng" algn="ctr">
                <a:solidFill>
                  <a:schemeClr val="tx1"/>
                </a:solidFill>
                <a:prstDash val="solid"/>
                <a:round/>
                <a:headEnd type="none" w="med" len="med"/>
                <a:tailEnd type="triangle" w="lg" len="lg"/>
              </a:ln>
              <a:effectLst/>
            </p:spPr>
            <p:txBody>
              <a:bodyPr wrap="none" anchor="ctr"/>
              <a:lstStyle/>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接口</a:t>
                </a:r>
                <a:endParaRPr lang="en-US" altLang="zh-CN" sz="1800" dirty="0">
                  <a:latin typeface="+mn-ea"/>
                  <a:ea typeface="+mn-ea"/>
                  <a:sym typeface="Wingdings" pitchFamily="2" charset="2"/>
                </a:endParaRPr>
              </a:p>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逻辑</a:t>
                </a:r>
              </a:p>
            </p:txBody>
          </p:sp>
          <p:sp>
            <p:nvSpPr>
              <p:cNvPr id="10252" name="Line 55"/>
              <p:cNvSpPr>
                <a:spLocks noChangeShapeType="1"/>
              </p:cNvSpPr>
              <p:nvPr/>
            </p:nvSpPr>
            <p:spPr bwMode="auto">
              <a:xfrm flipV="1">
                <a:off x="6983413" y="5661025"/>
                <a:ext cx="1703387"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3" name="Line 55"/>
              <p:cNvSpPr>
                <a:spLocks noChangeShapeType="1"/>
              </p:cNvSpPr>
              <p:nvPr/>
            </p:nvSpPr>
            <p:spPr bwMode="auto">
              <a:xfrm flipV="1">
                <a:off x="6718300" y="5876925"/>
                <a:ext cx="1968500" cy="0"/>
              </a:xfrm>
              <a:prstGeom prst="line">
                <a:avLst/>
              </a:prstGeom>
              <a:noFill/>
              <a:ln w="28575">
                <a:solidFill>
                  <a:srgbClr val="FFFF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4" name="Line 55"/>
              <p:cNvSpPr>
                <a:spLocks noChangeShapeType="1"/>
              </p:cNvSpPr>
              <p:nvPr/>
            </p:nvSpPr>
            <p:spPr bwMode="auto">
              <a:xfrm>
                <a:off x="6718300" y="5661025"/>
                <a:ext cx="0" cy="2159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5" name="Line 55"/>
              <p:cNvSpPr>
                <a:spLocks noChangeShapeType="1"/>
              </p:cNvSpPr>
              <p:nvPr/>
            </p:nvSpPr>
            <p:spPr bwMode="auto">
              <a:xfrm flipH="1" flipV="1">
                <a:off x="3263900" y="6092825"/>
                <a:ext cx="5422900" cy="0"/>
              </a:xfrm>
              <a:prstGeom prst="line">
                <a:avLst/>
              </a:prstGeom>
              <a:noFill/>
              <a:ln w="28575">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Line 55"/>
              <p:cNvSpPr>
                <a:spLocks noChangeShapeType="1"/>
              </p:cNvSpPr>
              <p:nvPr/>
            </p:nvSpPr>
            <p:spPr bwMode="auto">
              <a:xfrm flipV="1">
                <a:off x="3254375" y="5734050"/>
                <a:ext cx="0" cy="358775"/>
              </a:xfrm>
              <a:prstGeom prst="line">
                <a:avLst/>
              </a:prstGeom>
              <a:noFill/>
              <a:ln w="28575">
                <a:solidFill>
                  <a:srgbClr val="66FF66"/>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 name="图片 2"/>
              <p:cNvPicPr>
                <a:picLocks noChangeAspect="1"/>
              </p:cNvPicPr>
              <p:nvPr/>
            </p:nvPicPr>
            <p:blipFill>
              <a:blip r:embed="rId4"/>
              <a:stretch>
                <a:fillRect/>
              </a:stretch>
            </p:blipFill>
            <p:spPr>
              <a:xfrm>
                <a:off x="7058024" y="5492523"/>
                <a:ext cx="474889" cy="157163"/>
              </a:xfrm>
              <a:prstGeom prst="rect">
                <a:avLst/>
              </a:prstGeom>
            </p:spPr>
          </p:pic>
          <p:pic>
            <p:nvPicPr>
              <p:cNvPr id="5" name="图片 4"/>
              <p:cNvPicPr>
                <a:picLocks noChangeAspect="1"/>
              </p:cNvPicPr>
              <p:nvPr/>
            </p:nvPicPr>
            <p:blipFill>
              <a:blip r:embed="rId5"/>
              <a:stretch>
                <a:fillRect/>
              </a:stretch>
            </p:blipFill>
            <p:spPr>
              <a:xfrm>
                <a:off x="6189663" y="5507037"/>
                <a:ext cx="485101" cy="196351"/>
              </a:xfrm>
              <a:prstGeom prst="rect">
                <a:avLst/>
              </a:prstGeom>
            </p:spPr>
          </p:pic>
        </p:grpSp>
        <p:pic>
          <p:nvPicPr>
            <p:cNvPr id="2" name="图片 1"/>
            <p:cNvPicPr>
              <a:picLocks noChangeAspect="1"/>
            </p:cNvPicPr>
            <p:nvPr/>
          </p:nvPicPr>
          <p:blipFill>
            <a:blip r:embed="rId6"/>
            <a:stretch>
              <a:fillRect/>
            </a:stretch>
          </p:blipFill>
          <p:spPr>
            <a:xfrm>
              <a:off x="7053666" y="5481184"/>
              <a:ext cx="428625" cy="171450"/>
            </a:xfrm>
            <a:prstGeom prst="rect">
              <a:avLst/>
            </a:prstGeom>
          </p:spPr>
        </p:pic>
        <p:pic>
          <p:nvPicPr>
            <p:cNvPr id="4" name="图片 3"/>
            <p:cNvPicPr>
              <a:picLocks noChangeAspect="1"/>
            </p:cNvPicPr>
            <p:nvPr/>
          </p:nvPicPr>
          <p:blipFill>
            <a:blip r:embed="rId7"/>
            <a:stretch>
              <a:fillRect/>
            </a:stretch>
          </p:blipFill>
          <p:spPr>
            <a:xfrm>
              <a:off x="6193887" y="5507037"/>
              <a:ext cx="400050" cy="200025"/>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内容占位符 1"/>
          <p:cNvSpPr txBox="1">
            <a:spLocks/>
          </p:cNvSpPr>
          <p:nvPr/>
        </p:nvSpPr>
        <p:spPr bwMode="auto">
          <a:xfrm>
            <a:off x="465261" y="982364"/>
            <a:ext cx="11617325" cy="116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Clr>
                <a:srgbClr val="00B050"/>
              </a:buClr>
              <a:defRPr/>
            </a:pPr>
            <a:r>
              <a:rPr lang="zh-CN" altLang="en-US" sz="2400" b="1" kern="0" dirty="0" smtClean="0">
                <a:solidFill>
                  <a:schemeClr val="bg1"/>
                </a:solidFill>
              </a:rPr>
              <a:t>如何与多设备对接？</a:t>
            </a:r>
            <a:endParaRPr lang="en-US" altLang="zh-CN" sz="2400" b="1" kern="0" dirty="0" smtClean="0">
              <a:solidFill>
                <a:schemeClr val="bg1"/>
              </a:solidFill>
            </a:endParaRPr>
          </a:p>
          <a:p>
            <a:pPr lvl="1">
              <a:buClr>
                <a:srgbClr val="00B050"/>
              </a:buClr>
              <a:defRPr/>
            </a:pPr>
            <a:r>
              <a:rPr lang="en-US" altLang="zh-CN" sz="2000" b="1" kern="0" dirty="0" smtClean="0">
                <a:solidFill>
                  <a:schemeClr val="bg1"/>
                </a:solidFill>
              </a:rPr>
              <a:t>CPU</a:t>
            </a:r>
            <a:r>
              <a:rPr lang="zh-CN" altLang="en-US" sz="2000" b="1" kern="0" dirty="0" smtClean="0">
                <a:solidFill>
                  <a:schemeClr val="bg1"/>
                </a:solidFill>
              </a:rPr>
              <a:t>不能为每个设备都提供一套地址</a:t>
            </a:r>
            <a:r>
              <a:rPr lang="en-US" altLang="zh-CN" sz="2000" b="1" kern="0" dirty="0" smtClean="0">
                <a:solidFill>
                  <a:schemeClr val="bg1"/>
                </a:solidFill>
              </a:rPr>
              <a:t>/</a:t>
            </a:r>
            <a:r>
              <a:rPr lang="zh-CN" altLang="en-US" sz="2000" b="1" kern="0" dirty="0" smtClean="0">
                <a:solidFill>
                  <a:schemeClr val="bg1"/>
                </a:solidFill>
              </a:rPr>
              <a:t>数据</a:t>
            </a:r>
            <a:endParaRPr lang="en-US" altLang="zh-CN" sz="2000" b="1" kern="0" dirty="0" smtClean="0">
              <a:solidFill>
                <a:schemeClr val="bg1"/>
              </a:solidFill>
            </a:endParaRPr>
          </a:p>
        </p:txBody>
      </p:sp>
      <p:sp>
        <p:nvSpPr>
          <p:cNvPr id="26" name="圆角矩形 25"/>
          <p:cNvSpPr/>
          <p:nvPr/>
        </p:nvSpPr>
        <p:spPr bwMode="auto">
          <a:xfrm>
            <a:off x="465261" y="246311"/>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：与设备对接</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5"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7</a:t>
            </a:r>
            <a:endParaRPr lang="en-US" altLang="zh-CN" sz="1400" dirty="0">
              <a:solidFill>
                <a:schemeClr val="bg1"/>
              </a:solidFill>
              <a:latin typeface="Verdana" panose="020B0604030504040204" pitchFamily="34" charset="0"/>
              <a:ea typeface="华文新魏" panose="02010800040101010101" pitchFamily="2" charset="-122"/>
            </a:endParaRPr>
          </a:p>
        </p:txBody>
      </p:sp>
      <p:grpSp>
        <p:nvGrpSpPr>
          <p:cNvPr id="6" name="组合 5"/>
          <p:cNvGrpSpPr/>
          <p:nvPr/>
        </p:nvGrpSpPr>
        <p:grpSpPr>
          <a:xfrm>
            <a:off x="1008063" y="1801276"/>
            <a:ext cx="10077450" cy="4608512"/>
            <a:chOff x="1008063" y="1801276"/>
            <a:chExt cx="10077450" cy="4608512"/>
          </a:xfrm>
        </p:grpSpPr>
        <p:grpSp>
          <p:nvGrpSpPr>
            <p:cNvPr id="3" name="组合 2"/>
            <p:cNvGrpSpPr/>
            <p:nvPr/>
          </p:nvGrpSpPr>
          <p:grpSpPr>
            <a:xfrm>
              <a:off x="1008063" y="1801276"/>
              <a:ext cx="10077450" cy="4608512"/>
              <a:chOff x="1008063" y="2205038"/>
              <a:chExt cx="10077450" cy="4608512"/>
            </a:xfrm>
          </p:grpSpPr>
          <p:sp>
            <p:nvSpPr>
              <p:cNvPr id="11266" name="矩形 154"/>
              <p:cNvSpPr>
                <a:spLocks noChangeArrowheads="1"/>
              </p:cNvSpPr>
              <p:nvPr/>
            </p:nvSpPr>
            <p:spPr bwMode="auto">
              <a:xfrm>
                <a:off x="8686800" y="5373688"/>
                <a:ext cx="2398713" cy="1439862"/>
              </a:xfrm>
              <a:prstGeom prst="rect">
                <a:avLst/>
              </a:prstGeom>
              <a:solidFill>
                <a:schemeClr val="bg1"/>
              </a:solidFill>
              <a:ln w="9525" algn="ctr">
                <a:solidFill>
                  <a:schemeClr val="tx1"/>
                </a:solidFill>
                <a:round/>
                <a:headEnd/>
                <a:tailEnd type="triangle" w="lg" len="lg"/>
              </a:ln>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a:latin typeface="黑体" panose="02010609060101010101" pitchFamily="49" charset="-122"/>
                    <a:ea typeface="黑体" panose="02010609060101010101" pitchFamily="49" charset="-122"/>
                    <a:sym typeface="Wingdings" panose="05000000000000000000" pitchFamily="2" charset="2"/>
                  </a:rPr>
                  <a:t>UART2</a:t>
                </a:r>
                <a:endParaRPr lang="zh-CN" altLang="en-US">
                  <a:latin typeface="黑体" panose="02010609060101010101" pitchFamily="49" charset="-122"/>
                  <a:ea typeface="黑体" panose="02010609060101010101" pitchFamily="49" charset="-122"/>
                  <a:sym typeface="Wingdings" panose="05000000000000000000" pitchFamily="2" charset="2"/>
                </a:endParaRPr>
              </a:p>
            </p:txBody>
          </p:sp>
          <p:pic>
            <p:nvPicPr>
              <p:cNvPr id="112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3068638"/>
                <a:ext cx="6708775" cy="266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70" name="圆角矩形 1"/>
              <p:cNvSpPr>
                <a:spLocks noChangeArrowheads="1"/>
              </p:cNvSpPr>
              <p:nvPr/>
            </p:nvSpPr>
            <p:spPr bwMode="auto">
              <a:xfrm>
                <a:off x="1008063" y="2925763"/>
                <a:ext cx="7102475" cy="2519362"/>
              </a:xfrm>
              <a:prstGeom prst="roundRect">
                <a:avLst>
                  <a:gd name="adj" fmla="val 4764"/>
                </a:avLst>
              </a:prstGeom>
              <a:noFill/>
              <a:ln w="38100" algn="ctr">
                <a:solidFill>
                  <a:srgbClr val="00206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sz="2800">
                    <a:latin typeface="Times New Roman" panose="02020603050405020304" pitchFamily="18" charset="0"/>
                    <a:sym typeface="Wingdings" panose="05000000000000000000" pitchFamily="2" charset="2"/>
                  </a:rPr>
                  <a:t>CPU</a:t>
                </a:r>
                <a:endParaRPr lang="zh-CN" altLang="en-US" sz="2800">
                  <a:latin typeface="Times New Roman" panose="02020603050405020304" pitchFamily="18" charset="0"/>
                  <a:sym typeface="Wingdings" panose="05000000000000000000" pitchFamily="2" charset="2"/>
                </a:endParaRPr>
              </a:p>
            </p:txBody>
          </p:sp>
          <p:sp>
            <p:nvSpPr>
              <p:cNvPr id="11271" name="矩形 153"/>
              <p:cNvSpPr>
                <a:spLocks noChangeArrowheads="1"/>
              </p:cNvSpPr>
              <p:nvPr/>
            </p:nvSpPr>
            <p:spPr bwMode="auto">
              <a:xfrm>
                <a:off x="8878888" y="5589588"/>
                <a:ext cx="958850" cy="287337"/>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DATA</a:t>
                </a:r>
                <a:endParaRPr lang="zh-CN" altLang="en-US" sz="2800" dirty="0">
                  <a:latin typeface="Cambria" panose="02040503050406030204" pitchFamily="18" charset="0"/>
                  <a:ea typeface="华文中宋" panose="02010600040101010101" pitchFamily="2" charset="-122"/>
                  <a:sym typeface="Wingdings" panose="05000000000000000000" pitchFamily="2" charset="2"/>
                </a:endParaRPr>
              </a:p>
            </p:txBody>
          </p:sp>
          <p:sp>
            <p:nvSpPr>
              <p:cNvPr id="11272" name="矩形 169"/>
              <p:cNvSpPr>
                <a:spLocks noChangeArrowheads="1"/>
              </p:cNvSpPr>
              <p:nvPr/>
            </p:nvSpPr>
            <p:spPr bwMode="auto">
              <a:xfrm>
                <a:off x="8878888" y="5876925"/>
                <a:ext cx="958850"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LSR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1273" name="矩形 170"/>
              <p:cNvSpPr>
                <a:spLocks noChangeArrowheads="1"/>
              </p:cNvSpPr>
              <p:nvPr/>
            </p:nvSpPr>
            <p:spPr bwMode="auto">
              <a:xfrm>
                <a:off x="8878888" y="6165850"/>
                <a:ext cx="958850" cy="287338"/>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DIVR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1274" name="矩形 171"/>
              <p:cNvSpPr>
                <a:spLocks noChangeArrowheads="1"/>
              </p:cNvSpPr>
              <p:nvPr/>
            </p:nvSpPr>
            <p:spPr bwMode="auto">
              <a:xfrm>
                <a:off x="8878888" y="6453188"/>
                <a:ext cx="958850"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DIVT</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73" name="矩形 172"/>
              <p:cNvSpPr/>
              <p:nvPr/>
            </p:nvSpPr>
            <p:spPr bwMode="auto">
              <a:xfrm>
                <a:off x="9934575" y="6094413"/>
                <a:ext cx="958850" cy="574675"/>
              </a:xfrm>
              <a:prstGeom prst="rect">
                <a:avLst/>
              </a:prstGeom>
              <a:solidFill>
                <a:srgbClr val="FFFF00"/>
              </a:solidFill>
              <a:ln w="9525" cap="flat" cmpd="sng" algn="ctr">
                <a:solidFill>
                  <a:schemeClr val="tx1"/>
                </a:solidFill>
                <a:prstDash val="solid"/>
                <a:round/>
                <a:headEnd type="none" w="med" len="med"/>
                <a:tailEnd type="triangle" w="lg" len="lg"/>
              </a:ln>
              <a:effectLst/>
            </p:spPr>
            <p:txBody>
              <a:bodyPr wrap="none" anchor="ctr"/>
              <a:lstStyle/>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接口</a:t>
                </a:r>
                <a:endParaRPr lang="en-US" altLang="zh-CN" sz="1800" dirty="0">
                  <a:latin typeface="+mn-ea"/>
                  <a:ea typeface="+mn-ea"/>
                  <a:sym typeface="Wingdings" pitchFamily="2" charset="2"/>
                </a:endParaRPr>
              </a:p>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逻辑</a:t>
                </a:r>
              </a:p>
            </p:txBody>
          </p:sp>
          <p:sp>
            <p:nvSpPr>
              <p:cNvPr id="11276" name="矩形 16"/>
              <p:cNvSpPr>
                <a:spLocks noChangeArrowheads="1"/>
              </p:cNvSpPr>
              <p:nvPr/>
            </p:nvSpPr>
            <p:spPr bwMode="auto">
              <a:xfrm>
                <a:off x="8686800" y="3789363"/>
                <a:ext cx="2398713" cy="1439862"/>
              </a:xfrm>
              <a:prstGeom prst="rect">
                <a:avLst/>
              </a:prstGeom>
              <a:solidFill>
                <a:schemeClr val="bg1"/>
              </a:solidFill>
              <a:ln w="9525" algn="ctr">
                <a:solidFill>
                  <a:schemeClr val="tx1"/>
                </a:solidFill>
                <a:round/>
                <a:headEnd/>
                <a:tailEnd type="triangle" w="lg" len="lg"/>
              </a:ln>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a:latin typeface="黑体" panose="02010609060101010101" pitchFamily="49" charset="-122"/>
                    <a:ea typeface="黑体" panose="02010609060101010101" pitchFamily="49" charset="-122"/>
                    <a:sym typeface="Wingdings" panose="05000000000000000000" pitchFamily="2" charset="2"/>
                  </a:rPr>
                  <a:t>UART1</a:t>
                </a:r>
                <a:endParaRPr lang="zh-CN" altLang="en-US">
                  <a:latin typeface="黑体" panose="02010609060101010101" pitchFamily="49" charset="-122"/>
                  <a:ea typeface="黑体" panose="02010609060101010101" pitchFamily="49" charset="-122"/>
                  <a:sym typeface="Wingdings" panose="05000000000000000000" pitchFamily="2" charset="2"/>
                </a:endParaRPr>
              </a:p>
            </p:txBody>
          </p:sp>
          <p:sp>
            <p:nvSpPr>
              <p:cNvPr id="11277" name="矩形 17"/>
              <p:cNvSpPr>
                <a:spLocks noChangeArrowheads="1"/>
              </p:cNvSpPr>
              <p:nvPr/>
            </p:nvSpPr>
            <p:spPr bwMode="auto">
              <a:xfrm>
                <a:off x="8877300" y="4005263"/>
                <a:ext cx="960438" cy="287337"/>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DATA</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1278" name="矩形 18"/>
              <p:cNvSpPr>
                <a:spLocks noChangeArrowheads="1"/>
              </p:cNvSpPr>
              <p:nvPr/>
            </p:nvSpPr>
            <p:spPr bwMode="auto">
              <a:xfrm>
                <a:off x="8877300" y="4292600"/>
                <a:ext cx="960438"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LSR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1279" name="矩形 19"/>
              <p:cNvSpPr>
                <a:spLocks noChangeArrowheads="1"/>
              </p:cNvSpPr>
              <p:nvPr/>
            </p:nvSpPr>
            <p:spPr bwMode="auto">
              <a:xfrm>
                <a:off x="8877300" y="4581525"/>
                <a:ext cx="960438" cy="287338"/>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DIVR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1280" name="矩形 20"/>
              <p:cNvSpPr>
                <a:spLocks noChangeArrowheads="1"/>
              </p:cNvSpPr>
              <p:nvPr/>
            </p:nvSpPr>
            <p:spPr bwMode="auto">
              <a:xfrm>
                <a:off x="8877300" y="4868863"/>
                <a:ext cx="960438"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DIVT</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22" name="矩形 21"/>
              <p:cNvSpPr/>
              <p:nvPr/>
            </p:nvSpPr>
            <p:spPr bwMode="auto">
              <a:xfrm>
                <a:off x="9934575" y="4508500"/>
                <a:ext cx="958850" cy="576263"/>
              </a:xfrm>
              <a:prstGeom prst="rect">
                <a:avLst/>
              </a:prstGeom>
              <a:solidFill>
                <a:srgbClr val="FFFF00"/>
              </a:solidFill>
              <a:ln w="9525" cap="flat" cmpd="sng" algn="ctr">
                <a:solidFill>
                  <a:schemeClr val="tx1"/>
                </a:solidFill>
                <a:prstDash val="solid"/>
                <a:round/>
                <a:headEnd type="none" w="med" len="med"/>
                <a:tailEnd type="triangle" w="lg" len="lg"/>
              </a:ln>
              <a:effectLst/>
            </p:spPr>
            <p:txBody>
              <a:bodyPr wrap="none" anchor="ctr"/>
              <a:lstStyle/>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接口</a:t>
                </a:r>
                <a:endParaRPr lang="en-US" altLang="zh-CN" sz="1800" dirty="0">
                  <a:latin typeface="+mn-ea"/>
                  <a:ea typeface="+mn-ea"/>
                  <a:sym typeface="Wingdings" pitchFamily="2" charset="2"/>
                </a:endParaRPr>
              </a:p>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逻辑</a:t>
                </a:r>
              </a:p>
            </p:txBody>
          </p:sp>
          <p:sp>
            <p:nvSpPr>
              <p:cNvPr id="11282" name="矩形 22"/>
              <p:cNvSpPr>
                <a:spLocks noChangeArrowheads="1"/>
              </p:cNvSpPr>
              <p:nvPr/>
            </p:nvSpPr>
            <p:spPr bwMode="auto">
              <a:xfrm>
                <a:off x="8686800" y="2205038"/>
                <a:ext cx="2398713" cy="1439862"/>
              </a:xfrm>
              <a:prstGeom prst="rect">
                <a:avLst/>
              </a:prstGeom>
              <a:solidFill>
                <a:schemeClr val="bg1"/>
              </a:solidFill>
              <a:ln w="9525" algn="ctr">
                <a:solidFill>
                  <a:schemeClr val="tx1"/>
                </a:solidFill>
                <a:round/>
                <a:headEnd/>
                <a:tailEnd type="triangle" w="lg" len="lg"/>
              </a:ln>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a:latin typeface="黑体" panose="02010609060101010101" pitchFamily="49" charset="-122"/>
                    <a:ea typeface="黑体" panose="02010609060101010101" pitchFamily="49" charset="-122"/>
                    <a:sym typeface="Wingdings" panose="05000000000000000000" pitchFamily="2" charset="2"/>
                  </a:rPr>
                  <a:t>UART0</a:t>
                </a:r>
                <a:endParaRPr lang="zh-CN" altLang="en-US">
                  <a:latin typeface="黑体" panose="02010609060101010101" pitchFamily="49" charset="-122"/>
                  <a:ea typeface="黑体" panose="02010609060101010101" pitchFamily="49" charset="-122"/>
                  <a:sym typeface="Wingdings" panose="05000000000000000000" pitchFamily="2" charset="2"/>
                </a:endParaRPr>
              </a:p>
            </p:txBody>
          </p:sp>
          <p:sp>
            <p:nvSpPr>
              <p:cNvPr id="11283" name="矩形 23"/>
              <p:cNvSpPr>
                <a:spLocks noChangeArrowheads="1"/>
              </p:cNvSpPr>
              <p:nvPr/>
            </p:nvSpPr>
            <p:spPr bwMode="auto">
              <a:xfrm>
                <a:off x="8877300" y="2420938"/>
                <a:ext cx="960438"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DATA</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1284" name="矩形 24"/>
              <p:cNvSpPr>
                <a:spLocks noChangeArrowheads="1"/>
              </p:cNvSpPr>
              <p:nvPr/>
            </p:nvSpPr>
            <p:spPr bwMode="auto">
              <a:xfrm>
                <a:off x="8877300" y="2709863"/>
                <a:ext cx="960438" cy="287337"/>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LSR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1285" name="矩形 25"/>
              <p:cNvSpPr>
                <a:spLocks noChangeArrowheads="1"/>
              </p:cNvSpPr>
              <p:nvPr/>
            </p:nvSpPr>
            <p:spPr bwMode="auto">
              <a:xfrm>
                <a:off x="8877300" y="2997200"/>
                <a:ext cx="960438" cy="287338"/>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DIVR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1286" name="矩形 26"/>
              <p:cNvSpPr>
                <a:spLocks noChangeArrowheads="1"/>
              </p:cNvSpPr>
              <p:nvPr/>
            </p:nvSpPr>
            <p:spPr bwMode="auto">
              <a:xfrm>
                <a:off x="8877300" y="3284538"/>
                <a:ext cx="960438"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a:latin typeface="Cambria" panose="02040503050406030204" pitchFamily="18" charset="0"/>
                    <a:ea typeface="华文中宋" panose="02010600040101010101" pitchFamily="2" charset="-122"/>
                    <a:sym typeface="Wingdings" panose="05000000000000000000" pitchFamily="2" charset="2"/>
                  </a:rPr>
                  <a:t>DIVT</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28" name="矩形 27"/>
              <p:cNvSpPr/>
              <p:nvPr/>
            </p:nvSpPr>
            <p:spPr bwMode="auto">
              <a:xfrm>
                <a:off x="9934575" y="2925763"/>
                <a:ext cx="958850" cy="574675"/>
              </a:xfrm>
              <a:prstGeom prst="rect">
                <a:avLst/>
              </a:prstGeom>
              <a:solidFill>
                <a:srgbClr val="FFFF00"/>
              </a:solidFill>
              <a:ln w="9525" cap="flat" cmpd="sng" algn="ctr">
                <a:solidFill>
                  <a:schemeClr val="tx1"/>
                </a:solidFill>
                <a:prstDash val="solid"/>
                <a:round/>
                <a:headEnd type="none" w="med" len="med"/>
                <a:tailEnd type="triangle" w="lg" len="lg"/>
              </a:ln>
              <a:effectLst/>
            </p:spPr>
            <p:txBody>
              <a:bodyPr wrap="none" anchor="ctr"/>
              <a:lstStyle/>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接口</a:t>
                </a:r>
                <a:endParaRPr lang="en-US" altLang="zh-CN" sz="1800" dirty="0">
                  <a:latin typeface="+mn-ea"/>
                  <a:ea typeface="+mn-ea"/>
                  <a:sym typeface="Wingdings" pitchFamily="2" charset="2"/>
                </a:endParaRPr>
              </a:p>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逻辑</a:t>
                </a:r>
              </a:p>
            </p:txBody>
          </p:sp>
        </p:grpSp>
        <p:pic>
          <p:nvPicPr>
            <p:cNvPr id="4" name="图片 3"/>
            <p:cNvPicPr>
              <a:picLocks noChangeAspect="1"/>
            </p:cNvPicPr>
            <p:nvPr/>
          </p:nvPicPr>
          <p:blipFill>
            <a:blip r:embed="rId4"/>
            <a:stretch>
              <a:fillRect/>
            </a:stretch>
          </p:blipFill>
          <p:spPr>
            <a:xfrm>
              <a:off x="7071671" y="5088317"/>
              <a:ext cx="479604" cy="191842"/>
            </a:xfrm>
            <a:prstGeom prst="rect">
              <a:avLst/>
            </a:prstGeom>
          </p:spPr>
        </p:pic>
        <p:pic>
          <p:nvPicPr>
            <p:cNvPr id="5" name="图片 4"/>
            <p:cNvPicPr>
              <a:picLocks noChangeAspect="1"/>
            </p:cNvPicPr>
            <p:nvPr/>
          </p:nvPicPr>
          <p:blipFill>
            <a:blip r:embed="rId5"/>
            <a:stretch>
              <a:fillRect/>
            </a:stretch>
          </p:blipFill>
          <p:spPr>
            <a:xfrm>
              <a:off x="6214287" y="5075539"/>
              <a:ext cx="463916" cy="231958"/>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54"/>
          <p:cNvSpPr>
            <a:spLocks noChangeArrowheads="1"/>
          </p:cNvSpPr>
          <p:nvPr/>
        </p:nvSpPr>
        <p:spPr bwMode="auto">
          <a:xfrm>
            <a:off x="9358313" y="4868863"/>
            <a:ext cx="2398712" cy="1439862"/>
          </a:xfrm>
          <a:prstGeom prst="rect">
            <a:avLst/>
          </a:prstGeom>
          <a:solidFill>
            <a:schemeClr val="bg1"/>
          </a:solidFill>
          <a:ln w="9525" algn="ctr">
            <a:solidFill>
              <a:schemeClr val="tx1"/>
            </a:solidFill>
            <a:round/>
            <a:headEnd/>
            <a:tailEnd type="triangle" w="lg" len="lg"/>
          </a:ln>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dirty="0">
                <a:latin typeface="黑体" panose="02010609060101010101" pitchFamily="49" charset="-122"/>
                <a:ea typeface="黑体" panose="02010609060101010101" pitchFamily="49" charset="-122"/>
                <a:sym typeface="Wingdings" panose="05000000000000000000" pitchFamily="2" charset="2"/>
              </a:rPr>
              <a:t>UART2</a:t>
            </a:r>
            <a:endParaRPr lang="zh-CN" altLang="en-US">
              <a:latin typeface="黑体" panose="02010609060101010101" pitchFamily="49" charset="-122"/>
              <a:ea typeface="黑体" panose="02010609060101010101" pitchFamily="49" charset="-122"/>
              <a:sym typeface="Wingdings" panose="05000000000000000000" pitchFamily="2" charset="2"/>
            </a:endParaRPr>
          </a:p>
        </p:txBody>
      </p:sp>
      <p:sp>
        <p:nvSpPr>
          <p:cNvPr id="12291" name="标题 2"/>
          <p:cNvSpPr>
            <a:spLocks noGrp="1"/>
          </p:cNvSpPr>
          <p:nvPr>
            <p:ph type="title"/>
          </p:nvPr>
        </p:nvSpPr>
        <p:spPr>
          <a:xfrm>
            <a:off x="571500" y="1008979"/>
            <a:ext cx="11149012" cy="387798"/>
          </a:xfrm>
        </p:spPr>
        <p:txBody>
          <a:bodyPr/>
          <a:lstStyle/>
          <a:p>
            <a:r>
              <a:rPr lang="zh-CN" altLang="en-US" sz="2400" b="1" kern="0" dirty="0">
                <a:latin typeface="+mn-lt"/>
                <a:ea typeface="+mn-ea"/>
                <a:cs typeface="+mn-cs"/>
              </a:rPr>
              <a:t>增加新模块：</a:t>
            </a:r>
            <a:r>
              <a:rPr lang="en-US" altLang="zh-CN" sz="2800" b="1" dirty="0" smtClean="0">
                <a:solidFill>
                  <a:srgbClr val="FFFF00"/>
                </a:solidFill>
                <a:ea typeface="宋体" panose="02010600030101010101" pitchFamily="2" charset="-122"/>
              </a:rPr>
              <a:t>Bridge</a:t>
            </a:r>
            <a:endParaRPr lang="zh-CN" altLang="en-US" sz="2800" b="1" dirty="0" smtClean="0">
              <a:solidFill>
                <a:srgbClr val="FFFF00"/>
              </a:solidFill>
              <a:ea typeface="宋体" panose="02010600030101010101" pitchFamily="2" charset="-122"/>
            </a:endParaRPr>
          </a:p>
        </p:txBody>
      </p:sp>
      <p:sp>
        <p:nvSpPr>
          <p:cNvPr id="167" name="内容占位符 1"/>
          <p:cNvSpPr txBox="1">
            <a:spLocks/>
          </p:cNvSpPr>
          <p:nvPr/>
        </p:nvSpPr>
        <p:spPr bwMode="auto">
          <a:xfrm>
            <a:off x="465261" y="1285752"/>
            <a:ext cx="11617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Clr>
                <a:srgbClr val="00B050"/>
              </a:buClr>
              <a:buFont typeface="Wingdings" panose="05000000000000000000" pitchFamily="2" charset="2"/>
              <a:buChar char="n"/>
              <a:defRPr/>
            </a:pPr>
            <a:r>
              <a:rPr lang="en-US" altLang="zh-CN" sz="2400" b="1" kern="0" dirty="0" smtClean="0">
                <a:solidFill>
                  <a:schemeClr val="bg1"/>
                </a:solidFill>
              </a:rPr>
              <a:t>1</a:t>
            </a:r>
            <a:r>
              <a:rPr lang="zh-CN" altLang="en-US" sz="2400" b="1" kern="0" dirty="0" smtClean="0">
                <a:solidFill>
                  <a:schemeClr val="bg1"/>
                </a:solidFill>
              </a:rPr>
              <a:t>套地址，</a:t>
            </a:r>
            <a:r>
              <a:rPr lang="en-US" altLang="zh-CN" sz="2400" b="1" kern="0" dirty="0" smtClean="0">
                <a:solidFill>
                  <a:schemeClr val="bg1"/>
                </a:solidFill>
              </a:rPr>
              <a:t>1</a:t>
            </a:r>
            <a:r>
              <a:rPr lang="zh-CN" altLang="en-US" sz="2400" b="1" kern="0" dirty="0" smtClean="0">
                <a:solidFill>
                  <a:schemeClr val="bg1"/>
                </a:solidFill>
              </a:rPr>
              <a:t>套写数据，</a:t>
            </a:r>
            <a:r>
              <a:rPr lang="en-US" altLang="zh-CN" sz="2400" b="1" kern="0" dirty="0" smtClean="0">
                <a:solidFill>
                  <a:schemeClr val="bg1"/>
                </a:solidFill>
              </a:rPr>
              <a:t>N</a:t>
            </a:r>
            <a:r>
              <a:rPr lang="zh-CN" altLang="en-US" sz="2400" b="1" kern="0" dirty="0" smtClean="0">
                <a:solidFill>
                  <a:schemeClr val="bg1"/>
                </a:solidFill>
              </a:rPr>
              <a:t>套读数据</a:t>
            </a:r>
            <a:endParaRPr lang="en-US" altLang="zh-CN" sz="2400" b="1" kern="0" dirty="0" smtClean="0">
              <a:solidFill>
                <a:schemeClr val="bg1"/>
              </a:solidFill>
            </a:endParaRPr>
          </a:p>
          <a:p>
            <a:pPr lvl="1">
              <a:buClr>
                <a:srgbClr val="00B050"/>
              </a:buClr>
              <a:buFont typeface="Wingdings" panose="05000000000000000000" pitchFamily="2" charset="2"/>
              <a:buChar char="n"/>
              <a:defRPr/>
            </a:pPr>
            <a:r>
              <a:rPr lang="en-US" altLang="zh-CN" sz="2400" b="1" kern="0" dirty="0" smtClean="0">
                <a:solidFill>
                  <a:schemeClr val="bg1"/>
                </a:solidFill>
              </a:rPr>
              <a:t>CPU</a:t>
            </a:r>
            <a:r>
              <a:rPr lang="zh-CN" altLang="en-US" sz="2400" b="1" kern="0" dirty="0" smtClean="0">
                <a:solidFill>
                  <a:schemeClr val="bg1"/>
                </a:solidFill>
              </a:rPr>
              <a:t>读：数据汇聚</a:t>
            </a:r>
            <a:endParaRPr lang="en-US" altLang="zh-CN" sz="2400" b="1" kern="0" dirty="0" smtClean="0">
              <a:solidFill>
                <a:schemeClr val="bg1"/>
              </a:solidFill>
            </a:endParaRPr>
          </a:p>
          <a:p>
            <a:pPr lvl="1">
              <a:buClr>
                <a:srgbClr val="00B050"/>
              </a:buClr>
              <a:buFont typeface="Wingdings" panose="05000000000000000000" pitchFamily="2" charset="2"/>
              <a:buChar char="n"/>
              <a:defRPr/>
            </a:pPr>
            <a:r>
              <a:rPr lang="en-US" altLang="zh-CN" sz="2400" b="1" kern="0" dirty="0" smtClean="0">
                <a:solidFill>
                  <a:schemeClr val="bg1"/>
                </a:solidFill>
              </a:rPr>
              <a:t>CPU</a:t>
            </a:r>
            <a:r>
              <a:rPr lang="zh-CN" altLang="en-US" sz="2400" b="1" kern="0" dirty="0" smtClean="0">
                <a:solidFill>
                  <a:schemeClr val="bg1"/>
                </a:solidFill>
              </a:rPr>
              <a:t>写：数据派发</a:t>
            </a:r>
            <a:endParaRPr lang="en-US" altLang="zh-CN" sz="2400" b="1" kern="0" dirty="0" smtClean="0">
              <a:solidFill>
                <a:schemeClr val="bg1"/>
              </a:solidFill>
            </a:endParaRPr>
          </a:p>
        </p:txBody>
      </p:sp>
      <p:pic>
        <p:nvPicPr>
          <p:cNvPr id="1229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88" y="3502025"/>
            <a:ext cx="3082925" cy="1223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4" name="圆角矩形 1"/>
          <p:cNvSpPr>
            <a:spLocks noChangeArrowheads="1"/>
          </p:cNvSpPr>
          <p:nvPr/>
        </p:nvSpPr>
        <p:spPr bwMode="auto">
          <a:xfrm>
            <a:off x="142875" y="3286125"/>
            <a:ext cx="3455988" cy="1368425"/>
          </a:xfrm>
          <a:prstGeom prst="roundRect">
            <a:avLst>
              <a:gd name="adj" fmla="val 4764"/>
            </a:avLst>
          </a:prstGeom>
          <a:noFill/>
          <a:ln w="38100" algn="ctr">
            <a:solidFill>
              <a:srgbClr val="00206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sz="2800" dirty="0">
                <a:latin typeface="Cambria" panose="02040503050406030204" pitchFamily="18" charset="0"/>
                <a:sym typeface="Wingdings" panose="05000000000000000000" pitchFamily="2" charset="2"/>
              </a:rPr>
              <a:t>CPU</a:t>
            </a:r>
            <a:endParaRPr lang="zh-CN" altLang="en-US" sz="2800">
              <a:latin typeface="Cambria" panose="02040503050406030204" pitchFamily="18" charset="0"/>
              <a:sym typeface="Wingdings" panose="05000000000000000000" pitchFamily="2" charset="2"/>
            </a:endParaRPr>
          </a:p>
        </p:txBody>
      </p:sp>
      <p:sp>
        <p:nvSpPr>
          <p:cNvPr id="12295" name="矩形 153"/>
          <p:cNvSpPr>
            <a:spLocks noChangeArrowheads="1"/>
          </p:cNvSpPr>
          <p:nvPr/>
        </p:nvSpPr>
        <p:spPr bwMode="auto">
          <a:xfrm>
            <a:off x="9550400" y="5084763"/>
            <a:ext cx="960438"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DATA</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2296" name="矩形 169"/>
          <p:cNvSpPr>
            <a:spLocks noChangeArrowheads="1"/>
          </p:cNvSpPr>
          <p:nvPr/>
        </p:nvSpPr>
        <p:spPr bwMode="auto">
          <a:xfrm>
            <a:off x="9550400" y="5373688"/>
            <a:ext cx="960438" cy="287337"/>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LSR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2297" name="矩形 170"/>
          <p:cNvSpPr>
            <a:spLocks noChangeArrowheads="1"/>
          </p:cNvSpPr>
          <p:nvPr/>
        </p:nvSpPr>
        <p:spPr bwMode="auto">
          <a:xfrm>
            <a:off x="9550400" y="5661025"/>
            <a:ext cx="960438"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DIVR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2298" name="矩形 171"/>
          <p:cNvSpPr>
            <a:spLocks noChangeArrowheads="1"/>
          </p:cNvSpPr>
          <p:nvPr/>
        </p:nvSpPr>
        <p:spPr bwMode="auto">
          <a:xfrm>
            <a:off x="9550400" y="5949950"/>
            <a:ext cx="960438" cy="287338"/>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DIVT</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73" name="矩形 172"/>
          <p:cNvSpPr/>
          <p:nvPr/>
        </p:nvSpPr>
        <p:spPr bwMode="auto">
          <a:xfrm>
            <a:off x="10606088" y="5589588"/>
            <a:ext cx="960437" cy="576262"/>
          </a:xfrm>
          <a:prstGeom prst="rect">
            <a:avLst/>
          </a:prstGeom>
          <a:solidFill>
            <a:srgbClr val="FFFF00"/>
          </a:solidFill>
          <a:ln w="9525" cap="flat" cmpd="sng" algn="ctr">
            <a:solidFill>
              <a:schemeClr val="tx1"/>
            </a:solidFill>
            <a:prstDash val="solid"/>
            <a:round/>
            <a:headEnd type="none" w="med" len="med"/>
            <a:tailEnd type="triangle" w="lg" len="lg"/>
          </a:ln>
          <a:effectLst/>
        </p:spPr>
        <p:txBody>
          <a:bodyPr wrap="none" anchor="ctr"/>
          <a:lstStyle/>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接口</a:t>
            </a:r>
            <a:endParaRPr lang="en-US" altLang="zh-CN" sz="1800" dirty="0">
              <a:latin typeface="+mn-ea"/>
              <a:ea typeface="+mn-ea"/>
              <a:sym typeface="Wingdings" pitchFamily="2" charset="2"/>
            </a:endParaRPr>
          </a:p>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逻辑</a:t>
            </a:r>
          </a:p>
        </p:txBody>
      </p:sp>
      <p:sp>
        <p:nvSpPr>
          <p:cNvPr id="12300" name="矩形 16"/>
          <p:cNvSpPr>
            <a:spLocks noChangeArrowheads="1"/>
          </p:cNvSpPr>
          <p:nvPr/>
        </p:nvSpPr>
        <p:spPr bwMode="auto">
          <a:xfrm>
            <a:off x="9358313" y="3284538"/>
            <a:ext cx="2398712" cy="1439862"/>
          </a:xfrm>
          <a:prstGeom prst="rect">
            <a:avLst/>
          </a:prstGeom>
          <a:solidFill>
            <a:schemeClr val="bg1"/>
          </a:solidFill>
          <a:ln w="9525" algn="ctr">
            <a:solidFill>
              <a:schemeClr val="tx1"/>
            </a:solidFill>
            <a:round/>
            <a:headEnd/>
            <a:tailEnd type="triangle" w="lg" len="lg"/>
          </a:ln>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dirty="0">
                <a:latin typeface="黑体" panose="02010609060101010101" pitchFamily="49" charset="-122"/>
                <a:ea typeface="黑体" panose="02010609060101010101" pitchFamily="49" charset="-122"/>
                <a:sym typeface="Wingdings" panose="05000000000000000000" pitchFamily="2" charset="2"/>
              </a:rPr>
              <a:t>UART1</a:t>
            </a:r>
            <a:endParaRPr lang="zh-CN" altLang="en-US">
              <a:latin typeface="黑体" panose="02010609060101010101" pitchFamily="49" charset="-122"/>
              <a:ea typeface="黑体" panose="02010609060101010101" pitchFamily="49" charset="-122"/>
              <a:sym typeface="Wingdings" panose="05000000000000000000" pitchFamily="2" charset="2"/>
            </a:endParaRPr>
          </a:p>
        </p:txBody>
      </p:sp>
      <p:sp>
        <p:nvSpPr>
          <p:cNvPr id="12301" name="矩形 17"/>
          <p:cNvSpPr>
            <a:spLocks noChangeArrowheads="1"/>
          </p:cNvSpPr>
          <p:nvPr/>
        </p:nvSpPr>
        <p:spPr bwMode="auto">
          <a:xfrm>
            <a:off x="9550400" y="3500438"/>
            <a:ext cx="958850"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DATA</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2302" name="矩形 18"/>
          <p:cNvSpPr>
            <a:spLocks noChangeArrowheads="1"/>
          </p:cNvSpPr>
          <p:nvPr/>
        </p:nvSpPr>
        <p:spPr bwMode="auto">
          <a:xfrm>
            <a:off x="9550400" y="3789363"/>
            <a:ext cx="958850" cy="287337"/>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LSR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2303" name="矩形 19"/>
          <p:cNvSpPr>
            <a:spLocks noChangeArrowheads="1"/>
          </p:cNvSpPr>
          <p:nvPr/>
        </p:nvSpPr>
        <p:spPr bwMode="auto">
          <a:xfrm>
            <a:off x="9550400" y="4076700"/>
            <a:ext cx="958850"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DIVR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2304" name="矩形 20"/>
          <p:cNvSpPr>
            <a:spLocks noChangeArrowheads="1"/>
          </p:cNvSpPr>
          <p:nvPr/>
        </p:nvSpPr>
        <p:spPr bwMode="auto">
          <a:xfrm>
            <a:off x="9550400" y="4365625"/>
            <a:ext cx="958850" cy="287338"/>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DIVT</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22" name="矩形 21"/>
          <p:cNvSpPr/>
          <p:nvPr/>
        </p:nvSpPr>
        <p:spPr bwMode="auto">
          <a:xfrm>
            <a:off x="10606088" y="4005263"/>
            <a:ext cx="960437" cy="576262"/>
          </a:xfrm>
          <a:prstGeom prst="rect">
            <a:avLst/>
          </a:prstGeom>
          <a:solidFill>
            <a:srgbClr val="FFFF00"/>
          </a:solidFill>
          <a:ln w="9525" cap="flat" cmpd="sng" algn="ctr">
            <a:solidFill>
              <a:schemeClr val="tx1"/>
            </a:solidFill>
            <a:prstDash val="solid"/>
            <a:round/>
            <a:headEnd type="none" w="med" len="med"/>
            <a:tailEnd type="triangle" w="lg" len="lg"/>
          </a:ln>
          <a:effectLst/>
        </p:spPr>
        <p:txBody>
          <a:bodyPr wrap="none" anchor="ctr"/>
          <a:lstStyle/>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接口</a:t>
            </a:r>
            <a:endParaRPr lang="en-US" altLang="zh-CN" sz="1800" dirty="0">
              <a:latin typeface="+mn-ea"/>
              <a:ea typeface="+mn-ea"/>
              <a:sym typeface="Wingdings" pitchFamily="2" charset="2"/>
            </a:endParaRPr>
          </a:p>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逻辑</a:t>
            </a:r>
          </a:p>
        </p:txBody>
      </p:sp>
      <p:sp>
        <p:nvSpPr>
          <p:cNvPr id="12306" name="矩形 22"/>
          <p:cNvSpPr>
            <a:spLocks noChangeArrowheads="1"/>
          </p:cNvSpPr>
          <p:nvPr/>
        </p:nvSpPr>
        <p:spPr bwMode="auto">
          <a:xfrm>
            <a:off x="9358313" y="1700213"/>
            <a:ext cx="2398712" cy="1441450"/>
          </a:xfrm>
          <a:prstGeom prst="rect">
            <a:avLst/>
          </a:prstGeom>
          <a:solidFill>
            <a:schemeClr val="bg1"/>
          </a:solidFill>
          <a:ln w="9525" algn="ctr">
            <a:solidFill>
              <a:schemeClr val="tx1"/>
            </a:solidFill>
            <a:round/>
            <a:headEnd/>
            <a:tailEnd type="triangle" w="lg" len="lg"/>
          </a:ln>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eaLnBrk="1" hangingPunct="1">
              <a:spcBef>
                <a:spcPct val="20000"/>
              </a:spcBef>
              <a:buClr>
                <a:srgbClr val="FF9900"/>
              </a:buClr>
              <a:buFont typeface="Wingdings" panose="05000000000000000000" pitchFamily="2" charset="2"/>
              <a:buNone/>
            </a:pPr>
            <a:r>
              <a:rPr lang="en-US" altLang="zh-CN" dirty="0">
                <a:latin typeface="黑体" panose="02010609060101010101" pitchFamily="49" charset="-122"/>
                <a:ea typeface="黑体" panose="02010609060101010101" pitchFamily="49" charset="-122"/>
                <a:sym typeface="Wingdings" panose="05000000000000000000" pitchFamily="2" charset="2"/>
              </a:rPr>
              <a:t>UART0</a:t>
            </a:r>
            <a:endParaRPr lang="zh-CN" altLang="en-US">
              <a:latin typeface="黑体" panose="02010609060101010101" pitchFamily="49" charset="-122"/>
              <a:ea typeface="黑体" panose="02010609060101010101" pitchFamily="49" charset="-122"/>
              <a:sym typeface="Wingdings" panose="05000000000000000000" pitchFamily="2" charset="2"/>
            </a:endParaRPr>
          </a:p>
        </p:txBody>
      </p:sp>
      <p:sp>
        <p:nvSpPr>
          <p:cNvPr id="12307" name="矩形 23"/>
          <p:cNvSpPr>
            <a:spLocks noChangeArrowheads="1"/>
          </p:cNvSpPr>
          <p:nvPr/>
        </p:nvSpPr>
        <p:spPr bwMode="auto">
          <a:xfrm>
            <a:off x="9550400" y="1917700"/>
            <a:ext cx="958850" cy="287338"/>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DATA</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2308" name="矩形 24"/>
          <p:cNvSpPr>
            <a:spLocks noChangeArrowheads="1"/>
          </p:cNvSpPr>
          <p:nvPr/>
        </p:nvSpPr>
        <p:spPr bwMode="auto">
          <a:xfrm>
            <a:off x="9550400" y="2205038"/>
            <a:ext cx="958850" cy="287337"/>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LSR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2309" name="矩形 25"/>
          <p:cNvSpPr>
            <a:spLocks noChangeArrowheads="1"/>
          </p:cNvSpPr>
          <p:nvPr/>
        </p:nvSpPr>
        <p:spPr bwMode="auto">
          <a:xfrm>
            <a:off x="9550400" y="2492375"/>
            <a:ext cx="958850" cy="288925"/>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DIVR</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12310" name="矩形 26"/>
          <p:cNvSpPr>
            <a:spLocks noChangeArrowheads="1"/>
          </p:cNvSpPr>
          <p:nvPr/>
        </p:nvSpPr>
        <p:spPr bwMode="auto">
          <a:xfrm>
            <a:off x="9550400" y="2781300"/>
            <a:ext cx="958850" cy="287338"/>
          </a:xfrm>
          <a:prstGeom prst="rect">
            <a:avLst/>
          </a:prstGeom>
          <a:solidFill>
            <a:srgbClr val="33CCFF"/>
          </a:solidFill>
          <a:ln w="9525" algn="ctr">
            <a:solidFill>
              <a:schemeClr val="tx1"/>
            </a:solidFill>
            <a:round/>
            <a:headEnd/>
            <a:tailEnd type="triangle" w="lg" len="lg"/>
          </a:ln>
        </p:spPr>
        <p:txBody>
          <a:bodyPr wrap="none" anchor="ct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r>
              <a:rPr lang="en-US" altLang="zh-CN" sz="1800" dirty="0">
                <a:latin typeface="Cambria" panose="02040503050406030204" pitchFamily="18" charset="0"/>
                <a:ea typeface="华文中宋" panose="02010600040101010101" pitchFamily="2" charset="-122"/>
                <a:sym typeface="Wingdings" panose="05000000000000000000" pitchFamily="2" charset="2"/>
              </a:rPr>
              <a:t>DIVT</a:t>
            </a:r>
            <a:endParaRPr lang="zh-CN" altLang="en-US" sz="2800">
              <a:latin typeface="Cambria" panose="02040503050406030204" pitchFamily="18" charset="0"/>
              <a:ea typeface="华文中宋" panose="02010600040101010101" pitchFamily="2" charset="-122"/>
              <a:sym typeface="Wingdings" panose="05000000000000000000" pitchFamily="2" charset="2"/>
            </a:endParaRPr>
          </a:p>
        </p:txBody>
      </p:sp>
      <p:sp>
        <p:nvSpPr>
          <p:cNvPr id="28" name="矩形 27"/>
          <p:cNvSpPr/>
          <p:nvPr/>
        </p:nvSpPr>
        <p:spPr bwMode="auto">
          <a:xfrm>
            <a:off x="10606088" y="2420938"/>
            <a:ext cx="960437" cy="576262"/>
          </a:xfrm>
          <a:prstGeom prst="rect">
            <a:avLst/>
          </a:prstGeom>
          <a:solidFill>
            <a:srgbClr val="FFFF00"/>
          </a:solidFill>
          <a:ln w="9525" cap="flat" cmpd="sng" algn="ctr">
            <a:solidFill>
              <a:schemeClr val="tx1"/>
            </a:solidFill>
            <a:prstDash val="solid"/>
            <a:round/>
            <a:headEnd type="none" w="med" len="med"/>
            <a:tailEnd type="triangle" w="lg" len="lg"/>
          </a:ln>
          <a:effectLst/>
        </p:spPr>
        <p:txBody>
          <a:bodyPr wrap="none" anchor="ctr"/>
          <a:lstStyle/>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接口</a:t>
            </a:r>
            <a:endParaRPr lang="en-US" altLang="zh-CN" sz="1800" dirty="0">
              <a:latin typeface="+mn-ea"/>
              <a:ea typeface="+mn-ea"/>
              <a:sym typeface="Wingdings" pitchFamily="2" charset="2"/>
            </a:endParaRPr>
          </a:p>
          <a:p>
            <a:pPr marL="342900" indent="-342900" algn="ctr" defTabSz="914400" eaLnBrk="1" hangingPunct="1">
              <a:spcBef>
                <a:spcPts val="0"/>
              </a:spcBef>
              <a:buClr>
                <a:srgbClr val="FF9900"/>
              </a:buClr>
              <a:buFont typeface="Wingdings" pitchFamily="2" charset="2"/>
              <a:buNone/>
              <a:defRPr/>
            </a:pPr>
            <a:r>
              <a:rPr lang="zh-CN" altLang="en-US" sz="1800" dirty="0">
                <a:latin typeface="+mn-ea"/>
                <a:ea typeface="+mn-ea"/>
                <a:sym typeface="Wingdings" pitchFamily="2" charset="2"/>
              </a:rPr>
              <a:t>逻辑</a:t>
            </a:r>
          </a:p>
        </p:txBody>
      </p:sp>
      <p:sp>
        <p:nvSpPr>
          <p:cNvPr id="12312" name="Line 55"/>
          <p:cNvSpPr>
            <a:spLocks noChangeShapeType="1"/>
          </p:cNvSpPr>
          <p:nvPr/>
        </p:nvSpPr>
        <p:spPr bwMode="auto">
          <a:xfrm flipV="1">
            <a:off x="3598863" y="3789363"/>
            <a:ext cx="1150937"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55"/>
          <p:cNvSpPr>
            <a:spLocks noChangeShapeType="1"/>
          </p:cNvSpPr>
          <p:nvPr/>
        </p:nvSpPr>
        <p:spPr bwMode="auto">
          <a:xfrm flipV="1">
            <a:off x="3598863" y="4365625"/>
            <a:ext cx="1150937" cy="0"/>
          </a:xfrm>
          <a:prstGeom prst="line">
            <a:avLst/>
          </a:prstGeom>
          <a:noFill/>
          <a:ln w="38100">
            <a:solidFill>
              <a:srgbClr val="FFFF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Line 55"/>
          <p:cNvSpPr>
            <a:spLocks noChangeShapeType="1"/>
          </p:cNvSpPr>
          <p:nvPr/>
        </p:nvSpPr>
        <p:spPr bwMode="auto">
          <a:xfrm flipH="1" flipV="1">
            <a:off x="3598863" y="4076700"/>
            <a:ext cx="1150937" cy="0"/>
          </a:xfrm>
          <a:prstGeom prst="line">
            <a:avLst/>
          </a:prstGeom>
          <a:noFill/>
          <a:ln w="38100">
            <a:solidFill>
              <a:srgbClr val="66FF66"/>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5" name="Line 55"/>
          <p:cNvSpPr>
            <a:spLocks noChangeShapeType="1"/>
          </p:cNvSpPr>
          <p:nvPr/>
        </p:nvSpPr>
        <p:spPr bwMode="auto">
          <a:xfrm flipV="1">
            <a:off x="7342188" y="3717925"/>
            <a:ext cx="11525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6" name="Line 55"/>
          <p:cNvSpPr>
            <a:spLocks noChangeShapeType="1"/>
          </p:cNvSpPr>
          <p:nvPr/>
        </p:nvSpPr>
        <p:spPr bwMode="auto">
          <a:xfrm flipV="1">
            <a:off x="7342188" y="3933825"/>
            <a:ext cx="8636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Line 55"/>
          <p:cNvSpPr>
            <a:spLocks noChangeShapeType="1"/>
          </p:cNvSpPr>
          <p:nvPr/>
        </p:nvSpPr>
        <p:spPr bwMode="auto">
          <a:xfrm flipV="1">
            <a:off x="8205788" y="5805488"/>
            <a:ext cx="115252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8" name="Line 55"/>
          <p:cNvSpPr>
            <a:spLocks noChangeShapeType="1"/>
          </p:cNvSpPr>
          <p:nvPr/>
        </p:nvSpPr>
        <p:spPr bwMode="auto">
          <a:xfrm flipH="1">
            <a:off x="8013700" y="5589588"/>
            <a:ext cx="1344613" cy="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9" name="Line 55"/>
          <p:cNvSpPr>
            <a:spLocks noChangeShapeType="1"/>
          </p:cNvSpPr>
          <p:nvPr/>
        </p:nvSpPr>
        <p:spPr bwMode="auto">
          <a:xfrm flipH="1" flipV="1">
            <a:off x="8013700" y="2781300"/>
            <a:ext cx="1344613" cy="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0" name="Line 55"/>
          <p:cNvSpPr>
            <a:spLocks noChangeShapeType="1"/>
          </p:cNvSpPr>
          <p:nvPr/>
        </p:nvSpPr>
        <p:spPr bwMode="auto">
          <a:xfrm flipV="1">
            <a:off x="8494713" y="2133600"/>
            <a:ext cx="0" cy="32400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55"/>
          <p:cNvSpPr>
            <a:spLocks noChangeShapeType="1"/>
          </p:cNvSpPr>
          <p:nvPr/>
        </p:nvSpPr>
        <p:spPr bwMode="auto">
          <a:xfrm flipV="1">
            <a:off x="8499475" y="3541713"/>
            <a:ext cx="863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Line 55"/>
          <p:cNvSpPr>
            <a:spLocks noChangeShapeType="1"/>
          </p:cNvSpPr>
          <p:nvPr/>
        </p:nvSpPr>
        <p:spPr bwMode="auto">
          <a:xfrm flipV="1">
            <a:off x="8499475" y="2133600"/>
            <a:ext cx="863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55"/>
          <p:cNvSpPr>
            <a:spLocks noChangeShapeType="1"/>
          </p:cNvSpPr>
          <p:nvPr/>
        </p:nvSpPr>
        <p:spPr bwMode="auto">
          <a:xfrm flipV="1">
            <a:off x="8499475" y="5370513"/>
            <a:ext cx="863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Line 55"/>
          <p:cNvSpPr>
            <a:spLocks noChangeShapeType="1"/>
          </p:cNvSpPr>
          <p:nvPr/>
        </p:nvSpPr>
        <p:spPr bwMode="auto">
          <a:xfrm>
            <a:off x="8205788" y="2925763"/>
            <a:ext cx="0" cy="287972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5" name="Line 55"/>
          <p:cNvSpPr>
            <a:spLocks noChangeShapeType="1"/>
          </p:cNvSpPr>
          <p:nvPr/>
        </p:nvSpPr>
        <p:spPr bwMode="auto">
          <a:xfrm flipV="1">
            <a:off x="8205788" y="2925763"/>
            <a:ext cx="115252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8" name="Line 55"/>
          <p:cNvSpPr>
            <a:spLocks noChangeShapeType="1"/>
          </p:cNvSpPr>
          <p:nvPr/>
        </p:nvSpPr>
        <p:spPr bwMode="auto">
          <a:xfrm flipH="1" flipV="1">
            <a:off x="8782050" y="3933825"/>
            <a:ext cx="576263" cy="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9" name="Line 55"/>
          <p:cNvSpPr>
            <a:spLocks noChangeShapeType="1"/>
          </p:cNvSpPr>
          <p:nvPr/>
        </p:nvSpPr>
        <p:spPr bwMode="auto">
          <a:xfrm>
            <a:off x="8205788" y="4076700"/>
            <a:ext cx="115252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0" name="Rectangle 16"/>
          <p:cNvSpPr>
            <a:spLocks noChangeArrowheads="1"/>
          </p:cNvSpPr>
          <p:nvPr/>
        </p:nvSpPr>
        <p:spPr bwMode="auto">
          <a:xfrm>
            <a:off x="4749800" y="2997200"/>
            <a:ext cx="2592388" cy="2087563"/>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2000" dirty="0">
                <a:solidFill>
                  <a:srgbClr val="000000"/>
                </a:solidFill>
                <a:latin typeface="Cambria" panose="02040503050406030204" pitchFamily="18" charset="0"/>
                <a:ea typeface="黑体" panose="02010609060101010101" pitchFamily="49" charset="-122"/>
              </a:rPr>
              <a:t>Bridge</a:t>
            </a:r>
            <a:endParaRPr kumimoji="1" lang="zh-CN" altLang="en-US" sz="2000">
              <a:solidFill>
                <a:srgbClr val="000000"/>
              </a:solidFill>
              <a:latin typeface="Cambria" panose="02040503050406030204" pitchFamily="18" charset="0"/>
              <a:ea typeface="黑体" panose="02010609060101010101" pitchFamily="49" charset="-122"/>
            </a:endParaRPr>
          </a:p>
        </p:txBody>
      </p:sp>
      <p:sp>
        <p:nvSpPr>
          <p:cNvPr id="12331" name="Text Box 17"/>
          <p:cNvSpPr txBox="1">
            <a:spLocks noChangeArrowheads="1"/>
          </p:cNvSpPr>
          <p:nvPr/>
        </p:nvSpPr>
        <p:spPr bwMode="auto">
          <a:xfrm>
            <a:off x="4830763" y="3549650"/>
            <a:ext cx="107156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lnSpc>
                <a:spcPct val="150000"/>
              </a:lnSpc>
            </a:pPr>
            <a:r>
              <a:rPr kumimoji="1" lang="en-US" altLang="zh-CN" sz="1400" dirty="0" err="1">
                <a:solidFill>
                  <a:srgbClr val="000000"/>
                </a:solidFill>
                <a:latin typeface="Times New Roman" panose="02020603050405020304" pitchFamily="18" charset="0"/>
              </a:rPr>
              <a:t>PrAddr</a:t>
            </a:r>
            <a:endParaRPr kumimoji="1" lang="en-US" altLang="zh-CN" sz="1400" dirty="0">
              <a:solidFill>
                <a:srgbClr val="000000"/>
              </a:solidFill>
              <a:latin typeface="Times New Roman" panose="02020603050405020304" pitchFamily="18" charset="0"/>
            </a:endParaRPr>
          </a:p>
          <a:p>
            <a:pPr eaLnBrk="1" fontAlgn="ctr" hangingPunct="1">
              <a:lnSpc>
                <a:spcPct val="150000"/>
              </a:lnSpc>
            </a:pPr>
            <a:r>
              <a:rPr kumimoji="1" lang="en-US" altLang="zh-CN" sz="1400" dirty="0" err="1">
                <a:solidFill>
                  <a:srgbClr val="000000"/>
                </a:solidFill>
                <a:latin typeface="Times New Roman" panose="02020603050405020304" pitchFamily="18" charset="0"/>
              </a:rPr>
              <a:t>PrRD</a:t>
            </a:r>
            <a:endParaRPr kumimoji="1" lang="en-US" altLang="zh-CN" sz="1400" dirty="0">
              <a:solidFill>
                <a:srgbClr val="000000"/>
              </a:solidFill>
              <a:latin typeface="Times New Roman" panose="02020603050405020304" pitchFamily="18" charset="0"/>
            </a:endParaRPr>
          </a:p>
          <a:p>
            <a:pPr eaLnBrk="1" fontAlgn="ctr" hangingPunct="1">
              <a:lnSpc>
                <a:spcPct val="150000"/>
              </a:lnSpc>
            </a:pPr>
            <a:r>
              <a:rPr kumimoji="1" lang="en-US" altLang="zh-CN" sz="1400" dirty="0" err="1">
                <a:solidFill>
                  <a:srgbClr val="000000"/>
                </a:solidFill>
                <a:latin typeface="Times New Roman" panose="02020603050405020304" pitchFamily="18" charset="0"/>
              </a:rPr>
              <a:t>PrWD</a:t>
            </a:r>
            <a:endParaRPr kumimoji="1" lang="en-US" altLang="zh-CN" sz="1400" dirty="0">
              <a:solidFill>
                <a:srgbClr val="000000"/>
              </a:solidFill>
              <a:latin typeface="Times New Roman" panose="02020603050405020304" pitchFamily="18" charset="0"/>
            </a:endParaRPr>
          </a:p>
        </p:txBody>
      </p:sp>
      <p:sp>
        <p:nvSpPr>
          <p:cNvPr id="12332" name="Text Box 22"/>
          <p:cNvSpPr txBox="1">
            <a:spLocks noChangeArrowheads="1"/>
          </p:cNvSpPr>
          <p:nvPr/>
        </p:nvSpPr>
        <p:spPr bwMode="auto">
          <a:xfrm>
            <a:off x="6064250" y="3595688"/>
            <a:ext cx="12779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400" dirty="0" err="1">
                <a:solidFill>
                  <a:srgbClr val="000000"/>
                </a:solidFill>
                <a:latin typeface="Times New Roman" panose="02020603050405020304" pitchFamily="18" charset="0"/>
              </a:rPr>
              <a:t>DEV_Addr</a:t>
            </a:r>
            <a:endParaRPr kumimoji="1" lang="en-US" altLang="zh-CN" sz="1400" dirty="0">
              <a:solidFill>
                <a:srgbClr val="000000"/>
              </a:solidFill>
              <a:latin typeface="Times New Roman" panose="02020603050405020304" pitchFamily="18" charset="0"/>
            </a:endParaRPr>
          </a:p>
          <a:p>
            <a:pPr eaLnBrk="1" fontAlgn="ctr" hangingPunct="1"/>
            <a:r>
              <a:rPr kumimoji="1" lang="en-US" altLang="zh-CN" sz="1400" dirty="0">
                <a:solidFill>
                  <a:srgbClr val="000000"/>
                </a:solidFill>
                <a:latin typeface="Times New Roman" panose="02020603050405020304" pitchFamily="18" charset="0"/>
              </a:rPr>
              <a:t>DEV_WD</a:t>
            </a:r>
          </a:p>
        </p:txBody>
      </p:sp>
      <p:sp>
        <p:nvSpPr>
          <p:cNvPr id="12333" name="Text Box 22"/>
          <p:cNvSpPr txBox="1">
            <a:spLocks noChangeArrowheads="1"/>
          </p:cNvSpPr>
          <p:nvPr/>
        </p:nvSpPr>
        <p:spPr bwMode="auto">
          <a:xfrm>
            <a:off x="6064250" y="4149725"/>
            <a:ext cx="127793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400">
                <a:solidFill>
                  <a:srgbClr val="000000"/>
                </a:solidFill>
                <a:latin typeface="Times New Roman" panose="02020603050405020304" pitchFamily="18" charset="0"/>
              </a:rPr>
              <a:t>DEV1_RD</a:t>
            </a:r>
          </a:p>
          <a:p>
            <a:pPr eaLnBrk="1" fontAlgn="ctr" hangingPunct="1"/>
            <a:r>
              <a:rPr kumimoji="1" lang="en-US" altLang="zh-CN" sz="1400">
                <a:solidFill>
                  <a:srgbClr val="000000"/>
                </a:solidFill>
                <a:latin typeface="Times New Roman" panose="02020603050405020304" pitchFamily="18" charset="0"/>
              </a:rPr>
              <a:t>DEV2_RD</a:t>
            </a:r>
          </a:p>
          <a:p>
            <a:pPr eaLnBrk="1" fontAlgn="ctr" hangingPunct="1"/>
            <a:endParaRPr kumimoji="1" lang="en-US" altLang="zh-CN" sz="1400">
              <a:solidFill>
                <a:srgbClr val="000000"/>
              </a:solidFill>
              <a:latin typeface="Times New Roman" panose="02020603050405020304" pitchFamily="18" charset="0"/>
            </a:endParaRPr>
          </a:p>
          <a:p>
            <a:pPr eaLnBrk="1" fontAlgn="ctr" hangingPunct="1"/>
            <a:r>
              <a:rPr kumimoji="1" lang="en-US" altLang="zh-CN" sz="1400">
                <a:solidFill>
                  <a:srgbClr val="000000"/>
                </a:solidFill>
                <a:latin typeface="Times New Roman" panose="02020603050405020304" pitchFamily="18" charset="0"/>
              </a:rPr>
              <a:t>DEVn_RD</a:t>
            </a:r>
          </a:p>
        </p:txBody>
      </p:sp>
      <p:sp>
        <p:nvSpPr>
          <p:cNvPr id="12357" name="Line 55"/>
          <p:cNvSpPr>
            <a:spLocks noChangeShapeType="1"/>
          </p:cNvSpPr>
          <p:nvPr/>
        </p:nvSpPr>
        <p:spPr bwMode="auto">
          <a:xfrm flipH="1" flipV="1">
            <a:off x="7342188" y="4292553"/>
            <a:ext cx="671512" cy="47"/>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8" name="Line 55"/>
          <p:cNvSpPr>
            <a:spLocks noChangeShapeType="1"/>
          </p:cNvSpPr>
          <p:nvPr/>
        </p:nvSpPr>
        <p:spPr bwMode="auto">
          <a:xfrm flipH="1" flipV="1">
            <a:off x="8013700" y="2781300"/>
            <a:ext cx="0" cy="151130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5" name="Line 55"/>
          <p:cNvSpPr>
            <a:spLocks noChangeShapeType="1"/>
          </p:cNvSpPr>
          <p:nvPr/>
        </p:nvSpPr>
        <p:spPr bwMode="auto">
          <a:xfrm flipH="1" flipV="1">
            <a:off x="7342188" y="4508482"/>
            <a:ext cx="1439862" cy="18"/>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6" name="Line 55"/>
          <p:cNvSpPr>
            <a:spLocks noChangeShapeType="1"/>
          </p:cNvSpPr>
          <p:nvPr/>
        </p:nvSpPr>
        <p:spPr bwMode="auto">
          <a:xfrm flipH="1" flipV="1">
            <a:off x="8782050" y="3933825"/>
            <a:ext cx="0" cy="574675"/>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3" name="Line 55"/>
          <p:cNvSpPr>
            <a:spLocks noChangeShapeType="1"/>
          </p:cNvSpPr>
          <p:nvPr/>
        </p:nvSpPr>
        <p:spPr bwMode="auto">
          <a:xfrm flipH="1">
            <a:off x="7342188" y="4868863"/>
            <a:ext cx="671512" cy="22"/>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4" name="Line 55"/>
          <p:cNvSpPr>
            <a:spLocks noChangeShapeType="1"/>
          </p:cNvSpPr>
          <p:nvPr/>
        </p:nvSpPr>
        <p:spPr bwMode="auto">
          <a:xfrm flipH="1">
            <a:off x="8013700" y="4868863"/>
            <a:ext cx="0" cy="720725"/>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8" name="表格 57"/>
          <p:cNvGraphicFramePr>
            <a:graphicFrameLocks noGrp="1"/>
          </p:cNvGraphicFramePr>
          <p:nvPr>
            <p:extLst>
              <p:ext uri="{D42A27DB-BD31-4B8C-83A1-F6EECF244321}">
                <p14:modId xmlns:p14="http://schemas.microsoft.com/office/powerpoint/2010/main" val="782856823"/>
              </p:ext>
            </p:extLst>
          </p:nvPr>
        </p:nvGraphicFramePr>
        <p:xfrm>
          <a:off x="4116388" y="5280025"/>
          <a:ext cx="3360737" cy="1482724"/>
        </p:xfrm>
        <a:graphic>
          <a:graphicData uri="http://schemas.openxmlformats.org/drawingml/2006/table">
            <a:tbl>
              <a:tblPr firstRow="1" bandRow="1">
                <a:tableStyleId>{16D9F66E-5EB9-4882-86FB-DCBF35E3C3E4}</a:tableStyleId>
              </a:tblPr>
              <a:tblGrid>
                <a:gridCol w="960210">
                  <a:extLst>
                    <a:ext uri="{9D8B030D-6E8A-4147-A177-3AD203B41FA5}">
                      <a16:colId xmlns:a16="http://schemas.microsoft.com/office/drawing/2014/main" val="20000"/>
                    </a:ext>
                  </a:extLst>
                </a:gridCol>
                <a:gridCol w="2400527">
                  <a:extLst>
                    <a:ext uri="{9D8B030D-6E8A-4147-A177-3AD203B41FA5}">
                      <a16:colId xmlns:a16="http://schemas.microsoft.com/office/drawing/2014/main" val="20001"/>
                    </a:ext>
                  </a:extLst>
                </a:gridCol>
              </a:tblGrid>
              <a:tr h="370681">
                <a:tc>
                  <a:txBody>
                    <a:bodyPr/>
                    <a:lstStyle/>
                    <a:p>
                      <a:pPr algn="ctr"/>
                      <a:r>
                        <a:rPr lang="zh-CN" altLang="en-US" sz="1800" dirty="0" smtClean="0">
                          <a:solidFill>
                            <a:schemeClr val="bg1"/>
                          </a:solidFill>
                        </a:rPr>
                        <a:t>符号</a:t>
                      </a:r>
                      <a:endParaRPr lang="zh-CN" altLang="en-US" sz="1800" dirty="0">
                        <a:solidFill>
                          <a:schemeClr val="bg1"/>
                        </a:solidFill>
                      </a:endParaRPr>
                    </a:p>
                  </a:txBody>
                  <a:tcPr marL="121930" marR="121930" marT="45700" marB="45700">
                    <a:solidFill>
                      <a:srgbClr val="0070C0"/>
                    </a:solidFill>
                  </a:tcPr>
                </a:tc>
                <a:tc>
                  <a:txBody>
                    <a:bodyPr/>
                    <a:lstStyle/>
                    <a:p>
                      <a:pPr algn="ctr"/>
                      <a:r>
                        <a:rPr lang="zh-CN" altLang="en-US" sz="1800" dirty="0" smtClean="0">
                          <a:solidFill>
                            <a:schemeClr val="bg1"/>
                          </a:solidFill>
                        </a:rPr>
                        <a:t>含义</a:t>
                      </a:r>
                      <a:endParaRPr lang="zh-CN" altLang="en-US" sz="1800" dirty="0">
                        <a:solidFill>
                          <a:schemeClr val="bg1"/>
                        </a:solidFill>
                      </a:endParaRPr>
                    </a:p>
                  </a:txBody>
                  <a:tcPr marL="121930" marR="121930" marT="45700" marB="45700">
                    <a:solidFill>
                      <a:srgbClr val="0070C0"/>
                    </a:solidFill>
                  </a:tcPr>
                </a:tc>
                <a:extLst>
                  <a:ext uri="{0D108BD9-81ED-4DB2-BD59-A6C34878D82A}">
                    <a16:rowId xmlns:a16="http://schemas.microsoft.com/office/drawing/2014/main" val="10000"/>
                  </a:ext>
                </a:extLst>
              </a:tr>
              <a:tr h="370681">
                <a:tc>
                  <a:txBody>
                    <a:bodyPr/>
                    <a:lstStyle/>
                    <a:p>
                      <a:pPr algn="ctr"/>
                      <a:r>
                        <a:rPr lang="en-US" altLang="zh-CN" sz="1800" dirty="0" smtClean="0"/>
                        <a:t>Addr</a:t>
                      </a:r>
                      <a:endParaRPr lang="zh-CN" altLang="en-US" sz="1800" dirty="0"/>
                    </a:p>
                  </a:txBody>
                  <a:tcPr marL="121930" marR="121930" marT="45700" marB="45700"/>
                </a:tc>
                <a:tc>
                  <a:txBody>
                    <a:bodyPr/>
                    <a:lstStyle/>
                    <a:p>
                      <a:pPr algn="ctr"/>
                      <a:r>
                        <a:rPr lang="zh-CN" altLang="en-US" sz="1800" dirty="0" smtClean="0"/>
                        <a:t>地址</a:t>
                      </a:r>
                      <a:endParaRPr lang="zh-CN" altLang="en-US" sz="1800" dirty="0"/>
                    </a:p>
                  </a:txBody>
                  <a:tcPr marL="121930" marR="121930" marT="45700" marB="45700"/>
                </a:tc>
                <a:extLst>
                  <a:ext uri="{0D108BD9-81ED-4DB2-BD59-A6C34878D82A}">
                    <a16:rowId xmlns:a16="http://schemas.microsoft.com/office/drawing/2014/main" val="10001"/>
                  </a:ext>
                </a:extLst>
              </a:tr>
              <a:tr h="370681">
                <a:tc>
                  <a:txBody>
                    <a:bodyPr/>
                    <a:lstStyle/>
                    <a:p>
                      <a:pPr algn="ctr"/>
                      <a:r>
                        <a:rPr lang="en-US" altLang="zh-CN" sz="1800" dirty="0" smtClean="0"/>
                        <a:t>RD</a:t>
                      </a:r>
                      <a:endParaRPr lang="zh-CN" altLang="en-US" sz="1800" dirty="0"/>
                    </a:p>
                  </a:txBody>
                  <a:tcPr marL="121930" marR="121930" marT="45700" marB="45700"/>
                </a:tc>
                <a:tc>
                  <a:txBody>
                    <a:bodyPr/>
                    <a:lstStyle/>
                    <a:p>
                      <a:pPr algn="ctr"/>
                      <a:r>
                        <a:rPr lang="en-US" altLang="zh-CN" sz="1800" dirty="0" smtClean="0"/>
                        <a:t>CPU</a:t>
                      </a:r>
                      <a:r>
                        <a:rPr lang="zh-CN" altLang="en-US" sz="1800" dirty="0" smtClean="0"/>
                        <a:t>读的数据</a:t>
                      </a:r>
                      <a:endParaRPr lang="zh-CN" altLang="en-US" sz="1800" dirty="0"/>
                    </a:p>
                  </a:txBody>
                  <a:tcPr marL="121930" marR="121930" marT="45700" marB="45700"/>
                </a:tc>
                <a:extLst>
                  <a:ext uri="{0D108BD9-81ED-4DB2-BD59-A6C34878D82A}">
                    <a16:rowId xmlns:a16="http://schemas.microsoft.com/office/drawing/2014/main" val="10002"/>
                  </a:ext>
                </a:extLst>
              </a:tr>
              <a:tr h="370681">
                <a:tc>
                  <a:txBody>
                    <a:bodyPr/>
                    <a:lstStyle/>
                    <a:p>
                      <a:pPr algn="ctr"/>
                      <a:r>
                        <a:rPr lang="en-US" altLang="zh-CN" sz="1800" dirty="0" smtClean="0"/>
                        <a:t>WD</a:t>
                      </a:r>
                      <a:endParaRPr lang="zh-CN" altLang="en-US" sz="1800" dirty="0"/>
                    </a:p>
                  </a:txBody>
                  <a:tcPr marL="121930" marR="121930" marT="45700" marB="45700"/>
                </a:tc>
                <a:tc>
                  <a:txBody>
                    <a:bodyPr/>
                    <a:lstStyle/>
                    <a:p>
                      <a:pPr algn="ctr"/>
                      <a:r>
                        <a:rPr lang="en-US" altLang="zh-CN" sz="1800" dirty="0" smtClean="0"/>
                        <a:t>CPU</a:t>
                      </a:r>
                      <a:r>
                        <a:rPr lang="zh-CN" altLang="en-US" sz="1800" dirty="0" smtClean="0"/>
                        <a:t>写的数据</a:t>
                      </a:r>
                      <a:endParaRPr lang="zh-CN" altLang="en-US" sz="1800" dirty="0"/>
                    </a:p>
                  </a:txBody>
                  <a:tcPr marL="121930" marR="121930" marT="45700" marB="45700"/>
                </a:tc>
                <a:extLst>
                  <a:ext uri="{0D108BD9-81ED-4DB2-BD59-A6C34878D82A}">
                    <a16:rowId xmlns:a16="http://schemas.microsoft.com/office/drawing/2014/main" val="10003"/>
                  </a:ext>
                </a:extLst>
              </a:tr>
            </a:tbl>
          </a:graphicData>
        </a:graphic>
      </p:graphicFrame>
      <p:sp>
        <p:nvSpPr>
          <p:cNvPr id="55" name="圆角矩形 54"/>
          <p:cNvSpPr/>
          <p:nvPr/>
        </p:nvSpPr>
        <p:spPr bwMode="auto">
          <a:xfrm>
            <a:off x="465261" y="246311"/>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：与设备对接</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52"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8</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20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29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29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29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29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29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29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29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30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30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230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30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230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230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230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230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230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31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231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231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231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231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31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231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231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231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2320"/>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232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232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232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232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232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32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232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2330"/>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233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233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233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235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235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235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235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235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235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1" grpId="0"/>
      <p:bldP spid="167" grpId="0"/>
      <p:bldP spid="12294" grpId="0" animBg="1"/>
      <p:bldP spid="12295" grpId="0" animBg="1"/>
      <p:bldP spid="12296" grpId="0" animBg="1"/>
      <p:bldP spid="12297" grpId="0" animBg="1"/>
      <p:bldP spid="12298" grpId="0" animBg="1"/>
      <p:bldP spid="173" grpId="0" animBg="1"/>
      <p:bldP spid="12300" grpId="0" animBg="1"/>
      <p:bldP spid="12301" grpId="0" animBg="1"/>
      <p:bldP spid="12302" grpId="0" animBg="1"/>
      <p:bldP spid="12303" grpId="0" animBg="1"/>
      <p:bldP spid="12304" grpId="0" animBg="1"/>
      <p:bldP spid="22" grpId="0" animBg="1"/>
      <p:bldP spid="12306" grpId="0" animBg="1"/>
      <p:bldP spid="12307" grpId="0" animBg="1"/>
      <p:bldP spid="12308" grpId="0" animBg="1"/>
      <p:bldP spid="12309" grpId="0" animBg="1"/>
      <p:bldP spid="12310" grpId="0" animBg="1"/>
      <p:bldP spid="28" grpId="0" animBg="1"/>
      <p:bldP spid="12312" grpId="0" animBg="1"/>
      <p:bldP spid="12313" grpId="0" animBg="1"/>
      <p:bldP spid="12314" grpId="0" animBg="1"/>
      <p:bldP spid="12315" grpId="0" animBg="1"/>
      <p:bldP spid="12316" grpId="0" animBg="1"/>
      <p:bldP spid="12317" grpId="0" animBg="1"/>
      <p:bldP spid="12318" grpId="0" animBg="1"/>
      <p:bldP spid="12319" grpId="0" animBg="1"/>
      <p:bldP spid="12320" grpId="0" animBg="1"/>
      <p:bldP spid="12321" grpId="0" animBg="1"/>
      <p:bldP spid="12322" grpId="0" animBg="1"/>
      <p:bldP spid="12323" grpId="0" animBg="1"/>
      <p:bldP spid="12324" grpId="0" animBg="1"/>
      <p:bldP spid="12325" grpId="0" animBg="1"/>
      <p:bldP spid="12328" grpId="0" animBg="1"/>
      <p:bldP spid="12329" grpId="0" animBg="1"/>
      <p:bldP spid="12330" grpId="0" animBg="1"/>
      <p:bldP spid="12331" grpId="0"/>
      <p:bldP spid="12332" grpId="0"/>
      <p:bldP spid="12333" grpId="0"/>
      <p:bldP spid="12357" grpId="0" animBg="1"/>
      <p:bldP spid="12358" grpId="0" animBg="1"/>
      <p:bldP spid="12355" grpId="0" animBg="1"/>
      <p:bldP spid="12356" grpId="0" animBg="1"/>
      <p:bldP spid="12353" grpId="0" animBg="1"/>
      <p:bldP spid="12354"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p:nvPr>
        </p:nvSpPr>
        <p:spPr>
          <a:xfrm>
            <a:off x="535657" y="1171576"/>
            <a:ext cx="11149012" cy="332399"/>
          </a:xfrm>
        </p:spPr>
        <p:txBody>
          <a:bodyPr/>
          <a:lstStyle/>
          <a:p>
            <a:r>
              <a:rPr lang="en-US" altLang="zh-CN" sz="2400" b="1" kern="0" dirty="0" smtClean="0">
                <a:solidFill>
                  <a:srgbClr val="FFFF00"/>
                </a:solidFill>
                <a:latin typeface="+mn-lt"/>
                <a:ea typeface="+mn-ea"/>
                <a:cs typeface="+mn-cs"/>
              </a:rPr>
              <a:t>Bridge</a:t>
            </a:r>
            <a:r>
              <a:rPr lang="zh-CN" altLang="en-US" sz="2400" b="1" kern="0" dirty="0" smtClean="0">
                <a:solidFill>
                  <a:srgbClr val="FFFF00"/>
                </a:solidFill>
                <a:latin typeface="+mn-lt"/>
                <a:ea typeface="+mn-ea"/>
                <a:cs typeface="+mn-cs"/>
              </a:rPr>
              <a:t>功能</a:t>
            </a:r>
            <a:r>
              <a:rPr lang="zh-CN" altLang="en-US" sz="2400" b="1" kern="0" dirty="0">
                <a:solidFill>
                  <a:srgbClr val="FFFF00"/>
                </a:solidFill>
                <a:latin typeface="+mn-lt"/>
                <a:ea typeface="+mn-ea"/>
                <a:cs typeface="+mn-cs"/>
              </a:rPr>
              <a:t>及内部</a:t>
            </a:r>
            <a:r>
              <a:rPr lang="zh-CN" altLang="en-US" sz="2400" b="1" kern="0" dirty="0" smtClean="0">
                <a:solidFill>
                  <a:srgbClr val="FFFF00"/>
                </a:solidFill>
                <a:latin typeface="+mn-lt"/>
                <a:ea typeface="+mn-ea"/>
                <a:cs typeface="+mn-cs"/>
              </a:rPr>
              <a:t>结构</a:t>
            </a:r>
            <a:endParaRPr lang="zh-CN" altLang="en-US" sz="2400" b="1" kern="0" dirty="0">
              <a:solidFill>
                <a:srgbClr val="FFFF00"/>
              </a:solidFill>
              <a:latin typeface="+mn-lt"/>
              <a:ea typeface="+mn-ea"/>
              <a:cs typeface="+mn-cs"/>
            </a:endParaRPr>
          </a:p>
        </p:txBody>
      </p:sp>
      <p:sp>
        <p:nvSpPr>
          <p:cNvPr id="167" name="内容占位符 1"/>
          <p:cNvSpPr txBox="1">
            <a:spLocks/>
          </p:cNvSpPr>
          <p:nvPr/>
        </p:nvSpPr>
        <p:spPr bwMode="auto">
          <a:xfrm>
            <a:off x="535657" y="1447801"/>
            <a:ext cx="11617325" cy="223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Clr>
                <a:srgbClr val="00B050"/>
              </a:buClr>
              <a:defRPr/>
            </a:pPr>
            <a:r>
              <a:rPr lang="zh-CN" altLang="en-US" sz="2400" b="1" kern="0" dirty="0" smtClean="0">
                <a:solidFill>
                  <a:schemeClr val="bg1"/>
                </a:solidFill>
              </a:rPr>
              <a:t>完成地址、数据转换，控制信号的产生</a:t>
            </a:r>
            <a:endParaRPr lang="en-US" altLang="zh-CN" sz="2400" b="1" kern="0" dirty="0" smtClean="0">
              <a:solidFill>
                <a:schemeClr val="bg1"/>
              </a:solidFill>
            </a:endParaRPr>
          </a:p>
          <a:p>
            <a:pPr lvl="1">
              <a:defRPr/>
            </a:pPr>
            <a:r>
              <a:rPr lang="zh-CN" altLang="en-US" sz="2400" b="1" kern="0" dirty="0" smtClean="0">
                <a:solidFill>
                  <a:schemeClr val="bg1"/>
                </a:solidFill>
              </a:rPr>
              <a:t>地址转换</a:t>
            </a:r>
            <a:endParaRPr lang="en-US" altLang="zh-CN" sz="2400" b="1" kern="0" dirty="0" smtClean="0">
              <a:solidFill>
                <a:schemeClr val="bg1"/>
              </a:solidFill>
            </a:endParaRPr>
          </a:p>
          <a:p>
            <a:pPr lvl="1">
              <a:defRPr/>
            </a:pPr>
            <a:r>
              <a:rPr lang="zh-CN" altLang="en-US" sz="2400" b="1" kern="0" dirty="0" smtClean="0">
                <a:solidFill>
                  <a:schemeClr val="bg1"/>
                </a:solidFill>
              </a:rPr>
              <a:t>读数据</a:t>
            </a:r>
            <a:endParaRPr lang="en-US" altLang="zh-CN" sz="2400" b="1" kern="0" dirty="0" smtClean="0">
              <a:solidFill>
                <a:schemeClr val="bg1"/>
              </a:solidFill>
            </a:endParaRPr>
          </a:p>
          <a:p>
            <a:pPr lvl="1">
              <a:defRPr/>
            </a:pPr>
            <a:r>
              <a:rPr lang="zh-CN" altLang="en-US" sz="2400" b="1" kern="0" dirty="0" smtClean="0">
                <a:solidFill>
                  <a:schemeClr val="bg1"/>
                </a:solidFill>
              </a:rPr>
              <a:t>写数据</a:t>
            </a:r>
            <a:endParaRPr lang="en-US" altLang="zh-CN" sz="2400" b="1" kern="0" dirty="0" smtClean="0">
              <a:solidFill>
                <a:schemeClr val="bg1"/>
              </a:solidFill>
            </a:endParaRPr>
          </a:p>
        </p:txBody>
      </p:sp>
      <p:grpSp>
        <p:nvGrpSpPr>
          <p:cNvPr id="2" name="组合 1"/>
          <p:cNvGrpSpPr/>
          <p:nvPr/>
        </p:nvGrpSpPr>
        <p:grpSpPr>
          <a:xfrm>
            <a:off x="443582" y="3844925"/>
            <a:ext cx="11709400" cy="2647950"/>
            <a:chOff x="239713" y="3860800"/>
            <a:chExt cx="11709400" cy="2647950"/>
          </a:xfrm>
        </p:grpSpPr>
        <p:sp>
          <p:nvSpPr>
            <p:cNvPr id="13316" name="Rectangle 16"/>
            <p:cNvSpPr>
              <a:spLocks noChangeArrowheads="1"/>
            </p:cNvSpPr>
            <p:nvPr/>
          </p:nvSpPr>
          <p:spPr bwMode="auto">
            <a:xfrm>
              <a:off x="239713" y="4149725"/>
              <a:ext cx="2590800" cy="2087563"/>
            </a:xfrm>
            <a:prstGeom prst="rect">
              <a:avLst/>
            </a:prstGeom>
            <a:solidFill>
              <a:srgbClr val="FFFFFF"/>
            </a:solidFill>
            <a:ln w="28575">
              <a:solidFill>
                <a:srgbClr val="000000"/>
              </a:solidFill>
              <a:miter lim="800000"/>
              <a:headEnd/>
              <a:tailEnd/>
            </a:ln>
          </p:spPr>
          <p:txBody>
            <a:bodyPr wrap="none" rIns="3600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fontAlgn="ctr"/>
              <a:r>
                <a:rPr kumimoji="1" lang="en-US" altLang="zh-CN" sz="2000">
                  <a:solidFill>
                    <a:srgbClr val="000000"/>
                  </a:solidFill>
                  <a:latin typeface="Cambria" panose="02040503050406030204" pitchFamily="18" charset="0"/>
                  <a:ea typeface="黑体" panose="02010609060101010101" pitchFamily="49" charset="-122"/>
                </a:rPr>
                <a:t>Bridge</a:t>
              </a:r>
              <a:endParaRPr kumimoji="1" lang="zh-CN" altLang="en-US" sz="2000">
                <a:solidFill>
                  <a:srgbClr val="000000"/>
                </a:solidFill>
                <a:latin typeface="Cambria" panose="02040503050406030204" pitchFamily="18" charset="0"/>
                <a:ea typeface="黑体" panose="02010609060101010101" pitchFamily="49" charset="-122"/>
              </a:endParaRPr>
            </a:p>
          </p:txBody>
        </p:sp>
        <p:sp>
          <p:nvSpPr>
            <p:cNvPr id="13317" name="Text Box 17"/>
            <p:cNvSpPr txBox="1">
              <a:spLocks noChangeArrowheads="1"/>
            </p:cNvSpPr>
            <p:nvPr/>
          </p:nvSpPr>
          <p:spPr bwMode="auto">
            <a:xfrm>
              <a:off x="319088" y="4702175"/>
              <a:ext cx="107156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lnSpc>
                  <a:spcPct val="150000"/>
                </a:lnSpc>
              </a:pPr>
              <a:r>
                <a:rPr kumimoji="1" lang="en-US" altLang="zh-CN" sz="1400">
                  <a:solidFill>
                    <a:srgbClr val="000000"/>
                  </a:solidFill>
                  <a:latin typeface="Times New Roman" panose="02020603050405020304" pitchFamily="18" charset="0"/>
                </a:rPr>
                <a:t>PrAddr</a:t>
              </a:r>
            </a:p>
            <a:p>
              <a:pPr eaLnBrk="1" fontAlgn="ctr" hangingPunct="1">
                <a:lnSpc>
                  <a:spcPct val="150000"/>
                </a:lnSpc>
              </a:pPr>
              <a:r>
                <a:rPr kumimoji="1" lang="en-US" altLang="zh-CN" sz="1400">
                  <a:solidFill>
                    <a:srgbClr val="000000"/>
                  </a:solidFill>
                  <a:latin typeface="Times New Roman" panose="02020603050405020304" pitchFamily="18" charset="0"/>
                </a:rPr>
                <a:t>PrRD</a:t>
              </a:r>
            </a:p>
            <a:p>
              <a:pPr eaLnBrk="1" fontAlgn="ctr" hangingPunct="1">
                <a:lnSpc>
                  <a:spcPct val="150000"/>
                </a:lnSpc>
              </a:pPr>
              <a:r>
                <a:rPr kumimoji="1" lang="en-US" altLang="zh-CN" sz="1400">
                  <a:solidFill>
                    <a:srgbClr val="000000"/>
                  </a:solidFill>
                  <a:latin typeface="Times New Roman" panose="02020603050405020304" pitchFamily="18" charset="0"/>
                </a:rPr>
                <a:t>PrWD</a:t>
              </a:r>
            </a:p>
          </p:txBody>
        </p:sp>
        <p:sp>
          <p:nvSpPr>
            <p:cNvPr id="13318" name="Text Box 22"/>
            <p:cNvSpPr txBox="1">
              <a:spLocks noChangeArrowheads="1"/>
            </p:cNvSpPr>
            <p:nvPr/>
          </p:nvSpPr>
          <p:spPr bwMode="auto">
            <a:xfrm>
              <a:off x="1552575" y="4746625"/>
              <a:ext cx="12779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400" dirty="0" err="1">
                  <a:solidFill>
                    <a:srgbClr val="000000"/>
                  </a:solidFill>
                  <a:latin typeface="Times New Roman" panose="02020603050405020304" pitchFamily="18" charset="0"/>
                </a:rPr>
                <a:t>DEV_Addr</a:t>
              </a:r>
              <a:endParaRPr kumimoji="1" lang="en-US" altLang="zh-CN" sz="1400" dirty="0">
                <a:solidFill>
                  <a:srgbClr val="000000"/>
                </a:solidFill>
                <a:latin typeface="Times New Roman" panose="02020603050405020304" pitchFamily="18" charset="0"/>
              </a:endParaRPr>
            </a:p>
            <a:p>
              <a:pPr eaLnBrk="1" fontAlgn="ctr" hangingPunct="1"/>
              <a:r>
                <a:rPr kumimoji="1" lang="en-US" altLang="zh-CN" sz="1400" dirty="0">
                  <a:solidFill>
                    <a:srgbClr val="000000"/>
                  </a:solidFill>
                  <a:latin typeface="Times New Roman" panose="02020603050405020304" pitchFamily="18" charset="0"/>
                </a:rPr>
                <a:t>DEV_WD</a:t>
              </a:r>
            </a:p>
          </p:txBody>
        </p:sp>
        <p:sp>
          <p:nvSpPr>
            <p:cNvPr id="13319" name="Text Box 22"/>
            <p:cNvSpPr txBox="1">
              <a:spLocks noChangeArrowheads="1"/>
            </p:cNvSpPr>
            <p:nvPr/>
          </p:nvSpPr>
          <p:spPr bwMode="auto">
            <a:xfrm>
              <a:off x="1552575" y="5302250"/>
              <a:ext cx="127793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6000" tIns="0" rIns="3600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ctr" hangingPunct="1"/>
              <a:r>
                <a:rPr kumimoji="1" lang="en-US" altLang="zh-CN" sz="1400">
                  <a:solidFill>
                    <a:srgbClr val="000000"/>
                  </a:solidFill>
                  <a:latin typeface="Times New Roman" panose="02020603050405020304" pitchFamily="18" charset="0"/>
                </a:rPr>
                <a:t>DEV1_RD</a:t>
              </a:r>
            </a:p>
            <a:p>
              <a:pPr eaLnBrk="1" fontAlgn="ctr" hangingPunct="1"/>
              <a:r>
                <a:rPr kumimoji="1" lang="en-US" altLang="zh-CN" sz="1400">
                  <a:solidFill>
                    <a:srgbClr val="000000"/>
                  </a:solidFill>
                  <a:latin typeface="Times New Roman" panose="02020603050405020304" pitchFamily="18" charset="0"/>
                </a:rPr>
                <a:t>DEV2_RD</a:t>
              </a:r>
            </a:p>
            <a:p>
              <a:pPr eaLnBrk="1" fontAlgn="ctr" hangingPunct="1"/>
              <a:endParaRPr kumimoji="1" lang="en-US" altLang="zh-CN" sz="1400">
                <a:solidFill>
                  <a:srgbClr val="000000"/>
                </a:solidFill>
                <a:latin typeface="Times New Roman" panose="02020603050405020304" pitchFamily="18" charset="0"/>
              </a:endParaRPr>
            </a:p>
            <a:p>
              <a:pPr eaLnBrk="1" fontAlgn="ctr" hangingPunct="1"/>
              <a:r>
                <a:rPr kumimoji="1" lang="en-US" altLang="zh-CN" sz="1400">
                  <a:solidFill>
                    <a:srgbClr val="000000"/>
                  </a:solidFill>
                  <a:latin typeface="Times New Roman" panose="02020603050405020304" pitchFamily="18" charset="0"/>
                </a:rPr>
                <a:t>DEVn_RD</a:t>
              </a:r>
            </a:p>
          </p:txBody>
        </p:sp>
        <p:sp>
          <p:nvSpPr>
            <p:cNvPr id="6" name="TextBox 5"/>
            <p:cNvSpPr txBox="1"/>
            <p:nvPr/>
          </p:nvSpPr>
          <p:spPr>
            <a:xfrm>
              <a:off x="4773613" y="4092575"/>
              <a:ext cx="1045479" cy="40011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b="1" dirty="0" err="1">
                  <a:solidFill>
                    <a:schemeClr val="bg1"/>
                  </a:solidFill>
                </a:rPr>
                <a:t>PrAddr</a:t>
              </a:r>
              <a:endParaRPr lang="zh-CN" altLang="en-US" sz="2000" b="1" dirty="0">
                <a:solidFill>
                  <a:schemeClr val="bg1"/>
                </a:solidFill>
              </a:endParaRPr>
            </a:p>
          </p:txBody>
        </p:sp>
        <p:sp>
          <p:nvSpPr>
            <p:cNvPr id="62" name="TextBox 61"/>
            <p:cNvSpPr txBox="1"/>
            <p:nvPr/>
          </p:nvSpPr>
          <p:spPr>
            <a:xfrm>
              <a:off x="5057775" y="5205413"/>
              <a:ext cx="800219" cy="40011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b="1" dirty="0" err="1">
                  <a:solidFill>
                    <a:schemeClr val="bg1"/>
                  </a:solidFill>
                </a:rPr>
                <a:t>PrRD</a:t>
              </a:r>
              <a:endParaRPr lang="zh-CN" altLang="en-US" sz="2000" b="1" dirty="0">
                <a:solidFill>
                  <a:schemeClr val="bg1"/>
                </a:solidFill>
              </a:endParaRPr>
            </a:p>
          </p:txBody>
        </p:sp>
        <p:sp>
          <p:nvSpPr>
            <p:cNvPr id="63" name="TextBox 62"/>
            <p:cNvSpPr txBox="1"/>
            <p:nvPr/>
          </p:nvSpPr>
          <p:spPr>
            <a:xfrm>
              <a:off x="4968875" y="6037263"/>
              <a:ext cx="891591" cy="40011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altLang="zh-CN" sz="2000" b="1" dirty="0" err="1">
                  <a:solidFill>
                    <a:schemeClr val="bg1"/>
                  </a:solidFill>
                </a:rPr>
                <a:t>PrWD</a:t>
              </a:r>
              <a:endParaRPr lang="zh-CN" altLang="en-US" sz="2000" b="1" dirty="0">
                <a:solidFill>
                  <a:schemeClr val="bg1"/>
                </a:solidFill>
              </a:endParaRPr>
            </a:p>
          </p:txBody>
        </p:sp>
        <p:sp>
          <p:nvSpPr>
            <p:cNvPr id="64" name="TextBox 63"/>
            <p:cNvSpPr txBox="1"/>
            <p:nvPr/>
          </p:nvSpPr>
          <p:spPr>
            <a:xfrm>
              <a:off x="10004425" y="4052888"/>
              <a:ext cx="1919288" cy="40005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b="1" dirty="0" err="1">
                  <a:solidFill>
                    <a:schemeClr val="bg1"/>
                  </a:solidFill>
                  <a:latin typeface="Cambria" panose="02040503050406030204" pitchFamily="18" charset="0"/>
                </a:rPr>
                <a:t>DEV_Addr</a:t>
              </a:r>
              <a:endParaRPr lang="zh-CN" altLang="en-US" sz="2000" b="1" dirty="0">
                <a:solidFill>
                  <a:schemeClr val="bg1"/>
                </a:solidFill>
                <a:latin typeface="Cambria" panose="02040503050406030204" pitchFamily="18" charset="0"/>
              </a:endParaRPr>
            </a:p>
          </p:txBody>
        </p:sp>
        <p:pic>
          <p:nvPicPr>
            <p:cNvPr id="13324"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3997325"/>
              <a:ext cx="3960812"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5" name="圆角矩形 60"/>
            <p:cNvSpPr>
              <a:spLocks noChangeArrowheads="1"/>
            </p:cNvSpPr>
            <p:nvPr/>
          </p:nvSpPr>
          <p:spPr bwMode="auto">
            <a:xfrm>
              <a:off x="6740525" y="3860800"/>
              <a:ext cx="2495550" cy="2647950"/>
            </a:xfrm>
            <a:prstGeom prst="roundRect">
              <a:avLst>
                <a:gd name="adj" fmla="val 4764"/>
              </a:avLst>
            </a:prstGeom>
            <a:noFill/>
            <a:ln w="381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20000"/>
                </a:spcBef>
                <a:buClr>
                  <a:srgbClr val="FF9900"/>
                </a:buClr>
                <a:buFont typeface="Wingdings" panose="05000000000000000000" pitchFamily="2" charset="2"/>
                <a:buNone/>
              </a:pPr>
              <a:endParaRPr lang="zh-CN" altLang="en-US" sz="2800">
                <a:latin typeface="Cambria" panose="02040503050406030204" pitchFamily="18" charset="0"/>
                <a:sym typeface="Wingdings" panose="05000000000000000000" pitchFamily="2" charset="2"/>
              </a:endParaRPr>
            </a:p>
          </p:txBody>
        </p:sp>
        <p:sp>
          <p:nvSpPr>
            <p:cNvPr id="65" name="TextBox 64"/>
            <p:cNvSpPr txBox="1"/>
            <p:nvPr/>
          </p:nvSpPr>
          <p:spPr>
            <a:xfrm>
              <a:off x="10020300" y="4597400"/>
              <a:ext cx="1903413" cy="1322388"/>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b="1" dirty="0">
                  <a:solidFill>
                    <a:schemeClr val="bg1"/>
                  </a:solidFill>
                  <a:latin typeface="Cambria" panose="02040503050406030204" pitchFamily="18" charset="0"/>
                </a:rPr>
                <a:t>DEV0_RD</a:t>
              </a:r>
            </a:p>
            <a:p>
              <a:pPr>
                <a:defRPr/>
              </a:pPr>
              <a:r>
                <a:rPr lang="en-US" altLang="zh-CN" sz="2000" b="1" dirty="0">
                  <a:solidFill>
                    <a:schemeClr val="bg1"/>
                  </a:solidFill>
                  <a:latin typeface="Cambria" panose="02040503050406030204" pitchFamily="18" charset="0"/>
                </a:rPr>
                <a:t>DEV1_RD</a:t>
              </a:r>
            </a:p>
            <a:p>
              <a:pPr>
                <a:defRPr/>
              </a:pPr>
              <a:r>
                <a:rPr lang="en-US" altLang="zh-CN" sz="2000" b="1" dirty="0">
                  <a:solidFill>
                    <a:schemeClr val="bg1"/>
                  </a:solidFill>
                  <a:latin typeface="Cambria" panose="02040503050406030204" pitchFamily="18" charset="0"/>
                </a:rPr>
                <a:t>DEV2_RD</a:t>
              </a:r>
            </a:p>
            <a:p>
              <a:pPr>
                <a:defRPr/>
              </a:pPr>
              <a:r>
                <a:rPr lang="en-US" altLang="zh-CN" sz="2000" b="1" dirty="0">
                  <a:solidFill>
                    <a:schemeClr val="bg1"/>
                  </a:solidFill>
                  <a:latin typeface="Cambria" panose="02040503050406030204" pitchFamily="18" charset="0"/>
                </a:rPr>
                <a:t>DEV3_RD</a:t>
              </a:r>
              <a:endParaRPr lang="zh-CN" altLang="en-US" sz="2000" b="1" dirty="0">
                <a:solidFill>
                  <a:schemeClr val="bg1"/>
                </a:solidFill>
                <a:latin typeface="Cambria" panose="02040503050406030204" pitchFamily="18" charset="0"/>
              </a:endParaRPr>
            </a:p>
          </p:txBody>
        </p:sp>
        <p:sp>
          <p:nvSpPr>
            <p:cNvPr id="66" name="TextBox 65"/>
            <p:cNvSpPr txBox="1"/>
            <p:nvPr/>
          </p:nvSpPr>
          <p:spPr>
            <a:xfrm>
              <a:off x="10029825" y="6108700"/>
              <a:ext cx="1919288" cy="40005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2000" b="1" dirty="0">
                  <a:solidFill>
                    <a:schemeClr val="bg1"/>
                  </a:solidFill>
                  <a:latin typeface="Cambria" panose="02040503050406030204" pitchFamily="18" charset="0"/>
                </a:rPr>
                <a:t>DEV_WD</a:t>
              </a:r>
              <a:endParaRPr lang="zh-CN" altLang="en-US" sz="2000" b="1" dirty="0">
                <a:solidFill>
                  <a:schemeClr val="bg1"/>
                </a:solidFill>
                <a:latin typeface="Cambria" panose="02040503050406030204" pitchFamily="18" charset="0"/>
              </a:endParaRPr>
            </a:p>
          </p:txBody>
        </p:sp>
        <p:sp>
          <p:nvSpPr>
            <p:cNvPr id="18" name="矩形 17"/>
            <p:cNvSpPr/>
            <p:nvPr/>
          </p:nvSpPr>
          <p:spPr bwMode="auto">
            <a:xfrm>
              <a:off x="7124700" y="4508500"/>
              <a:ext cx="609600" cy="431800"/>
            </a:xfrm>
            <a:prstGeom prst="rect">
              <a:avLst/>
            </a:prstGeom>
            <a:solidFill>
              <a:srgbClr val="FF9900"/>
            </a:solidFill>
            <a:ln>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wrap="none" anchor="ctr"/>
            <a:lstStyle/>
            <a:p>
              <a:pPr marL="342900" indent="-342900" algn="ctr" defTabSz="914400" eaLnBrk="1" hangingPunct="1">
                <a:spcBef>
                  <a:spcPct val="20000"/>
                </a:spcBef>
                <a:buClr>
                  <a:srgbClr val="FF9900"/>
                </a:buClr>
                <a:buFont typeface="Wingdings" pitchFamily="2" charset="2"/>
                <a:buNone/>
                <a:defRPr/>
              </a:pPr>
              <a:r>
                <a:rPr lang="zh-CN" altLang="en-US" sz="1800" dirty="0">
                  <a:solidFill>
                    <a:schemeClr val="tx1"/>
                  </a:solidFill>
                  <a:latin typeface="黑体" panose="02010609060101010101" pitchFamily="49" charset="-122"/>
                  <a:ea typeface="黑体" panose="02010609060101010101" pitchFamily="49" charset="-122"/>
                  <a:sym typeface="Wingdings" pitchFamily="2" charset="2"/>
                </a:rPr>
                <a:t>译码</a:t>
              </a:r>
            </a:p>
          </p:txBody>
        </p:sp>
        <p:cxnSp>
          <p:nvCxnSpPr>
            <p:cNvPr id="13329" name="肘形连接符 18"/>
            <p:cNvCxnSpPr>
              <a:cxnSpLocks noChangeShapeType="1"/>
              <a:endCxn id="18" idx="1"/>
            </p:cNvCxnSpPr>
            <p:nvPr/>
          </p:nvCxnSpPr>
          <p:spPr bwMode="auto">
            <a:xfrm rot="16200000" flipH="1">
              <a:off x="6745288" y="4344988"/>
              <a:ext cx="471487" cy="287337"/>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30" name="直接箭头连接符 19"/>
            <p:cNvCxnSpPr>
              <a:cxnSpLocks noChangeShapeType="1"/>
              <a:stCxn id="18" idx="2"/>
            </p:cNvCxnSpPr>
            <p:nvPr/>
          </p:nvCxnSpPr>
          <p:spPr bwMode="auto">
            <a:xfrm>
              <a:off x="7429500" y="4940300"/>
              <a:ext cx="0" cy="276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 name="右箭头 2"/>
            <p:cNvSpPr/>
            <p:nvPr/>
          </p:nvSpPr>
          <p:spPr bwMode="auto">
            <a:xfrm>
              <a:off x="3214688" y="5121275"/>
              <a:ext cx="652462" cy="339725"/>
            </a:xfrm>
            <a:prstGeom prst="rightArrow">
              <a:avLst/>
            </a:prstGeom>
            <a:solidFill>
              <a:srgbClr val="FF0000"/>
            </a:solidFill>
            <a:ln>
              <a:noFill/>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wrap="none" anchor="ctr"/>
            <a:lstStyle/>
            <a:p>
              <a:pPr marL="342900" indent="-342900" algn="ctr" defTabSz="914400" eaLnBrk="1" hangingPunct="1">
                <a:spcBef>
                  <a:spcPct val="20000"/>
                </a:spcBef>
                <a:buClr>
                  <a:srgbClr val="FF9900"/>
                </a:buClr>
                <a:buFont typeface="Wingdings" pitchFamily="2" charset="2"/>
                <a:buNone/>
                <a:defRPr/>
              </a:pPr>
              <a:endParaRPr lang="zh-CN" altLang="en-US" sz="2800">
                <a:solidFill>
                  <a:schemeClr val="tx1"/>
                </a:solidFill>
                <a:latin typeface="Times New Roman" pitchFamily="18" charset="0"/>
                <a:ea typeface="宋体" charset="-122"/>
                <a:sym typeface="Wingdings" pitchFamily="2" charset="2"/>
              </a:endParaRPr>
            </a:p>
          </p:txBody>
        </p:sp>
      </p:grpSp>
      <p:sp>
        <p:nvSpPr>
          <p:cNvPr id="21" name="圆角矩形 20"/>
          <p:cNvSpPr/>
          <p:nvPr/>
        </p:nvSpPr>
        <p:spPr bwMode="auto">
          <a:xfrm>
            <a:off x="465261" y="246311"/>
            <a:ext cx="4498625" cy="682625"/>
          </a:xfrm>
          <a:prstGeom prst="roundRect">
            <a:avLst/>
          </a:prstGeom>
          <a:solidFill>
            <a:schemeClr val="accent2">
              <a:lumMod val="20000"/>
              <a:lumOff val="80000"/>
              <a:alpha val="40000"/>
            </a:schemeClr>
          </a:solidFill>
          <a:ln w="9525" cap="flat" cmpd="sng" algn="ctr">
            <a:solidFill>
              <a:schemeClr val="accent3"/>
            </a:solidFill>
            <a:prstDash val="solid"/>
            <a:round/>
            <a:headEnd type="none" w="med" len="med"/>
            <a:tailEnd type="none" w="med" len="med"/>
          </a:ln>
          <a:effectLst>
            <a:softEdge rad="12700"/>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50000"/>
              </a:spcBef>
              <a:buClr>
                <a:schemeClr val="accent2"/>
              </a:buClr>
              <a:defRPr/>
            </a:pPr>
            <a:r>
              <a:rPr lang="zh-CN" altLang="en-US" sz="2800" b="1" dirty="0" smtClean="0">
                <a:solidFill>
                  <a:schemeClr val="bg1"/>
                </a:solidFill>
                <a:latin typeface="微软雅黑" panose="020B0503020204020204" pitchFamily="34" charset="-122"/>
                <a:ea typeface="微软雅黑" panose="020B0503020204020204" pitchFamily="34" charset="-122"/>
              </a:rPr>
              <a:t>一、支持</a:t>
            </a:r>
            <a:r>
              <a:rPr lang="en-US" altLang="zh-CN" sz="2800" b="1" dirty="0" smtClean="0">
                <a:solidFill>
                  <a:schemeClr val="bg1"/>
                </a:solidFill>
                <a:latin typeface="微软雅黑" panose="020B0503020204020204" pitchFamily="34" charset="-122"/>
                <a:ea typeface="微软雅黑" panose="020B0503020204020204" pitchFamily="34" charset="-122"/>
              </a:rPr>
              <a:t>I/O</a:t>
            </a:r>
            <a:r>
              <a:rPr lang="zh-CN" altLang="en-US" sz="2800" b="1" dirty="0" smtClean="0">
                <a:solidFill>
                  <a:schemeClr val="bg1"/>
                </a:solidFill>
                <a:latin typeface="微软雅黑" panose="020B0503020204020204" pitchFamily="34" charset="-122"/>
                <a:ea typeface="微软雅黑" panose="020B0503020204020204" pitchFamily="34" charset="-122"/>
              </a:rPr>
              <a:t>：与设备对接</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2" name="灯片编号占位符 3"/>
          <p:cNvSpPr txBox="1">
            <a:spLocks/>
          </p:cNvSpPr>
          <p:nvPr/>
        </p:nvSpPr>
        <p:spPr bwMode="auto">
          <a:xfrm>
            <a:off x="9969500" y="62198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400" dirty="0" smtClean="0">
                <a:solidFill>
                  <a:schemeClr val="bg1"/>
                </a:solidFill>
                <a:latin typeface="Verdana" panose="020B0604030504040204" pitchFamily="34" charset="0"/>
                <a:ea typeface="华文新魏" panose="02010800040101010101" pitchFamily="2" charset="-122"/>
              </a:rPr>
              <a:t>9</a:t>
            </a:r>
            <a:endParaRPr lang="en-US" altLang="zh-CN" sz="1400" dirty="0">
              <a:solidFill>
                <a:schemeClr val="bg1"/>
              </a:solidFill>
              <a:latin typeface="Verdana" panose="020B0604030504040204" pitchFamily="34" charset="0"/>
              <a:ea typeface="华文新魏" panose="0201080004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3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67" grpId="0"/>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ISPRING_SCORM_PASSING_SCORE" val="100.0000000000"/>
  <p:tag name="ISPRING_RESOURCE_PATHS_HASH_2" val="42c34beb92143f79b3b0198d6956654819a2a56"/>
</p:tagLst>
</file>

<file path=ppt/theme/theme1.xml><?xml version="1.0" encoding="utf-8"?>
<a:theme xmlns:a="http://schemas.openxmlformats.org/drawingml/2006/main" name="MS1444_Windows Azure Template 16x9_r08a">
  <a:themeElements>
    <a:clrScheme name="">
      <a:dk1>
        <a:srgbClr val="292929"/>
      </a:dk1>
      <a:lt1>
        <a:srgbClr val="FFFFFF"/>
      </a:lt1>
      <a:dk2>
        <a:srgbClr val="5F5F5F"/>
      </a:dk2>
      <a:lt2>
        <a:srgbClr val="DDDDDD"/>
      </a:lt2>
      <a:accent1>
        <a:srgbClr val="FF8A00"/>
      </a:accent1>
      <a:accent2>
        <a:srgbClr val="00AEEF"/>
      </a:accent2>
      <a:accent3>
        <a:srgbClr val="FFFFFF"/>
      </a:accent3>
      <a:accent4>
        <a:srgbClr val="212121"/>
      </a:accent4>
      <a:accent5>
        <a:srgbClr val="FFC4AA"/>
      </a:accent5>
      <a:accent6>
        <a:srgbClr val="009DD9"/>
      </a:accent6>
      <a:hlink>
        <a:srgbClr val="FFFFFF"/>
      </a:hlink>
      <a:folHlink>
        <a:srgbClr val="00AEEF"/>
      </a:folHlink>
    </a:clrScheme>
    <a:fontScheme name="MS1444_Windows Azure Template 16x9_r08a">
      <a:majorFont>
        <a:latin typeface="Segoe UI Light"/>
        <a:ea typeface=""/>
        <a:cs typeface="Segoe UI"/>
      </a:majorFont>
      <a:minorFont>
        <a:latin typeface="Segoe UI"/>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219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219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with Consolas font for code slides">
  <a:themeElements>
    <a:clrScheme name="">
      <a:dk1>
        <a:srgbClr val="292929"/>
      </a:dk1>
      <a:lt1>
        <a:srgbClr val="FFFFFF"/>
      </a:lt1>
      <a:dk2>
        <a:srgbClr val="5F5F5F"/>
      </a:dk2>
      <a:lt2>
        <a:srgbClr val="DDDDDD"/>
      </a:lt2>
      <a:accent1>
        <a:srgbClr val="FFBE00"/>
      </a:accent1>
      <a:accent2>
        <a:srgbClr val="00AEEF"/>
      </a:accent2>
      <a:accent3>
        <a:srgbClr val="FFFFFF"/>
      </a:accent3>
      <a:accent4>
        <a:srgbClr val="212121"/>
      </a:accent4>
      <a:accent5>
        <a:srgbClr val="FFDBAA"/>
      </a:accent5>
      <a:accent6>
        <a:srgbClr val="009DD9"/>
      </a:accent6>
      <a:hlink>
        <a:srgbClr val="0000A6"/>
      </a:hlink>
      <a:folHlink>
        <a:srgbClr val="0071BC"/>
      </a:folHlink>
    </a:clrScheme>
    <a:fontScheme name="White with Consolas font for code slides">
      <a:majorFont>
        <a:latin typeface="Segoe UI Light"/>
        <a:ea typeface=""/>
        <a:cs typeface="Segoe UI"/>
      </a:majorFont>
      <a:minorFont>
        <a:latin typeface="Consolas"/>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219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219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292929"/>
      </a:dk1>
      <a:lt1>
        <a:srgbClr val="FFFFFF"/>
      </a:lt1>
      <a:dk2>
        <a:srgbClr val="5F5F5F"/>
      </a:dk2>
      <a:lt2>
        <a:srgbClr val="DDDDDD"/>
      </a:lt2>
      <a:accent1>
        <a:srgbClr val="FF8A00"/>
      </a:accent1>
      <a:accent2>
        <a:srgbClr val="00AEEF"/>
      </a:accent2>
      <a:accent3>
        <a:srgbClr val="FFFFFF"/>
      </a:accent3>
      <a:accent4>
        <a:srgbClr val="212121"/>
      </a:accent4>
      <a:accent5>
        <a:srgbClr val="FFC4AA"/>
      </a:accent5>
      <a:accent6>
        <a:srgbClr val="009DD9"/>
      </a:accent6>
      <a:hlink>
        <a:srgbClr val="FFFFFF"/>
      </a:hlink>
      <a:folHlink>
        <a:srgbClr val="00AEE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1596</TotalTime>
  <Pages>0</Pages>
  <Words>3361</Words>
  <Characters>0</Characters>
  <Application>Microsoft Office PowerPoint</Application>
  <DocSecurity>0</DocSecurity>
  <PresentationFormat>自定义</PresentationFormat>
  <Lines>0</Lines>
  <Paragraphs>1405</Paragraphs>
  <Slides>41</Slides>
  <Notes>19</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41</vt:i4>
      </vt:variant>
    </vt:vector>
  </HeadingPairs>
  <TitlesOfParts>
    <vt:vector size="61" baseType="lpstr">
      <vt:lpstr>18 VAG Rounded Light   02390</vt:lpstr>
      <vt:lpstr>黑体</vt:lpstr>
      <vt:lpstr>华文新魏</vt:lpstr>
      <vt:lpstr>华文中宋</vt:lpstr>
      <vt:lpstr>宋体</vt:lpstr>
      <vt:lpstr>微软雅黑</vt:lpstr>
      <vt:lpstr>Arial</vt:lpstr>
      <vt:lpstr>Calibri</vt:lpstr>
      <vt:lpstr>Cambria</vt:lpstr>
      <vt:lpstr>Consolas</vt:lpstr>
      <vt:lpstr>Courier New</vt:lpstr>
      <vt:lpstr>Helvetica</vt:lpstr>
      <vt:lpstr>Segoe UI</vt:lpstr>
      <vt:lpstr>Segoe UI Light</vt:lpstr>
      <vt:lpstr>Times New Roman</vt:lpstr>
      <vt:lpstr>Verdana</vt:lpstr>
      <vt:lpstr>Wingdings</vt:lpstr>
      <vt:lpstr>Wingdings 2</vt:lpstr>
      <vt:lpstr>MS1444_Windows Azure Template 16x9_r08a</vt:lpstr>
      <vt:lpstr>White with Consolas font for code slides</vt:lpstr>
      <vt:lpstr>     第五章 中央处理器       第5讲 I/O中断及CP0设计</vt:lpstr>
      <vt:lpstr>PowerPoint 演示文稿</vt:lpstr>
      <vt:lpstr>PowerPoint 演示文稿</vt:lpstr>
      <vt:lpstr>PowerPoint 演示文稿</vt:lpstr>
      <vt:lpstr>PowerPoint 演示文稿</vt:lpstr>
      <vt:lpstr>PowerPoint 演示文稿</vt:lpstr>
      <vt:lpstr>PowerPoint 演示文稿</vt:lpstr>
      <vt:lpstr>增加新模块：Bridge</vt:lpstr>
      <vt:lpstr>Bridge功能及内部结构</vt:lpstr>
      <vt:lpstr>PowerPoint 演示文稿</vt:lpstr>
      <vt:lpstr>PowerPoint 演示文稿</vt:lpstr>
      <vt:lpstr>PowerPoint 演示文稿</vt:lpstr>
      <vt:lpstr>Bridge功能(2)：地址匹配</vt:lpstr>
      <vt:lpstr>PowerPoint 演示文稿</vt:lpstr>
      <vt:lpstr>Bridge功能(3)：CPU读数据</vt:lpstr>
      <vt:lpstr>Bridge功能(4)：CPU写数据</vt:lpstr>
      <vt:lpstr>异常和中断</vt:lpstr>
      <vt:lpstr>异常处理方法</vt:lpstr>
      <vt:lpstr>I/O 中断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Artitudes 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abc</cp:lastModifiedBy>
  <cp:revision>607</cp:revision>
  <cp:lastPrinted>2011-12-06T05:57:00Z</cp:lastPrinted>
  <dcterms:created xsi:type="dcterms:W3CDTF">2011-03-29T16:07:00Z</dcterms:created>
  <dcterms:modified xsi:type="dcterms:W3CDTF">2019-04-04T03:38:07Z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KSOProductBuildVer">
    <vt:lpwstr>2052-9.1.0.4856</vt:lpwstr>
  </property>
</Properties>
</file>