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28" name="PlaceHolder 2"/>
          <p:cNvSpPr>
            <a:spLocks noGrp="1"/>
          </p:cNvSpPr>
          <p:nvPr>
            <p:ph type="body"/>
          </p:nvPr>
        </p:nvSpPr>
        <p:spPr>
          <a:xfrm>
            <a:off x="838080" y="1825560"/>
            <a:ext cx="1051524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29" name="PlaceHolder 3"/>
          <p:cNvSpPr>
            <a:spLocks noGrp="1"/>
          </p:cNvSpPr>
          <p:nvPr>
            <p:ph type="body"/>
          </p:nvPr>
        </p:nvSpPr>
        <p:spPr>
          <a:xfrm>
            <a:off x="838080" y="4098240"/>
            <a:ext cx="1051524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31" name="PlaceHolder 2"/>
          <p:cNvSpPr>
            <a:spLocks noGrp="1"/>
          </p:cNvSpPr>
          <p:nvPr>
            <p:ph type="body"/>
          </p:nvPr>
        </p:nvSpPr>
        <p:spPr>
          <a:xfrm>
            <a:off x="83808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32" name="PlaceHolder 3"/>
          <p:cNvSpPr>
            <a:spLocks noGrp="1"/>
          </p:cNvSpPr>
          <p:nvPr>
            <p:ph type="body"/>
          </p:nvPr>
        </p:nvSpPr>
        <p:spPr>
          <a:xfrm>
            <a:off x="622620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33" name="PlaceHolder 4"/>
          <p:cNvSpPr>
            <a:spLocks noGrp="1"/>
          </p:cNvSpPr>
          <p:nvPr>
            <p:ph type="body"/>
          </p:nvPr>
        </p:nvSpPr>
        <p:spPr>
          <a:xfrm>
            <a:off x="838080" y="409824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34" name="PlaceHolder 5"/>
          <p:cNvSpPr>
            <a:spLocks noGrp="1"/>
          </p:cNvSpPr>
          <p:nvPr>
            <p:ph type="body"/>
          </p:nvPr>
        </p:nvSpPr>
        <p:spPr>
          <a:xfrm>
            <a:off x="6226200" y="409824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36" name="PlaceHolder 2"/>
          <p:cNvSpPr>
            <a:spLocks noGrp="1"/>
          </p:cNvSpPr>
          <p:nvPr>
            <p:ph type="body"/>
          </p:nvPr>
        </p:nvSpPr>
        <p:spPr>
          <a:xfrm>
            <a:off x="838080" y="182556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37" name="PlaceHolder 3"/>
          <p:cNvSpPr>
            <a:spLocks noGrp="1"/>
          </p:cNvSpPr>
          <p:nvPr>
            <p:ph type="body"/>
          </p:nvPr>
        </p:nvSpPr>
        <p:spPr>
          <a:xfrm>
            <a:off x="4393440" y="182556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38" name="PlaceHolder 4"/>
          <p:cNvSpPr>
            <a:spLocks noGrp="1"/>
          </p:cNvSpPr>
          <p:nvPr>
            <p:ph type="body"/>
          </p:nvPr>
        </p:nvSpPr>
        <p:spPr>
          <a:xfrm>
            <a:off x="7949160" y="182556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39" name="PlaceHolder 5"/>
          <p:cNvSpPr>
            <a:spLocks noGrp="1"/>
          </p:cNvSpPr>
          <p:nvPr>
            <p:ph type="body"/>
          </p:nvPr>
        </p:nvSpPr>
        <p:spPr>
          <a:xfrm>
            <a:off x="838080" y="409824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40" name="PlaceHolder 6"/>
          <p:cNvSpPr>
            <a:spLocks noGrp="1"/>
          </p:cNvSpPr>
          <p:nvPr>
            <p:ph type="body"/>
          </p:nvPr>
        </p:nvSpPr>
        <p:spPr>
          <a:xfrm>
            <a:off x="4393440" y="409824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41" name="PlaceHolder 7"/>
          <p:cNvSpPr>
            <a:spLocks noGrp="1"/>
          </p:cNvSpPr>
          <p:nvPr>
            <p:ph type="body"/>
          </p:nvPr>
        </p:nvSpPr>
        <p:spPr>
          <a:xfrm>
            <a:off x="7949160" y="409824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49"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51" name="PlaceHolder 2"/>
          <p:cNvSpPr>
            <a:spLocks noGrp="1"/>
          </p:cNvSpPr>
          <p:nvPr>
            <p:ph type="body"/>
          </p:nvPr>
        </p:nvSpPr>
        <p:spPr>
          <a:xfrm>
            <a:off x="838080" y="1825560"/>
            <a:ext cx="10515240" cy="435096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53" name="PlaceHolder 2"/>
          <p:cNvSpPr>
            <a:spLocks noGrp="1"/>
          </p:cNvSpPr>
          <p:nvPr>
            <p:ph type="body"/>
          </p:nvPr>
        </p:nvSpPr>
        <p:spPr>
          <a:xfrm>
            <a:off x="838080" y="1825560"/>
            <a:ext cx="5131080" cy="4350960"/>
          </a:xfrm>
          <a:prstGeom prst="rect">
            <a:avLst/>
          </a:prstGeom>
        </p:spPr>
        <p:txBody>
          <a:bodyPr lIns="0" rIns="0" tIns="0" bIns="0">
            <a:normAutofit/>
          </a:bodyPr>
          <a:p>
            <a:endParaRPr b="0" lang="fr-FR" sz="2800" spc="-1" strike="noStrike">
              <a:solidFill>
                <a:srgbClr val="000000"/>
              </a:solidFill>
              <a:latin typeface="Calibri"/>
            </a:endParaRPr>
          </a:p>
        </p:txBody>
      </p:sp>
      <p:sp>
        <p:nvSpPr>
          <p:cNvPr id="54" name="PlaceHolder 3"/>
          <p:cNvSpPr>
            <a:spLocks noGrp="1"/>
          </p:cNvSpPr>
          <p:nvPr>
            <p:ph type="body"/>
          </p:nvPr>
        </p:nvSpPr>
        <p:spPr>
          <a:xfrm>
            <a:off x="6226200" y="1825560"/>
            <a:ext cx="5131080" cy="435096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fr-FR"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58" name="PlaceHolder 2"/>
          <p:cNvSpPr>
            <a:spLocks noGrp="1"/>
          </p:cNvSpPr>
          <p:nvPr>
            <p:ph type="body"/>
          </p:nvPr>
        </p:nvSpPr>
        <p:spPr>
          <a:xfrm>
            <a:off x="83808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59" name="PlaceHolder 3"/>
          <p:cNvSpPr>
            <a:spLocks noGrp="1"/>
          </p:cNvSpPr>
          <p:nvPr>
            <p:ph type="body"/>
          </p:nvPr>
        </p:nvSpPr>
        <p:spPr>
          <a:xfrm>
            <a:off x="6226200" y="1825560"/>
            <a:ext cx="5131080" cy="4350960"/>
          </a:xfrm>
          <a:prstGeom prst="rect">
            <a:avLst/>
          </a:prstGeom>
        </p:spPr>
        <p:txBody>
          <a:bodyPr lIns="0" rIns="0" tIns="0" bIns="0">
            <a:normAutofit/>
          </a:bodyPr>
          <a:p>
            <a:endParaRPr b="0" lang="fr-FR" sz="2800" spc="-1" strike="noStrike">
              <a:solidFill>
                <a:srgbClr val="000000"/>
              </a:solidFill>
              <a:latin typeface="Calibri"/>
            </a:endParaRPr>
          </a:p>
        </p:txBody>
      </p:sp>
      <p:sp>
        <p:nvSpPr>
          <p:cNvPr id="60" name="PlaceHolder 4"/>
          <p:cNvSpPr>
            <a:spLocks noGrp="1"/>
          </p:cNvSpPr>
          <p:nvPr>
            <p:ph type="body"/>
          </p:nvPr>
        </p:nvSpPr>
        <p:spPr>
          <a:xfrm>
            <a:off x="838080" y="409824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62" name="PlaceHolder 2"/>
          <p:cNvSpPr>
            <a:spLocks noGrp="1"/>
          </p:cNvSpPr>
          <p:nvPr>
            <p:ph type="body"/>
          </p:nvPr>
        </p:nvSpPr>
        <p:spPr>
          <a:xfrm>
            <a:off x="838080" y="1825560"/>
            <a:ext cx="5131080" cy="4350960"/>
          </a:xfrm>
          <a:prstGeom prst="rect">
            <a:avLst/>
          </a:prstGeom>
        </p:spPr>
        <p:txBody>
          <a:bodyPr lIns="0" rIns="0" tIns="0" bIns="0">
            <a:normAutofit/>
          </a:bodyPr>
          <a:p>
            <a:endParaRPr b="0" lang="fr-FR" sz="2800" spc="-1" strike="noStrike">
              <a:solidFill>
                <a:srgbClr val="000000"/>
              </a:solid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64" name="PlaceHolder 4"/>
          <p:cNvSpPr>
            <a:spLocks noGrp="1"/>
          </p:cNvSpPr>
          <p:nvPr>
            <p:ph type="body"/>
          </p:nvPr>
        </p:nvSpPr>
        <p:spPr>
          <a:xfrm>
            <a:off x="6226200" y="409824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66" name="PlaceHolder 2"/>
          <p:cNvSpPr>
            <a:spLocks noGrp="1"/>
          </p:cNvSpPr>
          <p:nvPr>
            <p:ph type="body"/>
          </p:nvPr>
        </p:nvSpPr>
        <p:spPr>
          <a:xfrm>
            <a:off x="83808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67" name="PlaceHolder 3"/>
          <p:cNvSpPr>
            <a:spLocks noGrp="1"/>
          </p:cNvSpPr>
          <p:nvPr>
            <p:ph type="body"/>
          </p:nvPr>
        </p:nvSpPr>
        <p:spPr>
          <a:xfrm>
            <a:off x="622620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68" name="PlaceHolder 4"/>
          <p:cNvSpPr>
            <a:spLocks noGrp="1"/>
          </p:cNvSpPr>
          <p:nvPr>
            <p:ph type="body"/>
          </p:nvPr>
        </p:nvSpPr>
        <p:spPr>
          <a:xfrm>
            <a:off x="838080" y="4098240"/>
            <a:ext cx="1051524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70" name="PlaceHolder 2"/>
          <p:cNvSpPr>
            <a:spLocks noGrp="1"/>
          </p:cNvSpPr>
          <p:nvPr>
            <p:ph type="body"/>
          </p:nvPr>
        </p:nvSpPr>
        <p:spPr>
          <a:xfrm>
            <a:off x="838080" y="1825560"/>
            <a:ext cx="1051524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71" name="PlaceHolder 3"/>
          <p:cNvSpPr>
            <a:spLocks noGrp="1"/>
          </p:cNvSpPr>
          <p:nvPr>
            <p:ph type="body"/>
          </p:nvPr>
        </p:nvSpPr>
        <p:spPr>
          <a:xfrm>
            <a:off x="838080" y="4098240"/>
            <a:ext cx="1051524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73" name="PlaceHolder 2"/>
          <p:cNvSpPr>
            <a:spLocks noGrp="1"/>
          </p:cNvSpPr>
          <p:nvPr>
            <p:ph type="body"/>
          </p:nvPr>
        </p:nvSpPr>
        <p:spPr>
          <a:xfrm>
            <a:off x="83808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74" name="PlaceHolder 3"/>
          <p:cNvSpPr>
            <a:spLocks noGrp="1"/>
          </p:cNvSpPr>
          <p:nvPr>
            <p:ph type="body"/>
          </p:nvPr>
        </p:nvSpPr>
        <p:spPr>
          <a:xfrm>
            <a:off x="622620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75" name="PlaceHolder 4"/>
          <p:cNvSpPr>
            <a:spLocks noGrp="1"/>
          </p:cNvSpPr>
          <p:nvPr>
            <p:ph type="body"/>
          </p:nvPr>
        </p:nvSpPr>
        <p:spPr>
          <a:xfrm>
            <a:off x="838080" y="409824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76" name="PlaceHolder 5"/>
          <p:cNvSpPr>
            <a:spLocks noGrp="1"/>
          </p:cNvSpPr>
          <p:nvPr>
            <p:ph type="body"/>
          </p:nvPr>
        </p:nvSpPr>
        <p:spPr>
          <a:xfrm>
            <a:off x="6226200" y="409824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78" name="PlaceHolder 2"/>
          <p:cNvSpPr>
            <a:spLocks noGrp="1"/>
          </p:cNvSpPr>
          <p:nvPr>
            <p:ph type="body"/>
          </p:nvPr>
        </p:nvSpPr>
        <p:spPr>
          <a:xfrm>
            <a:off x="838080" y="182556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79" name="PlaceHolder 3"/>
          <p:cNvSpPr>
            <a:spLocks noGrp="1"/>
          </p:cNvSpPr>
          <p:nvPr>
            <p:ph type="body"/>
          </p:nvPr>
        </p:nvSpPr>
        <p:spPr>
          <a:xfrm>
            <a:off x="4393440" y="182556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80" name="PlaceHolder 4"/>
          <p:cNvSpPr>
            <a:spLocks noGrp="1"/>
          </p:cNvSpPr>
          <p:nvPr>
            <p:ph type="body"/>
          </p:nvPr>
        </p:nvSpPr>
        <p:spPr>
          <a:xfrm>
            <a:off x="7949160" y="182556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81" name="PlaceHolder 5"/>
          <p:cNvSpPr>
            <a:spLocks noGrp="1"/>
          </p:cNvSpPr>
          <p:nvPr>
            <p:ph type="body"/>
          </p:nvPr>
        </p:nvSpPr>
        <p:spPr>
          <a:xfrm>
            <a:off x="838080" y="409824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82" name="PlaceHolder 6"/>
          <p:cNvSpPr>
            <a:spLocks noGrp="1"/>
          </p:cNvSpPr>
          <p:nvPr>
            <p:ph type="body"/>
          </p:nvPr>
        </p:nvSpPr>
        <p:spPr>
          <a:xfrm>
            <a:off x="4393440" y="409824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83" name="PlaceHolder 7"/>
          <p:cNvSpPr>
            <a:spLocks noGrp="1"/>
          </p:cNvSpPr>
          <p:nvPr>
            <p:ph type="body"/>
          </p:nvPr>
        </p:nvSpPr>
        <p:spPr>
          <a:xfrm>
            <a:off x="7949160" y="4098240"/>
            <a:ext cx="338580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9" name="PlaceHolder 2"/>
          <p:cNvSpPr>
            <a:spLocks noGrp="1"/>
          </p:cNvSpPr>
          <p:nvPr>
            <p:ph type="body"/>
          </p:nvPr>
        </p:nvSpPr>
        <p:spPr>
          <a:xfrm>
            <a:off x="838080" y="1825560"/>
            <a:ext cx="10515240" cy="435096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11" name="PlaceHolder 2"/>
          <p:cNvSpPr>
            <a:spLocks noGrp="1"/>
          </p:cNvSpPr>
          <p:nvPr>
            <p:ph type="body"/>
          </p:nvPr>
        </p:nvSpPr>
        <p:spPr>
          <a:xfrm>
            <a:off x="838080" y="1825560"/>
            <a:ext cx="5131080" cy="4350960"/>
          </a:xfrm>
          <a:prstGeom prst="rect">
            <a:avLst/>
          </a:prstGeom>
        </p:spPr>
        <p:txBody>
          <a:bodyPr lIns="0" rIns="0" tIns="0" bIns="0">
            <a:normAutofit/>
          </a:bodyPr>
          <a:p>
            <a:endParaRPr b="0" lang="fr-FR" sz="2800" spc="-1" strike="noStrike">
              <a:solidFill>
                <a:srgbClr val="000000"/>
              </a:solidFill>
              <a:latin typeface="Calibri"/>
            </a:endParaRPr>
          </a:p>
        </p:txBody>
      </p:sp>
      <p:sp>
        <p:nvSpPr>
          <p:cNvPr id="12" name="PlaceHolder 3"/>
          <p:cNvSpPr>
            <a:spLocks noGrp="1"/>
          </p:cNvSpPr>
          <p:nvPr>
            <p:ph type="body"/>
          </p:nvPr>
        </p:nvSpPr>
        <p:spPr>
          <a:xfrm>
            <a:off x="6226200" y="1825560"/>
            <a:ext cx="5131080" cy="435096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fr-FR"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16" name="PlaceHolder 2"/>
          <p:cNvSpPr>
            <a:spLocks noGrp="1"/>
          </p:cNvSpPr>
          <p:nvPr>
            <p:ph type="body"/>
          </p:nvPr>
        </p:nvSpPr>
        <p:spPr>
          <a:xfrm>
            <a:off x="83808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17" name="PlaceHolder 3"/>
          <p:cNvSpPr>
            <a:spLocks noGrp="1"/>
          </p:cNvSpPr>
          <p:nvPr>
            <p:ph type="body"/>
          </p:nvPr>
        </p:nvSpPr>
        <p:spPr>
          <a:xfrm>
            <a:off x="6226200" y="1825560"/>
            <a:ext cx="5131080" cy="4350960"/>
          </a:xfrm>
          <a:prstGeom prst="rect">
            <a:avLst/>
          </a:prstGeom>
        </p:spPr>
        <p:txBody>
          <a:bodyPr lIns="0" rIns="0" tIns="0" bIns="0">
            <a:normAutofit/>
          </a:bodyPr>
          <a:p>
            <a:endParaRPr b="0" lang="fr-FR" sz="2800" spc="-1" strike="noStrike">
              <a:solidFill>
                <a:srgbClr val="000000"/>
              </a:solidFill>
              <a:latin typeface="Calibri"/>
            </a:endParaRPr>
          </a:p>
        </p:txBody>
      </p:sp>
      <p:sp>
        <p:nvSpPr>
          <p:cNvPr id="18" name="PlaceHolder 4"/>
          <p:cNvSpPr>
            <a:spLocks noGrp="1"/>
          </p:cNvSpPr>
          <p:nvPr>
            <p:ph type="body"/>
          </p:nvPr>
        </p:nvSpPr>
        <p:spPr>
          <a:xfrm>
            <a:off x="838080" y="409824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20" name="PlaceHolder 2"/>
          <p:cNvSpPr>
            <a:spLocks noGrp="1"/>
          </p:cNvSpPr>
          <p:nvPr>
            <p:ph type="body"/>
          </p:nvPr>
        </p:nvSpPr>
        <p:spPr>
          <a:xfrm>
            <a:off x="838080" y="1825560"/>
            <a:ext cx="5131080" cy="4350960"/>
          </a:xfrm>
          <a:prstGeom prst="rect">
            <a:avLst/>
          </a:prstGeom>
        </p:spPr>
        <p:txBody>
          <a:bodyPr lIns="0" rIns="0" tIns="0" bIns="0">
            <a:normAutofit/>
          </a:bodyPr>
          <a:p>
            <a:endParaRPr b="0" lang="fr-FR" sz="2800" spc="-1" strike="noStrike">
              <a:solidFill>
                <a:srgbClr val="000000"/>
              </a:solidFill>
              <a:latin typeface="Calibri"/>
            </a:endParaRPr>
          </a:p>
        </p:txBody>
      </p:sp>
      <p:sp>
        <p:nvSpPr>
          <p:cNvPr id="21" name="PlaceHolder 3"/>
          <p:cNvSpPr>
            <a:spLocks noGrp="1"/>
          </p:cNvSpPr>
          <p:nvPr>
            <p:ph type="body"/>
          </p:nvPr>
        </p:nvSpPr>
        <p:spPr>
          <a:xfrm>
            <a:off x="622620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22" name="PlaceHolder 4"/>
          <p:cNvSpPr>
            <a:spLocks noGrp="1"/>
          </p:cNvSpPr>
          <p:nvPr>
            <p:ph type="body"/>
          </p:nvPr>
        </p:nvSpPr>
        <p:spPr>
          <a:xfrm>
            <a:off x="6226200" y="409824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fr-FR" sz="1800" spc="-1" strike="noStrike">
              <a:solidFill>
                <a:srgbClr val="000000"/>
              </a:solidFill>
              <a:latin typeface="Calibri"/>
            </a:endParaRPr>
          </a:p>
        </p:txBody>
      </p:sp>
      <p:sp>
        <p:nvSpPr>
          <p:cNvPr id="24" name="PlaceHolder 2"/>
          <p:cNvSpPr>
            <a:spLocks noGrp="1"/>
          </p:cNvSpPr>
          <p:nvPr>
            <p:ph type="body"/>
          </p:nvPr>
        </p:nvSpPr>
        <p:spPr>
          <a:xfrm>
            <a:off x="83808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25" name="PlaceHolder 3"/>
          <p:cNvSpPr>
            <a:spLocks noGrp="1"/>
          </p:cNvSpPr>
          <p:nvPr>
            <p:ph type="body"/>
          </p:nvPr>
        </p:nvSpPr>
        <p:spPr>
          <a:xfrm>
            <a:off x="6226200" y="1825560"/>
            <a:ext cx="5131080" cy="2075040"/>
          </a:xfrm>
          <a:prstGeom prst="rect">
            <a:avLst/>
          </a:prstGeom>
        </p:spPr>
        <p:txBody>
          <a:bodyPr lIns="0" rIns="0" tIns="0" bIns="0">
            <a:normAutofit/>
          </a:bodyPr>
          <a:p>
            <a:endParaRPr b="0" lang="fr-FR" sz="2800" spc="-1" strike="noStrike">
              <a:solidFill>
                <a:srgbClr val="000000"/>
              </a:solidFill>
              <a:latin typeface="Calibri"/>
            </a:endParaRPr>
          </a:p>
        </p:txBody>
      </p:sp>
      <p:sp>
        <p:nvSpPr>
          <p:cNvPr id="26" name="PlaceHolder 4"/>
          <p:cNvSpPr>
            <a:spLocks noGrp="1"/>
          </p:cNvSpPr>
          <p:nvPr>
            <p:ph type="body"/>
          </p:nvPr>
        </p:nvSpPr>
        <p:spPr>
          <a:xfrm>
            <a:off x="838080" y="4098240"/>
            <a:ext cx="10515240" cy="2075040"/>
          </a:xfrm>
          <a:prstGeom prst="rect">
            <a:avLst/>
          </a:prstGeom>
        </p:spPr>
        <p:txBody>
          <a:bodyPr lIns="0" rIns="0" tIns="0" bIns="0">
            <a:normAutofit/>
          </a:bodyPr>
          <a:p>
            <a:endParaRPr b="0" lang="fr-FR"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109600" y="6656760"/>
            <a:ext cx="1082160" cy="153000"/>
          </a:xfrm>
          <a:prstGeom prst="rect">
            <a:avLst/>
          </a:prstGeom>
          <a:noFill/>
          <a:ln>
            <a:noFill/>
          </a:ln>
        </p:spPr>
        <p:style>
          <a:lnRef idx="0"/>
          <a:fillRef idx="0"/>
          <a:effectRef idx="0"/>
          <a:fontRef idx="minor"/>
        </p:style>
        <p:txBody>
          <a:bodyPr lIns="0" rIns="0" tIns="0" bIns="0" anchor="ctr" anchorCtr="1">
            <a:spAutoFit/>
          </a:bodyPr>
          <a:p>
            <a:pPr algn="r">
              <a:lnSpc>
                <a:spcPct val="100000"/>
              </a:lnSpc>
            </a:pPr>
            <a:r>
              <a:rPr b="0" lang="fr-FR" sz="1000" spc="-1" strike="noStrike">
                <a:solidFill>
                  <a:srgbClr val="000000"/>
                </a:solidFill>
                <a:latin typeface="Arial"/>
              </a:rPr>
              <a:t>Confidential C</a:t>
            </a:r>
            <a:endParaRPr b="0" lang="en-US" sz="1000" spc="-1" strike="noStrike">
              <a:latin typeface="Arial"/>
            </a:endParaRPr>
          </a:p>
        </p:txBody>
      </p:sp>
      <p:sp>
        <p:nvSpPr>
          <p:cNvPr id="1" name="PlaceHolder 2"/>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fr-FR" sz="6000" spc="-1" strike="noStrike">
              <a:solidFill>
                <a:srgbClr val="000000"/>
              </a:solidFill>
              <a:latin typeface="Calibri"/>
            </a:endParaRPr>
          </a:p>
        </p:txBody>
      </p:sp>
      <p:sp>
        <p:nvSpPr>
          <p:cNvPr id="2"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8EB01077-D488-4AB6-866F-1F0A4600DF56}" type="datetime">
              <a:rPr b="0" lang="fr-FR" sz="1200" spc="-1" strike="noStrike">
                <a:solidFill>
                  <a:srgbClr val="8b8b8b"/>
                </a:solidFill>
                <a:latin typeface="Calibri"/>
              </a:rPr>
              <a:t>12/07/2022</a:t>
            </a:fld>
            <a:endParaRPr b="0" lang="en-US" sz="1200" spc="-1" strike="noStrike">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AC9D3D53-0B17-4FE3-8225-84A92F7101F2}" type="slidenum">
              <a:rPr b="0" lang="fr-FR" sz="1200" spc="-1" strike="noStrike">
                <a:solidFill>
                  <a:srgbClr val="8b8b8b"/>
                </a:solidFill>
                <a:latin typeface="Calibri"/>
              </a:rPr>
              <a:t>17</a:t>
            </a:fld>
            <a:endParaRPr b="0" lang="en-US" sz="1200" spc="-1" strike="noStrike">
              <a:latin typeface="Times New Roman"/>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2800" spc="-1" strike="noStrike">
                <a:solidFill>
                  <a:srgbClr val="000000"/>
                </a:solidFill>
                <a:latin typeface="Calibri"/>
              </a:rPr>
              <a:t>Click to edit the outline text format</a:t>
            </a:r>
            <a:endParaRPr b="0" lang="fr-FR"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fr-FR" sz="2000" spc="-1" strike="noStrike">
                <a:solidFill>
                  <a:srgbClr val="000000"/>
                </a:solidFill>
                <a:latin typeface="Calibri"/>
              </a:rPr>
              <a:t>Second Outline Level</a:t>
            </a:r>
            <a:endParaRPr b="0" lang="fr-FR"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Calibri"/>
              </a:rPr>
              <a:t>Third Outline Level</a:t>
            </a:r>
            <a:endParaRPr b="0" lang="fr-FR"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Calibri"/>
              </a:rPr>
              <a:t>Fourth Outline Level</a:t>
            </a:r>
            <a:endParaRPr b="0" lang="fr-FR"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Calibri"/>
              </a:rPr>
              <a:t>Fifth Outline Level</a:t>
            </a:r>
            <a:endParaRPr b="0" lang="fr-FR"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Calibri"/>
              </a:rPr>
              <a:t>Sixth Outline Level</a:t>
            </a:r>
            <a:endParaRPr b="0" lang="fr-FR"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Calibri"/>
              </a:rPr>
              <a:t>Seventh Outline Level</a:t>
            </a:r>
            <a:endParaRPr b="0" lang="fr-FR"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11109600" y="6656760"/>
            <a:ext cx="1082160" cy="153000"/>
          </a:xfrm>
          <a:prstGeom prst="rect">
            <a:avLst/>
          </a:prstGeom>
          <a:noFill/>
          <a:ln>
            <a:noFill/>
          </a:ln>
        </p:spPr>
        <p:style>
          <a:lnRef idx="0"/>
          <a:fillRef idx="0"/>
          <a:effectRef idx="0"/>
          <a:fontRef idx="minor"/>
        </p:style>
        <p:txBody>
          <a:bodyPr lIns="0" rIns="0" tIns="0" bIns="0" anchor="ctr" anchorCtr="1">
            <a:spAutoFit/>
          </a:bodyPr>
          <a:p>
            <a:pPr algn="r">
              <a:lnSpc>
                <a:spcPct val="100000"/>
              </a:lnSpc>
            </a:pPr>
            <a:r>
              <a:rPr b="0" lang="fr-FR" sz="1000" spc="-1" strike="noStrike">
                <a:solidFill>
                  <a:srgbClr val="000000"/>
                </a:solidFill>
                <a:latin typeface="Arial"/>
              </a:rPr>
              <a:t>Confidential C</a:t>
            </a:r>
            <a:endParaRPr b="0" lang="en-US" sz="1000" spc="-1" strike="noStrike">
              <a:latin typeface="Arial"/>
            </a:endParaRPr>
          </a:p>
        </p:txBody>
      </p:sp>
      <p:sp>
        <p:nvSpPr>
          <p:cNvPr id="43" name="PlaceHolder 2"/>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fr-FR" sz="4400" spc="-1" strike="noStrike">
              <a:solidFill>
                <a:srgbClr val="000000"/>
              </a:solidFill>
              <a:latin typeface="Calibri"/>
            </a:endParaRPr>
          </a:p>
        </p:txBody>
      </p:sp>
      <p:sp>
        <p:nvSpPr>
          <p:cNvPr id="44" name="PlaceHolder 3"/>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fr-FR"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fr-FR"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fr-FR"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fr-FR"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fr-FR" sz="1800" spc="-1" strike="noStrike">
              <a:solidFill>
                <a:srgbClr val="000000"/>
              </a:solidFill>
              <a:latin typeface="Calibri"/>
            </a:endParaRPr>
          </a:p>
        </p:txBody>
      </p:sp>
      <p:sp>
        <p:nvSpPr>
          <p:cNvPr id="45" name="PlaceHolder 4"/>
          <p:cNvSpPr>
            <a:spLocks noGrp="1"/>
          </p:cNvSpPr>
          <p:nvPr>
            <p:ph type="dt"/>
          </p:nvPr>
        </p:nvSpPr>
        <p:spPr>
          <a:xfrm>
            <a:off x="838080" y="6356520"/>
            <a:ext cx="2742840" cy="364680"/>
          </a:xfrm>
          <a:prstGeom prst="rect">
            <a:avLst/>
          </a:prstGeom>
        </p:spPr>
        <p:txBody>
          <a:bodyPr anchor="ctr">
            <a:noAutofit/>
          </a:bodyPr>
          <a:p>
            <a:pPr>
              <a:lnSpc>
                <a:spcPct val="100000"/>
              </a:lnSpc>
            </a:pPr>
            <a:fld id="{542EECC3-4FF1-48C9-9F26-B662515382D8}" type="datetime">
              <a:rPr b="0" lang="fr-FR" sz="1200" spc="-1" strike="noStrike">
                <a:solidFill>
                  <a:srgbClr val="8b8b8b"/>
                </a:solidFill>
                <a:latin typeface="Calibri"/>
              </a:rPr>
              <a:t>12/07/2022</a:t>
            </a:fld>
            <a:endParaRPr b="0" lang="en-US" sz="1200" spc="-1" strike="noStrike">
              <a:latin typeface="Times New Roman"/>
            </a:endParaRPr>
          </a:p>
        </p:txBody>
      </p:sp>
      <p:sp>
        <p:nvSpPr>
          <p:cNvPr id="46" name="PlaceHolder 5"/>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7" name="PlaceHolder 6"/>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C1638A0F-8280-45FC-8B36-C0B13EC18112}" type="slidenum">
              <a:rPr b="0" lang="fr-FR"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www.cs.utexas.edu/users/dahlin/projects/bft/" TargetMode="External"/><Relationship Id="rId2" Type="http://schemas.openxmlformats.org/officeDocument/2006/relationships/hyperlink" Target="http://www.cs.utexas.edu/users/dahlin/papers/bar-gossip-apr-2006.pdf" TargetMode="External"/><Relationship Id="rId3" Type="http://schemas.openxmlformats.org/officeDocument/2006/relationships/hyperlink" Target="http://www.cs.utexas.edu/users/dahlin/papers/bar-gossip-apr-2006.pdf" TargetMode="External"/><Relationship Id="rId4" Type="http://schemas.openxmlformats.org/officeDocument/2006/relationships/hyperlink" Target="http://www.cs.utexas.edu/users/dahlin/papers/bar-gossip-apr-2006.pdf" TargetMode="External"/><Relationship Id="rId5" Type="http://schemas.openxmlformats.org/officeDocument/2006/relationships/hyperlink" Target="http://www.cs.utexas.edu/users/dahlin/bibRecs/li06bar.txt" TargetMode="External"/><Relationship Id="rId6" Type="http://schemas.openxmlformats.org/officeDocument/2006/relationships/hyperlink" Target="https://arxiv.org/ftp/arxiv/papers/1811/1811.00742.pdf" TargetMode="External"/><Relationship Id="rId7"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1523880" y="1122480"/>
            <a:ext cx="9143640" cy="2387160"/>
          </a:xfrm>
          <a:prstGeom prst="rect">
            <a:avLst/>
          </a:prstGeom>
          <a:noFill/>
          <a:ln>
            <a:noFill/>
          </a:ln>
        </p:spPr>
        <p:txBody>
          <a:bodyPr anchor="b">
            <a:noAutofit/>
          </a:bodyPr>
          <a:p>
            <a:pPr algn="ctr">
              <a:lnSpc>
                <a:spcPct val="90000"/>
              </a:lnSpc>
            </a:pPr>
            <a:r>
              <a:rPr b="0" lang="fr-FR" sz="6000" spc="-1" strike="noStrike">
                <a:solidFill>
                  <a:srgbClr val="000000"/>
                </a:solidFill>
                <a:latin typeface="Calibri Light"/>
              </a:rPr>
              <a:t>Spiritual Inspiration’s to CAPSOE</a:t>
            </a:r>
            <a:endParaRPr b="0" lang="fr-FR" sz="6000" spc="-1" strike="noStrike">
              <a:solidFill>
                <a:srgbClr val="000000"/>
              </a:solidFill>
              <a:latin typeface="Calibri"/>
            </a:endParaRPr>
          </a:p>
        </p:txBody>
      </p:sp>
      <p:sp>
        <p:nvSpPr>
          <p:cNvPr id="85" name="TextShape 2"/>
          <p:cNvSpPr txBox="1"/>
          <p:nvPr/>
        </p:nvSpPr>
        <p:spPr>
          <a:xfrm>
            <a:off x="1523880" y="3602160"/>
            <a:ext cx="9143640" cy="1655280"/>
          </a:xfrm>
          <a:prstGeom prst="rect">
            <a:avLst/>
          </a:prstGeom>
          <a:noFill/>
          <a:ln>
            <a:noFill/>
          </a:ln>
        </p:spPr>
        <p:txBody>
          <a:bodyPr>
            <a:noAutofit/>
          </a:bodyPr>
          <a:p>
            <a:pPr algn="ctr">
              <a:lnSpc>
                <a:spcPct val="90000"/>
              </a:lnSpc>
              <a:spcBef>
                <a:spcPts val="1001"/>
              </a:spcBef>
              <a:tabLst>
                <a:tab algn="l" pos="0"/>
              </a:tabLst>
            </a:pPr>
            <a:r>
              <a:rPr b="0" lang="fr-FR" sz="2400" spc="-1" strike="noStrike">
                <a:solidFill>
                  <a:srgbClr val="000000"/>
                </a:solidFill>
                <a:latin typeface="Calibri"/>
              </a:rPr>
              <a:t>Found A posteriori </a:t>
            </a:r>
            <a:r>
              <a:rPr b="0" lang="fr-FR" sz="2400" spc="-1" strike="noStrike">
                <a:solidFill>
                  <a:srgbClr val="000000"/>
                </a:solidFill>
                <a:latin typeface="Wingdings"/>
              </a:rPr>
              <a: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fr-FR" sz="4400" spc="-1" strike="noStrike">
                <a:solidFill>
                  <a:srgbClr val="000000"/>
                </a:solidFill>
                <a:latin typeface="Calibri Light"/>
              </a:rPr>
              <a:t>Problem:</a:t>
            </a:r>
            <a:endParaRPr b="0" lang="fr-FR" sz="4400" spc="-1" strike="noStrike">
              <a:solidFill>
                <a:srgbClr val="000000"/>
              </a:solidFill>
              <a:latin typeface="Calibri"/>
            </a:endParaRPr>
          </a:p>
        </p:txBody>
      </p:sp>
      <p:sp>
        <p:nvSpPr>
          <p:cNvPr id="100"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If a leader is too slow the next round is started and eeach actor send a TIMEOUT message.</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Then new Leader sends FREEZE message including previous TIMEOUT message ACK.</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All the users proceed to new round with AGREE message. </a:t>
            </a:r>
            <a:endParaRPr b="0" lang="fr-F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fr-FR" sz="4400" spc="-1" strike="noStrike">
                <a:solidFill>
                  <a:srgbClr val="000000"/>
                </a:solidFill>
                <a:latin typeface="Calibri Light"/>
              </a:rPr>
              <a:t>Correctness Sketch</a:t>
            </a:r>
            <a:endParaRPr b="0" lang="fr-FR" sz="4400" spc="-1" strike="noStrike">
              <a:solidFill>
                <a:srgbClr val="000000"/>
              </a:solidFill>
              <a:latin typeface="Calibri"/>
            </a:endParaRPr>
          </a:p>
        </p:txBody>
      </p:sp>
      <p:sp>
        <p:nvSpPr>
          <p:cNvPr id="102" name="TextShape 2"/>
          <p:cNvSpPr txBox="1"/>
          <p:nvPr/>
        </p:nvSpPr>
        <p:spPr>
          <a:xfrm>
            <a:off x="838080" y="1489320"/>
            <a:ext cx="10515240" cy="46875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No individual rational can gain benefit by deviating from the protocol. </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Coin Reward system cannot be changed</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Round Robin Rule of electing a leader</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No Fake Timeout or Freeze messages as it requires ack from all others.</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No two blocks can be selected for a round.</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User cannot fake as it requires a Hardware based Id.</a:t>
            </a:r>
            <a:endParaRPr b="0" lang="fr-FR" sz="2800" spc="-1" strike="noStrike">
              <a:solidFill>
                <a:srgbClr val="000000"/>
              </a:solidFill>
              <a:latin typeface="Calibri"/>
            </a:endParaRPr>
          </a:p>
          <a:p>
            <a:pPr>
              <a:lnSpc>
                <a:spcPct val="90000"/>
              </a:lnSpc>
              <a:spcBef>
                <a:spcPts val="1001"/>
              </a:spcBef>
              <a:tabLst>
                <a:tab algn="l" pos="0"/>
              </a:tabLst>
            </a:pPr>
            <a:r>
              <a:rPr b="0" lang="fr-FR" sz="2800" spc="-1" strike="noStrike">
                <a:solidFill>
                  <a:srgbClr val="000000"/>
                </a:solidFill>
                <a:latin typeface="Calibri"/>
              </a:rPr>
              <a:t>   </a:t>
            </a:r>
            <a:endParaRPr b="0" lang="fr-F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461520" y="801360"/>
            <a:ext cx="10891800" cy="537552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Altruism to Utiliatarianism</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t>
            </a:r>
            <a:r>
              <a:rPr b="0" lang="en-US" sz="2800" spc="-1" strike="noStrike">
                <a:solidFill>
                  <a:srgbClr val="000000"/>
                </a:solidFill>
                <a:latin typeface="Calibri"/>
              </a:rPr>
              <a:t>that property in any object, whereby it tends to produce benefit, advantage, pleasure, good, or happiness...[or] to prevent the happening of mischief, pain, evil, or unhappiness to the party whose interest is considered”</a:t>
            </a:r>
            <a:endParaRPr b="0" lang="fr-FR" sz="2800" spc="-1" strike="noStrike">
              <a:solidFill>
                <a:srgbClr val="000000"/>
              </a:solidFill>
              <a:latin typeface="Calibri"/>
            </a:endParaRPr>
          </a:p>
          <a:p>
            <a:pPr marL="228600" indent="-228240">
              <a:lnSpc>
                <a:spcPct val="90000"/>
              </a:lnSpc>
              <a:spcBef>
                <a:spcPts val="1001"/>
              </a:spcBef>
              <a:buClr>
                <a:srgbClr val="202122"/>
              </a:buClr>
              <a:buFont typeface="Arial"/>
              <a:buChar char="•"/>
            </a:pPr>
            <a:r>
              <a:rPr b="0" lang="en-US" sz="2800" spc="-1" strike="noStrike">
                <a:solidFill>
                  <a:srgbClr val="202122"/>
                </a:solidFill>
                <a:latin typeface="Arial"/>
              </a:rPr>
              <a:t> </a:t>
            </a:r>
            <a:r>
              <a:rPr b="0" lang="en-US" sz="2800" spc="-1" strike="noStrike">
                <a:solidFill>
                  <a:srgbClr val="202122"/>
                </a:solidFill>
                <a:latin typeface="Arial"/>
              </a:rPr>
              <a:t>"it is the greatest happiness of the greatest number that is the measure of right and wrong.</a:t>
            </a:r>
            <a:endParaRPr b="0" lang="fr-FR" sz="2800" spc="-1" strike="noStrike">
              <a:solidFill>
                <a:srgbClr val="000000"/>
              </a:solidFill>
              <a:latin typeface="Calibri"/>
            </a:endParaRPr>
          </a:p>
          <a:p>
            <a:pPr marL="228600" indent="-228240">
              <a:lnSpc>
                <a:spcPct val="90000"/>
              </a:lnSpc>
              <a:spcBef>
                <a:spcPts val="1001"/>
              </a:spcBef>
              <a:buClr>
                <a:srgbClr val="202122"/>
              </a:buClr>
              <a:buFont typeface="Arial"/>
              <a:buChar char="•"/>
            </a:pPr>
            <a:r>
              <a:rPr b="0" lang="en-US" sz="2800" spc="-1" strike="noStrike">
                <a:solidFill>
                  <a:srgbClr val="202122"/>
                </a:solidFill>
                <a:latin typeface="Arial"/>
              </a:rPr>
              <a:t>Jeremy Bentham</a:t>
            </a:r>
            <a:endParaRPr b="0" lang="fr-FR" sz="2800" spc="-1" strike="noStrike">
              <a:solidFill>
                <a:srgbClr val="000000"/>
              </a:solidFill>
              <a:latin typeface="Calibri"/>
            </a:endParaRPr>
          </a:p>
          <a:p>
            <a:pPr marL="228600" indent="-228240">
              <a:lnSpc>
                <a:spcPct val="90000"/>
              </a:lnSpc>
              <a:spcBef>
                <a:spcPts val="1001"/>
              </a:spcBef>
              <a:buClr>
                <a:srgbClr val="202122"/>
              </a:buClr>
              <a:buFont typeface="Arial"/>
              <a:buChar char="•"/>
            </a:pPr>
            <a:r>
              <a:rPr b="0" lang="en-US" sz="2800" spc="-1" strike="noStrike">
                <a:solidFill>
                  <a:srgbClr val="202122"/>
                </a:solidFill>
                <a:latin typeface="Arial"/>
              </a:rPr>
              <a:t>In our case we suspend members for the greater good eventhough malicious or honset</a:t>
            </a:r>
            <a:endParaRPr b="0" lang="fr-F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fr-FR" sz="4400" spc="-1" strike="noStrike">
                <a:solidFill>
                  <a:srgbClr val="000000"/>
                </a:solidFill>
                <a:latin typeface="Calibri Light"/>
              </a:rPr>
              <a:t>References</a:t>
            </a:r>
            <a:endParaRPr b="0" lang="fr-FR" sz="4400" spc="-1" strike="noStrike">
              <a:solidFill>
                <a:srgbClr val="000000"/>
              </a:solidFill>
              <a:latin typeface="Calibri"/>
            </a:endParaRPr>
          </a:p>
        </p:txBody>
      </p:sp>
      <p:sp>
        <p:nvSpPr>
          <p:cNvPr id="105" name="TextShape 2"/>
          <p:cNvSpPr txBox="1"/>
          <p:nvPr/>
        </p:nvSpPr>
        <p:spPr>
          <a:xfrm>
            <a:off x="838080" y="1825560"/>
            <a:ext cx="10515240" cy="4350960"/>
          </a:xfrm>
          <a:prstGeom prst="rect">
            <a:avLst/>
          </a:prstGeom>
          <a:noFill/>
          <a:ln>
            <a:noFill/>
          </a:ln>
        </p:spPr>
        <p:txBody>
          <a:bodyPr>
            <a:normAutofit fontScale="32000"/>
          </a:bodyPr>
          <a:p>
            <a:pPr>
              <a:lnSpc>
                <a:spcPct val="90000"/>
              </a:lnSpc>
              <a:spcBef>
                <a:spcPts val="1001"/>
              </a:spcBef>
              <a:tabLst>
                <a:tab algn="l" pos="0"/>
              </a:tabLst>
            </a:pPr>
            <a:r>
              <a:rPr b="0" lang="en-US" sz="2800" spc="-1" strike="noStrike">
                <a:solidFill>
                  <a:srgbClr val="000000"/>
                </a:solidFill>
                <a:latin typeface="Calibri"/>
              </a:rPr>
              <a:t>BAR Fault Tolerance for Cooperative Services : </a:t>
            </a:r>
            <a:r>
              <a:rPr b="0" lang="fr-FR" sz="2800" spc="-1" strike="noStrike">
                <a:solidFill>
                  <a:srgbClr val="000000"/>
                </a:solidFill>
                <a:latin typeface="Calibri"/>
              </a:rPr>
              <a:t>Amitanand S. Aiyer, Lorenzo Alvisi, Allen Clement Mike Dahlin, Jean-Philippe Martin, Carl Porth University of Texas at Austin - Dept. of Computer Science</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https://www.cs.cornell.edu/lorenzo/papers/sosp05.pdf</a:t>
            </a:r>
            <a:endParaRPr b="0" lang="fr-FR" sz="2800" spc="-1" strike="noStrike">
              <a:solidFill>
                <a:srgbClr val="000000"/>
              </a:solidFill>
              <a:latin typeface="Calibri"/>
            </a:endParaRPr>
          </a:p>
          <a:p>
            <a:pPr>
              <a:lnSpc>
                <a:spcPct val="90000"/>
              </a:lnSpc>
              <a:spcBef>
                <a:spcPts val="1001"/>
              </a:spcBef>
              <a:tabLst>
                <a:tab algn="l" pos="0"/>
              </a:tabLst>
            </a:pPr>
            <a:endParaRPr b="0" lang="fr-FR"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Dahlin: (References for All)</a:t>
            </a:r>
            <a:endParaRPr b="0" lang="fr-FR" sz="2800" spc="-1" strike="noStrike">
              <a:solidFill>
                <a:srgbClr val="000000"/>
              </a:solidFill>
              <a:latin typeface="Calibri"/>
            </a:endParaRPr>
          </a:p>
          <a:p>
            <a:pPr>
              <a:lnSpc>
                <a:spcPct val="90000"/>
              </a:lnSpc>
              <a:spcBef>
                <a:spcPts val="1001"/>
              </a:spcBef>
              <a:tabLst>
                <a:tab algn="l" pos="0"/>
              </a:tabLst>
            </a:pPr>
            <a:r>
              <a:rPr b="0" lang="en-US" sz="2800" spc="-1" strike="noStrike" u="sng">
                <a:solidFill>
                  <a:srgbClr val="0563c1"/>
                </a:solidFill>
                <a:uFillTx/>
                <a:latin typeface="Calibri"/>
                <a:hlinkClick r:id="rId1"/>
              </a:rPr>
              <a:t>https://www.cs.utexas.edu/users/dahlin/projects/bft/</a:t>
            </a:r>
            <a:r>
              <a:rPr b="0" lang="en-US" sz="2800" spc="-1" strike="noStrike">
                <a:solidFill>
                  <a:srgbClr val="000000"/>
                </a:solidFill>
                <a:latin typeface="Calibri"/>
              </a:rPr>
              <a:t> </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fr-FR" sz="2800" spc="-1" strike="noStrike" u="sng">
                <a:solidFill>
                  <a:srgbClr val="0563c1"/>
                </a:solidFill>
                <a:uFillTx/>
                <a:latin typeface="Times New Roman"/>
                <a:hlinkClick r:id="rId2"/>
              </a:rPr>
              <a:t>BAR </a:t>
            </a:r>
            <a:r>
              <a:rPr b="0" lang="fr-FR" sz="2800" spc="-1" strike="noStrike" u="sng">
                <a:solidFill>
                  <a:srgbClr val="0563c1"/>
                </a:solidFill>
                <a:uFillTx/>
                <a:latin typeface="Times New Roman"/>
                <a:hlinkClick r:id="rId3"/>
              </a:rPr>
              <a:t>Gossip</a:t>
            </a:r>
            <a:r>
              <a:rPr b="0" lang="fr-FR" sz="2800" spc="-1" strike="noStrike">
                <a:solidFill>
                  <a:srgbClr val="000000"/>
                </a:solidFill>
                <a:latin typeface="Times New Roman"/>
              </a:rPr>
              <a:t>, H. Li, A. Clement, E. Wong, J. Napper, I. Roy, L. Alvisi, M. Dahlin, </a:t>
            </a:r>
            <a:r>
              <a:rPr b="0" i="1" lang="fr-FR" sz="2800" spc="-1" strike="noStrike">
                <a:solidFill>
                  <a:srgbClr val="000000"/>
                </a:solidFill>
                <a:latin typeface="Times New Roman"/>
              </a:rPr>
              <a:t>In review</a:t>
            </a:r>
            <a:r>
              <a:rPr b="0" lang="fr-FR" sz="2800" spc="-1" strike="noStrike">
                <a:solidFill>
                  <a:srgbClr val="000000"/>
                </a:solidFill>
                <a:latin typeface="Times New Roman"/>
              </a:rPr>
              <a:t>, Apr 2006. </a:t>
            </a:r>
            <a:r>
              <a:rPr b="0" lang="fr-FR" sz="2800" spc="-1" strike="noStrike" u="sng">
                <a:solidFill>
                  <a:srgbClr val="0563c1"/>
                </a:solidFill>
                <a:uFillTx/>
                <a:latin typeface="Times New Roman"/>
                <a:hlinkClick r:id="rId4"/>
              </a:rPr>
              <a:t>pdf</a:t>
            </a:r>
            <a:r>
              <a:rPr b="0" lang="fr-FR" sz="2800" spc="-1" strike="noStrike">
                <a:solidFill>
                  <a:srgbClr val="000000"/>
                </a:solidFill>
                <a:latin typeface="Times New Roman"/>
              </a:rPr>
              <a:t> </a:t>
            </a:r>
            <a:r>
              <a:rPr b="0" lang="fr-FR" sz="2800" spc="-1" strike="noStrike" u="sng">
                <a:solidFill>
                  <a:srgbClr val="0563c1"/>
                </a:solidFill>
                <a:uFillTx/>
                <a:latin typeface="Times New Roman"/>
                <a:hlinkClick r:id="rId5"/>
              </a:rPr>
              <a:t>bibtex</a:t>
            </a:r>
            <a:r>
              <a:rPr b="0" lang="fr-FR" sz="2800" spc="-1" strike="noStrike">
                <a:solidFill>
                  <a:srgbClr val="000000"/>
                </a:solidFill>
                <a:latin typeface="Times New Roman"/>
              </a:rPr>
              <a:t>.</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fr-FR" sz="2800" spc="-1" strike="noStrike">
                <a:solidFill>
                  <a:srgbClr val="000000"/>
                </a:solidFill>
                <a:latin typeface="Times New Roman"/>
              </a:rPr>
              <a:t>"Winning BAR Games," A. Clement, J. Napper, L. Alvisi, M. Dahlin, </a:t>
            </a:r>
            <a:r>
              <a:rPr b="0" i="1" lang="fr-FR" sz="2800" spc="-1" strike="noStrike">
                <a:solidFill>
                  <a:srgbClr val="000000"/>
                </a:solidFill>
                <a:latin typeface="Times New Roman"/>
              </a:rPr>
              <a:t>In review</a:t>
            </a:r>
            <a:r>
              <a:rPr b="0" lang="fr-FR" sz="2800" spc="-1" strike="noStrike">
                <a:solidFill>
                  <a:srgbClr val="000000"/>
                </a:solidFill>
                <a:latin typeface="Times New Roman"/>
              </a:rPr>
              <a:t>., May 2006</a:t>
            </a:r>
            <a:endParaRPr b="0" lang="fr-FR" sz="2800" spc="-1" strike="noStrike">
              <a:solidFill>
                <a:srgbClr val="000000"/>
              </a:solidFill>
              <a:latin typeface="Calibri"/>
            </a:endParaRPr>
          </a:p>
          <a:p>
            <a:pPr>
              <a:lnSpc>
                <a:spcPct val="90000"/>
              </a:lnSpc>
              <a:spcBef>
                <a:spcPts val="1001"/>
              </a:spcBef>
              <a:tabLst>
                <a:tab algn="l" pos="0"/>
              </a:tabLst>
            </a:pPr>
            <a:endParaRPr b="0" lang="fr-FR" sz="2800" spc="-1" strike="noStrike">
              <a:solidFill>
                <a:srgbClr val="000000"/>
              </a:solidFill>
              <a:latin typeface="Calibri"/>
            </a:endParaRPr>
          </a:p>
          <a:p>
            <a:pPr>
              <a:lnSpc>
                <a:spcPct val="90000"/>
              </a:lnSpc>
              <a:spcBef>
                <a:spcPts val="1001"/>
              </a:spcBef>
              <a:tabLst>
                <a:tab algn="l" pos="0"/>
              </a:tabLst>
            </a:pPr>
            <a:endParaRPr b="0" lang="fr-FR"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Rationality-proof consensus: extended abstract Jean-Philippe Martin (self) and Eunjin (EJ) Jung (RationalMind)</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fr-FR" sz="2800" spc="-1" strike="noStrike" u="sng">
                <a:solidFill>
                  <a:srgbClr val="0563c1"/>
                </a:solidFill>
                <a:uFillTx/>
                <a:latin typeface="Calibri"/>
                <a:hlinkClick r:id="rId6"/>
              </a:rPr>
              <a:t>https://arxiv.org/ftp/arxiv/papers/1811/1811.00742.pdf</a:t>
            </a:r>
            <a:endParaRPr b="0" lang="fr-FR" sz="2800" spc="-1" strike="noStrike">
              <a:solidFill>
                <a:srgbClr val="000000"/>
              </a:solidFill>
              <a:latin typeface="Calibri"/>
            </a:endParaRPr>
          </a:p>
          <a:p>
            <a:pPr>
              <a:lnSpc>
                <a:spcPct val="90000"/>
              </a:lnSpc>
              <a:spcBef>
                <a:spcPts val="1001"/>
              </a:spcBef>
              <a:tabLst>
                <a:tab algn="l" pos="0"/>
              </a:tabLst>
            </a:pP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fr-FR" sz="2800" spc="-1" strike="noStrike">
                <a:solidFill>
                  <a:srgbClr val="000000"/>
                </a:solidFill>
                <a:latin typeface="Calibri"/>
              </a:rPr>
              <a:t>https://www.preethikasireddy.com/post/lets-take-a-crack-at-understanding-distributed-consensus</a:t>
            </a:r>
            <a:endParaRPr b="0" lang="fr-F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fr-FR" sz="4400" spc="-1" strike="noStrike">
                <a:solidFill>
                  <a:srgbClr val="000000"/>
                </a:solidFill>
                <a:latin typeface="Calibri Light"/>
              </a:rPr>
              <a:t>Proof Of Reputation</a:t>
            </a:r>
            <a:endParaRPr b="0" lang="fr-FR" sz="4400" spc="-1" strike="noStrike">
              <a:solidFill>
                <a:srgbClr val="000000"/>
              </a:solidFill>
              <a:latin typeface="Calibri"/>
            </a:endParaRPr>
          </a:p>
        </p:txBody>
      </p:sp>
      <p:sp>
        <p:nvSpPr>
          <p:cNvPr id="107" name="TextShape 2"/>
          <p:cNvSpPr txBox="1"/>
          <p:nvPr/>
        </p:nvSpPr>
        <p:spPr>
          <a:xfrm>
            <a:off x="838080" y="1825560"/>
            <a:ext cx="10515240" cy="4350960"/>
          </a:xfrm>
          <a:prstGeom prst="rect">
            <a:avLst/>
          </a:prstGeom>
          <a:noFill/>
          <a:ln>
            <a:noFill/>
          </a:ln>
        </p:spPr>
        <p:txBody>
          <a:bodyPr>
            <a:noAutofit/>
          </a:bodyPr>
          <a:p>
            <a:endParaRPr b="0" lang="fr-F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fr-FR" sz="4400" spc="-1" strike="noStrike">
                <a:solidFill>
                  <a:srgbClr val="000000"/>
                </a:solidFill>
                <a:latin typeface="Calibri Light"/>
              </a:rPr>
              <a:t>References:</a:t>
            </a:r>
            <a:endParaRPr b="0" lang="fr-FR" sz="4400" spc="-1" strike="noStrike">
              <a:solidFill>
                <a:srgbClr val="000000"/>
              </a:solidFill>
              <a:latin typeface="Calibri"/>
            </a:endParaRPr>
          </a:p>
        </p:txBody>
      </p:sp>
      <p:sp>
        <p:nvSpPr>
          <p:cNvPr id="109"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Proof of reputation with Nakamoto Fallback:</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https://eprint.iacr.org/2020/381.pdf</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Proof of reputation</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https://arxiv.org/ftp/arxiv/papers/2108/2108.03542.pdf </a:t>
            </a:r>
            <a:endParaRPr b="0" lang="fr-F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fr-FR" sz="4400" spc="-1" strike="noStrike">
                <a:solidFill>
                  <a:srgbClr val="000000"/>
                </a:solidFill>
                <a:latin typeface="Calibri Light"/>
              </a:rPr>
              <a:t>Pipelining</a:t>
            </a:r>
            <a:endParaRPr b="0" lang="fr-FR" sz="4400" spc="-1" strike="noStrike">
              <a:solidFill>
                <a:srgbClr val="000000"/>
              </a:solidFill>
              <a:latin typeface="Calibri"/>
            </a:endParaRPr>
          </a:p>
        </p:txBody>
      </p:sp>
      <p:sp>
        <p:nvSpPr>
          <p:cNvPr id="111" name="TextShape 2"/>
          <p:cNvSpPr txBox="1"/>
          <p:nvPr/>
        </p:nvSpPr>
        <p:spPr>
          <a:xfrm>
            <a:off x="838080" y="1825560"/>
            <a:ext cx="10515240" cy="4350960"/>
          </a:xfrm>
          <a:prstGeom prst="rect">
            <a:avLst/>
          </a:prstGeom>
          <a:noFill/>
          <a:ln>
            <a:noFill/>
          </a:ln>
        </p:spPr>
        <p:txBody>
          <a:bodyPr>
            <a:noAutofit/>
          </a:bodyPr>
          <a:p>
            <a:endParaRPr b="0" lang="fr-F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fr-FR" sz="4400" spc="-1" strike="noStrike">
                <a:solidFill>
                  <a:srgbClr val="000000"/>
                </a:solidFill>
                <a:latin typeface="Calibri Light"/>
              </a:rPr>
              <a:t>Dynamic Quorums</a:t>
            </a:r>
            <a:endParaRPr b="0" lang="fr-FR" sz="4400" spc="-1" strike="noStrike">
              <a:solidFill>
                <a:srgbClr val="000000"/>
              </a:solidFill>
              <a:latin typeface="Calibri"/>
            </a:endParaRPr>
          </a:p>
        </p:txBody>
      </p:sp>
      <p:sp>
        <p:nvSpPr>
          <p:cNvPr id="113" name="TextShape 2"/>
          <p:cNvSpPr txBox="1"/>
          <p:nvPr/>
        </p:nvSpPr>
        <p:spPr>
          <a:xfrm>
            <a:off x="838080" y="1825560"/>
            <a:ext cx="10515240" cy="4350960"/>
          </a:xfrm>
          <a:prstGeom prst="rect">
            <a:avLst/>
          </a:prstGeom>
          <a:noFill/>
          <a:ln>
            <a:noFill/>
          </a:ln>
        </p:spPr>
        <p:txBody>
          <a:bodyPr>
            <a:normAutofit fontScale="21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Dynamic Quorums</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When you have a distributed system and a machine fails, you naturally need to put a new one in its place. What if you want to add machines to your total, or maybe use a whole new set of servers for your task?</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Few systems allow you to change server membership, even though it is an important concern in practice. If you are using the replicated state machine approach then it is easy to change server membership. However, in some cases the state machine approach is too heavyweight. Almost all lightweight Byzantine fault-tolerant protocols use the quorums approach.</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My advisor and I have determined that it is possible for a quorum-based protocol to change its servers in a lightweight manner. Previous attempts required additional servers to enable dynamism, but we have determined how to do this without adding any server on top of the minimal number that is necessary to provide Byzantine fault-tolerant storage in the first place. We have shown how to do this for a storage system, but we expect that the same technique can be used on any quorum protocol.</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Framework for Dynamic Byzantine Storage. J-P. Martin and L. Alvisi. 2004 International Conference on Dependable Systems and Networks (DSN 2004), June 2004. ps pdf bibtex</a:t>
            </a:r>
            <a:endParaRPr b="0" lang="fr-F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1523880" y="2194560"/>
            <a:ext cx="9143640" cy="4047120"/>
          </a:xfrm>
          <a:prstGeom prst="rect">
            <a:avLst/>
          </a:prstGeom>
          <a:noFill/>
          <a:ln>
            <a:noFill/>
          </a:ln>
        </p:spPr>
        <p:txBody>
          <a:bodyPr>
            <a:noAutofit/>
          </a:bodyPr>
          <a:p>
            <a:pPr algn="ctr">
              <a:lnSpc>
                <a:spcPct val="90000"/>
              </a:lnSpc>
              <a:spcBef>
                <a:spcPts val="1001"/>
              </a:spcBef>
              <a:tabLst>
                <a:tab algn="l" pos="0"/>
              </a:tabLst>
            </a:pPr>
            <a:r>
              <a:rPr b="0" lang="fr-FR" sz="2400" spc="-1" strike="noStrike">
                <a:solidFill>
                  <a:srgbClr val="000000"/>
                </a:solidFill>
                <a:latin typeface="Calibri"/>
              </a:rPr>
              <a:t>BAR : Byzantine, Altruistic, Rational Model</a:t>
            </a:r>
            <a:endParaRPr b="0" lang="en-US" sz="2400" spc="-1" strike="noStrike">
              <a:latin typeface="Arial"/>
            </a:endParaRPr>
          </a:p>
          <a:p>
            <a:pPr algn="ctr">
              <a:lnSpc>
                <a:spcPct val="90000"/>
              </a:lnSpc>
              <a:spcBef>
                <a:spcPts val="1001"/>
              </a:spcBef>
              <a:tabLst>
                <a:tab algn="l" pos="0"/>
              </a:tabLst>
            </a:pPr>
            <a:r>
              <a:rPr b="0" lang="fr-FR" sz="2400" spc="-1" strike="noStrike">
                <a:solidFill>
                  <a:srgbClr val="000000"/>
                </a:solidFill>
                <a:latin typeface="Calibri"/>
              </a:rPr>
              <a:t>BAR Tolerance is the property of protocols that work despite both selfish users (rational) and some number of malicious users called byzantine.</a:t>
            </a:r>
            <a:endParaRPr b="0" lang="en-US" sz="2400" spc="-1" strike="noStrike">
              <a:latin typeface="Arial"/>
            </a:endParaRPr>
          </a:p>
          <a:p>
            <a:pPr algn="ctr">
              <a:lnSpc>
                <a:spcPct val="90000"/>
              </a:lnSpc>
              <a:spcBef>
                <a:spcPts val="1001"/>
              </a:spcBef>
              <a:tabLst>
                <a:tab algn="l" pos="0"/>
              </a:tabLst>
            </a:pPr>
            <a:r>
              <a:rPr b="0" lang="fr-FR" sz="2400" spc="-1" strike="noStrike">
                <a:solidFill>
                  <a:srgbClr val="000000"/>
                </a:solidFill>
                <a:latin typeface="Calibri"/>
              </a:rPr>
              <a:t>To Tolerate both Malicious and Self Interested ( Rational) Actors.</a:t>
            </a:r>
            <a:endParaRPr b="0" lang="en-US" sz="2400" spc="-1" strike="noStrike">
              <a:latin typeface="Arial"/>
            </a:endParaRPr>
          </a:p>
          <a:p>
            <a:pPr algn="ctr">
              <a:lnSpc>
                <a:spcPct val="90000"/>
              </a:lnSpc>
              <a:spcBef>
                <a:spcPts val="1001"/>
              </a:spcBef>
              <a:tabLst>
                <a:tab algn="l" pos="0"/>
              </a:tabLst>
            </a:pPr>
            <a:endParaRPr b="0" lang="en-US" sz="2400" spc="-1" strike="noStrike">
              <a:latin typeface="Arial"/>
            </a:endParaRPr>
          </a:p>
        </p:txBody>
      </p:sp>
      <p:sp>
        <p:nvSpPr>
          <p:cNvPr id="87" name="CustomShape 2"/>
          <p:cNvSpPr/>
          <p:nvPr/>
        </p:nvSpPr>
        <p:spPr>
          <a:xfrm>
            <a:off x="838080" y="365040"/>
            <a:ext cx="10515240" cy="1325160"/>
          </a:xfrm>
          <a:prstGeom prst="rect">
            <a:avLst/>
          </a:prstGeom>
          <a:noFill/>
          <a:ln>
            <a:noFill/>
          </a:ln>
        </p:spPr>
        <p:style>
          <a:lnRef idx="0"/>
          <a:fillRef idx="0"/>
          <a:effectRef idx="0"/>
          <a:fontRef idx="minor"/>
        </p:style>
        <p:txBody>
          <a:bodyPr anchor="b">
            <a:normAutofit fontScale="66000"/>
          </a:bodyPr>
          <a:p>
            <a:pPr algn="ctr">
              <a:lnSpc>
                <a:spcPct val="90000"/>
              </a:lnSpc>
            </a:pPr>
            <a:r>
              <a:rPr b="0" lang="fr-FR" sz="6000" spc="-1" strike="noStrike">
                <a:solidFill>
                  <a:srgbClr val="000000"/>
                </a:solidFill>
                <a:latin typeface="Calibri Light"/>
              </a:rPr>
              <a:t>BAR – Fault Tolerance Model</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38080" y="687960"/>
            <a:ext cx="10515240" cy="54885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1" lang="fr-FR" sz="2800" spc="-1" strike="noStrike">
                <a:solidFill>
                  <a:srgbClr val="000000"/>
                </a:solidFill>
                <a:latin typeface="Calibri"/>
              </a:rPr>
              <a:t>Gatekeeping Attack: </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fr-FR" sz="2800" spc="-1" strike="noStrike">
                <a:solidFill>
                  <a:srgbClr val="000000"/>
                </a:solidFill>
                <a:latin typeface="Calibri"/>
              </a:rPr>
              <a:t>Attack by rational users in blockchain systems that uses a stake.</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fr-FR" sz="2800" spc="-1" strike="noStrike">
                <a:solidFill>
                  <a:srgbClr val="000000"/>
                </a:solidFill>
                <a:latin typeface="Calibri"/>
              </a:rPr>
              <a:t>Attack applicable to a system that requires users to make deposit before participating in any protocol.</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fr-FR" sz="2800" spc="-1" strike="noStrike">
                <a:solidFill>
                  <a:srgbClr val="000000"/>
                </a:solidFill>
                <a:latin typeface="Calibri"/>
              </a:rPr>
              <a:t> </a:t>
            </a:r>
            <a:r>
              <a:rPr b="0" lang="fr-FR" sz="2800" spc="-1" strike="noStrike">
                <a:solidFill>
                  <a:srgbClr val="000000"/>
                </a:solidFill>
                <a:latin typeface="Calibri"/>
              </a:rPr>
              <a:t>Proof of Stake: Ethereum CASPER FFG and Tendermint use Deposit Slashing.</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fr-FR" sz="2800" spc="-1" strike="noStrike">
                <a:solidFill>
                  <a:srgbClr val="000000"/>
                </a:solidFill>
                <a:latin typeface="Calibri"/>
              </a:rPr>
              <a:t>New User Joining: Deposit Stake Transaction </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fr-FR" sz="2800" spc="-1" strike="noStrike">
                <a:solidFill>
                  <a:srgbClr val="000000"/>
                </a:solidFill>
                <a:latin typeface="Calibri"/>
              </a:rPr>
              <a:t> </a:t>
            </a:r>
            <a:r>
              <a:rPr b="0" lang="fr-FR" sz="2800" spc="-1" strike="noStrike">
                <a:solidFill>
                  <a:srgbClr val="000000"/>
                </a:solidFill>
                <a:latin typeface="Calibri"/>
              </a:rPr>
              <a:t>So the existing users try to avoid this transaction because:  Rewards get reduced and the probability of choosing a block producer reduces.</a:t>
            </a:r>
            <a:endParaRPr b="0" lang="fr-FR" sz="2800" spc="-1" strike="noStrike">
              <a:solidFill>
                <a:srgbClr val="000000"/>
              </a:solidFill>
              <a:latin typeface="Calibri"/>
            </a:endParaRPr>
          </a:p>
          <a:p>
            <a:pPr>
              <a:lnSpc>
                <a:spcPct val="90000"/>
              </a:lnSpc>
              <a:spcBef>
                <a:spcPts val="1001"/>
              </a:spcBef>
              <a:tabLst>
                <a:tab algn="l" pos="0"/>
              </a:tabLst>
            </a:pPr>
            <a:r>
              <a:rPr b="0" lang="fr-FR" sz="2800" spc="-1" strike="noStrike">
                <a:solidFill>
                  <a:srgbClr val="000000"/>
                </a:solidFill>
                <a:latin typeface="Calibri"/>
              </a:rPr>
              <a:t>  </a:t>
            </a:r>
            <a:endParaRPr b="0" lang="fr-F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fr-FR" sz="4400" spc="-1" strike="noStrike">
                <a:solidFill>
                  <a:srgbClr val="000000"/>
                </a:solidFill>
                <a:latin typeface="Calibri Light"/>
              </a:rPr>
              <a:t>Approach</a:t>
            </a:r>
            <a:endParaRPr b="0" lang="fr-FR" sz="4400" spc="-1" strike="noStrike">
              <a:solidFill>
                <a:srgbClr val="000000"/>
              </a:solidFill>
              <a:latin typeface="Calibri"/>
            </a:endParaRPr>
          </a:p>
        </p:txBody>
      </p:sp>
      <p:sp>
        <p:nvSpPr>
          <p:cNvPr id="90"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By Default: Byzantine Fault Tolerant Algorithm</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Works under conditions: Can Function under Bounded Fraction of the participants (1/ 3)</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Some actors might be rational ( maximizing opportunity but not obviously malicious) – need an </a:t>
            </a:r>
            <a:r>
              <a:rPr b="1" lang="fr-FR" sz="2800" spc="-1" strike="noStrike">
                <a:solidFill>
                  <a:srgbClr val="000000"/>
                </a:solidFill>
                <a:latin typeface="Calibri"/>
              </a:rPr>
              <a:t>incentive-compatible</a:t>
            </a:r>
            <a:r>
              <a:rPr b="0" lang="fr-FR" sz="2800" spc="-1" strike="noStrike">
                <a:solidFill>
                  <a:srgbClr val="000000"/>
                </a:solidFill>
                <a:latin typeface="Calibri"/>
              </a:rPr>
              <a:t> algorithm.</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To tolerate both Byzantine &amp; Rational actors ( BAR Approach)</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Idea: To design Byzantine Nash Equilibrium</a:t>
            </a:r>
            <a:endParaRPr b="0" lang="fr-F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838080" y="365040"/>
            <a:ext cx="10515240" cy="453240"/>
          </a:xfrm>
          <a:prstGeom prst="rect">
            <a:avLst/>
          </a:prstGeom>
          <a:noFill/>
          <a:ln>
            <a:noFill/>
          </a:ln>
        </p:spPr>
        <p:txBody>
          <a:bodyPr anchor="ctr">
            <a:normAutofit fontScale="47000"/>
          </a:bodyPr>
          <a:p>
            <a:pPr>
              <a:lnSpc>
                <a:spcPct val="90000"/>
              </a:lnSpc>
            </a:pPr>
            <a:r>
              <a:rPr b="0" lang="fr-FR" sz="4400" spc="-1" strike="noStrike">
                <a:solidFill>
                  <a:srgbClr val="000000"/>
                </a:solidFill>
                <a:latin typeface="Calibri Light"/>
              </a:rPr>
              <a:t>Byzantine Nash Equilibrium</a:t>
            </a:r>
            <a:endParaRPr b="0" lang="fr-FR" sz="4400" spc="-1" strike="noStrike">
              <a:solidFill>
                <a:srgbClr val="000000"/>
              </a:solidFill>
              <a:latin typeface="Calibri"/>
            </a:endParaRPr>
          </a:p>
        </p:txBody>
      </p:sp>
      <p:sp>
        <p:nvSpPr>
          <p:cNvPr id="92" name="TextShape 2"/>
          <p:cNvSpPr txBox="1"/>
          <p:nvPr/>
        </p:nvSpPr>
        <p:spPr>
          <a:xfrm>
            <a:off x="670680" y="923040"/>
            <a:ext cx="10683000" cy="5253480"/>
          </a:xfrm>
          <a:prstGeom prst="rect">
            <a:avLst/>
          </a:prstGeom>
          <a:noFill/>
          <a:ln>
            <a:noFill/>
          </a:ln>
        </p:spPr>
        <p:txBody>
          <a:bodyPr>
            <a:normAutofit fontScale="85000"/>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It means in the best interest of each rational actor to follow the protocol.</a:t>
            </a:r>
            <a:endParaRPr b="0" lang="fr-FR" sz="2800" spc="-1" strike="noStrike">
              <a:solidFill>
                <a:srgbClr val="000000"/>
              </a:solidFill>
              <a:latin typeface="Calibri"/>
            </a:endParaRPr>
          </a:p>
          <a:p>
            <a:pPr>
              <a:lnSpc>
                <a:spcPct val="90000"/>
              </a:lnSpc>
              <a:spcBef>
                <a:spcPts val="1001"/>
              </a:spcBef>
              <a:tabLst>
                <a:tab algn="l" pos="0"/>
              </a:tabLst>
            </a:pPr>
            <a:r>
              <a:rPr b="1" lang="fr-FR" sz="2800" spc="-1" strike="noStrike">
                <a:solidFill>
                  <a:srgbClr val="000000"/>
                </a:solidFill>
                <a:latin typeface="Calibri"/>
              </a:rPr>
              <a:t>Methodology:</a:t>
            </a:r>
            <a:endParaRPr b="0" lang="fr-FR" sz="2800" spc="-1" strike="noStrike">
              <a:solidFill>
                <a:srgbClr val="000000"/>
              </a:solidFill>
              <a:latin typeface="Calibri"/>
            </a:endParaRPr>
          </a:p>
          <a:p>
            <a:pPr>
              <a:lnSpc>
                <a:spcPct val="90000"/>
              </a:lnSpc>
              <a:spcBef>
                <a:spcPts val="1001"/>
              </a:spcBef>
              <a:tabLst>
                <a:tab algn="l" pos="0"/>
              </a:tabLst>
            </a:pPr>
            <a:r>
              <a:rPr b="0" lang="fr-FR" sz="2800" spc="-1" strike="noStrike">
                <a:solidFill>
                  <a:srgbClr val="000000"/>
                </a:solidFill>
                <a:latin typeface="Calibri"/>
              </a:rPr>
              <a:t>Need to specify what the rational actors consider costs and benefits.</a:t>
            </a:r>
            <a:endParaRPr b="0" lang="fr-FR" sz="2800" spc="-1" strike="noStrike">
              <a:solidFill>
                <a:srgbClr val="000000"/>
              </a:solidFill>
              <a:latin typeface="Calibri"/>
            </a:endParaRPr>
          </a:p>
          <a:p>
            <a:pPr>
              <a:lnSpc>
                <a:spcPct val="90000"/>
              </a:lnSpc>
              <a:spcBef>
                <a:spcPts val="1001"/>
              </a:spcBef>
              <a:tabLst>
                <a:tab algn="l" pos="0"/>
              </a:tabLst>
            </a:pPr>
            <a:r>
              <a:rPr b="0" lang="fr-FR" sz="2800" spc="-1" strike="noStrike">
                <a:solidFill>
                  <a:srgbClr val="000000"/>
                </a:solidFill>
                <a:latin typeface="Calibri"/>
              </a:rPr>
              <a:t>« If rational actors see no increase in their utility from unilaterally deviating from the protocol »</a:t>
            </a:r>
            <a:endParaRPr b="0" lang="fr-FR" sz="2800" spc="-1" strike="noStrike">
              <a:solidFill>
                <a:srgbClr val="000000"/>
              </a:solidFill>
              <a:latin typeface="Calibri"/>
            </a:endParaRPr>
          </a:p>
          <a:p>
            <a:pPr>
              <a:lnSpc>
                <a:spcPct val="90000"/>
              </a:lnSpc>
              <a:spcBef>
                <a:spcPts val="1001"/>
              </a:spcBef>
              <a:tabLst>
                <a:tab algn="l" pos="0"/>
              </a:tabLst>
            </a:pPr>
            <a:r>
              <a:rPr b="0" lang="fr-FR" sz="2800" spc="-1" strike="noStrike">
                <a:solidFill>
                  <a:srgbClr val="000000"/>
                </a:solidFill>
                <a:latin typeface="Calibri"/>
              </a:rPr>
              <a:t>Byzantine Actor’s worst possible behavior is assumed. To prove a BAR fault tolerant protocol.</a:t>
            </a:r>
            <a:endParaRPr b="0" lang="fr-FR" sz="2800" spc="-1" strike="noStrike">
              <a:solidFill>
                <a:srgbClr val="000000"/>
              </a:solidFill>
              <a:latin typeface="Calibri"/>
            </a:endParaRPr>
          </a:p>
          <a:p>
            <a:pPr>
              <a:lnSpc>
                <a:spcPct val="90000"/>
              </a:lnSpc>
              <a:spcBef>
                <a:spcPts val="1001"/>
              </a:spcBef>
              <a:tabLst>
                <a:tab algn="l" pos="0"/>
              </a:tabLst>
            </a:pPr>
            <a:r>
              <a:rPr b="0" lang="fr-FR" sz="2800" spc="-1" strike="noStrike">
                <a:solidFill>
                  <a:srgbClr val="000000"/>
                </a:solidFill>
                <a:latin typeface="Calibri"/>
              </a:rPr>
              <a:t>To prove a BAR-tolerant protocol.</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fr-FR" sz="2800" spc="-1" strike="noStrike">
                <a:solidFill>
                  <a:srgbClr val="000000"/>
                </a:solidFill>
                <a:latin typeface="Calibri"/>
              </a:rPr>
              <a:t>That the algorithm is a Byzantine Nash Equilibrium</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fr-FR" sz="2800" spc="-1" strike="noStrike">
                <a:solidFill>
                  <a:srgbClr val="000000"/>
                </a:solidFill>
                <a:latin typeface="Calibri"/>
              </a:rPr>
              <a:t>That the algorithm has the desired properties, under the assumption that the rational actors obey the protocol</a:t>
            </a:r>
            <a:endParaRPr b="0" lang="fr-F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838080" y="583560"/>
            <a:ext cx="10515240" cy="5592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BAR Model allows: </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fr-FR" sz="2800" spc="-1" strike="noStrike">
                <a:solidFill>
                  <a:srgbClr val="000000"/>
                </a:solidFill>
                <a:latin typeface="Calibri"/>
              </a:rPr>
              <a:t> </a:t>
            </a:r>
            <a:r>
              <a:rPr b="0" lang="fr-FR" sz="2800" spc="-1" strike="noStrike">
                <a:solidFill>
                  <a:srgbClr val="000000"/>
                </a:solidFill>
                <a:latin typeface="Calibri"/>
              </a:rPr>
              <a:t>Some actors to be altruistic, meaning that they follow the protocol even if it weren’t in their personal best interest. </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fr-FR" sz="2800" spc="-1" strike="noStrike">
                <a:solidFill>
                  <a:srgbClr val="000000"/>
                </a:solidFill>
                <a:latin typeface="Calibri"/>
              </a:rPr>
              <a:t> </a:t>
            </a:r>
            <a:r>
              <a:rPr b="0" lang="fr-FR" sz="2800" spc="-1" strike="noStrike">
                <a:solidFill>
                  <a:srgbClr val="000000"/>
                </a:solidFill>
                <a:latin typeface="Calibri"/>
              </a:rPr>
              <a:t>But this paper doesnot consider altruism actors.</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fr-FR" sz="2800" spc="-1" strike="noStrike">
                <a:solidFill>
                  <a:srgbClr val="000000"/>
                </a:solidFill>
                <a:latin typeface="Calibri"/>
              </a:rPr>
              <a:t>Also assumption that rational actors do not collude.</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fr-FR" sz="2800" spc="-1" strike="noStrike">
                <a:solidFill>
                  <a:srgbClr val="000000"/>
                </a:solidFill>
                <a:latin typeface="Calibri"/>
              </a:rPr>
              <a:t> </a:t>
            </a:r>
            <a:r>
              <a:rPr b="0" lang="fr-FR" sz="2800" spc="-1" strike="noStrike">
                <a:solidFill>
                  <a:srgbClr val="000000"/>
                </a:solidFill>
                <a:latin typeface="Calibri"/>
              </a:rPr>
              <a:t>But doesnt mean that no collusion happens, it happens but is within the limit of Byzantine Actors.</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fr-FR" sz="2800" spc="-1" strike="noStrike">
                <a:solidFill>
                  <a:srgbClr val="000000"/>
                </a:solidFill>
                <a:latin typeface="Calibri"/>
              </a:rPr>
              <a:t>Benefits:</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fr-FR" sz="2800" spc="-1" strike="noStrike">
                <a:solidFill>
                  <a:srgbClr val="000000"/>
                </a:solidFill>
                <a:latin typeface="Calibri"/>
              </a:rPr>
              <a:t>Tolerate Malicious Actors without PoW</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fr-FR" sz="2800" spc="-1" strike="noStrike">
                <a:solidFill>
                  <a:srgbClr val="000000"/>
                </a:solidFill>
                <a:latin typeface="Calibri"/>
              </a:rPr>
              <a:t>Tolerate Rational Actors acting in their individual self interest</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838080" y="583560"/>
            <a:ext cx="10515240" cy="5592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Consensus:</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fr-FR" sz="2800" spc="-1" strike="noStrike">
                <a:solidFill>
                  <a:srgbClr val="000000"/>
                </a:solidFill>
                <a:latin typeface="Calibri"/>
              </a:rPr>
              <a:t> </a:t>
            </a:r>
            <a:r>
              <a:rPr b="0" lang="fr-FR" sz="2800" spc="-1" strike="noStrike">
                <a:solidFill>
                  <a:srgbClr val="000000"/>
                </a:solidFill>
                <a:latin typeface="Calibri"/>
              </a:rPr>
              <a:t>Each participant may propose a value. At the conclusion each participant that follows the protocol will decide on a block, and</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The block was proposed by a participant</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All correct participants decide the same block.</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In long period of synchrony, the protocol will conclude. In asynchrony may or may not conclude.</a:t>
            </a:r>
            <a:endParaRPr b="0" lang="fr-FR" sz="2800" spc="-1" strike="noStrike">
              <a:solidFill>
                <a:srgbClr val="000000"/>
              </a:solidFill>
              <a:latin typeface="Calibri"/>
            </a:endParaRPr>
          </a:p>
          <a:p>
            <a:pPr>
              <a:lnSpc>
                <a:spcPct val="90000"/>
              </a:lnSpc>
              <a:spcBef>
                <a:spcPts val="1001"/>
              </a:spcBef>
              <a:tabLst>
                <a:tab algn="l" pos="0"/>
              </a:tabLst>
            </a:pPr>
            <a:r>
              <a:rPr b="0" lang="fr-FR" sz="2800" spc="-1" strike="noStrike">
                <a:solidFill>
                  <a:srgbClr val="000000"/>
                </a:solidFill>
                <a:latin typeface="Calibri"/>
              </a:rPr>
              <a:t>Leaders are elected based on shared state of the blockchain.</a:t>
            </a:r>
            <a:endParaRPr b="0" lang="fr-F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838080" y="365040"/>
            <a:ext cx="10515240" cy="601200"/>
          </a:xfrm>
          <a:prstGeom prst="rect">
            <a:avLst/>
          </a:prstGeom>
          <a:noFill/>
          <a:ln>
            <a:noFill/>
          </a:ln>
        </p:spPr>
        <p:txBody>
          <a:bodyPr anchor="ctr">
            <a:normAutofit fontScale="80000"/>
          </a:bodyPr>
          <a:p>
            <a:pPr>
              <a:lnSpc>
                <a:spcPct val="90000"/>
              </a:lnSpc>
            </a:pPr>
            <a:r>
              <a:rPr b="0" lang="fr-FR" sz="4400" spc="-1" strike="noStrike">
                <a:solidFill>
                  <a:srgbClr val="000000"/>
                </a:solidFill>
                <a:latin typeface="Calibri Light"/>
              </a:rPr>
              <a:t>Model</a:t>
            </a:r>
            <a:endParaRPr b="0" lang="fr-FR" sz="4400" spc="-1" strike="noStrike">
              <a:solidFill>
                <a:srgbClr val="000000"/>
              </a:solidFill>
              <a:latin typeface="Calibri"/>
            </a:endParaRPr>
          </a:p>
        </p:txBody>
      </p:sp>
      <p:sp>
        <p:nvSpPr>
          <p:cNvPr id="96" name="TextShape 2"/>
          <p:cNvSpPr txBox="1"/>
          <p:nvPr/>
        </p:nvSpPr>
        <p:spPr>
          <a:xfrm>
            <a:off x="838080" y="966600"/>
            <a:ext cx="10515240" cy="520992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Partial Synchrony [System has asynchronous where there is no bound on message delivery + Synchronous Period: Bound on both]</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Presence of Byzantine + Rational Actors </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No Guarantee on rational actors to obey the protocol but they can deviate if their net utility from participating in the system.</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Net utility (coin balance, ability to exlude transactions that are rejected (double spending))</a:t>
            </a: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a:p>
            <a:pPr>
              <a:lnSpc>
                <a:spcPct val="90000"/>
              </a:lnSpc>
              <a:spcBef>
                <a:spcPts val="1001"/>
              </a:spcBef>
            </a:pPr>
            <a:endParaRPr b="0" lang="fr-F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838080" y="365040"/>
            <a:ext cx="10515240" cy="627120"/>
          </a:xfrm>
          <a:prstGeom prst="rect">
            <a:avLst/>
          </a:prstGeom>
          <a:noFill/>
          <a:ln>
            <a:noFill/>
          </a:ln>
        </p:spPr>
        <p:txBody>
          <a:bodyPr anchor="ctr">
            <a:normAutofit fontScale="86000"/>
          </a:bodyPr>
          <a:p>
            <a:pPr>
              <a:lnSpc>
                <a:spcPct val="90000"/>
              </a:lnSpc>
            </a:pPr>
            <a:r>
              <a:rPr b="0" lang="fr-FR" sz="4400" spc="-1" strike="noStrike">
                <a:solidFill>
                  <a:srgbClr val="000000"/>
                </a:solidFill>
                <a:latin typeface="Calibri Light"/>
              </a:rPr>
              <a:t>Structure</a:t>
            </a:r>
            <a:endParaRPr b="0" lang="fr-FR" sz="4400" spc="-1" strike="noStrike">
              <a:solidFill>
                <a:srgbClr val="000000"/>
              </a:solidFill>
              <a:latin typeface="Calibri"/>
            </a:endParaRPr>
          </a:p>
        </p:txBody>
      </p:sp>
      <p:sp>
        <p:nvSpPr>
          <p:cNvPr id="98" name="TextShape 2"/>
          <p:cNvSpPr txBox="1"/>
          <p:nvPr/>
        </p:nvSpPr>
        <p:spPr>
          <a:xfrm>
            <a:off x="838080" y="1158120"/>
            <a:ext cx="10515240" cy="501840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fr-FR" sz="2800" spc="-1" strike="noStrike">
                <a:solidFill>
                  <a:srgbClr val="000000"/>
                </a:solidFill>
                <a:latin typeface="Calibri"/>
              </a:rPr>
              <a:t>Three Phase Commit Approach:</a:t>
            </a:r>
            <a:endParaRPr b="0" lang="fr-FR" sz="2800" spc="-1" strike="noStrike">
              <a:solidFill>
                <a:srgbClr val="000000"/>
              </a:solidFill>
              <a:latin typeface="Calibri"/>
            </a:endParaRPr>
          </a:p>
          <a:p>
            <a:pPr>
              <a:lnSpc>
                <a:spcPct val="90000"/>
              </a:lnSpc>
              <a:spcBef>
                <a:spcPts val="1001"/>
              </a:spcBef>
              <a:tabLst>
                <a:tab algn="l" pos="0"/>
              </a:tabLst>
            </a:pPr>
            <a:r>
              <a:rPr b="0" lang="fr-FR" sz="2800" spc="-1" strike="noStrike">
                <a:solidFill>
                  <a:srgbClr val="000000"/>
                </a:solidFill>
                <a:latin typeface="Calibri"/>
              </a:rPr>
              <a:t>Phase 1:  </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fr-FR" sz="2800" spc="-1" strike="noStrike">
                <a:solidFill>
                  <a:srgbClr val="000000"/>
                </a:solidFill>
                <a:latin typeface="Calibri"/>
              </a:rPr>
              <a:t>Leader sends AGREE message to everyone. Message contains proposed block and gets ACK from other for this message.</a:t>
            </a:r>
            <a:endParaRPr b="0" lang="fr-FR" sz="2800" spc="-1" strike="noStrike">
              <a:solidFill>
                <a:srgbClr val="000000"/>
              </a:solidFill>
              <a:latin typeface="Calibri"/>
            </a:endParaRPr>
          </a:p>
          <a:p>
            <a:pPr>
              <a:lnSpc>
                <a:spcPct val="90000"/>
              </a:lnSpc>
              <a:spcBef>
                <a:spcPts val="1001"/>
              </a:spcBef>
              <a:tabLst>
                <a:tab algn="l" pos="0"/>
              </a:tabLst>
            </a:pPr>
            <a:r>
              <a:rPr b="0" lang="fr-FR" sz="2800" spc="-1" strike="noStrike">
                <a:solidFill>
                  <a:srgbClr val="000000"/>
                </a:solidFill>
                <a:latin typeface="Calibri"/>
              </a:rPr>
              <a:t>Phase 2:</a:t>
            </a:r>
            <a:endParaRPr b="0" lang="fr-FR"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fr-FR" sz="2800" spc="-1" strike="noStrike">
                <a:solidFill>
                  <a:srgbClr val="000000"/>
                </a:solidFill>
                <a:latin typeface="Calibri"/>
              </a:rPr>
              <a:t>Leader sends WRITE message to everyone which includes the ACK of the previous phase1.  Others store the WRITE message and send ACK</a:t>
            </a:r>
            <a:endParaRPr b="0" lang="fr-FR" sz="2800" spc="-1" strike="noStrike">
              <a:solidFill>
                <a:srgbClr val="000000"/>
              </a:solidFill>
              <a:latin typeface="Calibri"/>
            </a:endParaRPr>
          </a:p>
          <a:p>
            <a:pPr>
              <a:lnSpc>
                <a:spcPct val="90000"/>
              </a:lnSpc>
              <a:spcBef>
                <a:spcPts val="1001"/>
              </a:spcBef>
              <a:tabLst>
                <a:tab algn="l" pos="0"/>
              </a:tabLst>
            </a:pPr>
            <a:r>
              <a:rPr b="0" lang="fr-FR" sz="2800" spc="-1" strike="noStrike">
                <a:solidFill>
                  <a:srgbClr val="000000"/>
                </a:solidFill>
                <a:latin typeface="Calibri"/>
              </a:rPr>
              <a:t>Phase 3:</a:t>
            </a:r>
            <a:endParaRPr b="0" lang="fr-FR" sz="2800" spc="-1" strike="noStrike">
              <a:solidFill>
                <a:srgbClr val="000000"/>
              </a:solidFill>
              <a:latin typeface="Calibri"/>
            </a:endParaRPr>
          </a:p>
          <a:p>
            <a:pPr>
              <a:lnSpc>
                <a:spcPct val="90000"/>
              </a:lnSpc>
              <a:spcBef>
                <a:spcPts val="1001"/>
              </a:spcBef>
              <a:tabLst>
                <a:tab algn="l" pos="0"/>
              </a:tabLst>
            </a:pPr>
            <a:r>
              <a:rPr b="0" lang="fr-FR" sz="2800" spc="-1" strike="noStrike">
                <a:solidFill>
                  <a:srgbClr val="000000"/>
                </a:solidFill>
                <a:latin typeface="Calibri"/>
              </a:rPr>
              <a:t>Leader send DECIDE message to everyone. Signed message includes ack of previous round.</a:t>
            </a:r>
            <a:endParaRPr b="0" lang="fr-FR" sz="2800" spc="-1" strike="noStrike">
              <a:solidFill>
                <a:srgbClr val="000000"/>
              </a:solidFill>
              <a:latin typeface="Calibri"/>
            </a:endParaRPr>
          </a:p>
          <a:p>
            <a:pPr>
              <a:lnSpc>
                <a:spcPct val="90000"/>
              </a:lnSpc>
              <a:spcBef>
                <a:spcPts val="1001"/>
              </a:spcBef>
              <a:tabLst>
                <a:tab algn="l" pos="0"/>
              </a:tabLst>
            </a:pPr>
            <a:endParaRPr b="0" lang="fr-FR"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234</TotalTime>
  <Application>LibreOffice/6.4.7.2$Linux_X86_64 LibreOffice_project/40$Build-2</Application>
  <Words>1248</Words>
  <Paragraphs>106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2022-07-11T07:43:26Z</dcterms:created>
  <dc:creator>SAMUEL Cyril-Naves</dc:creator>
  <dc:description/>
  <dc:language>en-US</dc:language>
  <cp:lastModifiedBy/>
  <dcterms:modified xsi:type="dcterms:W3CDTF">2022-07-12T17:27:22Z</dcterms:modified>
  <cp:revision>3</cp:revision>
  <dc:subject/>
  <dc:title>Spiritual Inspiration’s to CAPSOE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MSIP_Label_fd1c0902-ed92-4fed-896d-2e7725de02d4_ActionId">
    <vt:lpwstr>bb4c19f2-5ad0-465c-901e-972882f4a11a</vt:lpwstr>
  </property>
  <property fmtid="{D5CDD505-2E9C-101B-9397-08002B2CF9AE}" pid="8" name="MSIP_Label_fd1c0902-ed92-4fed-896d-2e7725de02d4_ContentBits">
    <vt:lpwstr>2</vt:lpwstr>
  </property>
  <property fmtid="{D5CDD505-2E9C-101B-9397-08002B2CF9AE}" pid="9" name="MSIP_Label_fd1c0902-ed92-4fed-896d-2e7725de02d4_Enabled">
    <vt:lpwstr>true</vt:lpwstr>
  </property>
  <property fmtid="{D5CDD505-2E9C-101B-9397-08002B2CF9AE}" pid="10" name="MSIP_Label_fd1c0902-ed92-4fed-896d-2e7725de02d4_Method">
    <vt:lpwstr>Standard</vt:lpwstr>
  </property>
  <property fmtid="{D5CDD505-2E9C-101B-9397-08002B2CF9AE}" pid="11" name="MSIP_Label_fd1c0902-ed92-4fed-896d-2e7725de02d4_Name">
    <vt:lpwstr>Anyone (not protected)</vt:lpwstr>
  </property>
  <property fmtid="{D5CDD505-2E9C-101B-9397-08002B2CF9AE}" pid="12" name="MSIP_Label_fd1c0902-ed92-4fed-896d-2e7725de02d4_SetDate">
    <vt:lpwstr>2022-07-11T07:48:33Z</vt:lpwstr>
  </property>
  <property fmtid="{D5CDD505-2E9C-101B-9397-08002B2CF9AE}" pid="13" name="MSIP_Label_fd1c0902-ed92-4fed-896d-2e7725de02d4_SiteId">
    <vt:lpwstr>d6b0bbee-7cd9-4d60-bce6-4a67b543e2ae</vt:lpwstr>
  </property>
  <property fmtid="{D5CDD505-2E9C-101B-9397-08002B2CF9AE}" pid="14" name="Notes">
    <vt:i4>0</vt:i4>
  </property>
  <property fmtid="{D5CDD505-2E9C-101B-9397-08002B2CF9AE}" pid="15" name="PresentationFormat">
    <vt:lpwstr>Widescreen</vt:lpwstr>
  </property>
  <property fmtid="{D5CDD505-2E9C-101B-9397-08002B2CF9AE}" pid="16" name="ScaleCrop">
    <vt:bool>0</vt:bool>
  </property>
  <property fmtid="{D5CDD505-2E9C-101B-9397-08002B2CF9AE}" pid="17" name="ShareDoc">
    <vt:bool>0</vt:bool>
  </property>
  <property fmtid="{D5CDD505-2E9C-101B-9397-08002B2CF9AE}" pid="18" name="Slides">
    <vt:i4>17</vt:i4>
  </property>
</Properties>
</file>