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docs.rs/sc-consensus-babe/0.9.0/sc_consensus_babe/" TargetMode="External"/><Relationship Id="rId2" Type="http://schemas.openxmlformats.org/officeDocument/2006/relationships/hyperlink" Target="https://docs.rs/sc-consensus-babe/0.9.0/sc_consensus_babe/struct.BabeParams.html" TargetMode="External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s://polkadot.network/blog/polkadot-consensus-part-3-babe/" TargetMode="External"/><Relationship Id="rId2" Type="http://schemas.openxmlformats.org/officeDocument/2006/relationships/hyperlink" Target="https://medium.com/polkadot-network/grandpa-block-finality-in-polkadot-an-introduction-part-1-d08a24a021b5" TargetMode="External"/><Relationship Id="rId3" Type="http://schemas.openxmlformats.org/officeDocument/2006/relationships/hyperlink" Target="https://research.web3.foundation/en/latest/polkadot/block-production/Babe.html" TargetMode="External"/><Relationship Id="rId4" Type="http://schemas.openxmlformats.org/officeDocument/2006/relationships/hyperlink" Target="https://research.web3.foundation/en/latest/polkadot/finality.html" TargetMode="External"/><Relationship Id="rId5" Type="http://schemas.openxmlformats.org/officeDocument/2006/relationships/hyperlink" Target="https://arxiv.org/pdf/2007.01560.pdf" TargetMode="External"/><Relationship Id="rId6" Type="http://schemas.openxmlformats.org/officeDocument/2006/relationships/hyperlink" Target="https://stackoverflow.com/questions/43465552/how-does-paritys-aura-consensus-protocol-work" TargetMode="External"/><Relationship Id="rId7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docs.rs/pallet-grandpa/3.0.0/pallet_grandpa/" TargetMode="Externa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docs.rs/pallet-grandpa/3.0.0/pallet_grandpa/" TargetMode="Externa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000" y="301320"/>
            <a:ext cx="906948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Hybrid Consensus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828800" y="640080"/>
            <a:ext cx="704016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AURA + GRANDPA Block Period Influence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1005840" y="1188360"/>
            <a:ext cx="5340600" cy="5340600"/>
          </a:xfrm>
          <a:prstGeom prst="rect">
            <a:avLst/>
          </a:prstGeom>
          <a:ln>
            <a:noFill/>
          </a:ln>
        </p:spPr>
      </p:pic>
      <p:sp>
        <p:nvSpPr>
          <p:cNvPr id="138" name="CustomShape 2"/>
          <p:cNvSpPr/>
          <p:nvPr/>
        </p:nvSpPr>
        <p:spPr>
          <a:xfrm>
            <a:off x="6492240" y="1554480"/>
            <a:ext cx="3017160" cy="31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Higher Block Period Increases the time for Block Production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Lower Block Period decreases the turn around time for block creation but the time interval is short for transaction verification, block creation and consensus operation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Ideal around = 6 secs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828800" y="640080"/>
            <a:ext cx="704016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AURA + GRANDPA Scalability Influence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1005840" y="1463040"/>
            <a:ext cx="4517640" cy="4517640"/>
          </a:xfrm>
          <a:prstGeom prst="rect">
            <a:avLst/>
          </a:prstGeom>
          <a:ln>
            <a:noFill/>
          </a:ln>
        </p:spPr>
      </p:pic>
      <p:sp>
        <p:nvSpPr>
          <p:cNvPr id="141" name="CustomShape 2"/>
          <p:cNvSpPr/>
          <p:nvPr/>
        </p:nvSpPr>
        <p:spPr>
          <a:xfrm>
            <a:off x="5852160" y="1371600"/>
            <a:ext cx="3565800" cy="392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Since the message communication is O(n</a:t>
            </a:r>
            <a:r>
              <a:rPr b="0" lang="en-US" sz="1800" spc="-1" strike="noStrike" baseline="33000">
                <a:latin typeface="Arial"/>
              </a:rPr>
              <a:t>2</a:t>
            </a:r>
            <a:r>
              <a:rPr b="0" lang="en-US" sz="1800" spc="-1" strike="noStrike">
                <a:latin typeface="Arial"/>
              </a:rPr>
              <a:t>) it decreases the throughput significantly with the increase of nodes. In addition GRANDPA O(n</a:t>
            </a:r>
            <a:r>
              <a:rPr b="0" lang="en-US" sz="1800" spc="-1" strike="noStrike" baseline="33000">
                <a:latin typeface="Arial"/>
              </a:rPr>
              <a:t>2</a:t>
            </a:r>
            <a:r>
              <a:rPr b="0" lang="en-US" sz="1800" spc="-1" strike="noStrike">
                <a:latin typeface="Arial"/>
              </a:rPr>
              <a:t>) augments the drop but the consensus decision is on the chain rather than the block level.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Also at higher TPS, the bottleneck of higher transaction processing increases the fork in the system thereby bringing down the throughput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828800" y="640080"/>
            <a:ext cx="704016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AURA + GRANDPA Forks Occurence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1973880" y="1242360"/>
            <a:ext cx="4609080" cy="4609080"/>
          </a:xfrm>
          <a:prstGeom prst="rect">
            <a:avLst/>
          </a:prstGeom>
          <a:ln>
            <a:noFill/>
          </a:ln>
        </p:spPr>
      </p:pic>
      <p:sp>
        <p:nvSpPr>
          <p:cNvPr id="144" name="CustomShape 2"/>
          <p:cNvSpPr/>
          <p:nvPr/>
        </p:nvSpPr>
        <p:spPr>
          <a:xfrm>
            <a:off x="6949440" y="1463040"/>
            <a:ext cx="1828440" cy="188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Increase of Forks in the system with increasing Nodes and increasing input TPS rate.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737360" y="209880"/>
            <a:ext cx="6810480" cy="33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Babe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274320" y="128016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26000"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Ref: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en-US" sz="2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https://docs.rs/sc-consensus-babe/0.9.0/sc_consensus_babe/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en-US" sz="2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https://docs.rs/sc-consensus-babe/0.9.0/sc_consensus_babe/struct.BabeParams.html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Good Intro: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https://dev.to/cocoyoon/polkadot-consensus-part-1-babe-code-base-3ch4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3"/>
          <a:stretch/>
        </p:blipFill>
        <p:spPr>
          <a:xfrm>
            <a:off x="2923560" y="823320"/>
            <a:ext cx="4573800" cy="4272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1828800" y="640080"/>
            <a:ext cx="704016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BABE + GRANDPA Block Period Influence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693720" y="1242360"/>
            <a:ext cx="5066280" cy="5066280"/>
          </a:xfrm>
          <a:prstGeom prst="rect">
            <a:avLst/>
          </a:prstGeom>
          <a:ln>
            <a:noFill/>
          </a:ln>
        </p:spPr>
      </p:pic>
      <p:sp>
        <p:nvSpPr>
          <p:cNvPr id="150" name="CustomShape 2"/>
          <p:cNvSpPr/>
          <p:nvPr/>
        </p:nvSpPr>
        <p:spPr>
          <a:xfrm>
            <a:off x="6217920" y="1463040"/>
            <a:ext cx="2559960" cy="502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BABE is prone to lot of forks and GRANDPA is unable to resolve the fork at a very lower block period time lesser than 60 secs. GRANDPA consensus is stalled.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90 Block period presents an idea time duration with a minimum fork of 1.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1828800" y="640080"/>
            <a:ext cx="704016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BABE + GRANDPA Block Period Influence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2038680" y="2468880"/>
            <a:ext cx="4818600" cy="4161240"/>
          </a:xfrm>
          <a:prstGeom prst="rect">
            <a:avLst/>
          </a:prstGeom>
          <a:ln>
            <a:noFill/>
          </a:ln>
        </p:spPr>
      </p:pic>
      <p:sp>
        <p:nvSpPr>
          <p:cNvPr id="153" name="CustomShape 2"/>
          <p:cNvSpPr/>
          <p:nvPr/>
        </p:nvSpPr>
        <p:spPr>
          <a:xfrm>
            <a:off x="548640" y="1371600"/>
            <a:ext cx="493704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GRANDPA NODE STALLED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7040880" y="1280160"/>
            <a:ext cx="2194200" cy="41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RPC Response for stalled GRANDPA state.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Votes for Pre-Commit is missing from the 5 validators which stalls the system for lesser block period times.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It means there is no synchronicity between the  decision of final block for the 5 validators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1828800" y="640080"/>
            <a:ext cx="704016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BABE + GRANDPA Block Period Influence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343800" y="1390680"/>
            <a:ext cx="9165240" cy="894600"/>
          </a:xfrm>
          <a:prstGeom prst="rect">
            <a:avLst/>
          </a:prstGeom>
          <a:ln>
            <a:noFill/>
          </a:ln>
        </p:spPr>
      </p:pic>
      <p:sp>
        <p:nvSpPr>
          <p:cNvPr id="157" name="CustomShape 2"/>
          <p:cNvSpPr/>
          <p:nvPr/>
        </p:nvSpPr>
        <p:spPr>
          <a:xfrm>
            <a:off x="365760" y="5212080"/>
            <a:ext cx="795456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https://substrate.stackexchange.com/questions/214/recovering-from-stalled-finality-babe-grandpa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1828800" y="640080"/>
            <a:ext cx="704016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BABE + GRANDPA Scalability Influence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1737360" y="1188720"/>
            <a:ext cx="5157720" cy="5157720"/>
          </a:xfrm>
          <a:prstGeom prst="rect">
            <a:avLst/>
          </a:prstGeom>
          <a:ln>
            <a:noFill/>
          </a:ln>
        </p:spPr>
      </p:pic>
      <p:sp>
        <p:nvSpPr>
          <p:cNvPr id="160" name="CustomShape 2"/>
          <p:cNvSpPr/>
          <p:nvPr/>
        </p:nvSpPr>
        <p:spPr>
          <a:xfrm>
            <a:off x="7223760" y="1371600"/>
            <a:ext cx="2377080" cy="469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Message Complexity is O(n) similar to Clique but suffers from a larger amount of forks given the susceptibility of multiple eligible validators for the same block height.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It is also accompanied by a computation effort of VRF proof which slows down the system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2103120" y="274320"/>
            <a:ext cx="5760000" cy="45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BABE + GRANDPA Forks Occurence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968040" y="1005840"/>
            <a:ext cx="5523480" cy="5523480"/>
          </a:xfrm>
          <a:prstGeom prst="rect">
            <a:avLst/>
          </a:prstGeom>
          <a:ln>
            <a:noFill/>
          </a:ln>
        </p:spPr>
      </p:pic>
      <p:sp>
        <p:nvSpPr>
          <p:cNvPr id="163" name="CustomShape 2"/>
          <p:cNvSpPr/>
          <p:nvPr/>
        </p:nvSpPr>
        <p:spPr>
          <a:xfrm>
            <a:off x="6766560" y="1188720"/>
            <a:ext cx="1919880" cy="341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Forks Occurence is higher give the possibility of multiple validators per round,dependence on block time stamp interval for epoch calculation brings in more forks than AURA.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274320" y="1080720"/>
            <a:ext cx="8593560" cy="316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Reference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https://polkadot.network/blog/polkadot-consensus-part-1-introduction/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https://polkadot.network/blog/polkadot-consensus-part-2-grandpa/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https://polkadot.network/blog/polkadot-consensus-part-3-babe/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Arial"/>
                <a:ea typeface="DejaVu Sans"/>
              </a:rPr>
              <a:t>https://polkadot.network/blog/polkadot-consensus-part-4-security/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https://medium.com/polkadot-network/grandpa-block-finality-in-polkadot-an-introduction-part-1-d08a24a021b5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https://research.web3.foundation/en/latest/polkadot/block-production/Babe.html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https://research.web3.foundation/en/latest/polkadot/finality.html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5"/>
              </a:rPr>
              <a:t>https://arxiv.org/pdf/2007.01560.pdf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Arial"/>
                <a:ea typeface="DejaVu Sans"/>
              </a:rPr>
              <a:t>Bill Laboon PDF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6"/>
              </a:rPr>
              <a:t>https://stackoverflow.com/questions/43465552/how-does-paritys-aura-consensus-protocol-work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Arial"/>
                <a:ea typeface="DejaVu Sans"/>
              </a:rPr>
              <a:t>https://openethereum.github.io/Aura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4000" y="301320"/>
            <a:ext cx="906948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Objective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548640" y="119484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Measure, Understand and Analyse the Hybrid Consensus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504000" y="301320"/>
            <a:ext cx="906948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Feedback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1097280" y="1645920"/>
            <a:ext cx="8319240" cy="111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301320"/>
            <a:ext cx="906948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Schema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48640" y="119484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3000"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Performance Measuring Normalisation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Performance Measurement Details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Aura + Grandpa Block Period Influence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Aura + Grandpa Scalability Influence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Aura + Grandpa Forks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Babe + Grandpa Block Period Influence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Babe + Grandpa Scalability Influence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Babe + Grandpa Forks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4000" y="301320"/>
            <a:ext cx="906948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Performance Measuring Normalisation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2125440" y="1239120"/>
            <a:ext cx="5914080" cy="5123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828800" y="118440"/>
            <a:ext cx="7196040" cy="52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Performance Measuring Normalization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2950200" y="672120"/>
            <a:ext cx="3450240" cy="6115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04000" y="301320"/>
            <a:ext cx="906948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Performance Measurement Details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3000"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No of Nodes: 5, 10, 15, 20, 25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No of Accounts: 2000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Client Threads: 1000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Transaction Type: Create Asset Transaction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Complexity of Method: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Hash Calculation (1)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Read from storage (5)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Write to Storage (10)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2560320" y="91440"/>
            <a:ext cx="5438880" cy="42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Aura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326520" y="188640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18000"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  <a:ea typeface="DejaVu Sans"/>
              </a:rPr>
              <a:t>Ref: https://docs.rs/sc-consensus-aura/latest/sc_consensus_aura/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2163600" y="1134360"/>
            <a:ext cx="4968000" cy="4538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4000" y="301320"/>
            <a:ext cx="906948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Grandpa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274320" y="128016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6000"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Ref: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https://docs.rs/pallet-grandpa/3.0.0/pallet_grandpa/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https://docs.rs/sc-finality-grandpa/0.9.0/sc_finality_grandpa/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1371600" y="1188720"/>
            <a:ext cx="5851440" cy="3148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1875600" y="27000"/>
            <a:ext cx="6353280" cy="42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GRANDPA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274320" y="292608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9000"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Ref: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en-US" sz="2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https://docs.rs/pallet-grandpa/3.0.0/pallet_grandpa/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https://docs.rs/sc-finality-grandpa/0.9.0/sc_finality_grandpa/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2"/>
          <a:stretch/>
        </p:blipFill>
        <p:spPr>
          <a:xfrm>
            <a:off x="2011680" y="548640"/>
            <a:ext cx="5780520" cy="5933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3353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2022-09-27T10:18:58Z</dcterms:created>
  <dc:creator/>
  <dc:description/>
  <dc:language>en-US</dc:language>
  <cp:lastModifiedBy/>
  <dcterms:modified xsi:type="dcterms:W3CDTF">2022-10-19T17:08:26Z</dcterms:modified>
  <cp:revision>34</cp:revision>
  <dc:subject/>
  <dc:title>Forestbird</dc:title>
</cp:coreProperties>
</file>