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sldIdLst>
    <p:sldId id="605" r:id="rId2"/>
    <p:sldId id="783" r:id="rId3"/>
    <p:sldId id="726" r:id="rId4"/>
    <p:sldId id="781" r:id="rId5"/>
    <p:sldId id="777" r:id="rId6"/>
    <p:sldId id="735" r:id="rId7"/>
    <p:sldId id="693" r:id="rId8"/>
    <p:sldId id="696" r:id="rId9"/>
    <p:sldId id="704" r:id="rId10"/>
    <p:sldId id="778" r:id="rId11"/>
    <p:sldId id="714" r:id="rId12"/>
    <p:sldId id="718" r:id="rId13"/>
    <p:sldId id="732" r:id="rId14"/>
    <p:sldId id="741" r:id="rId15"/>
    <p:sldId id="762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FrutigerNext LT BlackCn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80"/>
    <a:srgbClr val="A50021"/>
    <a:srgbClr val="FF6600"/>
    <a:srgbClr val="CC6600"/>
    <a:srgbClr val="FFFF66"/>
    <a:srgbClr val="990000"/>
    <a:srgbClr val="FF9900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469" autoAdjust="0"/>
  </p:normalViewPr>
  <p:slideViewPr>
    <p:cSldViewPr>
      <p:cViewPr>
        <p:scale>
          <a:sx n="52" d="100"/>
          <a:sy n="52" d="100"/>
        </p:scale>
        <p:origin x="-2082" y="-33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C5EF5490-2FE4-4514-8F1B-10FA3D371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5400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00F8D-EC0E-4F71-BAD8-15154481019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好吧，我创建了一个文集，都是项目管理的。全部免费，欢迎下载。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CC333-EAC4-436F-AF13-56EEBD1CE15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900" b="1">
                <a:solidFill>
                  <a:schemeClr val="accent2"/>
                </a:solidFill>
              </a:rPr>
              <a:t>萌芽阶段特点：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2000</a:t>
            </a:r>
            <a:r>
              <a:rPr lang="zh-CN" altLang="en-US" sz="900"/>
              <a:t>年以前；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以</a:t>
            </a:r>
            <a:r>
              <a:rPr lang="en-US" altLang="zh-CN" sz="900"/>
              <a:t>《</a:t>
            </a:r>
            <a:r>
              <a:rPr lang="zh-CN" altLang="en-US" sz="900"/>
              <a:t>设备安装流程</a:t>
            </a:r>
            <a:r>
              <a:rPr lang="en-US" altLang="zh-CN" sz="900"/>
              <a:t>》</a:t>
            </a:r>
            <a:r>
              <a:rPr lang="zh-CN" altLang="en-US" sz="900"/>
              <a:t>为基础；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工程督导负责；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不具备重大项目特点；</a:t>
            </a:r>
          </a:p>
          <a:p>
            <a:pPr>
              <a:lnSpc>
                <a:spcPct val="80000"/>
              </a:lnSpc>
            </a:pPr>
            <a:endParaRPr lang="zh-CN" altLang="en-US" sz="9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900" b="1">
                <a:solidFill>
                  <a:schemeClr val="accent2"/>
                </a:solidFill>
              </a:rPr>
              <a:t>发展阶段特点：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2001</a:t>
            </a:r>
            <a:r>
              <a:rPr lang="zh-CN" altLang="en-US" sz="900"/>
              <a:t>年至</a:t>
            </a:r>
            <a:r>
              <a:rPr lang="en-US" altLang="zh-CN" sz="900"/>
              <a:t>2006</a:t>
            </a:r>
            <a:r>
              <a:rPr lang="zh-CN" altLang="en-US" sz="900"/>
              <a:t>年期间；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项目管理流程支撑，</a:t>
            </a:r>
            <a:r>
              <a:rPr lang="en-US" altLang="zh-CN" sz="900"/>
              <a:t>《</a:t>
            </a:r>
            <a:r>
              <a:rPr lang="zh-CN" altLang="en-US" sz="900"/>
              <a:t>重大项目管理流程</a:t>
            </a:r>
            <a:r>
              <a:rPr lang="en-US" altLang="zh-CN" sz="900"/>
              <a:t>》</a:t>
            </a:r>
            <a:r>
              <a:rPr lang="zh-CN" altLang="en-US" sz="900"/>
              <a:t>、</a:t>
            </a:r>
            <a:r>
              <a:rPr lang="en-US" altLang="zh-CN" sz="900"/>
              <a:t>《</a:t>
            </a:r>
            <a:r>
              <a:rPr lang="zh-CN" altLang="en-US" sz="900"/>
              <a:t>客户重大项目流程</a:t>
            </a:r>
            <a:r>
              <a:rPr lang="en-US" altLang="zh-CN" sz="900"/>
              <a:t>》</a:t>
            </a:r>
            <a:r>
              <a:rPr lang="zh-CN" altLang="en-US" sz="900"/>
              <a:t>、</a:t>
            </a:r>
            <a:r>
              <a:rPr lang="en-US" altLang="zh-CN" sz="900"/>
              <a:t>《</a:t>
            </a:r>
            <a:r>
              <a:rPr lang="zh-CN" altLang="en-US" sz="900"/>
              <a:t>全流程</a:t>
            </a:r>
            <a:r>
              <a:rPr lang="en-US" altLang="zh-CN" sz="900"/>
              <a:t>PM</a:t>
            </a:r>
            <a:r>
              <a:rPr lang="zh-CN" altLang="en-US" sz="900"/>
              <a:t>运作体制</a:t>
            </a:r>
            <a:r>
              <a:rPr lang="en-US" altLang="zh-CN" sz="900"/>
              <a:t>》</a:t>
            </a:r>
            <a:r>
              <a:rPr lang="en-US" altLang="zh-CN" sz="900" b="1"/>
              <a:t> </a:t>
            </a:r>
            <a:r>
              <a:rPr lang="zh-CN" altLang="en-US" sz="900"/>
              <a:t>；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AM+PM</a:t>
            </a:r>
            <a:r>
              <a:rPr lang="zh-CN" altLang="en-US" sz="900"/>
              <a:t>负责；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基本具备重大项目管理能力；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PMP</a:t>
            </a:r>
            <a:r>
              <a:rPr lang="zh-CN" altLang="en-US" sz="900"/>
              <a:t>全面推行；</a:t>
            </a:r>
          </a:p>
          <a:p>
            <a:pPr>
              <a:lnSpc>
                <a:spcPct val="80000"/>
              </a:lnSpc>
            </a:pPr>
            <a:endParaRPr lang="zh-CN" altLang="en-US" sz="9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900" b="1">
                <a:solidFill>
                  <a:schemeClr val="accent2"/>
                </a:solidFill>
              </a:rPr>
              <a:t>成熟阶段特点：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2007</a:t>
            </a:r>
            <a:r>
              <a:rPr lang="zh-CN" altLang="en-US" sz="900"/>
              <a:t>年至</a:t>
            </a:r>
            <a:r>
              <a:rPr lang="en-US" altLang="zh-CN" sz="900"/>
              <a:t>2009</a:t>
            </a:r>
            <a:r>
              <a:rPr lang="zh-CN" altLang="en-US" sz="900"/>
              <a:t>年期间；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全面按照端到端项目管理体制运作；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PM</a:t>
            </a:r>
            <a:r>
              <a:rPr lang="zh-CN" altLang="en-US" sz="900"/>
              <a:t>全流程参与和负责；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成熟的国际化项目管理工具和支撑平台；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具备一批国际化、职业化的项目管理团队；</a:t>
            </a:r>
          </a:p>
          <a:p>
            <a:pPr>
              <a:lnSpc>
                <a:spcPct val="80000"/>
              </a:lnSpc>
            </a:pPr>
            <a:endParaRPr lang="zh-CN" altLang="en-US" sz="9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900" b="1">
                <a:solidFill>
                  <a:schemeClr val="accent2"/>
                </a:solidFill>
              </a:rPr>
              <a:t>升华阶段特点：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2010</a:t>
            </a:r>
            <a:r>
              <a:rPr lang="zh-CN" altLang="en-US" sz="900"/>
              <a:t>年以后；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树立华为在全球通信项目管理领域一流品牌和影响力；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项目管理成为公司核心竞争力；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具备一批项目管理专家和顾问，项目管理作为品牌和产品对外输出；</a:t>
            </a:r>
          </a:p>
          <a:p>
            <a:pPr>
              <a:lnSpc>
                <a:spcPct val="80000"/>
              </a:lnSpc>
            </a:pPr>
            <a:endParaRPr lang="en-US" altLang="zh-CN" sz="9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7FB6C-342C-460D-8D71-40CA18C6BF9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B8716-CE41-4BB1-8389-F38A072E87B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1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" y="784225"/>
            <a:ext cx="914241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6770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060575"/>
            <a:ext cx="82073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7235825" y="3068638"/>
            <a:ext cx="18002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9" tIns="45704" rIns="91409" bIns="45704"/>
          <a:lstStyle/>
          <a:p>
            <a:pPr eaLnBrk="1" hangingPunct="1"/>
            <a:r>
              <a:rPr kumimoji="1" lang="en-US" altLang="zh-CN" sz="1600">
                <a:latin typeface="Times New Roman" pitchFamily="18" charset="0"/>
                <a:ea typeface="宋体" pitchFamily="2" charset="-122"/>
              </a:rPr>
              <a:t>www.huawei.com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6469063" y="327025"/>
            <a:ext cx="22812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8309" tIns="39153" rIns="78309" bIns="39153">
            <a:spAutoFit/>
          </a:bodyPr>
          <a:lstStyle/>
          <a:p>
            <a:pPr defTabSz="784225"/>
            <a:r>
              <a:rPr lang="en-US" altLang="zh-CN" sz="1500">
                <a:solidFill>
                  <a:srgbClr val="666666"/>
                </a:solidFill>
                <a:latin typeface="FrutigerNext LT Regular" pitchFamily="34" charset="0"/>
              </a:rPr>
              <a:t>Security Level:</a:t>
            </a:r>
            <a:r>
              <a:rPr lang="zh-CN" altLang="en-US" sz="1500">
                <a:solidFill>
                  <a:srgbClr val="666666"/>
                </a:solidFill>
                <a:latin typeface="FrutigerNext LT Regular" pitchFamily="34" charset="0"/>
              </a:rPr>
              <a:t>内部公开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704C0DC8-D932-4C20-842D-BA3A06A33773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18496-7761-4BB4-9ACE-0E830D9B4F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607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274638"/>
            <a:ext cx="2016125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274638"/>
            <a:ext cx="5895975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807326E0-CF5D-4A4B-A724-C05ECC3C651A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2BCEA9-CBBD-4125-9EF6-EC4B6F6BA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13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74638"/>
            <a:ext cx="80645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2300" y="1600200"/>
            <a:ext cx="80645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1863" y="6381750"/>
            <a:ext cx="984250" cy="30956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E0DF01D9-FDA5-4EBB-82FA-848E4DFB264C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94388" y="6308725"/>
            <a:ext cx="909637" cy="404813"/>
          </a:xfrm>
        </p:spPr>
        <p:txBody>
          <a:bodyPr/>
          <a:lstStyle>
            <a:lvl1pPr>
              <a:defRPr/>
            </a:lvl1pPr>
          </a:lstStyle>
          <a:p>
            <a:fld id="{7D5EF87B-F66E-44D6-89EF-7D6514FE1A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3797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2300" y="274638"/>
            <a:ext cx="8064500" cy="58515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11863" y="6381750"/>
            <a:ext cx="984250" cy="30956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5B373C05-3ADE-4972-9113-40113A2C4809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894388" y="6308725"/>
            <a:ext cx="909637" cy="404813"/>
          </a:xfrm>
        </p:spPr>
        <p:txBody>
          <a:bodyPr/>
          <a:lstStyle>
            <a:lvl1pPr>
              <a:defRPr/>
            </a:lvl1pPr>
          </a:lstStyle>
          <a:p>
            <a:fld id="{BB4E848C-F79A-4727-9E6F-697A7EE4D2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155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2E4CA87A-AF5E-4A72-A5CF-7D21C4E09019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F61CAB-7E0C-4E21-918B-BFDFF13308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10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EC30EC76-00D2-48D9-9940-6D5F539D66F7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4434C1-8C4E-46E5-AB29-562B6CD103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755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600200"/>
            <a:ext cx="3956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600200"/>
            <a:ext cx="3956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0759B6BA-F811-4FD7-B311-F9B298F18724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D0CF2-6F45-4ACF-B5AB-A04C45CB3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26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DF5871BA-B779-4317-8CB8-50D95B8A6570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C654B-F5BB-4B8C-9A3A-7C80DB3E65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96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9E272984-D6E0-4824-A5BD-749148CCB804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24F8A8-7ACA-4459-88A4-0389E0BFD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966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19B32901-C1C8-4070-9846-6E32AD64F31C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3B3695-37A7-43D8-8984-F08151978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473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560A08A9-37F7-42D7-AE9D-26E014DA6839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B6D930-08E3-4429-94CF-ACD6CEC4B6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544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r>
              <a:rPr lang="de-DE"/>
              <a:t>Page </a:t>
            </a:r>
            <a:fld id="{AC08F63F-2671-4D5F-A2E6-552501976287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268F40-6B79-4EEE-97EE-28FC78A2BA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76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274638"/>
            <a:ext cx="8064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09" tIns="39153" rIns="78309" bIns="39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600200"/>
            <a:ext cx="80645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09" tIns="39153" rIns="78309" bIns="39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415748" name="Picture 4" descr="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652463" y="6465888"/>
            <a:ext cx="25527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15" tIns="39159" rIns="78315" bIns="39159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9211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784225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174750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56686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1200"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kumimoji="0" lang="en-US" altLang="zh-CN" sz="2100">
              <a:latin typeface="Arial" charset="0"/>
              <a:ea typeface="MS PGothic" pitchFamily="34" charset="-128"/>
            </a:endParaRPr>
          </a:p>
        </p:txBody>
      </p:sp>
      <p:sp>
        <p:nvSpPr>
          <p:cNvPr id="4157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1863" y="6381750"/>
            <a:ext cx="9842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84225">
              <a:lnSpc>
                <a:spcPct val="85000"/>
              </a:lnSpc>
              <a:defRPr sz="1000">
                <a:latin typeface="FrutigerNext LT Medium" pitchFamily="34" charset="0"/>
              </a:defRPr>
            </a:lvl1pPr>
          </a:lstStyle>
          <a:p>
            <a:endParaRPr lang="de-DE"/>
          </a:p>
          <a:p>
            <a:r>
              <a:rPr lang="de-DE"/>
              <a:t>Page </a:t>
            </a:r>
            <a:fld id="{C9B24511-1068-474B-857F-687F98EC3085}" type="slidenum">
              <a:rPr lang="de-DE"/>
              <a:pPr/>
              <a:t>‹#›</a:t>
            </a:fld>
            <a:endParaRPr lang="en-GB"/>
          </a:p>
        </p:txBody>
      </p:sp>
      <p:pic>
        <p:nvPicPr>
          <p:cNvPr id="415751" name="Picture 7" descr="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5752" name="Rectangle 8"/>
          <p:cNvSpPr>
            <a:spLocks noChangeArrowheads="1"/>
          </p:cNvSpPr>
          <p:nvPr/>
        </p:nvSpPr>
        <p:spPr bwMode="auto">
          <a:xfrm>
            <a:off x="3660775" y="6467475"/>
            <a:ext cx="16129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8309" tIns="39153" rIns="78309" bIns="39153">
            <a:spAutoFit/>
          </a:bodyPr>
          <a:lstStyle/>
          <a:p>
            <a:pPr defTabSz="784225"/>
            <a:r>
              <a:rPr lang="en-US" altLang="zh-CN" sz="1200">
                <a:latin typeface="FrutigerNext LT Bold" pitchFamily="20" charset="0"/>
              </a:rPr>
              <a:t>HUAWEI Confidential </a:t>
            </a:r>
          </a:p>
        </p:txBody>
      </p:sp>
      <p:pic>
        <p:nvPicPr>
          <p:cNvPr id="415754" name="Picture 10" descr="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755" name="Picture 11" descr="8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308725"/>
            <a:ext cx="15287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57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94388" y="6308725"/>
            <a:ext cx="909637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21E3A662-8C46-4067-AC09-55A369453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/>
  <p:txStyles>
    <p:titleStyle>
      <a:lvl1pPr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93688" indent="-293688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1762125" indent="-195263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219325" indent="-195263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676525" indent="-195263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133725" indent="-195263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590925" indent="-195263" algn="l" defTabSz="784225" rtl="0" fontAlgn="base">
        <a:lnSpc>
          <a:spcPct val="120000"/>
        </a:lnSpc>
        <a:spcBef>
          <a:spcPct val="2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&#20135;&#21697;WBS&#20998;&#35299;/&#26080;&#32447;G&#32593;&#26032;&#24314;&#12289;&#25644;&#36801;&#24037;&#31243;&#20132;&#20184;&#27963;&#21160;&#37324;&#31243;&#30865;&#26679;&#20363;&#21450;WBS&#20998;&#35299;&#23383;&#20856;V1.0.xls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0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250825" y="1641475"/>
            <a:ext cx="7489825" cy="161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8309" tIns="39153" rIns="78309" bIns="39153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9211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784225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174750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56686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4000" b="1" dirty="0">
                <a:latin typeface="黑体" pitchFamily="2" charset="-122"/>
                <a:ea typeface="黑体" pitchFamily="2" charset="-122"/>
              </a:rPr>
              <a:t>华为公司项目管理六步一法交流</a:t>
            </a:r>
          </a:p>
          <a:p>
            <a:pPr algn="ctr"/>
            <a:endParaRPr kumimoji="0" lang="zh-CN" altLang="en-US" sz="2000" b="1" dirty="0">
              <a:latin typeface="黑体" pitchFamily="2" charset="-122"/>
              <a:ea typeface="黑体" pitchFamily="2" charset="-122"/>
            </a:endParaRPr>
          </a:p>
          <a:p>
            <a:pPr algn="ctr"/>
            <a:endParaRPr kumimoji="0" lang="zh-CN" altLang="en-US" sz="2000" dirty="0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华为公司国内</a:t>
            </a:r>
            <a:r>
              <a:rPr kumimoji="0" lang="zh-CN" altLang="en-US" sz="2000">
                <a:latin typeface="黑体" pitchFamily="2" charset="-122"/>
                <a:ea typeface="黑体" pitchFamily="2" charset="-122"/>
              </a:rPr>
              <a:t>项目管理</a:t>
            </a:r>
            <a:r>
              <a:rPr kumimoji="0" lang="zh-CN" altLang="en-US" sz="2000" smtClean="0">
                <a:latin typeface="黑体" pitchFamily="2" charset="-122"/>
                <a:ea typeface="黑体" pitchFamily="2" charset="-122"/>
              </a:rPr>
              <a:t>部</a:t>
            </a:r>
            <a:endParaRPr kumimoji="0"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1651" name="DtsShapeName" descr="7CED6@E7636457DEC4E1615@57622E4406:D&gt;296&gt;?`I35885!!!!!!BIHO@]i35885!!!!@5E19B0111G0GE0@54E111G0GE0@54E!!!!!!!!!!!!!!!!!!!!!!!!!!!!!!!!!!!!!!!!!!!!!!!!!!!!9:&gt;A&gt;9:&gt;A&gt;V87650!!!!!!BIHO@]v87650!!!!@8250D@110533B76E7D韩汐釜士物啪篙领励臣雍订己丽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3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3E284FEB-D4C7-4C1A-B61B-03FCD715B11F}" type="slidenum">
              <a:rPr lang="de-DE"/>
              <a:pPr/>
              <a:t>10</a:t>
            </a:fld>
            <a:endParaRPr lang="en-GB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89D9D-5AFE-432D-8F3F-9579118ABA8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1042988" y="1700213"/>
            <a:ext cx="770572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25000"/>
              </a:spcBef>
            </a:pPr>
            <a:endParaRPr lang="zh-CN" altLang="zh-CN" sz="1800" b="1">
              <a:latin typeface="Arial" charset="0"/>
              <a:ea typeface="华文细黑" pitchFamily="2" charset="-122"/>
            </a:endParaRPr>
          </a:p>
        </p:txBody>
      </p:sp>
      <p:sp>
        <p:nvSpPr>
          <p:cNvPr id="676892" name="AutoShape 28"/>
          <p:cNvSpPr>
            <a:spLocks noChangeArrowheads="1"/>
          </p:cNvSpPr>
          <p:nvPr/>
        </p:nvSpPr>
        <p:spPr bwMode="auto">
          <a:xfrm>
            <a:off x="7237413" y="115888"/>
            <a:ext cx="1871662" cy="863600"/>
          </a:xfrm>
          <a:prstGeom prst="homePlate">
            <a:avLst>
              <a:gd name="adj" fmla="val 4007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676893" name="AutoShape 29"/>
          <p:cNvSpPr>
            <a:spLocks noChangeArrowheads="1"/>
          </p:cNvSpPr>
          <p:nvPr/>
        </p:nvSpPr>
        <p:spPr bwMode="auto">
          <a:xfrm>
            <a:off x="323850" y="115888"/>
            <a:ext cx="6910388" cy="360362"/>
          </a:xfrm>
          <a:prstGeom prst="homePlate">
            <a:avLst>
              <a:gd name="adj" fmla="val 1098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676894" name="AutoShape 30"/>
          <p:cNvSpPr>
            <a:spLocks noChangeArrowheads="1"/>
          </p:cNvSpPr>
          <p:nvPr/>
        </p:nvSpPr>
        <p:spPr bwMode="auto">
          <a:xfrm>
            <a:off x="323850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676895" name="AutoShape 31"/>
          <p:cNvSpPr>
            <a:spLocks noChangeArrowheads="1"/>
          </p:cNvSpPr>
          <p:nvPr/>
        </p:nvSpPr>
        <p:spPr bwMode="auto">
          <a:xfrm>
            <a:off x="1476375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676896" name="AutoShape 32"/>
          <p:cNvSpPr>
            <a:spLocks noChangeArrowheads="1"/>
          </p:cNvSpPr>
          <p:nvPr/>
        </p:nvSpPr>
        <p:spPr bwMode="auto">
          <a:xfrm>
            <a:off x="262731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676897" name="AutoShape 33"/>
          <p:cNvSpPr>
            <a:spLocks noChangeArrowheads="1"/>
          </p:cNvSpPr>
          <p:nvPr/>
        </p:nvSpPr>
        <p:spPr bwMode="auto">
          <a:xfrm>
            <a:off x="3779838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676898" name="AutoShape 34"/>
          <p:cNvSpPr>
            <a:spLocks noChangeArrowheads="1"/>
          </p:cNvSpPr>
          <p:nvPr/>
        </p:nvSpPr>
        <p:spPr bwMode="auto">
          <a:xfrm>
            <a:off x="6084888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676899" name="AutoShape 35"/>
          <p:cNvSpPr>
            <a:spLocks noChangeArrowheads="1"/>
          </p:cNvSpPr>
          <p:nvPr/>
        </p:nvSpPr>
        <p:spPr bwMode="auto">
          <a:xfrm>
            <a:off x="493236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sp>
        <p:nvSpPr>
          <p:cNvPr id="676900" name="Text Box 36"/>
          <p:cNvSpPr txBox="1">
            <a:spLocks noChangeArrowheads="1"/>
          </p:cNvSpPr>
          <p:nvPr/>
        </p:nvSpPr>
        <p:spPr bwMode="auto">
          <a:xfrm>
            <a:off x="250825" y="1981200"/>
            <a:ext cx="503238" cy="27813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 anchor="ctr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项目质量控制流程</a:t>
            </a:r>
          </a:p>
        </p:txBody>
      </p:sp>
      <p:cxnSp>
        <p:nvCxnSpPr>
          <p:cNvPr id="676901" name="AutoShape 37"/>
          <p:cNvCxnSpPr>
            <a:cxnSpLocks noChangeShapeType="1"/>
            <a:stCxn id="676897" idx="2"/>
            <a:endCxn id="676900" idx="0"/>
          </p:cNvCxnSpPr>
          <p:nvPr/>
        </p:nvCxnSpPr>
        <p:spPr bwMode="auto">
          <a:xfrm flipH="1">
            <a:off x="503238" y="981075"/>
            <a:ext cx="3644900" cy="1000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7690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52625"/>
            <a:ext cx="5881688" cy="303847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76902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8172450" cy="312102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BA6E4EA6-6663-4D28-B4BB-BE282AF79A7E}" type="slidenum">
              <a:rPr lang="de-DE"/>
              <a:pPr/>
              <a:t>11</a:t>
            </a:fld>
            <a:endParaRPr lang="en-GB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8C6A5-05A7-4FB3-8997-4D0CE037831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09575" y="3059113"/>
            <a:ext cx="4683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600" b="1">
                <a:solidFill>
                  <a:srgbClr val="FF3300"/>
                </a:solidFill>
                <a:latin typeface="Arial" charset="0"/>
                <a:ea typeface="宋体" pitchFamily="2" charset="-122"/>
              </a:rPr>
              <a:t>渐进明细</a:t>
            </a:r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409575" y="1552575"/>
            <a:ext cx="5746750" cy="4238625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581638" name="AutoShape 6"/>
          <p:cNvSpPr>
            <a:spLocks noChangeArrowheads="1"/>
          </p:cNvSpPr>
          <p:nvPr/>
        </p:nvSpPr>
        <p:spPr bwMode="auto">
          <a:xfrm>
            <a:off x="6372225" y="2212975"/>
            <a:ext cx="1966913" cy="2501900"/>
          </a:xfrm>
          <a:prstGeom prst="flowChartAlternateProcess">
            <a:avLst/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38100" cap="rnd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/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p"/>
            </a:pPr>
            <a:r>
              <a:rPr lang="en-US" altLang="zh-CN" sz="1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根据项目进度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计划初稿、人力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资源计划和项目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活动分解输出项目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进度计划</a:t>
            </a:r>
          </a:p>
        </p:txBody>
      </p:sp>
      <p:graphicFrame>
        <p:nvGraphicFramePr>
          <p:cNvPr id="581639" name="Object 7"/>
          <p:cNvGraphicFramePr>
            <a:graphicFrameLocks noGrp="1" noChangeAspect="1"/>
          </p:cNvGraphicFramePr>
          <p:nvPr>
            <p:ph/>
          </p:nvPr>
        </p:nvGraphicFramePr>
        <p:xfrm>
          <a:off x="1174750" y="1724025"/>
          <a:ext cx="4824413" cy="3846513"/>
        </p:xfrm>
        <a:graphic>
          <a:graphicData uri="http://schemas.openxmlformats.org/presentationml/2006/ole">
            <p:oleObj spid="_x0000_s581655" name="Visio" r:id="rId3" imgW="3809746" imgH="4287486" progId="">
              <p:embed/>
            </p:oleObj>
          </a:graphicData>
        </a:graphic>
      </p:graphicFrame>
      <p:sp>
        <p:nvSpPr>
          <p:cNvPr id="581641" name="AutoShape 9"/>
          <p:cNvSpPr>
            <a:spLocks noChangeArrowheads="1"/>
          </p:cNvSpPr>
          <p:nvPr/>
        </p:nvSpPr>
        <p:spPr bwMode="auto">
          <a:xfrm>
            <a:off x="7237413" y="115888"/>
            <a:ext cx="1871662" cy="863600"/>
          </a:xfrm>
          <a:prstGeom prst="homePlate">
            <a:avLst>
              <a:gd name="adj" fmla="val 4007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581642" name="AutoShape 10"/>
          <p:cNvSpPr>
            <a:spLocks noChangeArrowheads="1"/>
          </p:cNvSpPr>
          <p:nvPr/>
        </p:nvSpPr>
        <p:spPr bwMode="auto">
          <a:xfrm>
            <a:off x="323850" y="115888"/>
            <a:ext cx="6910388" cy="360362"/>
          </a:xfrm>
          <a:prstGeom prst="homePlate">
            <a:avLst>
              <a:gd name="adj" fmla="val 1098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581643" name="AutoShape 11"/>
          <p:cNvSpPr>
            <a:spLocks noChangeArrowheads="1"/>
          </p:cNvSpPr>
          <p:nvPr/>
        </p:nvSpPr>
        <p:spPr bwMode="auto">
          <a:xfrm>
            <a:off x="323850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581644" name="AutoShape 12"/>
          <p:cNvSpPr>
            <a:spLocks noChangeArrowheads="1"/>
          </p:cNvSpPr>
          <p:nvPr/>
        </p:nvSpPr>
        <p:spPr bwMode="auto">
          <a:xfrm>
            <a:off x="1476375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581645" name="AutoShape 13"/>
          <p:cNvSpPr>
            <a:spLocks noChangeArrowheads="1"/>
          </p:cNvSpPr>
          <p:nvPr/>
        </p:nvSpPr>
        <p:spPr bwMode="auto">
          <a:xfrm>
            <a:off x="262731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581646" name="AutoShape 14"/>
          <p:cNvSpPr>
            <a:spLocks noChangeArrowheads="1"/>
          </p:cNvSpPr>
          <p:nvPr/>
        </p:nvSpPr>
        <p:spPr bwMode="auto">
          <a:xfrm>
            <a:off x="3779838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581647" name="AutoShape 15"/>
          <p:cNvSpPr>
            <a:spLocks noChangeArrowheads="1"/>
          </p:cNvSpPr>
          <p:nvPr/>
        </p:nvSpPr>
        <p:spPr bwMode="auto">
          <a:xfrm>
            <a:off x="6084888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581648" name="AutoShape 16"/>
          <p:cNvSpPr>
            <a:spLocks noChangeArrowheads="1"/>
          </p:cNvSpPr>
          <p:nvPr/>
        </p:nvSpPr>
        <p:spPr bwMode="auto">
          <a:xfrm>
            <a:off x="493236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8461375" y="1749425"/>
            <a:ext cx="431800" cy="345122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 anchor="ctr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制定项目进度计划流程</a:t>
            </a:r>
          </a:p>
        </p:txBody>
      </p:sp>
      <p:cxnSp>
        <p:nvCxnSpPr>
          <p:cNvPr id="581651" name="AutoShape 19"/>
          <p:cNvCxnSpPr>
            <a:cxnSpLocks noChangeShapeType="1"/>
            <a:stCxn id="581648" idx="2"/>
            <a:endCxn id="581650" idx="0"/>
          </p:cNvCxnSpPr>
          <p:nvPr/>
        </p:nvCxnSpPr>
        <p:spPr bwMode="auto">
          <a:xfrm>
            <a:off x="5300663" y="982663"/>
            <a:ext cx="3376612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58165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1228725"/>
            <a:ext cx="8377238" cy="4743450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/>
      <p:bldP spid="581637" grpId="0" animBg="1"/>
      <p:bldP spid="5816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B20FE1E3-F626-414C-9599-C01C5D11CF63}" type="slidenum">
              <a:rPr lang="de-DE"/>
              <a:pPr/>
              <a:t>12</a:t>
            </a:fld>
            <a:endParaRPr lang="en-GB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3BADB4-7008-4E37-B52E-030B7F92C4C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88802" name="AutoShape 2"/>
          <p:cNvSpPr>
            <a:spLocks noChangeArrowheads="1"/>
          </p:cNvSpPr>
          <p:nvPr/>
        </p:nvSpPr>
        <p:spPr bwMode="auto">
          <a:xfrm>
            <a:off x="6000750" y="4437063"/>
            <a:ext cx="2446338" cy="1081087"/>
          </a:xfrm>
          <a:prstGeom prst="flowChartAlternateProcess">
            <a:avLst/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38100" cap="rnd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/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p"/>
            </a:pPr>
            <a:r>
              <a:rPr lang="en-US" altLang="zh-CN" sz="18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7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按照制定的区域计划，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通过区域开工会、内部沟通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会或报告的形式，按照区域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执行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8532813" y="1820863"/>
            <a:ext cx="431800" cy="27813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 anchor="ctr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制定区域计划流程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1319213" y="1254125"/>
            <a:ext cx="4392612" cy="2058988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588806" name="AutoShape 6"/>
          <p:cNvSpPr>
            <a:spLocks noChangeArrowheads="1"/>
          </p:cNvSpPr>
          <p:nvPr/>
        </p:nvSpPr>
        <p:spPr bwMode="auto">
          <a:xfrm flipH="1">
            <a:off x="239713" y="2865438"/>
            <a:ext cx="1000125" cy="276225"/>
          </a:xfrm>
          <a:prstGeom prst="curvedDownArrow">
            <a:avLst>
              <a:gd name="adj1" fmla="val 72414"/>
              <a:gd name="adj2" fmla="val 144828"/>
              <a:gd name="adj3" fmla="val 34380"/>
            </a:avLst>
          </a:prstGeom>
          <a:gradFill rotWithShape="1">
            <a:gsLst>
              <a:gs pos="0">
                <a:srgbClr val="FF3300">
                  <a:gamma/>
                  <a:tint val="12549"/>
                  <a:invGamma/>
                </a:srgbClr>
              </a:gs>
              <a:gs pos="100000">
                <a:srgbClr val="FF330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6000750" y="1916113"/>
            <a:ext cx="2446338" cy="1081087"/>
          </a:xfrm>
          <a:prstGeom prst="flowChartAlternateProcess">
            <a:avLst/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38100" cap="rnd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/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p"/>
            </a:pPr>
            <a:r>
              <a:rPr lang="en-US" altLang="zh-CN" sz="18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7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根据制定的区域里程碑、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区域进度计划确定本区域的</a:t>
            </a:r>
          </a:p>
          <a:p>
            <a:pPr eaLnBrk="1" fontAlgn="t" hangingPunct="1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整体计划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1319213" y="3313113"/>
            <a:ext cx="4392612" cy="28559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588809" name="AutoShape 9"/>
          <p:cNvSpPr>
            <a:spLocks noChangeArrowheads="1"/>
          </p:cNvSpPr>
          <p:nvPr/>
        </p:nvSpPr>
        <p:spPr bwMode="auto">
          <a:xfrm rot="-10800000">
            <a:off x="239713" y="3944938"/>
            <a:ext cx="1008062" cy="276225"/>
          </a:xfrm>
          <a:prstGeom prst="curvedDownArrow">
            <a:avLst>
              <a:gd name="adj1" fmla="val 72988"/>
              <a:gd name="adj2" fmla="val 145977"/>
              <a:gd name="adj3" fmla="val 34380"/>
            </a:avLst>
          </a:prstGeom>
          <a:gradFill rotWithShape="1">
            <a:gsLst>
              <a:gs pos="0">
                <a:srgbClr val="FF3300">
                  <a:gamma/>
                  <a:tint val="12549"/>
                  <a:invGamma/>
                </a:srgbClr>
              </a:gs>
              <a:gs pos="100000">
                <a:srgbClr val="FF330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8810" name="Object 10"/>
          <p:cNvGraphicFramePr>
            <a:graphicFrameLocks noGrp="1" noChangeAspect="1"/>
          </p:cNvGraphicFramePr>
          <p:nvPr>
            <p:ph/>
          </p:nvPr>
        </p:nvGraphicFramePr>
        <p:xfrm>
          <a:off x="34925" y="1368425"/>
          <a:ext cx="5622925" cy="4681538"/>
        </p:xfrm>
        <a:graphic>
          <a:graphicData uri="http://schemas.openxmlformats.org/presentationml/2006/ole">
            <p:oleObj spid="_x0000_s588824" name="Visio" r:id="rId3" imgW="5787650" imgH="5434670" progId="">
              <p:embed/>
            </p:oleObj>
          </a:graphicData>
        </a:graphic>
      </p:graphicFrame>
      <p:sp>
        <p:nvSpPr>
          <p:cNvPr id="588812" name="AutoShape 12"/>
          <p:cNvSpPr>
            <a:spLocks noChangeArrowheads="1"/>
          </p:cNvSpPr>
          <p:nvPr/>
        </p:nvSpPr>
        <p:spPr bwMode="auto">
          <a:xfrm>
            <a:off x="7237413" y="115888"/>
            <a:ext cx="1871662" cy="863600"/>
          </a:xfrm>
          <a:prstGeom prst="homePlate">
            <a:avLst>
              <a:gd name="adj" fmla="val 4007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588813" name="AutoShape 13"/>
          <p:cNvSpPr>
            <a:spLocks noChangeArrowheads="1"/>
          </p:cNvSpPr>
          <p:nvPr/>
        </p:nvSpPr>
        <p:spPr bwMode="auto">
          <a:xfrm>
            <a:off x="323850" y="115888"/>
            <a:ext cx="6910388" cy="360362"/>
          </a:xfrm>
          <a:prstGeom prst="homePlate">
            <a:avLst>
              <a:gd name="adj" fmla="val 1098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588814" name="AutoShape 14"/>
          <p:cNvSpPr>
            <a:spLocks noChangeArrowheads="1"/>
          </p:cNvSpPr>
          <p:nvPr/>
        </p:nvSpPr>
        <p:spPr bwMode="auto">
          <a:xfrm>
            <a:off x="323850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588815" name="AutoShape 15"/>
          <p:cNvSpPr>
            <a:spLocks noChangeArrowheads="1"/>
          </p:cNvSpPr>
          <p:nvPr/>
        </p:nvSpPr>
        <p:spPr bwMode="auto">
          <a:xfrm>
            <a:off x="1476375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588816" name="AutoShape 16"/>
          <p:cNvSpPr>
            <a:spLocks noChangeArrowheads="1"/>
          </p:cNvSpPr>
          <p:nvPr/>
        </p:nvSpPr>
        <p:spPr bwMode="auto">
          <a:xfrm>
            <a:off x="262731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588817" name="AutoShape 17"/>
          <p:cNvSpPr>
            <a:spLocks noChangeArrowheads="1"/>
          </p:cNvSpPr>
          <p:nvPr/>
        </p:nvSpPr>
        <p:spPr bwMode="auto">
          <a:xfrm>
            <a:off x="3779838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588818" name="AutoShape 18"/>
          <p:cNvSpPr>
            <a:spLocks noChangeArrowheads="1"/>
          </p:cNvSpPr>
          <p:nvPr/>
        </p:nvSpPr>
        <p:spPr bwMode="auto">
          <a:xfrm>
            <a:off x="6084888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588819" name="AutoShape 19"/>
          <p:cNvSpPr>
            <a:spLocks noChangeArrowheads="1"/>
          </p:cNvSpPr>
          <p:nvPr/>
        </p:nvSpPr>
        <p:spPr bwMode="auto">
          <a:xfrm>
            <a:off x="493236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cxnSp>
        <p:nvCxnSpPr>
          <p:cNvPr id="588820" name="AutoShape 20"/>
          <p:cNvCxnSpPr>
            <a:cxnSpLocks noChangeShapeType="1"/>
            <a:stCxn id="588818" idx="2"/>
            <a:endCxn id="588804" idx="0"/>
          </p:cNvCxnSpPr>
          <p:nvPr/>
        </p:nvCxnSpPr>
        <p:spPr bwMode="auto">
          <a:xfrm>
            <a:off x="6453188" y="982663"/>
            <a:ext cx="229552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58882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54113"/>
            <a:ext cx="8210550" cy="508317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nimBg="1"/>
      <p:bldP spid="588805" grpId="0" animBg="1"/>
      <p:bldP spid="588806" grpId="0" animBg="1"/>
      <p:bldP spid="588807" grpId="0" animBg="1"/>
      <p:bldP spid="588808" grpId="0" animBg="1"/>
      <p:bldP spid="5888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4749A7A0-09CB-4F01-B1FB-C3888118AEDC}" type="slidenum">
              <a:rPr lang="de-DE"/>
              <a:pPr/>
              <a:t>13</a:t>
            </a:fld>
            <a:endParaRPr lang="en-GB"/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0BD2A-02C8-49D4-82B2-5F9F85C1E85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09282" name="AutoShape 2"/>
          <p:cNvSpPr>
            <a:spLocks noChangeArrowheads="1"/>
          </p:cNvSpPr>
          <p:nvPr/>
        </p:nvSpPr>
        <p:spPr bwMode="auto">
          <a:xfrm>
            <a:off x="3948113" y="3444875"/>
            <a:ext cx="1136650" cy="3429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1.1.5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开工协调会议</a:t>
            </a:r>
          </a:p>
        </p:txBody>
      </p:sp>
      <p:sp>
        <p:nvSpPr>
          <p:cNvPr id="609283" name="AutoShape 3"/>
          <p:cNvSpPr>
            <a:spLocks noChangeArrowheads="1"/>
          </p:cNvSpPr>
          <p:nvPr/>
        </p:nvSpPr>
        <p:spPr bwMode="auto">
          <a:xfrm>
            <a:off x="2179638" y="4203700"/>
            <a:ext cx="1138237" cy="339725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1.2 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书面例行报告</a:t>
            </a:r>
          </a:p>
        </p:txBody>
      </p:sp>
      <p:sp>
        <p:nvSpPr>
          <p:cNvPr id="609284" name="AutoShape 4"/>
          <p:cNvSpPr>
            <a:spLocks noChangeArrowheads="1"/>
          </p:cNvSpPr>
          <p:nvPr/>
        </p:nvSpPr>
        <p:spPr bwMode="auto">
          <a:xfrm>
            <a:off x="2189163" y="2014538"/>
            <a:ext cx="1138237" cy="366712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1.1  </a:t>
            </a: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项目会议</a:t>
            </a:r>
          </a:p>
        </p:txBody>
      </p:sp>
      <p:sp>
        <p:nvSpPr>
          <p:cNvPr id="609285" name="Line 5"/>
          <p:cNvSpPr>
            <a:spLocks noChangeShapeType="1"/>
          </p:cNvSpPr>
          <p:nvPr/>
        </p:nvSpPr>
        <p:spPr bwMode="auto">
          <a:xfrm>
            <a:off x="3463925" y="2444750"/>
            <a:ext cx="520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86" name="AutoShape 6"/>
          <p:cNvSpPr>
            <a:spLocks noChangeArrowheads="1"/>
          </p:cNvSpPr>
          <p:nvPr/>
        </p:nvSpPr>
        <p:spPr bwMode="auto">
          <a:xfrm>
            <a:off x="3967163" y="944563"/>
            <a:ext cx="1136650" cy="338137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1.1.1 </a:t>
            </a: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例会</a:t>
            </a:r>
          </a:p>
        </p:txBody>
      </p:sp>
      <p:sp>
        <p:nvSpPr>
          <p:cNvPr id="609287" name="AutoShape 7"/>
          <p:cNvSpPr>
            <a:spLocks noChangeArrowheads="1"/>
          </p:cNvSpPr>
          <p:nvPr/>
        </p:nvSpPr>
        <p:spPr bwMode="auto">
          <a:xfrm>
            <a:off x="3957638" y="1617663"/>
            <a:ext cx="1136650" cy="3683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1.1.2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项目分析会</a:t>
            </a:r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3994150" y="2273300"/>
            <a:ext cx="1138238" cy="36988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1.1.3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阶段总结会</a:t>
            </a:r>
          </a:p>
        </p:txBody>
      </p:sp>
      <p:sp>
        <p:nvSpPr>
          <p:cNvPr id="609289" name="AutoShape 9"/>
          <p:cNvSpPr>
            <a:spLocks noChangeArrowheads="1"/>
          </p:cNvSpPr>
          <p:nvPr/>
        </p:nvSpPr>
        <p:spPr bwMode="auto">
          <a:xfrm>
            <a:off x="3957638" y="2913063"/>
            <a:ext cx="1136650" cy="341312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1.1.4</a:t>
            </a: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专题会议</a:t>
            </a:r>
          </a:p>
        </p:txBody>
      </p:sp>
      <p:sp>
        <p:nvSpPr>
          <p:cNvPr id="609290" name="Line 10"/>
          <p:cNvSpPr>
            <a:spLocks noChangeShapeType="1"/>
          </p:cNvSpPr>
          <p:nvPr/>
        </p:nvSpPr>
        <p:spPr bwMode="auto">
          <a:xfrm>
            <a:off x="3463925" y="1081088"/>
            <a:ext cx="0" cy="254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91" name="Line 11"/>
          <p:cNvSpPr>
            <a:spLocks noChangeShapeType="1"/>
          </p:cNvSpPr>
          <p:nvPr/>
        </p:nvSpPr>
        <p:spPr bwMode="auto">
          <a:xfrm>
            <a:off x="3471863" y="1081088"/>
            <a:ext cx="476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92" name="Line 12"/>
          <p:cNvSpPr>
            <a:spLocks noChangeShapeType="1"/>
          </p:cNvSpPr>
          <p:nvPr/>
        </p:nvSpPr>
        <p:spPr bwMode="auto">
          <a:xfrm>
            <a:off x="3471863" y="1820863"/>
            <a:ext cx="476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93" name="Line 13"/>
          <p:cNvSpPr>
            <a:spLocks noChangeShapeType="1"/>
          </p:cNvSpPr>
          <p:nvPr/>
        </p:nvSpPr>
        <p:spPr bwMode="auto">
          <a:xfrm>
            <a:off x="3471863" y="3073400"/>
            <a:ext cx="476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94" name="Line 14"/>
          <p:cNvSpPr>
            <a:spLocks noChangeShapeType="1"/>
          </p:cNvSpPr>
          <p:nvPr/>
        </p:nvSpPr>
        <p:spPr bwMode="auto">
          <a:xfrm>
            <a:off x="3463925" y="3633788"/>
            <a:ext cx="477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95" name="AutoShape 15"/>
          <p:cNvSpPr>
            <a:spLocks noChangeArrowheads="1"/>
          </p:cNvSpPr>
          <p:nvPr/>
        </p:nvSpPr>
        <p:spPr bwMode="auto">
          <a:xfrm>
            <a:off x="5424488" y="1198563"/>
            <a:ext cx="1138237" cy="3683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1.1.2.1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准备阶段会</a:t>
            </a:r>
          </a:p>
        </p:txBody>
      </p:sp>
      <p:sp>
        <p:nvSpPr>
          <p:cNvPr id="609296" name="AutoShape 16"/>
          <p:cNvSpPr>
            <a:spLocks noChangeArrowheads="1"/>
          </p:cNvSpPr>
          <p:nvPr/>
        </p:nvSpPr>
        <p:spPr bwMode="auto">
          <a:xfrm>
            <a:off x="7377113" y="1311275"/>
            <a:ext cx="1136650" cy="36988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1.1.1.2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内外部例会</a:t>
            </a:r>
          </a:p>
        </p:txBody>
      </p:sp>
      <p:sp>
        <p:nvSpPr>
          <p:cNvPr id="609297" name="AutoShape 17"/>
          <p:cNvSpPr>
            <a:spLocks noChangeArrowheads="1"/>
          </p:cNvSpPr>
          <p:nvPr/>
        </p:nvSpPr>
        <p:spPr bwMode="auto">
          <a:xfrm>
            <a:off x="7369175" y="915988"/>
            <a:ext cx="1136650" cy="31115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1.1.1.1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内部例会</a:t>
            </a:r>
          </a:p>
        </p:txBody>
      </p:sp>
      <p:sp>
        <p:nvSpPr>
          <p:cNvPr id="609298" name="Line 18"/>
          <p:cNvSpPr>
            <a:spLocks noChangeShapeType="1"/>
          </p:cNvSpPr>
          <p:nvPr/>
        </p:nvSpPr>
        <p:spPr bwMode="auto">
          <a:xfrm>
            <a:off x="3333750" y="2224088"/>
            <a:ext cx="13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299" name="Line 19"/>
          <p:cNvSpPr>
            <a:spLocks noChangeShapeType="1"/>
          </p:cNvSpPr>
          <p:nvPr/>
        </p:nvSpPr>
        <p:spPr bwMode="auto">
          <a:xfrm>
            <a:off x="5103813" y="1085850"/>
            <a:ext cx="225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0" name="Line 20"/>
          <p:cNvSpPr>
            <a:spLocks noChangeShapeType="1"/>
          </p:cNvSpPr>
          <p:nvPr/>
        </p:nvSpPr>
        <p:spPr bwMode="auto">
          <a:xfrm>
            <a:off x="6985000" y="1487488"/>
            <a:ext cx="374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1" name="Line 21"/>
          <p:cNvSpPr>
            <a:spLocks noChangeShapeType="1"/>
          </p:cNvSpPr>
          <p:nvPr/>
        </p:nvSpPr>
        <p:spPr bwMode="auto">
          <a:xfrm>
            <a:off x="6985000" y="108585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2" name="AutoShape 22"/>
          <p:cNvSpPr>
            <a:spLocks noChangeArrowheads="1"/>
          </p:cNvSpPr>
          <p:nvPr/>
        </p:nvSpPr>
        <p:spPr bwMode="auto">
          <a:xfrm>
            <a:off x="5434013" y="1597025"/>
            <a:ext cx="1136650" cy="366713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1.1.2.2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实施阶段会</a:t>
            </a:r>
          </a:p>
        </p:txBody>
      </p:sp>
      <p:sp>
        <p:nvSpPr>
          <p:cNvPr id="609303" name="AutoShape 23"/>
          <p:cNvSpPr>
            <a:spLocks noChangeArrowheads="1"/>
          </p:cNvSpPr>
          <p:nvPr/>
        </p:nvSpPr>
        <p:spPr bwMode="auto">
          <a:xfrm>
            <a:off x="5443538" y="2003425"/>
            <a:ext cx="1136650" cy="366713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1.1.2.3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割前分析会</a:t>
            </a:r>
          </a:p>
        </p:txBody>
      </p:sp>
      <p:sp>
        <p:nvSpPr>
          <p:cNvPr id="609304" name="Line 24"/>
          <p:cNvSpPr>
            <a:spLocks noChangeShapeType="1"/>
          </p:cNvSpPr>
          <p:nvPr/>
        </p:nvSpPr>
        <p:spPr bwMode="auto">
          <a:xfrm>
            <a:off x="5113338" y="1816100"/>
            <a:ext cx="301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5" name="Line 25"/>
          <p:cNvSpPr>
            <a:spLocks noChangeShapeType="1"/>
          </p:cNvSpPr>
          <p:nvPr/>
        </p:nvSpPr>
        <p:spPr bwMode="auto">
          <a:xfrm>
            <a:off x="5195888" y="14081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6" name="Line 26"/>
          <p:cNvSpPr>
            <a:spLocks noChangeShapeType="1"/>
          </p:cNvSpPr>
          <p:nvPr/>
        </p:nvSpPr>
        <p:spPr bwMode="auto">
          <a:xfrm>
            <a:off x="5186363" y="2173288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>
            <a:off x="5195888" y="1408113"/>
            <a:ext cx="0" cy="76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08" name="AutoShape 28"/>
          <p:cNvSpPr>
            <a:spLocks noChangeArrowheads="1"/>
          </p:cNvSpPr>
          <p:nvPr/>
        </p:nvSpPr>
        <p:spPr bwMode="auto">
          <a:xfrm>
            <a:off x="7386638" y="2289175"/>
            <a:ext cx="1136650" cy="33813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1.1.3.2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客户汇报会</a:t>
            </a:r>
          </a:p>
        </p:txBody>
      </p:sp>
      <p:sp>
        <p:nvSpPr>
          <p:cNvPr id="609309" name="AutoShape 29"/>
          <p:cNvSpPr>
            <a:spLocks noChangeArrowheads="1"/>
          </p:cNvSpPr>
          <p:nvPr/>
        </p:nvSpPr>
        <p:spPr bwMode="auto">
          <a:xfrm>
            <a:off x="7369175" y="1833563"/>
            <a:ext cx="1136650" cy="339725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1.1.3.1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工程总结会</a:t>
            </a:r>
          </a:p>
        </p:txBody>
      </p:sp>
      <p:sp>
        <p:nvSpPr>
          <p:cNvPr id="609310" name="AutoShape 30"/>
          <p:cNvSpPr>
            <a:spLocks noChangeArrowheads="1"/>
          </p:cNvSpPr>
          <p:nvPr/>
        </p:nvSpPr>
        <p:spPr bwMode="auto">
          <a:xfrm>
            <a:off x="7396163" y="2733675"/>
            <a:ext cx="1136650" cy="339725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1.1.3.3 </a:t>
            </a:r>
          </a:p>
          <a:p>
            <a:pPr defTabSz="784225"/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半年回顾会</a:t>
            </a:r>
          </a:p>
        </p:txBody>
      </p:sp>
      <p:sp>
        <p:nvSpPr>
          <p:cNvPr id="609311" name="Line 31"/>
          <p:cNvSpPr>
            <a:spLocks noChangeShapeType="1"/>
          </p:cNvSpPr>
          <p:nvPr/>
        </p:nvSpPr>
        <p:spPr bwMode="auto">
          <a:xfrm>
            <a:off x="6975475" y="1997075"/>
            <a:ext cx="0" cy="91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12" name="Line 32"/>
          <p:cNvSpPr>
            <a:spLocks noChangeShapeType="1"/>
          </p:cNvSpPr>
          <p:nvPr/>
        </p:nvSpPr>
        <p:spPr bwMode="auto">
          <a:xfrm>
            <a:off x="6985000" y="1997075"/>
            <a:ext cx="374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13" name="Line 33"/>
          <p:cNvSpPr>
            <a:spLocks noChangeShapeType="1"/>
          </p:cNvSpPr>
          <p:nvPr/>
        </p:nvSpPr>
        <p:spPr bwMode="auto">
          <a:xfrm>
            <a:off x="6985000" y="2913063"/>
            <a:ext cx="411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14" name="AutoShape 34"/>
          <p:cNvSpPr>
            <a:spLocks noChangeArrowheads="1"/>
          </p:cNvSpPr>
          <p:nvPr/>
        </p:nvSpPr>
        <p:spPr bwMode="auto">
          <a:xfrm>
            <a:off x="5470525" y="3005138"/>
            <a:ext cx="1135063" cy="3683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1.1.4.2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关键事件会</a:t>
            </a:r>
          </a:p>
        </p:txBody>
      </p:sp>
      <p:sp>
        <p:nvSpPr>
          <p:cNvPr id="609315" name="AutoShape 35"/>
          <p:cNvSpPr>
            <a:spLocks noChangeArrowheads="1"/>
          </p:cNvSpPr>
          <p:nvPr/>
        </p:nvSpPr>
        <p:spPr bwMode="auto">
          <a:xfrm>
            <a:off x="5461000" y="2579688"/>
            <a:ext cx="1135063" cy="369887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1.1.4.1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专题问题会</a:t>
            </a:r>
          </a:p>
        </p:txBody>
      </p:sp>
      <p:sp>
        <p:nvSpPr>
          <p:cNvPr id="609316" name="AutoShape 36"/>
          <p:cNvSpPr>
            <a:spLocks noChangeArrowheads="1"/>
          </p:cNvSpPr>
          <p:nvPr/>
        </p:nvSpPr>
        <p:spPr bwMode="auto">
          <a:xfrm>
            <a:off x="7377113" y="3187700"/>
            <a:ext cx="1136650" cy="36988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1.1.5.1 </a:t>
            </a:r>
          </a:p>
          <a:p>
            <a:pPr defTabSz="784225"/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内部开工会</a:t>
            </a:r>
          </a:p>
        </p:txBody>
      </p:sp>
      <p:sp>
        <p:nvSpPr>
          <p:cNvPr id="609317" name="AutoShape 37"/>
          <p:cNvSpPr>
            <a:spLocks noChangeArrowheads="1"/>
          </p:cNvSpPr>
          <p:nvPr/>
        </p:nvSpPr>
        <p:spPr bwMode="auto">
          <a:xfrm>
            <a:off x="7369175" y="3681413"/>
            <a:ext cx="1136650" cy="3683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1.1.5.2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内外部开工会</a:t>
            </a:r>
          </a:p>
        </p:txBody>
      </p:sp>
      <p:sp>
        <p:nvSpPr>
          <p:cNvPr id="609318" name="Line 38"/>
          <p:cNvSpPr>
            <a:spLocks noChangeShapeType="1"/>
          </p:cNvSpPr>
          <p:nvPr/>
        </p:nvSpPr>
        <p:spPr bwMode="auto">
          <a:xfrm>
            <a:off x="5086350" y="3627438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19" name="Line 39"/>
          <p:cNvSpPr>
            <a:spLocks noChangeShapeType="1"/>
          </p:cNvSpPr>
          <p:nvPr/>
        </p:nvSpPr>
        <p:spPr bwMode="auto">
          <a:xfrm>
            <a:off x="6992938" y="3373438"/>
            <a:ext cx="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0" name="Line 40"/>
          <p:cNvSpPr>
            <a:spLocks noChangeShapeType="1"/>
          </p:cNvSpPr>
          <p:nvPr/>
        </p:nvSpPr>
        <p:spPr bwMode="auto">
          <a:xfrm>
            <a:off x="6992938" y="3373438"/>
            <a:ext cx="384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1" name="Line 41"/>
          <p:cNvSpPr>
            <a:spLocks noChangeShapeType="1"/>
          </p:cNvSpPr>
          <p:nvPr/>
        </p:nvSpPr>
        <p:spPr bwMode="auto">
          <a:xfrm>
            <a:off x="6992938" y="3860800"/>
            <a:ext cx="376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2" name="Line 42"/>
          <p:cNvSpPr>
            <a:spLocks noChangeShapeType="1"/>
          </p:cNvSpPr>
          <p:nvPr/>
        </p:nvSpPr>
        <p:spPr bwMode="auto">
          <a:xfrm>
            <a:off x="5113338" y="3101975"/>
            <a:ext cx="339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3" name="Line 43"/>
          <p:cNvSpPr>
            <a:spLocks noChangeShapeType="1"/>
          </p:cNvSpPr>
          <p:nvPr/>
        </p:nvSpPr>
        <p:spPr bwMode="auto">
          <a:xfrm>
            <a:off x="5241925" y="2784475"/>
            <a:ext cx="0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4" name="Line 44"/>
          <p:cNvSpPr>
            <a:spLocks noChangeShapeType="1"/>
          </p:cNvSpPr>
          <p:nvPr/>
        </p:nvSpPr>
        <p:spPr bwMode="auto">
          <a:xfrm>
            <a:off x="5249863" y="2784475"/>
            <a:ext cx="211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5" name="Line 45"/>
          <p:cNvSpPr>
            <a:spLocks noChangeShapeType="1"/>
          </p:cNvSpPr>
          <p:nvPr/>
        </p:nvSpPr>
        <p:spPr bwMode="auto">
          <a:xfrm>
            <a:off x="3327400" y="4375150"/>
            <a:ext cx="868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6" name="Line 46"/>
          <p:cNvSpPr>
            <a:spLocks noChangeShapeType="1"/>
          </p:cNvSpPr>
          <p:nvPr/>
        </p:nvSpPr>
        <p:spPr bwMode="auto">
          <a:xfrm>
            <a:off x="4205288" y="412432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7" name="Line 47"/>
          <p:cNvSpPr>
            <a:spLocks noChangeShapeType="1"/>
          </p:cNvSpPr>
          <p:nvPr/>
        </p:nvSpPr>
        <p:spPr bwMode="auto">
          <a:xfrm>
            <a:off x="4205288" y="4124325"/>
            <a:ext cx="395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8" name="Line 48"/>
          <p:cNvSpPr>
            <a:spLocks noChangeShapeType="1"/>
          </p:cNvSpPr>
          <p:nvPr/>
        </p:nvSpPr>
        <p:spPr bwMode="auto">
          <a:xfrm>
            <a:off x="4205288" y="4595813"/>
            <a:ext cx="395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29" name="AutoShape 49"/>
          <p:cNvSpPr>
            <a:spLocks noChangeArrowheads="1"/>
          </p:cNvSpPr>
          <p:nvPr/>
        </p:nvSpPr>
        <p:spPr bwMode="auto">
          <a:xfrm>
            <a:off x="4600575" y="4391025"/>
            <a:ext cx="1136650" cy="3683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1.2.2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外部月报</a:t>
            </a:r>
          </a:p>
        </p:txBody>
      </p:sp>
      <p:sp>
        <p:nvSpPr>
          <p:cNvPr id="609330" name="AutoShape 50"/>
          <p:cNvSpPr>
            <a:spLocks noChangeArrowheads="1"/>
          </p:cNvSpPr>
          <p:nvPr/>
        </p:nvSpPr>
        <p:spPr bwMode="auto">
          <a:xfrm>
            <a:off x="4600575" y="3933825"/>
            <a:ext cx="1136650" cy="33813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1.2.1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内、外部周报</a:t>
            </a:r>
          </a:p>
        </p:txBody>
      </p:sp>
      <p:sp>
        <p:nvSpPr>
          <p:cNvPr id="609331" name="AutoShape 51"/>
          <p:cNvSpPr>
            <a:spLocks noChangeArrowheads="1"/>
          </p:cNvSpPr>
          <p:nvPr/>
        </p:nvSpPr>
        <p:spPr bwMode="auto">
          <a:xfrm>
            <a:off x="2206625" y="5573713"/>
            <a:ext cx="1136650" cy="341312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  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重要工具报告</a:t>
            </a:r>
          </a:p>
        </p:txBody>
      </p:sp>
      <p:sp>
        <p:nvSpPr>
          <p:cNvPr id="609332" name="Line 52"/>
          <p:cNvSpPr>
            <a:spLocks noChangeShapeType="1"/>
          </p:cNvSpPr>
          <p:nvPr/>
        </p:nvSpPr>
        <p:spPr bwMode="auto">
          <a:xfrm>
            <a:off x="3362325" y="5756275"/>
            <a:ext cx="869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4232275" y="555307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4232275" y="5553075"/>
            <a:ext cx="404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4232275" y="6000750"/>
            <a:ext cx="404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36" name="AutoShape 56"/>
          <p:cNvSpPr>
            <a:spLocks noChangeArrowheads="1"/>
          </p:cNvSpPr>
          <p:nvPr/>
        </p:nvSpPr>
        <p:spPr bwMode="auto">
          <a:xfrm>
            <a:off x="4637088" y="5335588"/>
            <a:ext cx="1136650" cy="369887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1.3.1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重要工具</a:t>
            </a:r>
          </a:p>
        </p:txBody>
      </p:sp>
      <p:sp>
        <p:nvSpPr>
          <p:cNvPr id="609337" name="AutoShape 57"/>
          <p:cNvSpPr>
            <a:spLocks noChangeArrowheads="1"/>
          </p:cNvSpPr>
          <p:nvPr/>
        </p:nvSpPr>
        <p:spPr bwMode="auto">
          <a:xfrm>
            <a:off x="4637088" y="5835650"/>
            <a:ext cx="1136650" cy="33813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1.3.2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专题报告</a:t>
            </a:r>
          </a:p>
        </p:txBody>
      </p:sp>
      <p:sp>
        <p:nvSpPr>
          <p:cNvPr id="609338" name="Line 58"/>
          <p:cNvSpPr>
            <a:spLocks noChangeShapeType="1"/>
          </p:cNvSpPr>
          <p:nvPr/>
        </p:nvSpPr>
        <p:spPr bwMode="auto">
          <a:xfrm flipV="1">
            <a:off x="5781675" y="5545138"/>
            <a:ext cx="185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39" name="Line 59"/>
          <p:cNvSpPr>
            <a:spLocks noChangeShapeType="1"/>
          </p:cNvSpPr>
          <p:nvPr/>
        </p:nvSpPr>
        <p:spPr bwMode="auto">
          <a:xfrm>
            <a:off x="5864225" y="46640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40" name="Line 60"/>
          <p:cNvSpPr>
            <a:spLocks noChangeShapeType="1"/>
          </p:cNvSpPr>
          <p:nvPr/>
        </p:nvSpPr>
        <p:spPr bwMode="auto">
          <a:xfrm>
            <a:off x="5781675" y="6005513"/>
            <a:ext cx="1595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41" name="AutoShape 61"/>
          <p:cNvSpPr>
            <a:spLocks noChangeArrowheads="1"/>
          </p:cNvSpPr>
          <p:nvPr/>
        </p:nvSpPr>
        <p:spPr bwMode="auto">
          <a:xfrm>
            <a:off x="5967413" y="5341938"/>
            <a:ext cx="1135062" cy="369887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1.3.1.3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问题针对解决</a:t>
            </a:r>
          </a:p>
        </p:txBody>
      </p:sp>
      <p:sp>
        <p:nvSpPr>
          <p:cNvPr id="609342" name="AutoShape 62"/>
          <p:cNvSpPr>
            <a:spLocks noChangeArrowheads="1"/>
          </p:cNvSpPr>
          <p:nvPr/>
        </p:nvSpPr>
        <p:spPr bwMode="auto">
          <a:xfrm>
            <a:off x="5967413" y="4924425"/>
            <a:ext cx="1135062" cy="366713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1.3.1.2</a:t>
            </a:r>
          </a:p>
          <a:p>
            <a:pPr defTabSz="784225"/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割接沟通矩阵</a:t>
            </a:r>
          </a:p>
        </p:txBody>
      </p:sp>
      <p:sp>
        <p:nvSpPr>
          <p:cNvPr id="609343" name="AutoShape 63"/>
          <p:cNvSpPr>
            <a:spLocks noChangeArrowheads="1"/>
          </p:cNvSpPr>
          <p:nvPr/>
        </p:nvSpPr>
        <p:spPr bwMode="auto">
          <a:xfrm>
            <a:off x="5967413" y="4494213"/>
            <a:ext cx="1135062" cy="368300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1.3.1.1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沟通矩阵</a:t>
            </a:r>
          </a:p>
        </p:txBody>
      </p:sp>
      <p:sp>
        <p:nvSpPr>
          <p:cNvPr id="609344" name="AutoShape 64"/>
          <p:cNvSpPr>
            <a:spLocks noChangeArrowheads="1"/>
          </p:cNvSpPr>
          <p:nvPr/>
        </p:nvSpPr>
        <p:spPr bwMode="auto">
          <a:xfrm>
            <a:off x="7386638" y="5835650"/>
            <a:ext cx="1136650" cy="338138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1.3.2.4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问题处理报告</a:t>
            </a:r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7221538" y="4646613"/>
            <a:ext cx="147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46" name="Line 66"/>
          <p:cNvSpPr>
            <a:spLocks noChangeShapeType="1"/>
          </p:cNvSpPr>
          <p:nvPr/>
        </p:nvSpPr>
        <p:spPr bwMode="auto">
          <a:xfrm>
            <a:off x="7221538" y="4646613"/>
            <a:ext cx="0" cy="1782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47" name="AutoShape 67"/>
          <p:cNvSpPr>
            <a:spLocks noChangeArrowheads="1"/>
          </p:cNvSpPr>
          <p:nvPr/>
        </p:nvSpPr>
        <p:spPr bwMode="auto">
          <a:xfrm>
            <a:off x="7377113" y="6257925"/>
            <a:ext cx="1136650" cy="339725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1.3.2.5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其他类型报告</a:t>
            </a:r>
          </a:p>
        </p:txBody>
      </p:sp>
      <p:sp>
        <p:nvSpPr>
          <p:cNvPr id="609348" name="AutoShape 68"/>
          <p:cNvSpPr>
            <a:spLocks noChangeArrowheads="1"/>
          </p:cNvSpPr>
          <p:nvPr/>
        </p:nvSpPr>
        <p:spPr bwMode="auto">
          <a:xfrm>
            <a:off x="7369175" y="4481513"/>
            <a:ext cx="1136650" cy="339725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1.3.2.1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方案报告</a:t>
            </a:r>
          </a:p>
        </p:txBody>
      </p:sp>
      <p:sp>
        <p:nvSpPr>
          <p:cNvPr id="609349" name="AutoShape 69"/>
          <p:cNvSpPr>
            <a:spLocks noChangeArrowheads="1"/>
          </p:cNvSpPr>
          <p:nvPr/>
        </p:nvSpPr>
        <p:spPr bwMode="auto">
          <a:xfrm>
            <a:off x="7377113" y="4902200"/>
            <a:ext cx="1136650" cy="366713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1.3.2.2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网优报告</a:t>
            </a:r>
          </a:p>
        </p:txBody>
      </p:sp>
      <p:sp>
        <p:nvSpPr>
          <p:cNvPr id="609350" name="AutoShape 70"/>
          <p:cNvSpPr>
            <a:spLocks noChangeArrowheads="1"/>
          </p:cNvSpPr>
          <p:nvPr/>
        </p:nvSpPr>
        <p:spPr bwMode="auto">
          <a:xfrm>
            <a:off x="7377113" y="5335588"/>
            <a:ext cx="1136650" cy="369887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55" tIns="39177" rIns="78355" bIns="39177" anchor="ctr"/>
          <a:lstStyle/>
          <a:p>
            <a:pPr defTabSz="784225"/>
            <a:r>
              <a:rPr lang="en-US" altLang="zh-CN" sz="900">
                <a:latin typeface="华文细黑" pitchFamily="2" charset="-122"/>
                <a:ea typeface="华文细黑" pitchFamily="2" charset="-122"/>
              </a:rPr>
              <a:t>1.3.2.3</a:t>
            </a:r>
            <a:r>
              <a:rPr lang="zh-CN" altLang="en-US" sz="900">
                <a:latin typeface="华文细黑" pitchFamily="2" charset="-122"/>
                <a:ea typeface="华文细黑" pitchFamily="2" charset="-122"/>
              </a:rPr>
              <a:t>对比报告</a:t>
            </a:r>
          </a:p>
        </p:txBody>
      </p:sp>
      <p:sp>
        <p:nvSpPr>
          <p:cNvPr id="609351" name="Line 71"/>
          <p:cNvSpPr>
            <a:spLocks noChangeShapeType="1"/>
          </p:cNvSpPr>
          <p:nvPr/>
        </p:nvSpPr>
        <p:spPr bwMode="auto">
          <a:xfrm>
            <a:off x="5864225" y="5145088"/>
            <a:ext cx="103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5864225" y="4657725"/>
            <a:ext cx="103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 flipH="1">
            <a:off x="2051050" y="2224088"/>
            <a:ext cx="28575" cy="350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54" name="AutoShape 74"/>
          <p:cNvSpPr>
            <a:spLocks noChangeArrowheads="1"/>
          </p:cNvSpPr>
          <p:nvPr/>
        </p:nvSpPr>
        <p:spPr bwMode="auto">
          <a:xfrm>
            <a:off x="817563" y="3587750"/>
            <a:ext cx="1136650" cy="561975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355" tIns="39177" rIns="78355" bIns="39177" anchor="ctr"/>
          <a:lstStyle/>
          <a:p>
            <a:pPr algn="ctr" defTabSz="784225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项目沟通</a:t>
            </a:r>
          </a:p>
          <a:p>
            <a:pPr algn="ctr" defTabSz="784225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策略</a:t>
            </a:r>
          </a:p>
        </p:txBody>
      </p:sp>
      <p:sp>
        <p:nvSpPr>
          <p:cNvPr id="609355" name="Line 75"/>
          <p:cNvSpPr>
            <a:spLocks noChangeShapeType="1"/>
          </p:cNvSpPr>
          <p:nvPr/>
        </p:nvSpPr>
        <p:spPr bwMode="auto">
          <a:xfrm>
            <a:off x="2079625" y="22240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 flipV="1">
            <a:off x="2051050" y="5734050"/>
            <a:ext cx="1270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57" name="Line 77"/>
          <p:cNvSpPr>
            <a:spLocks noChangeShapeType="1"/>
          </p:cNvSpPr>
          <p:nvPr/>
        </p:nvSpPr>
        <p:spPr bwMode="auto">
          <a:xfrm>
            <a:off x="2079625" y="4365625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58" name="Text Box 78"/>
          <p:cNvSpPr txBox="1">
            <a:spLocks noChangeArrowheads="1"/>
          </p:cNvSpPr>
          <p:nvPr/>
        </p:nvSpPr>
        <p:spPr bwMode="auto">
          <a:xfrm>
            <a:off x="179388" y="2058988"/>
            <a:ext cx="582612" cy="31162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 anchor="ctr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项目沟通策略示意图</a:t>
            </a:r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966913" y="3897313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09360" name="AutoShape 80"/>
          <p:cNvCxnSpPr>
            <a:cxnSpLocks noChangeShapeType="1"/>
          </p:cNvCxnSpPr>
          <p:nvPr/>
        </p:nvCxnSpPr>
        <p:spPr bwMode="auto">
          <a:xfrm>
            <a:off x="5132388" y="2436813"/>
            <a:ext cx="2254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61" name="Line 81"/>
          <p:cNvSpPr>
            <a:spLocks noChangeShapeType="1"/>
          </p:cNvSpPr>
          <p:nvPr/>
        </p:nvSpPr>
        <p:spPr bwMode="auto">
          <a:xfrm>
            <a:off x="7221538" y="5126038"/>
            <a:ext cx="147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62" name="Line 82"/>
          <p:cNvSpPr>
            <a:spLocks noChangeShapeType="1"/>
          </p:cNvSpPr>
          <p:nvPr/>
        </p:nvSpPr>
        <p:spPr bwMode="auto">
          <a:xfrm>
            <a:off x="7221538" y="5540375"/>
            <a:ext cx="147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63" name="Line 83"/>
          <p:cNvSpPr>
            <a:spLocks noChangeShapeType="1"/>
          </p:cNvSpPr>
          <p:nvPr/>
        </p:nvSpPr>
        <p:spPr bwMode="auto">
          <a:xfrm>
            <a:off x="7221538" y="6429375"/>
            <a:ext cx="147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365" name="AutoShape 85"/>
          <p:cNvSpPr>
            <a:spLocks noChangeArrowheads="1"/>
          </p:cNvSpPr>
          <p:nvPr/>
        </p:nvSpPr>
        <p:spPr bwMode="auto">
          <a:xfrm>
            <a:off x="7067550" y="115888"/>
            <a:ext cx="1825625" cy="717550"/>
          </a:xfrm>
          <a:prstGeom prst="homePlate">
            <a:avLst>
              <a:gd name="adj" fmla="val 4704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609366" name="AutoShape 86"/>
          <p:cNvSpPr>
            <a:spLocks noChangeArrowheads="1"/>
          </p:cNvSpPr>
          <p:nvPr/>
        </p:nvSpPr>
        <p:spPr bwMode="auto">
          <a:xfrm>
            <a:off x="323850" y="549275"/>
            <a:ext cx="6740525" cy="300038"/>
          </a:xfrm>
          <a:prstGeom prst="homePlate">
            <a:avLst>
              <a:gd name="adj" fmla="val 12865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609367" name="AutoShape 87"/>
          <p:cNvSpPr>
            <a:spLocks noChangeArrowheads="1"/>
          </p:cNvSpPr>
          <p:nvPr/>
        </p:nvSpPr>
        <p:spPr bwMode="auto">
          <a:xfrm>
            <a:off x="323850" y="115888"/>
            <a:ext cx="1123950" cy="360362"/>
          </a:xfrm>
          <a:prstGeom prst="homePlate">
            <a:avLst>
              <a:gd name="adj" fmla="val 112860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609368" name="AutoShape 88"/>
          <p:cNvSpPr>
            <a:spLocks noChangeArrowheads="1"/>
          </p:cNvSpPr>
          <p:nvPr/>
        </p:nvSpPr>
        <p:spPr bwMode="auto">
          <a:xfrm>
            <a:off x="1447800" y="117475"/>
            <a:ext cx="1123950" cy="360363"/>
          </a:xfrm>
          <a:prstGeom prst="homePlate">
            <a:avLst>
              <a:gd name="adj" fmla="val 11285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609369" name="AutoShape 89"/>
          <p:cNvSpPr>
            <a:spLocks noChangeArrowheads="1"/>
          </p:cNvSpPr>
          <p:nvPr/>
        </p:nvSpPr>
        <p:spPr bwMode="auto">
          <a:xfrm>
            <a:off x="2570163" y="117475"/>
            <a:ext cx="1123950" cy="360363"/>
          </a:xfrm>
          <a:prstGeom prst="homePlate">
            <a:avLst>
              <a:gd name="adj" fmla="val 11285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609370" name="AutoShape 90"/>
          <p:cNvSpPr>
            <a:spLocks noChangeArrowheads="1"/>
          </p:cNvSpPr>
          <p:nvPr/>
        </p:nvSpPr>
        <p:spPr bwMode="auto">
          <a:xfrm>
            <a:off x="3694113" y="115888"/>
            <a:ext cx="1125537" cy="360362"/>
          </a:xfrm>
          <a:prstGeom prst="homePlate">
            <a:avLst>
              <a:gd name="adj" fmla="val 1130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609371" name="AutoShape 91"/>
          <p:cNvSpPr>
            <a:spLocks noChangeArrowheads="1"/>
          </p:cNvSpPr>
          <p:nvPr/>
        </p:nvSpPr>
        <p:spPr bwMode="auto">
          <a:xfrm>
            <a:off x="5943600" y="117475"/>
            <a:ext cx="1123950" cy="360363"/>
          </a:xfrm>
          <a:prstGeom prst="homePlate">
            <a:avLst>
              <a:gd name="adj" fmla="val 11285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609372" name="AutoShape 92"/>
          <p:cNvSpPr>
            <a:spLocks noChangeArrowheads="1"/>
          </p:cNvSpPr>
          <p:nvPr/>
        </p:nvSpPr>
        <p:spPr bwMode="auto">
          <a:xfrm>
            <a:off x="4819650" y="117475"/>
            <a:ext cx="1123950" cy="360363"/>
          </a:xfrm>
          <a:prstGeom prst="homePlate">
            <a:avLst>
              <a:gd name="adj" fmla="val 11285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cxnSp>
        <p:nvCxnSpPr>
          <p:cNvPr id="609374" name="AutoShape 94"/>
          <p:cNvCxnSpPr>
            <a:cxnSpLocks noChangeShapeType="1"/>
            <a:stCxn id="609366" idx="2"/>
            <a:endCxn id="609358" idx="0"/>
          </p:cNvCxnSpPr>
          <p:nvPr/>
        </p:nvCxnSpPr>
        <p:spPr bwMode="auto">
          <a:xfrm flipH="1">
            <a:off x="471488" y="849313"/>
            <a:ext cx="3030537" cy="1209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09375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89050"/>
            <a:ext cx="8335962" cy="458787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0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0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0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0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0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0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0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0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60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0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609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09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60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0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609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09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09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09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60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0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60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0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60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0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60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0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0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0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60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60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0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0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0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60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0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60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60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60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0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0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60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60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60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60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60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60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60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60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60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60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0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60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nimBg="1"/>
      <p:bldP spid="609283" grpId="0" animBg="1"/>
      <p:bldP spid="609284" grpId="0" animBg="1"/>
      <p:bldP spid="609285" grpId="0" animBg="1"/>
      <p:bldP spid="609286" grpId="0" animBg="1"/>
      <p:bldP spid="609287" grpId="0" animBg="1"/>
      <p:bldP spid="609288" grpId="0" animBg="1"/>
      <p:bldP spid="609289" grpId="0" animBg="1"/>
      <p:bldP spid="609290" grpId="0" animBg="1"/>
      <p:bldP spid="609291" grpId="0" animBg="1"/>
      <p:bldP spid="609292" grpId="0" animBg="1"/>
      <p:bldP spid="609293" grpId="0" animBg="1"/>
      <p:bldP spid="609294" grpId="0" animBg="1"/>
      <p:bldP spid="609295" grpId="0" animBg="1"/>
      <p:bldP spid="609296" grpId="0" animBg="1"/>
      <p:bldP spid="609297" grpId="0" animBg="1"/>
      <p:bldP spid="609298" grpId="0" animBg="1"/>
      <p:bldP spid="609299" grpId="0" animBg="1"/>
      <p:bldP spid="609300" grpId="0" animBg="1"/>
      <p:bldP spid="609301" grpId="0" animBg="1"/>
      <p:bldP spid="609302" grpId="0" animBg="1"/>
      <p:bldP spid="609303" grpId="0" animBg="1"/>
      <p:bldP spid="609304" grpId="0" animBg="1"/>
      <p:bldP spid="609305" grpId="0" animBg="1"/>
      <p:bldP spid="609306" grpId="0" animBg="1"/>
      <p:bldP spid="609307" grpId="0" animBg="1"/>
      <p:bldP spid="609308" grpId="0" animBg="1"/>
      <p:bldP spid="609309" grpId="0" animBg="1"/>
      <p:bldP spid="609310" grpId="0" animBg="1"/>
      <p:bldP spid="609311" grpId="0" animBg="1"/>
      <p:bldP spid="609312" grpId="0" animBg="1"/>
      <p:bldP spid="609313" grpId="0" animBg="1"/>
      <p:bldP spid="609314" grpId="0" animBg="1"/>
      <p:bldP spid="609315" grpId="0" animBg="1"/>
      <p:bldP spid="609316" grpId="0" animBg="1"/>
      <p:bldP spid="609317" grpId="0" animBg="1"/>
      <p:bldP spid="609318" grpId="0" animBg="1"/>
      <p:bldP spid="609319" grpId="0" animBg="1"/>
      <p:bldP spid="609320" grpId="0" animBg="1"/>
      <p:bldP spid="609321" grpId="0" animBg="1"/>
      <p:bldP spid="609322" grpId="0" animBg="1"/>
      <p:bldP spid="609323" grpId="0" animBg="1"/>
      <p:bldP spid="609324" grpId="0" animBg="1"/>
      <p:bldP spid="609325" grpId="0" animBg="1"/>
      <p:bldP spid="609326" grpId="0" animBg="1"/>
      <p:bldP spid="609327" grpId="0" animBg="1"/>
      <p:bldP spid="609328" grpId="0" animBg="1"/>
      <p:bldP spid="609329" grpId="0" animBg="1"/>
      <p:bldP spid="609330" grpId="0" animBg="1"/>
      <p:bldP spid="609331" grpId="0" animBg="1"/>
      <p:bldP spid="609332" grpId="0" animBg="1"/>
      <p:bldP spid="609333" grpId="0" animBg="1"/>
      <p:bldP spid="609334" grpId="0" animBg="1"/>
      <p:bldP spid="609335" grpId="0" animBg="1"/>
      <p:bldP spid="609336" grpId="0" animBg="1"/>
      <p:bldP spid="609337" grpId="0" animBg="1"/>
      <p:bldP spid="609338" grpId="0" animBg="1"/>
      <p:bldP spid="609339" grpId="0" animBg="1"/>
      <p:bldP spid="609340" grpId="0" animBg="1"/>
      <p:bldP spid="609341" grpId="0" animBg="1"/>
      <p:bldP spid="609342" grpId="0" animBg="1"/>
      <p:bldP spid="609343" grpId="0" animBg="1"/>
      <p:bldP spid="609344" grpId="0" animBg="1"/>
      <p:bldP spid="609345" grpId="0" animBg="1"/>
      <p:bldP spid="609346" grpId="0" animBg="1"/>
      <p:bldP spid="609347" grpId="0" animBg="1"/>
      <p:bldP spid="609348" grpId="0" animBg="1"/>
      <p:bldP spid="609349" grpId="0" animBg="1"/>
      <p:bldP spid="609350" grpId="0" animBg="1"/>
      <p:bldP spid="609351" grpId="0" animBg="1"/>
      <p:bldP spid="609352" grpId="0" animBg="1"/>
      <p:bldP spid="609353" grpId="0" animBg="1"/>
      <p:bldP spid="609354" grpId="0" animBg="1"/>
      <p:bldP spid="609355" grpId="0" animBg="1"/>
      <p:bldP spid="609356" grpId="0" animBg="1"/>
      <p:bldP spid="609357" grpId="0" animBg="1"/>
      <p:bldP spid="609359" grpId="0" animBg="1"/>
      <p:bldP spid="609361" grpId="0" animBg="1"/>
      <p:bldP spid="609362" grpId="0" animBg="1"/>
      <p:bldP spid="6093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04B33F92-60DF-496A-8ABF-FAA2ACF0C1F3}" type="slidenum">
              <a:rPr lang="de-DE"/>
              <a:pPr/>
              <a:t>14</a:t>
            </a:fld>
            <a:endParaRPr lang="en-GB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11D5B-244A-47AC-BF1B-3E704587B895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621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05263"/>
            <a:ext cx="6367462" cy="16970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项目管理之－－</a:t>
            </a:r>
            <a:r>
              <a:rPr lang="en-US" altLang="zh-CN"/>
              <a:t>WBS</a:t>
            </a:r>
            <a:r>
              <a:rPr lang="zh-CN" altLang="en-US"/>
              <a:t>分解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34050"/>
            <a:ext cx="2987675" cy="533400"/>
          </a:xfrm>
        </p:spPr>
        <p:txBody>
          <a:bodyPr/>
          <a:lstStyle/>
          <a:p>
            <a:r>
              <a:rPr lang="zh-CN" altLang="en-US"/>
              <a:t>六步一法</a:t>
            </a:r>
            <a:r>
              <a:rPr lang="en-US" altLang="zh-CN"/>
              <a:t>WBS</a:t>
            </a:r>
            <a:r>
              <a:rPr lang="zh-CN" altLang="en-US"/>
              <a:t>分解</a:t>
            </a:r>
          </a:p>
        </p:txBody>
      </p:sp>
      <p:pic>
        <p:nvPicPr>
          <p:cNvPr id="6215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08275"/>
            <a:ext cx="6286500" cy="1695450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107950" y="3141663"/>
            <a:ext cx="2305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09" tIns="39153" rIns="78309" bIns="39153"/>
          <a:lstStyle/>
          <a:p>
            <a:pPr marL="293688" indent="-293688" defTabSz="784225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latin typeface="Arial" charset="0"/>
                <a:ea typeface="华文细黑" pitchFamily="2" charset="-122"/>
              </a:rPr>
              <a:t>分产品</a:t>
            </a:r>
            <a:r>
              <a:rPr lang="en-US" altLang="zh-CN" sz="2000" b="1">
                <a:latin typeface="Arial" charset="0"/>
                <a:ea typeface="华文细黑" pitchFamily="2" charset="-122"/>
              </a:rPr>
              <a:t>WBS</a:t>
            </a:r>
            <a:r>
              <a:rPr lang="zh-CN" altLang="en-US" sz="2000" b="1">
                <a:latin typeface="Arial" charset="0"/>
                <a:ea typeface="华文细黑" pitchFamily="2" charset="-122"/>
              </a:rPr>
              <a:t>分解</a:t>
            </a:r>
          </a:p>
        </p:txBody>
      </p:sp>
      <p:pic>
        <p:nvPicPr>
          <p:cNvPr id="6215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12875"/>
            <a:ext cx="6227762" cy="1128713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1576" name="Rectangle 8"/>
          <p:cNvSpPr>
            <a:spLocks noChangeArrowheads="1"/>
          </p:cNvSpPr>
          <p:nvPr/>
        </p:nvSpPr>
        <p:spPr bwMode="auto">
          <a:xfrm>
            <a:off x="323850" y="1916113"/>
            <a:ext cx="2305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09" tIns="39153" rIns="78309" bIns="39153"/>
          <a:lstStyle/>
          <a:p>
            <a:pPr marL="293688" indent="-293688" defTabSz="784225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latin typeface="Arial" charset="0"/>
                <a:ea typeface="华文细黑" pitchFamily="2" charset="-122"/>
              </a:rPr>
              <a:t>分产品</a:t>
            </a:r>
            <a:r>
              <a:rPr lang="en-US" altLang="zh-CN" sz="2000" b="1">
                <a:latin typeface="Arial" charset="0"/>
                <a:ea typeface="华文细黑" pitchFamily="2" charset="-122"/>
              </a:rPr>
              <a:t>Project</a:t>
            </a:r>
            <a:r>
              <a:rPr lang="zh-CN" altLang="en-US" sz="2000" b="1">
                <a:latin typeface="Arial" charset="0"/>
                <a:ea typeface="华文细黑" pitchFamily="2" charset="-122"/>
              </a:rPr>
              <a:t>计划</a:t>
            </a:r>
          </a:p>
        </p:txBody>
      </p:sp>
      <p:pic>
        <p:nvPicPr>
          <p:cNvPr id="6215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613" y="815975"/>
            <a:ext cx="4762500" cy="513397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157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92375"/>
            <a:ext cx="8288338" cy="420052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157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075" y="917575"/>
            <a:ext cx="5267325" cy="524827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158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471613"/>
            <a:ext cx="6172200" cy="391477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158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990600"/>
            <a:ext cx="7431088" cy="4876800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1582" name="AutoShape 14">
            <a:hlinkClick r:id="rId10" action="ppaction://hlinkfile" highlightClick="1"/>
          </p:cNvPr>
          <p:cNvSpPr>
            <a:spLocks noChangeArrowheads="1"/>
          </p:cNvSpPr>
          <p:nvPr/>
        </p:nvSpPr>
        <p:spPr bwMode="auto">
          <a:xfrm>
            <a:off x="7956550" y="5445125"/>
            <a:ext cx="282575" cy="41592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4" grpId="0"/>
      <p:bldP spid="621576" grpId="0"/>
      <p:bldP spid="6215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9FBE944A-9D99-4A5F-A04C-269C17D16976}" type="slidenum">
              <a:rPr lang="de-DE"/>
              <a:pPr/>
              <a:t>15</a:t>
            </a:fld>
            <a:endParaRPr lang="en-GB"/>
          </a:p>
        </p:txBody>
      </p:sp>
      <p:sp>
        <p:nvSpPr>
          <p:cNvPr id="10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F59D0-EE61-494B-B927-6016D4E5445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56386" name="Freeform 2"/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7086600" y="4538663"/>
            <a:ext cx="2273300" cy="1482725"/>
          </a:xfrm>
          <a:custGeom>
            <a:avLst/>
            <a:gdLst>
              <a:gd name="T0" fmla="*/ 465 w 1274"/>
              <a:gd name="T1" fmla="*/ 0 h 934"/>
              <a:gd name="T2" fmla="*/ 571 w 1274"/>
              <a:gd name="T3" fmla="*/ 199 h 934"/>
              <a:gd name="T4" fmla="*/ 637 w 1274"/>
              <a:gd name="T5" fmla="*/ 107 h 934"/>
              <a:gd name="T6" fmla="*/ 677 w 1274"/>
              <a:gd name="T7" fmla="*/ 215 h 934"/>
              <a:gd name="T8" fmla="*/ 889 w 1274"/>
              <a:gd name="T9" fmla="*/ 15 h 934"/>
              <a:gd name="T10" fmla="*/ 823 w 1274"/>
              <a:gd name="T11" fmla="*/ 246 h 934"/>
              <a:gd name="T12" fmla="*/ 1040 w 1274"/>
              <a:gd name="T13" fmla="*/ 184 h 934"/>
              <a:gd name="T14" fmla="*/ 992 w 1274"/>
              <a:gd name="T15" fmla="*/ 311 h 934"/>
              <a:gd name="T16" fmla="*/ 1274 w 1274"/>
              <a:gd name="T17" fmla="*/ 320 h 934"/>
              <a:gd name="T18" fmla="*/ 1056 w 1274"/>
              <a:gd name="T19" fmla="*/ 407 h 934"/>
              <a:gd name="T20" fmla="*/ 1176 w 1274"/>
              <a:gd name="T21" fmla="*/ 472 h 934"/>
              <a:gd name="T22" fmla="*/ 1008 w 1274"/>
              <a:gd name="T23" fmla="*/ 519 h 934"/>
              <a:gd name="T24" fmla="*/ 1235 w 1274"/>
              <a:gd name="T25" fmla="*/ 597 h 934"/>
              <a:gd name="T26" fmla="*/ 992 w 1274"/>
              <a:gd name="T27" fmla="*/ 631 h 934"/>
              <a:gd name="T28" fmla="*/ 1075 w 1274"/>
              <a:gd name="T29" fmla="*/ 811 h 934"/>
              <a:gd name="T30" fmla="*/ 903 w 1274"/>
              <a:gd name="T31" fmla="*/ 719 h 934"/>
              <a:gd name="T32" fmla="*/ 929 w 1274"/>
              <a:gd name="T33" fmla="*/ 888 h 934"/>
              <a:gd name="T34" fmla="*/ 783 w 1274"/>
              <a:gd name="T35" fmla="*/ 750 h 934"/>
              <a:gd name="T36" fmla="*/ 770 w 1274"/>
              <a:gd name="T37" fmla="*/ 934 h 934"/>
              <a:gd name="T38" fmla="*/ 677 w 1274"/>
              <a:gd name="T39" fmla="*/ 750 h 934"/>
              <a:gd name="T40" fmla="*/ 624 w 1274"/>
              <a:gd name="T41" fmla="*/ 871 h 934"/>
              <a:gd name="T42" fmla="*/ 568 w 1274"/>
              <a:gd name="T43" fmla="*/ 743 h 934"/>
              <a:gd name="T44" fmla="*/ 440 w 1274"/>
              <a:gd name="T45" fmla="*/ 887 h 934"/>
              <a:gd name="T46" fmla="*/ 440 w 1274"/>
              <a:gd name="T47" fmla="*/ 695 h 934"/>
              <a:gd name="T48" fmla="*/ 239 w 1274"/>
              <a:gd name="T49" fmla="*/ 796 h 934"/>
              <a:gd name="T50" fmla="*/ 332 w 1274"/>
              <a:gd name="T51" fmla="*/ 643 h 934"/>
              <a:gd name="T52" fmla="*/ 66 w 1274"/>
              <a:gd name="T53" fmla="*/ 612 h 934"/>
              <a:gd name="T54" fmla="*/ 252 w 1274"/>
              <a:gd name="T55" fmla="*/ 535 h 934"/>
              <a:gd name="T56" fmla="*/ 0 w 1274"/>
              <a:gd name="T57" fmla="*/ 428 h 934"/>
              <a:gd name="T58" fmla="*/ 252 w 1274"/>
              <a:gd name="T59" fmla="*/ 412 h 934"/>
              <a:gd name="T60" fmla="*/ 146 w 1274"/>
              <a:gd name="T61" fmla="*/ 351 h 934"/>
              <a:gd name="T62" fmla="*/ 345 w 1274"/>
              <a:gd name="T63" fmla="*/ 351 h 934"/>
              <a:gd name="T64" fmla="*/ 186 w 1274"/>
              <a:gd name="T65" fmla="*/ 123 h 934"/>
              <a:gd name="T66" fmla="*/ 425 w 1274"/>
              <a:gd name="T67" fmla="*/ 246 h 934"/>
              <a:gd name="T68" fmla="*/ 465 w 1274"/>
              <a:gd name="T69" fmla="*/ 15 h 934"/>
              <a:gd name="T70" fmla="*/ 465 w 1274"/>
              <a:gd name="T71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74" h="934">
                <a:moveTo>
                  <a:pt x="465" y="0"/>
                </a:moveTo>
                <a:lnTo>
                  <a:pt x="571" y="199"/>
                </a:lnTo>
                <a:lnTo>
                  <a:pt x="637" y="107"/>
                </a:lnTo>
                <a:lnTo>
                  <a:pt x="677" y="215"/>
                </a:lnTo>
                <a:lnTo>
                  <a:pt x="889" y="15"/>
                </a:lnTo>
                <a:lnTo>
                  <a:pt x="823" y="246"/>
                </a:lnTo>
                <a:lnTo>
                  <a:pt x="1040" y="184"/>
                </a:lnTo>
                <a:lnTo>
                  <a:pt x="992" y="311"/>
                </a:lnTo>
                <a:lnTo>
                  <a:pt x="1274" y="320"/>
                </a:lnTo>
                <a:lnTo>
                  <a:pt x="1056" y="407"/>
                </a:lnTo>
                <a:lnTo>
                  <a:pt x="1176" y="472"/>
                </a:lnTo>
                <a:lnTo>
                  <a:pt x="1008" y="519"/>
                </a:lnTo>
                <a:lnTo>
                  <a:pt x="1235" y="597"/>
                </a:lnTo>
                <a:lnTo>
                  <a:pt x="992" y="631"/>
                </a:lnTo>
                <a:lnTo>
                  <a:pt x="1075" y="811"/>
                </a:lnTo>
                <a:lnTo>
                  <a:pt x="903" y="719"/>
                </a:lnTo>
                <a:lnTo>
                  <a:pt x="929" y="888"/>
                </a:lnTo>
                <a:lnTo>
                  <a:pt x="783" y="750"/>
                </a:lnTo>
                <a:lnTo>
                  <a:pt x="770" y="934"/>
                </a:lnTo>
                <a:lnTo>
                  <a:pt x="677" y="750"/>
                </a:lnTo>
                <a:lnTo>
                  <a:pt x="624" y="871"/>
                </a:lnTo>
                <a:lnTo>
                  <a:pt x="568" y="743"/>
                </a:lnTo>
                <a:lnTo>
                  <a:pt x="440" y="887"/>
                </a:lnTo>
                <a:lnTo>
                  <a:pt x="440" y="695"/>
                </a:lnTo>
                <a:lnTo>
                  <a:pt x="239" y="796"/>
                </a:lnTo>
                <a:lnTo>
                  <a:pt x="332" y="643"/>
                </a:lnTo>
                <a:lnTo>
                  <a:pt x="66" y="612"/>
                </a:lnTo>
                <a:lnTo>
                  <a:pt x="252" y="535"/>
                </a:lnTo>
                <a:lnTo>
                  <a:pt x="0" y="428"/>
                </a:lnTo>
                <a:lnTo>
                  <a:pt x="252" y="412"/>
                </a:lnTo>
                <a:lnTo>
                  <a:pt x="146" y="351"/>
                </a:lnTo>
                <a:lnTo>
                  <a:pt x="345" y="351"/>
                </a:lnTo>
                <a:lnTo>
                  <a:pt x="186" y="123"/>
                </a:lnTo>
                <a:lnTo>
                  <a:pt x="425" y="246"/>
                </a:lnTo>
                <a:lnTo>
                  <a:pt x="465" y="15"/>
                </a:lnTo>
                <a:lnTo>
                  <a:pt x="465" y="0"/>
                </a:lnTo>
              </a:path>
            </a:pathLst>
          </a:cu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100000">
                <a:srgbClr val="FF5050"/>
              </a:gs>
            </a:gsLst>
            <a:path path="rect">
              <a:fillToRect l="50000" t="50000" r="50000" b="50000"/>
            </a:path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87" name="Freeform 3"/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6870700" y="1268413"/>
            <a:ext cx="2273300" cy="1482725"/>
          </a:xfrm>
          <a:custGeom>
            <a:avLst/>
            <a:gdLst>
              <a:gd name="T0" fmla="*/ 465 w 1274"/>
              <a:gd name="T1" fmla="*/ 0 h 934"/>
              <a:gd name="T2" fmla="*/ 571 w 1274"/>
              <a:gd name="T3" fmla="*/ 199 h 934"/>
              <a:gd name="T4" fmla="*/ 637 w 1274"/>
              <a:gd name="T5" fmla="*/ 107 h 934"/>
              <a:gd name="T6" fmla="*/ 677 w 1274"/>
              <a:gd name="T7" fmla="*/ 215 h 934"/>
              <a:gd name="T8" fmla="*/ 889 w 1274"/>
              <a:gd name="T9" fmla="*/ 15 h 934"/>
              <a:gd name="T10" fmla="*/ 823 w 1274"/>
              <a:gd name="T11" fmla="*/ 246 h 934"/>
              <a:gd name="T12" fmla="*/ 1040 w 1274"/>
              <a:gd name="T13" fmla="*/ 184 h 934"/>
              <a:gd name="T14" fmla="*/ 992 w 1274"/>
              <a:gd name="T15" fmla="*/ 311 h 934"/>
              <a:gd name="T16" fmla="*/ 1274 w 1274"/>
              <a:gd name="T17" fmla="*/ 320 h 934"/>
              <a:gd name="T18" fmla="*/ 1056 w 1274"/>
              <a:gd name="T19" fmla="*/ 407 h 934"/>
              <a:gd name="T20" fmla="*/ 1176 w 1274"/>
              <a:gd name="T21" fmla="*/ 472 h 934"/>
              <a:gd name="T22" fmla="*/ 1008 w 1274"/>
              <a:gd name="T23" fmla="*/ 519 h 934"/>
              <a:gd name="T24" fmla="*/ 1235 w 1274"/>
              <a:gd name="T25" fmla="*/ 597 h 934"/>
              <a:gd name="T26" fmla="*/ 992 w 1274"/>
              <a:gd name="T27" fmla="*/ 631 h 934"/>
              <a:gd name="T28" fmla="*/ 1075 w 1274"/>
              <a:gd name="T29" fmla="*/ 811 h 934"/>
              <a:gd name="T30" fmla="*/ 903 w 1274"/>
              <a:gd name="T31" fmla="*/ 719 h 934"/>
              <a:gd name="T32" fmla="*/ 929 w 1274"/>
              <a:gd name="T33" fmla="*/ 888 h 934"/>
              <a:gd name="T34" fmla="*/ 783 w 1274"/>
              <a:gd name="T35" fmla="*/ 750 h 934"/>
              <a:gd name="T36" fmla="*/ 770 w 1274"/>
              <a:gd name="T37" fmla="*/ 934 h 934"/>
              <a:gd name="T38" fmla="*/ 677 w 1274"/>
              <a:gd name="T39" fmla="*/ 750 h 934"/>
              <a:gd name="T40" fmla="*/ 624 w 1274"/>
              <a:gd name="T41" fmla="*/ 871 h 934"/>
              <a:gd name="T42" fmla="*/ 568 w 1274"/>
              <a:gd name="T43" fmla="*/ 743 h 934"/>
              <a:gd name="T44" fmla="*/ 440 w 1274"/>
              <a:gd name="T45" fmla="*/ 887 h 934"/>
              <a:gd name="T46" fmla="*/ 440 w 1274"/>
              <a:gd name="T47" fmla="*/ 695 h 934"/>
              <a:gd name="T48" fmla="*/ 239 w 1274"/>
              <a:gd name="T49" fmla="*/ 796 h 934"/>
              <a:gd name="T50" fmla="*/ 332 w 1274"/>
              <a:gd name="T51" fmla="*/ 643 h 934"/>
              <a:gd name="T52" fmla="*/ 66 w 1274"/>
              <a:gd name="T53" fmla="*/ 612 h 934"/>
              <a:gd name="T54" fmla="*/ 252 w 1274"/>
              <a:gd name="T55" fmla="*/ 535 h 934"/>
              <a:gd name="T56" fmla="*/ 0 w 1274"/>
              <a:gd name="T57" fmla="*/ 428 h 934"/>
              <a:gd name="T58" fmla="*/ 252 w 1274"/>
              <a:gd name="T59" fmla="*/ 412 h 934"/>
              <a:gd name="T60" fmla="*/ 146 w 1274"/>
              <a:gd name="T61" fmla="*/ 351 h 934"/>
              <a:gd name="T62" fmla="*/ 345 w 1274"/>
              <a:gd name="T63" fmla="*/ 351 h 934"/>
              <a:gd name="T64" fmla="*/ 186 w 1274"/>
              <a:gd name="T65" fmla="*/ 123 h 934"/>
              <a:gd name="T66" fmla="*/ 425 w 1274"/>
              <a:gd name="T67" fmla="*/ 246 h 934"/>
              <a:gd name="T68" fmla="*/ 465 w 1274"/>
              <a:gd name="T69" fmla="*/ 15 h 934"/>
              <a:gd name="T70" fmla="*/ 465 w 1274"/>
              <a:gd name="T71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74" h="934">
                <a:moveTo>
                  <a:pt x="465" y="0"/>
                </a:moveTo>
                <a:lnTo>
                  <a:pt x="571" y="199"/>
                </a:lnTo>
                <a:lnTo>
                  <a:pt x="637" y="107"/>
                </a:lnTo>
                <a:lnTo>
                  <a:pt x="677" y="215"/>
                </a:lnTo>
                <a:lnTo>
                  <a:pt x="889" y="15"/>
                </a:lnTo>
                <a:lnTo>
                  <a:pt x="823" y="246"/>
                </a:lnTo>
                <a:lnTo>
                  <a:pt x="1040" y="184"/>
                </a:lnTo>
                <a:lnTo>
                  <a:pt x="992" y="311"/>
                </a:lnTo>
                <a:lnTo>
                  <a:pt x="1274" y="320"/>
                </a:lnTo>
                <a:lnTo>
                  <a:pt x="1056" y="407"/>
                </a:lnTo>
                <a:lnTo>
                  <a:pt x="1176" y="472"/>
                </a:lnTo>
                <a:lnTo>
                  <a:pt x="1008" y="519"/>
                </a:lnTo>
                <a:lnTo>
                  <a:pt x="1235" y="597"/>
                </a:lnTo>
                <a:lnTo>
                  <a:pt x="992" y="631"/>
                </a:lnTo>
                <a:lnTo>
                  <a:pt x="1075" y="811"/>
                </a:lnTo>
                <a:lnTo>
                  <a:pt x="903" y="719"/>
                </a:lnTo>
                <a:lnTo>
                  <a:pt x="929" y="888"/>
                </a:lnTo>
                <a:lnTo>
                  <a:pt x="783" y="750"/>
                </a:lnTo>
                <a:lnTo>
                  <a:pt x="770" y="934"/>
                </a:lnTo>
                <a:lnTo>
                  <a:pt x="677" y="750"/>
                </a:lnTo>
                <a:lnTo>
                  <a:pt x="624" y="871"/>
                </a:lnTo>
                <a:lnTo>
                  <a:pt x="568" y="743"/>
                </a:lnTo>
                <a:lnTo>
                  <a:pt x="440" y="887"/>
                </a:lnTo>
                <a:lnTo>
                  <a:pt x="440" y="695"/>
                </a:lnTo>
                <a:lnTo>
                  <a:pt x="239" y="796"/>
                </a:lnTo>
                <a:lnTo>
                  <a:pt x="332" y="643"/>
                </a:lnTo>
                <a:lnTo>
                  <a:pt x="66" y="612"/>
                </a:lnTo>
                <a:lnTo>
                  <a:pt x="252" y="535"/>
                </a:lnTo>
                <a:lnTo>
                  <a:pt x="0" y="428"/>
                </a:lnTo>
                <a:lnTo>
                  <a:pt x="252" y="412"/>
                </a:lnTo>
                <a:lnTo>
                  <a:pt x="146" y="351"/>
                </a:lnTo>
                <a:lnTo>
                  <a:pt x="345" y="351"/>
                </a:lnTo>
                <a:lnTo>
                  <a:pt x="186" y="123"/>
                </a:lnTo>
                <a:lnTo>
                  <a:pt x="425" y="246"/>
                </a:lnTo>
                <a:lnTo>
                  <a:pt x="465" y="15"/>
                </a:lnTo>
                <a:lnTo>
                  <a:pt x="465" y="0"/>
                </a:lnTo>
              </a:path>
            </a:pathLst>
          </a:cu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100000">
                <a:srgbClr val="FF5050"/>
              </a:gs>
            </a:gsLst>
            <a:path path="rect">
              <a:fillToRect l="50000" t="50000" r="50000" b="50000"/>
            </a:path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64500" cy="1143000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80098" tIns="40049" rIns="80098" bIns="40049"/>
          <a:lstStyle/>
          <a:p>
            <a:r>
              <a:rPr lang="en-US" altLang="zh-CN" b="0"/>
              <a:t>2</a:t>
            </a:r>
            <a:r>
              <a:rPr lang="zh-CN" altLang="en-US" b="0"/>
              <a:t>－项目目标确认</a:t>
            </a:r>
          </a:p>
        </p:txBody>
      </p:sp>
      <p:cxnSp>
        <p:nvCxnSpPr>
          <p:cNvPr id="656389" name="AutoShape 5"/>
          <p:cNvCxnSpPr>
            <a:cxnSpLocks noChangeShapeType="1"/>
          </p:cNvCxnSpPr>
          <p:nvPr/>
        </p:nvCxnSpPr>
        <p:spPr bwMode="auto">
          <a:xfrm flipV="1">
            <a:off x="179388" y="3911600"/>
            <a:ext cx="8929687" cy="22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56390" name="Group 6"/>
          <p:cNvGrpSpPr>
            <a:grpSpLocks/>
          </p:cNvGrpSpPr>
          <p:nvPr/>
        </p:nvGrpSpPr>
        <p:grpSpPr bwMode="auto">
          <a:xfrm>
            <a:off x="322263" y="1822450"/>
            <a:ext cx="1873250" cy="2087563"/>
            <a:chOff x="367" y="1341"/>
            <a:chExt cx="1180" cy="1315"/>
          </a:xfrm>
        </p:grpSpPr>
        <p:cxnSp>
          <p:nvCxnSpPr>
            <p:cNvPr id="656391" name="AutoShape 7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392" name="AutoShape 8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393" name="Group 9"/>
          <p:cNvGrpSpPr>
            <a:grpSpLocks/>
          </p:cNvGrpSpPr>
          <p:nvPr/>
        </p:nvGrpSpPr>
        <p:grpSpPr bwMode="auto">
          <a:xfrm>
            <a:off x="1979613" y="1822450"/>
            <a:ext cx="1873250" cy="2087563"/>
            <a:chOff x="367" y="1341"/>
            <a:chExt cx="1180" cy="1315"/>
          </a:xfrm>
        </p:grpSpPr>
        <p:cxnSp>
          <p:nvCxnSpPr>
            <p:cNvPr id="656394" name="AutoShape 10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395" name="AutoShape 11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396" name="Group 12"/>
          <p:cNvGrpSpPr>
            <a:grpSpLocks/>
          </p:cNvGrpSpPr>
          <p:nvPr/>
        </p:nvGrpSpPr>
        <p:grpSpPr bwMode="auto">
          <a:xfrm>
            <a:off x="3924300" y="1822450"/>
            <a:ext cx="1873250" cy="2087563"/>
            <a:chOff x="367" y="1341"/>
            <a:chExt cx="1180" cy="1315"/>
          </a:xfrm>
        </p:grpSpPr>
        <p:cxnSp>
          <p:nvCxnSpPr>
            <p:cNvPr id="656397" name="AutoShape 13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398" name="AutoShape 14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399" name="Group 15"/>
          <p:cNvGrpSpPr>
            <a:grpSpLocks/>
          </p:cNvGrpSpPr>
          <p:nvPr/>
        </p:nvGrpSpPr>
        <p:grpSpPr bwMode="auto">
          <a:xfrm>
            <a:off x="5795963" y="1822450"/>
            <a:ext cx="1873250" cy="2087563"/>
            <a:chOff x="367" y="1341"/>
            <a:chExt cx="1180" cy="1315"/>
          </a:xfrm>
        </p:grpSpPr>
        <p:cxnSp>
          <p:nvCxnSpPr>
            <p:cNvPr id="656400" name="AutoShape 16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401" name="AutoShape 17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402" name="Group 18"/>
          <p:cNvGrpSpPr>
            <a:grpSpLocks/>
          </p:cNvGrpSpPr>
          <p:nvPr/>
        </p:nvGrpSpPr>
        <p:grpSpPr bwMode="auto">
          <a:xfrm rot="10800000" flipH="1">
            <a:off x="322263" y="3910013"/>
            <a:ext cx="1873250" cy="2087562"/>
            <a:chOff x="367" y="1341"/>
            <a:chExt cx="1180" cy="1315"/>
          </a:xfrm>
        </p:grpSpPr>
        <p:cxnSp>
          <p:nvCxnSpPr>
            <p:cNvPr id="656403" name="AutoShape 19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404" name="AutoShape 20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405" name="Group 21"/>
          <p:cNvGrpSpPr>
            <a:grpSpLocks/>
          </p:cNvGrpSpPr>
          <p:nvPr/>
        </p:nvGrpSpPr>
        <p:grpSpPr bwMode="auto">
          <a:xfrm rot="10800000" flipH="1">
            <a:off x="1979613" y="3910013"/>
            <a:ext cx="1873250" cy="2087562"/>
            <a:chOff x="367" y="1341"/>
            <a:chExt cx="1180" cy="1315"/>
          </a:xfrm>
        </p:grpSpPr>
        <p:cxnSp>
          <p:nvCxnSpPr>
            <p:cNvPr id="656406" name="AutoShape 22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407" name="AutoShape 23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408" name="Group 24"/>
          <p:cNvGrpSpPr>
            <a:grpSpLocks/>
          </p:cNvGrpSpPr>
          <p:nvPr/>
        </p:nvGrpSpPr>
        <p:grpSpPr bwMode="auto">
          <a:xfrm rot="10800000" flipH="1">
            <a:off x="3924300" y="3910013"/>
            <a:ext cx="1873250" cy="2087562"/>
            <a:chOff x="367" y="1341"/>
            <a:chExt cx="1180" cy="1315"/>
          </a:xfrm>
        </p:grpSpPr>
        <p:cxnSp>
          <p:nvCxnSpPr>
            <p:cNvPr id="656409" name="AutoShape 25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410" name="AutoShape 26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6411" name="Group 27"/>
          <p:cNvGrpSpPr>
            <a:grpSpLocks/>
          </p:cNvGrpSpPr>
          <p:nvPr/>
        </p:nvGrpSpPr>
        <p:grpSpPr bwMode="auto">
          <a:xfrm rot="10800000" flipH="1">
            <a:off x="5795963" y="3910013"/>
            <a:ext cx="1873250" cy="2087562"/>
            <a:chOff x="367" y="1341"/>
            <a:chExt cx="1180" cy="1315"/>
          </a:xfrm>
        </p:grpSpPr>
        <p:cxnSp>
          <p:nvCxnSpPr>
            <p:cNvPr id="656412" name="AutoShape 28"/>
            <p:cNvCxnSpPr>
              <a:cxnSpLocks noChangeShapeType="1"/>
            </p:cNvCxnSpPr>
            <p:nvPr/>
          </p:nvCxnSpPr>
          <p:spPr bwMode="auto">
            <a:xfrm>
              <a:off x="912" y="1341"/>
              <a:ext cx="635" cy="1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6413" name="AutoShape 29"/>
            <p:cNvCxnSpPr>
              <a:cxnSpLocks noChangeShapeType="1"/>
            </p:cNvCxnSpPr>
            <p:nvPr/>
          </p:nvCxnSpPr>
          <p:spPr bwMode="auto">
            <a:xfrm flipH="1">
              <a:off x="367" y="1341"/>
              <a:ext cx="5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56414" name="Text Box 30"/>
          <p:cNvSpPr txBox="1">
            <a:spLocks noChangeArrowheads="1"/>
          </p:cNvSpPr>
          <p:nvPr/>
        </p:nvSpPr>
        <p:spPr bwMode="auto">
          <a:xfrm>
            <a:off x="106363" y="1412875"/>
            <a:ext cx="1512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培训目标</a:t>
            </a:r>
          </a:p>
        </p:txBody>
      </p:sp>
      <p:sp>
        <p:nvSpPr>
          <p:cNvPr id="656415" name="Line 31"/>
          <p:cNvSpPr>
            <a:spLocks noChangeShapeType="1"/>
          </p:cNvSpPr>
          <p:nvPr/>
        </p:nvSpPr>
        <p:spPr bwMode="auto">
          <a:xfrm>
            <a:off x="466725" y="232568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6" name="Line 32"/>
          <p:cNvSpPr>
            <a:spLocks noChangeShapeType="1"/>
          </p:cNvSpPr>
          <p:nvPr/>
        </p:nvSpPr>
        <p:spPr bwMode="auto">
          <a:xfrm>
            <a:off x="754063" y="2830513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7" name="Line 33"/>
          <p:cNvSpPr>
            <a:spLocks noChangeShapeType="1"/>
          </p:cNvSpPr>
          <p:nvPr/>
        </p:nvSpPr>
        <p:spPr bwMode="auto">
          <a:xfrm>
            <a:off x="971550" y="333375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8" name="Line 34"/>
          <p:cNvSpPr>
            <a:spLocks noChangeShapeType="1"/>
          </p:cNvSpPr>
          <p:nvPr/>
        </p:nvSpPr>
        <p:spPr bwMode="auto">
          <a:xfrm>
            <a:off x="2122488" y="232568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9" name="Line 35"/>
          <p:cNvSpPr>
            <a:spLocks noChangeShapeType="1"/>
          </p:cNvSpPr>
          <p:nvPr/>
        </p:nvSpPr>
        <p:spPr bwMode="auto">
          <a:xfrm>
            <a:off x="2409825" y="2830513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0" name="Line 36"/>
          <p:cNvSpPr>
            <a:spLocks noChangeShapeType="1"/>
          </p:cNvSpPr>
          <p:nvPr/>
        </p:nvSpPr>
        <p:spPr bwMode="auto">
          <a:xfrm>
            <a:off x="2627313" y="333375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1" name="Line 37"/>
          <p:cNvSpPr>
            <a:spLocks noChangeShapeType="1"/>
          </p:cNvSpPr>
          <p:nvPr/>
        </p:nvSpPr>
        <p:spPr bwMode="auto">
          <a:xfrm>
            <a:off x="4067175" y="232568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2" name="Line 38"/>
          <p:cNvSpPr>
            <a:spLocks noChangeShapeType="1"/>
          </p:cNvSpPr>
          <p:nvPr/>
        </p:nvSpPr>
        <p:spPr bwMode="auto">
          <a:xfrm>
            <a:off x="4354513" y="2830513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3" name="Line 39"/>
          <p:cNvSpPr>
            <a:spLocks noChangeShapeType="1"/>
          </p:cNvSpPr>
          <p:nvPr/>
        </p:nvSpPr>
        <p:spPr bwMode="auto">
          <a:xfrm>
            <a:off x="4572000" y="333375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4" name="Line 40"/>
          <p:cNvSpPr>
            <a:spLocks noChangeShapeType="1"/>
          </p:cNvSpPr>
          <p:nvPr/>
        </p:nvSpPr>
        <p:spPr bwMode="auto">
          <a:xfrm>
            <a:off x="5938838" y="232568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5" name="Line 41"/>
          <p:cNvSpPr>
            <a:spLocks noChangeShapeType="1"/>
          </p:cNvSpPr>
          <p:nvPr/>
        </p:nvSpPr>
        <p:spPr bwMode="auto">
          <a:xfrm>
            <a:off x="6226175" y="2830513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6" name="Line 42"/>
          <p:cNvSpPr>
            <a:spLocks noChangeShapeType="1"/>
          </p:cNvSpPr>
          <p:nvPr/>
        </p:nvSpPr>
        <p:spPr bwMode="auto">
          <a:xfrm>
            <a:off x="6443663" y="333375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7" name="Line 43"/>
          <p:cNvSpPr>
            <a:spLocks noChangeShapeType="1"/>
          </p:cNvSpPr>
          <p:nvPr/>
        </p:nvSpPr>
        <p:spPr bwMode="auto">
          <a:xfrm>
            <a:off x="969963" y="4486275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8" name="Line 44"/>
          <p:cNvSpPr>
            <a:spLocks noChangeShapeType="1"/>
          </p:cNvSpPr>
          <p:nvPr/>
        </p:nvSpPr>
        <p:spPr bwMode="auto">
          <a:xfrm>
            <a:off x="755650" y="499110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29" name="Line 45"/>
          <p:cNvSpPr>
            <a:spLocks noChangeShapeType="1"/>
          </p:cNvSpPr>
          <p:nvPr/>
        </p:nvSpPr>
        <p:spPr bwMode="auto">
          <a:xfrm>
            <a:off x="466725" y="549433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0" name="Line 46"/>
          <p:cNvSpPr>
            <a:spLocks noChangeShapeType="1"/>
          </p:cNvSpPr>
          <p:nvPr/>
        </p:nvSpPr>
        <p:spPr bwMode="auto">
          <a:xfrm>
            <a:off x="2627313" y="4486275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1" name="Line 47"/>
          <p:cNvSpPr>
            <a:spLocks noChangeShapeType="1"/>
          </p:cNvSpPr>
          <p:nvPr/>
        </p:nvSpPr>
        <p:spPr bwMode="auto">
          <a:xfrm>
            <a:off x="2411413" y="499110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2" name="Line 48"/>
          <p:cNvSpPr>
            <a:spLocks noChangeShapeType="1"/>
          </p:cNvSpPr>
          <p:nvPr/>
        </p:nvSpPr>
        <p:spPr bwMode="auto">
          <a:xfrm>
            <a:off x="2124075" y="549433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3" name="Line 49"/>
          <p:cNvSpPr>
            <a:spLocks noChangeShapeType="1"/>
          </p:cNvSpPr>
          <p:nvPr/>
        </p:nvSpPr>
        <p:spPr bwMode="auto">
          <a:xfrm>
            <a:off x="4570413" y="4486275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4" name="Line 50"/>
          <p:cNvSpPr>
            <a:spLocks noChangeShapeType="1"/>
          </p:cNvSpPr>
          <p:nvPr/>
        </p:nvSpPr>
        <p:spPr bwMode="auto">
          <a:xfrm>
            <a:off x="4356100" y="4991100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5" name="Line 51"/>
          <p:cNvSpPr>
            <a:spLocks noChangeShapeType="1"/>
          </p:cNvSpPr>
          <p:nvPr/>
        </p:nvSpPr>
        <p:spPr bwMode="auto">
          <a:xfrm>
            <a:off x="4067175" y="549433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6" name="Line 52"/>
          <p:cNvSpPr>
            <a:spLocks noChangeShapeType="1"/>
          </p:cNvSpPr>
          <p:nvPr/>
        </p:nvSpPr>
        <p:spPr bwMode="auto">
          <a:xfrm>
            <a:off x="6442075" y="4486275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7" name="Line 53"/>
          <p:cNvSpPr>
            <a:spLocks noChangeShapeType="1"/>
          </p:cNvSpPr>
          <p:nvPr/>
        </p:nvSpPr>
        <p:spPr bwMode="auto">
          <a:xfrm>
            <a:off x="6154738" y="4991100"/>
            <a:ext cx="936625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6438" name="Line 54"/>
          <p:cNvSpPr>
            <a:spLocks noChangeShapeType="1"/>
          </p:cNvSpPr>
          <p:nvPr/>
        </p:nvSpPr>
        <p:spPr bwMode="auto">
          <a:xfrm>
            <a:off x="5938838" y="5494338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39" name="Text Box 55"/>
          <p:cNvSpPr txBox="1">
            <a:spLocks noChangeArrowheads="1"/>
          </p:cNvSpPr>
          <p:nvPr/>
        </p:nvSpPr>
        <p:spPr bwMode="auto">
          <a:xfrm>
            <a:off x="1619250" y="1412875"/>
            <a:ext cx="151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安全目标</a:t>
            </a:r>
          </a:p>
        </p:txBody>
      </p:sp>
      <p:sp>
        <p:nvSpPr>
          <p:cNvPr id="656440" name="Text Box 56"/>
          <p:cNvSpPr txBox="1">
            <a:spLocks noChangeArrowheads="1"/>
          </p:cNvSpPr>
          <p:nvPr/>
        </p:nvSpPr>
        <p:spPr bwMode="auto">
          <a:xfrm>
            <a:off x="3708400" y="1412875"/>
            <a:ext cx="151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质量目标</a:t>
            </a:r>
          </a:p>
        </p:txBody>
      </p:sp>
      <p:sp>
        <p:nvSpPr>
          <p:cNvPr id="656441" name="Text Box 57"/>
          <p:cNvSpPr txBox="1">
            <a:spLocks noChangeArrowheads="1"/>
          </p:cNvSpPr>
          <p:nvPr/>
        </p:nvSpPr>
        <p:spPr bwMode="auto">
          <a:xfrm>
            <a:off x="5507038" y="1412875"/>
            <a:ext cx="1512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工期目标</a:t>
            </a:r>
          </a:p>
        </p:txBody>
      </p:sp>
      <p:sp>
        <p:nvSpPr>
          <p:cNvPr id="656442" name="Text Box 58"/>
          <p:cNvSpPr txBox="1">
            <a:spLocks noChangeArrowheads="1"/>
          </p:cNvSpPr>
          <p:nvPr/>
        </p:nvSpPr>
        <p:spPr bwMode="auto">
          <a:xfrm>
            <a:off x="250825" y="1965325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工程建设</a:t>
            </a:r>
          </a:p>
        </p:txBody>
      </p:sp>
      <p:sp>
        <p:nvSpPr>
          <p:cNvPr id="656443" name="Text Box 59"/>
          <p:cNvSpPr txBox="1">
            <a:spLocks noChangeArrowheads="1"/>
          </p:cNvSpPr>
          <p:nvPr/>
        </p:nvSpPr>
        <p:spPr bwMode="auto">
          <a:xfrm>
            <a:off x="466725" y="2470150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维护作业</a:t>
            </a:r>
          </a:p>
        </p:txBody>
      </p:sp>
      <p:sp>
        <p:nvSpPr>
          <p:cNvPr id="656444" name="Text Box 60"/>
          <p:cNvSpPr txBox="1">
            <a:spLocks noChangeArrowheads="1"/>
          </p:cNvSpPr>
          <p:nvPr/>
        </p:nvSpPr>
        <p:spPr bwMode="auto">
          <a:xfrm>
            <a:off x="682625" y="2973388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</a:rPr>
              <a:t>网络优化</a:t>
            </a:r>
          </a:p>
        </p:txBody>
      </p:sp>
      <p:sp>
        <p:nvSpPr>
          <p:cNvPr id="656445" name="Text Box 61"/>
          <p:cNvSpPr txBox="1">
            <a:spLocks noChangeArrowheads="1"/>
          </p:cNvSpPr>
          <p:nvPr/>
        </p:nvSpPr>
        <p:spPr bwMode="auto">
          <a:xfrm>
            <a:off x="3851275" y="1965325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硬件质量</a:t>
            </a:r>
          </a:p>
        </p:txBody>
      </p:sp>
      <p:sp>
        <p:nvSpPr>
          <p:cNvPr id="656446" name="Text Box 62"/>
          <p:cNvSpPr txBox="1">
            <a:spLocks noChangeArrowheads="1"/>
          </p:cNvSpPr>
          <p:nvPr/>
        </p:nvSpPr>
        <p:spPr bwMode="auto">
          <a:xfrm>
            <a:off x="4283075" y="2973388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网络质量</a:t>
            </a:r>
          </a:p>
        </p:txBody>
      </p:sp>
      <p:sp>
        <p:nvSpPr>
          <p:cNvPr id="656447" name="Text Box 63"/>
          <p:cNvSpPr txBox="1">
            <a:spLocks noChangeArrowheads="1"/>
          </p:cNvSpPr>
          <p:nvPr/>
        </p:nvSpPr>
        <p:spPr bwMode="auto">
          <a:xfrm>
            <a:off x="5651500" y="1965325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供货时间</a:t>
            </a:r>
          </a:p>
        </p:txBody>
      </p:sp>
      <p:sp>
        <p:nvSpPr>
          <p:cNvPr id="656448" name="Text Box 64"/>
          <p:cNvSpPr txBox="1">
            <a:spLocks noChangeArrowheads="1"/>
          </p:cNvSpPr>
          <p:nvPr/>
        </p:nvSpPr>
        <p:spPr bwMode="auto">
          <a:xfrm>
            <a:off x="5938838" y="2470150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无线工程</a:t>
            </a:r>
          </a:p>
        </p:txBody>
      </p:sp>
      <p:sp>
        <p:nvSpPr>
          <p:cNvPr id="656449" name="Text Box 65"/>
          <p:cNvSpPr txBox="1">
            <a:spLocks noChangeArrowheads="1"/>
          </p:cNvSpPr>
          <p:nvPr/>
        </p:nvSpPr>
        <p:spPr bwMode="auto">
          <a:xfrm>
            <a:off x="6154738" y="2973388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网规网优</a:t>
            </a:r>
          </a:p>
        </p:txBody>
      </p:sp>
      <p:sp>
        <p:nvSpPr>
          <p:cNvPr id="656450" name="Text Box 66"/>
          <p:cNvSpPr txBox="1">
            <a:spLocks noChangeArrowheads="1"/>
          </p:cNvSpPr>
          <p:nvPr/>
        </p:nvSpPr>
        <p:spPr bwMode="auto">
          <a:xfrm>
            <a:off x="4427538" y="340677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文档质量</a:t>
            </a:r>
          </a:p>
        </p:txBody>
      </p:sp>
      <p:sp>
        <p:nvSpPr>
          <p:cNvPr id="656451" name="Text Box 67"/>
          <p:cNvSpPr txBox="1">
            <a:spLocks noChangeArrowheads="1"/>
          </p:cNvSpPr>
          <p:nvPr/>
        </p:nvSpPr>
        <p:spPr bwMode="auto">
          <a:xfrm>
            <a:off x="6300788" y="340677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核心网工程</a:t>
            </a:r>
          </a:p>
        </p:txBody>
      </p:sp>
      <p:sp>
        <p:nvSpPr>
          <p:cNvPr id="656452" name="Text Box 68"/>
          <p:cNvSpPr txBox="1">
            <a:spLocks noChangeArrowheads="1"/>
          </p:cNvSpPr>
          <p:nvPr/>
        </p:nvSpPr>
        <p:spPr bwMode="auto">
          <a:xfrm>
            <a:off x="2268538" y="4637088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有效引导</a:t>
            </a:r>
          </a:p>
        </p:txBody>
      </p:sp>
      <p:sp>
        <p:nvSpPr>
          <p:cNvPr id="656453" name="Text Box 69"/>
          <p:cNvSpPr txBox="1">
            <a:spLocks noChangeArrowheads="1"/>
          </p:cNvSpPr>
          <p:nvPr/>
        </p:nvSpPr>
        <p:spPr bwMode="auto">
          <a:xfrm>
            <a:off x="2051050" y="5140325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分层分级</a:t>
            </a:r>
          </a:p>
        </p:txBody>
      </p:sp>
      <p:sp>
        <p:nvSpPr>
          <p:cNvPr id="656454" name="Text Box 70"/>
          <p:cNvSpPr txBox="1">
            <a:spLocks noChangeArrowheads="1"/>
          </p:cNvSpPr>
          <p:nvPr/>
        </p:nvSpPr>
        <p:spPr bwMode="auto">
          <a:xfrm>
            <a:off x="1763713" y="566102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</a:rPr>
              <a:t>渠道畅通</a:t>
            </a:r>
          </a:p>
        </p:txBody>
      </p:sp>
      <p:sp>
        <p:nvSpPr>
          <p:cNvPr id="656455" name="Text Box 71"/>
          <p:cNvSpPr txBox="1">
            <a:spLocks noChangeArrowheads="1"/>
          </p:cNvSpPr>
          <p:nvPr/>
        </p:nvSpPr>
        <p:spPr bwMode="auto">
          <a:xfrm>
            <a:off x="1692275" y="5972175"/>
            <a:ext cx="129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沟通目标</a:t>
            </a:r>
          </a:p>
        </p:txBody>
      </p:sp>
      <p:sp>
        <p:nvSpPr>
          <p:cNvPr id="656456" name="Text Box 72"/>
          <p:cNvSpPr txBox="1">
            <a:spLocks noChangeArrowheads="1"/>
          </p:cNvSpPr>
          <p:nvPr/>
        </p:nvSpPr>
        <p:spPr bwMode="auto">
          <a:xfrm>
            <a:off x="4067175" y="4637088"/>
            <a:ext cx="158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</a:rPr>
              <a:t>割接保障</a:t>
            </a:r>
          </a:p>
        </p:txBody>
      </p:sp>
      <p:sp>
        <p:nvSpPr>
          <p:cNvPr id="656457" name="Text Box 73"/>
          <p:cNvSpPr txBox="1">
            <a:spLocks noChangeArrowheads="1"/>
          </p:cNvSpPr>
          <p:nvPr/>
        </p:nvSpPr>
        <p:spPr bwMode="auto">
          <a:xfrm>
            <a:off x="3492500" y="5589588"/>
            <a:ext cx="1655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没有有效投诉</a:t>
            </a:r>
          </a:p>
        </p:txBody>
      </p:sp>
      <p:sp>
        <p:nvSpPr>
          <p:cNvPr id="656458" name="Text Box 74"/>
          <p:cNvSpPr txBox="1">
            <a:spLocks noChangeArrowheads="1"/>
          </p:cNvSpPr>
          <p:nvPr/>
        </p:nvSpPr>
        <p:spPr bwMode="auto">
          <a:xfrm>
            <a:off x="3706813" y="5972175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服务目标</a:t>
            </a:r>
          </a:p>
        </p:txBody>
      </p:sp>
      <p:sp>
        <p:nvSpPr>
          <p:cNvPr id="656459" name="Text Box 75"/>
          <p:cNvSpPr txBox="1">
            <a:spLocks noChangeArrowheads="1"/>
          </p:cNvSpPr>
          <p:nvPr/>
        </p:nvSpPr>
        <p:spPr bwMode="auto">
          <a:xfrm>
            <a:off x="3922713" y="514032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备件准备</a:t>
            </a:r>
          </a:p>
        </p:txBody>
      </p:sp>
      <p:sp>
        <p:nvSpPr>
          <p:cNvPr id="656460" name="Text Box 76"/>
          <p:cNvSpPr txBox="1">
            <a:spLocks noChangeArrowheads="1"/>
          </p:cNvSpPr>
          <p:nvPr/>
        </p:nvSpPr>
        <p:spPr bwMode="auto">
          <a:xfrm>
            <a:off x="539750" y="4564063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项目交付流程</a:t>
            </a:r>
          </a:p>
        </p:txBody>
      </p:sp>
      <p:sp>
        <p:nvSpPr>
          <p:cNvPr id="656461" name="Text Box 77"/>
          <p:cNvSpPr txBox="1">
            <a:spLocks noChangeArrowheads="1"/>
          </p:cNvSpPr>
          <p:nvPr/>
        </p:nvSpPr>
        <p:spPr bwMode="auto">
          <a:xfrm>
            <a:off x="466725" y="5140325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文档体系</a:t>
            </a:r>
          </a:p>
        </p:txBody>
      </p:sp>
      <p:sp>
        <p:nvSpPr>
          <p:cNvPr id="656462" name="Text Box 78"/>
          <p:cNvSpPr txBox="1">
            <a:spLocks noChangeArrowheads="1"/>
          </p:cNvSpPr>
          <p:nvPr/>
        </p:nvSpPr>
        <p:spPr bwMode="auto">
          <a:xfrm>
            <a:off x="177800" y="5661025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维护体系</a:t>
            </a:r>
          </a:p>
        </p:txBody>
      </p:sp>
      <p:sp>
        <p:nvSpPr>
          <p:cNvPr id="656463" name="Text Box 79"/>
          <p:cNvSpPr txBox="1">
            <a:spLocks noChangeArrowheads="1"/>
          </p:cNvSpPr>
          <p:nvPr/>
        </p:nvSpPr>
        <p:spPr bwMode="auto">
          <a:xfrm>
            <a:off x="7667625" y="3284538"/>
            <a:ext cx="12969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3399"/>
                </a:solidFill>
                <a:latin typeface="Arial" charset="0"/>
                <a:ea typeface="黑体" pitchFamily="2" charset="-122"/>
              </a:rPr>
              <a:t>客户满意</a:t>
            </a:r>
          </a:p>
        </p:txBody>
      </p:sp>
      <p:sp>
        <p:nvSpPr>
          <p:cNvPr id="656464" name="Text Box 80"/>
          <p:cNvSpPr txBox="1">
            <a:spLocks noChangeArrowheads="1"/>
          </p:cNvSpPr>
          <p:nvPr/>
        </p:nvSpPr>
        <p:spPr bwMode="auto">
          <a:xfrm>
            <a:off x="5507038" y="5972175"/>
            <a:ext cx="1512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品牌目标</a:t>
            </a:r>
          </a:p>
        </p:txBody>
      </p:sp>
      <p:sp>
        <p:nvSpPr>
          <p:cNvPr id="656465" name="Text Box 81"/>
          <p:cNvSpPr txBox="1">
            <a:spLocks noChangeArrowheads="1"/>
          </p:cNvSpPr>
          <p:nvPr/>
        </p:nvSpPr>
        <p:spPr bwMode="auto">
          <a:xfrm>
            <a:off x="107950" y="5972175"/>
            <a:ext cx="1439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Arial" charset="0"/>
              </a:rPr>
              <a:t>策略目标</a:t>
            </a:r>
          </a:p>
        </p:txBody>
      </p:sp>
      <p:sp>
        <p:nvSpPr>
          <p:cNvPr id="656466" name="Text Box 82"/>
          <p:cNvSpPr txBox="1">
            <a:spLocks noChangeArrowheads="1"/>
          </p:cNvSpPr>
          <p:nvPr/>
        </p:nvSpPr>
        <p:spPr bwMode="auto">
          <a:xfrm>
            <a:off x="4067175" y="2547938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软件质量</a:t>
            </a:r>
          </a:p>
        </p:txBody>
      </p:sp>
      <p:sp>
        <p:nvSpPr>
          <p:cNvPr id="656467" name="Text Box 83"/>
          <p:cNvSpPr txBox="1">
            <a:spLocks noChangeArrowheads="1"/>
          </p:cNvSpPr>
          <p:nvPr/>
        </p:nvSpPr>
        <p:spPr bwMode="auto">
          <a:xfrm>
            <a:off x="1549400" y="1916113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维护安全</a:t>
            </a:r>
          </a:p>
        </p:txBody>
      </p:sp>
      <p:sp>
        <p:nvSpPr>
          <p:cNvPr id="656468" name="Text Box 84"/>
          <p:cNvSpPr txBox="1">
            <a:spLocks noChangeArrowheads="1"/>
          </p:cNvSpPr>
          <p:nvPr/>
        </p:nvSpPr>
        <p:spPr bwMode="auto">
          <a:xfrm>
            <a:off x="1979613" y="239712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施工安全</a:t>
            </a:r>
          </a:p>
        </p:txBody>
      </p:sp>
      <p:sp>
        <p:nvSpPr>
          <p:cNvPr id="656469" name="Text Box 85"/>
          <p:cNvSpPr txBox="1">
            <a:spLocks noChangeArrowheads="1"/>
          </p:cNvSpPr>
          <p:nvPr/>
        </p:nvSpPr>
        <p:spPr bwMode="auto">
          <a:xfrm>
            <a:off x="2122488" y="2906713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人员安全</a:t>
            </a:r>
          </a:p>
        </p:txBody>
      </p:sp>
      <p:sp>
        <p:nvSpPr>
          <p:cNvPr id="656470" name="Text Box 86"/>
          <p:cNvSpPr txBox="1">
            <a:spLocks noChangeArrowheads="1"/>
          </p:cNvSpPr>
          <p:nvPr/>
        </p:nvSpPr>
        <p:spPr bwMode="auto">
          <a:xfrm>
            <a:off x="5580063" y="5645150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现网保障</a:t>
            </a:r>
          </a:p>
        </p:txBody>
      </p:sp>
      <p:sp>
        <p:nvSpPr>
          <p:cNvPr id="656471" name="Text Box 87"/>
          <p:cNvSpPr txBox="1">
            <a:spLocks noChangeArrowheads="1"/>
          </p:cNvSpPr>
          <p:nvPr/>
        </p:nvSpPr>
        <p:spPr bwMode="auto">
          <a:xfrm>
            <a:off x="5795963" y="5157788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市场地位</a:t>
            </a:r>
          </a:p>
        </p:txBody>
      </p:sp>
      <p:sp>
        <p:nvSpPr>
          <p:cNvPr id="656472" name="Text Box 88"/>
          <p:cNvSpPr txBox="1">
            <a:spLocks noChangeArrowheads="1"/>
          </p:cNvSpPr>
          <p:nvPr/>
        </p:nvSpPr>
        <p:spPr bwMode="auto">
          <a:xfrm>
            <a:off x="6011863" y="4652963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</a:rPr>
              <a:t>市场份额</a:t>
            </a:r>
          </a:p>
        </p:txBody>
      </p:sp>
      <p:sp>
        <p:nvSpPr>
          <p:cNvPr id="656473" name="Text Box 89"/>
          <p:cNvSpPr txBox="1">
            <a:spLocks noChangeArrowheads="1"/>
          </p:cNvSpPr>
          <p:nvPr/>
        </p:nvSpPr>
        <p:spPr bwMode="auto">
          <a:xfrm>
            <a:off x="395288" y="4076700"/>
            <a:ext cx="165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</a:rPr>
              <a:t>搬迁</a:t>
            </a:r>
            <a:r>
              <a:rPr lang="en-US" altLang="zh-CN" sz="1400" b="1">
                <a:solidFill>
                  <a:srgbClr val="FF0000"/>
                </a:solidFill>
                <a:latin typeface="Arial" charset="0"/>
              </a:rPr>
              <a:t>Nokia</a:t>
            </a:r>
            <a:r>
              <a:rPr lang="zh-CN" altLang="en-US" sz="1400" b="1">
                <a:solidFill>
                  <a:srgbClr val="FF0000"/>
                </a:solidFill>
                <a:latin typeface="Arial" charset="0"/>
              </a:rPr>
              <a:t>示范点</a:t>
            </a:r>
          </a:p>
        </p:txBody>
      </p:sp>
      <p:sp>
        <p:nvSpPr>
          <p:cNvPr id="656474" name="Text Box 90"/>
          <p:cNvSpPr txBox="1">
            <a:spLocks noChangeArrowheads="1"/>
          </p:cNvSpPr>
          <p:nvPr/>
        </p:nvSpPr>
        <p:spPr bwMode="auto">
          <a:xfrm>
            <a:off x="2554288" y="4076700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服务态度</a:t>
            </a:r>
          </a:p>
        </p:txBody>
      </p:sp>
      <p:sp>
        <p:nvSpPr>
          <p:cNvPr id="656475" name="Line 91"/>
          <p:cNvSpPr>
            <a:spLocks noChangeShapeType="1"/>
          </p:cNvSpPr>
          <p:nvPr/>
        </p:nvSpPr>
        <p:spPr bwMode="auto">
          <a:xfrm>
            <a:off x="6156325" y="5013325"/>
            <a:ext cx="936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76" name="Text Box 92"/>
          <p:cNvSpPr txBox="1">
            <a:spLocks noChangeArrowheads="1"/>
          </p:cNvSpPr>
          <p:nvPr/>
        </p:nvSpPr>
        <p:spPr bwMode="auto">
          <a:xfrm>
            <a:off x="4427538" y="414972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项目管理</a:t>
            </a:r>
          </a:p>
        </p:txBody>
      </p:sp>
      <p:sp>
        <p:nvSpPr>
          <p:cNvPr id="656477" name="Text Box 93"/>
          <p:cNvSpPr txBox="1">
            <a:spLocks noChangeArrowheads="1"/>
          </p:cNvSpPr>
          <p:nvPr/>
        </p:nvSpPr>
        <p:spPr bwMode="auto">
          <a:xfrm>
            <a:off x="7380288" y="1758950"/>
            <a:ext cx="1460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项目实施组交付的产品和服务</a:t>
            </a:r>
          </a:p>
        </p:txBody>
      </p:sp>
      <p:sp>
        <p:nvSpPr>
          <p:cNvPr id="656478" name="Text Box 94"/>
          <p:cNvSpPr txBox="1">
            <a:spLocks noChangeArrowheads="1"/>
          </p:cNvSpPr>
          <p:nvPr/>
        </p:nvSpPr>
        <p:spPr bwMode="auto">
          <a:xfrm>
            <a:off x="7451725" y="5072063"/>
            <a:ext cx="1619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项目支撑、保障组支撑的客户感知度</a:t>
            </a:r>
          </a:p>
        </p:txBody>
      </p:sp>
      <p:sp>
        <p:nvSpPr>
          <p:cNvPr id="656479" name="Text Box 95"/>
          <p:cNvSpPr txBox="1">
            <a:spLocks noChangeArrowheads="1"/>
          </p:cNvSpPr>
          <p:nvPr/>
        </p:nvSpPr>
        <p:spPr bwMode="auto">
          <a:xfrm>
            <a:off x="6227763" y="4149725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</a:rPr>
              <a:t>样板点建设</a:t>
            </a:r>
          </a:p>
        </p:txBody>
      </p:sp>
      <p:sp>
        <p:nvSpPr>
          <p:cNvPr id="656480" name="Text Box 96"/>
          <p:cNvSpPr txBox="1">
            <a:spLocks noChangeArrowheads="1"/>
          </p:cNvSpPr>
          <p:nvPr/>
        </p:nvSpPr>
        <p:spPr bwMode="auto">
          <a:xfrm>
            <a:off x="2338388" y="3411538"/>
            <a:ext cx="1296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网络安全</a:t>
            </a:r>
          </a:p>
        </p:txBody>
      </p:sp>
      <p:sp>
        <p:nvSpPr>
          <p:cNvPr id="656481" name="Text Box 97"/>
          <p:cNvSpPr txBox="1">
            <a:spLocks noChangeArrowheads="1"/>
          </p:cNvSpPr>
          <p:nvPr/>
        </p:nvSpPr>
        <p:spPr bwMode="auto">
          <a:xfrm>
            <a:off x="898525" y="3429000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99" tIns="45699" rIns="91399" bIns="456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CC"/>
                </a:solidFill>
                <a:latin typeface="Arial" charset="0"/>
                <a:ea typeface="宋体" pitchFamily="2" charset="-122"/>
              </a:rPr>
              <a:t>项目流程</a:t>
            </a:r>
          </a:p>
        </p:txBody>
      </p:sp>
      <p:sp>
        <p:nvSpPr>
          <p:cNvPr id="656482" name="AutoShape 98" descr="绿色大理石"/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261938" y="735013"/>
            <a:ext cx="2365375" cy="604837"/>
          </a:xfrm>
          <a:prstGeom prst="rightArrow">
            <a:avLst>
              <a:gd name="adj1" fmla="val 60315"/>
              <a:gd name="adj2" fmla="val 199340"/>
            </a:avLst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Arial" charset="0"/>
                <a:ea typeface="华文细黑" pitchFamily="2" charset="-122"/>
                <a:cs typeface="Arial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Arial" charset="0"/>
                <a:ea typeface="华文细黑" pitchFamily="2" charset="-122"/>
                <a:cs typeface="Arial" charset="0"/>
              </a:rPr>
              <a:t>目标确定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6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6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5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5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5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5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8" dur="1" fill="hold"/>
                                        <p:tgtEl>
                                          <p:spTgt spid="656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1" dur="1" fill="hold"/>
                                        <p:tgtEl>
                                          <p:spTgt spid="656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5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5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5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5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5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5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5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5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5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5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5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5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5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5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5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5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5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5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5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5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5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5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5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5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5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5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5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5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5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5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5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5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5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5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5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5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5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5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5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5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5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5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65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65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65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5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65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65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65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5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65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5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65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65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65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65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65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65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5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65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6" dur="1" fill="hold"/>
                                        <p:tgtEl>
                                          <p:spTgt spid="656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9" dur="1" fill="hold"/>
                                        <p:tgtEl>
                                          <p:spTgt spid="6564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3" dur="2000" fill="hold"/>
                                        <p:tgtEl>
                                          <p:spTgt spid="656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animBg="1"/>
      <p:bldP spid="656387" grpId="0" animBg="1"/>
      <p:bldP spid="656414" grpId="0"/>
      <p:bldP spid="656415" grpId="0" animBg="1"/>
      <p:bldP spid="656416" grpId="0" animBg="1"/>
      <p:bldP spid="656417" grpId="0" animBg="1"/>
      <p:bldP spid="656418" grpId="0" animBg="1"/>
      <p:bldP spid="656419" grpId="0" animBg="1"/>
      <p:bldP spid="656420" grpId="0" animBg="1"/>
      <p:bldP spid="656421" grpId="0" animBg="1"/>
      <p:bldP spid="656422" grpId="0" animBg="1"/>
      <p:bldP spid="656423" grpId="0" animBg="1"/>
      <p:bldP spid="656424" grpId="0" animBg="1"/>
      <p:bldP spid="656425" grpId="0" animBg="1"/>
      <p:bldP spid="656426" grpId="0" animBg="1"/>
      <p:bldP spid="656427" grpId="0" animBg="1"/>
      <p:bldP spid="656428" grpId="0" animBg="1"/>
      <p:bldP spid="656429" grpId="0" animBg="1"/>
      <p:bldP spid="656430" grpId="0" animBg="1"/>
      <p:bldP spid="656431" grpId="0" animBg="1"/>
      <p:bldP spid="656432" grpId="0" animBg="1"/>
      <p:bldP spid="656433" grpId="0" animBg="1"/>
      <p:bldP spid="656434" grpId="0" animBg="1"/>
      <p:bldP spid="656435" grpId="0" animBg="1"/>
      <p:bldP spid="656436" grpId="0" animBg="1"/>
      <p:bldP spid="656437" grpId="0" animBg="1"/>
      <p:bldP spid="656438" grpId="0" animBg="1"/>
      <p:bldP spid="656439" grpId="0"/>
      <p:bldP spid="656440" grpId="0"/>
      <p:bldP spid="656441" grpId="0"/>
      <p:bldP spid="656442" grpId="0"/>
      <p:bldP spid="656443" grpId="0"/>
      <p:bldP spid="656444" grpId="0"/>
      <p:bldP spid="656445" grpId="0"/>
      <p:bldP spid="656446" grpId="0"/>
      <p:bldP spid="656447" grpId="0"/>
      <p:bldP spid="656448" grpId="0"/>
      <p:bldP spid="656449" grpId="0"/>
      <p:bldP spid="656450" grpId="0"/>
      <p:bldP spid="656451" grpId="0"/>
      <p:bldP spid="656452" grpId="0"/>
      <p:bldP spid="656453" grpId="0"/>
      <p:bldP spid="656454" grpId="0"/>
      <p:bldP spid="656455" grpId="0"/>
      <p:bldP spid="656456" grpId="0"/>
      <p:bldP spid="656457" grpId="0"/>
      <p:bldP spid="656458" grpId="0"/>
      <p:bldP spid="656459" grpId="0"/>
      <p:bldP spid="656460" grpId="0"/>
      <p:bldP spid="656461" grpId="0"/>
      <p:bldP spid="656462" grpId="0"/>
      <p:bldP spid="656463" grpId="0"/>
      <p:bldP spid="656464" grpId="0"/>
      <p:bldP spid="656465" grpId="0"/>
      <p:bldP spid="656466" grpId="0"/>
      <p:bldP spid="656467" grpId="0"/>
      <p:bldP spid="656468" grpId="0"/>
      <p:bldP spid="656469" grpId="0"/>
      <p:bldP spid="656470" grpId="0"/>
      <p:bldP spid="656471" grpId="0"/>
      <p:bldP spid="656472" grpId="0"/>
      <p:bldP spid="656473" grpId="0"/>
      <p:bldP spid="656474" grpId="0"/>
      <p:bldP spid="656475" grpId="0" animBg="1"/>
      <p:bldP spid="656476" grpId="0"/>
      <p:bldP spid="656477" grpId="0"/>
      <p:bldP spid="656478" grpId="0"/>
      <p:bldP spid="656479" grpId="0"/>
      <p:bldP spid="656480" grpId="0"/>
      <p:bldP spid="656481" grpId="0"/>
      <p:bldP spid="6564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92E592BF-D224-4772-8D68-DBB7CC4C8A49}" type="slidenum">
              <a:rPr lang="de-DE"/>
              <a:pPr/>
              <a:t>2</a:t>
            </a:fld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22A4E-BACC-4FED-894D-C04F7201D72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196975"/>
            <a:ext cx="6769100" cy="871538"/>
          </a:xfrm>
          <a:noFill/>
          <a:ln/>
        </p:spPr>
        <p:txBody>
          <a:bodyPr lIns="80125" tIns="40063" rIns="80125" bIns="40063"/>
          <a:lstStyle/>
          <a:p>
            <a:r>
              <a:rPr lang="zh-CN" altLang="en-US"/>
              <a:t>内容提要</a:t>
            </a:r>
          </a:p>
        </p:txBody>
      </p:sp>
      <p:sp>
        <p:nvSpPr>
          <p:cNvPr id="684035" name="Line 3"/>
          <p:cNvSpPr>
            <a:spLocks noChangeShapeType="1"/>
          </p:cNvSpPr>
          <p:nvPr/>
        </p:nvSpPr>
        <p:spPr bwMode="auto">
          <a:xfrm>
            <a:off x="1033463" y="2143125"/>
            <a:ext cx="0" cy="350520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36" name="Line 4"/>
          <p:cNvSpPr>
            <a:spLocks noChangeShapeType="1"/>
          </p:cNvSpPr>
          <p:nvPr/>
        </p:nvSpPr>
        <p:spPr bwMode="auto">
          <a:xfrm>
            <a:off x="8251825" y="1773238"/>
            <a:ext cx="0" cy="434340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37" name="Line 5"/>
          <p:cNvSpPr>
            <a:spLocks noChangeShapeType="1"/>
          </p:cNvSpPr>
          <p:nvPr/>
        </p:nvSpPr>
        <p:spPr bwMode="auto">
          <a:xfrm>
            <a:off x="1033463" y="5661025"/>
            <a:ext cx="7642225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38" name="Line 6"/>
          <p:cNvSpPr>
            <a:spLocks noChangeShapeType="1"/>
          </p:cNvSpPr>
          <p:nvPr/>
        </p:nvSpPr>
        <p:spPr bwMode="auto">
          <a:xfrm>
            <a:off x="609600" y="2143125"/>
            <a:ext cx="38909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4039" name="Picture 7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088" r="24088" b="4703"/>
          <a:stretch>
            <a:fillRect/>
          </a:stretch>
        </p:blipFill>
        <p:spPr bwMode="auto">
          <a:xfrm rot="541000">
            <a:off x="6113463" y="2257425"/>
            <a:ext cx="1482725" cy="2900363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rgbClr val="DDDDDD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840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58888" y="2276475"/>
            <a:ext cx="4911725" cy="1819275"/>
          </a:xfrm>
          <a:noFill/>
          <a:ln/>
        </p:spPr>
        <p:txBody>
          <a:bodyPr lIns="78342" tIns="39171" rIns="78342" bIns="39171">
            <a:spAutoFit/>
          </a:bodyPr>
          <a:lstStyle/>
          <a:p>
            <a:pPr>
              <a:buSzPct val="85000"/>
              <a:buFont typeface="Wingdings" pitchFamily="2" charset="2"/>
              <a:buChar char="Ø"/>
            </a:pPr>
            <a:r>
              <a:rPr lang="zh-CN" altLang="en-US" sz="2400">
                <a:solidFill>
                  <a:srgbClr val="990000"/>
                </a:solidFill>
                <a:latin typeface="华文细黑" pitchFamily="2" charset="-122"/>
              </a:rPr>
              <a:t>华为公司项目管理简介</a:t>
            </a:r>
            <a:endParaRPr lang="zh-CN" altLang="en-US" sz="1800">
              <a:solidFill>
                <a:srgbClr val="990000"/>
              </a:solidFill>
              <a:latin typeface="华文细黑" pitchFamily="2" charset="-122"/>
            </a:endParaRPr>
          </a:p>
          <a:p>
            <a:pPr lvl="1">
              <a:spcBef>
                <a:spcPct val="20000"/>
              </a:spcBef>
              <a:buSzPct val="85000"/>
              <a:buFont typeface="Wingdings" pitchFamily="2" charset="2"/>
              <a:buChar char="p"/>
            </a:pPr>
            <a:r>
              <a:rPr lang="zh-CN" altLang="en-US" sz="1800">
                <a:latin typeface="华文细黑" pitchFamily="2" charset="-122"/>
              </a:rPr>
              <a:t>华为公司项目管理发展</a:t>
            </a:r>
          </a:p>
          <a:p>
            <a:pPr lvl="1">
              <a:spcBef>
                <a:spcPct val="20000"/>
              </a:spcBef>
              <a:buSzPct val="85000"/>
              <a:buFont typeface="Wingdings" pitchFamily="2" charset="2"/>
              <a:buChar char="p"/>
            </a:pPr>
            <a:r>
              <a:rPr lang="zh-CN" altLang="en-US" sz="1800">
                <a:latin typeface="华文细黑" pitchFamily="2" charset="-122"/>
              </a:rPr>
              <a:t>六步一法简介</a:t>
            </a:r>
            <a:endParaRPr lang="zh-CN" altLang="en-US" sz="1300"/>
          </a:p>
          <a:p>
            <a:pPr>
              <a:buFont typeface="Wingdings" pitchFamily="2" charset="2"/>
              <a:buChar char="Ø"/>
            </a:pPr>
            <a:r>
              <a:rPr lang="zh-CN" altLang="en-US" sz="2400">
                <a:latin typeface="华文细黑" pitchFamily="2" charset="-122"/>
              </a:rPr>
              <a:t>项目管理案例交流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C44468EA-CA24-4CE2-BA18-E62811BB2B48}" type="slidenum">
              <a:rPr lang="de-DE"/>
              <a:pPr/>
              <a:t>3</a:t>
            </a:fld>
            <a:endParaRPr lang="en-GB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EE3AE-4D58-4E53-B3B2-BF8BD04A1C4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华为项目管理的发展历程</a:t>
            </a:r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836613" y="1392238"/>
            <a:ext cx="73755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28" tIns="39165" rIns="78328" bIns="39165">
            <a:spAutoFit/>
          </a:bodyPr>
          <a:lstStyle>
            <a:lvl1pPr marL="615950" indent="-615950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79500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031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85888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56686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100">
                <a:latin typeface="宋体" pitchFamily="2" charset="-122"/>
              </a:rPr>
              <a:t>—— </a:t>
            </a:r>
            <a:r>
              <a:rPr lang="zh-CN" altLang="en-US" sz="1900">
                <a:latin typeface="华文细黑" pitchFamily="2" charset="-122"/>
                <a:ea typeface="华文细黑" pitchFamily="2" charset="-122"/>
              </a:rPr>
              <a:t>华为的工程项目管理是随着公司的发展，从无到有，逐步完善起来的。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900">
                <a:latin typeface="华文细黑" pitchFamily="2" charset="-122"/>
                <a:ea typeface="华文细黑" pitchFamily="2" charset="-122"/>
              </a:rPr>
              <a:t>—— </a:t>
            </a:r>
            <a:r>
              <a:rPr lang="zh-CN" altLang="en-US" sz="1900">
                <a:latin typeface="华文细黑" pitchFamily="2" charset="-122"/>
                <a:ea typeface="华文细黑" pitchFamily="2" charset="-122"/>
              </a:rPr>
              <a:t>按照对项目管理的不同理解、认识程度，可以大致划分为四个阶段：</a:t>
            </a:r>
          </a:p>
        </p:txBody>
      </p:sp>
      <p:grpSp>
        <p:nvGrpSpPr>
          <p:cNvPr id="602116" name="Group 4"/>
          <p:cNvGrpSpPr>
            <a:grpSpLocks/>
          </p:cNvGrpSpPr>
          <p:nvPr/>
        </p:nvGrpSpPr>
        <p:grpSpPr bwMode="auto">
          <a:xfrm>
            <a:off x="1423988" y="3614738"/>
            <a:ext cx="1641475" cy="1724025"/>
            <a:chOff x="1047" y="2656"/>
            <a:chExt cx="1207" cy="1267"/>
          </a:xfrm>
        </p:grpSpPr>
        <p:grpSp>
          <p:nvGrpSpPr>
            <p:cNvPr id="602117" name="Group 5"/>
            <p:cNvGrpSpPr>
              <a:grpSpLocks/>
            </p:cNvGrpSpPr>
            <p:nvPr/>
          </p:nvGrpSpPr>
          <p:grpSpPr bwMode="auto">
            <a:xfrm>
              <a:off x="1047" y="2656"/>
              <a:ext cx="1207" cy="817"/>
              <a:chOff x="1047" y="2656"/>
              <a:chExt cx="1207" cy="817"/>
            </a:xfrm>
          </p:grpSpPr>
          <p:sp>
            <p:nvSpPr>
              <p:cNvPr id="602118" name="AutoShape 6"/>
              <p:cNvSpPr>
                <a:spLocks noChangeArrowheads="1"/>
              </p:cNvSpPr>
              <p:nvPr/>
            </p:nvSpPr>
            <p:spPr bwMode="auto">
              <a:xfrm>
                <a:off x="1047" y="2656"/>
                <a:ext cx="1207" cy="410"/>
              </a:xfrm>
              <a:prstGeom prst="homePlate">
                <a:avLst>
                  <a:gd name="adj" fmla="val 60813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8355" tIns="39177" rIns="78355" bIns="39177" anchor="ctr"/>
              <a:lstStyle/>
              <a:p>
                <a:pPr marL="146050" defTabSz="784225"/>
                <a:r>
                  <a:rPr lang="zh-CN" altLang="en-GB" sz="1700" b="1">
                    <a:latin typeface="Arial" charset="0"/>
                    <a:ea typeface="华文细黑" pitchFamily="2" charset="-122"/>
                  </a:rPr>
                  <a:t>萌芽阶段</a:t>
                </a:r>
              </a:p>
            </p:txBody>
          </p:sp>
          <p:sp>
            <p:nvSpPr>
              <p:cNvPr id="602119" name="AutoShape 7"/>
              <p:cNvSpPr>
                <a:spLocks/>
              </p:cNvSpPr>
              <p:nvPr/>
            </p:nvSpPr>
            <p:spPr bwMode="auto">
              <a:xfrm rot="5319532">
                <a:off x="1379" y="2978"/>
                <a:ext cx="163" cy="827"/>
              </a:xfrm>
              <a:prstGeom prst="rightBrace">
                <a:avLst>
                  <a:gd name="adj1" fmla="val 42280"/>
                  <a:gd name="adj2" fmla="val 50000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151" y="3693"/>
              <a:ext cx="404" cy="23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55" tIns="39177" rIns="78355" bIns="39177" anchor="ctr"/>
            <a:lstStyle>
              <a:lvl1pPr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9211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784225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174750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156686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0240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4812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29384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3956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1988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年－</a:t>
              </a:r>
            </a:p>
            <a:p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   </a:t>
              </a:r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2001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</a:t>
              </a:r>
            </a:p>
          </p:txBody>
        </p:sp>
      </p:grpSp>
      <p:grpSp>
        <p:nvGrpSpPr>
          <p:cNvPr id="602121" name="Group 9"/>
          <p:cNvGrpSpPr>
            <a:grpSpLocks/>
          </p:cNvGrpSpPr>
          <p:nvPr/>
        </p:nvGrpSpPr>
        <p:grpSpPr bwMode="auto">
          <a:xfrm>
            <a:off x="2760663" y="3614738"/>
            <a:ext cx="1760537" cy="1790700"/>
            <a:chOff x="2029" y="2656"/>
            <a:chExt cx="1295" cy="1316"/>
          </a:xfrm>
        </p:grpSpPr>
        <p:grpSp>
          <p:nvGrpSpPr>
            <p:cNvPr id="602122" name="Group 10"/>
            <p:cNvGrpSpPr>
              <a:grpSpLocks/>
            </p:cNvGrpSpPr>
            <p:nvPr/>
          </p:nvGrpSpPr>
          <p:grpSpPr bwMode="auto">
            <a:xfrm>
              <a:off x="2029" y="2656"/>
              <a:ext cx="1295" cy="815"/>
              <a:chOff x="2029" y="2656"/>
              <a:chExt cx="1295" cy="815"/>
            </a:xfrm>
          </p:grpSpPr>
          <p:sp>
            <p:nvSpPr>
              <p:cNvPr id="602123" name="AutoShape 11"/>
              <p:cNvSpPr>
                <a:spLocks noChangeArrowheads="1"/>
              </p:cNvSpPr>
              <p:nvPr/>
            </p:nvSpPr>
            <p:spPr bwMode="auto">
              <a:xfrm>
                <a:off x="2029" y="2656"/>
                <a:ext cx="1295" cy="410"/>
              </a:xfrm>
              <a:prstGeom prst="homePlate">
                <a:avLst>
                  <a:gd name="adj" fmla="val 65247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8355" tIns="39177" rIns="78355" bIns="39177" anchor="ctr"/>
              <a:lstStyle/>
              <a:p>
                <a:pPr marL="146050" defTabSz="784225"/>
                <a:r>
                  <a:rPr lang="zh-CN" altLang="en-US" sz="1700" b="1">
                    <a:latin typeface="Arial" charset="0"/>
                    <a:ea typeface="华文细黑" pitchFamily="2" charset="-122"/>
                  </a:rPr>
                  <a:t>发展阶段</a:t>
                </a:r>
                <a:endParaRPr lang="zh-CN" altLang="en-GB" sz="1700" b="1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602124" name="AutoShape 12"/>
              <p:cNvSpPr>
                <a:spLocks/>
              </p:cNvSpPr>
              <p:nvPr/>
            </p:nvSpPr>
            <p:spPr bwMode="auto">
              <a:xfrm rot="5319532">
                <a:off x="2413" y="2976"/>
                <a:ext cx="162" cy="828"/>
              </a:xfrm>
              <a:prstGeom prst="rightBrace">
                <a:avLst>
                  <a:gd name="adj1" fmla="val 42593"/>
                  <a:gd name="adj2" fmla="val 50000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133" y="3742"/>
              <a:ext cx="485" cy="23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55" tIns="39177" rIns="78355" bIns="39177" anchor="ctr"/>
            <a:lstStyle>
              <a:lvl1pPr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9211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784225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174750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156686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0240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4812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29384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3956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2001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年－</a:t>
              </a:r>
            </a:p>
            <a:p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   －</a:t>
              </a:r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2006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</a:t>
              </a:r>
            </a:p>
          </p:txBody>
        </p:sp>
      </p:grpSp>
      <p:grpSp>
        <p:nvGrpSpPr>
          <p:cNvPr id="602126" name="Group 14"/>
          <p:cNvGrpSpPr>
            <a:grpSpLocks/>
          </p:cNvGrpSpPr>
          <p:nvPr/>
        </p:nvGrpSpPr>
        <p:grpSpPr bwMode="auto">
          <a:xfrm>
            <a:off x="4167188" y="3614738"/>
            <a:ext cx="1816100" cy="1790700"/>
            <a:chOff x="3063" y="2656"/>
            <a:chExt cx="1335" cy="1316"/>
          </a:xfrm>
        </p:grpSpPr>
        <p:grpSp>
          <p:nvGrpSpPr>
            <p:cNvPr id="602127" name="Group 15"/>
            <p:cNvGrpSpPr>
              <a:grpSpLocks/>
            </p:cNvGrpSpPr>
            <p:nvPr/>
          </p:nvGrpSpPr>
          <p:grpSpPr bwMode="auto">
            <a:xfrm>
              <a:off x="3063" y="2656"/>
              <a:ext cx="1335" cy="815"/>
              <a:chOff x="3063" y="2656"/>
              <a:chExt cx="1335" cy="815"/>
            </a:xfrm>
          </p:grpSpPr>
          <p:sp>
            <p:nvSpPr>
              <p:cNvPr id="602128" name="AutoShape 16"/>
              <p:cNvSpPr>
                <a:spLocks noChangeArrowheads="1"/>
              </p:cNvSpPr>
              <p:nvPr/>
            </p:nvSpPr>
            <p:spPr bwMode="auto">
              <a:xfrm>
                <a:off x="3063" y="2656"/>
                <a:ext cx="1335" cy="410"/>
              </a:xfrm>
              <a:prstGeom prst="homePlate">
                <a:avLst>
                  <a:gd name="adj" fmla="val 67263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8355" tIns="39177" rIns="78355" bIns="39177" anchor="ctr"/>
              <a:lstStyle/>
              <a:p>
                <a:pPr marL="146050" defTabSz="784225"/>
                <a:r>
                  <a:rPr lang="zh-CN" altLang="en-US" sz="1700" b="1">
                    <a:latin typeface="Arial" charset="0"/>
                    <a:ea typeface="华文细黑" pitchFamily="2" charset="-122"/>
                  </a:rPr>
                  <a:t>成熟阶段</a:t>
                </a:r>
              </a:p>
            </p:txBody>
          </p:sp>
          <p:sp>
            <p:nvSpPr>
              <p:cNvPr id="602129" name="AutoShape 17"/>
              <p:cNvSpPr>
                <a:spLocks/>
              </p:cNvSpPr>
              <p:nvPr/>
            </p:nvSpPr>
            <p:spPr bwMode="auto">
              <a:xfrm rot="5319532">
                <a:off x="3448" y="2976"/>
                <a:ext cx="162" cy="827"/>
              </a:xfrm>
              <a:prstGeom prst="rightBrace">
                <a:avLst>
                  <a:gd name="adj1" fmla="val 42541"/>
                  <a:gd name="adj2" fmla="val 50000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2130" name="Text Box 18"/>
            <p:cNvSpPr txBox="1">
              <a:spLocks noChangeArrowheads="1"/>
            </p:cNvSpPr>
            <p:nvPr/>
          </p:nvSpPr>
          <p:spPr bwMode="auto">
            <a:xfrm>
              <a:off x="3321" y="3742"/>
              <a:ext cx="485" cy="23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55" tIns="39177" rIns="78355" bIns="39177" anchor="ctr"/>
            <a:lstStyle>
              <a:lvl1pPr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9211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784225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174750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156686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0240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4812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29384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3956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2007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年－</a:t>
              </a:r>
            </a:p>
            <a:p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   －</a:t>
              </a:r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2009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5641975" y="3614738"/>
            <a:ext cx="1830388" cy="1633537"/>
            <a:chOff x="4148" y="2656"/>
            <a:chExt cx="1345" cy="1201"/>
          </a:xfrm>
        </p:grpSpPr>
        <p:grpSp>
          <p:nvGrpSpPr>
            <p:cNvPr id="602132" name="Group 20"/>
            <p:cNvGrpSpPr>
              <a:grpSpLocks/>
            </p:cNvGrpSpPr>
            <p:nvPr/>
          </p:nvGrpSpPr>
          <p:grpSpPr bwMode="auto">
            <a:xfrm>
              <a:off x="4148" y="2656"/>
              <a:ext cx="1345" cy="815"/>
              <a:chOff x="4148" y="2656"/>
              <a:chExt cx="1345" cy="815"/>
            </a:xfrm>
          </p:grpSpPr>
          <p:sp>
            <p:nvSpPr>
              <p:cNvPr id="602133" name="AutoShape 21"/>
              <p:cNvSpPr>
                <a:spLocks noChangeArrowheads="1"/>
              </p:cNvSpPr>
              <p:nvPr/>
            </p:nvSpPr>
            <p:spPr bwMode="auto">
              <a:xfrm>
                <a:off x="4148" y="2656"/>
                <a:ext cx="1345" cy="410"/>
              </a:xfrm>
              <a:prstGeom prst="homePlate">
                <a:avLst>
                  <a:gd name="adj" fmla="val 67766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8355" tIns="39177" rIns="78355" bIns="39177" anchor="ctr"/>
              <a:lstStyle/>
              <a:p>
                <a:pPr marL="146050" defTabSz="784225"/>
                <a:r>
                  <a:rPr lang="zh-CN" altLang="en-US" sz="1700" b="1">
                    <a:latin typeface="Arial" charset="0"/>
                    <a:ea typeface="华文细黑" pitchFamily="2" charset="-122"/>
                  </a:rPr>
                  <a:t>升华阶段</a:t>
                </a:r>
                <a:endParaRPr lang="zh-CN" altLang="en-GB" sz="1700" b="1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602134" name="AutoShape 22"/>
              <p:cNvSpPr>
                <a:spLocks/>
              </p:cNvSpPr>
              <p:nvPr/>
            </p:nvSpPr>
            <p:spPr bwMode="auto">
              <a:xfrm rot="5319532">
                <a:off x="4584" y="2976"/>
                <a:ext cx="162" cy="827"/>
              </a:xfrm>
              <a:prstGeom prst="rightBrace">
                <a:avLst>
                  <a:gd name="adj1" fmla="val 42541"/>
                  <a:gd name="adj2" fmla="val 50000"/>
                </a:avLst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2135" name="Text Box 23"/>
            <p:cNvSpPr txBox="1">
              <a:spLocks noChangeArrowheads="1"/>
            </p:cNvSpPr>
            <p:nvPr/>
          </p:nvSpPr>
          <p:spPr bwMode="auto">
            <a:xfrm>
              <a:off x="4355" y="3742"/>
              <a:ext cx="500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55" tIns="39177" rIns="78355" bIns="39177" anchor="ctr"/>
            <a:lstStyle>
              <a:lvl1pPr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9211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784225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174750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156686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0240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4812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29384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3956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000" i="1">
                  <a:latin typeface="华文细黑" pitchFamily="2" charset="-122"/>
                  <a:ea typeface="华文细黑" pitchFamily="2" charset="-122"/>
                </a:rPr>
                <a:t>2010</a:t>
              </a:r>
              <a:r>
                <a:rPr kumimoji="0" lang="zh-CN" altLang="en-US" sz="1000" i="1">
                  <a:latin typeface="华文细黑" pitchFamily="2" charset="-122"/>
                  <a:ea typeface="华文细黑" pitchFamily="2" charset="-122"/>
                </a:rPr>
                <a:t>年以后</a:t>
              </a:r>
            </a:p>
          </p:txBody>
        </p:sp>
      </p:grpSp>
      <p:sp>
        <p:nvSpPr>
          <p:cNvPr id="602136" name="AutoShape 24"/>
          <p:cNvSpPr>
            <a:spLocks noChangeArrowheads="1"/>
          </p:cNvSpPr>
          <p:nvPr/>
        </p:nvSpPr>
        <p:spPr bwMode="auto">
          <a:xfrm rot="5400000">
            <a:off x="4294982" y="2624931"/>
            <a:ext cx="1789112" cy="4194175"/>
          </a:xfrm>
          <a:prstGeom prst="wedgeRectCallout">
            <a:avLst>
              <a:gd name="adj1" fmla="val -32662"/>
              <a:gd name="adj2" fmla="val 65333"/>
            </a:avLst>
          </a:prstGeom>
          <a:solidFill>
            <a:schemeClr val="bg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xmlns="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62555" tIns="31277" rIns="62555" bIns="31277" anchor="ctr">
            <a:flatTx/>
          </a:bodyPr>
          <a:lstStyle/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2001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年以前；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以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《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设备安装流程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》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为基础；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工程督导负责；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不具备重大项目特点；</a:t>
            </a:r>
          </a:p>
        </p:txBody>
      </p:sp>
      <p:sp>
        <p:nvSpPr>
          <p:cNvPr id="602137" name="AutoShape 25"/>
          <p:cNvSpPr>
            <a:spLocks noChangeArrowheads="1"/>
          </p:cNvSpPr>
          <p:nvPr/>
        </p:nvSpPr>
        <p:spPr bwMode="auto">
          <a:xfrm rot="5400000">
            <a:off x="3521869" y="-540543"/>
            <a:ext cx="2098675" cy="5430837"/>
          </a:xfrm>
          <a:prstGeom prst="wedgeRectCallout">
            <a:avLst>
              <a:gd name="adj1" fmla="val 68546"/>
              <a:gd name="adj2" fmla="val 20870"/>
            </a:avLst>
          </a:prstGeom>
          <a:solidFill>
            <a:schemeClr val="bg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xmlns="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62555" tIns="31277" rIns="62555" bIns="31277" anchor="ctr">
            <a:flatTx/>
          </a:bodyPr>
          <a:lstStyle/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2001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年至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2006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年期间；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项目管理流程支撑，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《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重大项目管理流程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》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、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《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客户重大项目流程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》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、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《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全流程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PM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运作体制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》 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AM+PM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负责；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基本具备重大项目管理能力；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PMP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全面推行；</a:t>
            </a:r>
          </a:p>
        </p:txBody>
      </p:sp>
      <p:sp>
        <p:nvSpPr>
          <p:cNvPr id="602138" name="AutoShape 26"/>
          <p:cNvSpPr>
            <a:spLocks noChangeArrowheads="1"/>
          </p:cNvSpPr>
          <p:nvPr/>
        </p:nvSpPr>
        <p:spPr bwMode="auto">
          <a:xfrm rot="5400000">
            <a:off x="5149056" y="-580230"/>
            <a:ext cx="2098675" cy="5510212"/>
          </a:xfrm>
          <a:prstGeom prst="wedgeRectCallout">
            <a:avLst>
              <a:gd name="adj1" fmla="val 69583"/>
              <a:gd name="adj2" fmla="val 20968"/>
            </a:avLst>
          </a:prstGeom>
          <a:solidFill>
            <a:schemeClr val="bg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xmlns="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62555" tIns="31277" rIns="62555" bIns="31277" anchor="ctr">
            <a:flatTx/>
          </a:bodyPr>
          <a:lstStyle/>
          <a:p>
            <a:pPr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2007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年至</a:t>
            </a: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2009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年期间；</a:t>
            </a:r>
          </a:p>
          <a:p>
            <a:pPr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全面按照端到端项目管理体制运作；</a:t>
            </a:r>
          </a:p>
          <a:p>
            <a:pPr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PM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全流程参与和负责；</a:t>
            </a:r>
          </a:p>
          <a:p>
            <a:pPr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成熟的国际化项目管理工具和支撑平台；</a:t>
            </a:r>
          </a:p>
          <a:p>
            <a:pPr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具备一批国际化、职业化的项目管理团队</a:t>
            </a:r>
            <a:r>
              <a:rPr kumimoji="1" lang="zh-CN" altLang="en-US" sz="2100">
                <a:latin typeface="Arial" charset="0"/>
                <a:ea typeface="宋体" pitchFamily="2" charset="-122"/>
              </a:rPr>
              <a:t>；</a:t>
            </a:r>
          </a:p>
        </p:txBody>
      </p:sp>
      <p:sp>
        <p:nvSpPr>
          <p:cNvPr id="602139" name="AutoShape 27"/>
          <p:cNvSpPr>
            <a:spLocks noChangeArrowheads="1"/>
          </p:cNvSpPr>
          <p:nvPr/>
        </p:nvSpPr>
        <p:spPr bwMode="auto">
          <a:xfrm rot="5400000">
            <a:off x="4474369" y="-446881"/>
            <a:ext cx="2098675" cy="5243513"/>
          </a:xfrm>
          <a:prstGeom prst="wedgeRectCallout">
            <a:avLst>
              <a:gd name="adj1" fmla="val 68028"/>
              <a:gd name="adj2" fmla="val -13894"/>
            </a:avLst>
          </a:prstGeom>
          <a:solidFill>
            <a:schemeClr val="bg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91240B29-F687-4F45-9708-019B960494DF}">
              <a14:hiddenLine xmlns:a14="http://schemas.microsoft.com/office/drawing/2010/main" xmlns="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62555" tIns="31277" rIns="62555" bIns="31277" anchor="ctr">
            <a:flatTx/>
          </a:bodyPr>
          <a:lstStyle/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en-US" altLang="zh-CN" sz="1900">
                <a:latin typeface="华文细黑" pitchFamily="2" charset="-122"/>
                <a:ea typeface="华文细黑" pitchFamily="2" charset="-122"/>
              </a:rPr>
              <a:t>2010</a:t>
            </a: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年以后；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树立华为在全球通信项目管理领域一流品牌和影响力；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项目管理成为公司核心竞争力；</a:t>
            </a:r>
          </a:p>
          <a:p>
            <a:pPr marL="147638" indent="-147638" defTabSz="784225" eaLnBrk="1" hangingPunct="1">
              <a:buClr>
                <a:srgbClr val="990000"/>
              </a:buClr>
              <a:buFont typeface="Wingdings" pitchFamily="2" charset="2"/>
              <a:buChar char="n"/>
            </a:pPr>
            <a:r>
              <a:rPr kumimoji="1" lang="zh-CN" altLang="en-US" sz="1900">
                <a:latin typeface="华文细黑" pitchFamily="2" charset="-122"/>
                <a:ea typeface="华文细黑" pitchFamily="2" charset="-122"/>
              </a:rPr>
              <a:t>具备一批项目管理专家和顾问，项目管理作为品牌和产品对外输出；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0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602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0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602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0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602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0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602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36" grpId="0" animBg="1"/>
      <p:bldP spid="602136" grpId="1" animBg="1"/>
      <p:bldP spid="602137" grpId="0" animBg="1"/>
      <p:bldP spid="602137" grpId="1" animBg="1"/>
      <p:bldP spid="602138" grpId="0" animBg="1"/>
      <p:bldP spid="602138" grpId="1" animBg="1"/>
      <p:bldP spid="602139" grpId="0" animBg="1"/>
      <p:bldP spid="6021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0ED1E10D-0C50-42C5-AD5A-46B0BBB60A94}" type="slidenum">
              <a:rPr lang="de-DE"/>
              <a:pPr/>
              <a:t>4</a:t>
            </a:fld>
            <a:endParaRPr lang="en-GB"/>
          </a:p>
        </p:txBody>
      </p:sp>
      <p:sp>
        <p:nvSpPr>
          <p:cNvPr id="5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4EE68-B188-4AB7-8F14-92515FA9C920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681986" name="Picture 2" descr="图形1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963" y="2020888"/>
            <a:ext cx="2946400" cy="22034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19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10" r="12386"/>
          <a:stretch>
            <a:fillRect/>
          </a:stretch>
        </p:blipFill>
        <p:spPr bwMode="auto">
          <a:xfrm>
            <a:off x="865188" y="3359150"/>
            <a:ext cx="658812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204788" y="4341813"/>
            <a:ext cx="1870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4" tIns="45696" rIns="91394" bIns="45696">
            <a:spAutoFit/>
          </a:bodyPr>
          <a:lstStyle/>
          <a:p>
            <a:pPr defTabSz="784225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时间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(Time, Schedule)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312863" y="1014413"/>
            <a:ext cx="1895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4" tIns="45696" rIns="91394" bIns="45696">
            <a:spAutoFit/>
          </a:bodyPr>
          <a:lstStyle/>
          <a:p>
            <a:pPr marL="293688" indent="-293688" defTabSz="784225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范围（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Scope</a:t>
            </a: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）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2757488" y="4397375"/>
            <a:ext cx="1785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4" tIns="45696" rIns="91394" bIns="45696">
            <a:spAutoFit/>
          </a:bodyPr>
          <a:lstStyle/>
          <a:p>
            <a:pPr marL="293688" indent="-293688" defTabSz="784225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成本</a:t>
            </a:r>
            <a:r>
              <a:rPr lang="en-US" altLang="zh-CN" sz="2000" b="1">
                <a:latin typeface="华文细黑" pitchFamily="2" charset="-122"/>
                <a:ea typeface="华文细黑" pitchFamily="2" charset="-122"/>
              </a:rPr>
              <a:t>(Cost, Budget)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1620838" y="2825750"/>
            <a:ext cx="133191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94" tIns="45696" rIns="91394" bIns="45696">
            <a:spAutoFit/>
          </a:bodyPr>
          <a:lstStyle/>
          <a:p>
            <a:pPr marL="342900" indent="-342900"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</a:pPr>
            <a:r>
              <a:rPr lang="zh-CN" altLang="en-US" sz="1900" b="1">
                <a:latin typeface="华文细黑" pitchFamily="2" charset="-122"/>
                <a:ea typeface="华文细黑" pitchFamily="2" charset="-122"/>
              </a:rPr>
              <a:t>质量</a:t>
            </a:r>
          </a:p>
          <a:p>
            <a:pPr marL="342900" indent="-342900"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</a:pPr>
            <a:r>
              <a:rPr lang="zh-CN" altLang="en-US" sz="1900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900" b="1">
                <a:latin typeface="华文细黑" pitchFamily="2" charset="-122"/>
                <a:ea typeface="华文细黑" pitchFamily="2" charset="-122"/>
              </a:rPr>
              <a:t>Quality)</a:t>
            </a:r>
          </a:p>
        </p:txBody>
      </p:sp>
      <p:pic>
        <p:nvPicPr>
          <p:cNvPr id="681992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86" t="4410"/>
          <a:stretch>
            <a:fillRect/>
          </a:stretch>
        </p:blipFill>
        <p:spPr bwMode="auto">
          <a:xfrm>
            <a:off x="3160713" y="3303588"/>
            <a:ext cx="6604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1993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80134">
            <a:off x="1843088" y="1524000"/>
            <a:ext cx="56356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844800" y="2249488"/>
            <a:ext cx="5937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4" tIns="45696" rIns="91394" bIns="45696">
            <a:spAutoFit/>
          </a:bodyPr>
          <a:lstStyle/>
          <a:p>
            <a:pPr marL="342900" indent="-342900"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latin typeface="Arial" charset="0"/>
                <a:ea typeface="宋体" pitchFamily="2" charset="-122"/>
              </a:rPr>
              <a:t>风险</a:t>
            </a:r>
          </a:p>
        </p:txBody>
      </p:sp>
      <p:grpSp>
        <p:nvGrpSpPr>
          <p:cNvPr id="681995" name="Group 11"/>
          <p:cNvGrpSpPr>
            <a:grpSpLocks/>
          </p:cNvGrpSpPr>
          <p:nvPr/>
        </p:nvGrpSpPr>
        <p:grpSpPr bwMode="auto">
          <a:xfrm>
            <a:off x="1503363" y="2143125"/>
            <a:ext cx="822325" cy="1550988"/>
            <a:chOff x="975" y="1207"/>
            <a:chExt cx="1406" cy="1860"/>
          </a:xfrm>
        </p:grpSpPr>
        <p:sp>
          <p:nvSpPr>
            <p:cNvPr id="681996" name="Line 12"/>
            <p:cNvSpPr>
              <a:spLocks noChangeShapeType="1"/>
            </p:cNvSpPr>
            <p:nvPr/>
          </p:nvSpPr>
          <p:spPr bwMode="auto">
            <a:xfrm flipH="1">
              <a:off x="1837" y="1207"/>
              <a:ext cx="544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1997" name="Line 13"/>
            <p:cNvSpPr>
              <a:spLocks noChangeShapeType="1"/>
            </p:cNvSpPr>
            <p:nvPr/>
          </p:nvSpPr>
          <p:spPr bwMode="auto">
            <a:xfrm flipH="1">
              <a:off x="975" y="2205"/>
              <a:ext cx="635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1998" name="Freeform 14"/>
            <p:cNvSpPr>
              <a:spLocks/>
            </p:cNvSpPr>
            <p:nvPr/>
          </p:nvSpPr>
          <p:spPr bwMode="auto">
            <a:xfrm>
              <a:off x="1565" y="1834"/>
              <a:ext cx="385" cy="378"/>
            </a:xfrm>
            <a:custGeom>
              <a:avLst/>
              <a:gdLst>
                <a:gd name="T0" fmla="*/ 272 w 385"/>
                <a:gd name="T1" fmla="*/ 8 h 378"/>
                <a:gd name="T2" fmla="*/ 362 w 385"/>
                <a:gd name="T3" fmla="*/ 8 h 378"/>
                <a:gd name="T4" fmla="*/ 226 w 385"/>
                <a:gd name="T5" fmla="*/ 54 h 378"/>
                <a:gd name="T6" fmla="*/ 362 w 385"/>
                <a:gd name="T7" fmla="*/ 99 h 378"/>
                <a:gd name="T8" fmla="*/ 90 w 385"/>
                <a:gd name="T9" fmla="*/ 99 h 378"/>
                <a:gd name="T10" fmla="*/ 317 w 385"/>
                <a:gd name="T11" fmla="*/ 145 h 378"/>
                <a:gd name="T12" fmla="*/ 45 w 385"/>
                <a:gd name="T13" fmla="*/ 145 h 378"/>
                <a:gd name="T14" fmla="*/ 317 w 385"/>
                <a:gd name="T15" fmla="*/ 190 h 378"/>
                <a:gd name="T16" fmla="*/ 45 w 385"/>
                <a:gd name="T17" fmla="*/ 190 h 378"/>
                <a:gd name="T18" fmla="*/ 317 w 385"/>
                <a:gd name="T19" fmla="*/ 235 h 378"/>
                <a:gd name="T20" fmla="*/ 45 w 385"/>
                <a:gd name="T21" fmla="*/ 235 h 378"/>
                <a:gd name="T22" fmla="*/ 272 w 385"/>
                <a:gd name="T23" fmla="*/ 281 h 378"/>
                <a:gd name="T24" fmla="*/ 0 w 385"/>
                <a:gd name="T25" fmla="*/ 281 h 378"/>
                <a:gd name="T26" fmla="*/ 272 w 385"/>
                <a:gd name="T27" fmla="*/ 326 h 378"/>
                <a:gd name="T28" fmla="*/ 0 w 385"/>
                <a:gd name="T29" fmla="*/ 326 h 378"/>
                <a:gd name="T30" fmla="*/ 272 w 385"/>
                <a:gd name="T31" fmla="*/ 371 h 378"/>
                <a:gd name="T32" fmla="*/ 45 w 385"/>
                <a:gd name="T33" fmla="*/ 37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" h="378">
                  <a:moveTo>
                    <a:pt x="272" y="8"/>
                  </a:moveTo>
                  <a:cubicBezTo>
                    <a:pt x="321" y="4"/>
                    <a:pt x="370" y="0"/>
                    <a:pt x="362" y="8"/>
                  </a:cubicBezTo>
                  <a:cubicBezTo>
                    <a:pt x="354" y="16"/>
                    <a:pt x="226" y="39"/>
                    <a:pt x="226" y="54"/>
                  </a:cubicBezTo>
                  <a:cubicBezTo>
                    <a:pt x="226" y="69"/>
                    <a:pt x="385" y="92"/>
                    <a:pt x="362" y="99"/>
                  </a:cubicBezTo>
                  <a:cubicBezTo>
                    <a:pt x="339" y="106"/>
                    <a:pt x="97" y="91"/>
                    <a:pt x="90" y="99"/>
                  </a:cubicBezTo>
                  <a:cubicBezTo>
                    <a:pt x="83" y="107"/>
                    <a:pt x="324" y="137"/>
                    <a:pt x="317" y="145"/>
                  </a:cubicBezTo>
                  <a:cubicBezTo>
                    <a:pt x="310" y="153"/>
                    <a:pt x="45" y="138"/>
                    <a:pt x="45" y="145"/>
                  </a:cubicBezTo>
                  <a:cubicBezTo>
                    <a:pt x="45" y="152"/>
                    <a:pt x="317" y="183"/>
                    <a:pt x="317" y="190"/>
                  </a:cubicBezTo>
                  <a:cubicBezTo>
                    <a:pt x="317" y="197"/>
                    <a:pt x="45" y="183"/>
                    <a:pt x="45" y="190"/>
                  </a:cubicBezTo>
                  <a:cubicBezTo>
                    <a:pt x="45" y="197"/>
                    <a:pt x="317" y="228"/>
                    <a:pt x="317" y="235"/>
                  </a:cubicBezTo>
                  <a:cubicBezTo>
                    <a:pt x="317" y="242"/>
                    <a:pt x="52" y="227"/>
                    <a:pt x="45" y="235"/>
                  </a:cubicBezTo>
                  <a:cubicBezTo>
                    <a:pt x="38" y="243"/>
                    <a:pt x="279" y="273"/>
                    <a:pt x="272" y="281"/>
                  </a:cubicBezTo>
                  <a:cubicBezTo>
                    <a:pt x="265" y="289"/>
                    <a:pt x="0" y="274"/>
                    <a:pt x="0" y="281"/>
                  </a:cubicBezTo>
                  <a:cubicBezTo>
                    <a:pt x="0" y="288"/>
                    <a:pt x="272" y="319"/>
                    <a:pt x="272" y="326"/>
                  </a:cubicBezTo>
                  <a:cubicBezTo>
                    <a:pt x="272" y="333"/>
                    <a:pt x="0" y="319"/>
                    <a:pt x="0" y="326"/>
                  </a:cubicBezTo>
                  <a:cubicBezTo>
                    <a:pt x="0" y="333"/>
                    <a:pt x="265" y="364"/>
                    <a:pt x="272" y="371"/>
                  </a:cubicBezTo>
                  <a:cubicBezTo>
                    <a:pt x="279" y="378"/>
                    <a:pt x="75" y="371"/>
                    <a:pt x="45" y="371"/>
                  </a:cubicBezTo>
                </a:path>
              </a:pathLst>
            </a:custGeom>
            <a:noFill/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1999" name="Group 15"/>
          <p:cNvGrpSpPr>
            <a:grpSpLocks/>
          </p:cNvGrpSpPr>
          <p:nvPr/>
        </p:nvGrpSpPr>
        <p:grpSpPr bwMode="auto">
          <a:xfrm flipH="1">
            <a:off x="2325688" y="2143125"/>
            <a:ext cx="882650" cy="1550988"/>
            <a:chOff x="975" y="1207"/>
            <a:chExt cx="1406" cy="1860"/>
          </a:xfrm>
        </p:grpSpPr>
        <p:sp>
          <p:nvSpPr>
            <p:cNvPr id="682000" name="Line 16"/>
            <p:cNvSpPr>
              <a:spLocks noChangeShapeType="1"/>
            </p:cNvSpPr>
            <p:nvPr/>
          </p:nvSpPr>
          <p:spPr bwMode="auto">
            <a:xfrm flipH="1">
              <a:off x="1837" y="1207"/>
              <a:ext cx="544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2001" name="Line 17"/>
            <p:cNvSpPr>
              <a:spLocks noChangeShapeType="1"/>
            </p:cNvSpPr>
            <p:nvPr/>
          </p:nvSpPr>
          <p:spPr bwMode="auto">
            <a:xfrm flipH="1">
              <a:off x="975" y="2205"/>
              <a:ext cx="635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2002" name="Freeform 18"/>
            <p:cNvSpPr>
              <a:spLocks/>
            </p:cNvSpPr>
            <p:nvPr/>
          </p:nvSpPr>
          <p:spPr bwMode="auto">
            <a:xfrm>
              <a:off x="1565" y="1834"/>
              <a:ext cx="385" cy="378"/>
            </a:xfrm>
            <a:custGeom>
              <a:avLst/>
              <a:gdLst>
                <a:gd name="T0" fmla="*/ 272 w 385"/>
                <a:gd name="T1" fmla="*/ 8 h 378"/>
                <a:gd name="T2" fmla="*/ 362 w 385"/>
                <a:gd name="T3" fmla="*/ 8 h 378"/>
                <a:gd name="T4" fmla="*/ 226 w 385"/>
                <a:gd name="T5" fmla="*/ 54 h 378"/>
                <a:gd name="T6" fmla="*/ 362 w 385"/>
                <a:gd name="T7" fmla="*/ 99 h 378"/>
                <a:gd name="T8" fmla="*/ 90 w 385"/>
                <a:gd name="T9" fmla="*/ 99 h 378"/>
                <a:gd name="T10" fmla="*/ 317 w 385"/>
                <a:gd name="T11" fmla="*/ 145 h 378"/>
                <a:gd name="T12" fmla="*/ 45 w 385"/>
                <a:gd name="T13" fmla="*/ 145 h 378"/>
                <a:gd name="T14" fmla="*/ 317 w 385"/>
                <a:gd name="T15" fmla="*/ 190 h 378"/>
                <a:gd name="T16" fmla="*/ 45 w 385"/>
                <a:gd name="T17" fmla="*/ 190 h 378"/>
                <a:gd name="T18" fmla="*/ 317 w 385"/>
                <a:gd name="T19" fmla="*/ 235 h 378"/>
                <a:gd name="T20" fmla="*/ 45 w 385"/>
                <a:gd name="T21" fmla="*/ 235 h 378"/>
                <a:gd name="T22" fmla="*/ 272 w 385"/>
                <a:gd name="T23" fmla="*/ 281 h 378"/>
                <a:gd name="T24" fmla="*/ 0 w 385"/>
                <a:gd name="T25" fmla="*/ 281 h 378"/>
                <a:gd name="T26" fmla="*/ 272 w 385"/>
                <a:gd name="T27" fmla="*/ 326 h 378"/>
                <a:gd name="T28" fmla="*/ 0 w 385"/>
                <a:gd name="T29" fmla="*/ 326 h 378"/>
                <a:gd name="T30" fmla="*/ 272 w 385"/>
                <a:gd name="T31" fmla="*/ 371 h 378"/>
                <a:gd name="T32" fmla="*/ 45 w 385"/>
                <a:gd name="T33" fmla="*/ 37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" h="378">
                  <a:moveTo>
                    <a:pt x="272" y="8"/>
                  </a:moveTo>
                  <a:cubicBezTo>
                    <a:pt x="321" y="4"/>
                    <a:pt x="370" y="0"/>
                    <a:pt x="362" y="8"/>
                  </a:cubicBezTo>
                  <a:cubicBezTo>
                    <a:pt x="354" y="16"/>
                    <a:pt x="226" y="39"/>
                    <a:pt x="226" y="54"/>
                  </a:cubicBezTo>
                  <a:cubicBezTo>
                    <a:pt x="226" y="69"/>
                    <a:pt x="385" y="92"/>
                    <a:pt x="362" y="99"/>
                  </a:cubicBezTo>
                  <a:cubicBezTo>
                    <a:pt x="339" y="106"/>
                    <a:pt x="97" y="91"/>
                    <a:pt x="90" y="99"/>
                  </a:cubicBezTo>
                  <a:cubicBezTo>
                    <a:pt x="83" y="107"/>
                    <a:pt x="324" y="137"/>
                    <a:pt x="317" y="145"/>
                  </a:cubicBezTo>
                  <a:cubicBezTo>
                    <a:pt x="310" y="153"/>
                    <a:pt x="45" y="138"/>
                    <a:pt x="45" y="145"/>
                  </a:cubicBezTo>
                  <a:cubicBezTo>
                    <a:pt x="45" y="152"/>
                    <a:pt x="317" y="183"/>
                    <a:pt x="317" y="190"/>
                  </a:cubicBezTo>
                  <a:cubicBezTo>
                    <a:pt x="317" y="197"/>
                    <a:pt x="45" y="183"/>
                    <a:pt x="45" y="190"/>
                  </a:cubicBezTo>
                  <a:cubicBezTo>
                    <a:pt x="45" y="197"/>
                    <a:pt x="317" y="228"/>
                    <a:pt x="317" y="235"/>
                  </a:cubicBezTo>
                  <a:cubicBezTo>
                    <a:pt x="317" y="242"/>
                    <a:pt x="52" y="227"/>
                    <a:pt x="45" y="235"/>
                  </a:cubicBezTo>
                  <a:cubicBezTo>
                    <a:pt x="38" y="243"/>
                    <a:pt x="279" y="273"/>
                    <a:pt x="272" y="281"/>
                  </a:cubicBezTo>
                  <a:cubicBezTo>
                    <a:pt x="265" y="289"/>
                    <a:pt x="0" y="274"/>
                    <a:pt x="0" y="281"/>
                  </a:cubicBezTo>
                  <a:cubicBezTo>
                    <a:pt x="0" y="288"/>
                    <a:pt x="272" y="319"/>
                    <a:pt x="272" y="326"/>
                  </a:cubicBezTo>
                  <a:cubicBezTo>
                    <a:pt x="272" y="333"/>
                    <a:pt x="0" y="319"/>
                    <a:pt x="0" y="326"/>
                  </a:cubicBezTo>
                  <a:cubicBezTo>
                    <a:pt x="0" y="333"/>
                    <a:pt x="265" y="364"/>
                    <a:pt x="272" y="371"/>
                  </a:cubicBezTo>
                  <a:cubicBezTo>
                    <a:pt x="279" y="378"/>
                    <a:pt x="75" y="371"/>
                    <a:pt x="45" y="371"/>
                  </a:cubicBezTo>
                </a:path>
              </a:pathLst>
            </a:custGeom>
            <a:noFill/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2003" name="Group 19"/>
          <p:cNvGrpSpPr>
            <a:grpSpLocks/>
          </p:cNvGrpSpPr>
          <p:nvPr/>
        </p:nvGrpSpPr>
        <p:grpSpPr bwMode="auto">
          <a:xfrm>
            <a:off x="1503363" y="3568700"/>
            <a:ext cx="1704975" cy="273050"/>
            <a:chOff x="1156" y="2795"/>
            <a:chExt cx="2631" cy="295"/>
          </a:xfrm>
        </p:grpSpPr>
        <p:sp>
          <p:nvSpPr>
            <p:cNvPr id="682004" name="Line 20"/>
            <p:cNvSpPr>
              <a:spLocks noChangeShapeType="1"/>
            </p:cNvSpPr>
            <p:nvPr/>
          </p:nvSpPr>
          <p:spPr bwMode="auto">
            <a:xfrm>
              <a:off x="1156" y="2931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2005" name="Line 21"/>
            <p:cNvSpPr>
              <a:spLocks noChangeShapeType="1"/>
            </p:cNvSpPr>
            <p:nvPr/>
          </p:nvSpPr>
          <p:spPr bwMode="auto">
            <a:xfrm>
              <a:off x="2744" y="2931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2006" name="Freeform 22"/>
            <p:cNvSpPr>
              <a:spLocks/>
            </p:cNvSpPr>
            <p:nvPr/>
          </p:nvSpPr>
          <p:spPr bwMode="auto">
            <a:xfrm>
              <a:off x="2374" y="2795"/>
              <a:ext cx="370" cy="295"/>
            </a:xfrm>
            <a:custGeom>
              <a:avLst/>
              <a:gdLst>
                <a:gd name="T0" fmla="*/ 7 w 377"/>
                <a:gd name="T1" fmla="*/ 136 h 295"/>
                <a:gd name="T2" fmla="*/ 7 w 377"/>
                <a:gd name="T3" fmla="*/ 272 h 295"/>
                <a:gd name="T4" fmla="*/ 52 w 377"/>
                <a:gd name="T5" fmla="*/ 45 h 295"/>
                <a:gd name="T6" fmla="*/ 52 w 377"/>
                <a:gd name="T7" fmla="*/ 272 h 295"/>
                <a:gd name="T8" fmla="*/ 98 w 377"/>
                <a:gd name="T9" fmla="*/ 0 h 295"/>
                <a:gd name="T10" fmla="*/ 98 w 377"/>
                <a:gd name="T11" fmla="*/ 272 h 295"/>
                <a:gd name="T12" fmla="*/ 143 w 377"/>
                <a:gd name="T13" fmla="*/ 45 h 295"/>
                <a:gd name="T14" fmla="*/ 188 w 377"/>
                <a:gd name="T15" fmla="*/ 272 h 295"/>
                <a:gd name="T16" fmla="*/ 234 w 377"/>
                <a:gd name="T17" fmla="*/ 45 h 295"/>
                <a:gd name="T18" fmla="*/ 279 w 377"/>
                <a:gd name="T19" fmla="*/ 272 h 295"/>
                <a:gd name="T20" fmla="*/ 325 w 377"/>
                <a:gd name="T21" fmla="*/ 0 h 295"/>
                <a:gd name="T22" fmla="*/ 370 w 377"/>
                <a:gd name="T23" fmla="*/ 272 h 295"/>
                <a:gd name="T24" fmla="*/ 370 w 377"/>
                <a:gd name="T25" fmla="*/ 13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95">
                  <a:moveTo>
                    <a:pt x="7" y="136"/>
                  </a:moveTo>
                  <a:cubicBezTo>
                    <a:pt x="3" y="211"/>
                    <a:pt x="0" y="287"/>
                    <a:pt x="7" y="272"/>
                  </a:cubicBezTo>
                  <a:cubicBezTo>
                    <a:pt x="14" y="257"/>
                    <a:pt x="45" y="45"/>
                    <a:pt x="52" y="45"/>
                  </a:cubicBezTo>
                  <a:cubicBezTo>
                    <a:pt x="59" y="45"/>
                    <a:pt x="44" y="279"/>
                    <a:pt x="52" y="272"/>
                  </a:cubicBezTo>
                  <a:cubicBezTo>
                    <a:pt x="60" y="265"/>
                    <a:pt x="90" y="0"/>
                    <a:pt x="98" y="0"/>
                  </a:cubicBezTo>
                  <a:cubicBezTo>
                    <a:pt x="106" y="0"/>
                    <a:pt x="91" y="265"/>
                    <a:pt x="98" y="272"/>
                  </a:cubicBezTo>
                  <a:cubicBezTo>
                    <a:pt x="105" y="279"/>
                    <a:pt x="128" y="45"/>
                    <a:pt x="143" y="45"/>
                  </a:cubicBezTo>
                  <a:cubicBezTo>
                    <a:pt x="158" y="45"/>
                    <a:pt x="173" y="272"/>
                    <a:pt x="188" y="272"/>
                  </a:cubicBezTo>
                  <a:cubicBezTo>
                    <a:pt x="203" y="272"/>
                    <a:pt x="219" y="45"/>
                    <a:pt x="234" y="45"/>
                  </a:cubicBezTo>
                  <a:cubicBezTo>
                    <a:pt x="249" y="45"/>
                    <a:pt x="264" y="279"/>
                    <a:pt x="279" y="272"/>
                  </a:cubicBezTo>
                  <a:cubicBezTo>
                    <a:pt x="294" y="265"/>
                    <a:pt x="310" y="0"/>
                    <a:pt x="325" y="0"/>
                  </a:cubicBezTo>
                  <a:cubicBezTo>
                    <a:pt x="340" y="0"/>
                    <a:pt x="363" y="249"/>
                    <a:pt x="370" y="272"/>
                  </a:cubicBezTo>
                  <a:cubicBezTo>
                    <a:pt x="377" y="295"/>
                    <a:pt x="370" y="159"/>
                    <a:pt x="370" y="136"/>
                  </a:cubicBezTo>
                </a:path>
              </a:pathLst>
            </a:custGeom>
            <a:noFill/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2007" name="Rectangle 23"/>
          <p:cNvSpPr>
            <a:spLocks noChangeArrowheads="1"/>
          </p:cNvSpPr>
          <p:nvPr/>
        </p:nvSpPr>
        <p:spPr bwMode="auto">
          <a:xfrm>
            <a:off x="684213" y="-26988"/>
            <a:ext cx="3017837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270" tIns="39135" rIns="78270" bIns="39135" anchor="ctr"/>
          <a:lstStyle/>
          <a:p>
            <a:pPr algn="ctr" defTabSz="784225" eaLnBrk="1" hangingPunct="1"/>
            <a:r>
              <a:rPr lang="zh-CN" altLang="en-US" sz="30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项目三重制约</a:t>
            </a:r>
          </a:p>
        </p:txBody>
      </p:sp>
      <p:sp>
        <p:nvSpPr>
          <p:cNvPr id="682008" name="Text Box 24"/>
          <p:cNvSpPr txBox="1">
            <a:spLocks noChangeArrowheads="1"/>
          </p:cNvSpPr>
          <p:nvPr/>
        </p:nvSpPr>
        <p:spPr bwMode="auto">
          <a:xfrm>
            <a:off x="125413" y="5424488"/>
            <a:ext cx="4200525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9211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784225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174750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566863"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1900" b="1">
                <a:solidFill>
                  <a:srgbClr val="990000"/>
                </a:solidFill>
                <a:latin typeface="FrutigerNext LT BlackCn" pitchFamily="34" charset="0"/>
                <a:ea typeface="华文细黑" pitchFamily="2" charset="-122"/>
              </a:rPr>
              <a:t>在预算内按时提交满足要求的产品、服务或成果。</a:t>
            </a:r>
          </a:p>
        </p:txBody>
      </p:sp>
      <p:grpSp>
        <p:nvGrpSpPr>
          <p:cNvPr id="682009" name="Group 25"/>
          <p:cNvGrpSpPr>
            <a:grpSpLocks/>
          </p:cNvGrpSpPr>
          <p:nvPr/>
        </p:nvGrpSpPr>
        <p:grpSpPr bwMode="auto">
          <a:xfrm>
            <a:off x="4325938" y="-88900"/>
            <a:ext cx="4602162" cy="6364288"/>
            <a:chOff x="3180" y="-65"/>
            <a:chExt cx="3383" cy="4677"/>
          </a:xfrm>
        </p:grpSpPr>
        <p:pic>
          <p:nvPicPr>
            <p:cNvPr id="682010" name="Picture 26" descr="图形1"/>
            <p:cNvPicPr preferRelativeResize="0"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" y="1499"/>
              <a:ext cx="2166" cy="162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82011" name="Group 27"/>
            <p:cNvGrpSpPr>
              <a:grpSpLocks/>
            </p:cNvGrpSpPr>
            <p:nvPr/>
          </p:nvGrpSpPr>
          <p:grpSpPr bwMode="auto">
            <a:xfrm>
              <a:off x="3406" y="-65"/>
              <a:ext cx="3157" cy="3954"/>
              <a:chOff x="3406" y="121"/>
              <a:chExt cx="3157" cy="3954"/>
            </a:xfrm>
          </p:grpSpPr>
          <p:sp>
            <p:nvSpPr>
              <p:cNvPr id="682012" name="Rectangle 28"/>
              <p:cNvSpPr>
                <a:spLocks noChangeArrowheads="1"/>
              </p:cNvSpPr>
              <p:nvPr/>
            </p:nvSpPr>
            <p:spPr bwMode="auto">
              <a:xfrm>
                <a:off x="3909" y="121"/>
                <a:ext cx="2219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8270" tIns="39135" rIns="78270" bIns="39135" anchor="ctr"/>
              <a:lstStyle/>
              <a:p>
                <a:pPr algn="ctr" defTabSz="784225" eaLnBrk="1" hangingPunct="1"/>
                <a:r>
                  <a:rPr lang="zh-CN" altLang="en-US" sz="3000" b="1">
                    <a:solidFill>
                      <a:srgbClr val="990000"/>
                    </a:solidFill>
                    <a:latin typeface="Arial" charset="0"/>
                    <a:ea typeface="黑体" pitchFamily="2" charset="-122"/>
                  </a:rPr>
                  <a:t>项目的三重目标</a:t>
                </a:r>
              </a:p>
            </p:txBody>
          </p:sp>
          <p:sp>
            <p:nvSpPr>
              <p:cNvPr id="682013" name="Rectangle 29"/>
              <p:cNvSpPr>
                <a:spLocks noChangeArrowheads="1"/>
              </p:cNvSpPr>
              <p:nvPr/>
            </p:nvSpPr>
            <p:spPr bwMode="auto">
              <a:xfrm>
                <a:off x="3406" y="3376"/>
                <a:ext cx="1375" cy="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94" tIns="45696" rIns="91394" bIns="45696">
                <a:spAutoFit/>
              </a:bodyPr>
              <a:lstStyle/>
              <a:p>
                <a:pPr defTabSz="784225" eaLnBrk="1" hangingPunct="1">
                  <a:lnSpc>
                    <a:spcPct val="120000"/>
                  </a:lnSpc>
                  <a:spcBef>
                    <a:spcPct val="25000"/>
                  </a:spcBef>
                </a:pPr>
                <a:r>
                  <a:rPr lang="zh-CN" altLang="en-US" sz="2000" b="1">
                    <a:latin typeface="华文细黑" pitchFamily="2" charset="-122"/>
                    <a:ea typeface="华文细黑" pitchFamily="2" charset="-122"/>
                  </a:rPr>
                  <a:t>时间</a:t>
                </a:r>
                <a:r>
                  <a:rPr lang="en-US" altLang="zh-CN" sz="2000" b="1">
                    <a:latin typeface="华文细黑" pitchFamily="2" charset="-122"/>
                    <a:ea typeface="华文细黑" pitchFamily="2" charset="-122"/>
                  </a:rPr>
                  <a:t>(Time, Schedule)</a:t>
                </a:r>
              </a:p>
            </p:txBody>
          </p:sp>
          <p:sp>
            <p:nvSpPr>
              <p:cNvPr id="682014" name="Rectangle 30"/>
              <p:cNvSpPr>
                <a:spLocks noChangeArrowheads="1"/>
              </p:cNvSpPr>
              <p:nvPr/>
            </p:nvSpPr>
            <p:spPr bwMode="auto">
              <a:xfrm>
                <a:off x="5250" y="3417"/>
                <a:ext cx="1313" cy="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94" tIns="45696" rIns="91394" bIns="45696">
                <a:spAutoFit/>
              </a:bodyPr>
              <a:lstStyle/>
              <a:p>
                <a:pPr marL="293688" indent="-293688" defTabSz="784225" eaLnBrk="1" hangingPunct="1">
                  <a:lnSpc>
                    <a:spcPct val="120000"/>
                  </a:lnSpc>
                  <a:spcBef>
                    <a:spcPct val="25000"/>
                  </a:spcBef>
                </a:pPr>
                <a:r>
                  <a:rPr lang="zh-CN" altLang="en-US" sz="2000" b="1">
                    <a:latin typeface="华文细黑" pitchFamily="2" charset="-122"/>
                    <a:ea typeface="华文细黑" pitchFamily="2" charset="-122"/>
                  </a:rPr>
                  <a:t>成本</a:t>
                </a:r>
                <a:r>
                  <a:rPr lang="en-US" altLang="zh-CN" sz="2000" b="1">
                    <a:latin typeface="华文细黑" pitchFamily="2" charset="-122"/>
                    <a:ea typeface="华文细黑" pitchFamily="2" charset="-122"/>
                  </a:rPr>
                  <a:t>(Cost, Budget)</a:t>
                </a:r>
              </a:p>
            </p:txBody>
          </p:sp>
          <p:sp>
            <p:nvSpPr>
              <p:cNvPr id="682015" name="Rectangle 31"/>
              <p:cNvSpPr>
                <a:spLocks noChangeArrowheads="1"/>
              </p:cNvSpPr>
              <p:nvPr/>
            </p:nvSpPr>
            <p:spPr bwMode="auto">
              <a:xfrm>
                <a:off x="4418" y="2262"/>
                <a:ext cx="971" cy="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394" tIns="45696" rIns="91394" bIns="45696">
                <a:spAutoFit/>
              </a:bodyPr>
              <a:lstStyle/>
              <a:p>
                <a:pPr marL="342900" indent="-342900"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rgbClr val="A5002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900" b="1">
                    <a:latin typeface="华文细黑" pitchFamily="2" charset="-122"/>
                    <a:ea typeface="华文细黑" pitchFamily="2" charset="-122"/>
                  </a:rPr>
                  <a:t>范围</a:t>
                </a:r>
              </a:p>
              <a:p>
                <a:pPr marL="342900" indent="-342900"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rgbClr val="A5002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900" b="1">
                    <a:latin typeface="华文细黑" pitchFamily="2" charset="-122"/>
                    <a:ea typeface="华文细黑" pitchFamily="2" charset="-122"/>
                  </a:rPr>
                  <a:t>（ </a:t>
                </a:r>
                <a:r>
                  <a:rPr lang="en-US" altLang="zh-CN" sz="1900" b="1">
                    <a:latin typeface="华文细黑" pitchFamily="2" charset="-122"/>
                    <a:ea typeface="华文细黑" pitchFamily="2" charset="-122"/>
                  </a:rPr>
                  <a:t>Scope)</a:t>
                </a:r>
              </a:p>
            </p:txBody>
          </p:sp>
          <p:sp>
            <p:nvSpPr>
              <p:cNvPr id="682016" name="Rectangle 32"/>
              <p:cNvSpPr>
                <a:spLocks noChangeArrowheads="1"/>
              </p:cNvSpPr>
              <p:nvPr/>
            </p:nvSpPr>
            <p:spPr bwMode="auto">
              <a:xfrm>
                <a:off x="5085" y="1749"/>
                <a:ext cx="437" cy="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94" tIns="45696" rIns="91394" bIns="45696">
                <a:spAutoFit/>
              </a:bodyPr>
              <a:lstStyle/>
              <a:p>
                <a:pPr marL="342900" indent="-342900"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rgbClr val="A50021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 b="1">
                    <a:latin typeface="Arial" charset="0"/>
                    <a:ea typeface="宋体" pitchFamily="2" charset="-122"/>
                  </a:rPr>
                  <a:t>风险</a:t>
                </a:r>
              </a:p>
            </p:txBody>
          </p:sp>
          <p:grpSp>
            <p:nvGrpSpPr>
              <p:cNvPr id="682017" name="Group 33"/>
              <p:cNvGrpSpPr>
                <a:grpSpLocks/>
              </p:cNvGrpSpPr>
              <p:nvPr/>
            </p:nvGrpSpPr>
            <p:grpSpPr bwMode="auto">
              <a:xfrm>
                <a:off x="4330" y="1726"/>
                <a:ext cx="1254" cy="1248"/>
                <a:chOff x="1156" y="1253"/>
                <a:chExt cx="2631" cy="1837"/>
              </a:xfrm>
            </p:grpSpPr>
            <p:grpSp>
              <p:nvGrpSpPr>
                <p:cNvPr id="682018" name="Group 34"/>
                <p:cNvGrpSpPr>
                  <a:grpSpLocks/>
                </p:cNvGrpSpPr>
                <p:nvPr/>
              </p:nvGrpSpPr>
              <p:grpSpPr bwMode="auto">
                <a:xfrm>
                  <a:off x="1156" y="1253"/>
                  <a:ext cx="1270" cy="1678"/>
                  <a:chOff x="975" y="1207"/>
                  <a:chExt cx="1406" cy="1860"/>
                </a:xfrm>
              </p:grpSpPr>
              <p:sp>
                <p:nvSpPr>
                  <p:cNvPr id="682019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7" y="1207"/>
                    <a:ext cx="544" cy="6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020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5" y="2205"/>
                    <a:ext cx="635" cy="86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021" name="Freeform 37"/>
                  <p:cNvSpPr>
                    <a:spLocks/>
                  </p:cNvSpPr>
                  <p:nvPr/>
                </p:nvSpPr>
                <p:spPr bwMode="auto">
                  <a:xfrm>
                    <a:off x="1565" y="1834"/>
                    <a:ext cx="385" cy="378"/>
                  </a:xfrm>
                  <a:custGeom>
                    <a:avLst/>
                    <a:gdLst>
                      <a:gd name="T0" fmla="*/ 272 w 385"/>
                      <a:gd name="T1" fmla="*/ 8 h 378"/>
                      <a:gd name="T2" fmla="*/ 362 w 385"/>
                      <a:gd name="T3" fmla="*/ 8 h 378"/>
                      <a:gd name="T4" fmla="*/ 226 w 385"/>
                      <a:gd name="T5" fmla="*/ 54 h 378"/>
                      <a:gd name="T6" fmla="*/ 362 w 385"/>
                      <a:gd name="T7" fmla="*/ 99 h 378"/>
                      <a:gd name="T8" fmla="*/ 90 w 385"/>
                      <a:gd name="T9" fmla="*/ 99 h 378"/>
                      <a:gd name="T10" fmla="*/ 317 w 385"/>
                      <a:gd name="T11" fmla="*/ 145 h 378"/>
                      <a:gd name="T12" fmla="*/ 45 w 385"/>
                      <a:gd name="T13" fmla="*/ 145 h 378"/>
                      <a:gd name="T14" fmla="*/ 317 w 385"/>
                      <a:gd name="T15" fmla="*/ 190 h 378"/>
                      <a:gd name="T16" fmla="*/ 45 w 385"/>
                      <a:gd name="T17" fmla="*/ 190 h 378"/>
                      <a:gd name="T18" fmla="*/ 317 w 385"/>
                      <a:gd name="T19" fmla="*/ 235 h 378"/>
                      <a:gd name="T20" fmla="*/ 45 w 385"/>
                      <a:gd name="T21" fmla="*/ 235 h 378"/>
                      <a:gd name="T22" fmla="*/ 272 w 385"/>
                      <a:gd name="T23" fmla="*/ 281 h 378"/>
                      <a:gd name="T24" fmla="*/ 0 w 385"/>
                      <a:gd name="T25" fmla="*/ 281 h 378"/>
                      <a:gd name="T26" fmla="*/ 272 w 385"/>
                      <a:gd name="T27" fmla="*/ 326 h 378"/>
                      <a:gd name="T28" fmla="*/ 0 w 385"/>
                      <a:gd name="T29" fmla="*/ 326 h 378"/>
                      <a:gd name="T30" fmla="*/ 272 w 385"/>
                      <a:gd name="T31" fmla="*/ 371 h 378"/>
                      <a:gd name="T32" fmla="*/ 45 w 385"/>
                      <a:gd name="T33" fmla="*/ 371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85" h="378">
                        <a:moveTo>
                          <a:pt x="272" y="8"/>
                        </a:moveTo>
                        <a:cubicBezTo>
                          <a:pt x="321" y="4"/>
                          <a:pt x="370" y="0"/>
                          <a:pt x="362" y="8"/>
                        </a:cubicBezTo>
                        <a:cubicBezTo>
                          <a:pt x="354" y="16"/>
                          <a:pt x="226" y="39"/>
                          <a:pt x="226" y="54"/>
                        </a:cubicBezTo>
                        <a:cubicBezTo>
                          <a:pt x="226" y="69"/>
                          <a:pt x="385" y="92"/>
                          <a:pt x="362" y="99"/>
                        </a:cubicBezTo>
                        <a:cubicBezTo>
                          <a:pt x="339" y="106"/>
                          <a:pt x="97" y="91"/>
                          <a:pt x="90" y="99"/>
                        </a:cubicBezTo>
                        <a:cubicBezTo>
                          <a:pt x="83" y="107"/>
                          <a:pt x="324" y="137"/>
                          <a:pt x="317" y="145"/>
                        </a:cubicBezTo>
                        <a:cubicBezTo>
                          <a:pt x="310" y="153"/>
                          <a:pt x="45" y="138"/>
                          <a:pt x="45" y="145"/>
                        </a:cubicBezTo>
                        <a:cubicBezTo>
                          <a:pt x="45" y="152"/>
                          <a:pt x="317" y="183"/>
                          <a:pt x="317" y="190"/>
                        </a:cubicBezTo>
                        <a:cubicBezTo>
                          <a:pt x="317" y="197"/>
                          <a:pt x="45" y="183"/>
                          <a:pt x="45" y="190"/>
                        </a:cubicBezTo>
                        <a:cubicBezTo>
                          <a:pt x="45" y="197"/>
                          <a:pt x="317" y="228"/>
                          <a:pt x="317" y="235"/>
                        </a:cubicBezTo>
                        <a:cubicBezTo>
                          <a:pt x="317" y="242"/>
                          <a:pt x="52" y="227"/>
                          <a:pt x="45" y="235"/>
                        </a:cubicBezTo>
                        <a:cubicBezTo>
                          <a:pt x="38" y="243"/>
                          <a:pt x="279" y="273"/>
                          <a:pt x="272" y="281"/>
                        </a:cubicBezTo>
                        <a:cubicBezTo>
                          <a:pt x="265" y="289"/>
                          <a:pt x="0" y="274"/>
                          <a:pt x="0" y="281"/>
                        </a:cubicBezTo>
                        <a:cubicBezTo>
                          <a:pt x="0" y="288"/>
                          <a:pt x="272" y="319"/>
                          <a:pt x="272" y="326"/>
                        </a:cubicBezTo>
                        <a:cubicBezTo>
                          <a:pt x="272" y="333"/>
                          <a:pt x="0" y="319"/>
                          <a:pt x="0" y="326"/>
                        </a:cubicBezTo>
                        <a:cubicBezTo>
                          <a:pt x="0" y="333"/>
                          <a:pt x="265" y="364"/>
                          <a:pt x="272" y="371"/>
                        </a:cubicBezTo>
                        <a:cubicBezTo>
                          <a:pt x="279" y="378"/>
                          <a:pt x="75" y="371"/>
                          <a:pt x="45" y="371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2022" name="Group 38"/>
                <p:cNvGrpSpPr>
                  <a:grpSpLocks/>
                </p:cNvGrpSpPr>
                <p:nvPr/>
              </p:nvGrpSpPr>
              <p:grpSpPr bwMode="auto">
                <a:xfrm flipH="1">
                  <a:off x="2426" y="1253"/>
                  <a:ext cx="1361" cy="1678"/>
                  <a:chOff x="975" y="1207"/>
                  <a:chExt cx="1406" cy="1860"/>
                </a:xfrm>
              </p:grpSpPr>
              <p:sp>
                <p:nvSpPr>
                  <p:cNvPr id="682023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7" y="1207"/>
                    <a:ext cx="544" cy="6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024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5" y="2205"/>
                    <a:ext cx="635" cy="86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025" name="Freeform 41"/>
                  <p:cNvSpPr>
                    <a:spLocks/>
                  </p:cNvSpPr>
                  <p:nvPr/>
                </p:nvSpPr>
                <p:spPr bwMode="auto">
                  <a:xfrm>
                    <a:off x="1565" y="1834"/>
                    <a:ext cx="385" cy="378"/>
                  </a:xfrm>
                  <a:custGeom>
                    <a:avLst/>
                    <a:gdLst>
                      <a:gd name="T0" fmla="*/ 272 w 385"/>
                      <a:gd name="T1" fmla="*/ 8 h 378"/>
                      <a:gd name="T2" fmla="*/ 362 w 385"/>
                      <a:gd name="T3" fmla="*/ 8 h 378"/>
                      <a:gd name="T4" fmla="*/ 226 w 385"/>
                      <a:gd name="T5" fmla="*/ 54 h 378"/>
                      <a:gd name="T6" fmla="*/ 362 w 385"/>
                      <a:gd name="T7" fmla="*/ 99 h 378"/>
                      <a:gd name="T8" fmla="*/ 90 w 385"/>
                      <a:gd name="T9" fmla="*/ 99 h 378"/>
                      <a:gd name="T10" fmla="*/ 317 w 385"/>
                      <a:gd name="T11" fmla="*/ 145 h 378"/>
                      <a:gd name="T12" fmla="*/ 45 w 385"/>
                      <a:gd name="T13" fmla="*/ 145 h 378"/>
                      <a:gd name="T14" fmla="*/ 317 w 385"/>
                      <a:gd name="T15" fmla="*/ 190 h 378"/>
                      <a:gd name="T16" fmla="*/ 45 w 385"/>
                      <a:gd name="T17" fmla="*/ 190 h 378"/>
                      <a:gd name="T18" fmla="*/ 317 w 385"/>
                      <a:gd name="T19" fmla="*/ 235 h 378"/>
                      <a:gd name="T20" fmla="*/ 45 w 385"/>
                      <a:gd name="T21" fmla="*/ 235 h 378"/>
                      <a:gd name="T22" fmla="*/ 272 w 385"/>
                      <a:gd name="T23" fmla="*/ 281 h 378"/>
                      <a:gd name="T24" fmla="*/ 0 w 385"/>
                      <a:gd name="T25" fmla="*/ 281 h 378"/>
                      <a:gd name="T26" fmla="*/ 272 w 385"/>
                      <a:gd name="T27" fmla="*/ 326 h 378"/>
                      <a:gd name="T28" fmla="*/ 0 w 385"/>
                      <a:gd name="T29" fmla="*/ 326 h 378"/>
                      <a:gd name="T30" fmla="*/ 272 w 385"/>
                      <a:gd name="T31" fmla="*/ 371 h 378"/>
                      <a:gd name="T32" fmla="*/ 45 w 385"/>
                      <a:gd name="T33" fmla="*/ 371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85" h="378">
                        <a:moveTo>
                          <a:pt x="272" y="8"/>
                        </a:moveTo>
                        <a:cubicBezTo>
                          <a:pt x="321" y="4"/>
                          <a:pt x="370" y="0"/>
                          <a:pt x="362" y="8"/>
                        </a:cubicBezTo>
                        <a:cubicBezTo>
                          <a:pt x="354" y="16"/>
                          <a:pt x="226" y="39"/>
                          <a:pt x="226" y="54"/>
                        </a:cubicBezTo>
                        <a:cubicBezTo>
                          <a:pt x="226" y="69"/>
                          <a:pt x="385" y="92"/>
                          <a:pt x="362" y="99"/>
                        </a:cubicBezTo>
                        <a:cubicBezTo>
                          <a:pt x="339" y="106"/>
                          <a:pt x="97" y="91"/>
                          <a:pt x="90" y="99"/>
                        </a:cubicBezTo>
                        <a:cubicBezTo>
                          <a:pt x="83" y="107"/>
                          <a:pt x="324" y="137"/>
                          <a:pt x="317" y="145"/>
                        </a:cubicBezTo>
                        <a:cubicBezTo>
                          <a:pt x="310" y="153"/>
                          <a:pt x="45" y="138"/>
                          <a:pt x="45" y="145"/>
                        </a:cubicBezTo>
                        <a:cubicBezTo>
                          <a:pt x="45" y="152"/>
                          <a:pt x="317" y="183"/>
                          <a:pt x="317" y="190"/>
                        </a:cubicBezTo>
                        <a:cubicBezTo>
                          <a:pt x="317" y="197"/>
                          <a:pt x="45" y="183"/>
                          <a:pt x="45" y="190"/>
                        </a:cubicBezTo>
                        <a:cubicBezTo>
                          <a:pt x="45" y="197"/>
                          <a:pt x="317" y="228"/>
                          <a:pt x="317" y="235"/>
                        </a:cubicBezTo>
                        <a:cubicBezTo>
                          <a:pt x="317" y="242"/>
                          <a:pt x="52" y="227"/>
                          <a:pt x="45" y="235"/>
                        </a:cubicBezTo>
                        <a:cubicBezTo>
                          <a:pt x="38" y="243"/>
                          <a:pt x="279" y="273"/>
                          <a:pt x="272" y="281"/>
                        </a:cubicBezTo>
                        <a:cubicBezTo>
                          <a:pt x="265" y="289"/>
                          <a:pt x="0" y="274"/>
                          <a:pt x="0" y="281"/>
                        </a:cubicBezTo>
                        <a:cubicBezTo>
                          <a:pt x="0" y="288"/>
                          <a:pt x="272" y="319"/>
                          <a:pt x="272" y="326"/>
                        </a:cubicBezTo>
                        <a:cubicBezTo>
                          <a:pt x="272" y="333"/>
                          <a:pt x="0" y="319"/>
                          <a:pt x="0" y="326"/>
                        </a:cubicBezTo>
                        <a:cubicBezTo>
                          <a:pt x="0" y="333"/>
                          <a:pt x="265" y="364"/>
                          <a:pt x="272" y="371"/>
                        </a:cubicBezTo>
                        <a:cubicBezTo>
                          <a:pt x="279" y="378"/>
                          <a:pt x="75" y="371"/>
                          <a:pt x="45" y="371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2026" name="Group 42"/>
                <p:cNvGrpSpPr>
                  <a:grpSpLocks/>
                </p:cNvGrpSpPr>
                <p:nvPr/>
              </p:nvGrpSpPr>
              <p:grpSpPr bwMode="auto">
                <a:xfrm>
                  <a:off x="1156" y="2795"/>
                  <a:ext cx="2631" cy="295"/>
                  <a:chOff x="1156" y="2795"/>
                  <a:chExt cx="2631" cy="295"/>
                </a:xfrm>
              </p:grpSpPr>
              <p:sp>
                <p:nvSpPr>
                  <p:cNvPr id="68202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931"/>
                    <a:ext cx="122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02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31"/>
                    <a:ext cx="104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029" name="Freeform 45"/>
                  <p:cNvSpPr>
                    <a:spLocks/>
                  </p:cNvSpPr>
                  <p:nvPr/>
                </p:nvSpPr>
                <p:spPr bwMode="auto">
                  <a:xfrm>
                    <a:off x="2374" y="2795"/>
                    <a:ext cx="370" cy="295"/>
                  </a:xfrm>
                  <a:custGeom>
                    <a:avLst/>
                    <a:gdLst>
                      <a:gd name="T0" fmla="*/ 7 w 377"/>
                      <a:gd name="T1" fmla="*/ 136 h 295"/>
                      <a:gd name="T2" fmla="*/ 7 w 377"/>
                      <a:gd name="T3" fmla="*/ 272 h 295"/>
                      <a:gd name="T4" fmla="*/ 52 w 377"/>
                      <a:gd name="T5" fmla="*/ 45 h 295"/>
                      <a:gd name="T6" fmla="*/ 52 w 377"/>
                      <a:gd name="T7" fmla="*/ 272 h 295"/>
                      <a:gd name="T8" fmla="*/ 98 w 377"/>
                      <a:gd name="T9" fmla="*/ 0 h 295"/>
                      <a:gd name="T10" fmla="*/ 98 w 377"/>
                      <a:gd name="T11" fmla="*/ 272 h 295"/>
                      <a:gd name="T12" fmla="*/ 143 w 377"/>
                      <a:gd name="T13" fmla="*/ 45 h 295"/>
                      <a:gd name="T14" fmla="*/ 188 w 377"/>
                      <a:gd name="T15" fmla="*/ 272 h 295"/>
                      <a:gd name="T16" fmla="*/ 234 w 377"/>
                      <a:gd name="T17" fmla="*/ 45 h 295"/>
                      <a:gd name="T18" fmla="*/ 279 w 377"/>
                      <a:gd name="T19" fmla="*/ 272 h 295"/>
                      <a:gd name="T20" fmla="*/ 325 w 377"/>
                      <a:gd name="T21" fmla="*/ 0 h 295"/>
                      <a:gd name="T22" fmla="*/ 370 w 377"/>
                      <a:gd name="T23" fmla="*/ 272 h 295"/>
                      <a:gd name="T24" fmla="*/ 370 w 377"/>
                      <a:gd name="T25" fmla="*/ 136 h 2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77" h="295">
                        <a:moveTo>
                          <a:pt x="7" y="136"/>
                        </a:moveTo>
                        <a:cubicBezTo>
                          <a:pt x="3" y="211"/>
                          <a:pt x="0" y="287"/>
                          <a:pt x="7" y="272"/>
                        </a:cubicBezTo>
                        <a:cubicBezTo>
                          <a:pt x="14" y="257"/>
                          <a:pt x="45" y="45"/>
                          <a:pt x="52" y="45"/>
                        </a:cubicBezTo>
                        <a:cubicBezTo>
                          <a:pt x="59" y="45"/>
                          <a:pt x="44" y="279"/>
                          <a:pt x="52" y="272"/>
                        </a:cubicBezTo>
                        <a:cubicBezTo>
                          <a:pt x="60" y="265"/>
                          <a:pt x="90" y="0"/>
                          <a:pt x="98" y="0"/>
                        </a:cubicBezTo>
                        <a:cubicBezTo>
                          <a:pt x="106" y="0"/>
                          <a:pt x="91" y="265"/>
                          <a:pt x="98" y="272"/>
                        </a:cubicBezTo>
                        <a:cubicBezTo>
                          <a:pt x="105" y="279"/>
                          <a:pt x="128" y="45"/>
                          <a:pt x="143" y="45"/>
                        </a:cubicBezTo>
                        <a:cubicBezTo>
                          <a:pt x="158" y="45"/>
                          <a:pt x="173" y="272"/>
                          <a:pt x="188" y="272"/>
                        </a:cubicBezTo>
                        <a:cubicBezTo>
                          <a:pt x="203" y="272"/>
                          <a:pt x="219" y="45"/>
                          <a:pt x="234" y="45"/>
                        </a:cubicBezTo>
                        <a:cubicBezTo>
                          <a:pt x="249" y="45"/>
                          <a:pt x="264" y="279"/>
                          <a:pt x="279" y="272"/>
                        </a:cubicBezTo>
                        <a:cubicBezTo>
                          <a:pt x="294" y="265"/>
                          <a:pt x="310" y="0"/>
                          <a:pt x="325" y="0"/>
                        </a:cubicBezTo>
                        <a:cubicBezTo>
                          <a:pt x="340" y="0"/>
                          <a:pt x="363" y="249"/>
                          <a:pt x="370" y="272"/>
                        </a:cubicBezTo>
                        <a:cubicBezTo>
                          <a:pt x="377" y="295"/>
                          <a:pt x="370" y="159"/>
                          <a:pt x="370" y="136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682030" name="Picture 4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410" r="12386"/>
            <a:stretch>
              <a:fillRect/>
            </a:stretch>
          </p:blipFill>
          <p:spPr bwMode="auto">
            <a:xfrm>
              <a:off x="3859" y="2391"/>
              <a:ext cx="484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2031" name="Rectangle 47"/>
            <p:cNvSpPr>
              <a:spLocks noChangeArrowheads="1"/>
            </p:cNvSpPr>
            <p:nvPr/>
          </p:nvSpPr>
          <p:spPr bwMode="auto">
            <a:xfrm>
              <a:off x="4177" y="660"/>
              <a:ext cx="173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4" tIns="45696" rIns="91394" bIns="45696">
              <a:spAutoFit/>
            </a:bodyPr>
            <a:lstStyle/>
            <a:p>
              <a:pPr marL="293688" indent="-293688" defTabSz="784225" eaLnBrk="1" hangingPunct="1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 sz="2400">
                  <a:latin typeface="Arial" charset="0"/>
                  <a:ea typeface="华文细黑" pitchFamily="2" charset="-122"/>
                </a:rPr>
                <a:t> </a:t>
              </a:r>
              <a:r>
                <a:rPr lang="zh-CN" altLang="en-US" sz="2000" b="1">
                  <a:latin typeface="华文细黑" pitchFamily="2" charset="-122"/>
                  <a:ea typeface="华文细黑" pitchFamily="2" charset="-122"/>
                </a:rPr>
                <a:t>质量（</a:t>
              </a:r>
              <a:r>
                <a:rPr lang="en-US" altLang="zh-CN" sz="2000" b="1">
                  <a:latin typeface="华文细黑" pitchFamily="2" charset="-122"/>
                  <a:ea typeface="华文细黑" pitchFamily="2" charset="-122"/>
                </a:rPr>
                <a:t>Quality</a:t>
              </a:r>
              <a:r>
                <a:rPr lang="zh-CN" altLang="en-US" sz="2000" b="1">
                  <a:latin typeface="华文细黑" pitchFamily="2" charset="-122"/>
                  <a:ea typeface="华文细黑" pitchFamily="2" charset="-122"/>
                </a:rPr>
                <a:t>）</a:t>
              </a:r>
            </a:p>
          </p:txBody>
        </p:sp>
        <p:pic>
          <p:nvPicPr>
            <p:cNvPr id="682032" name="Picture 4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386" t="4410"/>
            <a:stretch>
              <a:fillRect/>
            </a:stretch>
          </p:blipFill>
          <p:spPr bwMode="auto">
            <a:xfrm>
              <a:off x="5547" y="2350"/>
              <a:ext cx="4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2033" name="Picture 4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180134">
              <a:off x="4578" y="1042"/>
              <a:ext cx="414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>
              <a:off x="3180" y="116"/>
              <a:ext cx="45" cy="4496"/>
            </a:xfrm>
            <a:prstGeom prst="line">
              <a:avLst/>
            </a:prstGeom>
            <a:noFill/>
            <a:ln w="1905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035" name="Text Box 51"/>
            <p:cNvSpPr txBox="1">
              <a:spLocks noChangeArrowheads="1"/>
            </p:cNvSpPr>
            <p:nvPr/>
          </p:nvSpPr>
          <p:spPr bwMode="auto">
            <a:xfrm>
              <a:off x="3448" y="4031"/>
              <a:ext cx="308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8355" tIns="39177" rIns="78355" bIns="39177">
              <a:spAutoFit/>
            </a:bodyPr>
            <a:lstStyle>
              <a:lvl1pPr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9211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784225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174750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1566863" defTabSz="78422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0240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4812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29384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395663" defTabSz="784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1900" b="1">
                  <a:solidFill>
                    <a:srgbClr val="990000"/>
                  </a:solidFill>
                  <a:latin typeface="FrutigerNext LT BlackCn" pitchFamily="34" charset="0"/>
                  <a:ea typeface="华文细黑" pitchFamily="2" charset="-122"/>
                </a:rPr>
                <a:t>在提交满足要求的产品、服务或成果同时，保障高质量、合适进度和成本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0828F218-B437-4425-9215-6F41F766E790}" type="slidenum">
              <a:rPr lang="de-DE"/>
              <a:pPr/>
              <a:t>5</a:t>
            </a:fld>
            <a:endParaRPr lang="en-GB"/>
          </a:p>
        </p:txBody>
      </p:sp>
      <p:sp>
        <p:nvSpPr>
          <p:cNvPr id="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566BD-7574-4297-BDDF-3E6D630C1D0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7348538" y="5762625"/>
            <a:ext cx="86360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合同收尾</a:t>
            </a:r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6053138" y="5762625"/>
            <a:ext cx="129540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合同管理</a:t>
            </a: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4941888" y="5762625"/>
            <a:ext cx="111125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询价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卖方选择</a:t>
            </a:r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3462338" y="5762625"/>
            <a:ext cx="147955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采购规划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发包规划</a:t>
            </a:r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2182813" y="5762625"/>
            <a:ext cx="1279525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931863" y="5762625"/>
            <a:ext cx="1250950" cy="4429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采购管理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(6)</a:t>
            </a:r>
          </a:p>
        </p:txBody>
      </p:sp>
      <p:sp>
        <p:nvSpPr>
          <p:cNvPr id="675849" name="Rectangle 9"/>
          <p:cNvSpPr>
            <a:spLocks noChangeArrowheads="1"/>
          </p:cNvSpPr>
          <p:nvPr/>
        </p:nvSpPr>
        <p:spPr bwMode="auto">
          <a:xfrm>
            <a:off x="7348538" y="4773613"/>
            <a:ext cx="863600" cy="9890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6053138" y="4773613"/>
            <a:ext cx="1295400" cy="9890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风险监控</a:t>
            </a:r>
          </a:p>
          <a:p>
            <a:pPr eaLnBrk="1" hangingPunct="1">
              <a:spcBef>
                <a:spcPct val="25000"/>
              </a:spcBef>
            </a:pPr>
            <a:endParaRPr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4941888" y="4773613"/>
            <a:ext cx="1111250" cy="9890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3462338" y="4773613"/>
            <a:ext cx="1479550" cy="9890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风险管理计划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风险识别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定性风险分析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定量风险分析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风险应对规划</a:t>
            </a:r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2182813" y="4773613"/>
            <a:ext cx="1279525" cy="9890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54" name="Rectangle 14"/>
          <p:cNvSpPr>
            <a:spLocks noChangeArrowheads="1"/>
          </p:cNvSpPr>
          <p:nvPr/>
        </p:nvSpPr>
        <p:spPr bwMode="auto">
          <a:xfrm>
            <a:off x="931863" y="4773613"/>
            <a:ext cx="1250950" cy="9890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风险管理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(6)</a:t>
            </a:r>
          </a:p>
        </p:txBody>
      </p:sp>
      <p:sp>
        <p:nvSpPr>
          <p:cNvPr id="675855" name="Rectangle 15"/>
          <p:cNvSpPr>
            <a:spLocks noChangeArrowheads="1"/>
          </p:cNvSpPr>
          <p:nvPr/>
        </p:nvSpPr>
        <p:spPr bwMode="auto">
          <a:xfrm>
            <a:off x="7348538" y="4332288"/>
            <a:ext cx="863600" cy="441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56" name="Rectangle 16"/>
          <p:cNvSpPr>
            <a:spLocks noChangeArrowheads="1"/>
          </p:cNvSpPr>
          <p:nvPr/>
        </p:nvSpPr>
        <p:spPr bwMode="auto">
          <a:xfrm>
            <a:off x="6053138" y="4332288"/>
            <a:ext cx="1295400" cy="441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绩效报告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利害关系者管理</a:t>
            </a:r>
          </a:p>
        </p:txBody>
      </p:sp>
      <p:sp>
        <p:nvSpPr>
          <p:cNvPr id="675857" name="Rectangle 17"/>
          <p:cNvSpPr>
            <a:spLocks noChangeArrowheads="1"/>
          </p:cNvSpPr>
          <p:nvPr/>
        </p:nvSpPr>
        <p:spPr bwMode="auto">
          <a:xfrm>
            <a:off x="4941888" y="4332288"/>
            <a:ext cx="1111250" cy="441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信息发布</a:t>
            </a:r>
          </a:p>
        </p:txBody>
      </p:sp>
      <p:sp>
        <p:nvSpPr>
          <p:cNvPr id="675858" name="Rectangle 18"/>
          <p:cNvSpPr>
            <a:spLocks noChangeArrowheads="1"/>
          </p:cNvSpPr>
          <p:nvPr/>
        </p:nvSpPr>
        <p:spPr bwMode="auto">
          <a:xfrm>
            <a:off x="3462338" y="4332288"/>
            <a:ext cx="1479550" cy="441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沟通规划</a:t>
            </a:r>
          </a:p>
        </p:txBody>
      </p:sp>
      <p:sp>
        <p:nvSpPr>
          <p:cNvPr id="675859" name="Rectangle 19"/>
          <p:cNvSpPr>
            <a:spLocks noChangeArrowheads="1"/>
          </p:cNvSpPr>
          <p:nvPr/>
        </p:nvSpPr>
        <p:spPr bwMode="auto">
          <a:xfrm>
            <a:off x="2182813" y="4332288"/>
            <a:ext cx="1279525" cy="441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60" name="Rectangle 20"/>
          <p:cNvSpPr>
            <a:spLocks noChangeArrowheads="1"/>
          </p:cNvSpPr>
          <p:nvPr/>
        </p:nvSpPr>
        <p:spPr bwMode="auto">
          <a:xfrm>
            <a:off x="931863" y="4332288"/>
            <a:ext cx="1250950" cy="44132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沟通管理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(4)</a:t>
            </a:r>
          </a:p>
        </p:txBody>
      </p:sp>
      <p:sp>
        <p:nvSpPr>
          <p:cNvPr id="675861" name="Rectangle 21"/>
          <p:cNvSpPr>
            <a:spLocks noChangeArrowheads="1"/>
          </p:cNvSpPr>
          <p:nvPr/>
        </p:nvSpPr>
        <p:spPr bwMode="auto">
          <a:xfrm>
            <a:off x="7348538" y="3889375"/>
            <a:ext cx="86360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62" name="Rectangle 22"/>
          <p:cNvSpPr>
            <a:spLocks noChangeArrowheads="1"/>
          </p:cNvSpPr>
          <p:nvPr/>
        </p:nvSpPr>
        <p:spPr bwMode="auto">
          <a:xfrm>
            <a:off x="6053138" y="3889375"/>
            <a:ext cx="129540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项目团队管理</a:t>
            </a:r>
          </a:p>
        </p:txBody>
      </p: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4941888" y="3889375"/>
            <a:ext cx="111125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项目团队组建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项目团队建设</a:t>
            </a: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3462338" y="3889375"/>
            <a:ext cx="1479550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人力资源规划</a:t>
            </a:r>
          </a:p>
        </p:txBody>
      </p:sp>
      <p:sp>
        <p:nvSpPr>
          <p:cNvPr id="675865" name="Rectangle 25"/>
          <p:cNvSpPr>
            <a:spLocks noChangeArrowheads="1"/>
          </p:cNvSpPr>
          <p:nvPr/>
        </p:nvSpPr>
        <p:spPr bwMode="auto">
          <a:xfrm>
            <a:off x="2182813" y="3889375"/>
            <a:ext cx="1279525" cy="4429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66" name="Rectangle 26"/>
          <p:cNvSpPr>
            <a:spLocks noChangeArrowheads="1"/>
          </p:cNvSpPr>
          <p:nvPr/>
        </p:nvSpPr>
        <p:spPr bwMode="auto">
          <a:xfrm>
            <a:off x="931863" y="3889375"/>
            <a:ext cx="1250950" cy="4429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200" b="1">
                <a:latin typeface="华文细黑" pitchFamily="2" charset="-122"/>
                <a:ea typeface="华文细黑" pitchFamily="2" charset="-122"/>
              </a:rPr>
              <a:t>人力资源管理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(4)</a:t>
            </a:r>
          </a:p>
        </p:txBody>
      </p:sp>
      <p:sp>
        <p:nvSpPr>
          <p:cNvPr id="675867" name="Rectangle 27"/>
          <p:cNvSpPr>
            <a:spLocks noChangeArrowheads="1"/>
          </p:cNvSpPr>
          <p:nvPr/>
        </p:nvSpPr>
        <p:spPr bwMode="auto">
          <a:xfrm>
            <a:off x="7348538" y="3482975"/>
            <a:ext cx="863600" cy="406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68" name="Rectangle 28"/>
          <p:cNvSpPr>
            <a:spLocks noChangeArrowheads="1"/>
          </p:cNvSpPr>
          <p:nvPr/>
        </p:nvSpPr>
        <p:spPr bwMode="auto">
          <a:xfrm>
            <a:off x="6053138" y="3482975"/>
            <a:ext cx="1295400" cy="406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实施质量控制</a:t>
            </a:r>
          </a:p>
        </p:txBody>
      </p:sp>
      <p:sp>
        <p:nvSpPr>
          <p:cNvPr id="675869" name="Rectangle 29"/>
          <p:cNvSpPr>
            <a:spLocks noChangeArrowheads="1"/>
          </p:cNvSpPr>
          <p:nvPr/>
        </p:nvSpPr>
        <p:spPr bwMode="auto">
          <a:xfrm>
            <a:off x="4941888" y="3482975"/>
            <a:ext cx="1111250" cy="406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实施质量保证</a:t>
            </a:r>
          </a:p>
        </p:txBody>
      </p:sp>
      <p:sp>
        <p:nvSpPr>
          <p:cNvPr id="675870" name="Rectangle 30"/>
          <p:cNvSpPr>
            <a:spLocks noChangeArrowheads="1"/>
          </p:cNvSpPr>
          <p:nvPr/>
        </p:nvSpPr>
        <p:spPr bwMode="auto">
          <a:xfrm>
            <a:off x="3462338" y="3482975"/>
            <a:ext cx="1479550" cy="406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质量规划</a:t>
            </a:r>
          </a:p>
        </p:txBody>
      </p:sp>
      <p:sp>
        <p:nvSpPr>
          <p:cNvPr id="675871" name="Rectangle 31"/>
          <p:cNvSpPr>
            <a:spLocks noChangeArrowheads="1"/>
          </p:cNvSpPr>
          <p:nvPr/>
        </p:nvSpPr>
        <p:spPr bwMode="auto">
          <a:xfrm>
            <a:off x="2182813" y="3482975"/>
            <a:ext cx="1279525" cy="406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72" name="Rectangle 32"/>
          <p:cNvSpPr>
            <a:spLocks noChangeArrowheads="1"/>
          </p:cNvSpPr>
          <p:nvPr/>
        </p:nvSpPr>
        <p:spPr bwMode="auto">
          <a:xfrm>
            <a:off x="931863" y="3482975"/>
            <a:ext cx="1250950" cy="406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质量管理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(3)</a:t>
            </a:r>
          </a:p>
        </p:txBody>
      </p:sp>
      <p:sp>
        <p:nvSpPr>
          <p:cNvPr id="675873" name="Rectangle 33"/>
          <p:cNvSpPr>
            <a:spLocks noChangeArrowheads="1"/>
          </p:cNvSpPr>
          <p:nvPr/>
        </p:nvSpPr>
        <p:spPr bwMode="auto">
          <a:xfrm>
            <a:off x="7348538" y="3040063"/>
            <a:ext cx="863600" cy="44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74" name="Rectangle 34"/>
          <p:cNvSpPr>
            <a:spLocks noChangeArrowheads="1"/>
          </p:cNvSpPr>
          <p:nvPr/>
        </p:nvSpPr>
        <p:spPr bwMode="auto">
          <a:xfrm>
            <a:off x="6053138" y="3040063"/>
            <a:ext cx="1295400" cy="44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费用控制</a:t>
            </a:r>
          </a:p>
        </p:txBody>
      </p:sp>
      <p:sp>
        <p:nvSpPr>
          <p:cNvPr id="675875" name="Rectangle 35"/>
          <p:cNvSpPr>
            <a:spLocks noChangeArrowheads="1"/>
          </p:cNvSpPr>
          <p:nvPr/>
        </p:nvSpPr>
        <p:spPr bwMode="auto">
          <a:xfrm>
            <a:off x="4941888" y="3040063"/>
            <a:ext cx="1111250" cy="44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76" name="Rectangle 36"/>
          <p:cNvSpPr>
            <a:spLocks noChangeArrowheads="1"/>
          </p:cNvSpPr>
          <p:nvPr/>
        </p:nvSpPr>
        <p:spPr bwMode="auto">
          <a:xfrm>
            <a:off x="3462338" y="3040063"/>
            <a:ext cx="1479550" cy="44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费用估算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费用预算</a:t>
            </a:r>
          </a:p>
        </p:txBody>
      </p:sp>
      <p:sp>
        <p:nvSpPr>
          <p:cNvPr id="675877" name="Rectangle 37"/>
          <p:cNvSpPr>
            <a:spLocks noChangeArrowheads="1"/>
          </p:cNvSpPr>
          <p:nvPr/>
        </p:nvSpPr>
        <p:spPr bwMode="auto">
          <a:xfrm>
            <a:off x="2182813" y="3040063"/>
            <a:ext cx="1279525" cy="44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78" name="Rectangle 38"/>
          <p:cNvSpPr>
            <a:spLocks noChangeArrowheads="1"/>
          </p:cNvSpPr>
          <p:nvPr/>
        </p:nvSpPr>
        <p:spPr bwMode="auto">
          <a:xfrm>
            <a:off x="931863" y="3040063"/>
            <a:ext cx="1250950" cy="4429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费用管理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(3)</a:t>
            </a:r>
          </a:p>
        </p:txBody>
      </p:sp>
      <p:sp>
        <p:nvSpPr>
          <p:cNvPr id="675879" name="Rectangle 39"/>
          <p:cNvSpPr>
            <a:spLocks noChangeArrowheads="1"/>
          </p:cNvSpPr>
          <p:nvPr/>
        </p:nvSpPr>
        <p:spPr bwMode="auto">
          <a:xfrm>
            <a:off x="7348538" y="2051050"/>
            <a:ext cx="863600" cy="9890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80" name="Rectangle 40"/>
          <p:cNvSpPr>
            <a:spLocks noChangeArrowheads="1"/>
          </p:cNvSpPr>
          <p:nvPr/>
        </p:nvSpPr>
        <p:spPr bwMode="auto">
          <a:xfrm>
            <a:off x="6053138" y="2051050"/>
            <a:ext cx="1295400" cy="9890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进度控制</a:t>
            </a:r>
          </a:p>
        </p:txBody>
      </p:sp>
      <p:sp>
        <p:nvSpPr>
          <p:cNvPr id="675881" name="Rectangle 41"/>
          <p:cNvSpPr>
            <a:spLocks noChangeArrowheads="1"/>
          </p:cNvSpPr>
          <p:nvPr/>
        </p:nvSpPr>
        <p:spPr bwMode="auto">
          <a:xfrm>
            <a:off x="4941888" y="2051050"/>
            <a:ext cx="1111250" cy="9890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82" name="Rectangle 42"/>
          <p:cNvSpPr>
            <a:spLocks noChangeArrowheads="1"/>
          </p:cNvSpPr>
          <p:nvPr/>
        </p:nvSpPr>
        <p:spPr bwMode="auto">
          <a:xfrm>
            <a:off x="3462338" y="2051050"/>
            <a:ext cx="1479550" cy="9890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活动定义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活动排序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活动资源估算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活动持续时间估算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制定进度表</a:t>
            </a:r>
          </a:p>
        </p:txBody>
      </p:sp>
      <p:sp>
        <p:nvSpPr>
          <p:cNvPr id="675883" name="Rectangle 43"/>
          <p:cNvSpPr>
            <a:spLocks noChangeArrowheads="1"/>
          </p:cNvSpPr>
          <p:nvPr/>
        </p:nvSpPr>
        <p:spPr bwMode="auto">
          <a:xfrm>
            <a:off x="2182813" y="2051050"/>
            <a:ext cx="1279525" cy="9890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84" name="Rectangle 44"/>
          <p:cNvSpPr>
            <a:spLocks noChangeArrowheads="1"/>
          </p:cNvSpPr>
          <p:nvPr/>
        </p:nvSpPr>
        <p:spPr bwMode="auto">
          <a:xfrm>
            <a:off x="931863" y="2051050"/>
            <a:ext cx="1250950" cy="9890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时间管理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(6)</a:t>
            </a:r>
          </a:p>
        </p:txBody>
      </p:sp>
      <p:sp>
        <p:nvSpPr>
          <p:cNvPr id="675885" name="Rectangle 45"/>
          <p:cNvSpPr>
            <a:spLocks noChangeArrowheads="1"/>
          </p:cNvSpPr>
          <p:nvPr/>
        </p:nvSpPr>
        <p:spPr bwMode="auto">
          <a:xfrm>
            <a:off x="7348538" y="1427163"/>
            <a:ext cx="863600" cy="6238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86" name="Rectangle 46"/>
          <p:cNvSpPr>
            <a:spLocks noChangeArrowheads="1"/>
          </p:cNvSpPr>
          <p:nvPr/>
        </p:nvSpPr>
        <p:spPr bwMode="auto">
          <a:xfrm>
            <a:off x="6053138" y="1427163"/>
            <a:ext cx="1295400" cy="6238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范围核实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范围控制</a:t>
            </a:r>
          </a:p>
        </p:txBody>
      </p:sp>
      <p:sp>
        <p:nvSpPr>
          <p:cNvPr id="675887" name="Rectangle 47"/>
          <p:cNvSpPr>
            <a:spLocks noChangeArrowheads="1"/>
          </p:cNvSpPr>
          <p:nvPr/>
        </p:nvSpPr>
        <p:spPr bwMode="auto">
          <a:xfrm>
            <a:off x="4941888" y="1427163"/>
            <a:ext cx="1111250" cy="6238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88" name="Rectangle 48"/>
          <p:cNvSpPr>
            <a:spLocks noChangeArrowheads="1"/>
          </p:cNvSpPr>
          <p:nvPr/>
        </p:nvSpPr>
        <p:spPr bwMode="auto">
          <a:xfrm>
            <a:off x="3462338" y="1427163"/>
            <a:ext cx="1479550" cy="6238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范围规划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范围定义</a:t>
            </a:r>
          </a:p>
          <a:p>
            <a:pPr eaLnBrk="1" hangingPunct="1"/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制作工作分解结构</a:t>
            </a:r>
          </a:p>
        </p:txBody>
      </p:sp>
      <p:sp>
        <p:nvSpPr>
          <p:cNvPr id="675889" name="Rectangle 49"/>
          <p:cNvSpPr>
            <a:spLocks noChangeArrowheads="1"/>
          </p:cNvSpPr>
          <p:nvPr/>
        </p:nvSpPr>
        <p:spPr bwMode="auto">
          <a:xfrm>
            <a:off x="2182813" y="1427163"/>
            <a:ext cx="1279525" cy="6238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endParaRPr lang="zh-CN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5890" name="Rectangle 50"/>
          <p:cNvSpPr>
            <a:spLocks noChangeArrowheads="1"/>
          </p:cNvSpPr>
          <p:nvPr/>
        </p:nvSpPr>
        <p:spPr bwMode="auto">
          <a:xfrm>
            <a:off x="931863" y="1427163"/>
            <a:ext cx="1250950" cy="62388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范围管理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(5)</a:t>
            </a:r>
          </a:p>
        </p:txBody>
      </p:sp>
      <p:sp>
        <p:nvSpPr>
          <p:cNvPr id="675891" name="Rectangle 51"/>
          <p:cNvSpPr>
            <a:spLocks noChangeArrowheads="1"/>
          </p:cNvSpPr>
          <p:nvPr/>
        </p:nvSpPr>
        <p:spPr bwMode="auto">
          <a:xfrm>
            <a:off x="7348538" y="801688"/>
            <a:ext cx="863600" cy="625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项目收尾</a:t>
            </a:r>
          </a:p>
        </p:txBody>
      </p:sp>
      <p:sp>
        <p:nvSpPr>
          <p:cNvPr id="675892" name="Rectangle 52"/>
          <p:cNvSpPr>
            <a:spLocks noChangeArrowheads="1"/>
          </p:cNvSpPr>
          <p:nvPr/>
        </p:nvSpPr>
        <p:spPr bwMode="auto">
          <a:xfrm>
            <a:off x="6053138" y="801688"/>
            <a:ext cx="1295400" cy="625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监控项目工作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整体变更控制</a:t>
            </a:r>
          </a:p>
        </p:txBody>
      </p:sp>
      <p:sp>
        <p:nvSpPr>
          <p:cNvPr id="675893" name="Rectangle 53"/>
          <p:cNvSpPr>
            <a:spLocks noChangeArrowheads="1"/>
          </p:cNvSpPr>
          <p:nvPr/>
        </p:nvSpPr>
        <p:spPr bwMode="auto">
          <a:xfrm>
            <a:off x="4941888" y="801688"/>
            <a:ext cx="1111250" cy="625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指导与管理项目执行</a:t>
            </a:r>
          </a:p>
        </p:txBody>
      </p:sp>
      <p:sp>
        <p:nvSpPr>
          <p:cNvPr id="675894" name="Rectangle 54"/>
          <p:cNvSpPr>
            <a:spLocks noChangeArrowheads="1"/>
          </p:cNvSpPr>
          <p:nvPr/>
        </p:nvSpPr>
        <p:spPr bwMode="auto">
          <a:xfrm>
            <a:off x="3462338" y="801688"/>
            <a:ext cx="1479550" cy="625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制定项目管理计划</a:t>
            </a:r>
          </a:p>
        </p:txBody>
      </p:sp>
      <p:sp>
        <p:nvSpPr>
          <p:cNvPr id="675895" name="Rectangle 55"/>
          <p:cNvSpPr>
            <a:spLocks noChangeArrowheads="1"/>
          </p:cNvSpPr>
          <p:nvPr/>
        </p:nvSpPr>
        <p:spPr bwMode="auto">
          <a:xfrm>
            <a:off x="2182813" y="801688"/>
            <a:ext cx="1279525" cy="625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制定项目章程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制定项目初步范围说明书</a:t>
            </a:r>
          </a:p>
        </p:txBody>
      </p:sp>
      <p:sp>
        <p:nvSpPr>
          <p:cNvPr id="675896" name="Rectangle 56"/>
          <p:cNvSpPr>
            <a:spLocks noChangeArrowheads="1"/>
          </p:cNvSpPr>
          <p:nvPr/>
        </p:nvSpPr>
        <p:spPr bwMode="auto">
          <a:xfrm>
            <a:off x="931863" y="801688"/>
            <a:ext cx="1250950" cy="6254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整体管理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(7)</a:t>
            </a:r>
          </a:p>
        </p:txBody>
      </p:sp>
      <p:sp>
        <p:nvSpPr>
          <p:cNvPr id="675897" name="Rectangle 57"/>
          <p:cNvSpPr>
            <a:spLocks noChangeArrowheads="1"/>
          </p:cNvSpPr>
          <p:nvPr/>
        </p:nvSpPr>
        <p:spPr bwMode="auto">
          <a:xfrm>
            <a:off x="7348538" y="358775"/>
            <a:ext cx="863600" cy="4429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800" b="1">
                <a:latin typeface="华文细黑" pitchFamily="2" charset="-122"/>
                <a:ea typeface="华文细黑" pitchFamily="2" charset="-122"/>
              </a:rPr>
              <a:t>收尾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(2)</a:t>
            </a:r>
          </a:p>
        </p:txBody>
      </p:sp>
      <p:sp>
        <p:nvSpPr>
          <p:cNvPr id="675898" name="Rectangle 58"/>
          <p:cNvSpPr>
            <a:spLocks noChangeArrowheads="1"/>
          </p:cNvSpPr>
          <p:nvPr/>
        </p:nvSpPr>
        <p:spPr bwMode="auto">
          <a:xfrm>
            <a:off x="6053138" y="358775"/>
            <a:ext cx="1295400" cy="4429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800" b="1">
                <a:latin typeface="华文细黑" pitchFamily="2" charset="-122"/>
                <a:ea typeface="华文细黑" pitchFamily="2" charset="-122"/>
              </a:rPr>
              <a:t>监控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(12)</a:t>
            </a:r>
          </a:p>
        </p:txBody>
      </p:sp>
      <p:sp>
        <p:nvSpPr>
          <p:cNvPr id="675899" name="Rectangle 59"/>
          <p:cNvSpPr>
            <a:spLocks noChangeArrowheads="1"/>
          </p:cNvSpPr>
          <p:nvPr/>
        </p:nvSpPr>
        <p:spPr bwMode="auto">
          <a:xfrm>
            <a:off x="4941888" y="358775"/>
            <a:ext cx="1111250" cy="4429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800" b="1">
                <a:latin typeface="华文细黑" pitchFamily="2" charset="-122"/>
                <a:ea typeface="华文细黑" pitchFamily="2" charset="-122"/>
              </a:rPr>
              <a:t>执行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(7)</a:t>
            </a:r>
          </a:p>
        </p:txBody>
      </p:sp>
      <p:sp>
        <p:nvSpPr>
          <p:cNvPr id="675900" name="Rectangle 60"/>
          <p:cNvSpPr>
            <a:spLocks noChangeArrowheads="1"/>
          </p:cNvSpPr>
          <p:nvPr/>
        </p:nvSpPr>
        <p:spPr bwMode="auto">
          <a:xfrm>
            <a:off x="3462338" y="358775"/>
            <a:ext cx="1479550" cy="4429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800" b="1">
                <a:latin typeface="华文细黑" pitchFamily="2" charset="-122"/>
                <a:ea typeface="华文细黑" pitchFamily="2" charset="-122"/>
              </a:rPr>
              <a:t>规划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(21)</a:t>
            </a:r>
          </a:p>
        </p:txBody>
      </p:sp>
      <p:sp>
        <p:nvSpPr>
          <p:cNvPr id="675901" name="Rectangle 61"/>
          <p:cNvSpPr>
            <a:spLocks noChangeArrowheads="1"/>
          </p:cNvSpPr>
          <p:nvPr/>
        </p:nvSpPr>
        <p:spPr bwMode="auto">
          <a:xfrm>
            <a:off x="2182813" y="358775"/>
            <a:ext cx="1279525" cy="4429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1800" b="1">
                <a:latin typeface="华文细黑" pitchFamily="2" charset="-122"/>
                <a:ea typeface="华文细黑" pitchFamily="2" charset="-122"/>
              </a:rPr>
              <a:t>启动</a:t>
            </a:r>
            <a:r>
              <a:rPr lang="en-US" altLang="zh-CN" sz="1200">
                <a:latin typeface="华文细黑" pitchFamily="2" charset="-122"/>
                <a:ea typeface="华文细黑" pitchFamily="2" charset="-122"/>
              </a:rPr>
              <a:t>(2)</a:t>
            </a:r>
          </a:p>
        </p:txBody>
      </p:sp>
      <p:sp>
        <p:nvSpPr>
          <p:cNvPr id="675902" name="Rectangle 62"/>
          <p:cNvSpPr>
            <a:spLocks noChangeArrowheads="1"/>
          </p:cNvSpPr>
          <p:nvPr/>
        </p:nvSpPr>
        <p:spPr bwMode="auto">
          <a:xfrm>
            <a:off x="931863" y="358775"/>
            <a:ext cx="1250950" cy="4429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55" tIns="39177" rIns="78355" bIns="39177"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kumimoji="1" lang="en-US" altLang="zh-CN" sz="1400" b="1">
                <a:latin typeface="华文细黑" pitchFamily="2" charset="-122"/>
                <a:ea typeface="华文细黑" pitchFamily="2" charset="-122"/>
              </a:rPr>
              <a:t>PMBOK2004</a:t>
            </a:r>
          </a:p>
        </p:txBody>
      </p:sp>
      <p:sp>
        <p:nvSpPr>
          <p:cNvPr id="675903" name="Line 63"/>
          <p:cNvSpPr>
            <a:spLocks noChangeShapeType="1"/>
          </p:cNvSpPr>
          <p:nvPr/>
        </p:nvSpPr>
        <p:spPr bwMode="auto">
          <a:xfrm>
            <a:off x="931863" y="358775"/>
            <a:ext cx="7280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4" name="Line 64"/>
          <p:cNvSpPr>
            <a:spLocks noChangeShapeType="1"/>
          </p:cNvSpPr>
          <p:nvPr/>
        </p:nvSpPr>
        <p:spPr bwMode="auto">
          <a:xfrm>
            <a:off x="931863" y="801688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5" name="Line 65"/>
          <p:cNvSpPr>
            <a:spLocks noChangeShapeType="1"/>
          </p:cNvSpPr>
          <p:nvPr/>
        </p:nvSpPr>
        <p:spPr bwMode="auto">
          <a:xfrm>
            <a:off x="931863" y="1427163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6" name="Line 66"/>
          <p:cNvSpPr>
            <a:spLocks noChangeShapeType="1"/>
          </p:cNvSpPr>
          <p:nvPr/>
        </p:nvSpPr>
        <p:spPr bwMode="auto">
          <a:xfrm>
            <a:off x="931863" y="2051050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7" name="Line 67"/>
          <p:cNvSpPr>
            <a:spLocks noChangeShapeType="1"/>
          </p:cNvSpPr>
          <p:nvPr/>
        </p:nvSpPr>
        <p:spPr bwMode="auto">
          <a:xfrm>
            <a:off x="931863" y="3040063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8" name="Line 68"/>
          <p:cNvSpPr>
            <a:spLocks noChangeShapeType="1"/>
          </p:cNvSpPr>
          <p:nvPr/>
        </p:nvSpPr>
        <p:spPr bwMode="auto">
          <a:xfrm>
            <a:off x="931863" y="3482975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9" name="Line 69"/>
          <p:cNvSpPr>
            <a:spLocks noChangeShapeType="1"/>
          </p:cNvSpPr>
          <p:nvPr/>
        </p:nvSpPr>
        <p:spPr bwMode="auto">
          <a:xfrm>
            <a:off x="931863" y="3889375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0" name="Line 70"/>
          <p:cNvSpPr>
            <a:spLocks noChangeShapeType="1"/>
          </p:cNvSpPr>
          <p:nvPr/>
        </p:nvSpPr>
        <p:spPr bwMode="auto">
          <a:xfrm>
            <a:off x="931863" y="4332288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1" name="Line 71"/>
          <p:cNvSpPr>
            <a:spLocks noChangeShapeType="1"/>
          </p:cNvSpPr>
          <p:nvPr/>
        </p:nvSpPr>
        <p:spPr bwMode="auto">
          <a:xfrm>
            <a:off x="931863" y="4773613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2" name="Line 72"/>
          <p:cNvSpPr>
            <a:spLocks noChangeShapeType="1"/>
          </p:cNvSpPr>
          <p:nvPr/>
        </p:nvSpPr>
        <p:spPr bwMode="auto">
          <a:xfrm>
            <a:off x="931863" y="5762625"/>
            <a:ext cx="728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3" name="Line 73"/>
          <p:cNvSpPr>
            <a:spLocks noChangeShapeType="1"/>
          </p:cNvSpPr>
          <p:nvPr/>
        </p:nvSpPr>
        <p:spPr bwMode="auto">
          <a:xfrm>
            <a:off x="931863" y="6205538"/>
            <a:ext cx="7280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4" name="Line 74"/>
          <p:cNvSpPr>
            <a:spLocks noChangeShapeType="1"/>
          </p:cNvSpPr>
          <p:nvPr/>
        </p:nvSpPr>
        <p:spPr bwMode="auto">
          <a:xfrm>
            <a:off x="931863" y="358775"/>
            <a:ext cx="0" cy="5846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5" name="Line 75"/>
          <p:cNvSpPr>
            <a:spLocks noChangeShapeType="1"/>
          </p:cNvSpPr>
          <p:nvPr/>
        </p:nvSpPr>
        <p:spPr bwMode="auto">
          <a:xfrm>
            <a:off x="2182813" y="358775"/>
            <a:ext cx="0" cy="584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6" name="Line 76"/>
          <p:cNvSpPr>
            <a:spLocks noChangeShapeType="1"/>
          </p:cNvSpPr>
          <p:nvPr/>
        </p:nvSpPr>
        <p:spPr bwMode="auto">
          <a:xfrm>
            <a:off x="3462338" y="358775"/>
            <a:ext cx="0" cy="584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7" name="Line 77"/>
          <p:cNvSpPr>
            <a:spLocks noChangeShapeType="1"/>
          </p:cNvSpPr>
          <p:nvPr/>
        </p:nvSpPr>
        <p:spPr bwMode="auto">
          <a:xfrm>
            <a:off x="4941888" y="358775"/>
            <a:ext cx="0" cy="584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8" name="Line 78"/>
          <p:cNvSpPr>
            <a:spLocks noChangeShapeType="1"/>
          </p:cNvSpPr>
          <p:nvPr/>
        </p:nvSpPr>
        <p:spPr bwMode="auto">
          <a:xfrm>
            <a:off x="6053138" y="358775"/>
            <a:ext cx="0" cy="584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9" name="Line 79"/>
          <p:cNvSpPr>
            <a:spLocks noChangeShapeType="1"/>
          </p:cNvSpPr>
          <p:nvPr/>
        </p:nvSpPr>
        <p:spPr bwMode="auto">
          <a:xfrm>
            <a:off x="7348538" y="358775"/>
            <a:ext cx="0" cy="584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0" name="Line 80"/>
          <p:cNvSpPr>
            <a:spLocks noChangeShapeType="1"/>
          </p:cNvSpPr>
          <p:nvPr/>
        </p:nvSpPr>
        <p:spPr bwMode="auto">
          <a:xfrm>
            <a:off x="8212138" y="358775"/>
            <a:ext cx="0" cy="5846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1" name="Rectangle 81"/>
          <p:cNvSpPr>
            <a:spLocks noChangeArrowheads="1"/>
          </p:cNvSpPr>
          <p:nvPr/>
        </p:nvSpPr>
        <p:spPr bwMode="auto">
          <a:xfrm>
            <a:off x="0" y="803275"/>
            <a:ext cx="931863" cy="54022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8355" tIns="39177" rIns="78355" bIns="39177" anchor="ctr"/>
          <a:lstStyle/>
          <a:p>
            <a:pPr algn="ctr" eaLnBrk="1" hangingPunct="1"/>
            <a:r>
              <a:rPr kumimoji="1" lang="zh-CN" altLang="en-US" sz="2400" b="1">
                <a:latin typeface="Arial" charset="0"/>
                <a:ea typeface="华文细黑" pitchFamily="2" charset="-122"/>
              </a:rPr>
              <a:t>九    大    知    识   领    域</a:t>
            </a:r>
          </a:p>
        </p:txBody>
      </p:sp>
      <p:sp>
        <p:nvSpPr>
          <p:cNvPr id="675922" name="Rectangle 82"/>
          <p:cNvSpPr>
            <a:spLocks noChangeArrowheads="1"/>
          </p:cNvSpPr>
          <p:nvPr/>
        </p:nvSpPr>
        <p:spPr bwMode="auto">
          <a:xfrm>
            <a:off x="8212138" y="803275"/>
            <a:ext cx="931862" cy="5402263"/>
          </a:xfrm>
          <a:prstGeom prst="rect">
            <a:avLst/>
          </a:prstGeom>
          <a:solidFill>
            <a:srgbClr val="CCCC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8355" tIns="39177" rIns="78355" bIns="39177" anchor="ctr"/>
          <a:lstStyle/>
          <a:p>
            <a:pPr algn="ctr" eaLnBrk="1" hangingPunct="1"/>
            <a:r>
              <a:rPr kumimoji="1" lang="zh-CN" altLang="en-US" sz="2400" b="1">
                <a:latin typeface="Arial" charset="0"/>
                <a:ea typeface="华文细黑" pitchFamily="2" charset="-122"/>
              </a:rPr>
              <a:t>四    十    四    个    知    识    点</a:t>
            </a:r>
          </a:p>
        </p:txBody>
      </p:sp>
      <p:sp>
        <p:nvSpPr>
          <p:cNvPr id="675923" name="Rectangle 83"/>
          <p:cNvSpPr>
            <a:spLocks noChangeArrowheads="1"/>
          </p:cNvSpPr>
          <p:nvPr/>
        </p:nvSpPr>
        <p:spPr bwMode="auto">
          <a:xfrm>
            <a:off x="0" y="0"/>
            <a:ext cx="9144000" cy="3587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/>
            <a:r>
              <a:rPr kumimoji="1" lang="zh-CN" altLang="en-US" sz="2400" b="1">
                <a:latin typeface="Arial" charset="0"/>
                <a:ea typeface="华文细黑" pitchFamily="2" charset="-122"/>
              </a:rPr>
              <a:t>五      大      过      程      组</a:t>
            </a:r>
          </a:p>
        </p:txBody>
      </p:sp>
      <p:sp>
        <p:nvSpPr>
          <p:cNvPr id="675924" name="Rectangle 84"/>
          <p:cNvSpPr>
            <a:spLocks noChangeArrowheads="1"/>
          </p:cNvSpPr>
          <p:nvPr/>
        </p:nvSpPr>
        <p:spPr bwMode="auto">
          <a:xfrm>
            <a:off x="3462338" y="358775"/>
            <a:ext cx="1479550" cy="584676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5" name="Rectangle 85"/>
          <p:cNvSpPr>
            <a:spLocks noChangeArrowheads="1"/>
          </p:cNvSpPr>
          <p:nvPr/>
        </p:nvSpPr>
        <p:spPr bwMode="auto">
          <a:xfrm>
            <a:off x="0" y="358775"/>
            <a:ext cx="931863" cy="4445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/>
            <a:endParaRPr kumimoji="1" lang="zh-CN" altLang="zh-CN" sz="2400" b="1">
              <a:latin typeface="Arial" charset="0"/>
              <a:ea typeface="华文细黑" pitchFamily="2" charset="-122"/>
            </a:endParaRPr>
          </a:p>
        </p:txBody>
      </p:sp>
      <p:sp>
        <p:nvSpPr>
          <p:cNvPr id="675926" name="Rectangle 86"/>
          <p:cNvSpPr>
            <a:spLocks noChangeArrowheads="1"/>
          </p:cNvSpPr>
          <p:nvPr/>
        </p:nvSpPr>
        <p:spPr bwMode="auto">
          <a:xfrm>
            <a:off x="8212138" y="358775"/>
            <a:ext cx="931862" cy="4445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55" tIns="39177" rIns="78355" bIns="39177" anchor="ctr"/>
          <a:lstStyle/>
          <a:p>
            <a:pPr algn="ctr" eaLnBrk="1" hangingPunct="1"/>
            <a:endParaRPr kumimoji="1" lang="zh-CN" altLang="zh-CN" sz="2400" b="1"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EE4804A8-4E36-4455-9D79-CFA2A26D18BF}" type="slidenum">
              <a:rPr lang="de-DE"/>
              <a:pPr/>
              <a:t>6</a:t>
            </a:fld>
            <a:endParaRPr lang="en-GB"/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35DFD2-4417-43A4-B9A8-3B8268A5FDD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6838"/>
            <a:ext cx="8064500" cy="1143000"/>
          </a:xfrm>
        </p:spPr>
        <p:txBody>
          <a:bodyPr/>
          <a:lstStyle/>
          <a:p>
            <a:r>
              <a:rPr lang="zh-CN" altLang="en-US">
                <a:latin typeface="黑体" pitchFamily="2" charset="-122"/>
              </a:rPr>
              <a:t>华为项目管理六步一法简介</a:t>
            </a:r>
          </a:p>
        </p:txBody>
      </p:sp>
      <p:sp>
        <p:nvSpPr>
          <p:cNvPr id="613380" name="Oval 4"/>
          <p:cNvSpPr>
            <a:spLocks noChangeArrowheads="1"/>
          </p:cNvSpPr>
          <p:nvPr/>
        </p:nvSpPr>
        <p:spPr bwMode="auto">
          <a:xfrm>
            <a:off x="7167563" y="2674938"/>
            <a:ext cx="1497012" cy="893762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、（区域）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分项目组运作</a:t>
            </a:r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3673475" y="1216025"/>
            <a:ext cx="1497013" cy="893763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一法：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项目沟通策略</a:t>
            </a:r>
          </a:p>
        </p:txBody>
      </p:sp>
      <p:sp>
        <p:nvSpPr>
          <p:cNvPr id="613382" name="Text Box 6"/>
          <p:cNvSpPr txBox="1">
            <a:spLocks noChangeArrowheads="1"/>
          </p:cNvSpPr>
          <p:nvPr/>
        </p:nvSpPr>
        <p:spPr bwMode="auto">
          <a:xfrm>
            <a:off x="806450" y="2185988"/>
            <a:ext cx="1333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6052" tIns="34346" rIns="66052" bIns="34346">
            <a:spAutoFit/>
          </a:bodyPr>
          <a:lstStyle>
            <a:lvl1pPr defTabSz="671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36550" defTabSz="671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71513" defTabSz="671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006475" defTabSz="671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343025" defTabSz="671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800225" defTabSz="671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257425" defTabSz="671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2714625" defTabSz="671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171825" defTabSz="671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kumimoji="0" lang="zh-CN" altLang="zh-CN" sz="1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3383" name="Oval 7"/>
          <p:cNvSpPr>
            <a:spLocks noChangeArrowheads="1"/>
          </p:cNvSpPr>
          <p:nvPr/>
        </p:nvSpPr>
        <p:spPr bwMode="auto">
          <a:xfrm>
            <a:off x="517525" y="2746375"/>
            <a:ext cx="1460500" cy="831850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、明确目标</a:t>
            </a:r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,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范围确认</a:t>
            </a:r>
          </a:p>
        </p:txBody>
      </p:sp>
      <p:sp>
        <p:nvSpPr>
          <p:cNvPr id="613384" name="Oval 8"/>
          <p:cNvSpPr>
            <a:spLocks noChangeArrowheads="1"/>
          </p:cNvSpPr>
          <p:nvPr/>
        </p:nvSpPr>
        <p:spPr bwMode="auto">
          <a:xfrm>
            <a:off x="2197100" y="2674938"/>
            <a:ext cx="1457325" cy="908050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、项目重大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里程碑确认</a:t>
            </a:r>
          </a:p>
        </p:txBody>
      </p:sp>
      <p:sp>
        <p:nvSpPr>
          <p:cNvPr id="613385" name="Oval 9"/>
          <p:cNvSpPr>
            <a:spLocks noChangeArrowheads="1"/>
          </p:cNvSpPr>
          <p:nvPr/>
        </p:nvSpPr>
        <p:spPr bwMode="auto">
          <a:xfrm>
            <a:off x="5491163" y="2133600"/>
            <a:ext cx="1241425" cy="682625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、项目进度计划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站点计划</a:t>
            </a:r>
          </a:p>
        </p:txBody>
      </p:sp>
      <p:sp>
        <p:nvSpPr>
          <p:cNvPr id="613386" name="Oval 10"/>
          <p:cNvSpPr>
            <a:spLocks noChangeArrowheads="1"/>
          </p:cNvSpPr>
          <p:nvPr/>
        </p:nvSpPr>
        <p:spPr bwMode="auto">
          <a:xfrm>
            <a:off x="3875088" y="2674938"/>
            <a:ext cx="1460500" cy="908050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、项目活动分解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准备工作计划</a:t>
            </a:r>
          </a:p>
        </p:txBody>
      </p:sp>
      <p:sp>
        <p:nvSpPr>
          <p:cNvPr id="613387" name="Oval 11"/>
          <p:cNvSpPr>
            <a:spLocks noChangeArrowheads="1"/>
          </p:cNvSpPr>
          <p:nvPr/>
        </p:nvSpPr>
        <p:spPr bwMode="auto">
          <a:xfrm>
            <a:off x="5491163" y="3162300"/>
            <a:ext cx="1312862" cy="698500"/>
          </a:xfrm>
          <a:prstGeom prst="ellipse">
            <a:avLst/>
          </a:prstGeom>
          <a:solidFill>
            <a:srgbClr val="FFCC66"/>
          </a:solidFill>
          <a:ln w="9525" algn="ctr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>
            <a:flatTx/>
          </a:bodyPr>
          <a:lstStyle/>
          <a:p>
            <a:pPr algn="ctr" defTabSz="671513"/>
            <a:r>
              <a:rPr lang="en-US" altLang="zh-CN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、质量控制</a:t>
            </a:r>
          </a:p>
          <a:p>
            <a:pPr algn="ctr" defTabSz="671513"/>
            <a:r>
              <a:rPr lang="zh-CN" altLang="en-US" sz="13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实施指导书</a:t>
            </a:r>
          </a:p>
        </p:txBody>
      </p:sp>
      <p:cxnSp>
        <p:nvCxnSpPr>
          <p:cNvPr id="613388" name="AutoShape 12"/>
          <p:cNvCxnSpPr>
            <a:cxnSpLocks noChangeShapeType="1"/>
            <a:stCxn id="613386" idx="5"/>
            <a:endCxn id="613387" idx="2"/>
          </p:cNvCxnSpPr>
          <p:nvPr/>
        </p:nvCxnSpPr>
        <p:spPr bwMode="auto">
          <a:xfrm>
            <a:off x="5121275" y="3449638"/>
            <a:ext cx="369888" cy="619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89" name="AutoShape 13"/>
          <p:cNvCxnSpPr>
            <a:cxnSpLocks noChangeShapeType="1"/>
            <a:stCxn id="613383" idx="6"/>
            <a:endCxn id="613384" idx="2"/>
          </p:cNvCxnSpPr>
          <p:nvPr/>
        </p:nvCxnSpPr>
        <p:spPr bwMode="auto">
          <a:xfrm flipV="1">
            <a:off x="1978025" y="3130550"/>
            <a:ext cx="219075" cy="3175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0" name="AutoShape 14"/>
          <p:cNvCxnSpPr>
            <a:cxnSpLocks noChangeShapeType="1"/>
            <a:stCxn id="613384" idx="6"/>
            <a:endCxn id="613386" idx="2"/>
          </p:cNvCxnSpPr>
          <p:nvPr/>
        </p:nvCxnSpPr>
        <p:spPr bwMode="auto">
          <a:xfrm>
            <a:off x="3654425" y="3130550"/>
            <a:ext cx="220663" cy="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1" name="AutoShape 15"/>
          <p:cNvCxnSpPr>
            <a:cxnSpLocks noChangeShapeType="1"/>
            <a:stCxn id="613386" idx="7"/>
            <a:endCxn id="613385" idx="3"/>
          </p:cNvCxnSpPr>
          <p:nvPr/>
        </p:nvCxnSpPr>
        <p:spPr bwMode="auto">
          <a:xfrm flipV="1">
            <a:off x="5121275" y="2716213"/>
            <a:ext cx="552450" cy="9207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2" name="AutoShape 16"/>
          <p:cNvCxnSpPr>
            <a:cxnSpLocks noChangeShapeType="1"/>
            <a:stCxn id="613387" idx="6"/>
            <a:endCxn id="613380" idx="3"/>
          </p:cNvCxnSpPr>
          <p:nvPr/>
        </p:nvCxnSpPr>
        <p:spPr bwMode="auto">
          <a:xfrm flipV="1">
            <a:off x="6804025" y="3438525"/>
            <a:ext cx="582613" cy="7302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3" name="AutoShape 17"/>
          <p:cNvCxnSpPr>
            <a:cxnSpLocks noChangeShapeType="1"/>
            <a:stCxn id="613381" idx="2"/>
            <a:endCxn id="613383" idx="0"/>
          </p:cNvCxnSpPr>
          <p:nvPr/>
        </p:nvCxnSpPr>
        <p:spPr bwMode="auto">
          <a:xfrm flipH="1">
            <a:off x="1247775" y="1663700"/>
            <a:ext cx="2425700" cy="1082675"/>
          </a:xfrm>
          <a:prstGeom prst="straightConnector1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4" name="AutoShape 18"/>
          <p:cNvCxnSpPr>
            <a:cxnSpLocks noChangeShapeType="1"/>
            <a:stCxn id="613381" idx="3"/>
            <a:endCxn id="613384" idx="0"/>
          </p:cNvCxnSpPr>
          <p:nvPr/>
        </p:nvCxnSpPr>
        <p:spPr bwMode="auto">
          <a:xfrm flipH="1">
            <a:off x="2925763" y="1979613"/>
            <a:ext cx="966787" cy="695325"/>
          </a:xfrm>
          <a:prstGeom prst="straightConnector1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5" name="AutoShape 19"/>
          <p:cNvCxnSpPr>
            <a:cxnSpLocks noChangeShapeType="1"/>
            <a:stCxn id="613381" idx="4"/>
            <a:endCxn id="613386" idx="1"/>
          </p:cNvCxnSpPr>
          <p:nvPr/>
        </p:nvCxnSpPr>
        <p:spPr bwMode="auto">
          <a:xfrm flipH="1">
            <a:off x="4089400" y="2109788"/>
            <a:ext cx="333375" cy="698500"/>
          </a:xfrm>
          <a:prstGeom prst="straightConnector1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6" name="AutoShape 20"/>
          <p:cNvCxnSpPr>
            <a:cxnSpLocks noChangeShapeType="1"/>
            <a:stCxn id="613381" idx="5"/>
            <a:endCxn id="613387" idx="1"/>
          </p:cNvCxnSpPr>
          <p:nvPr/>
        </p:nvCxnSpPr>
        <p:spPr bwMode="auto">
          <a:xfrm>
            <a:off x="4951413" y="1979613"/>
            <a:ext cx="731837" cy="1284287"/>
          </a:xfrm>
          <a:prstGeom prst="straightConnector1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397" name="AutoShape 21"/>
          <p:cNvCxnSpPr>
            <a:cxnSpLocks noChangeShapeType="1"/>
            <a:stCxn id="613381" idx="6"/>
            <a:endCxn id="613385" idx="1"/>
          </p:cNvCxnSpPr>
          <p:nvPr/>
        </p:nvCxnSpPr>
        <p:spPr bwMode="auto">
          <a:xfrm>
            <a:off x="5170488" y="1663700"/>
            <a:ext cx="503237" cy="569913"/>
          </a:xfrm>
          <a:prstGeom prst="straightConnector1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55688" y="3997325"/>
            <a:ext cx="846137" cy="4508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合同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条款分析</a:t>
            </a: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55688" y="4552950"/>
            <a:ext cx="1009650" cy="347663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客户、市场期望</a:t>
            </a:r>
          </a:p>
        </p:txBody>
      </p:sp>
      <p:sp>
        <p:nvSpPr>
          <p:cNvPr id="613400" name="Rectangle 24"/>
          <p:cNvSpPr>
            <a:spLocks noChangeArrowheads="1"/>
          </p:cNvSpPr>
          <p:nvPr/>
        </p:nvSpPr>
        <p:spPr bwMode="auto">
          <a:xfrm>
            <a:off x="1055688" y="5040313"/>
            <a:ext cx="841375" cy="34766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客户现网信息</a:t>
            </a:r>
          </a:p>
        </p:txBody>
      </p:sp>
      <p:sp>
        <p:nvSpPr>
          <p:cNvPr id="613401" name="Rectangle 25"/>
          <p:cNvSpPr>
            <a:spLocks noChangeArrowheads="1"/>
          </p:cNvSpPr>
          <p:nvPr/>
        </p:nvSpPr>
        <p:spPr bwMode="auto">
          <a:xfrm>
            <a:off x="1038225" y="5500688"/>
            <a:ext cx="844550" cy="34766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本期技术方案</a:t>
            </a:r>
          </a:p>
        </p:txBody>
      </p:sp>
      <p:sp>
        <p:nvSpPr>
          <p:cNvPr id="613402" name="Rectangle 26"/>
          <p:cNvSpPr>
            <a:spLocks noChangeArrowheads="1"/>
          </p:cNvSpPr>
          <p:nvPr/>
        </p:nvSpPr>
        <p:spPr bwMode="auto">
          <a:xfrm>
            <a:off x="2801938" y="4157663"/>
            <a:ext cx="842962" cy="47942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明确项目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目标、范围</a:t>
            </a:r>
          </a:p>
        </p:txBody>
      </p:sp>
      <p:sp>
        <p:nvSpPr>
          <p:cNvPr id="613403" name="Rectangle 27"/>
          <p:cNvSpPr>
            <a:spLocks noChangeArrowheads="1"/>
          </p:cNvSpPr>
          <p:nvPr/>
        </p:nvSpPr>
        <p:spPr bwMode="auto">
          <a:xfrm>
            <a:off x="2667000" y="4878388"/>
            <a:ext cx="1065213" cy="48577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项目里程碑、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关键步骤</a:t>
            </a:r>
          </a:p>
        </p:txBody>
      </p:sp>
      <p:sp>
        <p:nvSpPr>
          <p:cNvPr id="613404" name="Rectangle 28"/>
          <p:cNvSpPr>
            <a:spLocks noChangeArrowheads="1"/>
          </p:cNvSpPr>
          <p:nvPr/>
        </p:nvSpPr>
        <p:spPr bwMode="auto">
          <a:xfrm>
            <a:off x="5824538" y="4556125"/>
            <a:ext cx="844550" cy="62230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工程进度计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划、站点计划</a:t>
            </a:r>
          </a:p>
        </p:txBody>
      </p:sp>
      <p:sp>
        <p:nvSpPr>
          <p:cNvPr id="613405" name="Rectangle 29"/>
          <p:cNvSpPr>
            <a:spLocks noChangeArrowheads="1"/>
          </p:cNvSpPr>
          <p:nvPr/>
        </p:nvSpPr>
        <p:spPr bwMode="auto">
          <a:xfrm>
            <a:off x="4211638" y="5357813"/>
            <a:ext cx="1195387" cy="48736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质量控制计划及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质量控制标准文档</a:t>
            </a:r>
          </a:p>
        </p:txBody>
      </p:sp>
      <p:sp>
        <p:nvSpPr>
          <p:cNvPr id="613406" name="Rectangle 30"/>
          <p:cNvSpPr>
            <a:spLocks noChangeArrowheads="1"/>
          </p:cNvSpPr>
          <p:nvPr/>
        </p:nvSpPr>
        <p:spPr bwMode="auto">
          <a:xfrm>
            <a:off x="5822950" y="5665788"/>
            <a:ext cx="1203325" cy="48577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项目级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工程实施指导书</a:t>
            </a:r>
          </a:p>
        </p:txBody>
      </p:sp>
      <p:cxnSp>
        <p:nvCxnSpPr>
          <p:cNvPr id="613407" name="AutoShape 31"/>
          <p:cNvCxnSpPr>
            <a:cxnSpLocks noChangeShapeType="1"/>
            <a:stCxn id="613398" idx="3"/>
            <a:endCxn id="613402" idx="1"/>
          </p:cNvCxnSpPr>
          <p:nvPr/>
        </p:nvCxnSpPr>
        <p:spPr bwMode="auto">
          <a:xfrm>
            <a:off x="1901825" y="4222750"/>
            <a:ext cx="900113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08" name="AutoShape 32"/>
          <p:cNvCxnSpPr>
            <a:cxnSpLocks noChangeShapeType="1"/>
            <a:stCxn id="613399" idx="3"/>
            <a:endCxn id="613402" idx="1"/>
          </p:cNvCxnSpPr>
          <p:nvPr/>
        </p:nvCxnSpPr>
        <p:spPr bwMode="auto">
          <a:xfrm flipV="1">
            <a:off x="2065338" y="4397375"/>
            <a:ext cx="7366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09" name="AutoShape 33"/>
          <p:cNvCxnSpPr>
            <a:cxnSpLocks noChangeShapeType="1"/>
            <a:stCxn id="613400" idx="3"/>
            <a:endCxn id="613403" idx="1"/>
          </p:cNvCxnSpPr>
          <p:nvPr/>
        </p:nvCxnSpPr>
        <p:spPr bwMode="auto">
          <a:xfrm flipV="1">
            <a:off x="1897063" y="5121275"/>
            <a:ext cx="769937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10" name="AutoShape 34"/>
          <p:cNvCxnSpPr>
            <a:cxnSpLocks noChangeShapeType="1"/>
            <a:stCxn id="613401" idx="3"/>
            <a:endCxn id="613403" idx="1"/>
          </p:cNvCxnSpPr>
          <p:nvPr/>
        </p:nvCxnSpPr>
        <p:spPr bwMode="auto">
          <a:xfrm flipV="1">
            <a:off x="1882775" y="5121275"/>
            <a:ext cx="7842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11" name="AutoShape 35"/>
          <p:cNvCxnSpPr>
            <a:cxnSpLocks noChangeShapeType="1"/>
          </p:cNvCxnSpPr>
          <p:nvPr/>
        </p:nvCxnSpPr>
        <p:spPr bwMode="auto">
          <a:xfrm>
            <a:off x="3205163" y="4637088"/>
            <a:ext cx="15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12" name="AutoShape 36"/>
          <p:cNvCxnSpPr>
            <a:cxnSpLocks noChangeShapeType="1"/>
          </p:cNvCxnSpPr>
          <p:nvPr/>
        </p:nvCxnSpPr>
        <p:spPr bwMode="auto">
          <a:xfrm>
            <a:off x="6697663" y="4900613"/>
            <a:ext cx="865187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13" name="Rectangle 37"/>
          <p:cNvSpPr>
            <a:spLocks noChangeArrowheads="1"/>
          </p:cNvSpPr>
          <p:nvPr/>
        </p:nvSpPr>
        <p:spPr bwMode="auto">
          <a:xfrm>
            <a:off x="4213225" y="4556125"/>
            <a:ext cx="1209675" cy="48577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项目活动分解</a:t>
            </a:r>
          </a:p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准备工作计划</a:t>
            </a:r>
          </a:p>
        </p:txBody>
      </p:sp>
      <p:cxnSp>
        <p:nvCxnSpPr>
          <p:cNvPr id="613414" name="AutoShape 38"/>
          <p:cNvCxnSpPr>
            <a:cxnSpLocks noChangeShapeType="1"/>
            <a:endCxn id="613405" idx="0"/>
          </p:cNvCxnSpPr>
          <p:nvPr/>
        </p:nvCxnSpPr>
        <p:spPr bwMode="auto">
          <a:xfrm flipH="1">
            <a:off x="4810125" y="5030788"/>
            <a:ext cx="14288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15" name="AutoShape 39"/>
          <p:cNvCxnSpPr>
            <a:cxnSpLocks noChangeShapeType="1"/>
            <a:stCxn id="613403" idx="3"/>
            <a:endCxn id="613413" idx="1"/>
          </p:cNvCxnSpPr>
          <p:nvPr/>
        </p:nvCxnSpPr>
        <p:spPr bwMode="auto">
          <a:xfrm flipV="1">
            <a:off x="3732213" y="4799013"/>
            <a:ext cx="48101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16" name="AutoShape 40"/>
          <p:cNvCxnSpPr>
            <a:cxnSpLocks noChangeShapeType="1"/>
            <a:endCxn id="613404" idx="1"/>
          </p:cNvCxnSpPr>
          <p:nvPr/>
        </p:nvCxnSpPr>
        <p:spPr bwMode="auto">
          <a:xfrm>
            <a:off x="5422900" y="4865688"/>
            <a:ext cx="4016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17" name="AutoShape 41"/>
          <p:cNvCxnSpPr>
            <a:cxnSpLocks noChangeShapeType="1"/>
            <a:stCxn id="613405" idx="3"/>
            <a:endCxn id="613406" idx="1"/>
          </p:cNvCxnSpPr>
          <p:nvPr/>
        </p:nvCxnSpPr>
        <p:spPr bwMode="auto">
          <a:xfrm>
            <a:off x="5407025" y="5602288"/>
            <a:ext cx="415925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18" name="Rectangle 42"/>
          <p:cNvSpPr>
            <a:spLocks noChangeArrowheads="1"/>
          </p:cNvSpPr>
          <p:nvPr/>
        </p:nvSpPr>
        <p:spPr bwMode="auto">
          <a:xfrm>
            <a:off x="7570788" y="5040313"/>
            <a:ext cx="919162" cy="48577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6699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108" tIns="33555" rIns="67108" bIns="33555" anchor="ctr"/>
          <a:lstStyle/>
          <a:p>
            <a:pPr marL="142875" indent="-142875" algn="ctr" defTabSz="671513" eaLnBrk="1" hangingPunct="1">
              <a:spcBef>
                <a:spcPct val="20000"/>
              </a:spcBef>
            </a:pPr>
            <a:r>
              <a:rPr kumimoji="1" lang="zh-CN" altLang="en-US" sz="1000">
                <a:latin typeface="华文细黑" pitchFamily="2" charset="-122"/>
                <a:ea typeface="华文细黑" pitchFamily="2" charset="-122"/>
              </a:rPr>
              <a:t>分项目组运作</a:t>
            </a:r>
          </a:p>
        </p:txBody>
      </p:sp>
      <p:cxnSp>
        <p:nvCxnSpPr>
          <p:cNvPr id="613419" name="AutoShape 43"/>
          <p:cNvCxnSpPr>
            <a:cxnSpLocks noChangeShapeType="1"/>
            <a:stCxn id="613405" idx="3"/>
            <a:endCxn id="613418" idx="1"/>
          </p:cNvCxnSpPr>
          <p:nvPr/>
        </p:nvCxnSpPr>
        <p:spPr bwMode="auto">
          <a:xfrm flipV="1">
            <a:off x="5407025" y="5283200"/>
            <a:ext cx="2163763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20" name="AutoShape 44"/>
          <p:cNvCxnSpPr>
            <a:cxnSpLocks noChangeShapeType="1"/>
            <a:stCxn id="613406" idx="3"/>
          </p:cNvCxnSpPr>
          <p:nvPr/>
        </p:nvCxnSpPr>
        <p:spPr bwMode="auto">
          <a:xfrm flipV="1">
            <a:off x="7026275" y="5386388"/>
            <a:ext cx="554038" cy="522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21" name="AutoShape 45"/>
          <p:cNvCxnSpPr>
            <a:cxnSpLocks noChangeShapeType="1"/>
            <a:endCxn id="613413" idx="1"/>
          </p:cNvCxnSpPr>
          <p:nvPr/>
        </p:nvCxnSpPr>
        <p:spPr bwMode="auto">
          <a:xfrm>
            <a:off x="3606800" y="4395788"/>
            <a:ext cx="6064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22" name="AutoShape 46"/>
          <p:cNvCxnSpPr>
            <a:cxnSpLocks noChangeShapeType="1"/>
            <a:stCxn id="613385" idx="5"/>
            <a:endCxn id="613380" idx="1"/>
          </p:cNvCxnSpPr>
          <p:nvPr/>
        </p:nvCxnSpPr>
        <p:spPr bwMode="auto">
          <a:xfrm>
            <a:off x="6550025" y="2716213"/>
            <a:ext cx="836613" cy="889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23" name="AutoShape 47"/>
          <p:cNvCxnSpPr>
            <a:cxnSpLocks noChangeShapeType="1"/>
            <a:stCxn id="613381" idx="6"/>
            <a:endCxn id="613380" idx="0"/>
          </p:cNvCxnSpPr>
          <p:nvPr/>
        </p:nvCxnSpPr>
        <p:spPr bwMode="auto">
          <a:xfrm>
            <a:off x="5170488" y="1663700"/>
            <a:ext cx="2746375" cy="1011238"/>
          </a:xfrm>
          <a:prstGeom prst="straightConnector1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24" name="Oval 48"/>
          <p:cNvSpPr>
            <a:spLocks noChangeArrowheads="1"/>
          </p:cNvSpPr>
          <p:nvPr/>
        </p:nvSpPr>
        <p:spPr bwMode="auto">
          <a:xfrm rot="-133369">
            <a:off x="1997075" y="1214438"/>
            <a:ext cx="4837113" cy="973137"/>
          </a:xfrm>
          <a:prstGeom prst="ellipse">
            <a:avLst/>
          </a:prstGeom>
          <a:noFill/>
          <a:ln w="3810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7304BC4C-EEB7-46D9-983F-092FF57CCE0D}" type="slidenum">
              <a:rPr lang="de-DE"/>
              <a:pPr/>
              <a:t>7</a:t>
            </a:fld>
            <a:endParaRPr lang="en-GB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4A995-7551-46DB-A3A3-7CD1DF528067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541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1250" y="1392238"/>
          <a:ext cx="7997825" cy="4999037"/>
        </p:xfrm>
        <a:graphic>
          <a:graphicData uri="http://schemas.openxmlformats.org/presentationml/2006/ole">
            <p:oleObj spid="_x0000_s541719" name="Visio" r:id="rId3" imgW="6667056" imgH="6702050" progId="">
              <p:embed/>
            </p:oleObj>
          </a:graphicData>
        </a:graphic>
      </p:graphicFrame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1322388" y="4386263"/>
            <a:ext cx="39385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9" tIns="45688" rIns="91379" bIns="45688">
            <a:spAutoFit/>
          </a:bodyPr>
          <a:lstStyle/>
          <a:p>
            <a:pPr eaLnBrk="1" hangingPunct="1"/>
            <a:r>
              <a:rPr lang="zh-CN" altLang="en-US" sz="1200" b="1">
                <a:solidFill>
                  <a:srgbClr val="FF0000"/>
                </a:solidFill>
                <a:latin typeface="Arial" charset="0"/>
                <a:ea typeface="华文细黑" pitchFamily="2" charset="-122"/>
                <a:cs typeface="Arial" charset="0"/>
              </a:rPr>
              <a:t>会议输出的问题需要反复交流、渐进明细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1323975" y="5102225"/>
            <a:ext cx="3938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9" tIns="45688" rIns="91379" bIns="45688">
            <a:spAutoFit/>
          </a:bodyPr>
          <a:lstStyle/>
          <a:p>
            <a:pPr eaLnBrk="1" hangingPunct="1"/>
            <a:r>
              <a:rPr lang="zh-CN" altLang="en-US" sz="1200" b="1">
                <a:solidFill>
                  <a:srgbClr val="FF0000"/>
                </a:solidFill>
                <a:latin typeface="Arial" charset="0"/>
                <a:ea typeface="华文细黑" pitchFamily="2" charset="-122"/>
                <a:cs typeface="Arial" charset="0"/>
              </a:rPr>
              <a:t>会议输出的问题需要反复交流、渐进明细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892175" y="2403475"/>
            <a:ext cx="366713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1379" tIns="45688" rIns="91379" bIns="45688">
            <a:spAutoFit/>
          </a:bodyPr>
          <a:lstStyle/>
          <a:p>
            <a:pPr eaLnBrk="1" hangingPunct="1"/>
            <a:r>
              <a:rPr lang="zh-CN" altLang="en-US" sz="1200" b="1">
                <a:solidFill>
                  <a:srgbClr val="FF0000"/>
                </a:solidFill>
                <a:latin typeface="Arial" charset="0"/>
                <a:ea typeface="华文细黑" pitchFamily="2" charset="-122"/>
                <a:cs typeface="Arial" charset="0"/>
              </a:rPr>
              <a:t>循环往复，不断渐近明细</a:t>
            </a:r>
          </a:p>
        </p:txBody>
      </p:sp>
      <p:sp>
        <p:nvSpPr>
          <p:cNvPr id="541706" name="AutoShape 10"/>
          <p:cNvSpPr>
            <a:spLocks noChangeArrowheads="1"/>
          </p:cNvSpPr>
          <p:nvPr/>
        </p:nvSpPr>
        <p:spPr bwMode="auto">
          <a:xfrm>
            <a:off x="7237413" y="115888"/>
            <a:ext cx="1871662" cy="863600"/>
          </a:xfrm>
          <a:prstGeom prst="homePlate">
            <a:avLst>
              <a:gd name="adj" fmla="val 4007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541707" name="AutoShape 11"/>
          <p:cNvSpPr>
            <a:spLocks noChangeArrowheads="1"/>
          </p:cNvSpPr>
          <p:nvPr/>
        </p:nvSpPr>
        <p:spPr bwMode="auto">
          <a:xfrm>
            <a:off x="323850" y="115888"/>
            <a:ext cx="6910388" cy="360362"/>
          </a:xfrm>
          <a:prstGeom prst="homePlate">
            <a:avLst>
              <a:gd name="adj" fmla="val 1098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541708" name="AutoShape 12"/>
          <p:cNvSpPr>
            <a:spLocks noChangeArrowheads="1"/>
          </p:cNvSpPr>
          <p:nvPr/>
        </p:nvSpPr>
        <p:spPr bwMode="auto">
          <a:xfrm>
            <a:off x="323850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541709" name="AutoShape 13"/>
          <p:cNvSpPr>
            <a:spLocks noChangeArrowheads="1"/>
          </p:cNvSpPr>
          <p:nvPr/>
        </p:nvSpPr>
        <p:spPr bwMode="auto">
          <a:xfrm>
            <a:off x="1476375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541710" name="AutoShape 14"/>
          <p:cNvSpPr>
            <a:spLocks noChangeArrowheads="1"/>
          </p:cNvSpPr>
          <p:nvPr/>
        </p:nvSpPr>
        <p:spPr bwMode="auto">
          <a:xfrm>
            <a:off x="262731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541711" name="AutoShape 15"/>
          <p:cNvSpPr>
            <a:spLocks noChangeArrowheads="1"/>
          </p:cNvSpPr>
          <p:nvPr/>
        </p:nvSpPr>
        <p:spPr bwMode="auto">
          <a:xfrm>
            <a:off x="3779838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541712" name="AutoShape 16"/>
          <p:cNvSpPr>
            <a:spLocks noChangeArrowheads="1"/>
          </p:cNvSpPr>
          <p:nvPr/>
        </p:nvSpPr>
        <p:spPr bwMode="auto">
          <a:xfrm>
            <a:off x="6084888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541713" name="AutoShape 17"/>
          <p:cNvSpPr>
            <a:spLocks noChangeArrowheads="1"/>
          </p:cNvSpPr>
          <p:nvPr/>
        </p:nvSpPr>
        <p:spPr bwMode="auto">
          <a:xfrm>
            <a:off x="493236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sp>
        <p:nvSpPr>
          <p:cNvPr id="541714" name="Rectangle 18"/>
          <p:cNvSpPr>
            <a:spLocks noGrp="1" noChangeArrowheads="1"/>
          </p:cNvSpPr>
          <p:nvPr>
            <p:ph type="title"/>
          </p:nvPr>
        </p:nvSpPr>
        <p:spPr>
          <a:xfrm flipH="1">
            <a:off x="179388" y="1920875"/>
            <a:ext cx="504825" cy="3673475"/>
          </a:xfrm>
          <a:noFill/>
          <a:ln cap="flat" algn="ctr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600"/>
              <a:t>明确项目目标及范围</a:t>
            </a:r>
          </a:p>
        </p:txBody>
      </p:sp>
      <p:cxnSp>
        <p:nvCxnSpPr>
          <p:cNvPr id="541715" name="AutoShape 19"/>
          <p:cNvCxnSpPr>
            <a:cxnSpLocks noChangeShapeType="1"/>
            <a:stCxn id="541708" idx="2"/>
            <a:endCxn id="541714" idx="0"/>
          </p:cNvCxnSpPr>
          <p:nvPr/>
        </p:nvCxnSpPr>
        <p:spPr bwMode="auto">
          <a:xfrm flipH="1">
            <a:off x="431800" y="981075"/>
            <a:ext cx="260350" cy="93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54171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8170863" cy="5140325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/>
      <p:bldP spid="541701" grpId="0"/>
      <p:bldP spid="5417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B922B3D4-0579-487B-976E-7D095B18F3BD}" type="slidenum">
              <a:rPr lang="de-DE"/>
              <a:pPr/>
              <a:t>8</a:t>
            </a:fld>
            <a:endParaRPr lang="en-GB"/>
          </a:p>
        </p:txBody>
      </p:sp>
      <p:sp>
        <p:nvSpPr>
          <p:cNvPr id="8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20CCB-8924-4930-ADC0-5D74F91D0AD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044575" y="1771650"/>
            <a:ext cx="4683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b="1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充分准</a:t>
            </a:r>
          </a:p>
          <a:p>
            <a:pPr algn="r" eaLnBrk="1" hangingPunct="1"/>
            <a:r>
              <a:rPr lang="zh-CN" altLang="en-US" sz="1400" b="1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备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1044575" y="4076700"/>
            <a:ext cx="4683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b="1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周密制定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1800225" y="5775325"/>
            <a:ext cx="1116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b="1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正式发布</a:t>
            </a:r>
          </a:p>
        </p:txBody>
      </p:sp>
      <p:sp>
        <p:nvSpPr>
          <p:cNvPr id="545799" name="Line 7"/>
          <p:cNvSpPr>
            <a:spLocks noChangeShapeType="1"/>
          </p:cNvSpPr>
          <p:nvPr/>
        </p:nvSpPr>
        <p:spPr bwMode="auto">
          <a:xfrm>
            <a:off x="3852863" y="4148138"/>
            <a:ext cx="0" cy="6477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5800" name="Group 8"/>
          <p:cNvGrpSpPr>
            <a:grpSpLocks/>
          </p:cNvGrpSpPr>
          <p:nvPr/>
        </p:nvGrpSpPr>
        <p:grpSpPr bwMode="auto">
          <a:xfrm>
            <a:off x="1992313" y="1411288"/>
            <a:ext cx="6408737" cy="4752975"/>
            <a:chOff x="793" y="935"/>
            <a:chExt cx="4037" cy="2994"/>
          </a:xfrm>
        </p:grpSpPr>
        <p:sp>
          <p:nvSpPr>
            <p:cNvPr id="545801" name="AutoShape 9"/>
            <p:cNvSpPr>
              <a:spLocks noChangeArrowheads="1"/>
            </p:cNvSpPr>
            <p:nvPr/>
          </p:nvSpPr>
          <p:spPr bwMode="auto">
            <a:xfrm>
              <a:off x="793" y="941"/>
              <a:ext cx="732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现网信息收集</a:t>
              </a:r>
            </a:p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   </a:t>
              </a:r>
            </a:p>
          </p:txBody>
        </p:sp>
        <p:sp>
          <p:nvSpPr>
            <p:cNvPr id="545802" name="AutoShape 10"/>
            <p:cNvSpPr>
              <a:spLocks noChangeArrowheads="1"/>
            </p:cNvSpPr>
            <p:nvPr/>
          </p:nvSpPr>
          <p:spPr bwMode="auto">
            <a:xfrm>
              <a:off x="1657" y="941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确认版本信息</a:t>
              </a:r>
            </a:p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   </a:t>
              </a:r>
            </a:p>
          </p:txBody>
        </p:sp>
        <p:sp>
          <p:nvSpPr>
            <p:cNvPr id="545803" name="AutoShape 11"/>
            <p:cNvSpPr>
              <a:spLocks noChangeArrowheads="1"/>
            </p:cNvSpPr>
            <p:nvPr/>
          </p:nvSpPr>
          <p:spPr bwMode="auto">
            <a:xfrm>
              <a:off x="1687" y="2303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制作技术方案</a:t>
              </a:r>
            </a:p>
          </p:txBody>
        </p:sp>
        <p:sp>
          <p:nvSpPr>
            <p:cNvPr id="545804" name="AutoShape 12"/>
            <p:cNvSpPr>
              <a:spLocks noChangeArrowheads="1"/>
            </p:cNvSpPr>
            <p:nvPr/>
          </p:nvSpPr>
          <p:spPr bwMode="auto">
            <a:xfrm>
              <a:off x="2533" y="941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发布的项目目标、范围</a:t>
              </a:r>
            </a:p>
          </p:txBody>
        </p:sp>
        <p:sp>
          <p:nvSpPr>
            <p:cNvPr id="545805" name="AutoShape 13"/>
            <p:cNvSpPr>
              <a:spLocks noChangeArrowheads="1"/>
            </p:cNvSpPr>
            <p:nvPr/>
          </p:nvSpPr>
          <p:spPr bwMode="auto">
            <a:xfrm>
              <a:off x="2154" y="1775"/>
              <a:ext cx="861" cy="28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合同交底会议纪要</a:t>
              </a:r>
            </a:p>
          </p:txBody>
        </p:sp>
        <p:sp>
          <p:nvSpPr>
            <p:cNvPr id="545806" name="AutoShape 14"/>
            <p:cNvSpPr>
              <a:spLocks noChangeArrowheads="1"/>
            </p:cNvSpPr>
            <p:nvPr/>
          </p:nvSpPr>
          <p:spPr bwMode="auto">
            <a:xfrm>
              <a:off x="2617" y="2303"/>
              <a:ext cx="92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（分区域）制定单产品里程碑</a:t>
              </a:r>
            </a:p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   </a:t>
              </a:r>
            </a:p>
          </p:txBody>
        </p:sp>
        <p:sp>
          <p:nvSpPr>
            <p:cNvPr id="545807" name="AutoShape 15"/>
            <p:cNvSpPr>
              <a:spLocks noChangeArrowheads="1"/>
            </p:cNvSpPr>
            <p:nvPr/>
          </p:nvSpPr>
          <p:spPr bwMode="auto">
            <a:xfrm>
              <a:off x="3403" y="935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合同配置</a:t>
              </a:r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BOQ</a:t>
              </a:r>
            </a:p>
          </p:txBody>
        </p:sp>
        <p:sp>
          <p:nvSpPr>
            <p:cNvPr id="545808" name="AutoShape 16"/>
            <p:cNvSpPr>
              <a:spLocks noChangeArrowheads="1"/>
            </p:cNvSpPr>
            <p:nvPr/>
          </p:nvSpPr>
          <p:spPr bwMode="auto">
            <a:xfrm>
              <a:off x="1474" y="3113"/>
              <a:ext cx="3356" cy="18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制定（分区域）项目里程碑   </a:t>
              </a:r>
            </a:p>
          </p:txBody>
        </p:sp>
        <p:sp>
          <p:nvSpPr>
            <p:cNvPr id="545809" name="AutoShape 17"/>
            <p:cNvSpPr>
              <a:spLocks noChangeArrowheads="1"/>
            </p:cNvSpPr>
            <p:nvPr/>
          </p:nvSpPr>
          <p:spPr bwMode="auto">
            <a:xfrm>
              <a:off x="1141" y="1415"/>
              <a:ext cx="1314" cy="42"/>
            </a:xfrm>
            <a:prstGeom prst="rightArrow">
              <a:avLst>
                <a:gd name="adj1" fmla="val 50000"/>
                <a:gd name="adj2" fmla="val 782143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0" name="AutoShape 18"/>
            <p:cNvSpPr>
              <a:spLocks noChangeArrowheads="1"/>
            </p:cNvSpPr>
            <p:nvPr/>
          </p:nvSpPr>
          <p:spPr bwMode="auto">
            <a:xfrm rot="16200000" flipH="1" flipV="1">
              <a:off x="2818" y="1946"/>
              <a:ext cx="630" cy="48"/>
            </a:xfrm>
            <a:prstGeom prst="rightArrow">
              <a:avLst>
                <a:gd name="adj1" fmla="val 45769"/>
                <a:gd name="adj2" fmla="val 399462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1" name="AutoShape 19"/>
            <p:cNvSpPr>
              <a:spLocks noChangeArrowheads="1"/>
            </p:cNvSpPr>
            <p:nvPr/>
          </p:nvSpPr>
          <p:spPr bwMode="auto">
            <a:xfrm rot="16200000" flipH="1" flipV="1">
              <a:off x="2356" y="1502"/>
              <a:ext cx="180" cy="54"/>
            </a:xfrm>
            <a:prstGeom prst="rightArrow">
              <a:avLst>
                <a:gd name="adj1" fmla="val 45769"/>
                <a:gd name="adj2" fmla="val 101451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2" name="AutoShape 20"/>
            <p:cNvSpPr>
              <a:spLocks noChangeArrowheads="1"/>
            </p:cNvSpPr>
            <p:nvPr/>
          </p:nvSpPr>
          <p:spPr bwMode="auto">
            <a:xfrm rot="16200000" flipH="1" flipV="1">
              <a:off x="1060" y="1304"/>
              <a:ext cx="168" cy="54"/>
            </a:xfrm>
            <a:prstGeom prst="rightArrow">
              <a:avLst>
                <a:gd name="adj1" fmla="val 45769"/>
                <a:gd name="adj2" fmla="val 9468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3" name="AutoShape 21"/>
            <p:cNvSpPr>
              <a:spLocks noChangeArrowheads="1"/>
            </p:cNvSpPr>
            <p:nvPr/>
          </p:nvSpPr>
          <p:spPr bwMode="auto">
            <a:xfrm rot="16200000" flipH="1" flipV="1">
              <a:off x="1732" y="1952"/>
              <a:ext cx="672" cy="42"/>
            </a:xfrm>
            <a:prstGeom prst="rightArrow">
              <a:avLst>
                <a:gd name="adj1" fmla="val 45769"/>
                <a:gd name="adj2" fmla="val 486963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4" name="AutoShape 22"/>
            <p:cNvSpPr>
              <a:spLocks noChangeArrowheads="1"/>
            </p:cNvSpPr>
            <p:nvPr/>
          </p:nvSpPr>
          <p:spPr bwMode="auto">
            <a:xfrm rot="16200000" flipH="1" flipV="1">
              <a:off x="1600" y="2084"/>
              <a:ext cx="354" cy="36"/>
            </a:xfrm>
            <a:prstGeom prst="rightArrow">
              <a:avLst>
                <a:gd name="adj1" fmla="val 45769"/>
                <a:gd name="adj2" fmla="val 299279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5" name="AutoShape 23"/>
            <p:cNvSpPr>
              <a:spLocks noChangeArrowheads="1"/>
            </p:cNvSpPr>
            <p:nvPr/>
          </p:nvSpPr>
          <p:spPr bwMode="auto">
            <a:xfrm rot="16200000" flipH="1" flipV="1">
              <a:off x="2230" y="2156"/>
              <a:ext cx="228" cy="54"/>
            </a:xfrm>
            <a:prstGeom prst="rightArrow">
              <a:avLst>
                <a:gd name="adj1" fmla="val 45769"/>
                <a:gd name="adj2" fmla="val 128504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6" name="AutoShape 24"/>
            <p:cNvSpPr>
              <a:spLocks noChangeArrowheads="1"/>
            </p:cNvSpPr>
            <p:nvPr/>
          </p:nvSpPr>
          <p:spPr bwMode="auto">
            <a:xfrm rot="16200000" flipH="1" flipV="1">
              <a:off x="2698" y="2822"/>
              <a:ext cx="462" cy="60"/>
            </a:xfrm>
            <a:prstGeom prst="rightArrow">
              <a:avLst>
                <a:gd name="adj1" fmla="val 45769"/>
                <a:gd name="adj2" fmla="val 234351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7" name="AutoShape 25"/>
            <p:cNvSpPr>
              <a:spLocks noChangeArrowheads="1"/>
            </p:cNvSpPr>
            <p:nvPr/>
          </p:nvSpPr>
          <p:spPr bwMode="auto">
            <a:xfrm>
              <a:off x="2461" y="1421"/>
              <a:ext cx="1338" cy="42"/>
            </a:xfrm>
            <a:prstGeom prst="leftArrow">
              <a:avLst>
                <a:gd name="adj1" fmla="val 50000"/>
                <a:gd name="adj2" fmla="val 796429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8" name="AutoShape 26"/>
            <p:cNvSpPr>
              <a:spLocks noChangeArrowheads="1"/>
            </p:cNvSpPr>
            <p:nvPr/>
          </p:nvSpPr>
          <p:spPr bwMode="auto">
            <a:xfrm rot="16200000" flipH="1" flipV="1">
              <a:off x="3967" y="2343"/>
              <a:ext cx="1416" cy="54"/>
            </a:xfrm>
            <a:prstGeom prst="rightArrow">
              <a:avLst>
                <a:gd name="adj1" fmla="val 45769"/>
                <a:gd name="adj2" fmla="val 798078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19" name="AutoShape 27"/>
            <p:cNvSpPr>
              <a:spLocks noChangeArrowheads="1"/>
            </p:cNvSpPr>
            <p:nvPr/>
          </p:nvSpPr>
          <p:spPr bwMode="auto">
            <a:xfrm rot="16200000" flipH="1" flipV="1">
              <a:off x="1930" y="1304"/>
              <a:ext cx="168" cy="54"/>
            </a:xfrm>
            <a:prstGeom prst="rightArrow">
              <a:avLst>
                <a:gd name="adj1" fmla="val 45769"/>
                <a:gd name="adj2" fmla="val 9468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0" name="AutoShape 28"/>
            <p:cNvSpPr>
              <a:spLocks noChangeArrowheads="1"/>
            </p:cNvSpPr>
            <p:nvPr/>
          </p:nvSpPr>
          <p:spPr bwMode="auto">
            <a:xfrm rot="16200000" flipH="1" flipV="1">
              <a:off x="2812" y="1298"/>
              <a:ext cx="168" cy="54"/>
            </a:xfrm>
            <a:prstGeom prst="rightArrow">
              <a:avLst>
                <a:gd name="adj1" fmla="val 45769"/>
                <a:gd name="adj2" fmla="val 9468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1" name="AutoShape 29"/>
            <p:cNvSpPr>
              <a:spLocks noChangeArrowheads="1"/>
            </p:cNvSpPr>
            <p:nvPr/>
          </p:nvSpPr>
          <p:spPr bwMode="auto">
            <a:xfrm rot="16200000" flipH="1" flipV="1">
              <a:off x="3712" y="1298"/>
              <a:ext cx="168" cy="54"/>
            </a:xfrm>
            <a:prstGeom prst="rightArrow">
              <a:avLst>
                <a:gd name="adj1" fmla="val 45769"/>
                <a:gd name="adj2" fmla="val 9468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2" name="AutoShape 30"/>
            <p:cNvSpPr>
              <a:spLocks noChangeArrowheads="1"/>
            </p:cNvSpPr>
            <p:nvPr/>
          </p:nvSpPr>
          <p:spPr bwMode="auto">
            <a:xfrm>
              <a:off x="2047" y="1613"/>
              <a:ext cx="384" cy="36"/>
            </a:xfrm>
            <a:prstGeom prst="leftArrow">
              <a:avLst>
                <a:gd name="adj1" fmla="val 50000"/>
                <a:gd name="adj2" fmla="val 26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3" name="AutoShape 31"/>
            <p:cNvSpPr>
              <a:spLocks noChangeArrowheads="1"/>
            </p:cNvSpPr>
            <p:nvPr/>
          </p:nvSpPr>
          <p:spPr bwMode="auto">
            <a:xfrm>
              <a:off x="2471" y="1616"/>
              <a:ext cx="2194" cy="48"/>
            </a:xfrm>
            <a:prstGeom prst="rightArrow">
              <a:avLst>
                <a:gd name="adj1" fmla="val 50000"/>
                <a:gd name="adj2" fmla="val 1142708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4" name="AutoShape 32"/>
            <p:cNvSpPr>
              <a:spLocks noChangeArrowheads="1"/>
            </p:cNvSpPr>
            <p:nvPr/>
          </p:nvSpPr>
          <p:spPr bwMode="auto">
            <a:xfrm>
              <a:off x="799" y="1619"/>
              <a:ext cx="107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市场技术建议书</a:t>
              </a:r>
            </a:p>
          </p:txBody>
        </p:sp>
        <p:sp>
          <p:nvSpPr>
            <p:cNvPr id="545825" name="AutoShape 33"/>
            <p:cNvSpPr>
              <a:spLocks noChangeArrowheads="1"/>
            </p:cNvSpPr>
            <p:nvPr/>
          </p:nvSpPr>
          <p:spPr bwMode="auto">
            <a:xfrm>
              <a:off x="799" y="2297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总部模版</a:t>
              </a:r>
            </a:p>
          </p:txBody>
        </p:sp>
        <p:sp>
          <p:nvSpPr>
            <p:cNvPr id="545826" name="AutoShape 34"/>
            <p:cNvSpPr>
              <a:spLocks noChangeArrowheads="1"/>
            </p:cNvSpPr>
            <p:nvPr/>
          </p:nvSpPr>
          <p:spPr bwMode="auto">
            <a:xfrm>
              <a:off x="1549" y="2435"/>
              <a:ext cx="138" cy="42"/>
            </a:xfrm>
            <a:prstGeom prst="rightArrow">
              <a:avLst>
                <a:gd name="adj1" fmla="val 50000"/>
                <a:gd name="adj2" fmla="val 82143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7" name="AutoShape 35"/>
            <p:cNvSpPr>
              <a:spLocks noChangeArrowheads="1"/>
            </p:cNvSpPr>
            <p:nvPr/>
          </p:nvSpPr>
          <p:spPr bwMode="auto">
            <a:xfrm>
              <a:off x="3223" y="1763"/>
              <a:ext cx="1380" cy="378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《××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产品工程交付活动里程碑样例及</a:t>
              </a:r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WBS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分解字典</a:t>
              </a:r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》</a:t>
              </a:r>
            </a:p>
          </p:txBody>
        </p:sp>
        <p:sp>
          <p:nvSpPr>
            <p:cNvPr id="545828" name="AutoShape 36"/>
            <p:cNvSpPr>
              <a:spLocks noChangeArrowheads="1"/>
            </p:cNvSpPr>
            <p:nvPr/>
          </p:nvSpPr>
          <p:spPr bwMode="auto">
            <a:xfrm>
              <a:off x="2443" y="2441"/>
              <a:ext cx="168" cy="36"/>
            </a:xfrm>
            <a:prstGeom prst="rightArrow">
              <a:avLst>
                <a:gd name="adj1" fmla="val 50000"/>
                <a:gd name="adj2" fmla="val 1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29" name="AutoShape 37"/>
            <p:cNvSpPr>
              <a:spLocks noChangeArrowheads="1"/>
            </p:cNvSpPr>
            <p:nvPr/>
          </p:nvSpPr>
          <p:spPr bwMode="auto">
            <a:xfrm rot="16200000" flipH="1" flipV="1">
              <a:off x="3301" y="2201"/>
              <a:ext cx="138" cy="54"/>
            </a:xfrm>
            <a:prstGeom prst="rightArrow">
              <a:avLst>
                <a:gd name="adj1" fmla="val 45769"/>
                <a:gd name="adj2" fmla="val 77779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30" name="AutoShape 38"/>
            <p:cNvSpPr>
              <a:spLocks noChangeArrowheads="1"/>
            </p:cNvSpPr>
            <p:nvPr/>
          </p:nvSpPr>
          <p:spPr bwMode="auto">
            <a:xfrm rot="16200000" flipH="1" flipV="1">
              <a:off x="2668" y="2150"/>
              <a:ext cx="228" cy="54"/>
            </a:xfrm>
            <a:prstGeom prst="rightArrow">
              <a:avLst>
                <a:gd name="adj1" fmla="val 45769"/>
                <a:gd name="adj2" fmla="val 128504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31" name="AutoShape 39"/>
            <p:cNvSpPr>
              <a:spLocks noChangeArrowheads="1"/>
            </p:cNvSpPr>
            <p:nvPr/>
          </p:nvSpPr>
          <p:spPr bwMode="auto">
            <a:xfrm rot="16200000" flipH="1" flipV="1">
              <a:off x="1798" y="2816"/>
              <a:ext cx="462" cy="60"/>
            </a:xfrm>
            <a:prstGeom prst="rightArrow">
              <a:avLst>
                <a:gd name="adj1" fmla="val 45769"/>
                <a:gd name="adj2" fmla="val 234351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32" name="AutoShape 40"/>
            <p:cNvSpPr>
              <a:spLocks noChangeArrowheads="1"/>
            </p:cNvSpPr>
            <p:nvPr/>
          </p:nvSpPr>
          <p:spPr bwMode="auto">
            <a:xfrm>
              <a:off x="2107" y="2699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客户配套工作计划</a:t>
              </a:r>
            </a:p>
          </p:txBody>
        </p:sp>
        <p:sp>
          <p:nvSpPr>
            <p:cNvPr id="545833" name="AutoShape 41"/>
            <p:cNvSpPr>
              <a:spLocks noChangeArrowheads="1"/>
            </p:cNvSpPr>
            <p:nvPr/>
          </p:nvSpPr>
          <p:spPr bwMode="auto">
            <a:xfrm rot="16200000" flipH="1" flipV="1">
              <a:off x="2398" y="3026"/>
              <a:ext cx="96" cy="54"/>
            </a:xfrm>
            <a:prstGeom prst="rightArrow">
              <a:avLst>
                <a:gd name="adj1" fmla="val 45769"/>
                <a:gd name="adj2" fmla="val 5410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34" name="AutoShape 42"/>
            <p:cNvSpPr>
              <a:spLocks noChangeArrowheads="1"/>
            </p:cNvSpPr>
            <p:nvPr/>
          </p:nvSpPr>
          <p:spPr bwMode="auto">
            <a:xfrm>
              <a:off x="3697" y="2303"/>
              <a:ext cx="744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备货到货计划</a:t>
              </a:r>
            </a:p>
          </p:txBody>
        </p:sp>
        <p:sp>
          <p:nvSpPr>
            <p:cNvPr id="545835" name="AutoShape 43"/>
            <p:cNvSpPr>
              <a:spLocks noChangeArrowheads="1"/>
            </p:cNvSpPr>
            <p:nvPr/>
          </p:nvSpPr>
          <p:spPr bwMode="auto">
            <a:xfrm>
              <a:off x="3541" y="2441"/>
              <a:ext cx="156" cy="48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36" name="AutoShape 44"/>
            <p:cNvSpPr>
              <a:spLocks noChangeArrowheads="1"/>
            </p:cNvSpPr>
            <p:nvPr/>
          </p:nvSpPr>
          <p:spPr bwMode="auto">
            <a:xfrm rot="16200000" flipH="1" flipV="1">
              <a:off x="3946" y="2828"/>
              <a:ext cx="462" cy="60"/>
            </a:xfrm>
            <a:prstGeom prst="rightArrow">
              <a:avLst>
                <a:gd name="adj1" fmla="val 45769"/>
                <a:gd name="adj2" fmla="val 234351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37" name="AutoShape 45"/>
            <p:cNvSpPr>
              <a:spLocks noChangeArrowheads="1"/>
            </p:cNvSpPr>
            <p:nvPr/>
          </p:nvSpPr>
          <p:spPr bwMode="auto">
            <a:xfrm>
              <a:off x="3055" y="2705"/>
              <a:ext cx="777" cy="3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工勘报告、设计文件</a:t>
              </a:r>
            </a:p>
          </p:txBody>
        </p:sp>
        <p:sp>
          <p:nvSpPr>
            <p:cNvPr id="545838" name="AutoShape 46"/>
            <p:cNvSpPr>
              <a:spLocks noChangeArrowheads="1"/>
            </p:cNvSpPr>
            <p:nvPr/>
          </p:nvSpPr>
          <p:spPr bwMode="auto">
            <a:xfrm>
              <a:off x="1837" y="3702"/>
              <a:ext cx="2132" cy="22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发布</a:t>
              </a:r>
              <a:r>
                <a:rPr kumimoji="1" lang="zh-CN" altLang="en-US" sz="1400">
                  <a:latin typeface="华文细黑" pitchFamily="2" charset="-122"/>
                  <a:ea typeface="华文细黑" pitchFamily="2" charset="-122"/>
                </a:rPr>
                <a:t>项目里程碑   </a:t>
              </a:r>
            </a:p>
          </p:txBody>
        </p:sp>
        <p:sp>
          <p:nvSpPr>
            <p:cNvPr id="545839" name="AutoShape 47"/>
            <p:cNvSpPr>
              <a:spLocks noChangeArrowheads="1"/>
            </p:cNvSpPr>
            <p:nvPr/>
          </p:nvSpPr>
          <p:spPr bwMode="auto">
            <a:xfrm rot="16200000" flipH="1" flipV="1">
              <a:off x="2880" y="3566"/>
              <a:ext cx="136" cy="136"/>
            </a:xfrm>
            <a:prstGeom prst="rightArrow">
              <a:avLst>
                <a:gd name="adj1" fmla="val 45769"/>
                <a:gd name="adj2" fmla="val 30435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0" name="AutoShape 48"/>
            <p:cNvSpPr>
              <a:spLocks noChangeArrowheads="1"/>
            </p:cNvSpPr>
            <p:nvPr/>
          </p:nvSpPr>
          <p:spPr bwMode="auto">
            <a:xfrm>
              <a:off x="3334" y="2614"/>
              <a:ext cx="48" cy="108"/>
            </a:xfrm>
            <a:prstGeom prst="upArrow">
              <a:avLst>
                <a:gd name="adj1" fmla="val 50000"/>
                <a:gd name="adj2" fmla="val 56250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1" name="AutoShape 49"/>
            <p:cNvSpPr>
              <a:spLocks noChangeArrowheads="1"/>
            </p:cNvSpPr>
            <p:nvPr/>
          </p:nvSpPr>
          <p:spPr bwMode="auto">
            <a:xfrm>
              <a:off x="1474" y="3385"/>
              <a:ext cx="3356" cy="18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1200"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kumimoji="1" lang="zh-CN" altLang="en-US" sz="1200">
                  <a:latin typeface="华文细黑" pitchFamily="2" charset="-122"/>
                  <a:ea typeface="华文细黑" pitchFamily="2" charset="-122"/>
                </a:rPr>
                <a:t>制定项目里程碑   </a:t>
              </a:r>
            </a:p>
          </p:txBody>
        </p:sp>
        <p:sp>
          <p:nvSpPr>
            <p:cNvPr id="545842" name="AutoShape 50"/>
            <p:cNvSpPr>
              <a:spLocks noChangeArrowheads="1"/>
            </p:cNvSpPr>
            <p:nvPr/>
          </p:nvSpPr>
          <p:spPr bwMode="auto">
            <a:xfrm rot="16200000" flipH="1" flipV="1">
              <a:off x="2902" y="3272"/>
              <a:ext cx="91" cy="135"/>
            </a:xfrm>
            <a:prstGeom prst="rightArrow">
              <a:avLst>
                <a:gd name="adj1" fmla="val 45769"/>
                <a:gd name="adj2" fmla="val 30435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3" name="Line 51"/>
            <p:cNvSpPr>
              <a:spLocks noChangeShapeType="1"/>
            </p:cNvSpPr>
            <p:nvPr/>
          </p:nvSpPr>
          <p:spPr bwMode="auto">
            <a:xfrm>
              <a:off x="1292" y="3158"/>
              <a:ext cx="18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4" name="Line 52"/>
            <p:cNvSpPr>
              <a:spLocks noChangeShapeType="1"/>
            </p:cNvSpPr>
            <p:nvPr/>
          </p:nvSpPr>
          <p:spPr bwMode="auto">
            <a:xfrm>
              <a:off x="1292" y="3476"/>
              <a:ext cx="18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5" name="Line 53"/>
            <p:cNvSpPr>
              <a:spLocks noChangeShapeType="1"/>
            </p:cNvSpPr>
            <p:nvPr/>
          </p:nvSpPr>
          <p:spPr bwMode="auto">
            <a:xfrm>
              <a:off x="1292" y="3158"/>
              <a:ext cx="0" cy="6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6" name="Line 54"/>
            <p:cNvSpPr>
              <a:spLocks noChangeShapeType="1"/>
            </p:cNvSpPr>
            <p:nvPr/>
          </p:nvSpPr>
          <p:spPr bwMode="auto">
            <a:xfrm>
              <a:off x="1292" y="3838"/>
              <a:ext cx="54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47" name="Text Box 55"/>
            <p:cNvSpPr txBox="1">
              <a:spLocks noChangeArrowheads="1"/>
            </p:cNvSpPr>
            <p:nvPr/>
          </p:nvSpPr>
          <p:spPr bwMode="auto">
            <a:xfrm>
              <a:off x="793" y="3067"/>
              <a:ext cx="43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kumimoji="1" lang="zh-CN" altLang="en-US" sz="1200">
                  <a:solidFill>
                    <a:srgbClr val="0000CC"/>
                  </a:solidFill>
                  <a:latin typeface="华文细黑" pitchFamily="2" charset="-122"/>
                  <a:ea typeface="华文细黑" pitchFamily="2" charset="-122"/>
                </a:rPr>
                <a:t>不断往复渐进明细</a:t>
              </a:r>
            </a:p>
          </p:txBody>
        </p:sp>
      </p:grpSp>
      <p:sp>
        <p:nvSpPr>
          <p:cNvPr id="545848" name="AutoShape 56"/>
          <p:cNvSpPr>
            <a:spLocks noChangeArrowheads="1"/>
          </p:cNvSpPr>
          <p:nvPr/>
        </p:nvSpPr>
        <p:spPr bwMode="auto">
          <a:xfrm rot="5400000">
            <a:off x="8378031" y="4518819"/>
            <a:ext cx="960438" cy="361950"/>
          </a:xfrm>
          <a:prstGeom prst="curvedDownArrow">
            <a:avLst>
              <a:gd name="adj1" fmla="val 53070"/>
              <a:gd name="adj2" fmla="val 106140"/>
              <a:gd name="adj3" fmla="val 33333"/>
            </a:avLst>
          </a:prstGeom>
          <a:gradFill rotWithShape="1">
            <a:gsLst>
              <a:gs pos="0">
                <a:srgbClr val="FF3300">
                  <a:gamma/>
                  <a:tint val="12549"/>
                  <a:invGamma/>
                </a:srgbClr>
              </a:gs>
              <a:gs pos="100000">
                <a:srgbClr val="FF330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545849" name="Group 57"/>
          <p:cNvGrpSpPr>
            <a:grpSpLocks/>
          </p:cNvGrpSpPr>
          <p:nvPr/>
        </p:nvGrpSpPr>
        <p:grpSpPr bwMode="auto">
          <a:xfrm>
            <a:off x="971550" y="1268413"/>
            <a:ext cx="7489825" cy="3527425"/>
            <a:chOff x="249" y="845"/>
            <a:chExt cx="4718" cy="2222"/>
          </a:xfrm>
        </p:grpSpPr>
        <p:sp>
          <p:nvSpPr>
            <p:cNvPr id="545850" name="Line 58"/>
            <p:cNvSpPr>
              <a:spLocks noChangeShapeType="1"/>
            </p:cNvSpPr>
            <p:nvPr/>
          </p:nvSpPr>
          <p:spPr bwMode="auto">
            <a:xfrm>
              <a:off x="249" y="2205"/>
              <a:ext cx="340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1" name="Line 59"/>
            <p:cNvSpPr>
              <a:spLocks noChangeShapeType="1"/>
            </p:cNvSpPr>
            <p:nvPr/>
          </p:nvSpPr>
          <p:spPr bwMode="auto">
            <a:xfrm>
              <a:off x="3651" y="2205"/>
              <a:ext cx="0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2" name="Line 60"/>
            <p:cNvSpPr>
              <a:spLocks noChangeShapeType="1"/>
            </p:cNvSpPr>
            <p:nvPr/>
          </p:nvSpPr>
          <p:spPr bwMode="auto">
            <a:xfrm>
              <a:off x="2064" y="2659"/>
              <a:ext cx="158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3" name="Line 61"/>
            <p:cNvSpPr>
              <a:spLocks noChangeShapeType="1"/>
            </p:cNvSpPr>
            <p:nvPr/>
          </p:nvSpPr>
          <p:spPr bwMode="auto">
            <a:xfrm>
              <a:off x="2064" y="3067"/>
              <a:ext cx="29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4" name="Line 62"/>
            <p:cNvSpPr>
              <a:spLocks noChangeShapeType="1"/>
            </p:cNvSpPr>
            <p:nvPr/>
          </p:nvSpPr>
          <p:spPr bwMode="auto">
            <a:xfrm>
              <a:off x="249" y="845"/>
              <a:ext cx="0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5" name="Line 63"/>
            <p:cNvSpPr>
              <a:spLocks noChangeShapeType="1"/>
            </p:cNvSpPr>
            <p:nvPr/>
          </p:nvSpPr>
          <p:spPr bwMode="auto">
            <a:xfrm>
              <a:off x="249" y="845"/>
              <a:ext cx="47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6" name="Line 64"/>
            <p:cNvSpPr>
              <a:spLocks noChangeShapeType="1"/>
            </p:cNvSpPr>
            <p:nvPr/>
          </p:nvSpPr>
          <p:spPr bwMode="auto">
            <a:xfrm>
              <a:off x="4967" y="845"/>
              <a:ext cx="0" cy="22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5857" name="Group 65"/>
          <p:cNvGrpSpPr>
            <a:grpSpLocks/>
          </p:cNvGrpSpPr>
          <p:nvPr/>
        </p:nvGrpSpPr>
        <p:grpSpPr bwMode="auto">
          <a:xfrm>
            <a:off x="971550" y="3427413"/>
            <a:ext cx="7489825" cy="2233612"/>
            <a:chOff x="249" y="2205"/>
            <a:chExt cx="4718" cy="1407"/>
          </a:xfrm>
        </p:grpSpPr>
        <p:sp>
          <p:nvSpPr>
            <p:cNvPr id="545858" name="Line 66"/>
            <p:cNvSpPr>
              <a:spLocks noChangeShapeType="1"/>
            </p:cNvSpPr>
            <p:nvPr/>
          </p:nvSpPr>
          <p:spPr bwMode="auto">
            <a:xfrm>
              <a:off x="295" y="3612"/>
              <a:ext cx="46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59" name="Line 67"/>
            <p:cNvSpPr>
              <a:spLocks noChangeShapeType="1"/>
            </p:cNvSpPr>
            <p:nvPr/>
          </p:nvSpPr>
          <p:spPr bwMode="auto">
            <a:xfrm>
              <a:off x="4967" y="3067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60" name="Line 68"/>
            <p:cNvSpPr>
              <a:spLocks noChangeShapeType="1"/>
            </p:cNvSpPr>
            <p:nvPr/>
          </p:nvSpPr>
          <p:spPr bwMode="auto">
            <a:xfrm>
              <a:off x="249" y="2205"/>
              <a:ext cx="0" cy="14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5861" name="Group 69"/>
          <p:cNvGrpSpPr>
            <a:grpSpLocks/>
          </p:cNvGrpSpPr>
          <p:nvPr/>
        </p:nvGrpSpPr>
        <p:grpSpPr bwMode="auto">
          <a:xfrm>
            <a:off x="971550" y="5661025"/>
            <a:ext cx="7489825" cy="574675"/>
            <a:chOff x="249" y="3612"/>
            <a:chExt cx="4718" cy="362"/>
          </a:xfrm>
        </p:grpSpPr>
        <p:sp>
          <p:nvSpPr>
            <p:cNvPr id="545862" name="Line 70"/>
            <p:cNvSpPr>
              <a:spLocks noChangeShapeType="1"/>
            </p:cNvSpPr>
            <p:nvPr/>
          </p:nvSpPr>
          <p:spPr bwMode="auto">
            <a:xfrm>
              <a:off x="249" y="3974"/>
              <a:ext cx="47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63" name="Line 71"/>
            <p:cNvSpPr>
              <a:spLocks noChangeShapeType="1"/>
            </p:cNvSpPr>
            <p:nvPr/>
          </p:nvSpPr>
          <p:spPr bwMode="auto">
            <a:xfrm>
              <a:off x="249" y="3612"/>
              <a:ext cx="0" cy="3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864" name="Line 72"/>
            <p:cNvSpPr>
              <a:spLocks noChangeShapeType="1"/>
            </p:cNvSpPr>
            <p:nvPr/>
          </p:nvSpPr>
          <p:spPr bwMode="auto">
            <a:xfrm>
              <a:off x="4967" y="3612"/>
              <a:ext cx="0" cy="3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5865" name="AutoShape 73"/>
          <p:cNvSpPr>
            <a:spLocks noChangeArrowheads="1"/>
          </p:cNvSpPr>
          <p:nvPr/>
        </p:nvSpPr>
        <p:spPr bwMode="auto">
          <a:xfrm rot="5400000">
            <a:off x="8305006" y="5599907"/>
            <a:ext cx="960437" cy="361950"/>
          </a:xfrm>
          <a:prstGeom prst="curvedDownArrow">
            <a:avLst>
              <a:gd name="adj1" fmla="val 53070"/>
              <a:gd name="adj2" fmla="val 106140"/>
              <a:gd name="adj3" fmla="val 33333"/>
            </a:avLst>
          </a:prstGeom>
          <a:gradFill rotWithShape="1">
            <a:gsLst>
              <a:gs pos="0">
                <a:srgbClr val="FF3300">
                  <a:gamma/>
                  <a:tint val="12549"/>
                  <a:invGamma/>
                </a:srgbClr>
              </a:gs>
              <a:gs pos="100000">
                <a:srgbClr val="FF330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45867" name="AutoShape 75"/>
          <p:cNvSpPr>
            <a:spLocks noChangeArrowheads="1"/>
          </p:cNvSpPr>
          <p:nvPr/>
        </p:nvSpPr>
        <p:spPr bwMode="auto">
          <a:xfrm>
            <a:off x="7237413" y="115888"/>
            <a:ext cx="1871662" cy="863600"/>
          </a:xfrm>
          <a:prstGeom prst="homePlate">
            <a:avLst>
              <a:gd name="adj" fmla="val 4007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545868" name="AutoShape 76"/>
          <p:cNvSpPr>
            <a:spLocks noChangeArrowheads="1"/>
          </p:cNvSpPr>
          <p:nvPr/>
        </p:nvSpPr>
        <p:spPr bwMode="auto">
          <a:xfrm>
            <a:off x="323850" y="115888"/>
            <a:ext cx="6910388" cy="360362"/>
          </a:xfrm>
          <a:prstGeom prst="homePlate">
            <a:avLst>
              <a:gd name="adj" fmla="val 1098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545869" name="AutoShape 77"/>
          <p:cNvSpPr>
            <a:spLocks noChangeArrowheads="1"/>
          </p:cNvSpPr>
          <p:nvPr/>
        </p:nvSpPr>
        <p:spPr bwMode="auto">
          <a:xfrm>
            <a:off x="323850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545870" name="AutoShape 78"/>
          <p:cNvSpPr>
            <a:spLocks noChangeArrowheads="1"/>
          </p:cNvSpPr>
          <p:nvPr/>
        </p:nvSpPr>
        <p:spPr bwMode="auto">
          <a:xfrm>
            <a:off x="1476375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545871" name="AutoShape 79"/>
          <p:cNvSpPr>
            <a:spLocks noChangeArrowheads="1"/>
          </p:cNvSpPr>
          <p:nvPr/>
        </p:nvSpPr>
        <p:spPr bwMode="auto">
          <a:xfrm>
            <a:off x="262731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545872" name="AutoShape 80"/>
          <p:cNvSpPr>
            <a:spLocks noChangeArrowheads="1"/>
          </p:cNvSpPr>
          <p:nvPr/>
        </p:nvSpPr>
        <p:spPr bwMode="auto">
          <a:xfrm>
            <a:off x="3779838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545873" name="AutoShape 81"/>
          <p:cNvSpPr>
            <a:spLocks noChangeArrowheads="1"/>
          </p:cNvSpPr>
          <p:nvPr/>
        </p:nvSpPr>
        <p:spPr bwMode="auto">
          <a:xfrm>
            <a:off x="6084888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545874" name="AutoShape 82"/>
          <p:cNvSpPr>
            <a:spLocks noChangeArrowheads="1"/>
          </p:cNvSpPr>
          <p:nvPr/>
        </p:nvSpPr>
        <p:spPr bwMode="auto">
          <a:xfrm>
            <a:off x="493236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sp>
        <p:nvSpPr>
          <p:cNvPr id="545875" name="Rectangle 83"/>
          <p:cNvSpPr>
            <a:spLocks noChangeArrowheads="1"/>
          </p:cNvSpPr>
          <p:nvPr/>
        </p:nvSpPr>
        <p:spPr bwMode="auto">
          <a:xfrm>
            <a:off x="250825" y="2025650"/>
            <a:ext cx="466725" cy="37861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 anchor="ctr">
            <a:spAutoFit/>
          </a:bodyPr>
          <a:lstStyle/>
          <a:p>
            <a:pPr defTabSz="784225" eaLnBrk="1" hangingPunct="1">
              <a:buFont typeface="Wingdings" pitchFamily="2" charset="2"/>
              <a:buNone/>
            </a:pPr>
            <a:r>
              <a:rPr lang="zh-CN" altLang="en-US" sz="22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制定项目重大里程碑流程</a:t>
            </a:r>
          </a:p>
        </p:txBody>
      </p:sp>
      <p:cxnSp>
        <p:nvCxnSpPr>
          <p:cNvPr id="545876" name="AutoShape 84"/>
          <p:cNvCxnSpPr>
            <a:cxnSpLocks noChangeShapeType="1"/>
            <a:stCxn id="545870" idx="2"/>
            <a:endCxn id="545875" idx="0"/>
          </p:cNvCxnSpPr>
          <p:nvPr/>
        </p:nvCxnSpPr>
        <p:spPr bwMode="auto">
          <a:xfrm flipH="1">
            <a:off x="484188" y="982663"/>
            <a:ext cx="1360487" cy="1042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545877" name="Picture 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82713"/>
            <a:ext cx="8116887" cy="4710112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4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4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/>
      <p:bldP spid="545797" grpId="0"/>
      <p:bldP spid="545798" grpId="0"/>
      <p:bldP spid="545799" grpId="0" animBg="1"/>
      <p:bldP spid="545848" grpId="0" animBg="1"/>
      <p:bldP spid="5458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Page </a:t>
            </a:r>
            <a:fld id="{92886981-E579-4CF3-9167-156009E51C05}" type="slidenum">
              <a:rPr lang="de-DE"/>
              <a:pPr/>
              <a:t>9</a:t>
            </a:fld>
            <a:endParaRPr lang="en-GB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DEF09-AD1B-4028-BDEA-1E3412FADAB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84213" y="1125538"/>
            <a:ext cx="784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000">
              <a:latin typeface="Arial" charset="0"/>
            </a:endParaRPr>
          </a:p>
        </p:txBody>
      </p:sp>
      <p:sp>
        <p:nvSpPr>
          <p:cNvPr id="561158" name="AutoShape 6"/>
          <p:cNvSpPr>
            <a:spLocks noChangeArrowheads="1"/>
          </p:cNvSpPr>
          <p:nvPr/>
        </p:nvSpPr>
        <p:spPr bwMode="auto">
          <a:xfrm>
            <a:off x="1222375" y="1876425"/>
            <a:ext cx="1473200" cy="96202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《××</a:t>
            </a:r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产品工程交付活动里程碑样例及</a:t>
            </a: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WBS</a:t>
            </a:r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分解字典</a:t>
            </a: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》</a:t>
            </a:r>
          </a:p>
        </p:txBody>
      </p:sp>
      <p:sp>
        <p:nvSpPr>
          <p:cNvPr id="561159" name="AutoShape 7"/>
          <p:cNvSpPr>
            <a:spLocks noChangeArrowheads="1"/>
          </p:cNvSpPr>
          <p:nvPr/>
        </p:nvSpPr>
        <p:spPr bwMode="auto">
          <a:xfrm>
            <a:off x="1222375" y="2952750"/>
            <a:ext cx="1473200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备货计划与实际信息</a:t>
            </a:r>
          </a:p>
        </p:txBody>
      </p:sp>
      <p:sp>
        <p:nvSpPr>
          <p:cNvPr id="561160" name="AutoShape 8"/>
          <p:cNvSpPr>
            <a:spLocks noChangeArrowheads="1"/>
          </p:cNvSpPr>
          <p:nvPr/>
        </p:nvSpPr>
        <p:spPr bwMode="auto">
          <a:xfrm>
            <a:off x="1222375" y="3552825"/>
            <a:ext cx="1463675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工勘计划与实际信息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3886200" y="1857375"/>
            <a:ext cx="714375" cy="267652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pPr algn="ctr" eaLnBrk="1" hangingPunct="1"/>
            <a:endParaRPr kumimoji="1" lang="en-US" altLang="zh-CN" sz="1400">
              <a:latin typeface="华文细黑" pitchFamily="2" charset="-122"/>
              <a:ea typeface="华文细黑" pitchFamily="2" charset="-122"/>
            </a:endParaRPr>
          </a:p>
          <a:p>
            <a:pPr algn="ctr" eaLnBrk="1" hangingPunct="1"/>
            <a:endParaRPr kumimoji="1" lang="en-US" altLang="zh-CN" sz="1400">
              <a:latin typeface="华文细黑" pitchFamily="2" charset="-122"/>
              <a:ea typeface="华文细黑" pitchFamily="2" charset="-122"/>
            </a:endParaRPr>
          </a:p>
          <a:p>
            <a:pPr algn="ctr" eaLnBrk="1" hangingPunct="1"/>
            <a:r>
              <a:rPr kumimoji="1" lang="zh-CN" altLang="en-US" sz="1600" b="1">
                <a:latin typeface="华文细黑" pitchFamily="2" charset="-122"/>
                <a:ea typeface="华文细黑" pitchFamily="2" charset="-122"/>
              </a:rPr>
              <a:t>项目活动层层分解</a:t>
            </a:r>
          </a:p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 </a:t>
            </a: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5848350" y="1857375"/>
            <a:ext cx="1638300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项目目标、范围</a:t>
            </a:r>
          </a:p>
        </p:txBody>
      </p:sp>
      <p:sp>
        <p:nvSpPr>
          <p:cNvPr id="561163" name="AutoShape 11"/>
          <p:cNvSpPr>
            <a:spLocks noChangeArrowheads="1"/>
          </p:cNvSpPr>
          <p:nvPr/>
        </p:nvSpPr>
        <p:spPr bwMode="auto">
          <a:xfrm>
            <a:off x="5848350" y="2971800"/>
            <a:ext cx="1638300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研发关键信息</a:t>
            </a:r>
          </a:p>
        </p:txBody>
      </p:sp>
      <p:sp>
        <p:nvSpPr>
          <p:cNvPr id="561164" name="AutoShape 12"/>
          <p:cNvSpPr>
            <a:spLocks noChangeArrowheads="1"/>
          </p:cNvSpPr>
          <p:nvPr/>
        </p:nvSpPr>
        <p:spPr bwMode="auto">
          <a:xfrm>
            <a:off x="3238500" y="4724400"/>
            <a:ext cx="2009775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 </a:t>
            </a:r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内、外部交流修订</a:t>
            </a:r>
          </a:p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   </a:t>
            </a:r>
          </a:p>
        </p:txBody>
      </p:sp>
      <p:sp>
        <p:nvSpPr>
          <p:cNvPr id="561165" name="AutoShape 13"/>
          <p:cNvSpPr>
            <a:spLocks noChangeArrowheads="1"/>
          </p:cNvSpPr>
          <p:nvPr/>
        </p:nvSpPr>
        <p:spPr bwMode="auto">
          <a:xfrm>
            <a:off x="3238500" y="5391150"/>
            <a:ext cx="2009775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 </a:t>
            </a:r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批准发布</a:t>
            </a:r>
          </a:p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   </a:t>
            </a:r>
          </a:p>
        </p:txBody>
      </p:sp>
      <p:sp>
        <p:nvSpPr>
          <p:cNvPr id="561166" name="AutoShape 14"/>
          <p:cNvSpPr>
            <a:spLocks noChangeArrowheads="1"/>
          </p:cNvSpPr>
          <p:nvPr/>
        </p:nvSpPr>
        <p:spPr bwMode="auto">
          <a:xfrm>
            <a:off x="2714625" y="3124200"/>
            <a:ext cx="1152525" cy="104775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67" name="AutoShape 15"/>
          <p:cNvSpPr>
            <a:spLocks noChangeArrowheads="1"/>
          </p:cNvSpPr>
          <p:nvPr/>
        </p:nvSpPr>
        <p:spPr bwMode="auto">
          <a:xfrm rot="16200000" flipH="1" flipV="1">
            <a:off x="4143375" y="5248275"/>
            <a:ext cx="180975" cy="85725"/>
          </a:xfrm>
          <a:prstGeom prst="rightArrow">
            <a:avLst>
              <a:gd name="adj1" fmla="val 45769"/>
              <a:gd name="adj2" fmla="val 64252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68" name="AutoShape 16"/>
          <p:cNvSpPr>
            <a:spLocks noChangeArrowheads="1"/>
          </p:cNvSpPr>
          <p:nvPr/>
        </p:nvSpPr>
        <p:spPr bwMode="auto">
          <a:xfrm>
            <a:off x="4629150" y="2057400"/>
            <a:ext cx="1181100" cy="85725"/>
          </a:xfrm>
          <a:prstGeom prst="leftArrow">
            <a:avLst>
              <a:gd name="adj1" fmla="val 50000"/>
              <a:gd name="adj2" fmla="val 34444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69" name="AutoShape 17"/>
          <p:cNvSpPr>
            <a:spLocks noChangeArrowheads="1"/>
          </p:cNvSpPr>
          <p:nvPr/>
        </p:nvSpPr>
        <p:spPr bwMode="auto">
          <a:xfrm>
            <a:off x="1222375" y="4095750"/>
            <a:ext cx="1463675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客户配套工作计划</a:t>
            </a:r>
          </a:p>
        </p:txBody>
      </p:sp>
      <p:sp>
        <p:nvSpPr>
          <p:cNvPr id="561170" name="AutoShape 18"/>
          <p:cNvSpPr>
            <a:spLocks noChangeArrowheads="1"/>
          </p:cNvSpPr>
          <p:nvPr/>
        </p:nvSpPr>
        <p:spPr bwMode="auto">
          <a:xfrm>
            <a:off x="2714625" y="2333625"/>
            <a:ext cx="1152525" cy="104775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71" name="AutoShape 19"/>
          <p:cNvSpPr>
            <a:spLocks noChangeArrowheads="1"/>
          </p:cNvSpPr>
          <p:nvPr/>
        </p:nvSpPr>
        <p:spPr bwMode="auto">
          <a:xfrm>
            <a:off x="2714625" y="3695700"/>
            <a:ext cx="1152525" cy="104775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72" name="AutoShape 20"/>
          <p:cNvSpPr>
            <a:spLocks noChangeArrowheads="1"/>
          </p:cNvSpPr>
          <p:nvPr/>
        </p:nvSpPr>
        <p:spPr bwMode="auto">
          <a:xfrm>
            <a:off x="2724150" y="4286250"/>
            <a:ext cx="1152525" cy="104775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73" name="AutoShape 21"/>
          <p:cNvSpPr>
            <a:spLocks noChangeArrowheads="1"/>
          </p:cNvSpPr>
          <p:nvPr/>
        </p:nvSpPr>
        <p:spPr bwMode="auto">
          <a:xfrm>
            <a:off x="5867400" y="4076700"/>
            <a:ext cx="1619250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600" b="1">
                <a:latin typeface="华文细黑" pitchFamily="2" charset="-122"/>
                <a:ea typeface="华文细黑" pitchFamily="2" charset="-122"/>
              </a:rPr>
              <a:t>项目里程碑</a:t>
            </a:r>
          </a:p>
        </p:txBody>
      </p:sp>
      <p:sp>
        <p:nvSpPr>
          <p:cNvPr id="561174" name="AutoShape 22"/>
          <p:cNvSpPr>
            <a:spLocks noChangeArrowheads="1"/>
          </p:cNvSpPr>
          <p:nvPr/>
        </p:nvSpPr>
        <p:spPr bwMode="auto">
          <a:xfrm>
            <a:off x="5857875" y="3552825"/>
            <a:ext cx="1628775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PMBOK</a:t>
            </a:r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的</a:t>
            </a: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WBS</a:t>
            </a:r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基础理论</a:t>
            </a:r>
          </a:p>
        </p:txBody>
      </p:sp>
      <p:sp>
        <p:nvSpPr>
          <p:cNvPr id="561175" name="AutoShape 23"/>
          <p:cNvSpPr>
            <a:spLocks noChangeArrowheads="1"/>
          </p:cNvSpPr>
          <p:nvPr/>
        </p:nvSpPr>
        <p:spPr bwMode="auto">
          <a:xfrm>
            <a:off x="5838825" y="2400300"/>
            <a:ext cx="1647825" cy="4762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1400">
                <a:latin typeface="华文细黑" pitchFamily="2" charset="-122"/>
                <a:ea typeface="华文细黑" pitchFamily="2" charset="-122"/>
              </a:rPr>
              <a:t>本期技术方案</a:t>
            </a:r>
          </a:p>
        </p:txBody>
      </p:sp>
      <p:sp>
        <p:nvSpPr>
          <p:cNvPr id="561176" name="AutoShape 24"/>
          <p:cNvSpPr>
            <a:spLocks noChangeArrowheads="1"/>
          </p:cNvSpPr>
          <p:nvPr/>
        </p:nvSpPr>
        <p:spPr bwMode="auto">
          <a:xfrm>
            <a:off x="4629150" y="2609850"/>
            <a:ext cx="1181100" cy="85725"/>
          </a:xfrm>
          <a:prstGeom prst="leftArrow">
            <a:avLst>
              <a:gd name="adj1" fmla="val 50000"/>
              <a:gd name="adj2" fmla="val 34444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77" name="AutoShape 25"/>
          <p:cNvSpPr>
            <a:spLocks noChangeArrowheads="1"/>
          </p:cNvSpPr>
          <p:nvPr/>
        </p:nvSpPr>
        <p:spPr bwMode="auto">
          <a:xfrm>
            <a:off x="4610100" y="3133725"/>
            <a:ext cx="1181100" cy="85725"/>
          </a:xfrm>
          <a:prstGeom prst="leftArrow">
            <a:avLst>
              <a:gd name="adj1" fmla="val 50000"/>
              <a:gd name="adj2" fmla="val 34444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78" name="AutoShape 26"/>
          <p:cNvSpPr>
            <a:spLocks noChangeArrowheads="1"/>
          </p:cNvSpPr>
          <p:nvPr/>
        </p:nvSpPr>
        <p:spPr bwMode="auto">
          <a:xfrm>
            <a:off x="4629150" y="3705225"/>
            <a:ext cx="1181100" cy="85725"/>
          </a:xfrm>
          <a:prstGeom prst="leftArrow">
            <a:avLst>
              <a:gd name="adj1" fmla="val 50000"/>
              <a:gd name="adj2" fmla="val 34444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79" name="AutoShape 27"/>
          <p:cNvSpPr>
            <a:spLocks noChangeArrowheads="1"/>
          </p:cNvSpPr>
          <p:nvPr/>
        </p:nvSpPr>
        <p:spPr bwMode="auto">
          <a:xfrm>
            <a:off x="4619625" y="4276725"/>
            <a:ext cx="1181100" cy="85725"/>
          </a:xfrm>
          <a:prstGeom prst="leftArrow">
            <a:avLst>
              <a:gd name="adj1" fmla="val 50000"/>
              <a:gd name="adj2" fmla="val 34444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80" name="AutoShape 28"/>
          <p:cNvSpPr>
            <a:spLocks noChangeArrowheads="1"/>
          </p:cNvSpPr>
          <p:nvPr/>
        </p:nvSpPr>
        <p:spPr bwMode="auto">
          <a:xfrm rot="16200000" flipH="1" flipV="1">
            <a:off x="4133850" y="4591050"/>
            <a:ext cx="180975" cy="85725"/>
          </a:xfrm>
          <a:prstGeom prst="rightArrow">
            <a:avLst>
              <a:gd name="adj1" fmla="val 45769"/>
              <a:gd name="adj2" fmla="val 64252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182" name="AutoShape 30"/>
          <p:cNvSpPr>
            <a:spLocks noChangeArrowheads="1"/>
          </p:cNvSpPr>
          <p:nvPr/>
        </p:nvSpPr>
        <p:spPr bwMode="auto">
          <a:xfrm>
            <a:off x="7237413" y="115888"/>
            <a:ext cx="1871662" cy="863600"/>
          </a:xfrm>
          <a:prstGeom prst="homePlate">
            <a:avLst>
              <a:gd name="adj" fmla="val 40075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600" b="1">
                <a:latin typeface="Arial" charset="0"/>
                <a:ea typeface="华文细黑" pitchFamily="2" charset="-122"/>
              </a:rPr>
              <a:t>项目计划</a:t>
            </a:r>
          </a:p>
        </p:txBody>
      </p:sp>
      <p:sp>
        <p:nvSpPr>
          <p:cNvPr id="561183" name="AutoShape 31"/>
          <p:cNvSpPr>
            <a:spLocks noChangeArrowheads="1"/>
          </p:cNvSpPr>
          <p:nvPr/>
        </p:nvSpPr>
        <p:spPr bwMode="auto">
          <a:xfrm>
            <a:off x="323850" y="115888"/>
            <a:ext cx="6910388" cy="360362"/>
          </a:xfrm>
          <a:prstGeom prst="homePlate">
            <a:avLst>
              <a:gd name="adj" fmla="val 10981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2000" b="1">
                <a:latin typeface="Arial" charset="0"/>
                <a:ea typeface="华文细黑" pitchFamily="2" charset="-122"/>
              </a:rPr>
              <a:t>项    目    沟    通   策   略</a:t>
            </a:r>
          </a:p>
        </p:txBody>
      </p:sp>
      <p:sp>
        <p:nvSpPr>
          <p:cNvPr id="561184" name="AutoShape 32"/>
          <p:cNvSpPr>
            <a:spLocks noChangeArrowheads="1"/>
          </p:cNvSpPr>
          <p:nvPr/>
        </p:nvSpPr>
        <p:spPr bwMode="auto">
          <a:xfrm>
            <a:off x="323850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明确目标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范围确认</a:t>
            </a:r>
          </a:p>
        </p:txBody>
      </p:sp>
      <p:sp>
        <p:nvSpPr>
          <p:cNvPr id="561185" name="AutoShape 33"/>
          <p:cNvSpPr>
            <a:spLocks noChangeArrowheads="1"/>
          </p:cNvSpPr>
          <p:nvPr/>
        </p:nvSpPr>
        <p:spPr bwMode="auto">
          <a:xfrm>
            <a:off x="1476375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重大里程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碑确认</a:t>
            </a:r>
          </a:p>
        </p:txBody>
      </p:sp>
      <p:sp>
        <p:nvSpPr>
          <p:cNvPr id="561186" name="AutoShape 34"/>
          <p:cNvSpPr>
            <a:spLocks noChangeArrowheads="1"/>
          </p:cNvSpPr>
          <p:nvPr/>
        </p:nvSpPr>
        <p:spPr bwMode="auto">
          <a:xfrm>
            <a:off x="262731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活动分解准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备工作计划</a:t>
            </a:r>
          </a:p>
        </p:txBody>
      </p:sp>
      <p:sp>
        <p:nvSpPr>
          <p:cNvPr id="561187" name="AutoShape 35"/>
          <p:cNvSpPr>
            <a:spLocks noChangeArrowheads="1"/>
          </p:cNvSpPr>
          <p:nvPr/>
        </p:nvSpPr>
        <p:spPr bwMode="auto">
          <a:xfrm>
            <a:off x="3779838" y="547688"/>
            <a:ext cx="1152525" cy="433387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质量控制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实施指导书</a:t>
            </a:r>
          </a:p>
        </p:txBody>
      </p:sp>
      <p:sp>
        <p:nvSpPr>
          <p:cNvPr id="561188" name="AutoShape 36"/>
          <p:cNvSpPr>
            <a:spLocks noChangeArrowheads="1"/>
          </p:cNvSpPr>
          <p:nvPr/>
        </p:nvSpPr>
        <p:spPr bwMode="auto">
          <a:xfrm>
            <a:off x="6084888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（区域）分项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目组运作</a:t>
            </a:r>
          </a:p>
        </p:txBody>
      </p:sp>
      <p:sp>
        <p:nvSpPr>
          <p:cNvPr id="561189" name="AutoShape 37"/>
          <p:cNvSpPr>
            <a:spLocks noChangeArrowheads="1"/>
          </p:cNvSpPr>
          <p:nvPr/>
        </p:nvSpPr>
        <p:spPr bwMode="auto">
          <a:xfrm>
            <a:off x="4932363" y="549275"/>
            <a:ext cx="1152525" cy="433388"/>
          </a:xfrm>
          <a:prstGeom prst="homePlate">
            <a:avLst>
              <a:gd name="adj" fmla="val 96229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6" tIns="45692" rIns="91386" bIns="45692" anchor="ctr"/>
          <a:lstStyle/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进度计划</a:t>
            </a:r>
          </a:p>
          <a:p>
            <a:pPr algn="ctr"/>
            <a:r>
              <a:rPr lang="zh-CN" altLang="en-US" sz="1200" b="1">
                <a:latin typeface="Arial" charset="0"/>
                <a:ea typeface="华文细黑" pitchFamily="2" charset="-122"/>
              </a:rPr>
              <a:t>站点计划</a:t>
            </a:r>
          </a:p>
        </p:txBody>
      </p:sp>
      <p:sp>
        <p:nvSpPr>
          <p:cNvPr id="561190" name="Text Box 38"/>
          <p:cNvSpPr txBox="1">
            <a:spLocks noChangeArrowheads="1"/>
          </p:cNvSpPr>
          <p:nvPr/>
        </p:nvSpPr>
        <p:spPr bwMode="auto">
          <a:xfrm>
            <a:off x="323850" y="2133600"/>
            <a:ext cx="576263" cy="2111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91379" tIns="45688" rIns="91379" bIns="45688" anchor="ctr">
            <a:spAutoFit/>
          </a:bodyPr>
          <a:lstStyle>
            <a:lvl1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842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defTabSz="784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latin typeface="Arial" charset="0"/>
                <a:ea typeface="黑体" pitchFamily="2" charset="-122"/>
              </a:rPr>
              <a:t>项目活动分解</a:t>
            </a:r>
          </a:p>
        </p:txBody>
      </p:sp>
      <p:cxnSp>
        <p:nvCxnSpPr>
          <p:cNvPr id="561191" name="AutoShape 39"/>
          <p:cNvCxnSpPr>
            <a:cxnSpLocks noChangeShapeType="1"/>
            <a:stCxn id="561186" idx="2"/>
            <a:endCxn id="561190" idx="0"/>
          </p:cNvCxnSpPr>
          <p:nvPr/>
        </p:nvCxnSpPr>
        <p:spPr bwMode="auto">
          <a:xfrm flipH="1">
            <a:off x="612775" y="982663"/>
            <a:ext cx="2382838" cy="1150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205175" dir="2029191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561192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82713"/>
            <a:ext cx="7964487" cy="4618037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6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6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8" grpId="0" animBg="1"/>
      <p:bldP spid="561159" grpId="0" animBg="1"/>
      <p:bldP spid="561160" grpId="0" animBg="1"/>
      <p:bldP spid="561161" grpId="0" animBg="1"/>
      <p:bldP spid="561162" grpId="0" animBg="1"/>
      <p:bldP spid="561163" grpId="0" animBg="1"/>
      <p:bldP spid="561164" grpId="0" animBg="1"/>
      <p:bldP spid="561165" grpId="0" animBg="1"/>
      <p:bldP spid="561166" grpId="0" animBg="1"/>
      <p:bldP spid="561167" grpId="0" animBg="1"/>
      <p:bldP spid="561168" grpId="0" animBg="1"/>
      <p:bldP spid="561169" grpId="0" animBg="1"/>
      <p:bldP spid="561170" grpId="0" animBg="1"/>
      <p:bldP spid="561171" grpId="0" animBg="1"/>
      <p:bldP spid="561172" grpId="0" animBg="1"/>
      <p:bldP spid="561173" grpId="0" animBg="1"/>
      <p:bldP spid="561174" grpId="0" animBg="1"/>
      <p:bldP spid="561175" grpId="0" animBg="1"/>
      <p:bldP spid="561176" grpId="0" animBg="1"/>
      <p:bldP spid="561177" grpId="0" animBg="1"/>
      <p:bldP spid="561178" grpId="0" animBg="1"/>
      <p:bldP spid="561179" grpId="0" animBg="1"/>
      <p:bldP spid="56118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534"/>
  <p:tag name="LTOP" val=" 3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534"/>
  <p:tag name="LTOP" val=" 3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73.5"/>
  <p:tag name="LEFT" val=" 212.75"/>
  <p:tag name="LLEFT" val=" 212.75"/>
  <p:tag name="LTOP" val=" 206.125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6905</TotalTime>
  <Words>1659</Words>
  <Application>Microsoft Office PowerPoint</Application>
  <PresentationFormat>全屏显示(4:3)</PresentationFormat>
  <Paragraphs>475</Paragraphs>
  <Slides>15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自定义设计方案</vt:lpstr>
      <vt:lpstr>Visio</vt:lpstr>
      <vt:lpstr>幻灯片 1</vt:lpstr>
      <vt:lpstr>内容提要</vt:lpstr>
      <vt:lpstr>华为项目管理的发展历程</vt:lpstr>
      <vt:lpstr>幻灯片 4</vt:lpstr>
      <vt:lpstr>幻灯片 5</vt:lpstr>
      <vt:lpstr>华为项目管理六步一法简介</vt:lpstr>
      <vt:lpstr>明确项目目标及范围</vt:lpstr>
      <vt:lpstr>幻灯片 8</vt:lpstr>
      <vt:lpstr>幻灯片 9</vt:lpstr>
      <vt:lpstr>幻灯片 10</vt:lpstr>
      <vt:lpstr>幻灯片 11</vt:lpstr>
      <vt:lpstr>幻灯片 12</vt:lpstr>
      <vt:lpstr>幻灯片 13</vt:lpstr>
      <vt:lpstr>项目管理之－－WBS分解</vt:lpstr>
      <vt:lpstr>2－项目目标确认</vt:lpstr>
    </vt:vector>
  </TitlesOfParts>
  <Company>HUAWEI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华为IPD项目管理</dc:title>
  <dc:creator>华为</dc:creator>
  <cp:keywords>IPD</cp:keywords>
  <cp:lastModifiedBy>Tustin</cp:lastModifiedBy>
  <cp:revision>1343</cp:revision>
  <dcterms:created xsi:type="dcterms:W3CDTF">2001-09-20T07:32:36Z</dcterms:created>
  <dcterms:modified xsi:type="dcterms:W3CDTF">2012-03-26T16:00:12Z</dcterms:modified>
  <cp:contentStatus>六布一法</cp:contentStatus>
</cp:coreProperties>
</file>