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Default Extension="xlsx" ContentType="application/vnd.openxmlformats-officedocument.spreadsheetml.sheet"/>
  <Override PartName="/ppt/tags/tag23.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 id="2147483975" r:id="rId2"/>
    <p:sldMasterId id="2147483977" r:id="rId3"/>
    <p:sldMasterId id="2147483979" r:id="rId4"/>
    <p:sldMasterId id="2147483981" r:id="rId5"/>
  </p:sldMasterIdLst>
  <p:notesMasterIdLst>
    <p:notesMasterId r:id="rId63"/>
  </p:notesMasterIdLst>
  <p:handoutMasterIdLst>
    <p:handoutMasterId r:id="rId64"/>
  </p:handoutMasterIdLst>
  <p:sldIdLst>
    <p:sldId id="3309" r:id="rId6"/>
    <p:sldId id="3311" r:id="rId7"/>
    <p:sldId id="3352" r:id="rId8"/>
    <p:sldId id="3335" r:id="rId9"/>
    <p:sldId id="3336" r:id="rId10"/>
    <p:sldId id="3349" r:id="rId11"/>
    <p:sldId id="3350" r:id="rId12"/>
    <p:sldId id="3351" r:id="rId13"/>
    <p:sldId id="3347" r:id="rId14"/>
    <p:sldId id="3348" r:id="rId15"/>
    <p:sldId id="3334" r:id="rId16"/>
    <p:sldId id="3394" r:id="rId17"/>
    <p:sldId id="3320" r:id="rId18"/>
    <p:sldId id="3333" r:id="rId19"/>
    <p:sldId id="3353" r:id="rId20"/>
    <p:sldId id="3354" r:id="rId21"/>
    <p:sldId id="3355" r:id="rId22"/>
    <p:sldId id="3338" r:id="rId23"/>
    <p:sldId id="3321" r:id="rId24"/>
    <p:sldId id="3360" r:id="rId25"/>
    <p:sldId id="3361" r:id="rId26"/>
    <p:sldId id="3362" r:id="rId27"/>
    <p:sldId id="3363" r:id="rId28"/>
    <p:sldId id="3356" r:id="rId29"/>
    <p:sldId id="3357" r:id="rId30"/>
    <p:sldId id="3358" r:id="rId31"/>
    <p:sldId id="3359" r:id="rId32"/>
    <p:sldId id="3364" r:id="rId33"/>
    <p:sldId id="3365" r:id="rId34"/>
    <p:sldId id="3366" r:id="rId35"/>
    <p:sldId id="3367" r:id="rId36"/>
    <p:sldId id="3368" r:id="rId37"/>
    <p:sldId id="3369" r:id="rId38"/>
    <p:sldId id="3370" r:id="rId39"/>
    <p:sldId id="3371" r:id="rId40"/>
    <p:sldId id="3372" r:id="rId41"/>
    <p:sldId id="3373" r:id="rId42"/>
    <p:sldId id="3374" r:id="rId43"/>
    <p:sldId id="3375" r:id="rId44"/>
    <p:sldId id="3376" r:id="rId45"/>
    <p:sldId id="3377" r:id="rId46"/>
    <p:sldId id="3378" r:id="rId47"/>
    <p:sldId id="3379" r:id="rId48"/>
    <p:sldId id="3380" r:id="rId49"/>
    <p:sldId id="3381" r:id="rId50"/>
    <p:sldId id="3382" r:id="rId51"/>
    <p:sldId id="3383" r:id="rId52"/>
    <p:sldId id="3384" r:id="rId53"/>
    <p:sldId id="3385" r:id="rId54"/>
    <p:sldId id="3386" r:id="rId55"/>
    <p:sldId id="3387" r:id="rId56"/>
    <p:sldId id="3388" r:id="rId57"/>
    <p:sldId id="3389" r:id="rId58"/>
    <p:sldId id="3391" r:id="rId59"/>
    <p:sldId id="3390" r:id="rId60"/>
    <p:sldId id="3332" r:id="rId61"/>
    <p:sldId id="3393" r:id="rId62"/>
  </p:sldIdLst>
  <p:sldSz cx="12858750" cy="7232650"/>
  <p:notesSz cx="6858000" cy="9144000"/>
  <p:custDataLst>
    <p:tags r:id="rId6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FF99"/>
    <a:srgbClr val="F94D4D"/>
    <a:srgbClr val="00B369"/>
    <a:srgbClr val="165D76"/>
    <a:srgbClr val="D23E38"/>
    <a:srgbClr val="F3F5F4"/>
    <a:srgbClr val="1A8CE1"/>
    <a:srgbClr val="FFFFFF"/>
    <a:srgbClr val="A78357"/>
    <a:srgbClr val="28C7D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56" autoAdjust="0"/>
    <p:restoredTop sz="92986" autoAdjust="0"/>
  </p:normalViewPr>
  <p:slideViewPr>
    <p:cSldViewPr>
      <p:cViewPr varScale="1">
        <p:scale>
          <a:sx n="67" d="100"/>
          <a:sy n="67" d="100"/>
        </p:scale>
        <p:origin x="-678" y="-96"/>
      </p:cViewPr>
      <p:guideLst>
        <p:guide orient="horz" pos="328"/>
        <p:guide orient="horz" pos="4183"/>
        <p:guide pos="4050"/>
        <p:guide pos="557"/>
        <p:guide pos="7588"/>
        <p:guide pos="376"/>
        <p:guide pos="1350"/>
      </p:guideLst>
    </p:cSldViewPr>
  </p:slideViewPr>
  <p:outlineViewPr>
    <p:cViewPr>
      <p:scale>
        <a:sx n="100" d="100"/>
        <a:sy n="100" d="100"/>
      </p:scale>
      <p:origin x="0" y="2646"/>
    </p:cViewPr>
  </p:outlineViewPr>
  <p:notesTextViewPr>
    <p:cViewPr>
      <p:scale>
        <a:sx n="1" d="1"/>
        <a:sy n="1" d="1"/>
      </p:scale>
      <p:origin x="0" y="0"/>
    </p:cViewPr>
  </p:notesTextViewPr>
  <p:sorterViewPr>
    <p:cViewPr>
      <p:scale>
        <a:sx n="75" d="100"/>
        <a:sy n="75" d="100"/>
      </p:scale>
      <p:origin x="0" y="0"/>
    </p:cViewPr>
  </p:sorterViewPr>
  <p:notesViewPr>
    <p:cSldViewPr showGuides="1">
      <p:cViewPr varScale="1">
        <p:scale>
          <a:sx n="85" d="100"/>
          <a:sy n="85" d="100"/>
        </p:scale>
        <p:origin x="3804" y="96"/>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style val="6"/>
  <c:chart>
    <c:plotArea>
      <c:layout>
        <c:manualLayout>
          <c:layoutTarget val="inner"/>
          <c:xMode val="edge"/>
          <c:yMode val="edge"/>
          <c:x val="0.21831601049868771"/>
          <c:y val="6.4140682414698266E-2"/>
          <c:w val="0.56336797900262303"/>
          <c:h val="0.84505196850393705"/>
        </c:manualLayout>
      </c:layout>
      <c:radarChart>
        <c:radarStyle val="filled"/>
        <c:ser>
          <c:idx val="0"/>
          <c:order val="0"/>
          <c:tx>
            <c:strRef>
              <c:f>Sheet1!$B$1</c:f>
              <c:strCache>
                <c:ptCount val="1"/>
                <c:pt idx="0">
                  <c:v>列1</c:v>
                </c:pt>
              </c:strCache>
            </c:strRef>
          </c:tx>
          <c:cat>
            <c:strRef>
              <c:f>Sheet1!$A$2:$A$6</c:f>
              <c:strCache>
                <c:ptCount val="5"/>
                <c:pt idx="0">
                  <c:v>技术能力</c:v>
                </c:pt>
                <c:pt idx="1">
                  <c:v>沟通能力</c:v>
                </c:pt>
                <c:pt idx="2">
                  <c:v>管理能力</c:v>
                </c:pt>
                <c:pt idx="3">
                  <c:v>总结能力</c:v>
                </c:pt>
                <c:pt idx="4">
                  <c:v>规划能力</c:v>
                </c:pt>
              </c:strCache>
            </c:strRef>
          </c:cat>
          <c:val>
            <c:numRef>
              <c:f>Sheet1!$B$2:$B$6</c:f>
              <c:numCache>
                <c:formatCode>General</c:formatCode>
                <c:ptCount val="5"/>
                <c:pt idx="0">
                  <c:v>55</c:v>
                </c:pt>
                <c:pt idx="1">
                  <c:v>38</c:v>
                </c:pt>
                <c:pt idx="2">
                  <c:v>28</c:v>
                </c:pt>
                <c:pt idx="3">
                  <c:v>28</c:v>
                </c:pt>
                <c:pt idx="4">
                  <c:v>31</c:v>
                </c:pt>
              </c:numCache>
            </c:numRef>
          </c:val>
        </c:ser>
        <c:ser>
          <c:idx val="1"/>
          <c:order val="1"/>
          <c:tx>
            <c:strRef>
              <c:f>Sheet1!#REF!</c:f>
              <c:strCache>
                <c:ptCount val="1"/>
                <c:pt idx="0">
                  <c:v>#REF!</c:v>
                </c:pt>
              </c:strCache>
            </c:strRef>
          </c:tx>
          <c:cat>
            <c:strRef>
              <c:f>Sheet1!$A$2:$A$6</c:f>
              <c:strCache>
                <c:ptCount val="5"/>
                <c:pt idx="0">
                  <c:v>技术能力</c:v>
                </c:pt>
                <c:pt idx="1">
                  <c:v>沟通能力</c:v>
                </c:pt>
                <c:pt idx="2">
                  <c:v>管理能力</c:v>
                </c:pt>
                <c:pt idx="3">
                  <c:v>总结能力</c:v>
                </c:pt>
                <c:pt idx="4">
                  <c:v>规划能力</c:v>
                </c:pt>
              </c:strCache>
            </c:strRef>
          </c:cat>
          <c:val>
            <c:numRef>
              <c:f>Sheet1!#REF!</c:f>
              <c:numCache>
                <c:formatCode>General</c:formatCode>
                <c:ptCount val="1"/>
                <c:pt idx="0">
                  <c:v>1</c:v>
                </c:pt>
              </c:numCache>
            </c:numRef>
          </c:val>
        </c:ser>
        <c:axId val="182957184"/>
        <c:axId val="182958720"/>
      </c:radarChart>
      <c:catAx>
        <c:axId val="182957184"/>
        <c:scaling>
          <c:orientation val="minMax"/>
        </c:scaling>
        <c:axPos val="b"/>
        <c:majorGridlines/>
        <c:numFmt formatCode="yyyy/m/d" sourceLinked="1"/>
        <c:tickLblPos val="nextTo"/>
        <c:crossAx val="182958720"/>
        <c:crosses val="autoZero"/>
        <c:auto val="1"/>
        <c:lblAlgn val="ctr"/>
        <c:lblOffset val="100"/>
      </c:catAx>
      <c:valAx>
        <c:axId val="182958720"/>
        <c:scaling>
          <c:orientation val="minMax"/>
        </c:scaling>
        <c:axPos val="l"/>
        <c:majorGridlines/>
        <c:numFmt formatCode="General" sourceLinked="1"/>
        <c:majorTickMark val="cross"/>
        <c:tickLblPos val="nextTo"/>
        <c:crossAx val="182957184"/>
        <c:crosses val="autoZero"/>
        <c:crossBetween val="between"/>
      </c:valAx>
    </c:plotArea>
    <c:plotVisOnly val="1"/>
    <c:dispBlanksAs val="gap"/>
  </c:chart>
  <c:txPr>
    <a:bodyPr/>
    <a:lstStyle/>
    <a:p>
      <a:pPr>
        <a:defRPr sz="1800"/>
      </a:pPr>
      <a:endParaRPr lang="zh-CN"/>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2018/9/12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2018/9/12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C24BCB2-1FB8-4E2C-A3F9-D85F641474C2}" type="slidenum">
              <a:rPr lang="zh-CN" altLang="en-US"/>
              <a:pPr/>
              <a:t>3</a:t>
            </a:fld>
            <a:endParaRPr lang="zh-CN" altLang="en-US"/>
          </a:p>
        </p:txBody>
      </p:sp>
    </p:spTree>
    <p:extLst>
      <p:ext uri="{BB962C8B-B14F-4D97-AF65-F5344CB8AC3E}">
        <p14:creationId xmlns="" xmlns:p14="http://schemas.microsoft.com/office/powerpoint/2010/main" val="74619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C24BCB2-1FB8-4E2C-A3F9-D85F641474C2}" type="slidenum">
              <a:rPr lang="zh-CN" altLang="en-US"/>
              <a:pPr/>
              <a:t>4</a:t>
            </a:fld>
            <a:endParaRPr lang="zh-CN" altLang="en-US"/>
          </a:p>
        </p:txBody>
      </p:sp>
    </p:spTree>
    <p:extLst>
      <p:ext uri="{BB962C8B-B14F-4D97-AF65-F5344CB8AC3E}">
        <p14:creationId xmlns="" xmlns:p14="http://schemas.microsoft.com/office/powerpoint/2010/main" val="74619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C24BCB2-1FB8-4E2C-A3F9-D85F641474C2}" type="slidenum">
              <a:rPr lang="zh-CN" altLang="en-US"/>
              <a:pPr/>
              <a:t>5</a:t>
            </a:fld>
            <a:endParaRPr lang="zh-CN" altLang="en-US"/>
          </a:p>
        </p:txBody>
      </p:sp>
    </p:spTree>
    <p:extLst>
      <p:ext uri="{BB962C8B-B14F-4D97-AF65-F5344CB8AC3E}">
        <p14:creationId xmlns="" xmlns:p14="http://schemas.microsoft.com/office/powerpoint/2010/main" val="746191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C24BCB2-1FB8-4E2C-A3F9-D85F641474C2}" type="slidenum">
              <a:rPr lang="zh-CN" altLang="en-US"/>
              <a:pPr/>
              <a:t>11</a:t>
            </a:fld>
            <a:endParaRPr lang="zh-CN" altLang="en-US"/>
          </a:p>
        </p:txBody>
      </p:sp>
    </p:spTree>
    <p:extLst>
      <p:ext uri="{BB962C8B-B14F-4D97-AF65-F5344CB8AC3E}">
        <p14:creationId xmlns="" xmlns:p14="http://schemas.microsoft.com/office/powerpoint/2010/main" val="746191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C24BCB2-1FB8-4E2C-A3F9-D85F641474C2}" type="slidenum">
              <a:rPr lang="zh-CN" altLang="en-US"/>
              <a:pPr/>
              <a:t>13</a:t>
            </a:fld>
            <a:endParaRPr lang="zh-CN" altLang="en-US"/>
          </a:p>
        </p:txBody>
      </p:sp>
    </p:spTree>
    <p:extLst>
      <p:ext uri="{BB962C8B-B14F-4D97-AF65-F5344CB8AC3E}">
        <p14:creationId xmlns="" xmlns:p14="http://schemas.microsoft.com/office/powerpoint/2010/main" val="746191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C24BCB2-1FB8-4E2C-A3F9-D85F641474C2}" type="slidenum">
              <a:rPr lang="zh-CN" altLang="en-US"/>
              <a:pPr/>
              <a:t>14</a:t>
            </a:fld>
            <a:endParaRPr lang="zh-CN" altLang="en-US"/>
          </a:p>
        </p:txBody>
      </p:sp>
    </p:spTree>
    <p:extLst>
      <p:ext uri="{BB962C8B-B14F-4D97-AF65-F5344CB8AC3E}">
        <p14:creationId xmlns="" xmlns:p14="http://schemas.microsoft.com/office/powerpoint/2010/main" val="746191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C24BCB2-1FB8-4E2C-A3F9-D85F641474C2}" type="slidenum">
              <a:rPr lang="zh-CN" altLang="en-US"/>
              <a:pPr/>
              <a:t>18</a:t>
            </a:fld>
            <a:endParaRPr lang="zh-CN" altLang="en-US"/>
          </a:p>
        </p:txBody>
      </p:sp>
    </p:spTree>
    <p:extLst>
      <p:ext uri="{BB962C8B-B14F-4D97-AF65-F5344CB8AC3E}">
        <p14:creationId xmlns="" xmlns:p14="http://schemas.microsoft.com/office/powerpoint/2010/main" val="746191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C24BCB2-1FB8-4E2C-A3F9-D85F641474C2}" type="slidenum">
              <a:rPr lang="zh-CN" altLang="en-US"/>
              <a:pPr/>
              <a:t>19</a:t>
            </a:fld>
            <a:endParaRPr lang="zh-CN" altLang="en-US"/>
          </a:p>
        </p:txBody>
      </p:sp>
    </p:spTree>
    <p:extLst>
      <p:ext uri="{BB962C8B-B14F-4D97-AF65-F5344CB8AC3E}">
        <p14:creationId xmlns="" xmlns:p14="http://schemas.microsoft.com/office/powerpoint/2010/main" val="746191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C24BCB2-1FB8-4E2C-A3F9-D85F641474C2}" type="slidenum">
              <a:rPr lang="zh-CN" altLang="en-US"/>
              <a:pPr/>
              <a:t>56</a:t>
            </a:fld>
            <a:endParaRPr lang="zh-CN" altLang="en-US"/>
          </a:p>
        </p:txBody>
      </p:sp>
    </p:spTree>
    <p:extLst>
      <p:ext uri="{BB962C8B-B14F-4D97-AF65-F5344CB8AC3E}">
        <p14:creationId xmlns="" xmlns:p14="http://schemas.microsoft.com/office/powerpoint/2010/main" val="746191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43415578"/>
      </p:ext>
    </p:extLst>
  </p:cSld>
  <p:clrMapOvr>
    <a:masterClrMapping/>
  </p:clrMapOvr>
  <p:transition spd="med"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63573319"/>
      </p:ext>
    </p:extLst>
  </p:cSld>
  <p:clrMapOvr>
    <a:masterClrMapping/>
  </p:clrMapOvr>
  <p:transition spd="med"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45698984"/>
      </p:ext>
    </p:extLst>
  </p:cSld>
  <p:clrMapOvr>
    <a:masterClrMapping/>
  </p:clrMapOvr>
  <p:transition spd="med"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080108934"/>
      </p:ext>
    </p:extLst>
  </p:cSld>
  <p:clrMapOvr>
    <a:masterClrMapping/>
  </p:clrMapOvr>
  <p:transition spd="med"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126970737"/>
      </p:ext>
    </p:extLst>
  </p:cSld>
  <p:clrMapOvr>
    <a:masterClrMapping/>
  </p:clrMapOvr>
  <p:transition spd="med"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淘宝网chenying0907出品 22"/>
          <p:cNvSpPr/>
          <p:nvPr userDrawn="1"/>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8" name="淘宝网chenying0907出品 1"/>
          <p:cNvGrpSpPr/>
          <p:nvPr userDrawn="1"/>
        </p:nvGrpSpPr>
        <p:grpSpPr>
          <a:xfrm>
            <a:off x="12391617" y="-15298"/>
            <a:ext cx="48555" cy="2623511"/>
            <a:chOff x="12391617" y="0"/>
            <a:chExt cx="48555" cy="2623511"/>
          </a:xfrm>
        </p:grpSpPr>
        <p:sp>
          <p:nvSpPr>
            <p:cNvPr id="9"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0"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11" name="淘宝网chenying0907出品 27"/>
          <p:cNvSpPr/>
          <p:nvPr userDrawn="1"/>
        </p:nvSpPr>
        <p:spPr>
          <a:xfrm>
            <a:off x="16743" y="243603"/>
            <a:ext cx="8788896"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dirty="0"/>
          </a:p>
        </p:txBody>
      </p:sp>
      <p:sp>
        <p:nvSpPr>
          <p:cNvPr id="13" name="淘宝网chenying0907出品 9"/>
          <p:cNvSpPr/>
          <p:nvPr userDrawn="1"/>
        </p:nvSpPr>
        <p:spPr>
          <a:xfrm rot="10800000">
            <a:off x="9149503" y="6755261"/>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7" name="淘宝网chenying0907出品 28"/>
          <p:cNvSpPr txBox="1">
            <a:spLocks noChangeArrowheads="1"/>
          </p:cNvSpPr>
          <p:nvPr userDrawn="1"/>
        </p:nvSpPr>
        <p:spPr bwMode="auto">
          <a:xfrm>
            <a:off x="20662" y="273977"/>
            <a:ext cx="4480369"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defPPr>
              <a:defRPr lang="zh-CN"/>
            </a:defPPr>
            <a:lvl1pPr eaLnBrk="1" hangingPunct="1">
              <a:defRPr sz="2800" b="1">
                <a:solidFill>
                  <a:srgbClr val="FFFFFF"/>
                </a:solidFill>
                <a:latin typeface="微软雅黑" pitchFamily="34" charset="-122"/>
                <a:ea typeface="微软雅黑" pitchFamily="34" charset="-122"/>
              </a:defRPr>
            </a:lvl1pPr>
            <a:lvl2pPr marL="742950" indent="-285750">
              <a:defRPr sz="2400"/>
            </a:lvl2pPr>
            <a:lvl3pPr>
              <a:defRPr sz="2000"/>
            </a:lvl3pPr>
            <a:lvl6pPr eaLnBrk="0" fontAlgn="base" hangingPunct="0">
              <a:spcAft>
                <a:spcPct val="0"/>
              </a:spcAft>
            </a:lvl6pPr>
            <a:lvl7pPr eaLnBrk="0" fontAlgn="base" hangingPunct="0">
              <a:spcAft>
                <a:spcPct val="0"/>
              </a:spcAft>
            </a:lvl7pPr>
            <a:lvl8pPr eaLnBrk="0" fontAlgn="base" hangingPunct="0">
              <a:spcAft>
                <a:spcPct val="0"/>
              </a:spcAft>
            </a:lvl8pPr>
            <a:lvl9pPr eaLnBrk="0" fontAlgn="base" hangingPunct="0">
              <a:spcAft>
                <a:spcPct val="0"/>
              </a:spcAft>
            </a:lvl9pPr>
          </a:lstStyle>
          <a:p>
            <a:r>
              <a:rPr lang="zh-CN" altLang="en-US" dirty="0" smtClean="0"/>
              <a:t>三、</a:t>
            </a:r>
            <a:r>
              <a:rPr lang="zh-CN" altLang="en-US" dirty="0"/>
              <a:t>项目管理实施过程</a:t>
            </a:r>
          </a:p>
        </p:txBody>
      </p:sp>
    </p:spTree>
    <p:extLst>
      <p:ext uri="{BB962C8B-B14F-4D97-AF65-F5344CB8AC3E}">
        <p14:creationId xmlns=""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4" r:id="rId1"/>
  </p:sldLayoutIdLst>
  <p:transition spd="med" advClick="0"/>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淘宝网chenying0907出品 22"/>
          <p:cNvSpPr/>
          <p:nvPr userDrawn="1"/>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8" name="淘宝网chenying0907出品 1"/>
          <p:cNvGrpSpPr/>
          <p:nvPr userDrawn="1"/>
        </p:nvGrpSpPr>
        <p:grpSpPr>
          <a:xfrm>
            <a:off x="12391617" y="-15298"/>
            <a:ext cx="48555" cy="2623511"/>
            <a:chOff x="12391617" y="0"/>
            <a:chExt cx="48555" cy="2623511"/>
          </a:xfrm>
        </p:grpSpPr>
        <p:sp>
          <p:nvSpPr>
            <p:cNvPr id="9"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0"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11" name="淘宝网chenying0907出品 27"/>
          <p:cNvSpPr/>
          <p:nvPr userDrawn="1"/>
        </p:nvSpPr>
        <p:spPr>
          <a:xfrm>
            <a:off x="16743" y="243603"/>
            <a:ext cx="8788896"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dirty="0"/>
          </a:p>
        </p:txBody>
      </p:sp>
      <p:sp>
        <p:nvSpPr>
          <p:cNvPr id="13" name="淘宝网chenying0907出品 9"/>
          <p:cNvSpPr/>
          <p:nvPr userDrawn="1"/>
        </p:nvSpPr>
        <p:spPr>
          <a:xfrm rot="10800000">
            <a:off x="9149503" y="6755261"/>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7" name="淘宝网chenying0907出品 28"/>
          <p:cNvSpPr txBox="1">
            <a:spLocks noChangeArrowheads="1"/>
          </p:cNvSpPr>
          <p:nvPr userDrawn="1"/>
        </p:nvSpPr>
        <p:spPr bwMode="auto">
          <a:xfrm>
            <a:off x="20662" y="273977"/>
            <a:ext cx="4480369"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defPPr>
              <a:defRPr lang="zh-CN"/>
            </a:defPPr>
            <a:lvl1pPr eaLnBrk="1" hangingPunct="1">
              <a:defRPr sz="2800" b="1">
                <a:solidFill>
                  <a:srgbClr val="FFFFFF"/>
                </a:solidFill>
                <a:latin typeface="微软雅黑" pitchFamily="34" charset="-122"/>
                <a:ea typeface="微软雅黑" pitchFamily="34" charset="-122"/>
              </a:defRPr>
            </a:lvl1pPr>
            <a:lvl2pPr marL="742950" indent="-285750">
              <a:defRPr sz="2400"/>
            </a:lvl2pPr>
            <a:lvl3pPr>
              <a:defRPr sz="2000"/>
            </a:lvl3pPr>
            <a:lvl6pPr eaLnBrk="0" fontAlgn="base" hangingPunct="0">
              <a:spcAft>
                <a:spcPct val="0"/>
              </a:spcAft>
            </a:lvl6pPr>
            <a:lvl7pPr eaLnBrk="0" fontAlgn="base" hangingPunct="0">
              <a:spcAft>
                <a:spcPct val="0"/>
              </a:spcAft>
            </a:lvl7pPr>
            <a:lvl8pPr eaLnBrk="0" fontAlgn="base" hangingPunct="0">
              <a:spcAft>
                <a:spcPct val="0"/>
              </a:spcAft>
            </a:lvl8pPr>
            <a:lvl9pPr eaLnBrk="0" fontAlgn="base" hangingPunct="0">
              <a:spcAft>
                <a:spcPct val="0"/>
              </a:spcAft>
            </a:lvl9pPr>
          </a:lstStyle>
          <a:p>
            <a:r>
              <a:rPr lang="zh-CN" altLang="en-US" dirty="0" smtClean="0"/>
              <a:t>四、项目管理内容总结</a:t>
            </a:r>
            <a:endParaRPr lang="zh-CN" altLang="en-US" dirty="0"/>
          </a:p>
        </p:txBody>
      </p:sp>
    </p:spTree>
    <p:extLst>
      <p:ext uri="{BB962C8B-B14F-4D97-AF65-F5344CB8AC3E}">
        <p14:creationId xmlns="" xmlns:p14="http://schemas.microsoft.com/office/powerpoint/2010/main" val="2540680528"/>
      </p:ext>
    </p:extLst>
  </p:cSld>
  <p:clrMap bg1="lt1" tx1="dk1" bg2="lt2" tx2="dk2" accent1="accent1" accent2="accent2" accent3="accent3" accent4="accent4" accent5="accent5" accent6="accent6" hlink="hlink" folHlink="folHlink"/>
  <p:sldLayoutIdLst>
    <p:sldLayoutId id="2147483976" r:id="rId1"/>
  </p:sldLayoutIdLst>
  <p:transition spd="med" advClick="0"/>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淘宝网chenying0907出品 22"/>
          <p:cNvSpPr/>
          <p:nvPr userDrawn="1"/>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8" name="淘宝网chenying0907出品 1"/>
          <p:cNvGrpSpPr/>
          <p:nvPr userDrawn="1"/>
        </p:nvGrpSpPr>
        <p:grpSpPr>
          <a:xfrm>
            <a:off x="12391617" y="-15298"/>
            <a:ext cx="48555" cy="2623511"/>
            <a:chOff x="12391617" y="0"/>
            <a:chExt cx="48555" cy="2623511"/>
          </a:xfrm>
        </p:grpSpPr>
        <p:sp>
          <p:nvSpPr>
            <p:cNvPr id="9"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0"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11" name="淘宝网chenying0907出品 27"/>
          <p:cNvSpPr/>
          <p:nvPr userDrawn="1"/>
        </p:nvSpPr>
        <p:spPr>
          <a:xfrm>
            <a:off x="16743" y="243603"/>
            <a:ext cx="8788896"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dirty="0"/>
          </a:p>
        </p:txBody>
      </p:sp>
      <p:sp>
        <p:nvSpPr>
          <p:cNvPr id="13" name="淘宝网chenying0907出品 9"/>
          <p:cNvSpPr/>
          <p:nvPr userDrawn="1"/>
        </p:nvSpPr>
        <p:spPr>
          <a:xfrm rot="10800000">
            <a:off x="9149503" y="6755261"/>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7" name="淘宝网chenying0907出品 28"/>
          <p:cNvSpPr txBox="1">
            <a:spLocks noChangeArrowheads="1"/>
          </p:cNvSpPr>
          <p:nvPr userDrawn="1"/>
        </p:nvSpPr>
        <p:spPr bwMode="auto">
          <a:xfrm>
            <a:off x="20662" y="273977"/>
            <a:ext cx="4480369"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defPPr>
              <a:defRPr lang="zh-CN"/>
            </a:defPPr>
            <a:lvl1pPr eaLnBrk="1" hangingPunct="1">
              <a:defRPr sz="2800" b="1">
                <a:solidFill>
                  <a:srgbClr val="FFFFFF"/>
                </a:solidFill>
                <a:latin typeface="微软雅黑" pitchFamily="34" charset="-122"/>
                <a:ea typeface="微软雅黑" pitchFamily="34" charset="-122"/>
              </a:defRPr>
            </a:lvl1pPr>
            <a:lvl2pPr marL="742950" indent="-285750">
              <a:defRPr sz="2400"/>
            </a:lvl2pPr>
            <a:lvl3pPr>
              <a:defRPr sz="2000"/>
            </a:lvl3pPr>
            <a:lvl6pPr eaLnBrk="0" fontAlgn="base" hangingPunct="0">
              <a:spcAft>
                <a:spcPct val="0"/>
              </a:spcAft>
            </a:lvl6pPr>
            <a:lvl7pPr eaLnBrk="0" fontAlgn="base" hangingPunct="0">
              <a:spcAft>
                <a:spcPct val="0"/>
              </a:spcAft>
            </a:lvl7pPr>
            <a:lvl8pPr eaLnBrk="0" fontAlgn="base" hangingPunct="0">
              <a:spcAft>
                <a:spcPct val="0"/>
              </a:spcAft>
            </a:lvl8pPr>
            <a:lvl9pPr eaLnBrk="0" fontAlgn="base" hangingPunct="0">
              <a:spcAft>
                <a:spcPct val="0"/>
              </a:spcAft>
            </a:lvl9pPr>
          </a:lstStyle>
          <a:p>
            <a:r>
              <a:rPr lang="zh-CN" altLang="en-US" dirty="0" smtClean="0"/>
              <a:t>五、培训总结</a:t>
            </a:r>
            <a:endParaRPr lang="zh-CN" altLang="en-US" dirty="0"/>
          </a:p>
        </p:txBody>
      </p:sp>
    </p:spTree>
    <p:extLst>
      <p:ext uri="{BB962C8B-B14F-4D97-AF65-F5344CB8AC3E}">
        <p14:creationId xmlns="" xmlns:p14="http://schemas.microsoft.com/office/powerpoint/2010/main" val="1865041041"/>
      </p:ext>
    </p:extLst>
  </p:cSld>
  <p:clrMap bg1="lt1" tx1="dk1" bg2="lt2" tx2="dk2" accent1="accent1" accent2="accent2" accent3="accent3" accent4="accent4" accent5="accent5" accent6="accent6" hlink="hlink" folHlink="folHlink"/>
  <p:sldLayoutIdLst>
    <p:sldLayoutId id="2147483978" r:id="rId1"/>
  </p:sldLayoutIdLst>
  <p:transition spd="med" advClick="0"/>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淘宝网chenying0907出品 22"/>
          <p:cNvSpPr/>
          <p:nvPr userDrawn="1"/>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8" name="淘宝网chenying0907出品 1"/>
          <p:cNvGrpSpPr/>
          <p:nvPr userDrawn="1"/>
        </p:nvGrpSpPr>
        <p:grpSpPr>
          <a:xfrm>
            <a:off x="12391617" y="-15298"/>
            <a:ext cx="48555" cy="2623511"/>
            <a:chOff x="12391617" y="0"/>
            <a:chExt cx="48555" cy="2623511"/>
          </a:xfrm>
        </p:grpSpPr>
        <p:sp>
          <p:nvSpPr>
            <p:cNvPr id="9"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0"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11" name="淘宝网chenying0907出品 27"/>
          <p:cNvSpPr/>
          <p:nvPr userDrawn="1"/>
        </p:nvSpPr>
        <p:spPr>
          <a:xfrm>
            <a:off x="16743" y="243603"/>
            <a:ext cx="8788896"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dirty="0"/>
          </a:p>
        </p:txBody>
      </p:sp>
      <p:sp>
        <p:nvSpPr>
          <p:cNvPr id="13" name="淘宝网chenying0907出品 9"/>
          <p:cNvSpPr/>
          <p:nvPr userDrawn="1"/>
        </p:nvSpPr>
        <p:spPr>
          <a:xfrm rot="10800000">
            <a:off x="9149503" y="6755261"/>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Tree>
    <p:extLst>
      <p:ext uri="{BB962C8B-B14F-4D97-AF65-F5344CB8AC3E}">
        <p14:creationId xmlns="" xmlns:p14="http://schemas.microsoft.com/office/powerpoint/2010/main" val="2834252831"/>
      </p:ext>
    </p:extLst>
  </p:cSld>
  <p:clrMap bg1="lt1" tx1="dk1" bg2="lt2" tx2="dk2" accent1="accent1" accent2="accent2" accent3="accent3" accent4="accent4" accent5="accent5" accent6="accent6" hlink="hlink" folHlink="folHlink"/>
  <p:sldLayoutIdLst>
    <p:sldLayoutId id="2147483980" r:id="rId1"/>
  </p:sldLayoutIdLst>
  <p:transition spd="med" advClick="0"/>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淘宝网chenying0907出品 22"/>
          <p:cNvSpPr/>
          <p:nvPr userDrawn="1"/>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8" name="淘宝网chenying0907出品 1"/>
          <p:cNvGrpSpPr/>
          <p:nvPr userDrawn="1"/>
        </p:nvGrpSpPr>
        <p:grpSpPr>
          <a:xfrm>
            <a:off x="12391617" y="-15298"/>
            <a:ext cx="48555" cy="2623511"/>
            <a:chOff x="12391617" y="0"/>
            <a:chExt cx="48555" cy="2623511"/>
          </a:xfrm>
        </p:grpSpPr>
        <p:sp>
          <p:nvSpPr>
            <p:cNvPr id="9"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0"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13" name="淘宝网chenying0907出品 9"/>
          <p:cNvSpPr/>
          <p:nvPr userDrawn="1"/>
        </p:nvSpPr>
        <p:spPr>
          <a:xfrm rot="10800000">
            <a:off x="9149503" y="6755261"/>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Tree>
    <p:extLst>
      <p:ext uri="{BB962C8B-B14F-4D97-AF65-F5344CB8AC3E}">
        <p14:creationId xmlns="" xmlns:p14="http://schemas.microsoft.com/office/powerpoint/2010/main" val="1334069482"/>
      </p:ext>
    </p:extLst>
  </p:cSld>
  <p:clrMap bg1="lt1" tx1="dk1" bg2="lt2" tx2="dk2" accent1="accent1" accent2="accent2" accent3="accent3" accent4="accent4" accent5="accent5" accent6="accent6" hlink="hlink" folHlink="folHlink"/>
  <p:sldLayoutIdLst>
    <p:sldLayoutId id="2147483982" r:id="rId1"/>
  </p:sldLayoutIdLst>
  <p:transition spd="med" advClick="0"/>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网chenying0907出品 4"/>
          <p:cNvGrpSpPr/>
          <p:nvPr>
            <p:custDataLst>
              <p:tags r:id="rId1"/>
            </p:custDataLst>
          </p:nvPr>
        </p:nvGrpSpPr>
        <p:grpSpPr>
          <a:xfrm>
            <a:off x="-45" y="1657049"/>
            <a:ext cx="8733676" cy="3816424"/>
            <a:chOff x="-51345" y="1657049"/>
            <a:chExt cx="6899299" cy="3816424"/>
          </a:xfrm>
        </p:grpSpPr>
        <p:sp>
          <p:nvSpPr>
            <p:cNvPr id="3" name="淘宝网chenying0907出品 1"/>
            <p:cNvSpPr/>
            <p:nvPr/>
          </p:nvSpPr>
          <p:spPr>
            <a:xfrm>
              <a:off x="-1" y="2117321"/>
              <a:ext cx="6847955" cy="28792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梯形 3"/>
            <p:cNvSpPr/>
            <p:nvPr/>
          </p:nvSpPr>
          <p:spPr>
            <a:xfrm rot="5400000">
              <a:off x="-743652" y="2349356"/>
              <a:ext cx="3816424" cy="2431810"/>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PA_淘宝网chenying0907出品 708"/>
          <p:cNvSpPr txBox="1"/>
          <p:nvPr>
            <p:custDataLst>
              <p:tags r:id="rId2"/>
            </p:custDataLst>
          </p:nvPr>
        </p:nvSpPr>
        <p:spPr>
          <a:xfrm>
            <a:off x="380703" y="2871515"/>
            <a:ext cx="7920880" cy="960834"/>
          </a:xfrm>
          <a:prstGeom prst="rect">
            <a:avLst/>
          </a:prstGeom>
          <a:noFill/>
        </p:spPr>
        <p:txBody>
          <a:bodyPr wrap="square" lIns="128583" tIns="64291" rIns="128583" bIns="64291" rtlCol="0">
            <a:spAutoFit/>
          </a:bodyPr>
          <a:lstStyle/>
          <a:p>
            <a:pPr algn="ctr"/>
            <a:r>
              <a:rPr lang="zh-CN" altLang="en-US" sz="5400" b="1" spc="600" dirty="0" smtClean="0">
                <a:solidFill>
                  <a:schemeClr val="bg1"/>
                </a:solidFill>
                <a:latin typeface="Impact" pitchFamily="34" charset="0"/>
                <a:ea typeface="微软雅黑" pitchFamily="34" charset="-122"/>
              </a:rPr>
              <a:t>项目管理基础能力培训</a:t>
            </a:r>
            <a:endParaRPr lang="zh-CN" altLang="en-US" sz="5400" b="1" spc="600" dirty="0">
              <a:solidFill>
                <a:schemeClr val="bg1"/>
              </a:solidFill>
              <a:latin typeface="Impact" pitchFamily="34" charset="0"/>
              <a:ea typeface="微软雅黑" pitchFamily="34" charset="-122"/>
            </a:endParaRPr>
          </a:p>
        </p:txBody>
      </p:sp>
      <p:sp>
        <p:nvSpPr>
          <p:cNvPr id="8" name="淘宝网chenying0907出品 9"/>
          <p:cNvSpPr/>
          <p:nvPr/>
        </p:nvSpPr>
        <p:spPr>
          <a:xfrm rot="10800000">
            <a:off x="9144019" y="671265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1"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12" name="淘宝网chenying0907出品 1"/>
          <p:cNvGrpSpPr/>
          <p:nvPr/>
        </p:nvGrpSpPr>
        <p:grpSpPr>
          <a:xfrm>
            <a:off x="12391617" y="-15298"/>
            <a:ext cx="48555" cy="2623511"/>
            <a:chOff x="12391617" y="0"/>
            <a:chExt cx="48555" cy="2623511"/>
          </a:xfrm>
        </p:grpSpPr>
        <p:sp>
          <p:nvSpPr>
            <p:cNvPr id="13"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4"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18" name="矩形 17"/>
          <p:cNvSpPr/>
          <p:nvPr/>
        </p:nvSpPr>
        <p:spPr>
          <a:xfrm>
            <a:off x="11001407" y="4044953"/>
            <a:ext cx="1214446"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1072845" y="3830639"/>
            <a:ext cx="1214446"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072845" y="3616325"/>
            <a:ext cx="1214446"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3" name="淘宝网chenying0907出品 1"/>
          <p:cNvGrpSpPr/>
          <p:nvPr/>
        </p:nvGrpSpPr>
        <p:grpSpPr>
          <a:xfrm>
            <a:off x="12391617" y="-15298"/>
            <a:ext cx="48555" cy="2623511"/>
            <a:chOff x="12391617" y="0"/>
            <a:chExt cx="48555" cy="2623511"/>
          </a:xfrm>
        </p:grpSpPr>
        <p:sp>
          <p:nvSpPr>
            <p:cNvPr id="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6" name="淘宝网chenying0907出品 27"/>
          <p:cNvSpPr/>
          <p:nvPr/>
        </p:nvSpPr>
        <p:spPr>
          <a:xfrm>
            <a:off x="16743" y="243603"/>
            <a:ext cx="6700664"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6" name="MH_SubTitle_1"/>
          <p:cNvSpPr txBox="1"/>
          <p:nvPr>
            <p:custDataLst>
              <p:tags r:id="rId1"/>
            </p:custDataLst>
          </p:nvPr>
        </p:nvSpPr>
        <p:spPr>
          <a:xfrm>
            <a:off x="270606" y="266339"/>
            <a:ext cx="4883647" cy="430887"/>
          </a:xfrm>
          <a:prstGeom prst="rect">
            <a:avLst/>
          </a:prstGeom>
          <a:noFill/>
        </p:spPr>
        <p:txBody>
          <a:bodyPr wrap="square" lIns="0" tIns="0" rIns="0" bIns="0" anchor="ctr">
            <a:spAutoFit/>
          </a:bodyPr>
          <a:lstStyle/>
          <a:p>
            <a:pPr eaLnBrk="1" hangingPunct="1"/>
            <a:r>
              <a:rPr lang="zh-CN" altLang="en-US" sz="2800" b="1" dirty="0" smtClean="0">
                <a:solidFill>
                  <a:schemeClr val="bg1"/>
                </a:solidFill>
                <a:latin typeface="微软雅黑" pitchFamily="34" charset="-122"/>
                <a:ea typeface="微软雅黑" pitchFamily="34" charset="-122"/>
              </a:rPr>
              <a:t>一、项目管理引言</a:t>
            </a:r>
            <a:endParaRPr lang="zh-CN" altLang="en-US" sz="2800" b="1" dirty="0">
              <a:solidFill>
                <a:schemeClr val="bg1"/>
              </a:solidFill>
              <a:latin typeface="微软雅黑" pitchFamily="34" charset="-122"/>
              <a:ea typeface="微软雅黑" pitchFamily="34" charset="-122"/>
            </a:endParaRPr>
          </a:p>
        </p:txBody>
      </p:sp>
      <p:sp>
        <p:nvSpPr>
          <p:cNvPr id="17" name="TextBox 16"/>
          <p:cNvSpPr txBox="1"/>
          <p:nvPr/>
        </p:nvSpPr>
        <p:spPr>
          <a:xfrm>
            <a:off x="3166215" y="1916832"/>
            <a:ext cx="6977936" cy="1538883"/>
          </a:xfrm>
          <a:prstGeom prst="rect">
            <a:avLst/>
          </a:prstGeom>
          <a:noFill/>
        </p:spPr>
        <p:txBody>
          <a:bodyPr wrap="square" rtlCol="0">
            <a:spAutoFit/>
          </a:bodyPr>
          <a:lstStyle/>
          <a:p>
            <a:r>
              <a:rPr lang="zh-CN" altLang="en-US" sz="2400" b="1" dirty="0" smtClean="0">
                <a:latin typeface="微软雅黑" pitchFamily="34" charset="-122"/>
              </a:rPr>
              <a:t>企业的成功发展和壮大 有赖于实施项目的成功</a:t>
            </a:r>
            <a:endParaRPr lang="en-US" altLang="zh-CN" sz="2400" b="1" dirty="0" smtClean="0">
              <a:latin typeface="微软雅黑" pitchFamily="34" charset="-122"/>
            </a:endParaRPr>
          </a:p>
          <a:p>
            <a:pPr marL="342900" indent="-342900">
              <a:spcBef>
                <a:spcPts val="1200"/>
              </a:spcBef>
              <a:buFont typeface="Arial" pitchFamily="34" charset="0"/>
              <a:buChar char="•"/>
            </a:pPr>
            <a:r>
              <a:rPr lang="zh-CN" altLang="en-US" sz="2000" dirty="0" smtClean="0">
                <a:latin typeface="微软雅黑" pitchFamily="34" charset="-122"/>
              </a:rPr>
              <a:t>项目管理是企业商业目标的达成和战略实现的手段</a:t>
            </a:r>
            <a:endParaRPr lang="en-US" altLang="zh-CN" sz="2000" dirty="0" smtClean="0">
              <a:latin typeface="微软雅黑" pitchFamily="34" charset="-122"/>
            </a:endParaRPr>
          </a:p>
          <a:p>
            <a:pPr marL="342900" indent="-342900">
              <a:buFont typeface="Arial" pitchFamily="34" charset="0"/>
              <a:buChar char="•"/>
            </a:pPr>
            <a:r>
              <a:rPr lang="zh-CN" altLang="en-US" sz="2000" dirty="0" smtClean="0">
                <a:latin typeface="微软雅黑" pitchFamily="34" charset="-122"/>
              </a:rPr>
              <a:t>很多公司在其运营的核心部分都采用了项目管理模式进行运作</a:t>
            </a:r>
            <a:endParaRPr lang="zh-CN" altLang="en-US" sz="2000" dirty="0">
              <a:latin typeface="微软雅黑" pitchFamily="34" charset="-122"/>
            </a:endParaRPr>
          </a:p>
        </p:txBody>
      </p:sp>
      <p:sp>
        <p:nvSpPr>
          <p:cNvPr id="18" name="TextBox 17"/>
          <p:cNvSpPr txBox="1"/>
          <p:nvPr/>
        </p:nvSpPr>
        <p:spPr>
          <a:xfrm>
            <a:off x="3159025" y="3861048"/>
            <a:ext cx="6120680" cy="2154436"/>
          </a:xfrm>
          <a:prstGeom prst="rect">
            <a:avLst/>
          </a:prstGeom>
          <a:noFill/>
        </p:spPr>
        <p:txBody>
          <a:bodyPr wrap="square" rtlCol="0">
            <a:spAutoFit/>
          </a:bodyPr>
          <a:lstStyle/>
          <a:p>
            <a:r>
              <a:rPr lang="zh-CN" altLang="en-US" sz="2400" b="1" dirty="0" smtClean="0">
                <a:latin typeface="微软雅黑" pitchFamily="34" charset="-122"/>
              </a:rPr>
              <a:t>项目管理给企业带来的益处</a:t>
            </a:r>
            <a:endParaRPr lang="en-US" altLang="zh-CN" sz="2400" b="1" dirty="0" smtClean="0">
              <a:latin typeface="微软雅黑" pitchFamily="34" charset="-122"/>
            </a:endParaRPr>
          </a:p>
          <a:p>
            <a:pPr marL="342900" indent="-342900">
              <a:spcBef>
                <a:spcPts val="1200"/>
              </a:spcBef>
              <a:buFont typeface="Arial" pitchFamily="34" charset="0"/>
              <a:buChar char="•"/>
            </a:pPr>
            <a:r>
              <a:rPr lang="zh-CN" altLang="en-US" sz="2000" dirty="0" smtClean="0">
                <a:latin typeface="微软雅黑" pitchFamily="34" charset="-122"/>
              </a:rPr>
              <a:t>缩短项目周期</a:t>
            </a:r>
            <a:endParaRPr lang="en-US" altLang="zh-CN" sz="2000" dirty="0" smtClean="0">
              <a:latin typeface="微软雅黑" pitchFamily="34" charset="-122"/>
            </a:endParaRPr>
          </a:p>
          <a:p>
            <a:pPr marL="342900" indent="-342900">
              <a:buFont typeface="Arial" pitchFamily="34" charset="0"/>
              <a:buChar char="•"/>
            </a:pPr>
            <a:r>
              <a:rPr lang="zh-CN" altLang="en-US" sz="2000" dirty="0" smtClean="0">
                <a:latin typeface="微软雅黑" pitchFamily="34" charset="-122"/>
              </a:rPr>
              <a:t>降低成本</a:t>
            </a:r>
            <a:endParaRPr lang="en-US" altLang="zh-CN" sz="2000" dirty="0" smtClean="0">
              <a:latin typeface="微软雅黑" pitchFamily="34" charset="-122"/>
            </a:endParaRPr>
          </a:p>
          <a:p>
            <a:pPr marL="342900" indent="-342900">
              <a:buFont typeface="Arial" pitchFamily="34" charset="0"/>
              <a:buChar char="•"/>
            </a:pPr>
            <a:r>
              <a:rPr lang="zh-CN" altLang="en-US" sz="2000" dirty="0" smtClean="0">
                <a:latin typeface="微软雅黑" pitchFamily="34" charset="-122"/>
              </a:rPr>
              <a:t>减少风险、增加价值</a:t>
            </a:r>
            <a:endParaRPr lang="en-US" altLang="zh-CN" sz="2000" dirty="0" smtClean="0">
              <a:latin typeface="微软雅黑" pitchFamily="34" charset="-122"/>
            </a:endParaRPr>
          </a:p>
          <a:p>
            <a:pPr marL="342900" indent="-342900">
              <a:buFont typeface="Arial" pitchFamily="34" charset="0"/>
              <a:buChar char="•"/>
            </a:pPr>
            <a:r>
              <a:rPr lang="zh-CN" altLang="en-US" sz="2000" dirty="0" smtClean="0">
                <a:latin typeface="微软雅黑" pitchFamily="34" charset="-122"/>
              </a:rPr>
              <a:t>提高企业的应变能力</a:t>
            </a:r>
            <a:endParaRPr lang="en-US" altLang="zh-CN" sz="2000" dirty="0" smtClean="0">
              <a:latin typeface="微软雅黑" pitchFamily="34" charset="-122"/>
            </a:endParaRPr>
          </a:p>
          <a:p>
            <a:endParaRPr lang="en-US" altLang="zh-CN" sz="2000" dirty="0" smtClean="0">
              <a:latin typeface="微软雅黑" pitchFamily="34" charset="-122"/>
            </a:endParaRPr>
          </a:p>
        </p:txBody>
      </p:sp>
      <p:sp>
        <p:nvSpPr>
          <p:cNvPr id="20" name="标题 1"/>
          <p:cNvSpPr txBox="1">
            <a:spLocks/>
          </p:cNvSpPr>
          <p:nvPr/>
        </p:nvSpPr>
        <p:spPr>
          <a:xfrm>
            <a:off x="1500153" y="1187433"/>
            <a:ext cx="8229600" cy="428628"/>
          </a:xfrm>
          <a:prstGeom prst="rect">
            <a:avLst/>
          </a:prstGeom>
        </p:spPr>
        <p:txBody>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smtClean="0">
                <a:ln>
                  <a:noFill/>
                </a:ln>
                <a:solidFill>
                  <a:schemeClr val="tx1"/>
                </a:solidFill>
                <a:effectLst/>
                <a:uLnTx/>
                <a:uFillTx/>
                <a:latin typeface="+mj-lt"/>
                <a:ea typeface="+mj-ea"/>
                <a:cs typeface="+mj-cs"/>
              </a:rPr>
              <a:t>项目管理的应用</a:t>
            </a:r>
            <a:endParaRPr kumimoji="0" lang="zh-CN" alt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21"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4" name="爆炸形 1 13"/>
          <p:cNvSpPr/>
          <p:nvPr/>
        </p:nvSpPr>
        <p:spPr>
          <a:xfrm>
            <a:off x="7215193" y="3830639"/>
            <a:ext cx="5143536" cy="2571768"/>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8643953" y="4616457"/>
            <a:ext cx="2214578" cy="923330"/>
          </a:xfrm>
          <a:prstGeom prst="rect">
            <a:avLst/>
          </a:prstGeom>
          <a:noFill/>
        </p:spPr>
        <p:txBody>
          <a:bodyPr wrap="square" rtlCol="0">
            <a:spAutoFit/>
          </a:bodyPr>
          <a:lstStyle/>
          <a:p>
            <a:r>
              <a:rPr lang="zh-CN" altLang="en-US" dirty="0" smtClean="0"/>
              <a:t>开篇的问题：</a:t>
            </a:r>
            <a:r>
              <a:rPr lang="zh-CN" altLang="en-US" b="1" dirty="0" smtClean="0">
                <a:solidFill>
                  <a:srgbClr val="FF0000"/>
                </a:solidFill>
                <a:latin typeface="楷体" pitchFamily="49" charset="-122"/>
                <a:ea typeface="楷体" pitchFamily="49" charset="-122"/>
              </a:rPr>
              <a:t>为什么公司要求我们做项目管理</a:t>
            </a:r>
            <a:endParaRPr lang="zh-CN" altLang="en-US" dirty="0">
              <a:solidFill>
                <a:srgbClr val="FF0000"/>
              </a:solidFill>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2" name="淘宝网chenying0907出品 1"/>
          <p:cNvGrpSpPr/>
          <p:nvPr/>
        </p:nvGrpSpPr>
        <p:grpSpPr>
          <a:xfrm>
            <a:off x="12391617" y="-15298"/>
            <a:ext cx="48555" cy="2623511"/>
            <a:chOff x="12391617" y="0"/>
            <a:chExt cx="48555" cy="2623511"/>
          </a:xfrm>
        </p:grpSpPr>
        <p:sp>
          <p:nvSpPr>
            <p:cNvPr id="2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28" name="淘宝网chenying0907出品 27"/>
          <p:cNvSpPr/>
          <p:nvPr/>
        </p:nvSpPr>
        <p:spPr>
          <a:xfrm>
            <a:off x="16743" y="243603"/>
            <a:ext cx="7276728"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2312" name="淘宝网chenying0907出品 28"/>
          <p:cNvSpPr txBox="1">
            <a:spLocks noChangeArrowheads="1"/>
          </p:cNvSpPr>
          <p:nvPr/>
        </p:nvSpPr>
        <p:spPr bwMode="auto">
          <a:xfrm>
            <a:off x="-1" y="258739"/>
            <a:ext cx="5853312"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二</a:t>
            </a:r>
            <a:r>
              <a:rPr lang="zh-CN" altLang="en-US" b="1" dirty="0" smtClean="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项目管理概念及其意义</a:t>
            </a:r>
          </a:p>
        </p:txBody>
      </p:sp>
      <p:sp>
        <p:nvSpPr>
          <p:cNvPr id="214"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2" name="Rectangle 4"/>
          <p:cNvSpPr>
            <a:spLocks noChangeArrowheads="1"/>
          </p:cNvSpPr>
          <p:nvPr/>
        </p:nvSpPr>
        <p:spPr bwMode="auto">
          <a:xfrm>
            <a:off x="1891632" y="878316"/>
            <a:ext cx="7620000" cy="865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lnSpc>
                <a:spcPct val="75000"/>
              </a:lnSpc>
            </a:pPr>
            <a:r>
              <a:rPr lang="en-US" altLang="zh-CN" sz="3200" b="1" dirty="0" smtClean="0">
                <a:solidFill>
                  <a:srgbClr val="000066"/>
                </a:solidFill>
                <a:latin typeface="华文中宋" pitchFamily="2" charset="-122"/>
                <a:ea typeface="华文中宋" pitchFamily="2" charset="-122"/>
              </a:rPr>
              <a:t>1</a:t>
            </a:r>
            <a:r>
              <a:rPr lang="zh-CN" altLang="en-US" sz="3200" b="1" dirty="0" smtClean="0">
                <a:solidFill>
                  <a:srgbClr val="000066"/>
                </a:solidFill>
                <a:latin typeface="华文中宋" pitchFamily="2" charset="-122"/>
                <a:ea typeface="华文中宋" pitchFamily="2" charset="-122"/>
              </a:rPr>
              <a:t>、</a:t>
            </a:r>
            <a:r>
              <a:rPr lang="zh-CN" altLang="en-US" sz="3200" b="1" dirty="0" smtClean="0">
                <a:latin typeface="华文中宋" pitchFamily="2" charset="-122"/>
                <a:ea typeface="华文中宋" pitchFamily="2" charset="-122"/>
              </a:rPr>
              <a:t>什么是</a:t>
            </a:r>
            <a:r>
              <a:rPr lang="zh-CN" altLang="en-US" sz="3200" b="1" dirty="0" smtClean="0">
                <a:solidFill>
                  <a:srgbClr val="FF0000"/>
                </a:solidFill>
                <a:latin typeface="华文中宋" pitchFamily="2" charset="-122"/>
                <a:ea typeface="华文中宋" pitchFamily="2" charset="-122"/>
              </a:rPr>
              <a:t>项目</a:t>
            </a:r>
            <a:r>
              <a:rPr lang="zh-CN" altLang="en-US" sz="3200" b="1" dirty="0" smtClean="0">
                <a:latin typeface="华文中宋" pitchFamily="2" charset="-122"/>
                <a:ea typeface="华文中宋" pitchFamily="2" charset="-122"/>
              </a:rPr>
              <a:t>？</a:t>
            </a:r>
            <a:endParaRPr lang="en-US" altLang="zh-CN" sz="3200" b="1" dirty="0">
              <a:latin typeface="华文中宋" pitchFamily="2" charset="-122"/>
              <a:ea typeface="华文中宋" pitchFamily="2" charset="-122"/>
            </a:endParaRPr>
          </a:p>
        </p:txBody>
      </p:sp>
      <p:sp>
        <p:nvSpPr>
          <p:cNvPr id="13" name="Rectangle 5"/>
          <p:cNvSpPr>
            <a:spLocks noChangeArrowheads="1"/>
          </p:cNvSpPr>
          <p:nvPr/>
        </p:nvSpPr>
        <p:spPr bwMode="auto">
          <a:xfrm>
            <a:off x="2071657" y="1616061"/>
            <a:ext cx="7848600" cy="1428760"/>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marL="342900" indent="-342900" defTabSz="936000" eaLnBrk="1" hangingPunct="1">
              <a:lnSpc>
                <a:spcPct val="150000"/>
              </a:lnSpc>
              <a:spcBef>
                <a:spcPct val="20000"/>
              </a:spcBef>
              <a:buClr>
                <a:schemeClr val="hlink"/>
              </a:buClr>
              <a:buSzPct val="75000"/>
              <a:buFont typeface="Wingdings" pitchFamily="2" charset="2"/>
              <a:buNone/>
            </a:pPr>
            <a:r>
              <a:rPr lang="zh-CN" altLang="en-US" sz="2800" b="1" dirty="0" smtClean="0">
                <a:latin typeface="微软雅黑" pitchFamily="34" charset="-122"/>
              </a:rPr>
              <a:t>项目就是在</a:t>
            </a:r>
            <a:r>
              <a:rPr lang="zh-CN" altLang="en-US" sz="2800" b="1" dirty="0" smtClean="0">
                <a:solidFill>
                  <a:srgbClr val="C00000"/>
                </a:solidFill>
                <a:latin typeface="微软雅黑" pitchFamily="34" charset="-122"/>
              </a:rPr>
              <a:t>既定的资源和要求</a:t>
            </a:r>
            <a:r>
              <a:rPr lang="zh-CN" altLang="en-US" sz="2800" b="1" dirty="0" smtClean="0">
                <a:latin typeface="微软雅黑" pitchFamily="34" charset="-122"/>
              </a:rPr>
              <a:t>的约束下，为实现某种</a:t>
            </a:r>
            <a:r>
              <a:rPr lang="zh-CN" altLang="en-US" sz="2800" b="1" dirty="0" smtClean="0">
                <a:solidFill>
                  <a:srgbClr val="C00000"/>
                </a:solidFill>
                <a:latin typeface="微软雅黑" pitchFamily="34" charset="-122"/>
              </a:rPr>
              <a:t>目的</a:t>
            </a:r>
            <a:r>
              <a:rPr lang="zh-CN" altLang="en-US" sz="2800" b="1" dirty="0" smtClean="0">
                <a:latin typeface="微软雅黑" pitchFamily="34" charset="-122"/>
              </a:rPr>
              <a:t>而相互联系的</a:t>
            </a:r>
            <a:r>
              <a:rPr lang="zh-CN" altLang="en-US" sz="2800" b="1" dirty="0" smtClean="0">
                <a:solidFill>
                  <a:srgbClr val="C00000"/>
                </a:solidFill>
                <a:latin typeface="微软雅黑" pitchFamily="34" charset="-122"/>
              </a:rPr>
              <a:t>一次性</a:t>
            </a:r>
            <a:r>
              <a:rPr lang="zh-CN" altLang="en-US" sz="2800" b="1" dirty="0" smtClean="0">
                <a:latin typeface="微软雅黑" pitchFamily="34" charset="-122"/>
              </a:rPr>
              <a:t>工作任务</a:t>
            </a:r>
            <a:r>
              <a:rPr lang="zh-CN" altLang="en-US" sz="2500" dirty="0" smtClean="0">
                <a:solidFill>
                  <a:srgbClr val="000066"/>
                </a:solidFill>
                <a:ea typeface="华文细黑" pitchFamily="2" charset="-122"/>
              </a:rPr>
              <a:t>。</a:t>
            </a:r>
            <a:endParaRPr lang="en-US" altLang="zh-CN" sz="2500" dirty="0" smtClean="0">
              <a:solidFill>
                <a:srgbClr val="000066"/>
              </a:solidFill>
              <a:ea typeface="华文细黑" pitchFamily="2" charset="-122"/>
            </a:endParaRPr>
          </a:p>
        </p:txBody>
      </p:sp>
      <p:sp>
        <p:nvSpPr>
          <p:cNvPr id="16" name="Rectangle 4"/>
          <p:cNvSpPr txBox="1">
            <a:spLocks noChangeArrowheads="1"/>
          </p:cNvSpPr>
          <p:nvPr/>
        </p:nvSpPr>
        <p:spPr>
          <a:xfrm>
            <a:off x="3428979" y="3259135"/>
            <a:ext cx="4781674" cy="24482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None/>
            </a:pPr>
            <a:r>
              <a:rPr lang="zh-CN" altLang="en-US" sz="2800" b="1" dirty="0" smtClean="0">
                <a:solidFill>
                  <a:srgbClr val="111111"/>
                </a:solidFill>
                <a:latin typeface="微软雅黑" pitchFamily="34" charset="-122"/>
              </a:rPr>
              <a:t>特点</a:t>
            </a:r>
            <a:r>
              <a:rPr lang="zh-CN" altLang="en-US" sz="2400" dirty="0" smtClean="0">
                <a:solidFill>
                  <a:srgbClr val="111111"/>
                </a:solidFill>
                <a:latin typeface="微软雅黑" pitchFamily="34" charset="-122"/>
              </a:rPr>
              <a:t>：</a:t>
            </a:r>
            <a:endParaRPr lang="en-US" altLang="zh-CN" sz="2400" dirty="0" smtClean="0">
              <a:solidFill>
                <a:srgbClr val="111111"/>
              </a:solidFill>
              <a:latin typeface="微软雅黑" pitchFamily="34" charset="-122"/>
            </a:endParaRPr>
          </a:p>
          <a:p>
            <a:pPr>
              <a:lnSpc>
                <a:spcPct val="125000"/>
              </a:lnSpc>
              <a:buFont typeface="Wingdings" pitchFamily="2" charset="2"/>
              <a:buNone/>
            </a:pPr>
            <a:r>
              <a:rPr lang="zh-CN" altLang="en-US" sz="2400" dirty="0" smtClean="0">
                <a:solidFill>
                  <a:srgbClr val="111111"/>
                </a:solidFill>
                <a:latin typeface="微软雅黑" pitchFamily="34" charset="-122"/>
              </a:rPr>
              <a:t>① </a:t>
            </a:r>
            <a:r>
              <a:rPr lang="zh-CN" altLang="en-US" sz="2400" dirty="0">
                <a:solidFill>
                  <a:srgbClr val="111111"/>
                </a:solidFill>
                <a:latin typeface="微软雅黑" pitchFamily="34" charset="-122"/>
              </a:rPr>
              <a:t>一次性；</a:t>
            </a:r>
          </a:p>
          <a:p>
            <a:pPr>
              <a:lnSpc>
                <a:spcPct val="125000"/>
              </a:lnSpc>
              <a:buFont typeface="Wingdings" pitchFamily="2" charset="2"/>
              <a:buNone/>
            </a:pPr>
            <a:r>
              <a:rPr lang="zh-CN" altLang="en-US" sz="2400" dirty="0">
                <a:solidFill>
                  <a:srgbClr val="111111"/>
                </a:solidFill>
                <a:latin typeface="微软雅黑" pitchFamily="34" charset="-122"/>
              </a:rPr>
              <a:t>② 独特性；</a:t>
            </a:r>
          </a:p>
          <a:p>
            <a:pPr>
              <a:lnSpc>
                <a:spcPct val="125000"/>
              </a:lnSpc>
              <a:buFont typeface="Wingdings" pitchFamily="2" charset="2"/>
              <a:buNone/>
            </a:pPr>
            <a:r>
              <a:rPr lang="zh-CN" altLang="en-US" sz="2400" dirty="0">
                <a:solidFill>
                  <a:srgbClr val="111111"/>
                </a:solidFill>
                <a:latin typeface="微软雅黑" pitchFamily="34" charset="-122"/>
              </a:rPr>
              <a:t>③ 目标的确定性；</a:t>
            </a:r>
          </a:p>
          <a:p>
            <a:pPr>
              <a:lnSpc>
                <a:spcPct val="125000"/>
              </a:lnSpc>
              <a:buFont typeface="Wingdings" pitchFamily="2" charset="2"/>
              <a:buNone/>
            </a:pPr>
            <a:r>
              <a:rPr lang="zh-CN" altLang="en-US" sz="2400" dirty="0">
                <a:solidFill>
                  <a:srgbClr val="111111"/>
                </a:solidFill>
                <a:latin typeface="微软雅黑" pitchFamily="34" charset="-122"/>
              </a:rPr>
              <a:t>④ 组织的临时性和开放性；</a:t>
            </a:r>
          </a:p>
          <a:p>
            <a:pPr>
              <a:lnSpc>
                <a:spcPct val="125000"/>
              </a:lnSpc>
              <a:buFont typeface="Wingdings" pitchFamily="2" charset="2"/>
              <a:buNone/>
            </a:pPr>
            <a:r>
              <a:rPr lang="zh-CN" altLang="en-US" sz="2400" dirty="0">
                <a:solidFill>
                  <a:srgbClr val="111111"/>
                </a:solidFill>
                <a:latin typeface="微软雅黑" pitchFamily="34" charset="-122"/>
              </a:rPr>
              <a:t>⑤ 成果的不可挽回性</a:t>
            </a:r>
            <a:endParaRPr lang="en-US" altLang="zh-CN" sz="2400" dirty="0" smtClean="0">
              <a:solidFill>
                <a:srgbClr val="111111"/>
              </a:solidFill>
              <a:latin typeface="微软雅黑" pitchFamily="34" charset="-122"/>
            </a:endParaRPr>
          </a:p>
        </p:txBody>
      </p:sp>
    </p:spTree>
    <p:extLst>
      <p:ext uri="{BB962C8B-B14F-4D97-AF65-F5344CB8AC3E}">
        <p14:creationId xmlns="" xmlns:p14="http://schemas.microsoft.com/office/powerpoint/2010/main" val="1041922078"/>
      </p:ext>
    </p:extLst>
  </p:cSld>
  <p:clrMapOvr>
    <a:masterClrMapping/>
  </p:clrMapOvr>
  <p:transition spd="med"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SubTitle_1"/>
          <p:cNvSpPr txBox="1"/>
          <p:nvPr>
            <p:custDataLst>
              <p:tags r:id="rId1"/>
            </p:custDataLst>
          </p:nvPr>
        </p:nvSpPr>
        <p:spPr>
          <a:xfrm>
            <a:off x="270606" y="266339"/>
            <a:ext cx="4883647" cy="430887"/>
          </a:xfrm>
          <a:prstGeom prst="rect">
            <a:avLst/>
          </a:prstGeom>
          <a:noFill/>
        </p:spPr>
        <p:txBody>
          <a:bodyPr wrap="square" lIns="0" tIns="0" rIns="0" bIns="0" anchor="ctr">
            <a:spAutoFit/>
          </a:bodyPr>
          <a:lstStyle/>
          <a:p>
            <a:pPr eaLnBrk="1" hangingPunct="1"/>
            <a:r>
              <a:rPr lang="zh-CN" altLang="en-US" sz="2800" b="1" dirty="0" smtClean="0">
                <a:solidFill>
                  <a:schemeClr val="bg1"/>
                </a:solidFill>
                <a:latin typeface="微软雅黑" pitchFamily="34" charset="-122"/>
                <a:ea typeface="微软雅黑" pitchFamily="34" charset="-122"/>
              </a:rPr>
              <a:t>一、项目管理引言</a:t>
            </a:r>
            <a:endParaRPr lang="zh-CN" altLang="en-US" sz="2800" b="1" dirty="0">
              <a:solidFill>
                <a:schemeClr val="bg1"/>
              </a:solidFill>
              <a:latin typeface="微软雅黑" pitchFamily="34" charset="-122"/>
              <a:ea typeface="微软雅黑" pitchFamily="34" charset="-122"/>
            </a:endParaRPr>
          </a:p>
        </p:txBody>
      </p:sp>
      <p:sp>
        <p:nvSpPr>
          <p:cNvPr id="3" name="Rectangle 2052"/>
          <p:cNvSpPr>
            <a:spLocks noChangeArrowheads="1"/>
          </p:cNvSpPr>
          <p:nvPr/>
        </p:nvSpPr>
        <p:spPr bwMode="auto">
          <a:xfrm>
            <a:off x="6848503" y="1744287"/>
            <a:ext cx="3581400" cy="4229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defPPr>
              <a:defRPr lang="zh-CN"/>
            </a:defPPr>
            <a:lvl1pPr algn="ctr" rtl="0" fontAlgn="base">
              <a:spcBef>
                <a:spcPct val="0"/>
              </a:spcBef>
              <a:spcAft>
                <a:spcPct val="0"/>
              </a:spcAft>
              <a:defRPr kern="1200">
                <a:solidFill>
                  <a:schemeClr val="tx1"/>
                </a:solidFill>
                <a:latin typeface="Arial" charset="0"/>
                <a:ea typeface="华文新魏" pitchFamily="2" charset="-122"/>
                <a:cs typeface="+mn-cs"/>
              </a:defRPr>
            </a:lvl1pPr>
            <a:lvl2pPr marL="457200" algn="ctr" rtl="0" fontAlgn="base">
              <a:spcBef>
                <a:spcPct val="0"/>
              </a:spcBef>
              <a:spcAft>
                <a:spcPct val="0"/>
              </a:spcAft>
              <a:defRPr kern="1200">
                <a:solidFill>
                  <a:schemeClr val="tx1"/>
                </a:solidFill>
                <a:latin typeface="Arial" charset="0"/>
                <a:ea typeface="华文新魏" pitchFamily="2" charset="-122"/>
                <a:cs typeface="+mn-cs"/>
              </a:defRPr>
            </a:lvl2pPr>
            <a:lvl3pPr marL="914400" algn="ctr" rtl="0" fontAlgn="base">
              <a:spcBef>
                <a:spcPct val="0"/>
              </a:spcBef>
              <a:spcAft>
                <a:spcPct val="0"/>
              </a:spcAft>
              <a:defRPr kern="1200">
                <a:solidFill>
                  <a:schemeClr val="tx1"/>
                </a:solidFill>
                <a:latin typeface="Arial" charset="0"/>
                <a:ea typeface="华文新魏" pitchFamily="2" charset="-122"/>
                <a:cs typeface="+mn-cs"/>
              </a:defRPr>
            </a:lvl3pPr>
            <a:lvl4pPr marL="1371600" algn="ctr" rtl="0" fontAlgn="base">
              <a:spcBef>
                <a:spcPct val="0"/>
              </a:spcBef>
              <a:spcAft>
                <a:spcPct val="0"/>
              </a:spcAft>
              <a:defRPr kern="1200">
                <a:solidFill>
                  <a:schemeClr val="tx1"/>
                </a:solidFill>
                <a:latin typeface="Arial" charset="0"/>
                <a:ea typeface="华文新魏" pitchFamily="2" charset="-122"/>
                <a:cs typeface="+mn-cs"/>
              </a:defRPr>
            </a:lvl4pPr>
            <a:lvl5pPr marL="1828800" algn="ctr" rtl="0" fontAlgn="base">
              <a:spcBef>
                <a:spcPct val="0"/>
              </a:spcBef>
              <a:spcAft>
                <a:spcPct val="0"/>
              </a:spcAft>
              <a:defRPr kern="1200">
                <a:solidFill>
                  <a:schemeClr val="tx1"/>
                </a:solidFill>
                <a:latin typeface="Arial" charset="0"/>
                <a:ea typeface="华文新魏" pitchFamily="2" charset="-122"/>
                <a:cs typeface="+mn-cs"/>
              </a:defRPr>
            </a:lvl5pPr>
            <a:lvl6pPr marL="2286000" algn="l" defTabSz="914400" rtl="0" eaLnBrk="1" latinLnBrk="0" hangingPunct="1">
              <a:defRPr kern="1200">
                <a:solidFill>
                  <a:schemeClr val="tx1"/>
                </a:solidFill>
                <a:latin typeface="Arial" charset="0"/>
                <a:ea typeface="华文新魏" pitchFamily="2" charset="-122"/>
                <a:cs typeface="+mn-cs"/>
              </a:defRPr>
            </a:lvl6pPr>
            <a:lvl7pPr marL="2743200" algn="l" defTabSz="914400" rtl="0" eaLnBrk="1" latinLnBrk="0" hangingPunct="1">
              <a:defRPr kern="1200">
                <a:solidFill>
                  <a:schemeClr val="tx1"/>
                </a:solidFill>
                <a:latin typeface="Arial" charset="0"/>
                <a:ea typeface="华文新魏" pitchFamily="2" charset="-122"/>
                <a:cs typeface="+mn-cs"/>
              </a:defRPr>
            </a:lvl7pPr>
            <a:lvl8pPr marL="3200400" algn="l" defTabSz="914400" rtl="0" eaLnBrk="1" latinLnBrk="0" hangingPunct="1">
              <a:defRPr kern="1200">
                <a:solidFill>
                  <a:schemeClr val="tx1"/>
                </a:solidFill>
                <a:latin typeface="Arial" charset="0"/>
                <a:ea typeface="华文新魏" pitchFamily="2" charset="-122"/>
                <a:cs typeface="+mn-cs"/>
              </a:defRPr>
            </a:lvl8pPr>
            <a:lvl9pPr marL="3657600" algn="l" defTabSz="914400" rtl="0" eaLnBrk="1" latinLnBrk="0" hangingPunct="1">
              <a:defRPr kern="1200">
                <a:solidFill>
                  <a:schemeClr val="tx1"/>
                </a:solidFill>
                <a:latin typeface="Arial" charset="0"/>
                <a:ea typeface="华文新魏" pitchFamily="2" charset="-122"/>
                <a:cs typeface="+mn-cs"/>
              </a:defRPr>
            </a:lvl9pPr>
          </a:lstStyle>
          <a:p>
            <a:pPr marL="342900" indent="-342900" algn="l">
              <a:spcBef>
                <a:spcPct val="20000"/>
              </a:spcBef>
              <a:buClr>
                <a:schemeClr val="hlink"/>
              </a:buClr>
              <a:buFont typeface="Wingdings" pitchFamily="2" charset="2"/>
              <a:buNone/>
            </a:pPr>
            <a:r>
              <a:rPr lang="zh-CN" altLang="en-US" sz="2400" dirty="0">
                <a:latin typeface="+mj-ea"/>
                <a:ea typeface="+mj-ea"/>
              </a:rPr>
              <a:t>举办一次招商引资大会</a:t>
            </a:r>
          </a:p>
          <a:p>
            <a:pPr marL="342900" indent="-342900" algn="l">
              <a:spcBef>
                <a:spcPct val="20000"/>
              </a:spcBef>
              <a:buClr>
                <a:schemeClr val="hlink"/>
              </a:buClr>
              <a:buFont typeface="Wingdings" pitchFamily="2" charset="2"/>
              <a:buNone/>
            </a:pPr>
            <a:r>
              <a:rPr lang="zh-CN" altLang="en-US" sz="2400" dirty="0" smtClean="0">
                <a:latin typeface="+mj-ea"/>
                <a:ea typeface="+mj-ea"/>
              </a:rPr>
              <a:t>癌症研究</a:t>
            </a:r>
            <a:endParaRPr lang="en-US" altLang="zh-CN" sz="2400" dirty="0" smtClean="0">
              <a:latin typeface="+mj-ea"/>
              <a:ea typeface="+mj-ea"/>
            </a:endParaRPr>
          </a:p>
          <a:p>
            <a:pPr marL="342900" indent="-342900" algn="l">
              <a:spcBef>
                <a:spcPct val="20000"/>
              </a:spcBef>
              <a:buClr>
                <a:schemeClr val="hlink"/>
              </a:buClr>
              <a:buFont typeface="Wingdings" pitchFamily="2" charset="2"/>
              <a:buNone/>
            </a:pPr>
            <a:r>
              <a:rPr lang="zh-CN" altLang="en-US" sz="2400" dirty="0" smtClean="0">
                <a:latin typeface="+mj-ea"/>
                <a:ea typeface="+mj-ea"/>
              </a:rPr>
              <a:t>邀请客户考察公司</a:t>
            </a:r>
            <a:endParaRPr lang="en-US" altLang="zh-CN" sz="2400" dirty="0" smtClean="0">
              <a:latin typeface="+mj-ea"/>
              <a:ea typeface="+mj-ea"/>
            </a:endParaRPr>
          </a:p>
          <a:p>
            <a:pPr marL="342900" indent="-342900" algn="l">
              <a:spcBef>
                <a:spcPct val="20000"/>
              </a:spcBef>
              <a:buClr>
                <a:schemeClr val="hlink"/>
              </a:buClr>
              <a:buFont typeface="Wingdings" pitchFamily="2" charset="2"/>
              <a:buNone/>
            </a:pPr>
            <a:r>
              <a:rPr lang="zh-CN" altLang="en-US" sz="2400" dirty="0" smtClean="0">
                <a:latin typeface="+mj-ea"/>
                <a:ea typeface="+mj-ea"/>
              </a:rPr>
              <a:t>开</a:t>
            </a:r>
            <a:r>
              <a:rPr lang="zh-CN" altLang="en-US" sz="2400" dirty="0">
                <a:latin typeface="+mj-ea"/>
                <a:ea typeface="+mj-ea"/>
              </a:rPr>
              <a:t>一次专题会议</a:t>
            </a:r>
          </a:p>
          <a:p>
            <a:pPr marL="342900" indent="-342900" algn="l">
              <a:spcBef>
                <a:spcPct val="20000"/>
              </a:spcBef>
              <a:buClr>
                <a:schemeClr val="hlink"/>
              </a:buClr>
              <a:buFont typeface="Wingdings" pitchFamily="2" charset="2"/>
              <a:buNone/>
            </a:pPr>
            <a:r>
              <a:rPr lang="zh-CN" altLang="en-US" sz="2400" dirty="0">
                <a:latin typeface="+mj-ea"/>
                <a:ea typeface="+mj-ea"/>
              </a:rPr>
              <a:t>惠普与康柏机构重组</a:t>
            </a:r>
          </a:p>
          <a:p>
            <a:pPr marL="342900" indent="-342900" algn="l"/>
            <a:r>
              <a:rPr lang="zh-CN" altLang="en-US" sz="2400" dirty="0">
                <a:latin typeface="+mj-ea"/>
                <a:ea typeface="+mj-ea"/>
              </a:rPr>
              <a:t>生产线产品制造</a:t>
            </a:r>
          </a:p>
          <a:p>
            <a:pPr marL="342900" indent="-342900" algn="l"/>
            <a:r>
              <a:rPr lang="zh-CN" altLang="en-US" sz="2400" dirty="0">
                <a:latin typeface="+mj-ea"/>
                <a:ea typeface="+mj-ea"/>
              </a:rPr>
              <a:t>新工艺的实施</a:t>
            </a:r>
          </a:p>
          <a:p>
            <a:pPr marL="342900" indent="-342900" algn="l"/>
            <a:r>
              <a:rPr lang="zh-CN" altLang="en-US" sz="2400" dirty="0" smtClean="0">
                <a:latin typeface="+mj-ea"/>
                <a:ea typeface="+mj-ea"/>
              </a:rPr>
              <a:t>项目管理培训</a:t>
            </a:r>
            <a:endParaRPr lang="zh-CN" altLang="en-US" sz="2400" dirty="0">
              <a:latin typeface="+mj-ea"/>
              <a:ea typeface="+mj-ea"/>
            </a:endParaRPr>
          </a:p>
          <a:p>
            <a:pPr marL="342900" indent="-342900" algn="l">
              <a:spcBef>
                <a:spcPct val="20000"/>
              </a:spcBef>
              <a:buClr>
                <a:schemeClr val="hlink"/>
              </a:buClr>
              <a:buFont typeface="Wingdings" pitchFamily="2" charset="2"/>
              <a:buNone/>
            </a:pPr>
            <a:r>
              <a:rPr lang="zh-CN" altLang="en-US" sz="2400" dirty="0">
                <a:latin typeface="+mj-ea"/>
                <a:ea typeface="+mj-ea"/>
              </a:rPr>
              <a:t>家庭购房</a:t>
            </a:r>
          </a:p>
          <a:p>
            <a:pPr marL="342900" indent="-342900" algn="l">
              <a:spcBef>
                <a:spcPct val="20000"/>
              </a:spcBef>
              <a:buClr>
                <a:schemeClr val="hlink"/>
              </a:buClr>
              <a:buFont typeface="Wingdings" pitchFamily="2" charset="2"/>
              <a:buNone/>
            </a:pPr>
            <a:r>
              <a:rPr lang="zh-CN" altLang="en-US" sz="2400" dirty="0">
                <a:latin typeface="+mj-ea"/>
                <a:ea typeface="+mj-ea"/>
              </a:rPr>
              <a:t>子女培养</a:t>
            </a:r>
            <a:endParaRPr lang="zh-CN" altLang="en-US" sz="2800" dirty="0">
              <a:latin typeface="+mj-ea"/>
              <a:ea typeface="+mj-ea"/>
            </a:endParaRPr>
          </a:p>
        </p:txBody>
      </p:sp>
      <p:sp>
        <p:nvSpPr>
          <p:cNvPr id="4" name="Text Box 2056"/>
          <p:cNvSpPr txBox="1">
            <a:spLocks noChangeArrowheads="1"/>
          </p:cNvSpPr>
          <p:nvPr/>
        </p:nvSpPr>
        <p:spPr bwMode="auto">
          <a:xfrm>
            <a:off x="2150272" y="3576237"/>
            <a:ext cx="3740150" cy="1495425"/>
          </a:xfrm>
          <a:prstGeom prst="rect">
            <a:avLst/>
          </a:prstGeom>
          <a:noFill/>
          <a:ln w="9525">
            <a:noFill/>
            <a:miter lim="800000"/>
            <a:headEnd/>
            <a:tailEnd/>
          </a:ln>
          <a:effectLst/>
        </p:spPr>
        <p:txBody>
          <a:bodyPr wrap="none" lIns="92075" tIns="46038" rIns="92075" bIns="46038">
            <a:spAutoFit/>
          </a:bodyPr>
          <a:lstStyle>
            <a:defPPr>
              <a:defRPr lang="zh-CN"/>
            </a:defPPr>
            <a:lvl1pPr algn="ctr" rtl="0" fontAlgn="base">
              <a:spcBef>
                <a:spcPct val="0"/>
              </a:spcBef>
              <a:spcAft>
                <a:spcPct val="0"/>
              </a:spcAft>
              <a:defRPr kern="1200">
                <a:solidFill>
                  <a:schemeClr val="tx1"/>
                </a:solidFill>
                <a:latin typeface="Arial" charset="0"/>
                <a:ea typeface="华文新魏" pitchFamily="2" charset="-122"/>
                <a:cs typeface="+mn-cs"/>
              </a:defRPr>
            </a:lvl1pPr>
            <a:lvl2pPr marL="457200" algn="ctr" rtl="0" fontAlgn="base">
              <a:spcBef>
                <a:spcPct val="0"/>
              </a:spcBef>
              <a:spcAft>
                <a:spcPct val="0"/>
              </a:spcAft>
              <a:defRPr kern="1200">
                <a:solidFill>
                  <a:schemeClr val="tx1"/>
                </a:solidFill>
                <a:latin typeface="Arial" charset="0"/>
                <a:ea typeface="华文新魏" pitchFamily="2" charset="-122"/>
                <a:cs typeface="+mn-cs"/>
              </a:defRPr>
            </a:lvl2pPr>
            <a:lvl3pPr marL="914400" algn="ctr" rtl="0" fontAlgn="base">
              <a:spcBef>
                <a:spcPct val="0"/>
              </a:spcBef>
              <a:spcAft>
                <a:spcPct val="0"/>
              </a:spcAft>
              <a:defRPr kern="1200">
                <a:solidFill>
                  <a:schemeClr val="tx1"/>
                </a:solidFill>
                <a:latin typeface="Arial" charset="0"/>
                <a:ea typeface="华文新魏" pitchFamily="2" charset="-122"/>
                <a:cs typeface="+mn-cs"/>
              </a:defRPr>
            </a:lvl3pPr>
            <a:lvl4pPr marL="1371600" algn="ctr" rtl="0" fontAlgn="base">
              <a:spcBef>
                <a:spcPct val="0"/>
              </a:spcBef>
              <a:spcAft>
                <a:spcPct val="0"/>
              </a:spcAft>
              <a:defRPr kern="1200">
                <a:solidFill>
                  <a:schemeClr val="tx1"/>
                </a:solidFill>
                <a:latin typeface="Arial" charset="0"/>
                <a:ea typeface="华文新魏" pitchFamily="2" charset="-122"/>
                <a:cs typeface="+mn-cs"/>
              </a:defRPr>
            </a:lvl4pPr>
            <a:lvl5pPr marL="1828800" algn="ctr" rtl="0" fontAlgn="base">
              <a:spcBef>
                <a:spcPct val="0"/>
              </a:spcBef>
              <a:spcAft>
                <a:spcPct val="0"/>
              </a:spcAft>
              <a:defRPr kern="1200">
                <a:solidFill>
                  <a:schemeClr val="tx1"/>
                </a:solidFill>
                <a:latin typeface="Arial" charset="0"/>
                <a:ea typeface="华文新魏" pitchFamily="2" charset="-122"/>
                <a:cs typeface="+mn-cs"/>
              </a:defRPr>
            </a:lvl5pPr>
            <a:lvl6pPr marL="2286000" algn="l" defTabSz="914400" rtl="0" eaLnBrk="1" latinLnBrk="0" hangingPunct="1">
              <a:defRPr kern="1200">
                <a:solidFill>
                  <a:schemeClr val="tx1"/>
                </a:solidFill>
                <a:latin typeface="Arial" charset="0"/>
                <a:ea typeface="华文新魏" pitchFamily="2" charset="-122"/>
                <a:cs typeface="+mn-cs"/>
              </a:defRPr>
            </a:lvl6pPr>
            <a:lvl7pPr marL="2743200" algn="l" defTabSz="914400" rtl="0" eaLnBrk="1" latinLnBrk="0" hangingPunct="1">
              <a:defRPr kern="1200">
                <a:solidFill>
                  <a:schemeClr val="tx1"/>
                </a:solidFill>
                <a:latin typeface="Arial" charset="0"/>
                <a:ea typeface="华文新魏" pitchFamily="2" charset="-122"/>
                <a:cs typeface="+mn-cs"/>
              </a:defRPr>
            </a:lvl7pPr>
            <a:lvl8pPr marL="3200400" algn="l" defTabSz="914400" rtl="0" eaLnBrk="1" latinLnBrk="0" hangingPunct="1">
              <a:defRPr kern="1200">
                <a:solidFill>
                  <a:schemeClr val="tx1"/>
                </a:solidFill>
                <a:latin typeface="Arial" charset="0"/>
                <a:ea typeface="华文新魏" pitchFamily="2" charset="-122"/>
                <a:cs typeface="+mn-cs"/>
              </a:defRPr>
            </a:lvl8pPr>
            <a:lvl9pPr marL="3657600" algn="l" defTabSz="914400" rtl="0" eaLnBrk="1" latinLnBrk="0" hangingPunct="1">
              <a:defRPr kern="1200">
                <a:solidFill>
                  <a:schemeClr val="tx1"/>
                </a:solidFill>
                <a:latin typeface="Arial" charset="0"/>
                <a:ea typeface="华文新魏" pitchFamily="2" charset="-122"/>
                <a:cs typeface="+mn-cs"/>
              </a:defRPr>
            </a:lvl9pPr>
          </a:lstStyle>
          <a:p>
            <a:pPr algn="l">
              <a:spcBef>
                <a:spcPct val="20000"/>
              </a:spcBef>
              <a:buClr>
                <a:schemeClr val="hlink"/>
              </a:buClr>
              <a:buSzPct val="70000"/>
              <a:buFont typeface="Wingdings" pitchFamily="2" charset="2"/>
              <a:buNone/>
              <a:defRPr/>
            </a:pPr>
            <a:r>
              <a:rPr lang="zh-CN" altLang="en-US" sz="3600" dirty="0">
                <a:effectLst>
                  <a:outerShdw blurRad="38100" dist="38100" dir="2700000" algn="tl">
                    <a:srgbClr val="C0C0C0"/>
                  </a:outerShdw>
                </a:effectLst>
                <a:latin typeface="微软雅黑" pitchFamily="34" charset="-122"/>
              </a:rPr>
              <a:t>考考你：</a:t>
            </a:r>
            <a:r>
              <a:rPr lang="zh-CN" altLang="en-US" sz="4000" dirty="0">
                <a:effectLst>
                  <a:outerShdw blurRad="38100" dist="38100" dir="2700000" algn="tl">
                    <a:srgbClr val="C0C0C0"/>
                  </a:outerShdw>
                </a:effectLst>
                <a:latin typeface="微软雅黑" pitchFamily="34" charset="-122"/>
              </a:rPr>
              <a:t/>
            </a:r>
            <a:br>
              <a:rPr lang="zh-CN" altLang="en-US" sz="4000" dirty="0">
                <a:effectLst>
                  <a:outerShdw blurRad="38100" dist="38100" dir="2700000" algn="tl">
                    <a:srgbClr val="C0C0C0"/>
                  </a:outerShdw>
                </a:effectLst>
                <a:latin typeface="微软雅黑" pitchFamily="34" charset="-122"/>
              </a:rPr>
            </a:br>
            <a:r>
              <a:rPr lang="zh-CN" altLang="en-US" sz="2800" dirty="0">
                <a:effectLst>
                  <a:outerShdw blurRad="38100" dist="38100" dir="2700000" algn="tl">
                    <a:srgbClr val="C0C0C0"/>
                  </a:outerShdw>
                </a:effectLst>
                <a:latin typeface="微软雅黑" pitchFamily="34" charset="-122"/>
              </a:rPr>
              <a:t>这些活动哪些是项目？</a:t>
            </a:r>
            <a:br>
              <a:rPr lang="zh-CN" altLang="en-US" sz="2800" dirty="0">
                <a:effectLst>
                  <a:outerShdw blurRad="38100" dist="38100" dir="2700000" algn="tl">
                    <a:srgbClr val="C0C0C0"/>
                  </a:outerShdw>
                </a:effectLst>
                <a:latin typeface="微软雅黑" pitchFamily="34" charset="-122"/>
              </a:rPr>
            </a:br>
            <a:r>
              <a:rPr lang="zh-CN" altLang="en-US" sz="2800" dirty="0">
                <a:effectLst>
                  <a:outerShdw blurRad="38100" dist="38100" dir="2700000" algn="tl">
                    <a:srgbClr val="C0C0C0"/>
                  </a:outerShdw>
                </a:effectLst>
                <a:latin typeface="微软雅黑" pitchFamily="34" charset="-122"/>
              </a:rPr>
              <a:t>哪些不是项目？</a:t>
            </a:r>
          </a:p>
        </p:txBody>
      </p:sp>
      <p:sp>
        <p:nvSpPr>
          <p:cNvPr id="5" name="WordArt 2057"/>
          <p:cNvSpPr>
            <a:spLocks noChangeArrowheads="1" noChangeShapeType="1" noTextEdit="1"/>
          </p:cNvSpPr>
          <p:nvPr/>
        </p:nvSpPr>
        <p:spPr bwMode="auto">
          <a:xfrm>
            <a:off x="4094960" y="1415649"/>
            <a:ext cx="1827212" cy="2274888"/>
          </a:xfrm>
          <a:prstGeom prst="rect">
            <a:avLst/>
          </a:prstGeom>
        </p:spPr>
        <p:txBody>
          <a:bodyPr wrap="none" numCol="1" fromWordArt="1">
            <a:prstTxWarp prst="textCascadeUp">
              <a:avLst>
                <a:gd name="adj" fmla="val 93352"/>
              </a:avLst>
            </a:prstTxWarp>
            <a:scene3d>
              <a:camera prst="legacyPerspectiveFront">
                <a:rot lat="20519995" lon="1080000" rev="0"/>
              </a:camera>
              <a:lightRig rig="legacyHarsh2" dir="b"/>
            </a:scene3d>
            <a:sp3d extrusionH="430200" prstMaterial="legacyMatte">
              <a:extrusionClr>
                <a:srgbClr val="FF6600"/>
              </a:extrusionClr>
            </a:sp3d>
          </a:bodyPr>
          <a:lstStyle>
            <a:defPPr>
              <a:defRPr lang="zh-CN"/>
            </a:defPPr>
            <a:lvl1pPr algn="ctr" rtl="0" fontAlgn="base">
              <a:spcBef>
                <a:spcPct val="0"/>
              </a:spcBef>
              <a:spcAft>
                <a:spcPct val="0"/>
              </a:spcAft>
              <a:defRPr kern="1200">
                <a:solidFill>
                  <a:schemeClr val="tx1"/>
                </a:solidFill>
                <a:latin typeface="Arial" charset="0"/>
                <a:ea typeface="华文新魏" pitchFamily="2" charset="-122"/>
                <a:cs typeface="+mn-cs"/>
              </a:defRPr>
            </a:lvl1pPr>
            <a:lvl2pPr marL="457200" algn="ctr" rtl="0" fontAlgn="base">
              <a:spcBef>
                <a:spcPct val="0"/>
              </a:spcBef>
              <a:spcAft>
                <a:spcPct val="0"/>
              </a:spcAft>
              <a:defRPr kern="1200">
                <a:solidFill>
                  <a:schemeClr val="tx1"/>
                </a:solidFill>
                <a:latin typeface="Arial" charset="0"/>
                <a:ea typeface="华文新魏" pitchFamily="2" charset="-122"/>
                <a:cs typeface="+mn-cs"/>
              </a:defRPr>
            </a:lvl2pPr>
            <a:lvl3pPr marL="914400" algn="ctr" rtl="0" fontAlgn="base">
              <a:spcBef>
                <a:spcPct val="0"/>
              </a:spcBef>
              <a:spcAft>
                <a:spcPct val="0"/>
              </a:spcAft>
              <a:defRPr kern="1200">
                <a:solidFill>
                  <a:schemeClr val="tx1"/>
                </a:solidFill>
                <a:latin typeface="Arial" charset="0"/>
                <a:ea typeface="华文新魏" pitchFamily="2" charset="-122"/>
                <a:cs typeface="+mn-cs"/>
              </a:defRPr>
            </a:lvl3pPr>
            <a:lvl4pPr marL="1371600" algn="ctr" rtl="0" fontAlgn="base">
              <a:spcBef>
                <a:spcPct val="0"/>
              </a:spcBef>
              <a:spcAft>
                <a:spcPct val="0"/>
              </a:spcAft>
              <a:defRPr kern="1200">
                <a:solidFill>
                  <a:schemeClr val="tx1"/>
                </a:solidFill>
                <a:latin typeface="Arial" charset="0"/>
                <a:ea typeface="华文新魏" pitchFamily="2" charset="-122"/>
                <a:cs typeface="+mn-cs"/>
              </a:defRPr>
            </a:lvl4pPr>
            <a:lvl5pPr marL="1828800" algn="ctr" rtl="0" fontAlgn="base">
              <a:spcBef>
                <a:spcPct val="0"/>
              </a:spcBef>
              <a:spcAft>
                <a:spcPct val="0"/>
              </a:spcAft>
              <a:defRPr kern="1200">
                <a:solidFill>
                  <a:schemeClr val="tx1"/>
                </a:solidFill>
                <a:latin typeface="Arial" charset="0"/>
                <a:ea typeface="华文新魏" pitchFamily="2" charset="-122"/>
                <a:cs typeface="+mn-cs"/>
              </a:defRPr>
            </a:lvl5pPr>
            <a:lvl6pPr marL="2286000" algn="l" defTabSz="914400" rtl="0" eaLnBrk="1" latinLnBrk="0" hangingPunct="1">
              <a:defRPr kern="1200">
                <a:solidFill>
                  <a:schemeClr val="tx1"/>
                </a:solidFill>
                <a:latin typeface="Arial" charset="0"/>
                <a:ea typeface="华文新魏" pitchFamily="2" charset="-122"/>
                <a:cs typeface="+mn-cs"/>
              </a:defRPr>
            </a:lvl6pPr>
            <a:lvl7pPr marL="2743200" algn="l" defTabSz="914400" rtl="0" eaLnBrk="1" latinLnBrk="0" hangingPunct="1">
              <a:defRPr kern="1200">
                <a:solidFill>
                  <a:schemeClr val="tx1"/>
                </a:solidFill>
                <a:latin typeface="Arial" charset="0"/>
                <a:ea typeface="华文新魏" pitchFamily="2" charset="-122"/>
                <a:cs typeface="+mn-cs"/>
              </a:defRPr>
            </a:lvl7pPr>
            <a:lvl8pPr marL="3200400" algn="l" defTabSz="914400" rtl="0" eaLnBrk="1" latinLnBrk="0" hangingPunct="1">
              <a:defRPr kern="1200">
                <a:solidFill>
                  <a:schemeClr val="tx1"/>
                </a:solidFill>
                <a:latin typeface="Arial" charset="0"/>
                <a:ea typeface="华文新魏" pitchFamily="2" charset="-122"/>
                <a:cs typeface="+mn-cs"/>
              </a:defRPr>
            </a:lvl8pPr>
            <a:lvl9pPr marL="3657600" algn="l" defTabSz="914400" rtl="0" eaLnBrk="1" latinLnBrk="0" hangingPunct="1">
              <a:defRPr kern="1200">
                <a:solidFill>
                  <a:schemeClr val="tx1"/>
                </a:solidFill>
                <a:latin typeface="Arial" charset="0"/>
                <a:ea typeface="华文新魏" pitchFamily="2" charset="-122"/>
                <a:cs typeface="+mn-cs"/>
              </a:defRPr>
            </a:lvl9pPr>
          </a:lstStyle>
          <a:p>
            <a:r>
              <a:rPr lang="zh-CN" altLang="en-US" sz="5400" kern="10" dirty="0">
                <a:ln w="9525">
                  <a:round/>
                  <a:headEnd/>
                  <a:tailEnd/>
                </a:ln>
                <a:gradFill rotWithShape="1">
                  <a:gsLst>
                    <a:gs pos="0">
                      <a:srgbClr val="FFE701"/>
                    </a:gs>
                    <a:gs pos="100000">
                      <a:srgbClr val="FE3E02"/>
                    </a:gs>
                  </a:gsLst>
                  <a:lin ang="5400000" scaled="1"/>
                </a:gradFill>
                <a:latin typeface="微软雅黑" pitchFamily="34" charset="-122"/>
                <a:ea typeface="微软雅黑" pitchFamily="34" charset="-122"/>
              </a:rPr>
              <a:t>？</a:t>
            </a:r>
          </a:p>
        </p:txBody>
      </p:sp>
    </p:spTree>
  </p:cSld>
  <p:clrMapOvr>
    <a:masterClrMapping/>
  </p:clrMapOvr>
  <p:transition spd="med"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2" name="淘宝网chenying0907出品 1"/>
          <p:cNvGrpSpPr/>
          <p:nvPr/>
        </p:nvGrpSpPr>
        <p:grpSpPr>
          <a:xfrm>
            <a:off x="12391617" y="-15298"/>
            <a:ext cx="48555" cy="2623511"/>
            <a:chOff x="12391617" y="0"/>
            <a:chExt cx="48555" cy="2623511"/>
          </a:xfrm>
        </p:grpSpPr>
        <p:sp>
          <p:nvSpPr>
            <p:cNvPr id="2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28" name="淘宝网chenying0907出品 27"/>
          <p:cNvSpPr/>
          <p:nvPr/>
        </p:nvSpPr>
        <p:spPr>
          <a:xfrm>
            <a:off x="16743" y="243603"/>
            <a:ext cx="7276728"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14"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7" name="Rectangle 3"/>
          <p:cNvSpPr txBox="1">
            <a:spLocks noChangeArrowheads="1"/>
          </p:cNvSpPr>
          <p:nvPr/>
        </p:nvSpPr>
        <p:spPr bwMode="auto">
          <a:xfrm>
            <a:off x="714335" y="1473185"/>
            <a:ext cx="4857784" cy="3929090"/>
          </a:xfrm>
          <a:prstGeom prst="rect">
            <a:avLst/>
          </a:prstGeom>
          <a:noFill/>
          <a:ln w="9525">
            <a:noFill/>
            <a:miter lim="800000"/>
            <a:headEnd/>
            <a:tailEnd/>
          </a:ln>
        </p:spPr>
        <p:txBody>
          <a:bodyPr/>
          <a:lstStyle/>
          <a:p>
            <a:pPr marL="447675" indent="-447675" algn="l" eaLnBrk="0" hangingPunct="0">
              <a:lnSpc>
                <a:spcPct val="150000"/>
              </a:lnSpc>
              <a:spcBef>
                <a:spcPct val="20000"/>
              </a:spcBef>
              <a:buClr>
                <a:schemeClr val="accent1"/>
              </a:buClr>
              <a:buSzPct val="70000"/>
              <a:defRPr/>
            </a:pPr>
            <a:r>
              <a:rPr lang="en-US" altLang="zh-CN" sz="3200" b="1" kern="0" dirty="0" smtClean="0">
                <a:latin typeface="微软雅黑" pitchFamily="34" charset="-122"/>
                <a:ea typeface="+mn-ea"/>
              </a:rPr>
              <a:t>2</a:t>
            </a:r>
            <a:r>
              <a:rPr lang="zh-CN" altLang="en-US" sz="3200" b="1" kern="0" dirty="0" smtClean="0">
                <a:latin typeface="微软雅黑" pitchFamily="34" charset="-122"/>
                <a:ea typeface="+mn-ea"/>
              </a:rPr>
              <a:t>、什么</a:t>
            </a:r>
            <a:r>
              <a:rPr lang="zh-CN" altLang="en-US" sz="3200" b="1" kern="0" dirty="0">
                <a:latin typeface="微软雅黑" pitchFamily="34" charset="-122"/>
                <a:ea typeface="+mn-ea"/>
              </a:rPr>
              <a:t>是</a:t>
            </a:r>
            <a:r>
              <a:rPr lang="zh-CN" altLang="en-US" sz="3200" b="1" kern="0" dirty="0">
                <a:solidFill>
                  <a:srgbClr val="FF0000"/>
                </a:solidFill>
                <a:latin typeface="微软雅黑" pitchFamily="34" charset="-122"/>
                <a:ea typeface="+mn-ea"/>
              </a:rPr>
              <a:t>项目管理</a:t>
            </a:r>
          </a:p>
          <a:p>
            <a:pPr marL="889000" lvl="1" indent="-439738" algn="l" eaLnBrk="0" hangingPunct="0">
              <a:lnSpc>
                <a:spcPct val="150000"/>
              </a:lnSpc>
              <a:spcBef>
                <a:spcPct val="20000"/>
              </a:spcBef>
              <a:buClr>
                <a:schemeClr val="hlink"/>
              </a:buClr>
              <a:buSzPct val="65000"/>
              <a:defRPr/>
            </a:pPr>
            <a:r>
              <a:rPr lang="zh-CN" altLang="en-US" sz="2400" kern="0" dirty="0" smtClean="0">
                <a:latin typeface="微软雅黑" pitchFamily="34" charset="-122"/>
                <a:ea typeface="+mn-ea"/>
              </a:rPr>
              <a:t>将相关的</a:t>
            </a:r>
            <a:r>
              <a:rPr lang="zh-CN" altLang="en-US" sz="2400" kern="0" dirty="0" smtClean="0">
                <a:solidFill>
                  <a:srgbClr val="F94D4D"/>
                </a:solidFill>
                <a:latin typeface="微软雅黑" pitchFamily="34" charset="-122"/>
                <a:ea typeface="+mn-ea"/>
              </a:rPr>
              <a:t>知识、技术、工具、技能</a:t>
            </a:r>
            <a:r>
              <a:rPr lang="zh-CN" altLang="en-US" sz="2400" kern="0" dirty="0" smtClean="0">
                <a:latin typeface="微软雅黑" pitchFamily="34" charset="-122"/>
                <a:ea typeface="+mn-ea"/>
              </a:rPr>
              <a:t>等应用于项目任务，以满足项目干系人对项目的</a:t>
            </a:r>
            <a:r>
              <a:rPr lang="zh-CN" altLang="en-US" sz="2400" kern="0" dirty="0" smtClean="0">
                <a:solidFill>
                  <a:srgbClr val="F94D4D"/>
                </a:solidFill>
                <a:latin typeface="微软雅黑" pitchFamily="34" charset="-122"/>
                <a:ea typeface="+mn-ea"/>
              </a:rPr>
              <a:t>需求和期望的过程</a:t>
            </a:r>
            <a:r>
              <a:rPr lang="zh-CN" altLang="en-US" sz="2800" kern="0" dirty="0" smtClean="0">
                <a:latin typeface="微软雅黑" pitchFamily="34" charset="-122"/>
                <a:ea typeface="+mn-ea"/>
              </a:rPr>
              <a:t>。</a:t>
            </a:r>
            <a:endParaRPr lang="zh-CN" altLang="en-US" sz="2800" kern="0" dirty="0">
              <a:latin typeface="微软雅黑" pitchFamily="34" charset="-122"/>
              <a:ea typeface="+mn-ea"/>
            </a:endParaRPr>
          </a:p>
        </p:txBody>
      </p:sp>
      <p:sp>
        <p:nvSpPr>
          <p:cNvPr id="18" name="AutoShape 5"/>
          <p:cNvSpPr>
            <a:spLocks noChangeArrowheads="1"/>
          </p:cNvSpPr>
          <p:nvPr/>
        </p:nvSpPr>
        <p:spPr bwMode="auto">
          <a:xfrm>
            <a:off x="6000747" y="1401747"/>
            <a:ext cx="5929354" cy="4382760"/>
          </a:xfrm>
          <a:prstGeom prst="flowChartAlternateProcess">
            <a:avLst/>
          </a:prstGeom>
          <a:solidFill>
            <a:srgbClr val="FFCC00">
              <a:alpha val="50195"/>
            </a:srgbClr>
          </a:solidFill>
          <a:ln>
            <a:noFill/>
          </a:ln>
          <a:extLs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square" lIns="82550" tIns="41275" rIns="82550" bIns="41275" anchor="ctr">
            <a:spAutoFit/>
          </a:bodyPr>
          <a:lstStyle/>
          <a:p>
            <a:pPr algn="l">
              <a:lnSpc>
                <a:spcPct val="150000"/>
              </a:lnSpc>
              <a:buClr>
                <a:srgbClr val="990000"/>
              </a:buClr>
              <a:buSzPct val="110000"/>
            </a:pPr>
            <a:r>
              <a:rPr lang="zh-CN" altLang="en-US" sz="2400" b="1" dirty="0">
                <a:latin typeface="微软雅黑" pitchFamily="34" charset="-122"/>
                <a:ea typeface="幼圆" pitchFamily="49" charset="-122"/>
              </a:rPr>
              <a:t>项目管理的特点</a:t>
            </a:r>
          </a:p>
          <a:p>
            <a:pPr marL="800100" lvl="1" indent="-342900" algn="l">
              <a:lnSpc>
                <a:spcPct val="150000"/>
              </a:lnSpc>
              <a:buClr>
                <a:srgbClr val="990000"/>
              </a:buClr>
              <a:buSzPct val="110000"/>
              <a:buFont typeface="Arial" pitchFamily="34" charset="0"/>
              <a:buChar char="•"/>
            </a:pPr>
            <a:r>
              <a:rPr lang="zh-CN" altLang="en-US" sz="2400" dirty="0" smtClean="0">
                <a:latin typeface="幼圆" pitchFamily="49" charset="-122"/>
                <a:ea typeface="幼圆" pitchFamily="49" charset="-122"/>
              </a:rPr>
              <a:t>过程、系统</a:t>
            </a:r>
            <a:r>
              <a:rPr lang="zh-CN" altLang="en-US" sz="2400" dirty="0">
                <a:latin typeface="幼圆" pitchFamily="49" charset="-122"/>
                <a:ea typeface="幼圆" pitchFamily="49" charset="-122"/>
              </a:rPr>
              <a:t>、方法的集合；</a:t>
            </a:r>
          </a:p>
          <a:p>
            <a:pPr marL="800100" lvl="1" indent="-342900" algn="l">
              <a:lnSpc>
                <a:spcPct val="150000"/>
              </a:lnSpc>
              <a:buClr>
                <a:srgbClr val="990000"/>
              </a:buClr>
              <a:buSzPct val="110000"/>
              <a:buFont typeface="Arial" pitchFamily="34" charset="0"/>
              <a:buChar char="•"/>
            </a:pPr>
            <a:r>
              <a:rPr lang="zh-CN" altLang="en-US" sz="2400" dirty="0">
                <a:latin typeface="幼圆" pitchFamily="49" charset="-122"/>
                <a:ea typeface="幼圆" pitchFamily="49" charset="-122"/>
              </a:rPr>
              <a:t>有效的计划和控制；</a:t>
            </a:r>
          </a:p>
          <a:p>
            <a:pPr marL="800100" lvl="1" indent="-342900" algn="l">
              <a:lnSpc>
                <a:spcPct val="150000"/>
              </a:lnSpc>
              <a:buClr>
                <a:srgbClr val="990000"/>
              </a:buClr>
              <a:buSzPct val="110000"/>
              <a:buFont typeface="Arial" pitchFamily="34" charset="0"/>
              <a:buChar char="•"/>
            </a:pPr>
            <a:r>
              <a:rPr lang="zh-CN" altLang="en-US" sz="2400" dirty="0">
                <a:latin typeface="幼圆" pitchFamily="49" charset="-122"/>
                <a:ea typeface="幼圆" pitchFamily="49" charset="-122"/>
              </a:rPr>
              <a:t>是对项目、项目群、项目组合的管理；</a:t>
            </a:r>
          </a:p>
          <a:p>
            <a:pPr marL="800100" lvl="1" indent="-342900" algn="l">
              <a:lnSpc>
                <a:spcPct val="150000"/>
              </a:lnSpc>
              <a:buClr>
                <a:srgbClr val="990000"/>
              </a:buClr>
              <a:buSzPct val="110000"/>
              <a:buFont typeface="Arial" pitchFamily="34" charset="0"/>
              <a:buChar char="•"/>
            </a:pPr>
            <a:r>
              <a:rPr lang="zh-CN" altLang="en-US" sz="2400" dirty="0">
                <a:latin typeface="幼圆" pitchFamily="49" charset="-122"/>
                <a:ea typeface="幼圆" pitchFamily="49" charset="-122"/>
              </a:rPr>
              <a:t>项目管理既是管理科学，也是管理艺术。</a:t>
            </a:r>
          </a:p>
        </p:txBody>
      </p:sp>
      <p:sp>
        <p:nvSpPr>
          <p:cNvPr id="13" name="淘宝网chenying0907出品 28"/>
          <p:cNvSpPr txBox="1">
            <a:spLocks noChangeArrowheads="1"/>
          </p:cNvSpPr>
          <p:nvPr/>
        </p:nvSpPr>
        <p:spPr bwMode="auto">
          <a:xfrm>
            <a:off x="-1" y="258739"/>
            <a:ext cx="5853312"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二</a:t>
            </a:r>
            <a:r>
              <a:rPr lang="zh-CN" altLang="en-US" b="1" dirty="0" smtClean="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项目管理概念及其意义</a:t>
            </a:r>
          </a:p>
        </p:txBody>
      </p:sp>
    </p:spTree>
    <p:extLst>
      <p:ext uri="{BB962C8B-B14F-4D97-AF65-F5344CB8AC3E}">
        <p14:creationId xmlns="" xmlns:p14="http://schemas.microsoft.com/office/powerpoint/2010/main" val="4188648736"/>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2" name="淘宝网chenying0907出品 1"/>
          <p:cNvGrpSpPr/>
          <p:nvPr/>
        </p:nvGrpSpPr>
        <p:grpSpPr>
          <a:xfrm>
            <a:off x="12391617" y="-15298"/>
            <a:ext cx="48555" cy="2623511"/>
            <a:chOff x="12391617" y="0"/>
            <a:chExt cx="48555" cy="2623511"/>
          </a:xfrm>
        </p:grpSpPr>
        <p:sp>
          <p:nvSpPr>
            <p:cNvPr id="2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28" name="淘宝网chenying0907出品 27"/>
          <p:cNvSpPr/>
          <p:nvPr/>
        </p:nvSpPr>
        <p:spPr>
          <a:xfrm>
            <a:off x="16743" y="243603"/>
            <a:ext cx="7276728"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2312" name="淘宝网chenying0907出品 28"/>
          <p:cNvSpPr txBox="1">
            <a:spLocks noChangeArrowheads="1"/>
          </p:cNvSpPr>
          <p:nvPr/>
        </p:nvSpPr>
        <p:spPr bwMode="auto">
          <a:xfrm>
            <a:off x="500021" y="973119"/>
            <a:ext cx="5853312"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b="1" dirty="0" smtClean="0">
                <a:latin typeface="微软雅黑" pitchFamily="34" charset="-122"/>
                <a:ea typeface="微软雅黑" pitchFamily="34" charset="-122"/>
              </a:rPr>
              <a:t>项目管理</a:t>
            </a:r>
            <a:r>
              <a:rPr lang="zh-CN" altLang="en-US" b="1" dirty="0">
                <a:latin typeface="微软雅黑" pitchFamily="34" charset="-122"/>
                <a:ea typeface="微软雅黑" pitchFamily="34" charset="-122"/>
              </a:rPr>
              <a:t>的</a:t>
            </a:r>
            <a:r>
              <a:rPr lang="zh-CN" altLang="en-US" b="1" dirty="0">
                <a:solidFill>
                  <a:srgbClr val="FF0000"/>
                </a:solidFill>
                <a:latin typeface="微软雅黑" pitchFamily="34" charset="-122"/>
                <a:ea typeface="微软雅黑" pitchFamily="34" charset="-122"/>
              </a:rPr>
              <a:t>意义</a:t>
            </a:r>
          </a:p>
        </p:txBody>
      </p:sp>
      <p:sp>
        <p:nvSpPr>
          <p:cNvPr id="214"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2" name="Text Box 5"/>
          <p:cNvSpPr txBox="1">
            <a:spLocks noChangeArrowheads="1"/>
          </p:cNvSpPr>
          <p:nvPr/>
        </p:nvSpPr>
        <p:spPr bwMode="auto">
          <a:xfrm>
            <a:off x="7072317" y="3403987"/>
            <a:ext cx="5143536" cy="1569660"/>
          </a:xfrm>
          <a:prstGeom prst="rect">
            <a:avLst/>
          </a:prstGeom>
          <a:noFill/>
          <a:ln w="19050">
            <a:solidFill>
              <a:srgbClr val="66CCFF"/>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buClr>
                <a:schemeClr val="accent2"/>
              </a:buClr>
              <a:buFont typeface="Wingdings" pitchFamily="2" charset="2"/>
              <a:buChar char="u"/>
            </a:pPr>
            <a:r>
              <a:rPr lang="zh-CN" altLang="en-US" sz="2400" dirty="0" smtClean="0">
                <a:solidFill>
                  <a:srgbClr val="000066"/>
                </a:solidFill>
                <a:latin typeface="华文细黑" pitchFamily="2" charset="-122"/>
                <a:ea typeface="华文细黑" pitchFamily="2" charset="-122"/>
              </a:rPr>
              <a:t>让项目满足时间期限</a:t>
            </a:r>
          </a:p>
          <a:p>
            <a:pPr>
              <a:buClr>
                <a:schemeClr val="accent2"/>
              </a:buClr>
              <a:buFont typeface="Wingdings" pitchFamily="2" charset="2"/>
              <a:buChar char="u"/>
            </a:pPr>
            <a:r>
              <a:rPr lang="zh-CN" altLang="en-US" sz="2400" dirty="0" smtClean="0">
                <a:solidFill>
                  <a:srgbClr val="000066"/>
                </a:solidFill>
                <a:latin typeface="华文细黑" pitchFamily="2" charset="-122"/>
                <a:ea typeface="华文细黑" pitchFamily="2" charset="-122"/>
              </a:rPr>
              <a:t>让项目满足预算成本</a:t>
            </a:r>
            <a:endParaRPr lang="zh-CN" altLang="en-US" sz="2400" dirty="0">
              <a:solidFill>
                <a:srgbClr val="000066"/>
              </a:solidFill>
              <a:latin typeface="华文细黑" pitchFamily="2" charset="-122"/>
              <a:ea typeface="华文细黑" pitchFamily="2" charset="-122"/>
            </a:endParaRPr>
          </a:p>
          <a:p>
            <a:pPr>
              <a:buClr>
                <a:schemeClr val="accent2"/>
              </a:buClr>
              <a:buFont typeface="Wingdings" pitchFamily="2" charset="2"/>
              <a:buChar char="u"/>
            </a:pPr>
            <a:r>
              <a:rPr lang="zh-CN" altLang="en-US" sz="2400" dirty="0" smtClean="0">
                <a:solidFill>
                  <a:srgbClr val="000066"/>
                </a:solidFill>
                <a:latin typeface="华文细黑" pitchFamily="2" charset="-122"/>
                <a:ea typeface="华文细黑" pitchFamily="2" charset="-122"/>
              </a:rPr>
              <a:t>让项目满足性能范围和质量要求</a:t>
            </a:r>
            <a:endParaRPr lang="zh-CN" altLang="en-US" sz="2400" dirty="0">
              <a:solidFill>
                <a:srgbClr val="000066"/>
              </a:solidFill>
              <a:latin typeface="华文细黑" pitchFamily="2" charset="-122"/>
              <a:ea typeface="华文细黑" pitchFamily="2" charset="-122"/>
            </a:endParaRPr>
          </a:p>
          <a:p>
            <a:pPr>
              <a:buClr>
                <a:schemeClr val="accent2"/>
              </a:buClr>
              <a:buFont typeface="Wingdings" pitchFamily="2" charset="2"/>
              <a:buChar char="u"/>
            </a:pPr>
            <a:r>
              <a:rPr lang="zh-CN" altLang="en-US" sz="2400" dirty="0" smtClean="0">
                <a:solidFill>
                  <a:srgbClr val="000066"/>
                </a:solidFill>
                <a:latin typeface="华文细黑" pitchFamily="2" charset="-122"/>
                <a:ea typeface="华文细黑" pitchFamily="2" charset="-122"/>
              </a:rPr>
              <a:t>最后让项目得到</a:t>
            </a:r>
            <a:r>
              <a:rPr lang="zh-CN" altLang="en-US" sz="2400" dirty="0">
                <a:solidFill>
                  <a:srgbClr val="000066"/>
                </a:solidFill>
                <a:latin typeface="华文细黑" pitchFamily="2" charset="-122"/>
                <a:ea typeface="华文细黑" pitchFamily="2" charset="-122"/>
              </a:rPr>
              <a:t>客户或使用者</a:t>
            </a:r>
            <a:r>
              <a:rPr lang="zh-CN" altLang="en-US" sz="2400" dirty="0" smtClean="0">
                <a:solidFill>
                  <a:srgbClr val="000066"/>
                </a:solidFill>
                <a:latin typeface="华文细黑" pitchFamily="2" charset="-122"/>
                <a:ea typeface="华文细黑" pitchFamily="2" charset="-122"/>
              </a:rPr>
              <a:t>认可</a:t>
            </a:r>
            <a:endParaRPr lang="en-US" altLang="zh-CN" sz="2400" dirty="0" smtClean="0">
              <a:solidFill>
                <a:srgbClr val="000066"/>
              </a:solidFill>
              <a:latin typeface="华文细黑" pitchFamily="2" charset="-122"/>
              <a:ea typeface="华文细黑" pitchFamily="2" charset="-122"/>
            </a:endParaRPr>
          </a:p>
        </p:txBody>
      </p:sp>
      <p:sp>
        <p:nvSpPr>
          <p:cNvPr id="20" name="Text Box 15"/>
          <p:cNvSpPr txBox="1">
            <a:spLocks noChangeArrowheads="1"/>
          </p:cNvSpPr>
          <p:nvPr/>
        </p:nvSpPr>
        <p:spPr bwMode="auto">
          <a:xfrm>
            <a:off x="3104171" y="5981724"/>
            <a:ext cx="1936750" cy="442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r>
              <a:rPr lang="zh-CN" altLang="en-US" sz="2300" dirty="0">
                <a:latin typeface="华文细黑" pitchFamily="2" charset="-122"/>
                <a:ea typeface="华文细黑" pitchFamily="2" charset="-122"/>
              </a:rPr>
              <a:t>项目管理概观</a:t>
            </a:r>
          </a:p>
        </p:txBody>
      </p:sp>
      <p:grpSp>
        <p:nvGrpSpPr>
          <p:cNvPr id="26" name="组合 25"/>
          <p:cNvGrpSpPr/>
          <p:nvPr/>
        </p:nvGrpSpPr>
        <p:grpSpPr>
          <a:xfrm>
            <a:off x="357145" y="1473185"/>
            <a:ext cx="6715171" cy="4523276"/>
            <a:chOff x="638899" y="1252347"/>
            <a:chExt cx="7986105" cy="4984941"/>
          </a:xfrm>
        </p:grpSpPr>
        <p:sp>
          <p:nvSpPr>
            <p:cNvPr id="27" name="AutoShape 4"/>
            <p:cNvSpPr>
              <a:spLocks noChangeArrowheads="1"/>
            </p:cNvSpPr>
            <p:nvPr/>
          </p:nvSpPr>
          <p:spPr bwMode="auto">
            <a:xfrm>
              <a:off x="1908175" y="2132013"/>
              <a:ext cx="5256213" cy="4105275"/>
            </a:xfrm>
            <a:prstGeom prst="cloudCallout">
              <a:avLst>
                <a:gd name="adj1" fmla="val 3306"/>
                <a:gd name="adj2" fmla="val -7736"/>
              </a:avLst>
            </a:prstGeom>
            <a:solidFill>
              <a:schemeClr val="accent6">
                <a:lumMod val="40000"/>
                <a:lumOff val="6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dirty="0">
                <a:latin typeface="微软雅黑" pitchFamily="34" charset="-122"/>
              </a:endParaRPr>
            </a:p>
          </p:txBody>
        </p:sp>
        <p:sp>
          <p:nvSpPr>
            <p:cNvPr id="29" name="AutoShape 5"/>
            <p:cNvSpPr>
              <a:spLocks noChangeArrowheads="1"/>
            </p:cNvSpPr>
            <p:nvPr/>
          </p:nvSpPr>
          <p:spPr bwMode="auto">
            <a:xfrm>
              <a:off x="2843213" y="2779713"/>
              <a:ext cx="3240087" cy="2519362"/>
            </a:xfrm>
            <a:prstGeom prst="triangle">
              <a:avLst>
                <a:gd name="adj" fmla="val 50000"/>
              </a:avLst>
            </a:prstGeom>
            <a:solidFill>
              <a:srgbClr val="FFFF00"/>
            </a:solidFill>
            <a:ln w="38100" algn="ctr">
              <a:solidFill>
                <a:srgbClr val="800000"/>
              </a:solidFill>
              <a:miter lim="800000"/>
              <a:headEnd/>
              <a:tailEnd/>
            </a:ln>
          </p:spPr>
          <p:txBody>
            <a:bodyPr wrap="none" anchor="ctr"/>
            <a:lstStyle/>
            <a:p>
              <a:endParaRPr lang="zh-CN" altLang="en-US" dirty="0">
                <a:solidFill>
                  <a:srgbClr val="FFFF00"/>
                </a:solidFill>
                <a:latin typeface="微软雅黑" pitchFamily="34" charset="-122"/>
              </a:endParaRPr>
            </a:p>
          </p:txBody>
        </p:sp>
        <p:sp>
          <p:nvSpPr>
            <p:cNvPr id="30" name="Line 7"/>
            <p:cNvSpPr>
              <a:spLocks noChangeShapeType="1"/>
            </p:cNvSpPr>
            <p:nvPr/>
          </p:nvSpPr>
          <p:spPr bwMode="auto">
            <a:xfrm flipV="1">
              <a:off x="4465638" y="1989138"/>
              <a:ext cx="0" cy="792162"/>
            </a:xfrm>
            <a:prstGeom prst="line">
              <a:avLst/>
            </a:prstGeom>
            <a:noFill/>
            <a:ln w="63500">
              <a:solidFill>
                <a:srgbClr val="911703"/>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dirty="0">
                <a:latin typeface="微软雅黑" pitchFamily="34" charset="-122"/>
              </a:endParaRPr>
            </a:p>
          </p:txBody>
        </p:sp>
        <p:sp>
          <p:nvSpPr>
            <p:cNvPr id="31" name="Text Box 8"/>
            <p:cNvSpPr txBox="1">
              <a:spLocks noChangeArrowheads="1"/>
            </p:cNvSpPr>
            <p:nvPr/>
          </p:nvSpPr>
          <p:spPr bwMode="auto">
            <a:xfrm>
              <a:off x="638899" y="5425282"/>
              <a:ext cx="2304727" cy="5087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fontAlgn="base">
                <a:spcBef>
                  <a:spcPct val="0"/>
                </a:spcBef>
                <a:spcAft>
                  <a:spcPct val="0"/>
                </a:spcAft>
                <a:defRPr>
                  <a:solidFill>
                    <a:schemeClr val="tx1"/>
                  </a:solidFill>
                  <a:latin typeface="Arial" charset="0"/>
                  <a:ea typeface="宋体" charset="-122"/>
                </a:defRPr>
              </a:lvl6pPr>
              <a:lvl7pPr marL="2971800" indent="-228600" algn="ctr" fontAlgn="base">
                <a:spcBef>
                  <a:spcPct val="0"/>
                </a:spcBef>
                <a:spcAft>
                  <a:spcPct val="0"/>
                </a:spcAft>
                <a:defRPr>
                  <a:solidFill>
                    <a:schemeClr val="tx1"/>
                  </a:solidFill>
                  <a:latin typeface="Arial" charset="0"/>
                  <a:ea typeface="宋体" charset="-122"/>
                </a:defRPr>
              </a:lvl7pPr>
              <a:lvl8pPr marL="3429000" indent="-228600" algn="ctr" fontAlgn="base">
                <a:spcBef>
                  <a:spcPct val="0"/>
                </a:spcBef>
                <a:spcAft>
                  <a:spcPct val="0"/>
                </a:spcAft>
                <a:defRPr>
                  <a:solidFill>
                    <a:schemeClr val="tx1"/>
                  </a:solidFill>
                  <a:latin typeface="Arial" charset="0"/>
                  <a:ea typeface="宋体" charset="-122"/>
                </a:defRPr>
              </a:lvl8pPr>
              <a:lvl9pPr marL="3886200" indent="-228600" algn="ctr" fontAlgn="base">
                <a:spcBef>
                  <a:spcPct val="0"/>
                </a:spcBef>
                <a:spcAft>
                  <a:spcPct val="0"/>
                </a:spcAft>
                <a:defRPr>
                  <a:solidFill>
                    <a:schemeClr val="tx1"/>
                  </a:solidFill>
                  <a:latin typeface="Arial" charset="0"/>
                  <a:ea typeface="宋体" charset="-122"/>
                </a:defRPr>
              </a:lvl9pPr>
            </a:lstStyle>
            <a:p>
              <a:pPr algn="ctr">
                <a:spcBef>
                  <a:spcPct val="50000"/>
                </a:spcBef>
              </a:pPr>
              <a:r>
                <a:rPr lang="zh-CN" altLang="en-US" sz="2400" dirty="0" smtClean="0">
                  <a:latin typeface="微软雅黑" pitchFamily="34" charset="-122"/>
                  <a:ea typeface="微软雅黑" pitchFamily="34" charset="-122"/>
                </a:rPr>
                <a:t>时间</a:t>
              </a:r>
              <a:endParaRPr lang="zh-CN" altLang="en-US" sz="2400" dirty="0">
                <a:latin typeface="微软雅黑" pitchFamily="34" charset="-122"/>
                <a:ea typeface="微软雅黑" pitchFamily="34" charset="-122"/>
              </a:endParaRPr>
            </a:p>
          </p:txBody>
        </p:sp>
        <p:sp>
          <p:nvSpPr>
            <p:cNvPr id="32" name="Text Box 9"/>
            <p:cNvSpPr txBox="1">
              <a:spLocks noChangeArrowheads="1"/>
            </p:cNvSpPr>
            <p:nvPr/>
          </p:nvSpPr>
          <p:spPr bwMode="auto">
            <a:xfrm>
              <a:off x="3958079" y="1252347"/>
              <a:ext cx="1010355" cy="5087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fontAlgn="base">
                <a:spcBef>
                  <a:spcPct val="0"/>
                </a:spcBef>
                <a:spcAft>
                  <a:spcPct val="0"/>
                </a:spcAft>
                <a:defRPr>
                  <a:solidFill>
                    <a:schemeClr val="tx1"/>
                  </a:solidFill>
                  <a:latin typeface="Arial" charset="0"/>
                  <a:ea typeface="宋体" charset="-122"/>
                </a:defRPr>
              </a:lvl6pPr>
              <a:lvl7pPr marL="2971800" indent="-228600" algn="ctr" fontAlgn="base">
                <a:spcBef>
                  <a:spcPct val="0"/>
                </a:spcBef>
                <a:spcAft>
                  <a:spcPct val="0"/>
                </a:spcAft>
                <a:defRPr>
                  <a:solidFill>
                    <a:schemeClr val="tx1"/>
                  </a:solidFill>
                  <a:latin typeface="Arial" charset="0"/>
                  <a:ea typeface="宋体" charset="-122"/>
                </a:defRPr>
              </a:lvl7pPr>
              <a:lvl8pPr marL="3429000" indent="-228600" algn="ctr" fontAlgn="base">
                <a:spcBef>
                  <a:spcPct val="0"/>
                </a:spcBef>
                <a:spcAft>
                  <a:spcPct val="0"/>
                </a:spcAft>
                <a:defRPr>
                  <a:solidFill>
                    <a:schemeClr val="tx1"/>
                  </a:solidFill>
                  <a:latin typeface="Arial" charset="0"/>
                  <a:ea typeface="宋体" charset="-122"/>
                </a:defRPr>
              </a:lvl8pPr>
              <a:lvl9pPr marL="3886200" indent="-228600" algn="ctr" fontAlgn="base">
                <a:spcBef>
                  <a:spcPct val="0"/>
                </a:spcBef>
                <a:spcAft>
                  <a:spcPct val="0"/>
                </a:spcAft>
                <a:defRPr>
                  <a:solidFill>
                    <a:schemeClr val="tx1"/>
                  </a:solidFill>
                  <a:latin typeface="Arial" charset="0"/>
                  <a:ea typeface="宋体" charset="-122"/>
                </a:defRPr>
              </a:lvl9pPr>
            </a:lstStyle>
            <a:p>
              <a:pPr algn="ctr">
                <a:spcBef>
                  <a:spcPct val="50000"/>
                </a:spcBef>
              </a:pPr>
              <a:r>
                <a:rPr lang="zh-CN" altLang="en-US" sz="2400" dirty="0" smtClean="0">
                  <a:latin typeface="微软雅黑" pitchFamily="34" charset="-122"/>
                  <a:ea typeface="微软雅黑" pitchFamily="34" charset="-122"/>
                </a:rPr>
                <a:t>范围</a:t>
              </a:r>
              <a:endParaRPr lang="en-US" altLang="zh-CN" sz="2400" dirty="0">
                <a:latin typeface="微软雅黑" pitchFamily="34" charset="-122"/>
                <a:ea typeface="微软雅黑" pitchFamily="34" charset="-122"/>
              </a:endParaRPr>
            </a:p>
          </p:txBody>
        </p:sp>
        <p:sp>
          <p:nvSpPr>
            <p:cNvPr id="33" name="Line 10"/>
            <p:cNvSpPr>
              <a:spLocks noChangeShapeType="1"/>
            </p:cNvSpPr>
            <p:nvPr/>
          </p:nvSpPr>
          <p:spPr bwMode="auto">
            <a:xfrm flipV="1">
              <a:off x="2357438" y="5281613"/>
              <a:ext cx="503237" cy="287337"/>
            </a:xfrm>
            <a:prstGeom prst="line">
              <a:avLst/>
            </a:prstGeom>
            <a:noFill/>
            <a:ln w="63500">
              <a:solidFill>
                <a:srgbClr val="911703"/>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dirty="0">
                <a:latin typeface="微软雅黑" pitchFamily="34" charset="-122"/>
              </a:endParaRPr>
            </a:p>
          </p:txBody>
        </p:sp>
        <p:sp>
          <p:nvSpPr>
            <p:cNvPr id="34" name="Text Box 11"/>
            <p:cNvSpPr txBox="1">
              <a:spLocks noChangeArrowheads="1"/>
            </p:cNvSpPr>
            <p:nvPr/>
          </p:nvSpPr>
          <p:spPr bwMode="auto">
            <a:xfrm>
              <a:off x="6732240" y="5453899"/>
              <a:ext cx="1892764" cy="5087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fontAlgn="base">
                <a:spcBef>
                  <a:spcPct val="0"/>
                </a:spcBef>
                <a:spcAft>
                  <a:spcPct val="0"/>
                </a:spcAft>
                <a:defRPr>
                  <a:solidFill>
                    <a:schemeClr val="tx1"/>
                  </a:solidFill>
                  <a:latin typeface="Arial" charset="0"/>
                  <a:ea typeface="宋体" charset="-122"/>
                </a:defRPr>
              </a:lvl6pPr>
              <a:lvl7pPr marL="2971800" indent="-228600" algn="ctr" fontAlgn="base">
                <a:spcBef>
                  <a:spcPct val="0"/>
                </a:spcBef>
                <a:spcAft>
                  <a:spcPct val="0"/>
                </a:spcAft>
                <a:defRPr>
                  <a:solidFill>
                    <a:schemeClr val="tx1"/>
                  </a:solidFill>
                  <a:latin typeface="Arial" charset="0"/>
                  <a:ea typeface="宋体" charset="-122"/>
                </a:defRPr>
              </a:lvl7pPr>
              <a:lvl8pPr marL="3429000" indent="-228600" algn="ctr" fontAlgn="base">
                <a:spcBef>
                  <a:spcPct val="0"/>
                </a:spcBef>
                <a:spcAft>
                  <a:spcPct val="0"/>
                </a:spcAft>
                <a:defRPr>
                  <a:solidFill>
                    <a:schemeClr val="tx1"/>
                  </a:solidFill>
                  <a:latin typeface="Arial" charset="0"/>
                  <a:ea typeface="宋体" charset="-122"/>
                </a:defRPr>
              </a:lvl8pPr>
              <a:lvl9pPr marL="3886200" indent="-228600" algn="ctr" fontAlgn="base">
                <a:spcBef>
                  <a:spcPct val="0"/>
                </a:spcBef>
                <a:spcAft>
                  <a:spcPct val="0"/>
                </a:spcAft>
                <a:defRPr>
                  <a:solidFill>
                    <a:schemeClr val="tx1"/>
                  </a:solidFill>
                  <a:latin typeface="Arial" charset="0"/>
                  <a:ea typeface="宋体" charset="-122"/>
                </a:defRPr>
              </a:lvl9pPr>
            </a:lstStyle>
            <a:p>
              <a:pPr algn="l">
                <a:spcBef>
                  <a:spcPct val="50000"/>
                </a:spcBef>
              </a:pPr>
              <a:r>
                <a:rPr lang="zh-CN" altLang="en-US" sz="2400" dirty="0" smtClean="0">
                  <a:latin typeface="微软雅黑" pitchFamily="34" charset="-122"/>
                  <a:ea typeface="微软雅黑" pitchFamily="34" charset="-122"/>
                </a:rPr>
                <a:t>成本</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资源</a:t>
              </a:r>
              <a:endParaRPr lang="en-US" altLang="zh-CN" sz="2400" dirty="0">
                <a:latin typeface="微软雅黑" pitchFamily="34" charset="-122"/>
                <a:ea typeface="微软雅黑" pitchFamily="34" charset="-122"/>
              </a:endParaRPr>
            </a:p>
          </p:txBody>
        </p:sp>
        <p:sp>
          <p:nvSpPr>
            <p:cNvPr id="35" name="Line 12"/>
            <p:cNvSpPr>
              <a:spLocks noChangeShapeType="1"/>
            </p:cNvSpPr>
            <p:nvPr/>
          </p:nvSpPr>
          <p:spPr bwMode="auto">
            <a:xfrm>
              <a:off x="6083300" y="5300663"/>
              <a:ext cx="504825" cy="288925"/>
            </a:xfrm>
            <a:prstGeom prst="line">
              <a:avLst/>
            </a:prstGeom>
            <a:noFill/>
            <a:ln w="63500">
              <a:solidFill>
                <a:srgbClr val="911703"/>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dirty="0">
                <a:latin typeface="微软雅黑" pitchFamily="34" charset="-122"/>
              </a:endParaRPr>
            </a:p>
          </p:txBody>
        </p:sp>
        <p:sp>
          <p:nvSpPr>
            <p:cNvPr id="36" name="Text Box 13"/>
            <p:cNvSpPr txBox="1">
              <a:spLocks noChangeArrowheads="1"/>
            </p:cNvSpPr>
            <p:nvPr/>
          </p:nvSpPr>
          <p:spPr bwMode="auto">
            <a:xfrm>
              <a:off x="3931458" y="3779026"/>
              <a:ext cx="863600" cy="91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fontAlgn="base">
                <a:spcBef>
                  <a:spcPct val="0"/>
                </a:spcBef>
                <a:spcAft>
                  <a:spcPct val="0"/>
                </a:spcAft>
                <a:defRPr>
                  <a:solidFill>
                    <a:schemeClr val="tx1"/>
                  </a:solidFill>
                  <a:latin typeface="Arial" charset="0"/>
                  <a:ea typeface="宋体" charset="-122"/>
                </a:defRPr>
              </a:lvl6pPr>
              <a:lvl7pPr marL="2971800" indent="-228600" algn="ctr" fontAlgn="base">
                <a:spcBef>
                  <a:spcPct val="0"/>
                </a:spcBef>
                <a:spcAft>
                  <a:spcPct val="0"/>
                </a:spcAft>
                <a:defRPr>
                  <a:solidFill>
                    <a:schemeClr val="tx1"/>
                  </a:solidFill>
                  <a:latin typeface="Arial" charset="0"/>
                  <a:ea typeface="宋体" charset="-122"/>
                </a:defRPr>
              </a:lvl7pPr>
              <a:lvl8pPr marL="3429000" indent="-228600" algn="ctr" fontAlgn="base">
                <a:spcBef>
                  <a:spcPct val="0"/>
                </a:spcBef>
                <a:spcAft>
                  <a:spcPct val="0"/>
                </a:spcAft>
                <a:defRPr>
                  <a:solidFill>
                    <a:schemeClr val="tx1"/>
                  </a:solidFill>
                  <a:latin typeface="Arial" charset="0"/>
                  <a:ea typeface="宋体" charset="-122"/>
                </a:defRPr>
              </a:lvl8pPr>
              <a:lvl9pPr marL="3886200" indent="-228600" algn="ctr" fontAlgn="base">
                <a:spcBef>
                  <a:spcPct val="0"/>
                </a:spcBef>
                <a:spcAft>
                  <a:spcPct val="0"/>
                </a:spcAft>
                <a:defRPr>
                  <a:solidFill>
                    <a:schemeClr val="tx1"/>
                  </a:solidFill>
                  <a:latin typeface="Arial" charset="0"/>
                  <a:ea typeface="宋体" charset="-122"/>
                </a:defRPr>
              </a:lvl9pPr>
            </a:lstStyle>
            <a:p>
              <a:pPr algn="r">
                <a:spcBef>
                  <a:spcPct val="50000"/>
                </a:spcBef>
              </a:pPr>
              <a:r>
                <a:rPr lang="zh-CN" altLang="en-US" sz="2400" b="1" dirty="0" smtClean="0">
                  <a:latin typeface="微软雅黑" pitchFamily="34" charset="-122"/>
                  <a:ea typeface="微软雅黑" pitchFamily="34" charset="-122"/>
                </a:rPr>
                <a:t>质量</a:t>
              </a:r>
              <a:endParaRPr lang="zh-CN" altLang="en-US" sz="2400" b="1" dirty="0">
                <a:latin typeface="微软雅黑" pitchFamily="34" charset="-122"/>
                <a:ea typeface="微软雅黑" pitchFamily="34" charset="-122"/>
              </a:endParaRPr>
            </a:p>
          </p:txBody>
        </p:sp>
      </p:grpSp>
      <p:grpSp>
        <p:nvGrpSpPr>
          <p:cNvPr id="37" name="组合 36"/>
          <p:cNvGrpSpPr/>
          <p:nvPr/>
        </p:nvGrpSpPr>
        <p:grpSpPr>
          <a:xfrm>
            <a:off x="6286499" y="401615"/>
            <a:ext cx="2809007" cy="2736304"/>
            <a:chOff x="250825" y="1052736"/>
            <a:chExt cx="2809007" cy="2736304"/>
          </a:xfrm>
        </p:grpSpPr>
        <p:sp>
          <p:nvSpPr>
            <p:cNvPr id="38" name="AutoShape 14"/>
            <p:cNvSpPr>
              <a:spLocks noChangeArrowheads="1"/>
            </p:cNvSpPr>
            <p:nvPr/>
          </p:nvSpPr>
          <p:spPr bwMode="auto">
            <a:xfrm>
              <a:off x="250825" y="1052736"/>
              <a:ext cx="2809007" cy="2736304"/>
            </a:xfrm>
            <a:prstGeom prst="irregularSeal2">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dirty="0">
                <a:latin typeface="微软雅黑" pitchFamily="34" charset="-122"/>
              </a:endParaRPr>
            </a:p>
          </p:txBody>
        </p:sp>
        <p:sp>
          <p:nvSpPr>
            <p:cNvPr id="39" name="矩形 38"/>
            <p:cNvSpPr/>
            <p:nvPr/>
          </p:nvSpPr>
          <p:spPr>
            <a:xfrm>
              <a:off x="669054" y="2015566"/>
              <a:ext cx="1853952" cy="923330"/>
            </a:xfrm>
            <a:prstGeom prst="rect">
              <a:avLst/>
            </a:prstGeom>
          </p:spPr>
          <p:txBody>
            <a:bodyPr wrap="square">
              <a:spAutoFit/>
            </a:bodyPr>
            <a:lstStyle/>
            <a:p>
              <a:r>
                <a:rPr lang="zh-CN" altLang="en-US" dirty="0">
                  <a:latin typeface="微软雅黑" pitchFamily="34" charset="-122"/>
                </a:rPr>
                <a:t>在</a:t>
              </a:r>
              <a:r>
                <a:rPr lang="zh-CN" altLang="en-US" b="1" dirty="0">
                  <a:solidFill>
                    <a:srgbClr val="C00000"/>
                  </a:solidFill>
                  <a:latin typeface="微软雅黑" pitchFamily="34" charset="-122"/>
                </a:rPr>
                <a:t>预算</a:t>
              </a:r>
              <a:r>
                <a:rPr lang="zh-CN" altLang="en-US" dirty="0">
                  <a:latin typeface="微软雅黑" pitchFamily="34" charset="-122"/>
                </a:rPr>
                <a:t>内</a:t>
              </a:r>
              <a:r>
                <a:rPr lang="zh-CN" altLang="en-US" b="1" dirty="0">
                  <a:solidFill>
                    <a:srgbClr val="C00000"/>
                  </a:solidFill>
                  <a:latin typeface="微软雅黑" pitchFamily="34" charset="-122"/>
                </a:rPr>
                <a:t>按时</a:t>
              </a:r>
              <a:r>
                <a:rPr lang="zh-CN" altLang="en-US" dirty="0">
                  <a:latin typeface="微软雅黑" pitchFamily="34" charset="-122"/>
                </a:rPr>
                <a:t>提交</a:t>
              </a:r>
              <a:r>
                <a:rPr lang="zh-CN" altLang="en-US" b="1" dirty="0">
                  <a:solidFill>
                    <a:srgbClr val="C00000"/>
                  </a:solidFill>
                  <a:latin typeface="微软雅黑" pitchFamily="34" charset="-122"/>
                </a:rPr>
                <a:t>满足要求</a:t>
              </a:r>
              <a:r>
                <a:rPr lang="zh-CN" altLang="en-US" dirty="0">
                  <a:latin typeface="微软雅黑" pitchFamily="34" charset="-122"/>
                </a:rPr>
                <a:t>的产品、服务或成果</a:t>
              </a:r>
            </a:p>
          </p:txBody>
        </p:sp>
      </p:grpSp>
      <p:sp>
        <p:nvSpPr>
          <p:cNvPr id="40" name="淘宝网chenying0907出品 28"/>
          <p:cNvSpPr txBox="1">
            <a:spLocks noChangeArrowheads="1"/>
          </p:cNvSpPr>
          <p:nvPr/>
        </p:nvSpPr>
        <p:spPr bwMode="auto">
          <a:xfrm>
            <a:off x="-1" y="258739"/>
            <a:ext cx="5853312"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二</a:t>
            </a:r>
            <a:r>
              <a:rPr lang="zh-CN" altLang="en-US" b="1" dirty="0" smtClean="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项目管理概念及其意义</a:t>
            </a:r>
          </a:p>
        </p:txBody>
      </p:sp>
    </p:spTree>
    <p:extLst>
      <p:ext uri="{BB962C8B-B14F-4D97-AF65-F5344CB8AC3E}">
        <p14:creationId xmlns="" xmlns:p14="http://schemas.microsoft.com/office/powerpoint/2010/main" val="443466971"/>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00783" y="952029"/>
            <a:ext cx="7772400"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1" lang="zh-CN" altLang="en-US" sz="2800" b="1" dirty="0" smtClean="0">
                <a:latin typeface="微软雅黑" pitchFamily="34" charset="-122"/>
                <a:ea typeface="微软雅黑" pitchFamily="34" charset="-122"/>
              </a:rPr>
              <a:t>项目实施的误区的界定</a:t>
            </a:r>
            <a:br>
              <a:rPr kumimoji="1" lang="zh-CN" altLang="en-US" sz="2800" b="1" dirty="0" smtClean="0">
                <a:latin typeface="微软雅黑" pitchFamily="34" charset="-122"/>
                <a:ea typeface="微软雅黑" pitchFamily="34" charset="-122"/>
              </a:rPr>
            </a:br>
            <a:r>
              <a:rPr kumimoji="1" lang="zh-CN" altLang="en-US" sz="2800" b="1" dirty="0" smtClean="0">
                <a:latin typeface="微软雅黑" pitchFamily="34" charset="-122"/>
                <a:ea typeface="微软雅黑" pitchFamily="34" charset="-122"/>
              </a:rPr>
              <a:t>（一）</a:t>
            </a:r>
            <a:r>
              <a:rPr kumimoji="1" lang="zh-CN" altLang="en-US" sz="2800" b="1" dirty="0" smtClean="0">
                <a:solidFill>
                  <a:srgbClr val="C00000"/>
                </a:solidFill>
                <a:latin typeface="微软雅黑" pitchFamily="34" charset="-122"/>
                <a:ea typeface="微软雅黑" pitchFamily="34" charset="-122"/>
              </a:rPr>
              <a:t>“三边行动”</a:t>
            </a:r>
            <a:endParaRPr kumimoji="1" lang="zh-CN" altLang="en-US" sz="2800" b="1" dirty="0">
              <a:solidFill>
                <a:srgbClr val="C00000"/>
              </a:solidFill>
              <a:latin typeface="微软雅黑" pitchFamily="34" charset="-122"/>
              <a:ea typeface="微软雅黑" pitchFamily="34" charset="-122"/>
            </a:endParaRPr>
          </a:p>
        </p:txBody>
      </p:sp>
      <p:sp>
        <p:nvSpPr>
          <p:cNvPr id="3" name="Rectangle 3"/>
          <p:cNvSpPr txBox="1">
            <a:spLocks noChangeArrowheads="1"/>
          </p:cNvSpPr>
          <p:nvPr/>
        </p:nvSpPr>
        <p:spPr>
          <a:xfrm>
            <a:off x="2326829" y="2455564"/>
            <a:ext cx="38100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b="1" smtClean="0">
                <a:latin typeface="+mj-ea"/>
                <a:ea typeface="+mj-ea"/>
              </a:rPr>
              <a:t>边计划</a:t>
            </a:r>
          </a:p>
          <a:p>
            <a:r>
              <a:rPr kumimoji="1" lang="zh-CN" altLang="en-US" b="1" smtClean="0">
                <a:latin typeface="+mj-ea"/>
                <a:ea typeface="+mj-ea"/>
              </a:rPr>
              <a:t>边实施</a:t>
            </a:r>
          </a:p>
          <a:p>
            <a:r>
              <a:rPr kumimoji="1" lang="zh-CN" altLang="en-US" b="1" smtClean="0">
                <a:latin typeface="+mj-ea"/>
                <a:ea typeface="+mj-ea"/>
              </a:rPr>
              <a:t>边修改</a:t>
            </a:r>
          </a:p>
          <a:p>
            <a:endParaRPr lang="zh-CN" altLang="en-US" sz="3200" b="1" dirty="0" smtClean="0">
              <a:latin typeface="+mj-ea"/>
              <a:ea typeface="+mj-ea"/>
            </a:endParaRPr>
          </a:p>
        </p:txBody>
      </p:sp>
      <p:sp>
        <p:nvSpPr>
          <p:cNvPr id="4" name="AutoShape 6"/>
          <p:cNvSpPr>
            <a:spLocks noChangeArrowheads="1"/>
          </p:cNvSpPr>
          <p:nvPr/>
        </p:nvSpPr>
        <p:spPr bwMode="auto">
          <a:xfrm>
            <a:off x="6284467" y="2247602"/>
            <a:ext cx="4176712" cy="936625"/>
          </a:xfrm>
          <a:prstGeom prst="wedgeEllipseCallout">
            <a:avLst>
              <a:gd name="adj1" fmla="val -23852"/>
              <a:gd name="adj2" fmla="val 119662"/>
            </a:avLst>
          </a:prstGeom>
          <a:solidFill>
            <a:srgbClr val="00FFFF"/>
          </a:solidFill>
          <a:ln w="9525">
            <a:solidFill>
              <a:schemeClr val="tx1"/>
            </a:solidFill>
            <a:miter lim="800000"/>
            <a:headEnd/>
            <a:tailEnd/>
          </a:ln>
        </p:spPr>
        <p:txBody>
          <a:bodyPr/>
          <a:lstStyle/>
          <a:p>
            <a:pPr algn="ctr"/>
            <a:r>
              <a:rPr kumimoji="1" lang="zh-CN" altLang="en-US" b="1" dirty="0">
                <a:latin typeface="+mj-ea"/>
                <a:ea typeface="+mj-ea"/>
              </a:rPr>
              <a:t>不行啊，情况变化，项目进程恐怕也要变动了！</a:t>
            </a:r>
            <a:endParaRPr kumimoji="1" lang="zh-CN" altLang="en-US" dirty="0">
              <a:latin typeface="+mj-ea"/>
              <a:ea typeface="+mj-ea"/>
            </a:endParaRPr>
          </a:p>
        </p:txBody>
      </p:sp>
      <p:sp>
        <p:nvSpPr>
          <p:cNvPr id="5" name="AutoShape 7"/>
          <p:cNvSpPr>
            <a:spLocks noChangeArrowheads="1"/>
          </p:cNvSpPr>
          <p:nvPr/>
        </p:nvSpPr>
        <p:spPr bwMode="auto">
          <a:xfrm>
            <a:off x="2828975" y="5127327"/>
            <a:ext cx="2927973" cy="1295400"/>
          </a:xfrm>
          <a:prstGeom prst="wedgeEllipseCallout">
            <a:avLst>
              <a:gd name="adj1" fmla="val 76259"/>
              <a:gd name="adj2" fmla="val -75491"/>
            </a:avLst>
          </a:prstGeom>
          <a:solidFill>
            <a:srgbClr val="00FFFF"/>
          </a:solidFill>
          <a:ln w="9525">
            <a:solidFill>
              <a:schemeClr val="tx1"/>
            </a:solidFill>
            <a:miter lim="800000"/>
            <a:headEnd/>
            <a:tailEnd/>
          </a:ln>
        </p:spPr>
        <p:txBody>
          <a:bodyPr/>
          <a:lstStyle/>
          <a:p>
            <a:pPr algn="ctr"/>
            <a:r>
              <a:rPr kumimoji="1" lang="zh-CN" altLang="en-US" b="1" dirty="0">
                <a:latin typeface="+mj-ea"/>
                <a:ea typeface="+mj-ea"/>
              </a:rPr>
              <a:t>下一步该干什么</a:t>
            </a:r>
            <a:r>
              <a:rPr kumimoji="1" lang="en-US" altLang="zh-CN" b="1" dirty="0">
                <a:latin typeface="+mj-ea"/>
                <a:ea typeface="+mj-ea"/>
              </a:rPr>
              <a:t>?</a:t>
            </a:r>
            <a:r>
              <a:rPr kumimoji="1" lang="zh-CN" altLang="en-US" b="1" dirty="0">
                <a:latin typeface="+mj-ea"/>
                <a:ea typeface="+mj-ea"/>
              </a:rPr>
              <a:t>还没想好，正在作新计划呢。</a:t>
            </a:r>
            <a:endParaRPr kumimoji="1" lang="zh-CN" altLang="en-US" dirty="0">
              <a:latin typeface="+mj-ea"/>
              <a:ea typeface="+mj-ea"/>
            </a:endParaRPr>
          </a:p>
        </p:txBody>
      </p:sp>
      <p:sp>
        <p:nvSpPr>
          <p:cNvPr id="6" name="AutoShape 8"/>
          <p:cNvSpPr>
            <a:spLocks noChangeArrowheads="1"/>
          </p:cNvSpPr>
          <p:nvPr/>
        </p:nvSpPr>
        <p:spPr bwMode="auto">
          <a:xfrm>
            <a:off x="8949655" y="5344517"/>
            <a:ext cx="3024336" cy="1078210"/>
          </a:xfrm>
          <a:prstGeom prst="wedgeEllipseCallout">
            <a:avLst>
              <a:gd name="adj1" fmla="val -82741"/>
              <a:gd name="adj2" fmla="val -87884"/>
            </a:avLst>
          </a:prstGeom>
          <a:solidFill>
            <a:srgbClr val="00FFFF"/>
          </a:solidFill>
          <a:ln w="9525">
            <a:solidFill>
              <a:schemeClr val="tx1"/>
            </a:solidFill>
            <a:miter lim="800000"/>
            <a:headEnd/>
            <a:tailEnd/>
          </a:ln>
        </p:spPr>
        <p:txBody>
          <a:bodyPr/>
          <a:lstStyle/>
          <a:p>
            <a:pPr algn="ctr"/>
            <a:r>
              <a:rPr kumimoji="1" lang="zh-CN" altLang="en-US" b="1" dirty="0">
                <a:latin typeface="+mj-ea"/>
                <a:ea typeface="+mj-ea"/>
              </a:rPr>
              <a:t>坏了坏了，期限到了，忙不完了！</a:t>
            </a:r>
            <a:endParaRPr kumimoji="1" lang="zh-CN" altLang="en-US" dirty="0">
              <a:latin typeface="+mj-ea"/>
              <a:ea typeface="+mj-ea"/>
            </a:endParaRPr>
          </a:p>
        </p:txBody>
      </p:sp>
      <p:pic>
        <p:nvPicPr>
          <p:cNvPr id="7" name="Picture 2" descr="http://pic26.nipic.com/20121230/4499633_105711119360_2.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b="4330"/>
          <a:stretch/>
        </p:blipFill>
        <p:spPr bwMode="auto">
          <a:xfrm>
            <a:off x="5756948" y="3140445"/>
            <a:ext cx="2753806" cy="263458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10" name="淘宝网chenying0907出品 1"/>
          <p:cNvGrpSpPr/>
          <p:nvPr/>
        </p:nvGrpSpPr>
        <p:grpSpPr>
          <a:xfrm>
            <a:off x="12391617" y="-15298"/>
            <a:ext cx="48555" cy="2623511"/>
            <a:chOff x="12391617" y="0"/>
            <a:chExt cx="48555" cy="2623511"/>
          </a:xfrm>
        </p:grpSpPr>
        <p:sp>
          <p:nvSpPr>
            <p:cNvPr id="11"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2"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13" name="淘宝网chenying0907出品 27"/>
          <p:cNvSpPr/>
          <p:nvPr/>
        </p:nvSpPr>
        <p:spPr>
          <a:xfrm>
            <a:off x="16743" y="231949"/>
            <a:ext cx="7276728"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4"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8" name="淘宝网chenying0907出品 28"/>
          <p:cNvSpPr txBox="1">
            <a:spLocks noChangeArrowheads="1"/>
          </p:cNvSpPr>
          <p:nvPr/>
        </p:nvSpPr>
        <p:spPr bwMode="auto">
          <a:xfrm>
            <a:off x="-1" y="258739"/>
            <a:ext cx="5853312"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微软雅黑" pitchFamily="34" charset="-122"/>
                <a:ea typeface="微软雅黑" pitchFamily="34" charset="-122"/>
              </a:rPr>
              <a:t>二</a:t>
            </a:r>
            <a:r>
              <a:rPr lang="zh-CN" altLang="en-US" b="1" dirty="0" smtClean="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项目管理概念及其意义</a:t>
            </a:r>
          </a:p>
        </p:txBody>
      </p:sp>
    </p:spTree>
    <p:extLst>
      <p:ext uri="{BB962C8B-B14F-4D97-AF65-F5344CB8AC3E}">
        <p14:creationId xmlns="" xmlns:p14="http://schemas.microsoft.com/office/powerpoint/2010/main" val="1306324190"/>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Righ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3" name="淘宝网chenying0907出品 1"/>
          <p:cNvGrpSpPr/>
          <p:nvPr/>
        </p:nvGrpSpPr>
        <p:grpSpPr>
          <a:xfrm>
            <a:off x="12391617" y="-15298"/>
            <a:ext cx="48555" cy="2623511"/>
            <a:chOff x="12391617" y="0"/>
            <a:chExt cx="48555" cy="2623511"/>
          </a:xfrm>
        </p:grpSpPr>
        <p:sp>
          <p:nvSpPr>
            <p:cNvPr id="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6" name="淘宝网chenying0907出品 27"/>
          <p:cNvSpPr/>
          <p:nvPr/>
        </p:nvSpPr>
        <p:spPr>
          <a:xfrm>
            <a:off x="16743" y="243603"/>
            <a:ext cx="8788896"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7" name="淘宝网chenying0907出品 28"/>
          <p:cNvSpPr txBox="1">
            <a:spLocks noChangeArrowheads="1"/>
          </p:cNvSpPr>
          <p:nvPr/>
        </p:nvSpPr>
        <p:spPr bwMode="auto">
          <a:xfrm>
            <a:off x="20662" y="273977"/>
            <a:ext cx="7344817"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defPPr>
              <a:defRPr lang="zh-CN"/>
            </a:defPPr>
            <a:lvl1pPr eaLnBrk="1" hangingPunct="1">
              <a:defRPr sz="2800" b="1">
                <a:solidFill>
                  <a:srgbClr val="FFFFFF"/>
                </a:solidFill>
                <a:latin typeface="微软雅黑" pitchFamily="34" charset="-122"/>
                <a:ea typeface="微软雅黑" pitchFamily="34" charset="-122"/>
              </a:defRPr>
            </a:lvl1pPr>
            <a:lvl2pPr marL="742950" indent="-285750">
              <a:defRPr sz="2400"/>
            </a:lvl2pPr>
            <a:lvl3pPr>
              <a:defRPr sz="2000"/>
            </a:lvl3pPr>
            <a:lvl6pPr eaLnBrk="0" fontAlgn="base" hangingPunct="0">
              <a:spcAft>
                <a:spcPct val="0"/>
              </a:spcAft>
            </a:lvl6pPr>
            <a:lvl7pPr eaLnBrk="0" fontAlgn="base" hangingPunct="0">
              <a:spcAft>
                <a:spcPct val="0"/>
              </a:spcAft>
            </a:lvl7pPr>
            <a:lvl8pPr eaLnBrk="0" fontAlgn="base" hangingPunct="0">
              <a:spcAft>
                <a:spcPct val="0"/>
              </a:spcAft>
            </a:lvl8pPr>
            <a:lvl9pPr eaLnBrk="0" fontAlgn="base" hangingPunct="0">
              <a:spcAft>
                <a:spcPct val="0"/>
              </a:spcAft>
            </a:lvl9pPr>
          </a:lstStyle>
          <a:p>
            <a:r>
              <a:rPr lang="zh-CN" altLang="en-US" dirty="0">
                <a:solidFill>
                  <a:schemeClr val="bg1"/>
                </a:solidFill>
              </a:rPr>
              <a:t>二、项目管理概念及其意义</a:t>
            </a:r>
          </a:p>
        </p:txBody>
      </p:sp>
      <p:sp>
        <p:nvSpPr>
          <p:cNvPr id="8" name="淘宝网chenying0907出品 9"/>
          <p:cNvSpPr/>
          <p:nvPr/>
        </p:nvSpPr>
        <p:spPr>
          <a:xfrm rot="10800000">
            <a:off x="9149503" y="6755261"/>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1" name="Rectangle 5"/>
          <p:cNvSpPr txBox="1">
            <a:spLocks noChangeArrowheads="1"/>
          </p:cNvSpPr>
          <p:nvPr/>
        </p:nvSpPr>
        <p:spPr>
          <a:xfrm>
            <a:off x="164679" y="880021"/>
            <a:ext cx="5544616"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1" lang="zh-CN" altLang="en-US" sz="2800" b="1" dirty="0" smtClean="0">
                <a:latin typeface="微软雅黑" pitchFamily="34" charset="-122"/>
                <a:ea typeface="微软雅黑" pitchFamily="34" charset="-122"/>
              </a:rPr>
              <a:t>项目实施的误区界定</a:t>
            </a:r>
            <a:br>
              <a:rPr kumimoji="1" lang="zh-CN" altLang="en-US" sz="2800" b="1" dirty="0" smtClean="0">
                <a:latin typeface="微软雅黑" pitchFamily="34" charset="-122"/>
                <a:ea typeface="微软雅黑" pitchFamily="34" charset="-122"/>
              </a:rPr>
            </a:br>
            <a:r>
              <a:rPr kumimoji="1" lang="zh-CN" altLang="en-US" sz="2800" b="1" dirty="0" smtClean="0">
                <a:latin typeface="微软雅黑" pitchFamily="34" charset="-122"/>
                <a:ea typeface="微软雅黑" pitchFamily="34" charset="-122"/>
              </a:rPr>
              <a:t>（二）</a:t>
            </a:r>
            <a:r>
              <a:rPr kumimoji="1" lang="zh-CN" altLang="en-US" sz="2800" b="1" dirty="0" smtClean="0">
                <a:solidFill>
                  <a:srgbClr val="C00000"/>
                </a:solidFill>
                <a:latin typeface="微软雅黑" pitchFamily="34" charset="-122"/>
                <a:ea typeface="微软雅黑" pitchFamily="34" charset="-122"/>
              </a:rPr>
              <a:t>“六拍运动”</a:t>
            </a:r>
            <a:endParaRPr kumimoji="1" lang="zh-CN" altLang="en-US" sz="2800" b="1" dirty="0">
              <a:solidFill>
                <a:srgbClr val="C00000"/>
              </a:solidFill>
              <a:latin typeface="微软雅黑" pitchFamily="34" charset="-122"/>
              <a:ea typeface="微软雅黑" pitchFamily="34" charset="-122"/>
            </a:endParaRPr>
          </a:p>
        </p:txBody>
      </p:sp>
      <p:sp>
        <p:nvSpPr>
          <p:cNvPr id="12" name="Rectangle 3"/>
          <p:cNvSpPr txBox="1">
            <a:spLocks noChangeArrowheads="1"/>
          </p:cNvSpPr>
          <p:nvPr/>
        </p:nvSpPr>
        <p:spPr>
          <a:xfrm>
            <a:off x="238919" y="1794017"/>
            <a:ext cx="4534272" cy="15554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1600" b="1" dirty="0" smtClean="0">
                <a:latin typeface="黑体" pitchFamily="2" charset="-122"/>
              </a:rPr>
              <a:t>第一拍：拍脑门</a:t>
            </a:r>
          </a:p>
          <a:p>
            <a:pPr>
              <a:lnSpc>
                <a:spcPct val="150000"/>
              </a:lnSpc>
              <a:buFontTx/>
              <a:buNone/>
            </a:pPr>
            <a:r>
              <a:rPr kumimoji="1" lang="zh-CN" altLang="en-US" sz="1600" b="1" dirty="0" smtClean="0">
                <a:latin typeface="仿宋_GB2312" pitchFamily="49" charset="-122"/>
                <a:ea typeface="仿宋_GB2312" pitchFamily="49" charset="-122"/>
              </a:rPr>
              <a:t>   </a:t>
            </a:r>
            <a:r>
              <a:rPr kumimoji="1" lang="zh-CN" altLang="en-US" sz="1600" dirty="0" smtClean="0">
                <a:latin typeface="+mj-ea"/>
                <a:ea typeface="+mj-ea"/>
              </a:rPr>
              <a:t>经常有些领导有了做一个项目的想法后，不是组织相关人员严格论证是否可行，而是自己觉得可行就上马项目。</a:t>
            </a:r>
          </a:p>
        </p:txBody>
      </p:sp>
      <p:sp>
        <p:nvSpPr>
          <p:cNvPr id="13" name="Rectangle 3"/>
          <p:cNvSpPr txBox="1">
            <a:spLocks noChangeArrowheads="1"/>
          </p:cNvSpPr>
          <p:nvPr/>
        </p:nvSpPr>
        <p:spPr>
          <a:xfrm>
            <a:off x="164679" y="3349494"/>
            <a:ext cx="4737695" cy="20321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kumimoji="1" lang="zh-CN" altLang="en-US" sz="1600" b="1" dirty="0"/>
              <a:t>第二拍：拍</a:t>
            </a:r>
            <a:r>
              <a:rPr kumimoji="1" lang="zh-CN" altLang="en-US" sz="1600" b="1" dirty="0" smtClean="0"/>
              <a:t>肩膀</a:t>
            </a:r>
            <a:endParaRPr kumimoji="1" lang="en-US" altLang="zh-CN" sz="1600" b="1" dirty="0"/>
          </a:p>
          <a:p>
            <a:pPr marL="0" indent="0">
              <a:lnSpc>
                <a:spcPct val="150000"/>
              </a:lnSpc>
              <a:buNone/>
            </a:pPr>
            <a:r>
              <a:rPr kumimoji="1" lang="zh-CN" altLang="en-US" sz="1600" dirty="0" smtClean="0">
                <a:latin typeface="+mj-ea"/>
              </a:rPr>
              <a:t>领导</a:t>
            </a:r>
            <a:r>
              <a:rPr kumimoji="1" lang="zh-CN" altLang="en-US" sz="1600" dirty="0">
                <a:latin typeface="+mj-ea"/>
              </a:rPr>
              <a:t>拍完脑袋后，为了鼓舞士气，调动项目组成员的积极性，大多会采取一些激励手段，例如</a:t>
            </a:r>
            <a:r>
              <a:rPr kumimoji="1" lang="en-US" altLang="zh-CN" sz="1600" dirty="0">
                <a:latin typeface="+mj-ea"/>
              </a:rPr>
              <a:t>——</a:t>
            </a:r>
            <a:r>
              <a:rPr kumimoji="1" lang="zh-CN" altLang="en-US" sz="1600" dirty="0">
                <a:latin typeface="+mj-ea"/>
              </a:rPr>
              <a:t>拍肩膀</a:t>
            </a:r>
            <a:r>
              <a:rPr kumimoji="1" lang="zh-CN" altLang="en-US" sz="1600" dirty="0" smtClean="0">
                <a:latin typeface="+mj-ea"/>
              </a:rPr>
              <a:t>。</a:t>
            </a:r>
            <a:r>
              <a:rPr lang="zh-CN" altLang="en-US" sz="1600" dirty="0" smtClean="0">
                <a:solidFill>
                  <a:srgbClr val="FF0000"/>
                </a:solidFill>
                <a:latin typeface="+mj-ea"/>
              </a:rPr>
              <a:t>但</a:t>
            </a:r>
            <a:r>
              <a:rPr lang="zh-CN" altLang="en-US" sz="1600" dirty="0">
                <a:solidFill>
                  <a:srgbClr val="FF0000"/>
                </a:solidFill>
                <a:latin typeface="+mj-ea"/>
              </a:rPr>
              <a:t>事实证明，错误的激励往往比没有激励带来的后果还要糟糕！ </a:t>
            </a:r>
          </a:p>
          <a:p>
            <a:pPr>
              <a:lnSpc>
                <a:spcPct val="150000"/>
              </a:lnSpc>
              <a:buFontTx/>
              <a:buNone/>
            </a:pPr>
            <a:endParaRPr kumimoji="1" lang="zh-CN" altLang="en-US" sz="1600" dirty="0" smtClean="0">
              <a:latin typeface="+mj-ea"/>
              <a:ea typeface="+mj-ea"/>
            </a:endParaRPr>
          </a:p>
        </p:txBody>
      </p:sp>
      <p:sp>
        <p:nvSpPr>
          <p:cNvPr id="14" name="矩形 13"/>
          <p:cNvSpPr/>
          <p:nvPr/>
        </p:nvSpPr>
        <p:spPr>
          <a:xfrm>
            <a:off x="164679" y="5381682"/>
            <a:ext cx="4811935" cy="1569660"/>
          </a:xfrm>
          <a:prstGeom prst="rect">
            <a:avLst/>
          </a:prstGeom>
        </p:spPr>
        <p:txBody>
          <a:bodyPr wrap="square">
            <a:spAutoFit/>
          </a:bodyPr>
          <a:lstStyle/>
          <a:p>
            <a:pPr eaLnBrk="1" hangingPunct="1">
              <a:lnSpc>
                <a:spcPct val="150000"/>
              </a:lnSpc>
            </a:pPr>
            <a:r>
              <a:rPr kumimoji="1" lang="zh-CN" altLang="en-US" sz="1600" b="1" dirty="0">
                <a:latin typeface="+mj-ea"/>
              </a:rPr>
              <a:t>第三拍：拍胸脯</a:t>
            </a:r>
          </a:p>
          <a:p>
            <a:pPr eaLnBrk="1" hangingPunct="1">
              <a:lnSpc>
                <a:spcPct val="150000"/>
              </a:lnSpc>
              <a:buFontTx/>
              <a:buNone/>
            </a:pPr>
            <a:r>
              <a:rPr kumimoji="1" lang="zh-CN" altLang="en-US" sz="1600" dirty="0">
                <a:latin typeface="+mj-ea"/>
              </a:rPr>
              <a:t> </a:t>
            </a:r>
            <a:r>
              <a:rPr kumimoji="1" lang="zh-CN" altLang="en-US" sz="1600" dirty="0" smtClean="0">
                <a:latin typeface="+mj-ea"/>
              </a:rPr>
              <a:t>受到</a:t>
            </a:r>
            <a:r>
              <a:rPr kumimoji="1" lang="zh-CN" altLang="en-US" sz="1600" dirty="0">
                <a:latin typeface="+mj-ea"/>
              </a:rPr>
              <a:t>领导激励的项目组成员为了让领导放心，也会有所表示</a:t>
            </a:r>
            <a:r>
              <a:rPr kumimoji="1" lang="en-US" altLang="zh-CN" sz="1600" dirty="0">
                <a:latin typeface="+mj-ea"/>
              </a:rPr>
              <a:t>——</a:t>
            </a:r>
            <a:r>
              <a:rPr kumimoji="1" lang="zh-CN" altLang="en-US" sz="1600" dirty="0">
                <a:latin typeface="+mj-ea"/>
              </a:rPr>
              <a:t>拍胸脯</a:t>
            </a:r>
            <a:r>
              <a:rPr kumimoji="1" lang="zh-CN" altLang="en-US" sz="1600" dirty="0" smtClean="0">
                <a:latin typeface="+mj-ea"/>
              </a:rPr>
              <a:t>，</a:t>
            </a:r>
            <a:r>
              <a:rPr kumimoji="1" lang="en-US" altLang="zh-CN" sz="1600" dirty="0" smtClean="0">
                <a:solidFill>
                  <a:srgbClr val="FF0000"/>
                </a:solidFill>
                <a:latin typeface="+mj-ea"/>
              </a:rPr>
              <a:t>(</a:t>
            </a:r>
            <a:r>
              <a:rPr lang="zh-CN" altLang="en-US" sz="1600" dirty="0" smtClean="0">
                <a:solidFill>
                  <a:srgbClr val="FF0000"/>
                </a:solidFill>
                <a:latin typeface="+mj-ea"/>
              </a:rPr>
              <a:t>盲目</a:t>
            </a:r>
            <a:r>
              <a:rPr lang="zh-CN" altLang="en-US" sz="1600" dirty="0">
                <a:solidFill>
                  <a:srgbClr val="FF0000"/>
                </a:solidFill>
                <a:latin typeface="+mj-ea"/>
              </a:rPr>
              <a:t>的乐观与热情只会让前进方向与最初的目标</a:t>
            </a:r>
            <a:r>
              <a:rPr lang="zh-CN" altLang="en-US" sz="1600" dirty="0" smtClean="0">
                <a:solidFill>
                  <a:srgbClr val="FF0000"/>
                </a:solidFill>
                <a:latin typeface="+mj-ea"/>
              </a:rPr>
              <a:t>越偏越远</a:t>
            </a:r>
            <a:r>
              <a:rPr lang="en-US" altLang="zh-CN" sz="1600" dirty="0" smtClean="0">
                <a:solidFill>
                  <a:srgbClr val="FF0000"/>
                </a:solidFill>
                <a:latin typeface="+mj-ea"/>
              </a:rPr>
              <a:t>)</a:t>
            </a:r>
            <a:endParaRPr kumimoji="1" lang="zh-CN" altLang="en-US" sz="1600" dirty="0">
              <a:solidFill>
                <a:srgbClr val="FF0000"/>
              </a:solidFill>
              <a:latin typeface="+mj-ea"/>
            </a:endParaRPr>
          </a:p>
        </p:txBody>
      </p:sp>
      <p:sp>
        <p:nvSpPr>
          <p:cNvPr id="15" name="矩形 14"/>
          <p:cNvSpPr/>
          <p:nvPr/>
        </p:nvSpPr>
        <p:spPr>
          <a:xfrm>
            <a:off x="5255592" y="1263804"/>
            <a:ext cx="7103137" cy="1938992"/>
          </a:xfrm>
          <a:prstGeom prst="rect">
            <a:avLst/>
          </a:prstGeom>
        </p:spPr>
        <p:txBody>
          <a:bodyPr wrap="square">
            <a:spAutoFit/>
          </a:bodyPr>
          <a:lstStyle/>
          <a:p>
            <a:pPr eaLnBrk="1" hangingPunct="1">
              <a:lnSpc>
                <a:spcPct val="150000"/>
              </a:lnSpc>
            </a:pPr>
            <a:r>
              <a:rPr kumimoji="1" lang="zh-CN" altLang="en-US" sz="1600" b="1" dirty="0"/>
              <a:t>第四拍：拍桌子</a:t>
            </a:r>
          </a:p>
          <a:p>
            <a:pPr eaLnBrk="1" hangingPunct="1">
              <a:lnSpc>
                <a:spcPct val="150000"/>
              </a:lnSpc>
              <a:buFontTx/>
              <a:buNone/>
            </a:pPr>
            <a:r>
              <a:rPr kumimoji="1" lang="zh-CN" altLang="en-US" sz="1600" dirty="0" smtClean="0">
                <a:latin typeface="+mj-ea"/>
              </a:rPr>
              <a:t>项目</a:t>
            </a:r>
            <a:r>
              <a:rPr kumimoji="1" lang="zh-CN" altLang="en-US" sz="1600" dirty="0">
                <a:latin typeface="+mj-ea"/>
              </a:rPr>
              <a:t>进行一段时间后，领导忽然发现项目进展情况与自己的预期相去甚远，于是大发雷霆，爆发了“四拍运动”</a:t>
            </a:r>
            <a:r>
              <a:rPr kumimoji="1" lang="en-US" altLang="zh-CN" sz="1600" dirty="0">
                <a:latin typeface="+mj-ea"/>
              </a:rPr>
              <a:t>——</a:t>
            </a:r>
            <a:r>
              <a:rPr kumimoji="1" lang="zh-CN" altLang="en-US" sz="1600" dirty="0">
                <a:latin typeface="+mj-ea"/>
              </a:rPr>
              <a:t>拍着桌子训斥项目组成员</a:t>
            </a:r>
            <a:r>
              <a:rPr kumimoji="1" lang="zh-CN" altLang="en-US" sz="1600" dirty="0" smtClean="0">
                <a:latin typeface="+mj-ea"/>
              </a:rPr>
              <a:t>。</a:t>
            </a:r>
            <a:r>
              <a:rPr kumimoji="1" lang="en-US" altLang="zh-CN" sz="1600" dirty="0" smtClean="0">
                <a:solidFill>
                  <a:srgbClr val="FF0000"/>
                </a:solidFill>
                <a:latin typeface="+mj-ea"/>
              </a:rPr>
              <a:t>(</a:t>
            </a:r>
            <a:r>
              <a:rPr lang="zh-CN" altLang="en-US" sz="1600" dirty="0" smtClean="0">
                <a:solidFill>
                  <a:srgbClr val="FF0000"/>
                </a:solidFill>
                <a:latin typeface="+mj-ea"/>
              </a:rPr>
              <a:t>出现</a:t>
            </a:r>
            <a:r>
              <a:rPr lang="zh-CN" altLang="en-US" sz="1600" dirty="0">
                <a:solidFill>
                  <a:srgbClr val="FF0000"/>
                </a:solidFill>
                <a:latin typeface="+mj-ea"/>
              </a:rPr>
              <a:t>问题后不妨冷静思考、想办法积极解决。如果只是发泄怒火和不满，结果恐怕会让事情越来越</a:t>
            </a:r>
            <a:r>
              <a:rPr lang="zh-CN" altLang="en-US" sz="1600" dirty="0" smtClean="0">
                <a:solidFill>
                  <a:srgbClr val="FF0000"/>
                </a:solidFill>
                <a:latin typeface="+mj-ea"/>
              </a:rPr>
              <a:t>糟</a:t>
            </a:r>
            <a:r>
              <a:rPr lang="en-US" altLang="zh-CN" sz="1600" dirty="0" smtClean="0">
                <a:solidFill>
                  <a:srgbClr val="FF0000"/>
                </a:solidFill>
                <a:latin typeface="+mj-ea"/>
              </a:rPr>
              <a:t>)</a:t>
            </a:r>
            <a:r>
              <a:rPr lang="zh-CN" altLang="en-US" sz="1600" dirty="0" smtClean="0">
                <a:solidFill>
                  <a:srgbClr val="FF0000"/>
                </a:solidFill>
                <a:latin typeface="+mj-ea"/>
              </a:rPr>
              <a:t>。</a:t>
            </a:r>
            <a:endParaRPr lang="zh-CN" altLang="en-US" sz="1600" dirty="0">
              <a:solidFill>
                <a:srgbClr val="FF0000"/>
              </a:solidFill>
              <a:latin typeface="+mj-ea"/>
            </a:endParaRPr>
          </a:p>
        </p:txBody>
      </p:sp>
      <p:sp>
        <p:nvSpPr>
          <p:cNvPr id="16" name="矩形 15"/>
          <p:cNvSpPr/>
          <p:nvPr/>
        </p:nvSpPr>
        <p:spPr>
          <a:xfrm>
            <a:off x="5279418" y="3349494"/>
            <a:ext cx="7401991" cy="1569660"/>
          </a:xfrm>
          <a:prstGeom prst="rect">
            <a:avLst/>
          </a:prstGeom>
        </p:spPr>
        <p:txBody>
          <a:bodyPr wrap="square">
            <a:spAutoFit/>
          </a:bodyPr>
          <a:lstStyle/>
          <a:p>
            <a:pPr eaLnBrk="1" hangingPunct="1">
              <a:lnSpc>
                <a:spcPct val="150000"/>
              </a:lnSpc>
            </a:pPr>
            <a:r>
              <a:rPr kumimoji="1" lang="zh-CN" altLang="en-US" sz="1600" b="1" dirty="0"/>
              <a:t>第五拍：拍屁股</a:t>
            </a:r>
          </a:p>
          <a:p>
            <a:pPr eaLnBrk="1" hangingPunct="1">
              <a:lnSpc>
                <a:spcPct val="150000"/>
              </a:lnSpc>
              <a:buFontTx/>
              <a:buNone/>
            </a:pPr>
            <a:r>
              <a:rPr kumimoji="1" lang="zh-CN" altLang="en-US" sz="1600" dirty="0">
                <a:latin typeface="+mj-ea"/>
              </a:rPr>
              <a:t> </a:t>
            </a:r>
            <a:r>
              <a:rPr kumimoji="1" lang="zh-CN" altLang="en-US" sz="1600" dirty="0" smtClean="0">
                <a:latin typeface="+mj-ea"/>
              </a:rPr>
              <a:t>项目</a:t>
            </a:r>
            <a:r>
              <a:rPr kumimoji="1" lang="zh-CN" altLang="en-US" sz="1600" dirty="0">
                <a:latin typeface="+mj-ea"/>
              </a:rPr>
              <a:t>组成员受到老板的严厉批评后，不少人往往会“拍屁股”。表现有二：一种是“明拍”，不干了，直接走人；另一种是“暗拍”，再也没有热情，消极怠工，这种人留在项目组中对项目毫无益处，反而会打击努力工作者的积极性。</a:t>
            </a:r>
            <a:endParaRPr lang="zh-CN" altLang="en-US" sz="1600" dirty="0">
              <a:latin typeface="+mj-ea"/>
            </a:endParaRPr>
          </a:p>
        </p:txBody>
      </p:sp>
      <p:sp>
        <p:nvSpPr>
          <p:cNvPr id="17" name="矩形 16"/>
          <p:cNvSpPr/>
          <p:nvPr/>
        </p:nvSpPr>
        <p:spPr>
          <a:xfrm>
            <a:off x="5349255" y="5080292"/>
            <a:ext cx="7090917" cy="1200329"/>
          </a:xfrm>
          <a:prstGeom prst="rect">
            <a:avLst/>
          </a:prstGeom>
        </p:spPr>
        <p:txBody>
          <a:bodyPr wrap="square">
            <a:spAutoFit/>
          </a:bodyPr>
          <a:lstStyle/>
          <a:p>
            <a:pPr eaLnBrk="1" hangingPunct="1">
              <a:lnSpc>
                <a:spcPct val="150000"/>
              </a:lnSpc>
            </a:pPr>
            <a:r>
              <a:rPr kumimoji="1" lang="zh-CN" altLang="en-US" sz="1600" b="1" dirty="0"/>
              <a:t>第六拍：拍大腿</a:t>
            </a:r>
          </a:p>
          <a:p>
            <a:pPr eaLnBrk="1" hangingPunct="1">
              <a:lnSpc>
                <a:spcPct val="150000"/>
              </a:lnSpc>
              <a:buFontTx/>
              <a:buNone/>
            </a:pPr>
            <a:r>
              <a:rPr kumimoji="1" lang="zh-CN" altLang="en-US" sz="1600" dirty="0">
                <a:latin typeface="+mj-ea"/>
              </a:rPr>
              <a:t> </a:t>
            </a:r>
            <a:r>
              <a:rPr kumimoji="1" lang="zh-CN" altLang="en-US" sz="1600" dirty="0" smtClean="0">
                <a:latin typeface="+mj-ea"/>
              </a:rPr>
              <a:t>五</a:t>
            </a:r>
            <a:r>
              <a:rPr kumimoji="1" lang="zh-CN" altLang="en-US" sz="1600" dirty="0">
                <a:latin typeface="+mj-ea"/>
              </a:rPr>
              <a:t>拍之后的项目结果必然令所有人大失所望。这个时候，从决策层到项目经理再到项目组成员，大家都痛心不已，却又无可奈何。</a:t>
            </a:r>
          </a:p>
        </p:txBody>
      </p:sp>
    </p:spTree>
    <p:extLst>
      <p:ext uri="{BB962C8B-B14F-4D97-AF65-F5344CB8AC3E}">
        <p14:creationId xmlns="" xmlns:p14="http://schemas.microsoft.com/office/powerpoint/2010/main" val="2686690486"/>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网chenying0907出品 28"/>
          <p:cNvSpPr txBox="1">
            <a:spLocks noChangeArrowheads="1"/>
          </p:cNvSpPr>
          <p:nvPr/>
        </p:nvSpPr>
        <p:spPr bwMode="auto">
          <a:xfrm>
            <a:off x="20662" y="273977"/>
            <a:ext cx="7344817"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defPPr>
              <a:defRPr lang="zh-CN"/>
            </a:defPPr>
            <a:lvl1pPr eaLnBrk="1" hangingPunct="1">
              <a:defRPr sz="2800" b="1">
                <a:solidFill>
                  <a:srgbClr val="FFFFFF"/>
                </a:solidFill>
                <a:latin typeface="微软雅黑" pitchFamily="34" charset="-122"/>
                <a:ea typeface="微软雅黑" pitchFamily="34" charset="-122"/>
              </a:defRPr>
            </a:lvl1pPr>
            <a:lvl2pPr marL="742950" indent="-285750">
              <a:defRPr sz="2400"/>
            </a:lvl2pPr>
            <a:lvl3pPr>
              <a:defRPr sz="2000"/>
            </a:lvl3pPr>
            <a:lvl6pPr eaLnBrk="0" fontAlgn="base" hangingPunct="0">
              <a:spcAft>
                <a:spcPct val="0"/>
              </a:spcAft>
            </a:lvl6pPr>
            <a:lvl7pPr eaLnBrk="0" fontAlgn="base" hangingPunct="0">
              <a:spcAft>
                <a:spcPct val="0"/>
              </a:spcAft>
            </a:lvl7pPr>
            <a:lvl8pPr eaLnBrk="0" fontAlgn="base" hangingPunct="0">
              <a:spcAft>
                <a:spcPct val="0"/>
              </a:spcAft>
            </a:lvl8pPr>
            <a:lvl9pPr eaLnBrk="0" fontAlgn="base" hangingPunct="0">
              <a:spcAft>
                <a:spcPct val="0"/>
              </a:spcAft>
            </a:lvl9pPr>
          </a:lstStyle>
          <a:p>
            <a:r>
              <a:rPr lang="zh-CN" altLang="en-US" dirty="0" smtClean="0">
                <a:solidFill>
                  <a:schemeClr val="bg1"/>
                </a:solidFill>
              </a:rPr>
              <a:t>三、</a:t>
            </a:r>
            <a:r>
              <a:rPr lang="zh-CN" altLang="en-US" dirty="0"/>
              <a:t>项目管理实施过程</a:t>
            </a:r>
          </a:p>
        </p:txBody>
      </p:sp>
      <p:sp>
        <p:nvSpPr>
          <p:cNvPr id="3" name="标题 1"/>
          <p:cNvSpPr txBox="1">
            <a:spLocks/>
          </p:cNvSpPr>
          <p:nvPr/>
        </p:nvSpPr>
        <p:spPr>
          <a:xfrm>
            <a:off x="1728167" y="1099465"/>
            <a:ext cx="8229600" cy="4286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smtClean="0"/>
              <a:t>九大知识领域与项目管理阶段</a:t>
            </a:r>
            <a:endParaRPr lang="zh-CN" altLang="en-US" sz="2800" b="1" dirty="0"/>
          </a:p>
        </p:txBody>
      </p:sp>
      <p:cxnSp>
        <p:nvCxnSpPr>
          <p:cNvPr id="4" name="直接箭头连接符 3"/>
          <p:cNvCxnSpPr/>
          <p:nvPr/>
        </p:nvCxnSpPr>
        <p:spPr>
          <a:xfrm>
            <a:off x="4737187" y="5864046"/>
            <a:ext cx="5112568"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4737187" y="2284177"/>
            <a:ext cx="0" cy="360878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36987" y="2319503"/>
            <a:ext cx="1569660" cy="3831818"/>
          </a:xfrm>
          <a:prstGeom prst="rect">
            <a:avLst/>
          </a:prstGeom>
          <a:noFill/>
        </p:spPr>
        <p:txBody>
          <a:bodyPr wrap="none" rtlCol="0">
            <a:spAutoFit/>
          </a:bodyPr>
          <a:lstStyle/>
          <a:p>
            <a:pPr>
              <a:lnSpc>
                <a:spcPct val="150000"/>
              </a:lnSpc>
            </a:pPr>
            <a:r>
              <a:rPr lang="zh-CN" altLang="en-US" dirty="0" smtClean="0">
                <a:latin typeface="微软雅黑" pitchFamily="34" charset="-122"/>
              </a:rPr>
              <a:t>综合管理</a:t>
            </a:r>
            <a:endParaRPr lang="en-US" altLang="zh-CN" dirty="0" smtClean="0">
              <a:latin typeface="微软雅黑" pitchFamily="34" charset="-122"/>
            </a:endParaRPr>
          </a:p>
          <a:p>
            <a:pPr>
              <a:lnSpc>
                <a:spcPct val="150000"/>
              </a:lnSpc>
            </a:pPr>
            <a:r>
              <a:rPr lang="zh-CN" altLang="en-US" dirty="0" smtClean="0">
                <a:latin typeface="微软雅黑" pitchFamily="34" charset="-122"/>
              </a:rPr>
              <a:t>范围管理</a:t>
            </a:r>
            <a:endParaRPr lang="en-US" altLang="zh-CN" dirty="0" smtClean="0">
              <a:latin typeface="微软雅黑" pitchFamily="34" charset="-122"/>
            </a:endParaRPr>
          </a:p>
          <a:p>
            <a:pPr>
              <a:lnSpc>
                <a:spcPct val="150000"/>
              </a:lnSpc>
            </a:pPr>
            <a:r>
              <a:rPr lang="zh-CN" altLang="en-US" dirty="0" smtClean="0">
                <a:latin typeface="微软雅黑" pitchFamily="34" charset="-122"/>
              </a:rPr>
              <a:t>时间管理</a:t>
            </a:r>
            <a:endParaRPr lang="en-US" altLang="zh-CN" dirty="0" smtClean="0">
              <a:latin typeface="微软雅黑" pitchFamily="34" charset="-122"/>
            </a:endParaRPr>
          </a:p>
          <a:p>
            <a:pPr>
              <a:lnSpc>
                <a:spcPct val="150000"/>
              </a:lnSpc>
            </a:pPr>
            <a:r>
              <a:rPr lang="zh-CN" altLang="en-US" dirty="0" smtClean="0">
                <a:solidFill>
                  <a:srgbClr val="FF0000"/>
                </a:solidFill>
                <a:latin typeface="微软雅黑" pitchFamily="34" charset="-122"/>
              </a:rPr>
              <a:t>费用管理</a:t>
            </a:r>
            <a:endParaRPr lang="en-US" altLang="zh-CN" dirty="0" smtClean="0">
              <a:solidFill>
                <a:srgbClr val="FF0000"/>
              </a:solidFill>
              <a:latin typeface="微软雅黑" pitchFamily="34" charset="-122"/>
            </a:endParaRPr>
          </a:p>
          <a:p>
            <a:pPr>
              <a:lnSpc>
                <a:spcPct val="150000"/>
              </a:lnSpc>
            </a:pPr>
            <a:r>
              <a:rPr lang="zh-CN" altLang="en-US" dirty="0" smtClean="0">
                <a:solidFill>
                  <a:srgbClr val="00B050"/>
                </a:solidFill>
                <a:latin typeface="微软雅黑" pitchFamily="34" charset="-122"/>
              </a:rPr>
              <a:t>质量管理</a:t>
            </a:r>
            <a:endParaRPr lang="en-US" altLang="zh-CN" dirty="0" smtClean="0">
              <a:solidFill>
                <a:srgbClr val="00B050"/>
              </a:solidFill>
              <a:latin typeface="微软雅黑" pitchFamily="34" charset="-122"/>
            </a:endParaRPr>
          </a:p>
          <a:p>
            <a:pPr>
              <a:lnSpc>
                <a:spcPct val="150000"/>
              </a:lnSpc>
            </a:pPr>
            <a:r>
              <a:rPr lang="zh-CN" altLang="en-US" dirty="0">
                <a:latin typeface="微软雅黑" pitchFamily="34" charset="-122"/>
              </a:rPr>
              <a:t>人力资源</a:t>
            </a:r>
            <a:r>
              <a:rPr lang="zh-CN" altLang="en-US" dirty="0" smtClean="0">
                <a:latin typeface="微软雅黑" pitchFamily="34" charset="-122"/>
              </a:rPr>
              <a:t>管理</a:t>
            </a:r>
            <a:endParaRPr lang="en-US" altLang="zh-CN" dirty="0" smtClean="0">
              <a:latin typeface="微软雅黑" pitchFamily="34" charset="-122"/>
            </a:endParaRPr>
          </a:p>
          <a:p>
            <a:pPr>
              <a:lnSpc>
                <a:spcPct val="150000"/>
              </a:lnSpc>
            </a:pPr>
            <a:r>
              <a:rPr lang="zh-CN" altLang="en-US" dirty="0" smtClean="0">
                <a:latin typeface="微软雅黑" pitchFamily="34" charset="-122"/>
              </a:rPr>
              <a:t>沟通管理</a:t>
            </a:r>
            <a:endParaRPr lang="en-US" altLang="zh-CN" dirty="0" smtClean="0">
              <a:latin typeface="微软雅黑" pitchFamily="34" charset="-122"/>
            </a:endParaRPr>
          </a:p>
          <a:p>
            <a:pPr>
              <a:lnSpc>
                <a:spcPct val="150000"/>
              </a:lnSpc>
            </a:pPr>
            <a:r>
              <a:rPr lang="zh-CN" altLang="en-US" dirty="0" smtClean="0">
                <a:solidFill>
                  <a:srgbClr val="00B050"/>
                </a:solidFill>
                <a:latin typeface="微软雅黑" pitchFamily="34" charset="-122"/>
              </a:rPr>
              <a:t>风险管理</a:t>
            </a:r>
            <a:endParaRPr lang="en-US" altLang="zh-CN" dirty="0" smtClean="0">
              <a:solidFill>
                <a:srgbClr val="00B050"/>
              </a:solidFill>
              <a:latin typeface="微软雅黑" pitchFamily="34" charset="-122"/>
            </a:endParaRPr>
          </a:p>
          <a:p>
            <a:pPr>
              <a:lnSpc>
                <a:spcPct val="150000"/>
              </a:lnSpc>
            </a:pPr>
            <a:r>
              <a:rPr lang="zh-CN" altLang="en-US" dirty="0">
                <a:solidFill>
                  <a:srgbClr val="FF0000"/>
                </a:solidFill>
                <a:latin typeface="微软雅黑" pitchFamily="34" charset="-122"/>
              </a:rPr>
              <a:t>采购管理</a:t>
            </a:r>
          </a:p>
        </p:txBody>
      </p:sp>
      <p:sp>
        <p:nvSpPr>
          <p:cNvPr id="7" name="TextBox 6"/>
          <p:cNvSpPr txBox="1"/>
          <p:nvPr/>
        </p:nvSpPr>
        <p:spPr>
          <a:xfrm>
            <a:off x="5673291" y="6034782"/>
            <a:ext cx="3647152" cy="553998"/>
          </a:xfrm>
          <a:prstGeom prst="rect">
            <a:avLst/>
          </a:prstGeom>
          <a:noFill/>
        </p:spPr>
        <p:txBody>
          <a:bodyPr vert="eaVert" wrap="none" rtlCol="0">
            <a:spAutoFit/>
          </a:bodyPr>
          <a:lstStyle/>
          <a:p>
            <a:pPr>
              <a:lnSpc>
                <a:spcPct val="250000"/>
              </a:lnSpc>
            </a:pPr>
            <a:r>
              <a:rPr lang="zh-CN" altLang="en-US" dirty="0">
                <a:latin typeface="微软雅黑" pitchFamily="34" charset="-122"/>
              </a:rPr>
              <a:t>收尾</a:t>
            </a:r>
            <a:endParaRPr lang="en-US" altLang="zh-CN" dirty="0">
              <a:latin typeface="微软雅黑" pitchFamily="34" charset="-122"/>
            </a:endParaRPr>
          </a:p>
          <a:p>
            <a:pPr>
              <a:lnSpc>
                <a:spcPct val="250000"/>
              </a:lnSpc>
            </a:pPr>
            <a:r>
              <a:rPr lang="zh-CN" altLang="en-US" dirty="0" smtClean="0">
                <a:latin typeface="微软雅黑" pitchFamily="34" charset="-122"/>
              </a:rPr>
              <a:t>监控</a:t>
            </a:r>
            <a:endParaRPr lang="en-US" altLang="zh-CN" dirty="0" smtClean="0">
              <a:latin typeface="微软雅黑" pitchFamily="34" charset="-122"/>
            </a:endParaRPr>
          </a:p>
          <a:p>
            <a:pPr>
              <a:lnSpc>
                <a:spcPct val="250000"/>
              </a:lnSpc>
            </a:pPr>
            <a:r>
              <a:rPr lang="zh-CN" altLang="en-US" dirty="0" smtClean="0">
                <a:latin typeface="微软雅黑" pitchFamily="34" charset="-122"/>
              </a:rPr>
              <a:t>实施</a:t>
            </a:r>
            <a:endParaRPr lang="en-US" altLang="zh-CN" dirty="0" smtClean="0">
              <a:latin typeface="微软雅黑" pitchFamily="34" charset="-122"/>
            </a:endParaRPr>
          </a:p>
          <a:p>
            <a:pPr>
              <a:lnSpc>
                <a:spcPct val="250000"/>
              </a:lnSpc>
            </a:pPr>
            <a:r>
              <a:rPr lang="zh-CN" altLang="en-US" dirty="0" smtClean="0">
                <a:latin typeface="微软雅黑" pitchFamily="34" charset="-122"/>
              </a:rPr>
              <a:t>计划</a:t>
            </a:r>
            <a:endParaRPr lang="en-US" altLang="zh-CN" dirty="0" smtClean="0">
              <a:latin typeface="微软雅黑" pitchFamily="34" charset="-122"/>
            </a:endParaRPr>
          </a:p>
          <a:p>
            <a:pPr>
              <a:lnSpc>
                <a:spcPct val="250000"/>
              </a:lnSpc>
            </a:pPr>
            <a:r>
              <a:rPr lang="zh-CN" altLang="en-US" dirty="0" smtClean="0">
                <a:latin typeface="微软雅黑" pitchFamily="34" charset="-122"/>
              </a:rPr>
              <a:t>启动</a:t>
            </a:r>
            <a:endParaRPr lang="zh-CN" altLang="en-US" dirty="0">
              <a:latin typeface="微软雅黑" pitchFamily="34" charset="-122"/>
            </a:endParaRPr>
          </a:p>
        </p:txBody>
      </p:sp>
      <p:sp>
        <p:nvSpPr>
          <p:cNvPr id="8" name="圆角矩形标注 7"/>
          <p:cNvSpPr/>
          <p:nvPr/>
        </p:nvSpPr>
        <p:spPr>
          <a:xfrm>
            <a:off x="1856867" y="1816125"/>
            <a:ext cx="1080120" cy="936104"/>
          </a:xfrm>
          <a:prstGeom prst="wedgeRoundRectCallout">
            <a:avLst>
              <a:gd name="adj1" fmla="val 50386"/>
              <a:gd name="adj2" fmla="val 99711"/>
              <a:gd name="adj3" fmla="val 1666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rPr>
              <a:t>九</a:t>
            </a:r>
            <a:r>
              <a:rPr lang="zh-CN" altLang="en-US" dirty="0" smtClean="0">
                <a:latin typeface="微软雅黑" pitchFamily="34" charset="-122"/>
              </a:rPr>
              <a:t>大知识领域</a:t>
            </a:r>
            <a:endParaRPr lang="zh-CN" altLang="en-US" dirty="0">
              <a:latin typeface="微软雅黑" pitchFamily="34" charset="-122"/>
            </a:endParaRPr>
          </a:p>
        </p:txBody>
      </p:sp>
      <p:sp>
        <p:nvSpPr>
          <p:cNvPr id="9" name="圆角矩形标注 8"/>
          <p:cNvSpPr/>
          <p:nvPr/>
        </p:nvSpPr>
        <p:spPr>
          <a:xfrm>
            <a:off x="9309695" y="4768453"/>
            <a:ext cx="1080120" cy="936104"/>
          </a:xfrm>
          <a:prstGeom prst="wedgeRoundRectCallout">
            <a:avLst>
              <a:gd name="adj1" fmla="val -67865"/>
              <a:gd name="adj2" fmla="val 112115"/>
              <a:gd name="adj3" fmla="val 1666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项目管理阶段</a:t>
            </a:r>
            <a:endParaRPr lang="zh-CN" altLang="en-US" dirty="0">
              <a:latin typeface="微软雅黑" pitchFamily="34" charset="-122"/>
            </a:endParaRPr>
          </a:p>
        </p:txBody>
      </p:sp>
    </p:spTree>
    <p:extLst>
      <p:ext uri="{BB962C8B-B14F-4D97-AF65-F5344CB8AC3E}">
        <p14:creationId xmlns="" xmlns:p14="http://schemas.microsoft.com/office/powerpoint/2010/main" val="419177644"/>
      </p:ext>
    </p:extLst>
  </p:cSld>
  <p:clrMapOvr>
    <a:masterClrMapping/>
  </p:clrMapOvr>
  <p:transition spd="med"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2" name="淘宝网chenying0907出品 1"/>
          <p:cNvGrpSpPr/>
          <p:nvPr/>
        </p:nvGrpSpPr>
        <p:grpSpPr>
          <a:xfrm>
            <a:off x="12391617" y="-15298"/>
            <a:ext cx="48555" cy="2623511"/>
            <a:chOff x="12391617" y="0"/>
            <a:chExt cx="48555" cy="2623511"/>
          </a:xfrm>
        </p:grpSpPr>
        <p:sp>
          <p:nvSpPr>
            <p:cNvPr id="2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28" name="淘宝网chenying0907出品 27"/>
          <p:cNvSpPr/>
          <p:nvPr/>
        </p:nvSpPr>
        <p:spPr>
          <a:xfrm>
            <a:off x="16743" y="243603"/>
            <a:ext cx="5764560"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2312" name="淘宝网chenying0907出品 28"/>
          <p:cNvSpPr txBox="1">
            <a:spLocks noChangeArrowheads="1"/>
          </p:cNvSpPr>
          <p:nvPr/>
        </p:nvSpPr>
        <p:spPr bwMode="auto">
          <a:xfrm>
            <a:off x="20662" y="273977"/>
            <a:ext cx="4480369"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defPPr>
              <a:defRPr lang="zh-CN"/>
            </a:defPPr>
            <a:lvl1pPr eaLnBrk="1" hangingPunct="1">
              <a:defRPr sz="2800" b="1">
                <a:solidFill>
                  <a:srgbClr val="FFFFFF"/>
                </a:solidFill>
                <a:latin typeface="微软雅黑" pitchFamily="34" charset="-122"/>
                <a:ea typeface="微软雅黑" pitchFamily="34" charset="-122"/>
              </a:defRPr>
            </a:lvl1pPr>
            <a:lvl2pPr marL="742950" indent="-285750">
              <a:defRPr sz="2400"/>
            </a:lvl2pPr>
            <a:lvl3pPr>
              <a:defRPr sz="2000"/>
            </a:lvl3pPr>
            <a:lvl6pPr eaLnBrk="0" fontAlgn="base" hangingPunct="0">
              <a:spcAft>
                <a:spcPct val="0"/>
              </a:spcAft>
            </a:lvl6pPr>
            <a:lvl7pPr eaLnBrk="0" fontAlgn="base" hangingPunct="0">
              <a:spcAft>
                <a:spcPct val="0"/>
              </a:spcAft>
            </a:lvl7pPr>
            <a:lvl8pPr eaLnBrk="0" fontAlgn="base" hangingPunct="0">
              <a:spcAft>
                <a:spcPct val="0"/>
              </a:spcAft>
            </a:lvl8pPr>
            <a:lvl9pPr eaLnBrk="0" fontAlgn="base" hangingPunct="0">
              <a:spcAft>
                <a:spcPct val="0"/>
              </a:spcAft>
            </a:lvl9pPr>
          </a:lstStyle>
          <a:p>
            <a:r>
              <a:rPr lang="zh-CN" altLang="en-US" dirty="0" smtClean="0"/>
              <a:t>三、</a:t>
            </a:r>
            <a:r>
              <a:rPr lang="zh-CN" altLang="en-US" dirty="0"/>
              <a:t>项目管理实施过程</a:t>
            </a:r>
          </a:p>
        </p:txBody>
      </p:sp>
      <p:sp>
        <p:nvSpPr>
          <p:cNvPr id="17" name="椭圆 16"/>
          <p:cNvSpPr/>
          <p:nvPr/>
        </p:nvSpPr>
        <p:spPr>
          <a:xfrm>
            <a:off x="7023413" y="1456085"/>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latin typeface="微软雅黑" pitchFamily="34" charset="-122"/>
              </a:rPr>
              <a:t>监控</a:t>
            </a:r>
            <a:endParaRPr lang="zh-CN" altLang="en-US" dirty="0">
              <a:latin typeface="微软雅黑" pitchFamily="34" charset="-122"/>
            </a:endParaRPr>
          </a:p>
        </p:txBody>
      </p:sp>
      <p:sp>
        <p:nvSpPr>
          <p:cNvPr id="18" name="椭圆 17"/>
          <p:cNvSpPr/>
          <p:nvPr/>
        </p:nvSpPr>
        <p:spPr>
          <a:xfrm>
            <a:off x="8967629" y="3532935"/>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收尾</a:t>
            </a:r>
          </a:p>
        </p:txBody>
      </p:sp>
      <p:sp>
        <p:nvSpPr>
          <p:cNvPr id="19" name="椭圆 18"/>
          <p:cNvSpPr/>
          <p:nvPr/>
        </p:nvSpPr>
        <p:spPr>
          <a:xfrm>
            <a:off x="7025250" y="3544317"/>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实施</a:t>
            </a:r>
          </a:p>
        </p:txBody>
      </p:sp>
      <p:sp>
        <p:nvSpPr>
          <p:cNvPr id="20" name="椭圆 19"/>
          <p:cNvSpPr/>
          <p:nvPr/>
        </p:nvSpPr>
        <p:spPr>
          <a:xfrm>
            <a:off x="4863173" y="3544317"/>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计划</a:t>
            </a:r>
          </a:p>
        </p:txBody>
      </p:sp>
      <p:sp>
        <p:nvSpPr>
          <p:cNvPr id="21" name="椭圆 20"/>
          <p:cNvSpPr/>
          <p:nvPr/>
        </p:nvSpPr>
        <p:spPr>
          <a:xfrm>
            <a:off x="2774941" y="3544317"/>
            <a:ext cx="1368152" cy="864096"/>
          </a:xfrm>
          <a:prstGeom prst="ellipse">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solidFill>
                  <a:schemeClr val="tx1"/>
                </a:solidFill>
                <a:latin typeface="微软雅黑" pitchFamily="34" charset="-122"/>
              </a:rPr>
              <a:t>启动</a:t>
            </a:r>
          </a:p>
        </p:txBody>
      </p:sp>
      <p:cxnSp>
        <p:nvCxnSpPr>
          <p:cNvPr id="22" name="肘形连接符 21"/>
          <p:cNvCxnSpPr>
            <a:stCxn id="17" idx="2"/>
            <a:endCxn id="21" idx="0"/>
          </p:cNvCxnSpPr>
          <p:nvPr/>
        </p:nvCxnSpPr>
        <p:spPr>
          <a:xfrm rot="10800000" flipV="1">
            <a:off x="3459017" y="1888133"/>
            <a:ext cx="3564396" cy="16561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7" idx="2"/>
            <a:endCxn id="20" idx="0"/>
          </p:cNvCxnSpPr>
          <p:nvPr/>
        </p:nvCxnSpPr>
        <p:spPr>
          <a:xfrm rot="10800000" flipV="1">
            <a:off x="5547249" y="1888133"/>
            <a:ext cx="1476164" cy="16561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1" idx="6"/>
            <a:endCxn id="20" idx="2"/>
          </p:cNvCxnSpPr>
          <p:nvPr/>
        </p:nvCxnSpPr>
        <p:spPr>
          <a:xfrm>
            <a:off x="4143093" y="3976365"/>
            <a:ext cx="72008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0" idx="6"/>
            <a:endCxn id="19" idx="2"/>
          </p:cNvCxnSpPr>
          <p:nvPr/>
        </p:nvCxnSpPr>
        <p:spPr>
          <a:xfrm>
            <a:off x="6231325" y="3976365"/>
            <a:ext cx="793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9" idx="6"/>
            <a:endCxn id="18" idx="2"/>
          </p:cNvCxnSpPr>
          <p:nvPr/>
        </p:nvCxnSpPr>
        <p:spPr>
          <a:xfrm flipV="1">
            <a:off x="8393402" y="3964983"/>
            <a:ext cx="574227" cy="113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9" idx="0"/>
            <a:endCxn id="17" idx="4"/>
          </p:cNvCxnSpPr>
          <p:nvPr/>
        </p:nvCxnSpPr>
        <p:spPr>
          <a:xfrm flipH="1" flipV="1">
            <a:off x="7707489" y="2320181"/>
            <a:ext cx="1837" cy="122413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2612951" y="4696445"/>
            <a:ext cx="1728192" cy="108012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latin typeface="微软雅黑" pitchFamily="34" charset="-122"/>
              </a:rPr>
              <a:t>批准一个项目或阶段，并且有意往下进行的过程</a:t>
            </a:r>
            <a:endParaRPr lang="zh-CN" altLang="en-US" sz="1600" b="1" dirty="0">
              <a:latin typeface="微软雅黑" pitchFamily="34" charset="-122"/>
            </a:endParaRPr>
          </a:p>
        </p:txBody>
      </p:sp>
      <p:sp>
        <p:nvSpPr>
          <p:cNvPr id="3" name="TextBox 2"/>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启动阶段</a:t>
            </a:r>
            <a:endParaRPr lang="zh-CN" altLang="en-US" sz="2800" b="1" dirty="0">
              <a:solidFill>
                <a:schemeClr val="bg1"/>
              </a:solidFill>
            </a:endParaRPr>
          </a:p>
        </p:txBody>
      </p:sp>
      <p:cxnSp>
        <p:nvCxnSpPr>
          <p:cNvPr id="34" name="直接连接符 33"/>
          <p:cNvCxnSpPr>
            <a:stCxn id="17" idx="6"/>
          </p:cNvCxnSpPr>
          <p:nvPr/>
        </p:nvCxnSpPr>
        <p:spPr>
          <a:xfrm>
            <a:off x="8391565" y="1888133"/>
            <a:ext cx="1395396" cy="13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a:off x="8965424" y="2723350"/>
            <a:ext cx="164307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90158614"/>
      </p:ext>
    </p:extLst>
  </p:cSld>
  <p:clrMapOvr>
    <a:masterClrMapping/>
  </p:clrMapOvr>
  <p:transition spd="med"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2" name="淘宝网chenying0907出品 1"/>
          <p:cNvGrpSpPr/>
          <p:nvPr/>
        </p:nvGrpSpPr>
        <p:grpSpPr>
          <a:xfrm>
            <a:off x="12391617" y="-15298"/>
            <a:ext cx="48555" cy="2623511"/>
            <a:chOff x="12391617" y="0"/>
            <a:chExt cx="48555" cy="2623511"/>
          </a:xfrm>
        </p:grpSpPr>
        <p:sp>
          <p:nvSpPr>
            <p:cNvPr id="2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28" name="淘宝网chenying0907出品 27"/>
          <p:cNvSpPr/>
          <p:nvPr/>
        </p:nvSpPr>
        <p:spPr>
          <a:xfrm>
            <a:off x="16743" y="243603"/>
            <a:ext cx="8788896"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14" name="淘宝网chenying0907出品 9"/>
          <p:cNvSpPr/>
          <p:nvPr/>
        </p:nvSpPr>
        <p:spPr>
          <a:xfrm rot="10800000">
            <a:off x="9149503" y="6755261"/>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5" name="淘宝网chenying0907出品 28"/>
          <p:cNvSpPr txBox="1">
            <a:spLocks noChangeArrowheads="1"/>
          </p:cNvSpPr>
          <p:nvPr/>
        </p:nvSpPr>
        <p:spPr bwMode="auto">
          <a:xfrm>
            <a:off x="20662" y="273977"/>
            <a:ext cx="7344817"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defPPr>
              <a:defRPr lang="zh-CN"/>
            </a:defPPr>
            <a:lvl1pPr eaLnBrk="1" hangingPunct="1">
              <a:defRPr sz="2800" b="1">
                <a:solidFill>
                  <a:srgbClr val="FFFFFF"/>
                </a:solidFill>
                <a:latin typeface="微软雅黑" pitchFamily="34" charset="-122"/>
                <a:ea typeface="微软雅黑" pitchFamily="34" charset="-122"/>
              </a:defRPr>
            </a:lvl1pPr>
            <a:lvl2pPr marL="742950" indent="-285750">
              <a:defRPr sz="2400"/>
            </a:lvl2pPr>
            <a:lvl3pPr>
              <a:defRPr sz="2000"/>
            </a:lvl3pPr>
            <a:lvl6pPr eaLnBrk="0" fontAlgn="base" hangingPunct="0">
              <a:spcAft>
                <a:spcPct val="0"/>
              </a:spcAft>
            </a:lvl6pPr>
            <a:lvl7pPr eaLnBrk="0" fontAlgn="base" hangingPunct="0">
              <a:spcAft>
                <a:spcPct val="0"/>
              </a:spcAft>
            </a:lvl7pPr>
            <a:lvl8pPr eaLnBrk="0" fontAlgn="base" hangingPunct="0">
              <a:spcAft>
                <a:spcPct val="0"/>
              </a:spcAft>
            </a:lvl8pPr>
            <a:lvl9pPr eaLnBrk="0" fontAlgn="base" hangingPunct="0">
              <a:spcAft>
                <a:spcPct val="0"/>
              </a:spcAft>
            </a:lvl9pPr>
          </a:lstStyle>
          <a:p>
            <a:r>
              <a:rPr lang="zh-CN" altLang="en-US" dirty="0" smtClean="0">
                <a:solidFill>
                  <a:schemeClr val="bg1"/>
                </a:solidFill>
              </a:rPr>
              <a:t>三、</a:t>
            </a:r>
            <a:r>
              <a:rPr lang="zh-CN" altLang="en-US" dirty="0"/>
              <a:t>项目管理实施过程</a:t>
            </a:r>
          </a:p>
        </p:txBody>
      </p:sp>
      <p:pic>
        <p:nvPicPr>
          <p:cNvPr id="16" name="Picture 4" descr="http://img.sc115.com/uploads/sc/pic/130603/1370238798669.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757327" y="2398293"/>
            <a:ext cx="5560480" cy="4170360"/>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矩形 16"/>
          <p:cNvSpPr/>
          <p:nvPr/>
        </p:nvSpPr>
        <p:spPr>
          <a:xfrm>
            <a:off x="1676847" y="1263098"/>
            <a:ext cx="8208912" cy="2308324"/>
          </a:xfrm>
          <a:prstGeom prst="rect">
            <a:avLst/>
          </a:prstGeom>
        </p:spPr>
        <p:txBody>
          <a:bodyPr wrap="square">
            <a:spAutoFit/>
          </a:bodyPr>
          <a:lstStyle/>
          <a:p>
            <a:pPr>
              <a:lnSpc>
                <a:spcPct val="150000"/>
              </a:lnSpc>
            </a:pPr>
            <a:r>
              <a:rPr lang="zh-CN" altLang="en-US" sz="2400" b="1" dirty="0" smtClean="0">
                <a:latin typeface="微软雅黑" pitchFamily="34" charset="-122"/>
              </a:rPr>
              <a:t>好的</a:t>
            </a:r>
            <a:r>
              <a:rPr lang="zh-CN" altLang="en-US" sz="2400" b="1" dirty="0">
                <a:latin typeface="微软雅黑" pitchFamily="34" charset="-122"/>
              </a:rPr>
              <a:t>开始是成功的一半，善始着方可善终</a:t>
            </a:r>
            <a:br>
              <a:rPr lang="zh-CN" altLang="en-US" sz="2400" b="1" dirty="0">
                <a:latin typeface="微软雅黑" pitchFamily="34" charset="-122"/>
              </a:rPr>
            </a:br>
            <a:r>
              <a:rPr lang="zh-CN" altLang="en-US" sz="2400" b="1" dirty="0">
                <a:latin typeface="微软雅黑" pitchFamily="34" charset="-122"/>
              </a:rPr>
              <a:t/>
            </a:r>
            <a:br>
              <a:rPr lang="zh-CN" altLang="en-US" sz="2400" b="1" dirty="0">
                <a:latin typeface="微软雅黑" pitchFamily="34" charset="-122"/>
              </a:rPr>
            </a:br>
            <a:r>
              <a:rPr lang="zh-CN" altLang="en-US" sz="2400" b="1" dirty="0" smtClean="0">
                <a:latin typeface="微软雅黑" pitchFamily="34" charset="-122"/>
              </a:rPr>
              <a:t>启动</a:t>
            </a:r>
            <a:r>
              <a:rPr lang="zh-CN" altLang="en-US" sz="2400" b="1" dirty="0">
                <a:latin typeface="微软雅黑" pitchFamily="34" charset="-122"/>
              </a:rPr>
              <a:t>期虽然投入少，时间短，但它直接</a:t>
            </a:r>
            <a:r>
              <a:rPr lang="zh-CN" altLang="en-US" sz="2400" b="1" dirty="0" smtClean="0">
                <a:latin typeface="微软雅黑" pitchFamily="34" charset="-122"/>
              </a:rPr>
              <a:t>决定</a:t>
            </a:r>
            <a:r>
              <a:rPr lang="zh-CN" altLang="en-US" sz="2400" b="1" dirty="0">
                <a:latin typeface="微软雅黑" pitchFamily="34" charset="-122"/>
              </a:rPr>
              <a:t>着项目的基本框架和未来蓝图</a:t>
            </a:r>
            <a:endParaRPr lang="zh-CN" altLang="en-US" sz="2400" dirty="0">
              <a:latin typeface="微软雅黑" pitchFamily="34" charset="-122"/>
            </a:endParaRPr>
          </a:p>
        </p:txBody>
      </p:sp>
      <p:sp>
        <p:nvSpPr>
          <p:cNvPr id="13" name="TextBox 12"/>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启动阶段</a:t>
            </a:r>
            <a:endParaRPr lang="zh-CN" altLang="en-US" sz="2800" b="1" dirty="0">
              <a:solidFill>
                <a:schemeClr val="bg1"/>
              </a:solidFill>
            </a:endParaRPr>
          </a:p>
        </p:txBody>
      </p:sp>
    </p:spTree>
    <p:extLst>
      <p:ext uri="{BB962C8B-B14F-4D97-AF65-F5344CB8AC3E}">
        <p14:creationId xmlns="" xmlns:p14="http://schemas.microsoft.com/office/powerpoint/2010/main" val="4188648736"/>
      </p:ext>
    </p:extLst>
  </p:cSld>
  <p:clrMapOvr>
    <a:masterClrMapping/>
  </p:clrMapOvr>
  <p:transition spd="med"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淘宝网chenying0907出品 9"/>
          <p:cNvSpPr/>
          <p:nvPr/>
        </p:nvSpPr>
        <p:spPr>
          <a:xfrm rot="10800000">
            <a:off x="9171627" y="671265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1"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10" name="淘宝网chenying0907出品 1"/>
          <p:cNvGrpSpPr/>
          <p:nvPr/>
        </p:nvGrpSpPr>
        <p:grpSpPr>
          <a:xfrm>
            <a:off x="12391617" y="-15298"/>
            <a:ext cx="48555" cy="2623511"/>
            <a:chOff x="12391617" y="0"/>
            <a:chExt cx="48555" cy="2623511"/>
          </a:xfrm>
        </p:grpSpPr>
        <p:sp>
          <p:nvSpPr>
            <p:cNvPr id="13"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4"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15" name="MH_SubTitle_1"/>
          <p:cNvSpPr txBox="1"/>
          <p:nvPr>
            <p:custDataLst>
              <p:tags r:id="rId1"/>
            </p:custDataLst>
          </p:nvPr>
        </p:nvSpPr>
        <p:spPr>
          <a:xfrm>
            <a:off x="5938216" y="2277599"/>
            <a:ext cx="4883647" cy="384721"/>
          </a:xfrm>
          <a:prstGeom prst="rect">
            <a:avLst/>
          </a:prstGeom>
          <a:noFill/>
        </p:spPr>
        <p:txBody>
          <a:bodyPr wrap="square" lIns="0" tIns="0" rIns="0" bIns="0" anchor="ctr">
            <a:spAutoFit/>
          </a:bodyPr>
          <a:lstStyle/>
          <a:p>
            <a:pPr eaLnBrk="1" hangingPunct="1"/>
            <a:r>
              <a:rPr lang="zh-CN" altLang="en-US" sz="2500" b="1" dirty="0" smtClean="0">
                <a:latin typeface="微软雅黑" pitchFamily="34" charset="-122"/>
                <a:ea typeface="微软雅黑" pitchFamily="34" charset="-122"/>
              </a:rPr>
              <a:t>项目管理概念及其意义</a:t>
            </a:r>
            <a:endParaRPr lang="zh-CN" altLang="en-US" sz="2500" b="1" dirty="0">
              <a:latin typeface="微软雅黑" pitchFamily="34" charset="-122"/>
              <a:ea typeface="微软雅黑" pitchFamily="34" charset="-122"/>
            </a:endParaRPr>
          </a:p>
        </p:txBody>
      </p:sp>
      <p:sp>
        <p:nvSpPr>
          <p:cNvPr id="19" name="MH_Other_3"/>
          <p:cNvSpPr txBox="1">
            <a:spLocks noChangeArrowheads="1"/>
          </p:cNvSpPr>
          <p:nvPr>
            <p:custDataLst>
              <p:tags r:id="rId2"/>
            </p:custDataLst>
          </p:nvPr>
        </p:nvSpPr>
        <p:spPr bwMode="auto">
          <a:xfrm>
            <a:off x="4701183" y="1456085"/>
            <a:ext cx="565888" cy="3894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sz="2500" b="1" dirty="0" smtClean="0">
                <a:solidFill>
                  <a:srgbClr val="222A35"/>
                </a:solidFill>
                <a:latin typeface="Arial" panose="020B0604020202020204" pitchFamily="34" charset="0"/>
                <a:ea typeface="微软雅黑" panose="020B0503020204020204" pitchFamily="34" charset="-122"/>
                <a:sym typeface="Arial" panose="020B0604020202020204" pitchFamily="34" charset="0"/>
              </a:rPr>
              <a:t>一</a:t>
            </a:r>
            <a:endParaRPr lang="zh-CN" altLang="en-US" sz="2500" b="1" dirty="0">
              <a:solidFill>
                <a:srgbClr val="222A35"/>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_6"/>
          <p:cNvSpPr txBox="1">
            <a:spLocks noChangeArrowheads="1"/>
          </p:cNvSpPr>
          <p:nvPr>
            <p:custDataLst>
              <p:tags r:id="rId3"/>
            </p:custDataLst>
          </p:nvPr>
        </p:nvSpPr>
        <p:spPr bwMode="auto">
          <a:xfrm>
            <a:off x="4701183" y="2269434"/>
            <a:ext cx="565888" cy="3894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sz="2500" b="1" dirty="0" smtClean="0">
                <a:solidFill>
                  <a:srgbClr val="222A35"/>
                </a:solidFill>
                <a:latin typeface="Arial" panose="020B0604020202020204" pitchFamily="34" charset="0"/>
                <a:ea typeface="微软雅黑" panose="020B0503020204020204" pitchFamily="34" charset="-122"/>
                <a:sym typeface="Arial" panose="020B0604020202020204" pitchFamily="34" charset="0"/>
              </a:rPr>
              <a:t>二</a:t>
            </a:r>
            <a:endParaRPr lang="zh-CN" altLang="en-US" sz="2500" b="1" dirty="0">
              <a:solidFill>
                <a:srgbClr val="222A35"/>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9"/>
          <p:cNvSpPr txBox="1">
            <a:spLocks noChangeArrowheads="1"/>
          </p:cNvSpPr>
          <p:nvPr>
            <p:custDataLst>
              <p:tags r:id="rId4"/>
            </p:custDataLst>
          </p:nvPr>
        </p:nvSpPr>
        <p:spPr bwMode="auto">
          <a:xfrm>
            <a:off x="4701183" y="3126526"/>
            <a:ext cx="565888" cy="3894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sz="2500" b="1" dirty="0" smtClean="0">
                <a:solidFill>
                  <a:srgbClr val="222A35"/>
                </a:solidFill>
                <a:latin typeface="Arial" panose="020B0604020202020204" pitchFamily="34" charset="0"/>
                <a:ea typeface="微软雅黑" panose="020B0503020204020204" pitchFamily="34" charset="-122"/>
                <a:sym typeface="Arial" panose="020B0604020202020204" pitchFamily="34" charset="0"/>
              </a:rPr>
              <a:t>三</a:t>
            </a:r>
            <a:endParaRPr lang="zh-CN" altLang="en-US" sz="2500" b="1" dirty="0">
              <a:solidFill>
                <a:srgbClr val="222A35"/>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SubTitle_4"/>
          <p:cNvSpPr txBox="1"/>
          <p:nvPr>
            <p:custDataLst>
              <p:tags r:id="rId5"/>
            </p:custDataLst>
          </p:nvPr>
        </p:nvSpPr>
        <p:spPr>
          <a:xfrm>
            <a:off x="5925319" y="4000276"/>
            <a:ext cx="4536504" cy="384721"/>
          </a:xfrm>
          <a:prstGeom prst="rect">
            <a:avLst/>
          </a:prstGeom>
          <a:noFill/>
        </p:spPr>
        <p:txBody>
          <a:bodyPr wrap="square" lIns="0" tIns="0" rIns="0" bIns="0" anchor="ctr">
            <a:spAutoFit/>
          </a:bodyPr>
          <a:lstStyle/>
          <a:p>
            <a:pPr eaLnBrk="1" hangingPunct="1"/>
            <a:endParaRPr lang="zh-CN" altLang="en-US" sz="2500" b="1" dirty="0">
              <a:latin typeface="微软雅黑" pitchFamily="34" charset="-122"/>
              <a:ea typeface="微软雅黑" pitchFamily="34" charset="-122"/>
            </a:endParaRPr>
          </a:p>
        </p:txBody>
      </p:sp>
      <p:sp>
        <p:nvSpPr>
          <p:cNvPr id="34" name="MH_Other_12"/>
          <p:cNvSpPr txBox="1">
            <a:spLocks noChangeArrowheads="1"/>
          </p:cNvSpPr>
          <p:nvPr>
            <p:custDataLst>
              <p:tags r:id="rId6"/>
            </p:custDataLst>
          </p:nvPr>
        </p:nvSpPr>
        <p:spPr bwMode="auto">
          <a:xfrm>
            <a:off x="4701183" y="3976365"/>
            <a:ext cx="565888" cy="3894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sz="2500" b="1" dirty="0" smtClean="0">
                <a:solidFill>
                  <a:srgbClr val="222A35"/>
                </a:solidFill>
                <a:latin typeface="Arial" panose="020B0604020202020204" pitchFamily="34" charset="0"/>
                <a:ea typeface="微软雅黑" panose="020B0503020204020204" pitchFamily="34" charset="-122"/>
                <a:sym typeface="Arial" panose="020B0604020202020204" pitchFamily="34" charset="0"/>
              </a:rPr>
              <a:t>四</a:t>
            </a:r>
            <a:endParaRPr lang="zh-CN" altLang="en-US" sz="2500" b="1" dirty="0">
              <a:solidFill>
                <a:srgbClr val="222A35"/>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MH_SubTitle_3"/>
          <p:cNvSpPr txBox="1"/>
          <p:nvPr>
            <p:custDataLst>
              <p:tags r:id="rId7"/>
            </p:custDataLst>
          </p:nvPr>
        </p:nvSpPr>
        <p:spPr>
          <a:xfrm>
            <a:off x="5952031" y="3158190"/>
            <a:ext cx="3352785" cy="384721"/>
          </a:xfrm>
          <a:prstGeom prst="rect">
            <a:avLst/>
          </a:prstGeom>
          <a:noFill/>
        </p:spPr>
        <p:txBody>
          <a:bodyPr wrap="square" lIns="0" tIns="0" rIns="0" bIns="0" anchor="ctr">
            <a:spAutoFit/>
          </a:bodyPr>
          <a:lstStyle/>
          <a:p>
            <a:pPr eaLnBrk="1" hangingPunct="1"/>
            <a:r>
              <a:rPr lang="zh-CN" altLang="en-US" sz="2500" b="1" dirty="0" smtClean="0">
                <a:latin typeface="微软雅黑" pitchFamily="34" charset="-122"/>
                <a:ea typeface="微软雅黑" pitchFamily="34" charset="-122"/>
              </a:rPr>
              <a:t>项目管理实施过程</a:t>
            </a:r>
            <a:endParaRPr lang="zh-CN" altLang="en-US" sz="2500" b="1" dirty="0">
              <a:latin typeface="微软雅黑" pitchFamily="34" charset="-122"/>
              <a:ea typeface="微软雅黑" pitchFamily="34" charset="-122"/>
            </a:endParaRPr>
          </a:p>
        </p:txBody>
      </p:sp>
      <p:sp>
        <p:nvSpPr>
          <p:cNvPr id="42" name="Freeform 298"/>
          <p:cNvSpPr>
            <a:spLocks/>
          </p:cNvSpPr>
          <p:nvPr/>
        </p:nvSpPr>
        <p:spPr bwMode="auto">
          <a:xfrm>
            <a:off x="1171229" y="2051615"/>
            <a:ext cx="2450393" cy="902408"/>
          </a:xfrm>
          <a:custGeom>
            <a:avLst/>
            <a:gdLst>
              <a:gd name="T0" fmla="*/ 1183 w 1183"/>
              <a:gd name="T1" fmla="*/ 0 h 539"/>
              <a:gd name="T2" fmla="*/ 0 w 1183"/>
              <a:gd name="T3" fmla="*/ 0 h 539"/>
              <a:gd name="T4" fmla="*/ 0 w 1183"/>
              <a:gd name="T5" fmla="*/ 539 h 539"/>
              <a:gd name="T6" fmla="*/ 24 w 1183"/>
              <a:gd name="T7" fmla="*/ 539 h 539"/>
              <a:gd name="T8" fmla="*/ 1183 w 1183"/>
              <a:gd name="T9" fmla="*/ 539 h 539"/>
              <a:gd name="T10" fmla="*/ 1183 w 1183"/>
              <a:gd name="T11" fmla="*/ 0 h 539"/>
            </a:gdLst>
            <a:ahLst/>
            <a:cxnLst>
              <a:cxn ang="0">
                <a:pos x="T0" y="T1"/>
              </a:cxn>
              <a:cxn ang="0">
                <a:pos x="T2" y="T3"/>
              </a:cxn>
              <a:cxn ang="0">
                <a:pos x="T4" y="T5"/>
              </a:cxn>
              <a:cxn ang="0">
                <a:pos x="T6" y="T7"/>
              </a:cxn>
              <a:cxn ang="0">
                <a:pos x="T8" y="T9"/>
              </a:cxn>
              <a:cxn ang="0">
                <a:pos x="T10" y="T11"/>
              </a:cxn>
            </a:cxnLst>
            <a:rect l="0" t="0" r="r" b="b"/>
            <a:pathLst>
              <a:path w="1183" h="539">
                <a:moveTo>
                  <a:pt x="1183" y="0"/>
                </a:moveTo>
                <a:lnTo>
                  <a:pt x="0" y="0"/>
                </a:lnTo>
                <a:lnTo>
                  <a:pt x="0" y="539"/>
                </a:lnTo>
                <a:lnTo>
                  <a:pt x="24" y="539"/>
                </a:lnTo>
                <a:lnTo>
                  <a:pt x="1183" y="539"/>
                </a:lnTo>
                <a:lnTo>
                  <a:pt x="1183"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
          <p:cNvSpPr>
            <a:spLocks/>
          </p:cNvSpPr>
          <p:nvPr/>
        </p:nvSpPr>
        <p:spPr bwMode="auto">
          <a:xfrm>
            <a:off x="857211" y="1295520"/>
            <a:ext cx="2966328" cy="2963747"/>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19050">
            <a:gradFill flip="none" rotWithShape="1">
              <a:gsLst>
                <a:gs pos="0">
                  <a:schemeClr val="bg1">
                    <a:lumMod val="75000"/>
                  </a:schemeClr>
                </a:gs>
                <a:gs pos="100000">
                  <a:schemeClr val="bg1"/>
                </a:gs>
              </a:gsLst>
              <a:lin ang="18900000" scaled="1"/>
              <a:tileRect/>
            </a:gradFill>
          </a:ln>
          <a:effectLst>
            <a:outerShdw blurRad="203200" dist="88900" dir="8100000" sx="102000" sy="102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dirty="0">
              <a:solidFill>
                <a:schemeClr val="lt1"/>
              </a:solidFill>
              <a:latin typeface="+mn-lt"/>
              <a:ea typeface="+mn-ea"/>
            </a:endParaRPr>
          </a:p>
        </p:txBody>
      </p:sp>
      <p:sp>
        <p:nvSpPr>
          <p:cNvPr id="47" name="任意多边形 46"/>
          <p:cNvSpPr/>
          <p:nvPr/>
        </p:nvSpPr>
        <p:spPr>
          <a:xfrm>
            <a:off x="1118355" y="1554932"/>
            <a:ext cx="2444039" cy="2444923"/>
          </a:xfrm>
          <a:custGeom>
            <a:avLst/>
            <a:gdLst>
              <a:gd name="connsiteX0" fmla="*/ 553622 w 1107244"/>
              <a:gd name="connsiteY0" fmla="*/ 45249 h 1107244"/>
              <a:gd name="connsiteX1" fmla="*/ 45249 w 1107244"/>
              <a:gd name="connsiteY1" fmla="*/ 553622 h 1107244"/>
              <a:gd name="connsiteX2" fmla="*/ 553622 w 1107244"/>
              <a:gd name="connsiteY2" fmla="*/ 1061995 h 1107244"/>
              <a:gd name="connsiteX3" fmla="*/ 1061995 w 1107244"/>
              <a:gd name="connsiteY3" fmla="*/ 553622 h 1107244"/>
              <a:gd name="connsiteX4" fmla="*/ 553622 w 1107244"/>
              <a:gd name="connsiteY4" fmla="*/ 45249 h 1107244"/>
              <a:gd name="connsiteX5" fmla="*/ 553622 w 1107244"/>
              <a:gd name="connsiteY5" fmla="*/ 0 h 1107244"/>
              <a:gd name="connsiteX6" fmla="*/ 1107244 w 1107244"/>
              <a:gd name="connsiteY6" fmla="*/ 553622 h 1107244"/>
              <a:gd name="connsiteX7" fmla="*/ 553622 w 1107244"/>
              <a:gd name="connsiteY7" fmla="*/ 1107244 h 1107244"/>
              <a:gd name="connsiteX8" fmla="*/ 0 w 1107244"/>
              <a:gd name="connsiteY8" fmla="*/ 553622 h 1107244"/>
              <a:gd name="connsiteX9" fmla="*/ 553622 w 1107244"/>
              <a:gd name="connsiteY9" fmla="*/ 0 h 1107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7244" h="1107244">
                <a:moveTo>
                  <a:pt x="553622" y="45249"/>
                </a:moveTo>
                <a:cubicBezTo>
                  <a:pt x="272855" y="45249"/>
                  <a:pt x="45249" y="272855"/>
                  <a:pt x="45249" y="553622"/>
                </a:cubicBezTo>
                <a:cubicBezTo>
                  <a:pt x="45249" y="834389"/>
                  <a:pt x="272855" y="1061995"/>
                  <a:pt x="553622" y="1061995"/>
                </a:cubicBezTo>
                <a:cubicBezTo>
                  <a:pt x="834389" y="1061995"/>
                  <a:pt x="1061995" y="834389"/>
                  <a:pt x="1061995" y="553622"/>
                </a:cubicBezTo>
                <a:cubicBezTo>
                  <a:pt x="1061995" y="272855"/>
                  <a:pt x="834389" y="45249"/>
                  <a:pt x="553622" y="45249"/>
                </a:cubicBezTo>
                <a:close/>
                <a:moveTo>
                  <a:pt x="553622" y="0"/>
                </a:moveTo>
                <a:cubicBezTo>
                  <a:pt x="859379" y="0"/>
                  <a:pt x="1107244" y="247865"/>
                  <a:pt x="1107244" y="553622"/>
                </a:cubicBezTo>
                <a:cubicBezTo>
                  <a:pt x="1107244" y="859379"/>
                  <a:pt x="859379" y="1107244"/>
                  <a:pt x="553622" y="1107244"/>
                </a:cubicBezTo>
                <a:cubicBezTo>
                  <a:pt x="247865" y="1107244"/>
                  <a:pt x="0" y="859379"/>
                  <a:pt x="0" y="553622"/>
                </a:cubicBezTo>
                <a:cubicBezTo>
                  <a:pt x="0" y="247865"/>
                  <a:pt x="247865" y="0"/>
                  <a:pt x="553622" y="0"/>
                </a:cubicBezTo>
                <a:close/>
              </a:path>
            </a:pathLst>
          </a:custGeom>
          <a:ln>
            <a:noFill/>
          </a:ln>
          <a:effectLst>
            <a:innerShdw blurRad="38100" dist="127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9" name="TextBox 48"/>
          <p:cNvSpPr txBox="1"/>
          <p:nvPr/>
        </p:nvSpPr>
        <p:spPr>
          <a:xfrm>
            <a:off x="1643029" y="1973251"/>
            <a:ext cx="1643074" cy="1569660"/>
          </a:xfrm>
          <a:prstGeom prst="rect">
            <a:avLst/>
          </a:prstGeom>
          <a:noFill/>
        </p:spPr>
        <p:txBody>
          <a:bodyPr wrap="square" rtlCol="0">
            <a:spAutoFit/>
          </a:bodyPr>
          <a:lstStyle/>
          <a:p>
            <a:r>
              <a:rPr lang="zh-CN" altLang="en-US" sz="4800" b="1" dirty="0" smtClean="0"/>
              <a:t>内容简介</a:t>
            </a:r>
            <a:endParaRPr lang="zh-CN" altLang="en-US" sz="4800" b="1" dirty="0"/>
          </a:p>
        </p:txBody>
      </p:sp>
      <p:sp>
        <p:nvSpPr>
          <p:cNvPr id="27" name="MH_SubTitle_1"/>
          <p:cNvSpPr txBox="1"/>
          <p:nvPr>
            <p:custDataLst>
              <p:tags r:id="rId8"/>
            </p:custDataLst>
          </p:nvPr>
        </p:nvSpPr>
        <p:spPr>
          <a:xfrm>
            <a:off x="5925319" y="1485511"/>
            <a:ext cx="4883647" cy="384721"/>
          </a:xfrm>
          <a:prstGeom prst="rect">
            <a:avLst/>
          </a:prstGeom>
          <a:noFill/>
        </p:spPr>
        <p:txBody>
          <a:bodyPr wrap="square" lIns="0" tIns="0" rIns="0" bIns="0" anchor="ctr">
            <a:spAutoFit/>
          </a:bodyPr>
          <a:lstStyle/>
          <a:p>
            <a:pPr eaLnBrk="1" hangingPunct="1"/>
            <a:r>
              <a:rPr lang="zh-CN" altLang="en-US" sz="2500" b="1" dirty="0" smtClean="0">
                <a:latin typeface="微软雅黑" pitchFamily="34" charset="-122"/>
                <a:ea typeface="微软雅黑" pitchFamily="34" charset="-122"/>
              </a:rPr>
              <a:t>项目管理引言</a:t>
            </a:r>
            <a:endParaRPr lang="zh-CN" altLang="en-US" sz="2500" b="1" dirty="0">
              <a:latin typeface="微软雅黑" pitchFamily="34" charset="-122"/>
              <a:ea typeface="微软雅黑" pitchFamily="34" charset="-122"/>
            </a:endParaRPr>
          </a:p>
        </p:txBody>
      </p:sp>
      <p:sp>
        <p:nvSpPr>
          <p:cNvPr id="28" name="MH_Other_12"/>
          <p:cNvSpPr txBox="1">
            <a:spLocks noChangeArrowheads="1"/>
          </p:cNvSpPr>
          <p:nvPr>
            <p:custDataLst>
              <p:tags r:id="rId9"/>
            </p:custDataLst>
          </p:nvPr>
        </p:nvSpPr>
        <p:spPr bwMode="auto">
          <a:xfrm>
            <a:off x="4701183" y="4840461"/>
            <a:ext cx="565888" cy="3894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sz="2500" b="1" dirty="0">
                <a:solidFill>
                  <a:srgbClr val="222A35"/>
                </a:solidFill>
                <a:latin typeface="Arial" panose="020B0604020202020204" pitchFamily="34" charset="0"/>
                <a:ea typeface="微软雅黑" panose="020B0503020204020204" pitchFamily="34" charset="-122"/>
                <a:sym typeface="Arial" panose="020B0604020202020204" pitchFamily="34" charset="0"/>
              </a:rPr>
              <a:t>五</a:t>
            </a:r>
          </a:p>
        </p:txBody>
      </p:sp>
      <p:sp>
        <p:nvSpPr>
          <p:cNvPr id="26" name="MH_SubTitle_3"/>
          <p:cNvSpPr txBox="1"/>
          <p:nvPr>
            <p:custDataLst>
              <p:tags r:id="rId10"/>
            </p:custDataLst>
          </p:nvPr>
        </p:nvSpPr>
        <p:spPr>
          <a:xfrm>
            <a:off x="5956910" y="3951684"/>
            <a:ext cx="3352785" cy="384721"/>
          </a:xfrm>
          <a:prstGeom prst="rect">
            <a:avLst/>
          </a:prstGeom>
          <a:noFill/>
        </p:spPr>
        <p:txBody>
          <a:bodyPr wrap="square" lIns="0" tIns="0" rIns="0" bIns="0" anchor="ctr">
            <a:spAutoFit/>
          </a:bodyPr>
          <a:lstStyle/>
          <a:p>
            <a:pPr eaLnBrk="1" hangingPunct="1"/>
            <a:r>
              <a:rPr lang="zh-CN" altLang="en-US" sz="2500" b="1" dirty="0" smtClean="0">
                <a:latin typeface="微软雅黑" pitchFamily="34" charset="-122"/>
                <a:ea typeface="微软雅黑" pitchFamily="34" charset="-122"/>
              </a:rPr>
              <a:t>项目管理内容总结</a:t>
            </a:r>
            <a:endParaRPr lang="zh-CN" altLang="en-US" sz="2500" b="1" dirty="0">
              <a:latin typeface="微软雅黑" pitchFamily="34" charset="-122"/>
              <a:ea typeface="微软雅黑" pitchFamily="34" charset="-122"/>
            </a:endParaRPr>
          </a:p>
        </p:txBody>
      </p:sp>
      <p:sp>
        <p:nvSpPr>
          <p:cNvPr id="33" name="MH_SubTitle_3"/>
          <p:cNvSpPr txBox="1"/>
          <p:nvPr>
            <p:custDataLst>
              <p:tags r:id="rId11"/>
            </p:custDataLst>
          </p:nvPr>
        </p:nvSpPr>
        <p:spPr>
          <a:xfrm>
            <a:off x="5956910" y="4768453"/>
            <a:ext cx="3352785" cy="384721"/>
          </a:xfrm>
          <a:prstGeom prst="rect">
            <a:avLst/>
          </a:prstGeom>
          <a:noFill/>
        </p:spPr>
        <p:txBody>
          <a:bodyPr wrap="square" lIns="0" tIns="0" rIns="0" bIns="0" anchor="ctr">
            <a:spAutoFit/>
          </a:bodyPr>
          <a:lstStyle/>
          <a:p>
            <a:pPr eaLnBrk="1" hangingPunct="1"/>
            <a:r>
              <a:rPr lang="zh-CN" altLang="en-US" sz="2500" b="1" dirty="0" smtClean="0">
                <a:latin typeface="微软雅黑" pitchFamily="34" charset="-122"/>
                <a:ea typeface="微软雅黑" pitchFamily="34" charset="-122"/>
              </a:rPr>
              <a:t>培训总结</a:t>
            </a:r>
            <a:endParaRPr lang="zh-CN" altLang="en-US" sz="2500" b="1" dirty="0">
              <a:latin typeface="微软雅黑" pitchFamily="34" charset="-122"/>
              <a:ea typeface="微软雅黑" pitchFamily="34" charset="-122"/>
            </a:endParaRPr>
          </a:p>
        </p:txBody>
      </p:sp>
      <p:sp>
        <p:nvSpPr>
          <p:cNvPr id="31" name="TextBox 30"/>
          <p:cNvSpPr txBox="1"/>
          <p:nvPr/>
        </p:nvSpPr>
        <p:spPr>
          <a:xfrm>
            <a:off x="785773" y="258739"/>
            <a:ext cx="6286544" cy="584775"/>
          </a:xfrm>
          <a:prstGeom prst="rect">
            <a:avLst/>
          </a:prstGeom>
          <a:noFill/>
        </p:spPr>
        <p:txBody>
          <a:bodyPr wrap="square" rtlCol="0">
            <a:spAutoFit/>
          </a:bodyPr>
          <a:lstStyle/>
          <a:p>
            <a:r>
              <a:rPr lang="zh-CN" altLang="en-US" sz="3200" b="1" dirty="0" smtClean="0">
                <a:solidFill>
                  <a:schemeClr val="bg1"/>
                </a:solidFill>
              </a:rPr>
              <a:t>目录</a:t>
            </a:r>
            <a:endParaRPr lang="zh-CN" altLang="en-US" sz="3200" b="1" dirty="0">
              <a:solidFill>
                <a:schemeClr val="bg1"/>
              </a:solidFill>
            </a:endParaRPr>
          </a:p>
        </p:txBody>
      </p:sp>
    </p:spTree>
  </p:cSld>
  <p:clrMapOvr>
    <a:masterClrMapping/>
  </p:clrMapOvr>
  <p:transition spd="med"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txBox="1">
            <a:spLocks noChangeArrowheads="1"/>
          </p:cNvSpPr>
          <p:nvPr/>
        </p:nvSpPr>
        <p:spPr>
          <a:xfrm>
            <a:off x="2396927" y="1456085"/>
            <a:ext cx="7772400" cy="7200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t>项目在生命周期中的资源投入关系表</a:t>
            </a:r>
            <a:endParaRPr lang="zh-CN" altLang="en-US" sz="2800" dirty="0" smtClean="0"/>
          </a:p>
        </p:txBody>
      </p:sp>
      <p:sp>
        <p:nvSpPr>
          <p:cNvPr id="3" name="Rectangle 9"/>
          <p:cNvSpPr txBox="1">
            <a:spLocks noChangeArrowheads="1"/>
          </p:cNvSpPr>
          <p:nvPr/>
        </p:nvSpPr>
        <p:spPr>
          <a:xfrm>
            <a:off x="1771576" y="2306861"/>
            <a:ext cx="7924800" cy="3657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endParaRPr lang="en-US" altLang="zh-CN" smtClean="0"/>
          </a:p>
          <a:p>
            <a:pPr>
              <a:buFontTx/>
              <a:buNone/>
            </a:pPr>
            <a:r>
              <a:rPr lang="en-US" altLang="zh-CN" smtClean="0"/>
              <a:t>       </a:t>
            </a:r>
            <a:endParaRPr lang="en-US" altLang="zh-CN" dirty="0" smtClean="0"/>
          </a:p>
        </p:txBody>
      </p:sp>
      <p:sp>
        <p:nvSpPr>
          <p:cNvPr id="4" name="Rectangle 10"/>
          <p:cNvSpPr txBox="1">
            <a:spLocks noChangeArrowheads="1"/>
          </p:cNvSpPr>
          <p:nvPr/>
        </p:nvSpPr>
        <p:spPr>
          <a:xfrm>
            <a:off x="2609776" y="5812061"/>
            <a:ext cx="6934200" cy="762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None/>
            </a:pPr>
            <a:r>
              <a:rPr lang="en-US" altLang="zh-CN" sz="2400" dirty="0" smtClean="0"/>
              <a:t>Time</a:t>
            </a:r>
          </a:p>
          <a:p>
            <a:pPr algn="ctr">
              <a:buFontTx/>
              <a:buNone/>
            </a:pPr>
            <a:r>
              <a:rPr lang="en-US" altLang="zh-CN" sz="1800" dirty="0" smtClean="0"/>
              <a:t>(</a:t>
            </a:r>
            <a:r>
              <a:rPr lang="zh-CN" altLang="en-US" sz="1800" dirty="0" smtClean="0"/>
              <a:t>周期的长短，视项目内容、复杂性和规模而定）</a:t>
            </a:r>
          </a:p>
          <a:p>
            <a:pPr algn="ctr">
              <a:buFontTx/>
              <a:buNone/>
            </a:pPr>
            <a:r>
              <a:rPr lang="zh-CN" altLang="en-US" sz="2400" b="1" dirty="0" smtClean="0"/>
              <a:t>        </a:t>
            </a:r>
            <a:endParaRPr lang="zh-CN" altLang="en-US" sz="2400" dirty="0" smtClean="0"/>
          </a:p>
        </p:txBody>
      </p:sp>
      <p:sp>
        <p:nvSpPr>
          <p:cNvPr id="5" name="Rectangle 14"/>
          <p:cNvSpPr>
            <a:spLocks noChangeArrowheads="1"/>
          </p:cNvSpPr>
          <p:nvPr/>
        </p:nvSpPr>
        <p:spPr bwMode="auto">
          <a:xfrm>
            <a:off x="2609776" y="2535461"/>
            <a:ext cx="6858000" cy="2895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微软雅黑" pitchFamily="34" charset="-122"/>
            </a:endParaRPr>
          </a:p>
        </p:txBody>
      </p:sp>
      <p:sp>
        <p:nvSpPr>
          <p:cNvPr id="6" name="Line 15"/>
          <p:cNvSpPr>
            <a:spLocks noChangeShapeType="1"/>
          </p:cNvSpPr>
          <p:nvPr/>
        </p:nvSpPr>
        <p:spPr bwMode="auto">
          <a:xfrm>
            <a:off x="2609776" y="3449861"/>
            <a:ext cx="6858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微软雅黑" pitchFamily="34" charset="-122"/>
            </a:endParaRPr>
          </a:p>
        </p:txBody>
      </p:sp>
      <p:sp>
        <p:nvSpPr>
          <p:cNvPr id="7" name="Line 16"/>
          <p:cNvSpPr>
            <a:spLocks noChangeShapeType="1"/>
          </p:cNvSpPr>
          <p:nvPr/>
        </p:nvSpPr>
        <p:spPr bwMode="auto">
          <a:xfrm>
            <a:off x="4286176" y="2535461"/>
            <a:ext cx="0" cy="2895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微软雅黑" pitchFamily="34" charset="-122"/>
            </a:endParaRPr>
          </a:p>
        </p:txBody>
      </p:sp>
      <p:sp>
        <p:nvSpPr>
          <p:cNvPr id="8" name="Line 17"/>
          <p:cNvSpPr>
            <a:spLocks noChangeShapeType="1"/>
          </p:cNvSpPr>
          <p:nvPr/>
        </p:nvSpPr>
        <p:spPr bwMode="auto">
          <a:xfrm>
            <a:off x="6038776" y="2535461"/>
            <a:ext cx="0" cy="2895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微软雅黑" pitchFamily="34" charset="-122"/>
            </a:endParaRPr>
          </a:p>
        </p:txBody>
      </p:sp>
      <p:sp>
        <p:nvSpPr>
          <p:cNvPr id="9" name="Line 19"/>
          <p:cNvSpPr>
            <a:spLocks noChangeShapeType="1"/>
          </p:cNvSpPr>
          <p:nvPr/>
        </p:nvSpPr>
        <p:spPr bwMode="auto">
          <a:xfrm>
            <a:off x="7791376" y="2535461"/>
            <a:ext cx="0" cy="2895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微软雅黑" pitchFamily="34" charset="-122"/>
            </a:endParaRPr>
          </a:p>
        </p:txBody>
      </p:sp>
      <p:sp>
        <p:nvSpPr>
          <p:cNvPr id="10" name="Text Box 21"/>
          <p:cNvSpPr txBox="1">
            <a:spLocks noChangeArrowheads="1"/>
          </p:cNvSpPr>
          <p:nvPr/>
        </p:nvSpPr>
        <p:spPr bwMode="auto">
          <a:xfrm>
            <a:off x="2685976" y="2684686"/>
            <a:ext cx="6629400" cy="1069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50000"/>
              </a:spcBef>
            </a:pPr>
            <a:r>
              <a:rPr lang="en-US" altLang="zh-CN" sz="1600" dirty="0">
                <a:ea typeface="微软雅黑" pitchFamily="34" charset="-122"/>
              </a:rPr>
              <a:t>  </a:t>
            </a:r>
            <a:r>
              <a:rPr lang="zh-CN" altLang="en-US" sz="1600" dirty="0">
                <a:ea typeface="微软雅黑" pitchFamily="34" charset="-122"/>
              </a:rPr>
              <a:t>启动阶段                     计划</a:t>
            </a:r>
            <a:r>
              <a:rPr lang="zh-CN" altLang="en-US" sz="1600" dirty="0" smtClean="0">
                <a:ea typeface="微软雅黑" pitchFamily="34" charset="-122"/>
              </a:rPr>
              <a:t>阶段                   实施阶段                收尾阶段</a:t>
            </a:r>
            <a:endParaRPr lang="zh-CN" altLang="en-US" sz="1600" dirty="0">
              <a:ea typeface="微软雅黑" pitchFamily="34" charset="-122"/>
            </a:endParaRPr>
          </a:p>
          <a:p>
            <a:pPr>
              <a:spcBef>
                <a:spcPct val="50000"/>
              </a:spcBef>
            </a:pPr>
            <a:r>
              <a:rPr lang="zh-CN" altLang="en-US" sz="1600" dirty="0">
                <a:ea typeface="微软雅黑" pitchFamily="34" charset="-122"/>
              </a:rPr>
              <a:t>   </a:t>
            </a:r>
            <a:r>
              <a:rPr lang="en-US" altLang="zh-CN" sz="1600" dirty="0">
                <a:ea typeface="微软雅黑" pitchFamily="34" charset="-122"/>
              </a:rPr>
              <a:t>Initiation                      Planning                    Execution              Completion</a:t>
            </a:r>
          </a:p>
          <a:p>
            <a:pPr>
              <a:spcBef>
                <a:spcPct val="50000"/>
              </a:spcBef>
            </a:pPr>
            <a:endParaRPr lang="en-US" altLang="zh-CN" sz="1600" dirty="0">
              <a:ea typeface="微软雅黑" pitchFamily="34" charset="-122"/>
            </a:endParaRPr>
          </a:p>
        </p:txBody>
      </p:sp>
      <p:sp>
        <p:nvSpPr>
          <p:cNvPr id="11" name="Freeform 35"/>
          <p:cNvSpPr>
            <a:spLocks/>
          </p:cNvSpPr>
          <p:nvPr/>
        </p:nvSpPr>
        <p:spPr bwMode="auto">
          <a:xfrm>
            <a:off x="2609776" y="3589561"/>
            <a:ext cx="6858000" cy="1841500"/>
          </a:xfrm>
          <a:custGeom>
            <a:avLst/>
            <a:gdLst>
              <a:gd name="T0" fmla="*/ 0 w 4320"/>
              <a:gd name="T1" fmla="*/ 1765300 h 1160"/>
              <a:gd name="T2" fmla="*/ 1676400 w 4320"/>
              <a:gd name="T3" fmla="*/ 1612900 h 1160"/>
              <a:gd name="T4" fmla="*/ 3276600 w 4320"/>
              <a:gd name="T5" fmla="*/ 1308100 h 1160"/>
              <a:gd name="T6" fmla="*/ 4343400 w 4320"/>
              <a:gd name="T7" fmla="*/ 12700 h 1160"/>
              <a:gd name="T8" fmla="*/ 5029200 w 4320"/>
              <a:gd name="T9" fmla="*/ 1231900 h 1160"/>
              <a:gd name="T10" fmla="*/ 6858000 w 4320"/>
              <a:gd name="T11" fmla="*/ 1841500 h 1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20" h="1160">
                <a:moveTo>
                  <a:pt x="0" y="1112"/>
                </a:moveTo>
                <a:cubicBezTo>
                  <a:pt x="356" y="1088"/>
                  <a:pt x="712" y="1064"/>
                  <a:pt x="1056" y="1016"/>
                </a:cubicBezTo>
                <a:cubicBezTo>
                  <a:pt x="1400" y="968"/>
                  <a:pt x="1784" y="992"/>
                  <a:pt x="2064" y="824"/>
                </a:cubicBezTo>
                <a:cubicBezTo>
                  <a:pt x="2344" y="656"/>
                  <a:pt x="2552" y="16"/>
                  <a:pt x="2736" y="8"/>
                </a:cubicBezTo>
                <a:cubicBezTo>
                  <a:pt x="2920" y="0"/>
                  <a:pt x="2904" y="584"/>
                  <a:pt x="3168" y="776"/>
                </a:cubicBezTo>
                <a:cubicBezTo>
                  <a:pt x="3432" y="968"/>
                  <a:pt x="3876" y="1064"/>
                  <a:pt x="4320" y="1160"/>
                </a:cubicBez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微软雅黑" pitchFamily="34" charset="-122"/>
            </a:endParaRPr>
          </a:p>
        </p:txBody>
      </p:sp>
      <p:sp>
        <p:nvSpPr>
          <p:cNvPr id="12" name="Text Box 36"/>
          <p:cNvSpPr txBox="1">
            <a:spLocks noChangeArrowheads="1"/>
          </p:cNvSpPr>
          <p:nvPr/>
        </p:nvSpPr>
        <p:spPr bwMode="auto">
          <a:xfrm>
            <a:off x="1460823" y="3221261"/>
            <a:ext cx="615553"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50000"/>
              </a:spcBef>
            </a:pPr>
            <a:r>
              <a:rPr lang="zh-CN" altLang="en-US" dirty="0">
                <a:ea typeface="微软雅黑" pitchFamily="34" charset="-122"/>
              </a:rPr>
              <a:t>资源投入</a:t>
            </a:r>
          </a:p>
        </p:txBody>
      </p:sp>
      <p:sp>
        <p:nvSpPr>
          <p:cNvPr id="13" name="TextBox 12"/>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启动阶段</a:t>
            </a:r>
            <a:endParaRPr lang="zh-CN" altLang="en-US" sz="2800" b="1" dirty="0">
              <a:solidFill>
                <a:schemeClr val="bg1"/>
              </a:solidFill>
            </a:endParaRPr>
          </a:p>
        </p:txBody>
      </p:sp>
    </p:spTree>
    <p:extLst>
      <p:ext uri="{BB962C8B-B14F-4D97-AF65-F5344CB8AC3E}">
        <p14:creationId xmlns="" xmlns:p14="http://schemas.microsoft.com/office/powerpoint/2010/main" val="2285300507"/>
      </p:ext>
    </p:extLst>
  </p:cSld>
  <p:clrMapOvr>
    <a:masterClrMapping/>
  </p:clrMapOvr>
  <p:transition spd="med"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a:spLocks noChangeArrowheads="1"/>
          </p:cNvSpPr>
          <p:nvPr/>
        </p:nvSpPr>
        <p:spPr bwMode="auto">
          <a:xfrm>
            <a:off x="2959671" y="2524451"/>
            <a:ext cx="7162800" cy="3505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微软雅黑" pitchFamily="34" charset="-122"/>
            </a:endParaRPr>
          </a:p>
        </p:txBody>
      </p:sp>
      <p:sp>
        <p:nvSpPr>
          <p:cNvPr id="3" name="Rectangle 8"/>
          <p:cNvSpPr txBox="1">
            <a:spLocks noChangeArrowheads="1"/>
          </p:cNvSpPr>
          <p:nvPr/>
        </p:nvSpPr>
        <p:spPr>
          <a:xfrm>
            <a:off x="1892871" y="1533851"/>
            <a:ext cx="8460432" cy="1066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smtClean="0"/>
              <a:t>        </a:t>
            </a:r>
            <a:r>
              <a:rPr lang="zh-CN" altLang="en-US" sz="3200" b="1" smtClean="0"/>
              <a:t>项目生命周期与影响及更正费用的关系</a:t>
            </a:r>
            <a:r>
              <a:rPr lang="zh-CN" altLang="en-US" sz="2800" b="1" smtClean="0"/>
              <a:t/>
            </a:r>
            <a:br>
              <a:rPr lang="zh-CN" altLang="en-US" sz="2800" b="1" smtClean="0"/>
            </a:br>
            <a:r>
              <a:rPr lang="zh-CN" altLang="en-US" sz="3200" b="1" smtClean="0"/>
              <a:t>        </a:t>
            </a:r>
            <a:br>
              <a:rPr lang="zh-CN" altLang="en-US" sz="3200" b="1" smtClean="0"/>
            </a:br>
            <a:endParaRPr lang="zh-CN" altLang="en-US" sz="2400" b="1" baseline="66000" dirty="0" smtClean="0"/>
          </a:p>
        </p:txBody>
      </p:sp>
      <p:sp>
        <p:nvSpPr>
          <p:cNvPr id="4" name="Text Box 13"/>
          <p:cNvSpPr txBox="1">
            <a:spLocks noChangeArrowheads="1"/>
          </p:cNvSpPr>
          <p:nvPr/>
        </p:nvSpPr>
        <p:spPr bwMode="auto">
          <a:xfrm>
            <a:off x="3188271" y="2676851"/>
            <a:ext cx="6629400" cy="1069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50000"/>
              </a:spcBef>
            </a:pPr>
            <a:r>
              <a:rPr lang="en-US" altLang="zh-CN" sz="1600" dirty="0">
                <a:ea typeface="微软雅黑" pitchFamily="34" charset="-122"/>
              </a:rPr>
              <a:t>  </a:t>
            </a:r>
            <a:r>
              <a:rPr lang="zh-CN" altLang="en-US" sz="1600" dirty="0">
                <a:ea typeface="微软雅黑" pitchFamily="34" charset="-122"/>
              </a:rPr>
              <a:t>启动阶段                     规划阶段                   执行阶段                完成阶段</a:t>
            </a:r>
          </a:p>
          <a:p>
            <a:pPr>
              <a:spcBef>
                <a:spcPct val="50000"/>
              </a:spcBef>
            </a:pPr>
            <a:r>
              <a:rPr lang="zh-CN" altLang="en-US" sz="1600" dirty="0">
                <a:ea typeface="微软雅黑" pitchFamily="34" charset="-122"/>
              </a:rPr>
              <a:t>   </a:t>
            </a:r>
            <a:r>
              <a:rPr lang="en-US" altLang="zh-CN" sz="1600" dirty="0">
                <a:ea typeface="微软雅黑" pitchFamily="34" charset="-122"/>
              </a:rPr>
              <a:t>Initiation                      Planning                    Execution              Completion</a:t>
            </a:r>
          </a:p>
          <a:p>
            <a:pPr>
              <a:spcBef>
                <a:spcPct val="50000"/>
              </a:spcBef>
            </a:pPr>
            <a:endParaRPr lang="en-US" altLang="zh-CN" sz="1600" dirty="0">
              <a:ea typeface="微软雅黑" pitchFamily="34" charset="-122"/>
            </a:endParaRPr>
          </a:p>
        </p:txBody>
      </p:sp>
      <p:sp>
        <p:nvSpPr>
          <p:cNvPr id="5" name="Line 15"/>
          <p:cNvSpPr>
            <a:spLocks noChangeShapeType="1"/>
          </p:cNvSpPr>
          <p:nvPr/>
        </p:nvSpPr>
        <p:spPr bwMode="auto">
          <a:xfrm>
            <a:off x="2959671" y="3515051"/>
            <a:ext cx="7162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微软雅黑" pitchFamily="34" charset="-122"/>
            </a:endParaRPr>
          </a:p>
        </p:txBody>
      </p:sp>
      <p:sp>
        <p:nvSpPr>
          <p:cNvPr id="6" name="Line 16"/>
          <p:cNvSpPr>
            <a:spLocks noChangeShapeType="1"/>
          </p:cNvSpPr>
          <p:nvPr/>
        </p:nvSpPr>
        <p:spPr bwMode="auto">
          <a:xfrm>
            <a:off x="4712271" y="2524451"/>
            <a:ext cx="0" cy="3505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微软雅黑" pitchFamily="34" charset="-122"/>
            </a:endParaRPr>
          </a:p>
        </p:txBody>
      </p:sp>
      <p:sp>
        <p:nvSpPr>
          <p:cNvPr id="7" name="Line 17"/>
          <p:cNvSpPr>
            <a:spLocks noChangeShapeType="1"/>
          </p:cNvSpPr>
          <p:nvPr/>
        </p:nvSpPr>
        <p:spPr bwMode="auto">
          <a:xfrm>
            <a:off x="6464871" y="2524451"/>
            <a:ext cx="0" cy="3505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微软雅黑" pitchFamily="34" charset="-122"/>
            </a:endParaRPr>
          </a:p>
        </p:txBody>
      </p:sp>
      <p:sp>
        <p:nvSpPr>
          <p:cNvPr id="8" name="Line 18"/>
          <p:cNvSpPr>
            <a:spLocks noChangeShapeType="1"/>
          </p:cNvSpPr>
          <p:nvPr/>
        </p:nvSpPr>
        <p:spPr bwMode="auto">
          <a:xfrm>
            <a:off x="8217471" y="2524451"/>
            <a:ext cx="0" cy="3505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微软雅黑" pitchFamily="34" charset="-122"/>
            </a:endParaRPr>
          </a:p>
        </p:txBody>
      </p:sp>
      <p:sp>
        <p:nvSpPr>
          <p:cNvPr id="9" name="Freeform 20"/>
          <p:cNvSpPr>
            <a:spLocks/>
          </p:cNvSpPr>
          <p:nvPr/>
        </p:nvSpPr>
        <p:spPr bwMode="auto">
          <a:xfrm>
            <a:off x="2959671" y="3667451"/>
            <a:ext cx="6934200" cy="2362200"/>
          </a:xfrm>
          <a:custGeom>
            <a:avLst/>
            <a:gdLst>
              <a:gd name="T0" fmla="*/ 0 w 4368"/>
              <a:gd name="T1" fmla="*/ 0 h 1488"/>
              <a:gd name="T2" fmla="*/ 1828800 w 4368"/>
              <a:gd name="T3" fmla="*/ 228600 h 1488"/>
              <a:gd name="T4" fmla="*/ 2895600 w 4368"/>
              <a:gd name="T5" fmla="*/ 762000 h 1488"/>
              <a:gd name="T6" fmla="*/ 3505200 w 4368"/>
              <a:gd name="T7" fmla="*/ 1524000 h 1488"/>
              <a:gd name="T8" fmla="*/ 4343400 w 4368"/>
              <a:gd name="T9" fmla="*/ 2057400 h 1488"/>
              <a:gd name="T10" fmla="*/ 5257800 w 4368"/>
              <a:gd name="T11" fmla="*/ 2286000 h 1488"/>
              <a:gd name="T12" fmla="*/ 6934200 w 4368"/>
              <a:gd name="T13" fmla="*/ 2362200 h 14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68" h="1488">
                <a:moveTo>
                  <a:pt x="0" y="0"/>
                </a:moveTo>
                <a:cubicBezTo>
                  <a:pt x="424" y="32"/>
                  <a:pt x="848" y="64"/>
                  <a:pt x="1152" y="144"/>
                </a:cubicBezTo>
                <a:cubicBezTo>
                  <a:pt x="1456" y="224"/>
                  <a:pt x="1648" y="344"/>
                  <a:pt x="1824" y="480"/>
                </a:cubicBezTo>
                <a:cubicBezTo>
                  <a:pt x="2000" y="616"/>
                  <a:pt x="2056" y="824"/>
                  <a:pt x="2208" y="960"/>
                </a:cubicBezTo>
                <a:cubicBezTo>
                  <a:pt x="2360" y="1096"/>
                  <a:pt x="2552" y="1216"/>
                  <a:pt x="2736" y="1296"/>
                </a:cubicBezTo>
                <a:cubicBezTo>
                  <a:pt x="2920" y="1376"/>
                  <a:pt x="3040" y="1408"/>
                  <a:pt x="3312" y="1440"/>
                </a:cubicBezTo>
                <a:cubicBezTo>
                  <a:pt x="3584" y="1472"/>
                  <a:pt x="3976" y="1480"/>
                  <a:pt x="4368" y="1488"/>
                </a:cubicBez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微软雅黑" pitchFamily="34" charset="-122"/>
            </a:endParaRPr>
          </a:p>
        </p:txBody>
      </p:sp>
      <p:sp>
        <p:nvSpPr>
          <p:cNvPr id="10" name="Freeform 21"/>
          <p:cNvSpPr>
            <a:spLocks/>
          </p:cNvSpPr>
          <p:nvPr/>
        </p:nvSpPr>
        <p:spPr bwMode="auto">
          <a:xfrm>
            <a:off x="2959671" y="3591251"/>
            <a:ext cx="7162800" cy="2374900"/>
          </a:xfrm>
          <a:custGeom>
            <a:avLst/>
            <a:gdLst>
              <a:gd name="T0" fmla="*/ 0 w 4512"/>
              <a:gd name="T1" fmla="*/ 2362200 h 1496"/>
              <a:gd name="T2" fmla="*/ 2743200 w 4512"/>
              <a:gd name="T3" fmla="*/ 2286000 h 1496"/>
              <a:gd name="T4" fmla="*/ 4267200 w 4512"/>
              <a:gd name="T5" fmla="*/ 1828800 h 1496"/>
              <a:gd name="T6" fmla="*/ 5181600 w 4512"/>
              <a:gd name="T7" fmla="*/ 762000 h 1496"/>
              <a:gd name="T8" fmla="*/ 5638800 w 4512"/>
              <a:gd name="T9" fmla="*/ 304800 h 1496"/>
              <a:gd name="T10" fmla="*/ 7162800 w 4512"/>
              <a:gd name="T11" fmla="*/ 0 h 1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12" h="1496">
                <a:moveTo>
                  <a:pt x="0" y="1488"/>
                </a:moveTo>
                <a:cubicBezTo>
                  <a:pt x="640" y="1492"/>
                  <a:pt x="1280" y="1496"/>
                  <a:pt x="1728" y="1440"/>
                </a:cubicBezTo>
                <a:cubicBezTo>
                  <a:pt x="2176" y="1384"/>
                  <a:pt x="2432" y="1312"/>
                  <a:pt x="2688" y="1152"/>
                </a:cubicBezTo>
                <a:cubicBezTo>
                  <a:pt x="2944" y="992"/>
                  <a:pt x="3120" y="640"/>
                  <a:pt x="3264" y="480"/>
                </a:cubicBezTo>
                <a:cubicBezTo>
                  <a:pt x="3408" y="320"/>
                  <a:pt x="3344" y="272"/>
                  <a:pt x="3552" y="192"/>
                </a:cubicBezTo>
                <a:cubicBezTo>
                  <a:pt x="3760" y="112"/>
                  <a:pt x="4136" y="56"/>
                  <a:pt x="4512" y="0"/>
                </a:cubicBez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微软雅黑" pitchFamily="34" charset="-122"/>
            </a:endParaRPr>
          </a:p>
        </p:txBody>
      </p:sp>
      <p:sp>
        <p:nvSpPr>
          <p:cNvPr id="11" name="Text Box 22"/>
          <p:cNvSpPr txBox="1">
            <a:spLocks noChangeArrowheads="1"/>
          </p:cNvSpPr>
          <p:nvPr/>
        </p:nvSpPr>
        <p:spPr bwMode="auto">
          <a:xfrm>
            <a:off x="3117041" y="3807142"/>
            <a:ext cx="1143000"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50000"/>
              </a:spcBef>
            </a:pPr>
            <a:r>
              <a:rPr lang="zh-CN" altLang="en-US" sz="1600" dirty="0" smtClean="0">
                <a:ea typeface="微软雅黑" pitchFamily="34" charset="-122"/>
              </a:rPr>
              <a:t>干系人的影响力、项目的风险与不确定性</a:t>
            </a:r>
            <a:endParaRPr lang="zh-CN" altLang="en-US" sz="1600" dirty="0">
              <a:ea typeface="微软雅黑" pitchFamily="34" charset="-122"/>
            </a:endParaRPr>
          </a:p>
        </p:txBody>
      </p:sp>
      <p:sp>
        <p:nvSpPr>
          <p:cNvPr id="12" name="Text Box 23"/>
          <p:cNvSpPr txBox="1">
            <a:spLocks noChangeArrowheads="1"/>
          </p:cNvSpPr>
          <p:nvPr/>
        </p:nvSpPr>
        <p:spPr bwMode="auto">
          <a:xfrm>
            <a:off x="10122471" y="3662689"/>
            <a:ext cx="91440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charset="0"/>
                <a:ea typeface="宋体" charset="-122"/>
              </a:defRPr>
            </a:lvl1pPr>
            <a:lvl2pPr marL="742950" indent="-285750">
              <a:defRPr kumimoji="1" sz="2800">
                <a:solidFill>
                  <a:schemeClr val="tx1"/>
                </a:solidFill>
                <a:latin typeface="Times New Roman" charset="0"/>
                <a:ea typeface="宋体" charset="-122"/>
              </a:defRPr>
            </a:lvl2pPr>
            <a:lvl3pPr marL="1143000" indent="-228600">
              <a:defRPr kumimoji="1" sz="2800">
                <a:solidFill>
                  <a:schemeClr val="tx1"/>
                </a:solidFill>
                <a:latin typeface="Times New Roman" charset="0"/>
                <a:ea typeface="宋体" charset="-122"/>
              </a:defRPr>
            </a:lvl3pPr>
            <a:lvl4pPr marL="1600200" indent="-228600">
              <a:defRPr kumimoji="1" sz="2800">
                <a:solidFill>
                  <a:schemeClr val="tx1"/>
                </a:solidFill>
                <a:latin typeface="Times New Roman" charset="0"/>
                <a:ea typeface="宋体" charset="-122"/>
              </a:defRPr>
            </a:lvl4pPr>
            <a:lvl5pPr marL="2057400" indent="-228600">
              <a:defRPr kumimoji="1" sz="2800">
                <a:solidFill>
                  <a:schemeClr val="tx1"/>
                </a:solidFill>
                <a:latin typeface="Times New Roman"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charset="0"/>
                <a:ea typeface="宋体" charset="-122"/>
              </a:defRPr>
            </a:lvl9pPr>
          </a:lstStyle>
          <a:p>
            <a:pPr>
              <a:spcBef>
                <a:spcPct val="50000"/>
              </a:spcBef>
            </a:pPr>
            <a:r>
              <a:rPr lang="zh-CN" altLang="en-US" sz="1600" dirty="0" smtClean="0">
                <a:ea typeface="微软雅黑" pitchFamily="34" charset="-122"/>
              </a:rPr>
              <a:t>变更的代价</a:t>
            </a:r>
            <a:endParaRPr lang="zh-CN" altLang="en-US" sz="1600" dirty="0">
              <a:ea typeface="微软雅黑" pitchFamily="34" charset="-122"/>
            </a:endParaRPr>
          </a:p>
        </p:txBody>
      </p:sp>
      <p:sp>
        <p:nvSpPr>
          <p:cNvPr id="13" name="TextBox 12"/>
          <p:cNvSpPr txBox="1"/>
          <p:nvPr/>
        </p:nvSpPr>
        <p:spPr>
          <a:xfrm>
            <a:off x="2496156" y="6029651"/>
            <a:ext cx="415498" cy="369332"/>
          </a:xfrm>
          <a:prstGeom prst="rect">
            <a:avLst/>
          </a:prstGeom>
          <a:noFill/>
        </p:spPr>
        <p:txBody>
          <a:bodyPr wrap="none" rtlCol="0">
            <a:spAutoFit/>
          </a:bodyPr>
          <a:lstStyle/>
          <a:p>
            <a:r>
              <a:rPr lang="zh-CN" altLang="en-US" b="1" dirty="0" smtClean="0">
                <a:solidFill>
                  <a:srgbClr val="C00000"/>
                </a:solidFill>
              </a:rPr>
              <a:t>低</a:t>
            </a:r>
            <a:endParaRPr lang="zh-CN" altLang="en-US" b="1" dirty="0">
              <a:solidFill>
                <a:srgbClr val="C00000"/>
              </a:solidFill>
            </a:endParaRPr>
          </a:p>
        </p:txBody>
      </p:sp>
      <p:sp>
        <p:nvSpPr>
          <p:cNvPr id="14" name="TextBox 13"/>
          <p:cNvSpPr txBox="1"/>
          <p:nvPr/>
        </p:nvSpPr>
        <p:spPr>
          <a:xfrm>
            <a:off x="2481269" y="3221919"/>
            <a:ext cx="415498" cy="369332"/>
          </a:xfrm>
          <a:prstGeom prst="rect">
            <a:avLst/>
          </a:prstGeom>
          <a:noFill/>
        </p:spPr>
        <p:txBody>
          <a:bodyPr wrap="none" rtlCol="0">
            <a:spAutoFit/>
          </a:bodyPr>
          <a:lstStyle/>
          <a:p>
            <a:r>
              <a:rPr lang="zh-CN" altLang="en-US" b="1" dirty="0" smtClean="0">
                <a:solidFill>
                  <a:srgbClr val="C00000"/>
                </a:solidFill>
              </a:rPr>
              <a:t>高</a:t>
            </a:r>
            <a:endParaRPr lang="zh-CN" altLang="en-US" b="1" dirty="0">
              <a:solidFill>
                <a:srgbClr val="C00000"/>
              </a:solidFill>
            </a:endParaRPr>
          </a:p>
        </p:txBody>
      </p:sp>
      <p:cxnSp>
        <p:nvCxnSpPr>
          <p:cNvPr id="15" name="直接箭头连接符 14"/>
          <p:cNvCxnSpPr/>
          <p:nvPr/>
        </p:nvCxnSpPr>
        <p:spPr>
          <a:xfrm flipV="1">
            <a:off x="2689018" y="3807142"/>
            <a:ext cx="0" cy="1901685"/>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504200" y="6302759"/>
            <a:ext cx="2448272" cy="1"/>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89105" y="6127313"/>
            <a:ext cx="1107996" cy="369332"/>
          </a:xfrm>
          <a:prstGeom prst="rect">
            <a:avLst/>
          </a:prstGeom>
          <a:noFill/>
        </p:spPr>
        <p:txBody>
          <a:bodyPr wrap="none" rtlCol="0">
            <a:spAutoFit/>
          </a:bodyPr>
          <a:lstStyle/>
          <a:p>
            <a:r>
              <a:rPr lang="zh-CN" altLang="en-US" b="1" dirty="0" smtClean="0">
                <a:solidFill>
                  <a:srgbClr val="0070C0"/>
                </a:solidFill>
              </a:rPr>
              <a:t>项目时间</a:t>
            </a:r>
            <a:endParaRPr lang="zh-CN" altLang="en-US" b="1" dirty="0">
              <a:solidFill>
                <a:srgbClr val="0070C0"/>
              </a:solidFill>
            </a:endParaRPr>
          </a:p>
        </p:txBody>
      </p:sp>
      <p:sp>
        <p:nvSpPr>
          <p:cNvPr id="18" name="TextBox 17"/>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启动阶段</a:t>
            </a:r>
            <a:endParaRPr lang="zh-CN" altLang="en-US" sz="2800" b="1" dirty="0">
              <a:solidFill>
                <a:schemeClr val="bg1"/>
              </a:solidFill>
            </a:endParaRPr>
          </a:p>
        </p:txBody>
      </p:sp>
    </p:spTree>
    <p:extLst>
      <p:ext uri="{BB962C8B-B14F-4D97-AF65-F5344CB8AC3E}">
        <p14:creationId xmlns="" xmlns:p14="http://schemas.microsoft.com/office/powerpoint/2010/main" val="2589611783"/>
      </p:ext>
    </p:extLst>
  </p:cSld>
  <p:clrMapOvr>
    <a:masterClrMapping/>
  </p:clrMapOvr>
  <p:transition spd="med"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同侧圆角矩形 1"/>
          <p:cNvSpPr/>
          <p:nvPr/>
        </p:nvSpPr>
        <p:spPr>
          <a:xfrm>
            <a:off x="2612951" y="1486691"/>
            <a:ext cx="273630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启动阶段任务</a:t>
            </a:r>
            <a:endParaRPr lang="zh-CN" altLang="en-US" dirty="0">
              <a:latin typeface="微软雅黑" pitchFamily="34" charset="-122"/>
            </a:endParaRPr>
          </a:p>
        </p:txBody>
      </p:sp>
      <p:sp>
        <p:nvSpPr>
          <p:cNvPr id="3" name="矩形 2"/>
          <p:cNvSpPr/>
          <p:nvPr/>
        </p:nvSpPr>
        <p:spPr>
          <a:xfrm>
            <a:off x="2612951" y="2062755"/>
            <a:ext cx="2736304" cy="1368152"/>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zh-CN" altLang="en-US" dirty="0">
                <a:solidFill>
                  <a:srgbClr val="0070C0"/>
                </a:solidFill>
                <a:latin typeface="微软雅黑" pitchFamily="34" charset="-122"/>
              </a:rPr>
              <a:t>立项</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建立项目组</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项目策划</a:t>
            </a:r>
            <a:r>
              <a:rPr lang="en-US" altLang="zh-CN" dirty="0" smtClean="0">
                <a:solidFill>
                  <a:srgbClr val="0070C0"/>
                </a:solidFill>
                <a:latin typeface="微软雅黑" pitchFamily="34" charset="-122"/>
              </a:rPr>
              <a:t>/</a:t>
            </a:r>
            <a:r>
              <a:rPr lang="zh-CN" altLang="en-US" dirty="0" smtClean="0">
                <a:solidFill>
                  <a:srgbClr val="0070C0"/>
                </a:solidFill>
                <a:latin typeface="微软雅黑" pitchFamily="34" charset="-122"/>
              </a:rPr>
              <a:t>制作任务书</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项目启动会议</a:t>
            </a:r>
            <a:endParaRPr lang="zh-CN" altLang="en-US" dirty="0">
              <a:solidFill>
                <a:srgbClr val="0070C0"/>
              </a:solidFill>
              <a:latin typeface="微软雅黑" pitchFamily="34" charset="-122"/>
            </a:endParaRPr>
          </a:p>
        </p:txBody>
      </p:sp>
      <p:sp>
        <p:nvSpPr>
          <p:cNvPr id="4" name="同侧圆角矩形 3"/>
          <p:cNvSpPr/>
          <p:nvPr/>
        </p:nvSpPr>
        <p:spPr>
          <a:xfrm>
            <a:off x="6573391" y="1774723"/>
            <a:ext cx="273630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启动阶段输出</a:t>
            </a:r>
            <a:endParaRPr lang="zh-CN" altLang="en-US" dirty="0">
              <a:latin typeface="微软雅黑" pitchFamily="34" charset="-122"/>
            </a:endParaRPr>
          </a:p>
        </p:txBody>
      </p:sp>
      <p:sp>
        <p:nvSpPr>
          <p:cNvPr id="5" name="矩形 4"/>
          <p:cNvSpPr/>
          <p:nvPr/>
        </p:nvSpPr>
        <p:spPr>
          <a:xfrm>
            <a:off x="6573391" y="2350787"/>
            <a:ext cx="2736304" cy="900100"/>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zh-CN" altLang="en-US" dirty="0" smtClean="0">
                <a:solidFill>
                  <a:srgbClr val="0070C0"/>
                </a:solidFill>
                <a:latin typeface="微软雅黑" pitchFamily="34" charset="-122"/>
              </a:rPr>
              <a:t>项目组成员名单</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策划报告</a:t>
            </a:r>
            <a:r>
              <a:rPr lang="en-US" altLang="zh-CN" dirty="0" smtClean="0">
                <a:solidFill>
                  <a:srgbClr val="0070C0"/>
                </a:solidFill>
                <a:latin typeface="微软雅黑" pitchFamily="34" charset="-122"/>
              </a:rPr>
              <a:t>/</a:t>
            </a:r>
            <a:r>
              <a:rPr lang="zh-CN" altLang="en-US" dirty="0" smtClean="0">
                <a:solidFill>
                  <a:srgbClr val="0070C0"/>
                </a:solidFill>
                <a:latin typeface="微软雅黑" pitchFamily="34" charset="-122"/>
              </a:rPr>
              <a:t>任务书</a:t>
            </a:r>
            <a:endParaRPr lang="zh-CN" altLang="en-US" dirty="0">
              <a:solidFill>
                <a:srgbClr val="0070C0"/>
              </a:solidFill>
              <a:latin typeface="微软雅黑" pitchFamily="34" charset="-122"/>
            </a:endParaRPr>
          </a:p>
        </p:txBody>
      </p:sp>
      <p:sp>
        <p:nvSpPr>
          <p:cNvPr id="6" name="同侧圆角矩形 5"/>
          <p:cNvSpPr/>
          <p:nvPr/>
        </p:nvSpPr>
        <p:spPr>
          <a:xfrm>
            <a:off x="2612951" y="4192389"/>
            <a:ext cx="669674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启动阶段工具方法模板</a:t>
            </a:r>
            <a:endParaRPr lang="zh-CN" altLang="en-US" dirty="0">
              <a:latin typeface="微软雅黑" pitchFamily="34" charset="-122"/>
            </a:endParaRPr>
          </a:p>
        </p:txBody>
      </p:sp>
      <p:sp>
        <p:nvSpPr>
          <p:cNvPr id="7" name="矩形 6"/>
          <p:cNvSpPr/>
          <p:nvPr/>
        </p:nvSpPr>
        <p:spPr>
          <a:xfrm>
            <a:off x="2612951" y="4768453"/>
            <a:ext cx="6696744" cy="1368152"/>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zh-CN" altLang="en-US" dirty="0" smtClean="0">
                <a:solidFill>
                  <a:srgbClr val="0070C0"/>
                </a:solidFill>
                <a:latin typeface="微软雅黑" pitchFamily="34" charset="-122"/>
              </a:rPr>
              <a:t>项目组成员表</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策划报告</a:t>
            </a:r>
            <a:r>
              <a:rPr lang="en-US" altLang="zh-CN" dirty="0" smtClean="0">
                <a:solidFill>
                  <a:srgbClr val="0070C0"/>
                </a:solidFill>
                <a:latin typeface="微软雅黑" pitchFamily="34" charset="-122"/>
              </a:rPr>
              <a:t>/</a:t>
            </a:r>
            <a:r>
              <a:rPr lang="zh-CN" altLang="en-US" dirty="0" smtClean="0">
                <a:solidFill>
                  <a:srgbClr val="0070C0"/>
                </a:solidFill>
                <a:latin typeface="微软雅黑" pitchFamily="34" charset="-122"/>
              </a:rPr>
              <a:t>任务书</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里程碑</a:t>
            </a:r>
            <a:endParaRPr lang="zh-CN" altLang="en-US" dirty="0">
              <a:solidFill>
                <a:srgbClr val="0070C0"/>
              </a:solidFill>
              <a:latin typeface="微软雅黑" pitchFamily="34" charset="-122"/>
            </a:endParaRPr>
          </a:p>
        </p:txBody>
      </p:sp>
      <p:sp>
        <p:nvSpPr>
          <p:cNvPr id="8" name="右箭头 7"/>
          <p:cNvSpPr/>
          <p:nvPr/>
        </p:nvSpPr>
        <p:spPr>
          <a:xfrm>
            <a:off x="5399897" y="2449798"/>
            <a:ext cx="111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9" name="右箭头 8"/>
          <p:cNvSpPr/>
          <p:nvPr/>
        </p:nvSpPr>
        <p:spPr>
          <a:xfrm rot="16200000">
            <a:off x="3171013" y="3664933"/>
            <a:ext cx="54006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0" name="右箭头 9"/>
          <p:cNvSpPr/>
          <p:nvPr/>
        </p:nvSpPr>
        <p:spPr>
          <a:xfrm rot="16200000">
            <a:off x="3639065" y="3667260"/>
            <a:ext cx="54006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1" name="右箭头 10"/>
          <p:cNvSpPr/>
          <p:nvPr/>
        </p:nvSpPr>
        <p:spPr>
          <a:xfrm rot="16200000">
            <a:off x="4107117" y="3669587"/>
            <a:ext cx="54006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2" name="右箭头 11"/>
          <p:cNvSpPr/>
          <p:nvPr/>
        </p:nvSpPr>
        <p:spPr>
          <a:xfrm rot="16200000">
            <a:off x="7023463" y="3571257"/>
            <a:ext cx="720000" cy="32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3" name="右箭头 12"/>
          <p:cNvSpPr/>
          <p:nvPr/>
        </p:nvSpPr>
        <p:spPr>
          <a:xfrm rot="16200000">
            <a:off x="7491515" y="3573584"/>
            <a:ext cx="720000" cy="32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4" name="右箭头 13"/>
          <p:cNvSpPr/>
          <p:nvPr/>
        </p:nvSpPr>
        <p:spPr>
          <a:xfrm rot="16200000">
            <a:off x="7959567" y="3575911"/>
            <a:ext cx="720000" cy="32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5" name="TextBox 14"/>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启动阶段</a:t>
            </a:r>
            <a:endParaRPr lang="zh-CN" altLang="en-US" sz="2800" b="1" dirty="0">
              <a:solidFill>
                <a:schemeClr val="bg1"/>
              </a:solidFill>
            </a:endParaRPr>
          </a:p>
        </p:txBody>
      </p:sp>
    </p:spTree>
    <p:extLst>
      <p:ext uri="{BB962C8B-B14F-4D97-AF65-F5344CB8AC3E}">
        <p14:creationId xmlns="" xmlns:p14="http://schemas.microsoft.com/office/powerpoint/2010/main" val="1507012312"/>
      </p:ext>
    </p:extLst>
  </p:cSld>
  <p:clrMapOvr>
    <a:masterClrMapping/>
  </p:clrMapOvr>
  <p:transition spd="med"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468935" y="1481138"/>
            <a:ext cx="8229600" cy="45259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Tx/>
              <a:buNone/>
            </a:pPr>
            <a:r>
              <a:rPr kumimoji="1" lang="zh-CN" altLang="en-US" sz="2400" b="1" dirty="0" smtClean="0">
                <a:latin typeface="+mj-ea"/>
                <a:ea typeface="+mj-ea"/>
              </a:rPr>
              <a:t>启动阶段关键点</a:t>
            </a:r>
            <a:endParaRPr kumimoji="1" lang="en-US" altLang="zh-CN" sz="2400" b="1"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与客户、项目发起者、高层沟通，明确需求及获得相关支持</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明确项目目标和定位</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a:latin typeface="+mj-ea"/>
                <a:ea typeface="+mj-ea"/>
              </a:rPr>
              <a:t>开工</a:t>
            </a:r>
            <a:r>
              <a:rPr kumimoji="1" lang="zh-CN" altLang="en-US" sz="2000" dirty="0" smtClean="0">
                <a:latin typeface="+mj-ea"/>
                <a:ea typeface="+mj-ea"/>
              </a:rPr>
              <a:t>会，统一思想、明确团队运作制度</a:t>
            </a:r>
            <a:endParaRPr kumimoji="1" lang="en-US" altLang="zh-CN" sz="2000" dirty="0" smtClean="0">
              <a:latin typeface="+mj-ea"/>
              <a:ea typeface="+mj-ea"/>
            </a:endParaRPr>
          </a:p>
          <a:p>
            <a:pPr>
              <a:lnSpc>
                <a:spcPct val="150000"/>
              </a:lnSpc>
              <a:buFontTx/>
              <a:buNone/>
            </a:pPr>
            <a:endParaRPr kumimoji="1" lang="en-US" altLang="zh-CN" sz="2000" dirty="0" smtClean="0">
              <a:latin typeface="+mj-ea"/>
              <a:ea typeface="+mj-ea"/>
            </a:endParaRPr>
          </a:p>
          <a:p>
            <a:pPr>
              <a:lnSpc>
                <a:spcPct val="150000"/>
              </a:lnSpc>
              <a:buFontTx/>
              <a:buNone/>
            </a:pPr>
            <a:r>
              <a:rPr kumimoji="1" lang="zh-CN" altLang="en-US" sz="2400" b="1" dirty="0">
                <a:latin typeface="+mj-ea"/>
                <a:ea typeface="+mj-ea"/>
              </a:rPr>
              <a:t>启动</a:t>
            </a:r>
            <a:r>
              <a:rPr kumimoji="1" lang="zh-CN" altLang="en-US" sz="2400" b="1" dirty="0" smtClean="0">
                <a:latin typeface="+mj-ea"/>
                <a:ea typeface="+mj-ea"/>
              </a:rPr>
              <a:t>阶段常见问题：</a:t>
            </a:r>
            <a:endParaRPr kumimoji="1" lang="en-US" altLang="zh-CN" sz="2400" b="1"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需求不明确及需求沟通不够</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a:latin typeface="+mj-ea"/>
              </a:rPr>
              <a:t>为促成项目，过于乐观地分析项目可行性</a:t>
            </a:r>
          </a:p>
        </p:txBody>
      </p:sp>
      <p:sp>
        <p:nvSpPr>
          <p:cNvPr id="3" name="TextBox 2"/>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启动阶段</a:t>
            </a:r>
            <a:endParaRPr lang="zh-CN" altLang="en-US" sz="2800" b="1" dirty="0">
              <a:solidFill>
                <a:schemeClr val="bg1"/>
              </a:solidFill>
            </a:endParaRPr>
          </a:p>
        </p:txBody>
      </p:sp>
    </p:spTree>
    <p:extLst>
      <p:ext uri="{BB962C8B-B14F-4D97-AF65-F5344CB8AC3E}">
        <p14:creationId xmlns="" xmlns:p14="http://schemas.microsoft.com/office/powerpoint/2010/main" val="1043213918"/>
      </p:ext>
    </p:extLst>
  </p:cSld>
  <p:clrMapOvr>
    <a:masterClrMapping/>
  </p:clrMapOvr>
  <p:transition spd="med"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49455" y="1411461"/>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latin typeface="微软雅黑" pitchFamily="34" charset="-122"/>
              </a:rPr>
              <a:t>监控</a:t>
            </a:r>
            <a:endParaRPr lang="zh-CN" altLang="en-US" dirty="0">
              <a:latin typeface="微软雅黑" pitchFamily="34" charset="-122"/>
            </a:endParaRPr>
          </a:p>
        </p:txBody>
      </p:sp>
      <p:sp>
        <p:nvSpPr>
          <p:cNvPr id="3" name="椭圆 2"/>
          <p:cNvSpPr/>
          <p:nvPr/>
        </p:nvSpPr>
        <p:spPr>
          <a:xfrm>
            <a:off x="9093671" y="3488311"/>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收尾</a:t>
            </a:r>
          </a:p>
        </p:txBody>
      </p:sp>
      <p:sp>
        <p:nvSpPr>
          <p:cNvPr id="4" name="椭圆 3"/>
          <p:cNvSpPr/>
          <p:nvPr/>
        </p:nvSpPr>
        <p:spPr>
          <a:xfrm>
            <a:off x="7151292" y="3499693"/>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实施</a:t>
            </a:r>
          </a:p>
        </p:txBody>
      </p:sp>
      <p:sp>
        <p:nvSpPr>
          <p:cNvPr id="5" name="椭圆 4"/>
          <p:cNvSpPr/>
          <p:nvPr/>
        </p:nvSpPr>
        <p:spPr>
          <a:xfrm>
            <a:off x="4989215" y="3499693"/>
            <a:ext cx="1368152" cy="864096"/>
          </a:xfrm>
          <a:prstGeom prst="ellipse">
            <a:avLst/>
          </a:prstGeom>
          <a:solidFill>
            <a:schemeClr val="accent2">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solidFill>
                  <a:schemeClr val="tx1"/>
                </a:solidFill>
                <a:latin typeface="微软雅黑" pitchFamily="34" charset="-122"/>
              </a:rPr>
              <a:t>计划</a:t>
            </a:r>
          </a:p>
        </p:txBody>
      </p:sp>
      <p:sp>
        <p:nvSpPr>
          <p:cNvPr id="6" name="椭圆 5"/>
          <p:cNvSpPr/>
          <p:nvPr/>
        </p:nvSpPr>
        <p:spPr>
          <a:xfrm>
            <a:off x="2900983" y="3499693"/>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启动</a:t>
            </a:r>
          </a:p>
        </p:txBody>
      </p:sp>
      <p:cxnSp>
        <p:nvCxnSpPr>
          <p:cNvPr id="7" name="肘形连接符 6"/>
          <p:cNvCxnSpPr>
            <a:stCxn id="2" idx="2"/>
            <a:endCxn id="6" idx="0"/>
          </p:cNvCxnSpPr>
          <p:nvPr/>
        </p:nvCxnSpPr>
        <p:spPr>
          <a:xfrm rot="10800000" flipV="1">
            <a:off x="3585059" y="1843509"/>
            <a:ext cx="3564396" cy="16561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2" idx="2"/>
            <a:endCxn id="5" idx="0"/>
          </p:cNvCxnSpPr>
          <p:nvPr/>
        </p:nvCxnSpPr>
        <p:spPr>
          <a:xfrm rot="10800000" flipV="1">
            <a:off x="5673291" y="1843509"/>
            <a:ext cx="1476164" cy="16561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6"/>
            <a:endCxn id="5" idx="2"/>
          </p:cNvCxnSpPr>
          <p:nvPr/>
        </p:nvCxnSpPr>
        <p:spPr>
          <a:xfrm>
            <a:off x="4269135" y="3931741"/>
            <a:ext cx="72008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4" idx="2"/>
          </p:cNvCxnSpPr>
          <p:nvPr/>
        </p:nvCxnSpPr>
        <p:spPr>
          <a:xfrm>
            <a:off x="6357367" y="3931741"/>
            <a:ext cx="793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6"/>
            <a:endCxn id="3" idx="2"/>
          </p:cNvCxnSpPr>
          <p:nvPr/>
        </p:nvCxnSpPr>
        <p:spPr>
          <a:xfrm flipV="1">
            <a:off x="8519444" y="3920359"/>
            <a:ext cx="574227" cy="113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0"/>
            <a:endCxn id="2" idx="4"/>
          </p:cNvCxnSpPr>
          <p:nvPr/>
        </p:nvCxnSpPr>
        <p:spPr>
          <a:xfrm flipH="1" flipV="1">
            <a:off x="7833531" y="2275557"/>
            <a:ext cx="1837" cy="122413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4809193" y="4651821"/>
            <a:ext cx="1945135" cy="191683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latin typeface="微软雅黑" pitchFamily="34" charset="-122"/>
              </a:rPr>
              <a:t>制定并改进项目目标，从各个预备方案中选择最好的方案，以实现所承担项目的目标</a:t>
            </a:r>
            <a:endParaRPr lang="zh-CN" altLang="en-US" sz="1600" dirty="0">
              <a:solidFill>
                <a:schemeClr val="tx1"/>
              </a:solidFill>
              <a:latin typeface="微软雅黑" pitchFamily="34" charset="-122"/>
            </a:endParaRPr>
          </a:p>
        </p:txBody>
      </p:sp>
      <p:sp>
        <p:nvSpPr>
          <p:cNvPr id="14" name="TextBox 13"/>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cxnSp>
        <p:nvCxnSpPr>
          <p:cNvPr id="15" name="直接连接符 14"/>
          <p:cNvCxnSpPr/>
          <p:nvPr/>
        </p:nvCxnSpPr>
        <p:spPr>
          <a:xfrm>
            <a:off x="8533647" y="1830375"/>
            <a:ext cx="1395396" cy="13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5400000">
            <a:off x="9107506" y="2665592"/>
            <a:ext cx="164307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63672747"/>
      </p:ext>
    </p:extLst>
  </p:cSld>
  <p:clrMapOvr>
    <a:masterClrMapping/>
  </p:clrMapOvr>
  <p:transition spd="med"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同侧圆角矩形 1"/>
          <p:cNvSpPr/>
          <p:nvPr/>
        </p:nvSpPr>
        <p:spPr>
          <a:xfrm>
            <a:off x="2828975" y="1096341"/>
            <a:ext cx="273630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rPr>
              <a:t>计划</a:t>
            </a:r>
            <a:r>
              <a:rPr lang="zh-CN" altLang="en-US" dirty="0" smtClean="0">
                <a:latin typeface="微软雅黑" pitchFamily="34" charset="-122"/>
              </a:rPr>
              <a:t>阶段任务</a:t>
            </a:r>
            <a:endParaRPr lang="zh-CN" altLang="en-US" dirty="0">
              <a:latin typeface="微软雅黑" pitchFamily="34" charset="-122"/>
            </a:endParaRPr>
          </a:p>
        </p:txBody>
      </p:sp>
      <p:sp>
        <p:nvSpPr>
          <p:cNvPr id="3" name="矩形 2"/>
          <p:cNvSpPr/>
          <p:nvPr/>
        </p:nvSpPr>
        <p:spPr>
          <a:xfrm>
            <a:off x="2828975" y="1672406"/>
            <a:ext cx="2736304" cy="1368152"/>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zh-CN" altLang="en-US" sz="1600" dirty="0" smtClean="0">
                <a:solidFill>
                  <a:srgbClr val="0070C0"/>
                </a:solidFill>
                <a:latin typeface="微软雅黑" pitchFamily="34" charset="-122"/>
              </a:rPr>
              <a:t>工作分解结构</a:t>
            </a:r>
            <a:endParaRPr lang="en-US" altLang="zh-CN" sz="1600" dirty="0" smtClean="0">
              <a:solidFill>
                <a:srgbClr val="0070C0"/>
              </a:solidFill>
              <a:latin typeface="微软雅黑" pitchFamily="34" charset="-122"/>
            </a:endParaRPr>
          </a:p>
          <a:p>
            <a:pPr marL="285750" indent="-285750">
              <a:buFont typeface="Wingdings" pitchFamily="2" charset="2"/>
              <a:buChar char="Ø"/>
            </a:pPr>
            <a:r>
              <a:rPr lang="zh-CN" altLang="en-US" sz="1600" dirty="0" smtClean="0">
                <a:solidFill>
                  <a:srgbClr val="0070C0"/>
                </a:solidFill>
                <a:latin typeface="微软雅黑" pitchFamily="34" charset="-122"/>
              </a:rPr>
              <a:t>活动排序</a:t>
            </a:r>
            <a:endParaRPr lang="en-US" altLang="zh-CN" sz="1600" dirty="0" smtClean="0">
              <a:solidFill>
                <a:srgbClr val="0070C0"/>
              </a:solidFill>
              <a:latin typeface="微软雅黑" pitchFamily="34" charset="-122"/>
            </a:endParaRPr>
          </a:p>
          <a:p>
            <a:pPr marL="285750" indent="-285750">
              <a:buFont typeface="Wingdings" pitchFamily="2" charset="2"/>
              <a:buChar char="Ø"/>
            </a:pPr>
            <a:r>
              <a:rPr lang="zh-CN" altLang="en-US" sz="1600" dirty="0" smtClean="0">
                <a:solidFill>
                  <a:srgbClr val="0070C0"/>
                </a:solidFill>
                <a:latin typeface="微软雅黑" pitchFamily="34" charset="-122"/>
              </a:rPr>
              <a:t>资源、工期、成本估算</a:t>
            </a:r>
            <a:endParaRPr lang="en-US" altLang="zh-CN" sz="1600" dirty="0" smtClean="0">
              <a:solidFill>
                <a:srgbClr val="0070C0"/>
              </a:solidFill>
              <a:latin typeface="微软雅黑" pitchFamily="34" charset="-122"/>
            </a:endParaRPr>
          </a:p>
          <a:p>
            <a:pPr marL="285750" indent="-285750">
              <a:buFont typeface="Wingdings" pitchFamily="2" charset="2"/>
              <a:buChar char="Ø"/>
            </a:pPr>
            <a:r>
              <a:rPr lang="zh-CN" altLang="en-US" sz="1600" dirty="0" smtClean="0">
                <a:solidFill>
                  <a:srgbClr val="0070C0"/>
                </a:solidFill>
                <a:latin typeface="微软雅黑" pitchFamily="34" charset="-122"/>
              </a:rPr>
              <a:t>风险计划、沟通计划</a:t>
            </a:r>
            <a:endParaRPr lang="en-US" altLang="zh-CN" sz="1600" dirty="0" smtClean="0">
              <a:solidFill>
                <a:srgbClr val="0070C0"/>
              </a:solidFill>
              <a:latin typeface="微软雅黑" pitchFamily="34" charset="-122"/>
            </a:endParaRPr>
          </a:p>
          <a:p>
            <a:pPr marL="285750" indent="-285750">
              <a:buFont typeface="Wingdings" pitchFamily="2" charset="2"/>
              <a:buChar char="Ø"/>
            </a:pPr>
            <a:r>
              <a:rPr lang="zh-CN" altLang="en-US" sz="1600" dirty="0" smtClean="0">
                <a:solidFill>
                  <a:srgbClr val="0070C0"/>
                </a:solidFill>
                <a:latin typeface="微软雅黑" pitchFamily="34" charset="-122"/>
              </a:rPr>
              <a:t>项目计划</a:t>
            </a:r>
            <a:endParaRPr lang="zh-CN" altLang="en-US" sz="1600" dirty="0">
              <a:solidFill>
                <a:srgbClr val="0070C0"/>
              </a:solidFill>
              <a:latin typeface="微软雅黑" pitchFamily="34" charset="-122"/>
            </a:endParaRPr>
          </a:p>
        </p:txBody>
      </p:sp>
      <p:sp>
        <p:nvSpPr>
          <p:cNvPr id="4" name="同侧圆角矩形 3"/>
          <p:cNvSpPr/>
          <p:nvPr/>
        </p:nvSpPr>
        <p:spPr>
          <a:xfrm>
            <a:off x="6789415" y="1096341"/>
            <a:ext cx="273630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rPr>
              <a:t>计划阶段输出</a:t>
            </a:r>
          </a:p>
        </p:txBody>
      </p:sp>
      <p:sp>
        <p:nvSpPr>
          <p:cNvPr id="5" name="矩形 4"/>
          <p:cNvSpPr/>
          <p:nvPr/>
        </p:nvSpPr>
        <p:spPr>
          <a:xfrm>
            <a:off x="6789415" y="1672405"/>
            <a:ext cx="2736304" cy="1368152"/>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altLang="zh-CN" sz="1600" dirty="0" smtClean="0">
                <a:solidFill>
                  <a:srgbClr val="0070C0"/>
                </a:solidFill>
                <a:latin typeface="微软雅黑" pitchFamily="34" charset="-122"/>
              </a:rPr>
              <a:t>WBS</a:t>
            </a:r>
          </a:p>
          <a:p>
            <a:pPr marL="285750" indent="-285750">
              <a:buFont typeface="Wingdings" pitchFamily="2" charset="2"/>
              <a:buChar char="Ø"/>
            </a:pPr>
            <a:r>
              <a:rPr lang="zh-CN" altLang="en-US" sz="1600" dirty="0" smtClean="0">
                <a:solidFill>
                  <a:srgbClr val="0070C0"/>
                </a:solidFill>
                <a:latin typeface="微软雅黑" pitchFamily="34" charset="-122"/>
              </a:rPr>
              <a:t>网络图</a:t>
            </a:r>
            <a:r>
              <a:rPr lang="en-US" altLang="zh-CN" sz="1600" dirty="0" smtClean="0">
                <a:solidFill>
                  <a:srgbClr val="0070C0"/>
                </a:solidFill>
                <a:latin typeface="微软雅黑" pitchFamily="34" charset="-122"/>
              </a:rPr>
              <a:t>/</a:t>
            </a:r>
            <a:r>
              <a:rPr lang="zh-CN" altLang="en-US" sz="1600" dirty="0" smtClean="0">
                <a:solidFill>
                  <a:srgbClr val="0070C0"/>
                </a:solidFill>
                <a:latin typeface="微软雅黑" pitchFamily="34" charset="-122"/>
              </a:rPr>
              <a:t>甘</a:t>
            </a:r>
            <a:r>
              <a:rPr lang="zh-CN" altLang="en-US" sz="1600" dirty="0">
                <a:solidFill>
                  <a:srgbClr val="0070C0"/>
                </a:solidFill>
                <a:latin typeface="微软雅黑" pitchFamily="34" charset="-122"/>
              </a:rPr>
              <a:t>特</a:t>
            </a:r>
            <a:r>
              <a:rPr lang="zh-CN" altLang="en-US" sz="1600" dirty="0" smtClean="0">
                <a:solidFill>
                  <a:srgbClr val="0070C0"/>
                </a:solidFill>
                <a:latin typeface="微软雅黑" pitchFamily="34" charset="-122"/>
              </a:rPr>
              <a:t>图</a:t>
            </a:r>
            <a:endParaRPr lang="en-US" altLang="zh-CN" sz="1600" dirty="0" smtClean="0">
              <a:solidFill>
                <a:srgbClr val="0070C0"/>
              </a:solidFill>
              <a:latin typeface="微软雅黑" pitchFamily="34" charset="-122"/>
            </a:endParaRPr>
          </a:p>
          <a:p>
            <a:pPr marL="285750" indent="-285750">
              <a:buFont typeface="Wingdings" pitchFamily="2" charset="2"/>
              <a:buChar char="Ø"/>
            </a:pPr>
            <a:r>
              <a:rPr lang="zh-CN" altLang="en-US" sz="1600" dirty="0">
                <a:solidFill>
                  <a:srgbClr val="0070C0"/>
                </a:solidFill>
                <a:latin typeface="微软雅黑" pitchFamily="34" charset="-122"/>
              </a:rPr>
              <a:t>进度</a:t>
            </a:r>
            <a:r>
              <a:rPr lang="zh-CN" altLang="en-US" sz="1600" dirty="0" smtClean="0">
                <a:solidFill>
                  <a:srgbClr val="0070C0"/>
                </a:solidFill>
                <a:latin typeface="微软雅黑" pitchFamily="34" charset="-122"/>
              </a:rPr>
              <a:t>计划</a:t>
            </a:r>
            <a:endParaRPr lang="en-US" altLang="zh-CN" sz="1600" dirty="0" smtClean="0">
              <a:solidFill>
                <a:srgbClr val="0070C0"/>
              </a:solidFill>
              <a:latin typeface="微软雅黑" pitchFamily="34" charset="-122"/>
            </a:endParaRPr>
          </a:p>
          <a:p>
            <a:pPr marL="285750" indent="-285750">
              <a:buFont typeface="Wingdings" pitchFamily="2" charset="2"/>
              <a:buChar char="Ø"/>
            </a:pPr>
            <a:r>
              <a:rPr lang="zh-CN" altLang="en-US" sz="1600" dirty="0">
                <a:solidFill>
                  <a:srgbClr val="0070C0"/>
                </a:solidFill>
                <a:latin typeface="微软雅黑" pitchFamily="34" charset="-122"/>
              </a:rPr>
              <a:t>风险</a:t>
            </a:r>
            <a:r>
              <a:rPr lang="zh-CN" altLang="en-US" sz="1600" dirty="0" smtClean="0">
                <a:solidFill>
                  <a:srgbClr val="0070C0"/>
                </a:solidFill>
                <a:latin typeface="微软雅黑" pitchFamily="34" charset="-122"/>
              </a:rPr>
              <a:t>计划</a:t>
            </a:r>
            <a:endParaRPr lang="en-US" altLang="zh-CN" sz="1600" dirty="0" smtClean="0">
              <a:solidFill>
                <a:srgbClr val="0070C0"/>
              </a:solidFill>
              <a:latin typeface="微软雅黑" pitchFamily="34" charset="-122"/>
            </a:endParaRPr>
          </a:p>
          <a:p>
            <a:pPr marL="285750" indent="-285750">
              <a:buFont typeface="Wingdings" pitchFamily="2" charset="2"/>
              <a:buChar char="Ø"/>
            </a:pPr>
            <a:r>
              <a:rPr lang="zh-CN" altLang="en-US" sz="1600" dirty="0">
                <a:solidFill>
                  <a:srgbClr val="0070C0"/>
                </a:solidFill>
                <a:latin typeface="微软雅黑" pitchFamily="34" charset="-122"/>
              </a:rPr>
              <a:t>沟通计划</a:t>
            </a:r>
          </a:p>
        </p:txBody>
      </p:sp>
      <p:sp>
        <p:nvSpPr>
          <p:cNvPr id="6" name="同侧圆角矩形 5"/>
          <p:cNvSpPr/>
          <p:nvPr/>
        </p:nvSpPr>
        <p:spPr>
          <a:xfrm>
            <a:off x="2828975" y="3688629"/>
            <a:ext cx="669674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rPr>
              <a:t>计划阶段工具</a:t>
            </a:r>
            <a:r>
              <a:rPr lang="zh-CN" altLang="en-US" dirty="0" smtClean="0">
                <a:latin typeface="微软雅黑" pitchFamily="34" charset="-122"/>
              </a:rPr>
              <a:t>方法模板</a:t>
            </a:r>
            <a:endParaRPr lang="zh-CN" altLang="en-US" dirty="0">
              <a:latin typeface="微软雅黑" pitchFamily="34" charset="-122"/>
            </a:endParaRPr>
          </a:p>
        </p:txBody>
      </p:sp>
      <p:sp>
        <p:nvSpPr>
          <p:cNvPr id="7" name="矩形 6"/>
          <p:cNvSpPr/>
          <p:nvPr/>
        </p:nvSpPr>
        <p:spPr>
          <a:xfrm>
            <a:off x="2828975" y="4264693"/>
            <a:ext cx="6696744" cy="2664000"/>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zh-CN" altLang="en-US" dirty="0">
                <a:solidFill>
                  <a:srgbClr val="0070C0"/>
                </a:solidFill>
                <a:latin typeface="微软雅黑" pitchFamily="34" charset="-122"/>
              </a:rPr>
              <a:t> </a:t>
            </a:r>
            <a:r>
              <a:rPr lang="zh-CN" altLang="en-US" dirty="0" smtClean="0">
                <a:solidFill>
                  <a:srgbClr val="0070C0"/>
                </a:solidFill>
                <a:latin typeface="微软雅黑" pitchFamily="34" charset="-122"/>
              </a:rPr>
              <a:t>活动排序：网络图</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a:solidFill>
                  <a:srgbClr val="0070C0"/>
                </a:solidFill>
                <a:latin typeface="微软雅黑" pitchFamily="34" charset="-122"/>
              </a:rPr>
              <a:t>工期</a:t>
            </a:r>
            <a:r>
              <a:rPr lang="zh-CN" altLang="en-US" dirty="0" smtClean="0">
                <a:solidFill>
                  <a:srgbClr val="0070C0"/>
                </a:solidFill>
                <a:latin typeface="微软雅黑" pitchFamily="34" charset="-122"/>
              </a:rPr>
              <a:t>估算：三点估算法</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成本估算：直接费用系数带入</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进度计划：甘特图</a:t>
            </a:r>
            <a:endParaRPr lang="en-US" altLang="zh-CN" dirty="0">
              <a:solidFill>
                <a:srgbClr val="0070C0"/>
              </a:solidFill>
              <a:latin typeface="微软雅黑" pitchFamily="34" charset="-122"/>
            </a:endParaRPr>
          </a:p>
          <a:p>
            <a:pPr marL="285750" indent="-285750">
              <a:buFont typeface="Wingdings" pitchFamily="2" charset="2"/>
              <a:buChar char="Ø"/>
            </a:pPr>
            <a:r>
              <a:rPr lang="en-US" altLang="zh-CN" dirty="0" smtClean="0">
                <a:solidFill>
                  <a:srgbClr val="0070C0"/>
                </a:solidFill>
                <a:latin typeface="微软雅黑" pitchFamily="34" charset="-122"/>
              </a:rPr>
              <a:t>WBS</a:t>
            </a:r>
          </a:p>
          <a:p>
            <a:pPr marL="285750" indent="-285750">
              <a:buFont typeface="Wingdings" pitchFamily="2" charset="2"/>
              <a:buChar char="Ø"/>
            </a:pPr>
            <a:r>
              <a:rPr lang="zh-CN" altLang="en-US" dirty="0" smtClean="0">
                <a:solidFill>
                  <a:srgbClr val="0070C0"/>
                </a:solidFill>
                <a:latin typeface="微软雅黑" pitchFamily="34" charset="-122"/>
              </a:rPr>
              <a:t>进度计划表</a:t>
            </a:r>
            <a:endParaRPr lang="en-US" altLang="zh-CN" dirty="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风险</a:t>
            </a:r>
            <a:r>
              <a:rPr lang="zh-CN" altLang="en-US" dirty="0">
                <a:solidFill>
                  <a:srgbClr val="0070C0"/>
                </a:solidFill>
                <a:latin typeface="微软雅黑" pitchFamily="34" charset="-122"/>
              </a:rPr>
              <a:t>管理</a:t>
            </a:r>
            <a:r>
              <a:rPr lang="zh-CN" altLang="en-US" dirty="0" smtClean="0">
                <a:solidFill>
                  <a:srgbClr val="0070C0"/>
                </a:solidFill>
                <a:latin typeface="微软雅黑" pitchFamily="34" charset="-122"/>
              </a:rPr>
              <a:t>表</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沟通计划表</a:t>
            </a:r>
            <a:endParaRPr lang="en-US" altLang="zh-CN" dirty="0">
              <a:solidFill>
                <a:srgbClr val="0070C0"/>
              </a:solidFill>
              <a:latin typeface="微软雅黑" pitchFamily="34" charset="-122"/>
            </a:endParaRPr>
          </a:p>
        </p:txBody>
      </p:sp>
      <p:sp>
        <p:nvSpPr>
          <p:cNvPr id="8" name="右箭头 7"/>
          <p:cNvSpPr/>
          <p:nvPr/>
        </p:nvSpPr>
        <p:spPr>
          <a:xfrm>
            <a:off x="5635721" y="1888429"/>
            <a:ext cx="111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9" name="右箭头 8"/>
          <p:cNvSpPr/>
          <p:nvPr/>
        </p:nvSpPr>
        <p:spPr>
          <a:xfrm rot="16200000">
            <a:off x="3405047" y="3215959"/>
            <a:ext cx="39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0" name="右箭头 9"/>
          <p:cNvSpPr/>
          <p:nvPr/>
        </p:nvSpPr>
        <p:spPr>
          <a:xfrm rot="16200000">
            <a:off x="3873099" y="3218286"/>
            <a:ext cx="39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1" name="右箭头 10"/>
          <p:cNvSpPr/>
          <p:nvPr/>
        </p:nvSpPr>
        <p:spPr>
          <a:xfrm rot="16200000">
            <a:off x="4341151" y="3220613"/>
            <a:ext cx="39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2" name="右箭头 11"/>
          <p:cNvSpPr/>
          <p:nvPr/>
        </p:nvSpPr>
        <p:spPr>
          <a:xfrm rot="16200000">
            <a:off x="7311487" y="3238566"/>
            <a:ext cx="504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3" name="右箭头 12"/>
          <p:cNvSpPr/>
          <p:nvPr/>
        </p:nvSpPr>
        <p:spPr>
          <a:xfrm rot="16200000">
            <a:off x="7779539" y="3240893"/>
            <a:ext cx="504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4" name="右箭头 13"/>
          <p:cNvSpPr/>
          <p:nvPr/>
        </p:nvSpPr>
        <p:spPr>
          <a:xfrm rot="16200000">
            <a:off x="8247591" y="3243220"/>
            <a:ext cx="504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5" name="TextBox 14"/>
          <p:cNvSpPr txBox="1"/>
          <p:nvPr/>
        </p:nvSpPr>
        <p:spPr>
          <a:xfrm>
            <a:off x="380703" y="2014429"/>
            <a:ext cx="1512168" cy="461665"/>
          </a:xfrm>
          <a:prstGeom prst="rect">
            <a:avLst/>
          </a:prstGeom>
          <a:solidFill>
            <a:schemeClr val="accent6">
              <a:lumMod val="60000"/>
              <a:lumOff val="40000"/>
            </a:schemeClr>
          </a:solidFill>
        </p:spPr>
        <p:txBody>
          <a:bodyPr wrap="square" rtlCol="0">
            <a:spAutoFit/>
          </a:bodyPr>
          <a:lstStyle/>
          <a:p>
            <a:r>
              <a:rPr lang="zh-CN" altLang="en-US" sz="2400" dirty="0" smtClean="0"/>
              <a:t>计划阶段</a:t>
            </a:r>
            <a:endParaRPr lang="zh-CN" altLang="en-US" sz="2400" dirty="0"/>
          </a:p>
        </p:txBody>
      </p:sp>
      <p:sp>
        <p:nvSpPr>
          <p:cNvPr id="16" name="TextBox 15"/>
          <p:cNvSpPr txBox="1"/>
          <p:nvPr/>
        </p:nvSpPr>
        <p:spPr>
          <a:xfrm>
            <a:off x="4863173" y="303957"/>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924898896"/>
      </p:ext>
    </p:extLst>
  </p:cSld>
  <p:clrMapOvr>
    <a:masterClrMapping/>
  </p:clrMapOvr>
  <p:transition spd="med"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8494196" y="3688333"/>
            <a:ext cx="1260000" cy="720080"/>
          </a:xfrm>
          <a:prstGeom prst="roundRect">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项目计划</a:t>
            </a:r>
            <a:endParaRPr lang="zh-CN" altLang="en-US" dirty="0">
              <a:solidFill>
                <a:schemeClr val="tx1"/>
              </a:solidFill>
              <a:latin typeface="微软雅黑" pitchFamily="34" charset="-122"/>
            </a:endParaRPr>
          </a:p>
        </p:txBody>
      </p:sp>
      <p:sp>
        <p:nvSpPr>
          <p:cNvPr id="4" name="圆角矩形 3"/>
          <p:cNvSpPr/>
          <p:nvPr/>
        </p:nvSpPr>
        <p:spPr>
          <a:xfrm>
            <a:off x="6769806" y="5704557"/>
            <a:ext cx="1260000" cy="720080"/>
          </a:xfrm>
          <a:prstGeom prst="roundRect">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沟通计划</a:t>
            </a:r>
            <a:endParaRPr lang="zh-CN" altLang="en-US" dirty="0">
              <a:solidFill>
                <a:schemeClr val="tx1"/>
              </a:solidFill>
              <a:latin typeface="微软雅黑" pitchFamily="34" charset="-122"/>
            </a:endParaRPr>
          </a:p>
        </p:txBody>
      </p:sp>
      <p:sp>
        <p:nvSpPr>
          <p:cNvPr id="5" name="圆角矩形 4"/>
          <p:cNvSpPr/>
          <p:nvPr/>
        </p:nvSpPr>
        <p:spPr>
          <a:xfrm>
            <a:off x="6787414" y="4840461"/>
            <a:ext cx="1260000" cy="720080"/>
          </a:xfrm>
          <a:prstGeom prst="roundRect">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风险计划</a:t>
            </a:r>
            <a:endParaRPr lang="zh-CN" altLang="en-US" dirty="0">
              <a:solidFill>
                <a:schemeClr val="tx1"/>
              </a:solidFill>
              <a:latin typeface="微软雅黑" pitchFamily="34" charset="-122"/>
            </a:endParaRPr>
          </a:p>
        </p:txBody>
      </p:sp>
      <p:sp>
        <p:nvSpPr>
          <p:cNvPr id="6" name="圆角矩形 5"/>
          <p:cNvSpPr/>
          <p:nvPr/>
        </p:nvSpPr>
        <p:spPr>
          <a:xfrm>
            <a:off x="6766004" y="2608213"/>
            <a:ext cx="1260000" cy="720080"/>
          </a:xfrm>
          <a:prstGeom prst="roundRect">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进度计划</a:t>
            </a:r>
            <a:endParaRPr lang="zh-CN" altLang="en-US" dirty="0">
              <a:solidFill>
                <a:schemeClr val="tx1"/>
              </a:solidFill>
              <a:latin typeface="微软雅黑" pitchFamily="34" charset="-122"/>
            </a:endParaRPr>
          </a:p>
        </p:txBody>
      </p:sp>
      <p:sp>
        <p:nvSpPr>
          <p:cNvPr id="7" name="圆角矩形 6"/>
          <p:cNvSpPr/>
          <p:nvPr/>
        </p:nvSpPr>
        <p:spPr>
          <a:xfrm>
            <a:off x="3550796" y="2608213"/>
            <a:ext cx="1152128" cy="720080"/>
          </a:xfrm>
          <a:prstGeom prst="roundRect">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工作分解结构</a:t>
            </a:r>
            <a:endParaRPr lang="en-US" altLang="zh-CN" dirty="0" smtClean="0">
              <a:solidFill>
                <a:schemeClr val="tx1"/>
              </a:solidFill>
              <a:latin typeface="微软雅黑" pitchFamily="34" charset="-122"/>
            </a:endParaRPr>
          </a:p>
        </p:txBody>
      </p:sp>
      <p:sp>
        <p:nvSpPr>
          <p:cNvPr id="8" name="圆角矩形 7"/>
          <p:cNvSpPr/>
          <p:nvPr/>
        </p:nvSpPr>
        <p:spPr>
          <a:xfrm>
            <a:off x="5037812" y="3141680"/>
            <a:ext cx="1404000" cy="720080"/>
          </a:xfrm>
          <a:prstGeom prst="roundRect">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资源、工期成本估算</a:t>
            </a:r>
            <a:endParaRPr lang="zh-CN" altLang="en-US" dirty="0">
              <a:solidFill>
                <a:schemeClr val="tx1"/>
              </a:solidFill>
              <a:latin typeface="微软雅黑" pitchFamily="34" charset="-122"/>
            </a:endParaRPr>
          </a:p>
        </p:txBody>
      </p:sp>
      <p:sp>
        <p:nvSpPr>
          <p:cNvPr id="9" name="圆角矩形 8"/>
          <p:cNvSpPr/>
          <p:nvPr/>
        </p:nvSpPr>
        <p:spPr>
          <a:xfrm>
            <a:off x="5037812" y="2040533"/>
            <a:ext cx="1404000" cy="720080"/>
          </a:xfrm>
          <a:prstGeom prst="roundRect">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活动排序</a:t>
            </a:r>
            <a:endParaRPr lang="zh-CN" altLang="en-US" dirty="0">
              <a:solidFill>
                <a:schemeClr val="tx1"/>
              </a:solidFill>
              <a:latin typeface="微软雅黑" pitchFamily="34" charset="-122"/>
            </a:endParaRPr>
          </a:p>
        </p:txBody>
      </p:sp>
      <p:cxnSp>
        <p:nvCxnSpPr>
          <p:cNvPr id="10" name="直接连接符 9"/>
          <p:cNvCxnSpPr/>
          <p:nvPr/>
        </p:nvCxnSpPr>
        <p:spPr>
          <a:xfrm>
            <a:off x="3406780" y="1024037"/>
            <a:ext cx="0" cy="5341483"/>
          </a:xfrm>
          <a:prstGeom prst="line">
            <a:avLst/>
          </a:prstGeom>
          <a:ln>
            <a:solidFill>
              <a:srgbClr val="0070C0"/>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002488" y="1024037"/>
            <a:ext cx="0" cy="5341483"/>
          </a:xfrm>
          <a:prstGeom prst="line">
            <a:avLst/>
          </a:prstGeom>
          <a:ln>
            <a:solidFill>
              <a:srgbClr val="0070C0"/>
            </a:solidFill>
            <a:prstDash val="lgDash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491364" y="4624437"/>
            <a:ext cx="6516000" cy="0"/>
          </a:xfrm>
          <a:prstGeom prst="line">
            <a:avLst/>
          </a:prstGeom>
          <a:ln>
            <a:solidFill>
              <a:srgbClr val="0070C0"/>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7" idx="1"/>
          </p:cNvCxnSpPr>
          <p:nvPr/>
        </p:nvCxnSpPr>
        <p:spPr>
          <a:xfrm>
            <a:off x="3262764" y="2968253"/>
            <a:ext cx="288032"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3"/>
            <a:endCxn id="9" idx="1"/>
          </p:cNvCxnSpPr>
          <p:nvPr/>
        </p:nvCxnSpPr>
        <p:spPr>
          <a:xfrm flipV="1">
            <a:off x="4702924" y="2400573"/>
            <a:ext cx="334888" cy="567680"/>
          </a:xfrm>
          <a:prstGeom prst="bentConnector3">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7" idx="3"/>
            <a:endCxn id="8" idx="1"/>
          </p:cNvCxnSpPr>
          <p:nvPr/>
        </p:nvCxnSpPr>
        <p:spPr>
          <a:xfrm>
            <a:off x="4702924" y="2968253"/>
            <a:ext cx="334888" cy="533467"/>
          </a:xfrm>
          <a:prstGeom prst="bentConnector3">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9" idx="3"/>
            <a:endCxn id="6" idx="1"/>
          </p:cNvCxnSpPr>
          <p:nvPr/>
        </p:nvCxnSpPr>
        <p:spPr>
          <a:xfrm>
            <a:off x="6441812" y="2400573"/>
            <a:ext cx="324192" cy="567680"/>
          </a:xfrm>
          <a:prstGeom prst="bentConnector3">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8" idx="3"/>
            <a:endCxn id="6" idx="1"/>
          </p:cNvCxnSpPr>
          <p:nvPr/>
        </p:nvCxnSpPr>
        <p:spPr>
          <a:xfrm flipV="1">
            <a:off x="6441812" y="2968253"/>
            <a:ext cx="324192" cy="533467"/>
          </a:xfrm>
          <a:prstGeom prst="bentConnector3">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6" idx="3"/>
            <a:endCxn id="3" idx="1"/>
          </p:cNvCxnSpPr>
          <p:nvPr/>
        </p:nvCxnSpPr>
        <p:spPr>
          <a:xfrm>
            <a:off x="8026004" y="2968253"/>
            <a:ext cx="468192" cy="1080120"/>
          </a:xfrm>
          <a:prstGeom prst="bentConnector3">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5" idx="3"/>
            <a:endCxn id="3" idx="1"/>
          </p:cNvCxnSpPr>
          <p:nvPr/>
        </p:nvCxnSpPr>
        <p:spPr>
          <a:xfrm flipV="1">
            <a:off x="8047414" y="4048373"/>
            <a:ext cx="446782" cy="1152128"/>
          </a:xfrm>
          <a:prstGeom prst="bentConnector3">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4" idx="3"/>
            <a:endCxn id="3" idx="1"/>
          </p:cNvCxnSpPr>
          <p:nvPr/>
        </p:nvCxnSpPr>
        <p:spPr>
          <a:xfrm flipV="1">
            <a:off x="8029806" y="4048373"/>
            <a:ext cx="464390" cy="2016224"/>
          </a:xfrm>
          <a:prstGeom prst="bentConnector3">
            <a:avLst>
              <a:gd name="adj1" fmla="val 50000"/>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3" idx="3"/>
          </p:cNvCxnSpPr>
          <p:nvPr/>
        </p:nvCxnSpPr>
        <p:spPr>
          <a:xfrm>
            <a:off x="9754196" y="4048373"/>
            <a:ext cx="540200"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10636" y="1744117"/>
            <a:ext cx="1107996" cy="369332"/>
          </a:xfrm>
          <a:prstGeom prst="rect">
            <a:avLst/>
          </a:prstGeom>
          <a:noFill/>
        </p:spPr>
        <p:txBody>
          <a:bodyPr wrap="none" rtlCol="0">
            <a:spAutoFit/>
          </a:bodyPr>
          <a:lstStyle/>
          <a:p>
            <a:r>
              <a:rPr lang="zh-CN" altLang="en-US" b="1" dirty="0" smtClean="0">
                <a:latin typeface="微软雅黑" pitchFamily="34" charset="-122"/>
              </a:rPr>
              <a:t>启动阶段</a:t>
            </a:r>
            <a:endParaRPr lang="zh-CN" altLang="en-US" b="1" dirty="0">
              <a:latin typeface="微软雅黑" pitchFamily="34" charset="-122"/>
            </a:endParaRPr>
          </a:p>
        </p:txBody>
      </p:sp>
      <p:sp>
        <p:nvSpPr>
          <p:cNvPr id="23" name="TextBox 22"/>
          <p:cNvSpPr txBox="1"/>
          <p:nvPr/>
        </p:nvSpPr>
        <p:spPr>
          <a:xfrm>
            <a:off x="7303647" y="1671201"/>
            <a:ext cx="1107996" cy="369332"/>
          </a:xfrm>
          <a:prstGeom prst="rect">
            <a:avLst/>
          </a:prstGeom>
          <a:noFill/>
        </p:spPr>
        <p:txBody>
          <a:bodyPr wrap="none" rtlCol="0">
            <a:spAutoFit/>
          </a:bodyPr>
          <a:lstStyle/>
          <a:p>
            <a:r>
              <a:rPr lang="zh-CN" altLang="en-US" b="1" dirty="0" smtClean="0">
                <a:latin typeface="微软雅黑" pitchFamily="34" charset="-122"/>
              </a:rPr>
              <a:t>计划阶段</a:t>
            </a:r>
            <a:endParaRPr lang="zh-CN" altLang="en-US" b="1" dirty="0">
              <a:latin typeface="微软雅黑" pitchFamily="34" charset="-122"/>
            </a:endParaRPr>
          </a:p>
        </p:txBody>
      </p:sp>
      <p:sp>
        <p:nvSpPr>
          <p:cNvPr id="24" name="TextBox 23"/>
          <p:cNvSpPr txBox="1"/>
          <p:nvPr/>
        </p:nvSpPr>
        <p:spPr>
          <a:xfrm>
            <a:off x="10175532" y="1607271"/>
            <a:ext cx="646331" cy="646331"/>
          </a:xfrm>
          <a:prstGeom prst="rect">
            <a:avLst/>
          </a:prstGeom>
          <a:noFill/>
        </p:spPr>
        <p:txBody>
          <a:bodyPr wrap="none" rtlCol="0">
            <a:spAutoFit/>
          </a:bodyPr>
          <a:lstStyle/>
          <a:p>
            <a:r>
              <a:rPr lang="zh-CN" altLang="en-US" b="1" dirty="0" smtClean="0">
                <a:latin typeface="微软雅黑" pitchFamily="34" charset="-122"/>
              </a:rPr>
              <a:t>实施</a:t>
            </a:r>
            <a:endParaRPr lang="en-US" altLang="zh-CN" b="1" dirty="0" smtClean="0">
              <a:latin typeface="微软雅黑" pitchFamily="34" charset="-122"/>
            </a:endParaRPr>
          </a:p>
          <a:p>
            <a:r>
              <a:rPr lang="zh-CN" altLang="en-US" b="1" dirty="0" smtClean="0">
                <a:latin typeface="微软雅黑" pitchFamily="34" charset="-122"/>
              </a:rPr>
              <a:t>阶段</a:t>
            </a:r>
            <a:endParaRPr lang="zh-CN" altLang="en-US" b="1" dirty="0">
              <a:latin typeface="微软雅黑" pitchFamily="34" charset="-122"/>
            </a:endParaRPr>
          </a:p>
        </p:txBody>
      </p:sp>
      <p:sp>
        <p:nvSpPr>
          <p:cNvPr id="25" name="TextBox 24"/>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3148487685"/>
      </p:ext>
    </p:extLst>
  </p:cSld>
  <p:clrMapOvr>
    <a:masterClrMapping/>
  </p:clrMapOvr>
  <p:transition spd="med"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75268" y="2680221"/>
            <a:ext cx="2232248" cy="43204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活动排序</a:t>
            </a:r>
            <a:endParaRPr lang="zh-CN" altLang="en-US" dirty="0">
              <a:solidFill>
                <a:schemeClr val="tx1"/>
              </a:solidFill>
              <a:latin typeface="微软雅黑" pitchFamily="34" charset="-122"/>
            </a:endParaRPr>
          </a:p>
        </p:txBody>
      </p:sp>
      <p:sp>
        <p:nvSpPr>
          <p:cNvPr id="3" name="圆角矩形 2"/>
          <p:cNvSpPr/>
          <p:nvPr/>
        </p:nvSpPr>
        <p:spPr>
          <a:xfrm>
            <a:off x="2475268" y="3256285"/>
            <a:ext cx="2232248" cy="43204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资源工期成本估算</a:t>
            </a:r>
            <a:endParaRPr lang="zh-CN" altLang="en-US" dirty="0">
              <a:solidFill>
                <a:schemeClr val="tx1"/>
              </a:solidFill>
              <a:latin typeface="微软雅黑" pitchFamily="34" charset="-122"/>
            </a:endParaRPr>
          </a:p>
        </p:txBody>
      </p:sp>
      <p:sp>
        <p:nvSpPr>
          <p:cNvPr id="4" name="圆角矩形 3"/>
          <p:cNvSpPr/>
          <p:nvPr/>
        </p:nvSpPr>
        <p:spPr>
          <a:xfrm>
            <a:off x="2481601" y="3832349"/>
            <a:ext cx="2232248" cy="43204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进度</a:t>
            </a:r>
            <a:r>
              <a:rPr lang="zh-CN" altLang="en-US" dirty="0" smtClean="0">
                <a:solidFill>
                  <a:schemeClr val="tx1"/>
                </a:solidFill>
                <a:latin typeface="微软雅黑" pitchFamily="34" charset="-122"/>
              </a:rPr>
              <a:t>计划</a:t>
            </a:r>
            <a:endParaRPr lang="zh-CN" altLang="en-US" dirty="0">
              <a:solidFill>
                <a:schemeClr val="tx1"/>
              </a:solidFill>
              <a:latin typeface="微软雅黑" pitchFamily="34" charset="-122"/>
            </a:endParaRPr>
          </a:p>
        </p:txBody>
      </p:sp>
      <p:sp>
        <p:nvSpPr>
          <p:cNvPr id="5" name="TextBox 4"/>
          <p:cNvSpPr txBox="1"/>
          <p:nvPr/>
        </p:nvSpPr>
        <p:spPr>
          <a:xfrm>
            <a:off x="4917207" y="1960141"/>
            <a:ext cx="5760640" cy="3877985"/>
          </a:xfrm>
          <a:prstGeom prst="rect">
            <a:avLst/>
          </a:prstGeom>
          <a:noFill/>
        </p:spPr>
        <p:txBody>
          <a:bodyPr wrap="square" rtlCol="0">
            <a:spAutoFit/>
          </a:bodyPr>
          <a:lstStyle/>
          <a:p>
            <a:pPr marL="742950" lvl="1" indent="-285750">
              <a:lnSpc>
                <a:spcPct val="150000"/>
              </a:lnSpc>
              <a:buFont typeface="Wingdings" pitchFamily="2" charset="2"/>
              <a:buChar char="l"/>
            </a:pPr>
            <a:r>
              <a:rPr lang="zh-CN" altLang="en-US" sz="2000" dirty="0" smtClean="0">
                <a:latin typeface="微软雅黑" pitchFamily="34" charset="-122"/>
              </a:rPr>
              <a:t>定义项目范围的目的</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dirty="0" smtClean="0">
                <a:latin typeface="微软雅黑" pitchFamily="34" charset="-122"/>
              </a:rPr>
              <a:t>把项目的逻辑范围清楚的描述出来并获得认可，范围陈述被用来定义哪些工作是包括在该项目内，而哪些工作又是在该项目之外，作为</a:t>
            </a:r>
            <a:r>
              <a:rPr lang="en-US" altLang="zh-CN" dirty="0" smtClean="0">
                <a:latin typeface="微软雅黑" pitchFamily="34" charset="-122"/>
              </a:rPr>
              <a:t>WBS</a:t>
            </a:r>
            <a:r>
              <a:rPr lang="zh-CN" altLang="en-US" dirty="0" smtClean="0">
                <a:latin typeface="微软雅黑" pitchFamily="34" charset="-122"/>
              </a:rPr>
              <a:t>分解的依据</a:t>
            </a:r>
            <a:endParaRPr lang="en-US" altLang="zh-CN" dirty="0" smtClean="0">
              <a:latin typeface="微软雅黑" pitchFamily="34" charset="-122"/>
            </a:endParaRPr>
          </a:p>
          <a:p>
            <a:pPr marL="742950" lvl="1" indent="-285750">
              <a:lnSpc>
                <a:spcPct val="150000"/>
              </a:lnSpc>
              <a:buFont typeface="Wingdings" pitchFamily="2" charset="2"/>
              <a:buChar char="l"/>
            </a:pPr>
            <a:r>
              <a:rPr lang="zh-CN" altLang="en-US" dirty="0" smtClean="0">
                <a:latin typeface="微软雅黑" pitchFamily="34" charset="-122"/>
              </a:rPr>
              <a:t>项目范围与产品范围的区别</a:t>
            </a:r>
            <a:endParaRPr lang="en-US" altLang="zh-CN" dirty="0" smtClean="0">
              <a:latin typeface="微软雅黑" pitchFamily="34" charset="-122"/>
            </a:endParaRPr>
          </a:p>
          <a:p>
            <a:pPr marL="1200150" lvl="2" indent="-285750">
              <a:lnSpc>
                <a:spcPct val="150000"/>
              </a:lnSpc>
              <a:buFont typeface="Arial" pitchFamily="34" charset="0"/>
              <a:buChar char="•"/>
            </a:pPr>
            <a:r>
              <a:rPr lang="zh-CN" altLang="en-US" dirty="0" smtClean="0">
                <a:latin typeface="微软雅黑" pitchFamily="34" charset="-122"/>
              </a:rPr>
              <a:t>产品范围定义了产品或服务所包含的特性和功能；项目范围定义了为交付具有规定特性和功能的产品或服务所必须完成的工作</a:t>
            </a:r>
            <a:endParaRPr lang="en-US" altLang="zh-CN" dirty="0" smtClean="0">
              <a:latin typeface="微软雅黑" pitchFamily="34" charset="-122"/>
            </a:endParaRPr>
          </a:p>
        </p:txBody>
      </p:sp>
      <p:sp>
        <p:nvSpPr>
          <p:cNvPr id="6" name="圆角矩形 5"/>
          <p:cNvSpPr/>
          <p:nvPr/>
        </p:nvSpPr>
        <p:spPr>
          <a:xfrm>
            <a:off x="2475268" y="2104157"/>
            <a:ext cx="2232248" cy="432048"/>
          </a:xfrm>
          <a:prstGeom prst="roundRect">
            <a:avLst/>
          </a:prstGeom>
          <a:solidFill>
            <a:srgbClr val="92D05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工作分解结构</a:t>
            </a:r>
            <a:endParaRPr lang="zh-CN" altLang="en-US" dirty="0">
              <a:solidFill>
                <a:schemeClr val="tx1"/>
              </a:solidFill>
              <a:latin typeface="微软雅黑" pitchFamily="34" charset="-122"/>
            </a:endParaRPr>
          </a:p>
        </p:txBody>
      </p:sp>
      <p:sp>
        <p:nvSpPr>
          <p:cNvPr id="7" name="圆角矩形 6"/>
          <p:cNvSpPr/>
          <p:nvPr/>
        </p:nvSpPr>
        <p:spPr>
          <a:xfrm>
            <a:off x="2475268" y="4416797"/>
            <a:ext cx="2232248" cy="43204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风险沟通计划</a:t>
            </a:r>
            <a:endParaRPr lang="zh-CN" altLang="en-US" dirty="0">
              <a:solidFill>
                <a:schemeClr val="tx1"/>
              </a:solidFill>
              <a:latin typeface="微软雅黑" pitchFamily="34" charset="-122"/>
            </a:endParaRPr>
          </a:p>
        </p:txBody>
      </p:sp>
      <p:sp>
        <p:nvSpPr>
          <p:cNvPr id="8" name="圆角矩形 7"/>
          <p:cNvSpPr/>
          <p:nvPr/>
        </p:nvSpPr>
        <p:spPr>
          <a:xfrm>
            <a:off x="2468935" y="5001245"/>
            <a:ext cx="2232248" cy="43204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项目计划</a:t>
            </a:r>
            <a:endParaRPr lang="zh-CN" altLang="en-US" dirty="0">
              <a:solidFill>
                <a:schemeClr val="tx1"/>
              </a:solidFill>
              <a:latin typeface="微软雅黑" pitchFamily="34" charset="-122"/>
            </a:endParaRPr>
          </a:p>
        </p:txBody>
      </p:sp>
      <p:sp>
        <p:nvSpPr>
          <p:cNvPr id="9" name="TextBox 8"/>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3982894420"/>
      </p:ext>
    </p:extLst>
  </p:cSld>
  <p:clrMapOvr>
    <a:masterClrMapping/>
  </p:clrMapOvr>
  <p:transition spd="med"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标注 1"/>
          <p:cNvSpPr/>
          <p:nvPr/>
        </p:nvSpPr>
        <p:spPr>
          <a:xfrm>
            <a:off x="2396927" y="3044862"/>
            <a:ext cx="1800200" cy="2376264"/>
          </a:xfrm>
          <a:prstGeom prst="rightArrowCallout">
            <a:avLst/>
          </a:prstGeom>
          <a:solidFill>
            <a:srgbClr val="6699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dirty="0" smtClean="0">
                <a:solidFill>
                  <a:srgbClr val="002060"/>
                </a:solidFill>
                <a:latin typeface="微软雅黑" pitchFamily="34" charset="-122"/>
              </a:rPr>
              <a:t>工作</a:t>
            </a:r>
            <a:endParaRPr lang="en-US" altLang="zh-CN" sz="2000" dirty="0" smtClean="0">
              <a:solidFill>
                <a:srgbClr val="002060"/>
              </a:solidFill>
              <a:latin typeface="微软雅黑" pitchFamily="34" charset="-122"/>
            </a:endParaRPr>
          </a:p>
          <a:p>
            <a:pPr algn="ctr">
              <a:lnSpc>
                <a:spcPct val="150000"/>
              </a:lnSpc>
            </a:pPr>
            <a:r>
              <a:rPr lang="zh-CN" altLang="en-US" sz="2000" dirty="0" smtClean="0">
                <a:solidFill>
                  <a:srgbClr val="002060"/>
                </a:solidFill>
                <a:latin typeface="微软雅黑" pitchFamily="34" charset="-122"/>
              </a:rPr>
              <a:t>分解</a:t>
            </a:r>
            <a:endParaRPr lang="en-US" altLang="zh-CN" sz="2000" dirty="0" smtClean="0">
              <a:solidFill>
                <a:srgbClr val="002060"/>
              </a:solidFill>
              <a:latin typeface="微软雅黑" pitchFamily="34" charset="-122"/>
            </a:endParaRPr>
          </a:p>
          <a:p>
            <a:pPr algn="ctr">
              <a:lnSpc>
                <a:spcPct val="150000"/>
              </a:lnSpc>
            </a:pPr>
            <a:r>
              <a:rPr lang="zh-CN" altLang="en-US" sz="2000" dirty="0" smtClean="0">
                <a:solidFill>
                  <a:srgbClr val="002060"/>
                </a:solidFill>
                <a:latin typeface="微软雅黑" pitchFamily="34" charset="-122"/>
              </a:rPr>
              <a:t>结构</a:t>
            </a:r>
            <a:endParaRPr lang="en-US" altLang="zh-CN" sz="2000" dirty="0" smtClean="0">
              <a:solidFill>
                <a:srgbClr val="002060"/>
              </a:solidFill>
              <a:latin typeface="微软雅黑" pitchFamily="34" charset="-122"/>
            </a:endParaRPr>
          </a:p>
          <a:p>
            <a:pPr algn="ctr">
              <a:lnSpc>
                <a:spcPct val="150000"/>
              </a:lnSpc>
            </a:pPr>
            <a:r>
              <a:rPr lang="zh-CN" altLang="en-US" sz="2000" dirty="0" smtClean="0">
                <a:solidFill>
                  <a:srgbClr val="002060"/>
                </a:solidFill>
                <a:latin typeface="微软雅黑" pitchFamily="34" charset="-122"/>
              </a:rPr>
              <a:t>（</a:t>
            </a:r>
            <a:r>
              <a:rPr lang="en-US" altLang="zh-CN" sz="2000" dirty="0" smtClean="0">
                <a:solidFill>
                  <a:srgbClr val="002060"/>
                </a:solidFill>
                <a:latin typeface="微软雅黑" pitchFamily="34" charset="-122"/>
              </a:rPr>
              <a:t>WBS</a:t>
            </a:r>
            <a:r>
              <a:rPr lang="zh-CN" altLang="en-US" sz="2000" dirty="0" smtClean="0">
                <a:solidFill>
                  <a:srgbClr val="002060"/>
                </a:solidFill>
                <a:latin typeface="微软雅黑" pitchFamily="34" charset="-122"/>
              </a:rPr>
              <a:t>）</a:t>
            </a:r>
            <a:endParaRPr lang="zh-CN" altLang="en-US" sz="2000" dirty="0">
              <a:solidFill>
                <a:srgbClr val="002060"/>
              </a:solidFill>
              <a:latin typeface="微软雅黑" pitchFamily="34" charset="-122"/>
            </a:endParaRPr>
          </a:p>
        </p:txBody>
      </p:sp>
      <p:sp>
        <p:nvSpPr>
          <p:cNvPr id="3" name="圆角矩形 2"/>
          <p:cNvSpPr/>
          <p:nvPr/>
        </p:nvSpPr>
        <p:spPr>
          <a:xfrm>
            <a:off x="4197127" y="3044862"/>
            <a:ext cx="2422918" cy="2376264"/>
          </a:xfrm>
          <a:prstGeom prst="roundRect">
            <a:avLst/>
          </a:prstGeom>
          <a:solidFill>
            <a:srgbClr val="6699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rgbClr val="002060"/>
                </a:solidFill>
                <a:latin typeface="微软雅黑" pitchFamily="34" charset="-122"/>
              </a:rPr>
              <a:t>“大事化小”：</a:t>
            </a:r>
            <a:endParaRPr lang="en-US" altLang="zh-CN" dirty="0" smtClean="0">
              <a:solidFill>
                <a:srgbClr val="002060"/>
              </a:solidFill>
              <a:latin typeface="微软雅黑" pitchFamily="34" charset="-122"/>
            </a:endParaRPr>
          </a:p>
          <a:p>
            <a:r>
              <a:rPr lang="zh-CN" altLang="en-US" dirty="0" smtClean="0">
                <a:solidFill>
                  <a:srgbClr val="002060"/>
                </a:solidFill>
                <a:latin typeface="微软雅黑" pitchFamily="34" charset="-122"/>
              </a:rPr>
              <a:t>将项目的任务按照一定逻辑进行逐层分解，分解到可预测，可管理的单个活动为止。</a:t>
            </a:r>
            <a:endParaRPr lang="zh-CN" altLang="en-US" dirty="0">
              <a:solidFill>
                <a:srgbClr val="002060"/>
              </a:solidFill>
              <a:latin typeface="微软雅黑" pitchFamily="34" charset="-122"/>
            </a:endParaRPr>
          </a:p>
        </p:txBody>
      </p:sp>
      <p:sp>
        <p:nvSpPr>
          <p:cNvPr id="4" name="云形标注 3"/>
          <p:cNvSpPr/>
          <p:nvPr/>
        </p:nvSpPr>
        <p:spPr>
          <a:xfrm>
            <a:off x="3117007" y="1442610"/>
            <a:ext cx="4212468" cy="1182103"/>
          </a:xfrm>
          <a:prstGeom prst="cloudCallout">
            <a:avLst>
              <a:gd name="adj1" fmla="val -42313"/>
              <a:gd name="adj2" fmla="val 77161"/>
            </a:avLst>
          </a:prstGeom>
          <a:solidFill>
            <a:schemeClr val="accent6">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项目要做的事情太多了，一下子想不清楚，怎么办？</a:t>
            </a:r>
            <a:endParaRPr lang="zh-CN" altLang="en-US" dirty="0">
              <a:solidFill>
                <a:schemeClr val="tx1"/>
              </a:solidFill>
              <a:latin typeface="微软雅黑" pitchFamily="34" charset="-122"/>
            </a:endParaRPr>
          </a:p>
        </p:txBody>
      </p:sp>
      <p:pic>
        <p:nvPicPr>
          <p:cNvPr id="5" name="Picture 2" descr="http://pic9.nipic.com/20100819/4237167_131515325636_2.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052093" y="2876745"/>
            <a:ext cx="3616660" cy="271249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2025367091"/>
      </p:ext>
    </p:extLst>
  </p:cSld>
  <p:clrMapOvr>
    <a:masterClrMapping/>
  </p:clrMapOvr>
  <p:transition spd="med"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9448" y="1168053"/>
            <a:ext cx="3916457" cy="2169825"/>
          </a:xfrm>
          <a:prstGeom prst="rect">
            <a:avLst/>
          </a:prstGeom>
          <a:noFill/>
        </p:spPr>
        <p:txBody>
          <a:bodyPr wrap="none" rtlCol="0">
            <a:spAutoFit/>
          </a:bodyPr>
          <a:lstStyle/>
          <a:p>
            <a:pPr>
              <a:lnSpc>
                <a:spcPct val="150000"/>
              </a:lnSpc>
            </a:pPr>
            <a:r>
              <a:rPr lang="zh-CN" altLang="en-US" b="1" dirty="0" smtClean="0">
                <a:latin typeface="微软雅黑" pitchFamily="34" charset="-122"/>
              </a:rPr>
              <a:t>分解的类型</a:t>
            </a:r>
            <a:r>
              <a:rPr lang="en-US" altLang="zh-CN" b="1" dirty="0" smtClean="0">
                <a:latin typeface="微软雅黑" pitchFamily="34" charset="-122"/>
              </a:rPr>
              <a:t>——</a:t>
            </a:r>
            <a:r>
              <a:rPr lang="zh-CN" altLang="en-US" b="1" dirty="0" smtClean="0">
                <a:latin typeface="微软雅黑" pitchFamily="34" charset="-122"/>
              </a:rPr>
              <a:t>基于工作过程的划分</a:t>
            </a:r>
            <a:endParaRPr lang="en-US" altLang="zh-CN" b="1" dirty="0" smtClean="0">
              <a:latin typeface="微软雅黑" pitchFamily="34" charset="-122"/>
            </a:endParaRPr>
          </a:p>
          <a:p>
            <a:pPr>
              <a:lnSpc>
                <a:spcPct val="150000"/>
              </a:lnSpc>
            </a:pPr>
            <a:r>
              <a:rPr lang="zh-CN" altLang="en-US" dirty="0" smtClean="0">
                <a:latin typeface="微软雅黑" pitchFamily="34" charset="-122"/>
              </a:rPr>
              <a:t>       </a:t>
            </a:r>
            <a:r>
              <a:rPr lang="en-US" altLang="zh-CN" dirty="0" smtClean="0">
                <a:latin typeface="微软雅黑" pitchFamily="34" charset="-122"/>
              </a:rPr>
              <a:t>-</a:t>
            </a:r>
            <a:r>
              <a:rPr lang="zh-CN" altLang="en-US" dirty="0" smtClean="0">
                <a:latin typeface="微软雅黑" pitchFamily="34" charset="-122"/>
              </a:rPr>
              <a:t>上层按照工作的流程分解</a:t>
            </a:r>
            <a:endParaRPr lang="en-US" altLang="zh-CN" dirty="0" smtClean="0">
              <a:latin typeface="微软雅黑" pitchFamily="34" charset="-122"/>
            </a:endParaRPr>
          </a:p>
          <a:p>
            <a:pPr>
              <a:lnSpc>
                <a:spcPct val="150000"/>
              </a:lnSpc>
            </a:pPr>
            <a:r>
              <a:rPr lang="en-US" altLang="zh-CN" b="1" dirty="0" smtClean="0">
                <a:latin typeface="微软雅黑" pitchFamily="34" charset="-122"/>
              </a:rPr>
              <a:t>       </a:t>
            </a:r>
            <a:r>
              <a:rPr lang="en-US" altLang="zh-CN" dirty="0" smtClean="0">
                <a:latin typeface="微软雅黑" pitchFamily="34" charset="-122"/>
              </a:rPr>
              <a:t>-</a:t>
            </a:r>
            <a:r>
              <a:rPr lang="zh-CN" altLang="en-US" dirty="0" smtClean="0">
                <a:latin typeface="微软雅黑" pitchFamily="34" charset="-122"/>
              </a:rPr>
              <a:t>下层按照工作的内容划分</a:t>
            </a:r>
            <a:endParaRPr lang="en-US" altLang="zh-CN" dirty="0" smtClean="0">
              <a:latin typeface="微软雅黑" pitchFamily="34" charset="-122"/>
            </a:endParaRPr>
          </a:p>
          <a:p>
            <a:pPr>
              <a:lnSpc>
                <a:spcPct val="150000"/>
              </a:lnSpc>
            </a:pPr>
            <a:endParaRPr lang="en-US" altLang="zh-CN" b="1" dirty="0" smtClean="0">
              <a:latin typeface="微软雅黑" pitchFamily="34" charset="-122"/>
            </a:endParaRPr>
          </a:p>
          <a:p>
            <a:pPr>
              <a:lnSpc>
                <a:spcPct val="150000"/>
              </a:lnSpc>
            </a:pPr>
            <a:r>
              <a:rPr lang="zh-CN" altLang="en-US" b="1" dirty="0" smtClean="0">
                <a:latin typeface="微软雅黑" pitchFamily="34" charset="-122"/>
              </a:rPr>
              <a:t>表达形式：图形或目录式</a:t>
            </a:r>
            <a:endParaRPr lang="zh-CN" altLang="en-US" b="1" dirty="0">
              <a:latin typeface="微软雅黑" pitchFamily="34" charset="-122"/>
            </a:endParaRPr>
          </a:p>
        </p:txBody>
      </p:sp>
      <p:grpSp>
        <p:nvGrpSpPr>
          <p:cNvPr id="3" name="组合 2"/>
          <p:cNvGrpSpPr/>
          <p:nvPr/>
        </p:nvGrpSpPr>
        <p:grpSpPr>
          <a:xfrm>
            <a:off x="2612951" y="3375679"/>
            <a:ext cx="3281000" cy="3192974"/>
            <a:chOff x="1063209" y="3764418"/>
            <a:chExt cx="2932727" cy="3192974"/>
          </a:xfrm>
        </p:grpSpPr>
        <p:sp>
          <p:nvSpPr>
            <p:cNvPr id="4" name="矩形 3"/>
            <p:cNvSpPr/>
            <p:nvPr/>
          </p:nvSpPr>
          <p:spPr>
            <a:xfrm>
              <a:off x="1063209" y="4124458"/>
              <a:ext cx="2932727" cy="2832934"/>
            </a:xfrm>
            <a:prstGeom prst="rect">
              <a:avLst/>
            </a:prstGeom>
            <a:solidFill>
              <a:srgbClr val="CCE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5" name="同侧圆角矩形 4"/>
            <p:cNvSpPr/>
            <p:nvPr/>
          </p:nvSpPr>
          <p:spPr>
            <a:xfrm>
              <a:off x="1063209" y="3764418"/>
              <a:ext cx="2932727" cy="360040"/>
            </a:xfrm>
            <a:prstGeom prst="round2SameRect">
              <a:avLst/>
            </a:prstGeom>
            <a:solidFill>
              <a:srgbClr val="6699FF"/>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latin typeface="微软雅黑" pitchFamily="34" charset="-122"/>
                </a:rPr>
                <a:t>图形式</a:t>
              </a:r>
              <a:endParaRPr lang="zh-CN" altLang="en-US" dirty="0">
                <a:solidFill>
                  <a:srgbClr val="002060"/>
                </a:solidFill>
                <a:latin typeface="微软雅黑" pitchFamily="34" charset="-122"/>
              </a:endParaRPr>
            </a:p>
          </p:txBody>
        </p:sp>
        <p:sp>
          <p:nvSpPr>
            <p:cNvPr id="6" name="矩形 5"/>
            <p:cNvSpPr/>
            <p:nvPr/>
          </p:nvSpPr>
          <p:spPr>
            <a:xfrm>
              <a:off x="2284943" y="4277602"/>
              <a:ext cx="654313"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itchFamily="34" charset="-122"/>
                </a:rPr>
                <a:t>项目</a:t>
              </a:r>
              <a:endParaRPr lang="en-US" altLang="zh-CN" sz="1200" dirty="0" smtClean="0">
                <a:solidFill>
                  <a:schemeClr val="tx1"/>
                </a:solidFill>
                <a:latin typeface="微软雅黑" pitchFamily="34" charset="-122"/>
              </a:endParaRPr>
            </a:p>
            <a:p>
              <a:pPr algn="ctr"/>
              <a:r>
                <a:rPr lang="en-US" altLang="zh-CN" sz="1200" dirty="0" smtClean="0">
                  <a:solidFill>
                    <a:schemeClr val="tx1"/>
                  </a:solidFill>
                  <a:latin typeface="微软雅黑" pitchFamily="34" charset="-122"/>
                </a:rPr>
                <a:t>0.0</a:t>
              </a:r>
              <a:endParaRPr lang="zh-CN" altLang="en-US" sz="1200" dirty="0">
                <a:solidFill>
                  <a:schemeClr val="tx1"/>
                </a:solidFill>
                <a:latin typeface="微软雅黑" pitchFamily="34" charset="-122"/>
              </a:endParaRPr>
            </a:p>
          </p:txBody>
        </p:sp>
        <p:sp>
          <p:nvSpPr>
            <p:cNvPr id="7" name="矩形 6"/>
            <p:cNvSpPr/>
            <p:nvPr/>
          </p:nvSpPr>
          <p:spPr>
            <a:xfrm>
              <a:off x="1835696" y="4977216"/>
              <a:ext cx="654313"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itchFamily="34" charset="-122"/>
                </a:rPr>
                <a:t>子项目</a:t>
              </a:r>
              <a:r>
                <a:rPr lang="en-US" altLang="zh-CN" sz="1200" dirty="0" smtClean="0">
                  <a:solidFill>
                    <a:schemeClr val="tx1"/>
                  </a:solidFill>
                  <a:latin typeface="微软雅黑" pitchFamily="34" charset="-122"/>
                </a:rPr>
                <a:t>1.0</a:t>
              </a:r>
              <a:endParaRPr lang="zh-CN" altLang="en-US" sz="1200" dirty="0">
                <a:solidFill>
                  <a:schemeClr val="tx1"/>
                </a:solidFill>
                <a:latin typeface="微软雅黑" pitchFamily="34" charset="-122"/>
              </a:endParaRPr>
            </a:p>
          </p:txBody>
        </p:sp>
        <p:sp>
          <p:nvSpPr>
            <p:cNvPr id="8" name="矩形 7"/>
            <p:cNvSpPr/>
            <p:nvPr/>
          </p:nvSpPr>
          <p:spPr>
            <a:xfrm>
              <a:off x="1260898" y="5625288"/>
              <a:ext cx="811644"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itchFamily="34" charset="-122"/>
                </a:rPr>
                <a:t>活动</a:t>
              </a:r>
              <a:r>
                <a:rPr lang="en-US" altLang="zh-CN" sz="1200" dirty="0" smtClean="0">
                  <a:solidFill>
                    <a:schemeClr val="tx1"/>
                  </a:solidFill>
                  <a:latin typeface="微软雅黑" pitchFamily="34" charset="-122"/>
                </a:rPr>
                <a:t>/</a:t>
              </a:r>
              <a:r>
                <a:rPr lang="zh-CN" altLang="en-US" sz="1200" dirty="0" smtClean="0">
                  <a:solidFill>
                    <a:schemeClr val="tx1"/>
                  </a:solidFill>
                  <a:latin typeface="微软雅黑" pitchFamily="34" charset="-122"/>
                </a:rPr>
                <a:t>任务</a:t>
              </a:r>
              <a:r>
                <a:rPr lang="en-US" altLang="zh-CN" sz="1200" dirty="0" smtClean="0">
                  <a:solidFill>
                    <a:schemeClr val="tx1"/>
                  </a:solidFill>
                  <a:latin typeface="微软雅黑" pitchFamily="34" charset="-122"/>
                </a:rPr>
                <a:t>1.1</a:t>
              </a:r>
              <a:endParaRPr lang="zh-CN" altLang="en-US" sz="1200" dirty="0">
                <a:solidFill>
                  <a:schemeClr val="tx1"/>
                </a:solidFill>
                <a:latin typeface="微软雅黑" pitchFamily="34" charset="-122"/>
              </a:endParaRPr>
            </a:p>
          </p:txBody>
        </p:sp>
        <p:sp>
          <p:nvSpPr>
            <p:cNvPr id="9" name="矩形 8"/>
            <p:cNvSpPr/>
            <p:nvPr/>
          </p:nvSpPr>
          <p:spPr>
            <a:xfrm>
              <a:off x="2243199" y="5625288"/>
              <a:ext cx="789361"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itchFamily="34" charset="-122"/>
                </a:rPr>
                <a:t>活动</a:t>
              </a:r>
              <a:r>
                <a:rPr lang="en-US" altLang="zh-CN" sz="1200" dirty="0" smtClean="0">
                  <a:solidFill>
                    <a:schemeClr val="tx1"/>
                  </a:solidFill>
                  <a:latin typeface="微软雅黑" pitchFamily="34" charset="-122"/>
                </a:rPr>
                <a:t>/</a:t>
              </a:r>
              <a:r>
                <a:rPr lang="zh-CN" altLang="en-US" sz="1200" dirty="0" smtClean="0">
                  <a:solidFill>
                    <a:schemeClr val="tx1"/>
                  </a:solidFill>
                  <a:latin typeface="微软雅黑" pitchFamily="34" charset="-122"/>
                </a:rPr>
                <a:t>任务</a:t>
              </a:r>
              <a:r>
                <a:rPr lang="en-US" altLang="zh-CN" sz="1200" dirty="0" smtClean="0">
                  <a:solidFill>
                    <a:schemeClr val="tx1"/>
                  </a:solidFill>
                  <a:latin typeface="微软雅黑" pitchFamily="34" charset="-122"/>
                </a:rPr>
                <a:t>1.2</a:t>
              </a:r>
              <a:endParaRPr lang="zh-CN" altLang="en-US" sz="1200" dirty="0">
                <a:solidFill>
                  <a:schemeClr val="tx1"/>
                </a:solidFill>
                <a:latin typeface="微软雅黑" pitchFamily="34" charset="-122"/>
              </a:endParaRPr>
            </a:p>
          </p:txBody>
        </p:sp>
        <p:sp>
          <p:nvSpPr>
            <p:cNvPr id="10" name="矩形 9"/>
            <p:cNvSpPr/>
            <p:nvPr/>
          </p:nvSpPr>
          <p:spPr>
            <a:xfrm>
              <a:off x="2728257" y="4977216"/>
              <a:ext cx="654313"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itchFamily="34" charset="-122"/>
                </a:rPr>
                <a:t>子</a:t>
              </a:r>
              <a:r>
                <a:rPr lang="zh-CN" altLang="en-US" sz="1200" dirty="0" smtClean="0">
                  <a:solidFill>
                    <a:schemeClr val="tx1"/>
                  </a:solidFill>
                  <a:latin typeface="微软雅黑" pitchFamily="34" charset="-122"/>
                </a:rPr>
                <a:t>项目</a:t>
              </a:r>
              <a:r>
                <a:rPr lang="en-US" altLang="zh-CN" sz="1200" dirty="0" smtClean="0">
                  <a:solidFill>
                    <a:schemeClr val="tx1"/>
                  </a:solidFill>
                  <a:latin typeface="微软雅黑" pitchFamily="34" charset="-122"/>
                </a:rPr>
                <a:t>2.0</a:t>
              </a:r>
              <a:endParaRPr lang="zh-CN" altLang="en-US" sz="1200" dirty="0">
                <a:solidFill>
                  <a:schemeClr val="tx1"/>
                </a:solidFill>
                <a:latin typeface="微软雅黑" pitchFamily="34" charset="-122"/>
              </a:endParaRPr>
            </a:p>
          </p:txBody>
        </p:sp>
        <p:cxnSp>
          <p:nvCxnSpPr>
            <p:cNvPr id="11" name="肘形连接符 10"/>
            <p:cNvCxnSpPr>
              <a:stCxn id="6" idx="2"/>
              <a:endCxn id="7" idx="0"/>
            </p:cNvCxnSpPr>
            <p:nvPr/>
          </p:nvCxnSpPr>
          <p:spPr>
            <a:xfrm rot="5400000">
              <a:off x="2235670" y="4600786"/>
              <a:ext cx="303614" cy="449247"/>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10" idx="0"/>
            </p:cNvCxnSpPr>
            <p:nvPr/>
          </p:nvCxnSpPr>
          <p:spPr>
            <a:xfrm rot="16200000" flipH="1">
              <a:off x="2681950" y="4603752"/>
              <a:ext cx="303614" cy="443314"/>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7" idx="2"/>
              <a:endCxn id="8" idx="0"/>
            </p:cNvCxnSpPr>
            <p:nvPr/>
          </p:nvCxnSpPr>
          <p:spPr>
            <a:xfrm rot="5400000">
              <a:off x="1788751" y="5251186"/>
              <a:ext cx="252072" cy="496133"/>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2"/>
              <a:endCxn id="9" idx="0"/>
            </p:cNvCxnSpPr>
            <p:nvPr/>
          </p:nvCxnSpPr>
          <p:spPr>
            <a:xfrm rot="16200000" flipH="1">
              <a:off x="2274330" y="5261738"/>
              <a:ext cx="252072" cy="475028"/>
            </a:xfrm>
            <a:prstGeom prst="bent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554760" y="6222389"/>
              <a:ext cx="654313"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itchFamily="34" charset="-122"/>
                </a:rPr>
                <a:t>工作包</a:t>
              </a:r>
              <a:r>
                <a:rPr lang="en-US" altLang="zh-CN" sz="1200" dirty="0" smtClean="0">
                  <a:solidFill>
                    <a:schemeClr val="tx1"/>
                  </a:solidFill>
                  <a:latin typeface="微软雅黑" pitchFamily="34" charset="-122"/>
                </a:rPr>
                <a:t>1.2.1</a:t>
              </a:r>
              <a:endParaRPr lang="zh-CN" altLang="en-US" sz="1200" dirty="0">
                <a:solidFill>
                  <a:schemeClr val="tx1"/>
                </a:solidFill>
                <a:latin typeface="微软雅黑" pitchFamily="34" charset="-122"/>
              </a:endParaRPr>
            </a:p>
          </p:txBody>
        </p:sp>
        <p:sp>
          <p:nvSpPr>
            <p:cNvPr id="16" name="矩形 15"/>
            <p:cNvSpPr/>
            <p:nvPr/>
          </p:nvSpPr>
          <p:spPr>
            <a:xfrm>
              <a:off x="2312586" y="6222389"/>
              <a:ext cx="654313"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itchFamily="34" charset="-122"/>
                </a:rPr>
                <a:t>工作包</a:t>
              </a:r>
              <a:r>
                <a:rPr lang="en-US" altLang="zh-CN" sz="1200" dirty="0" smtClean="0">
                  <a:solidFill>
                    <a:schemeClr val="tx1"/>
                  </a:solidFill>
                  <a:latin typeface="微软雅黑" pitchFamily="34" charset="-122"/>
                </a:rPr>
                <a:t>1.2.1</a:t>
              </a:r>
              <a:endParaRPr lang="zh-CN" altLang="en-US" sz="1200" dirty="0">
                <a:solidFill>
                  <a:schemeClr val="tx1"/>
                </a:solidFill>
                <a:latin typeface="微软雅黑" pitchFamily="34" charset="-122"/>
              </a:endParaRPr>
            </a:p>
          </p:txBody>
        </p:sp>
        <p:sp>
          <p:nvSpPr>
            <p:cNvPr id="17" name="矩形 16"/>
            <p:cNvSpPr/>
            <p:nvPr/>
          </p:nvSpPr>
          <p:spPr>
            <a:xfrm>
              <a:off x="3059012" y="6222389"/>
              <a:ext cx="654313" cy="39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itchFamily="34" charset="-122"/>
                </a:rPr>
                <a:t>工作包</a:t>
              </a:r>
              <a:r>
                <a:rPr lang="en-US" altLang="zh-CN" sz="1200" dirty="0" smtClean="0">
                  <a:solidFill>
                    <a:schemeClr val="tx1"/>
                  </a:solidFill>
                  <a:latin typeface="微软雅黑" pitchFamily="34" charset="-122"/>
                </a:rPr>
                <a:t>1.2.1</a:t>
              </a:r>
              <a:endParaRPr lang="zh-CN" altLang="en-US" sz="1200" dirty="0">
                <a:solidFill>
                  <a:schemeClr val="tx1"/>
                </a:solidFill>
                <a:latin typeface="微软雅黑" pitchFamily="34" charset="-122"/>
              </a:endParaRPr>
            </a:p>
          </p:txBody>
        </p:sp>
      </p:grpSp>
      <p:grpSp>
        <p:nvGrpSpPr>
          <p:cNvPr id="18" name="组合 17"/>
          <p:cNvGrpSpPr/>
          <p:nvPr/>
        </p:nvGrpSpPr>
        <p:grpSpPr>
          <a:xfrm>
            <a:off x="6573391" y="3375679"/>
            <a:ext cx="3456384" cy="3192974"/>
            <a:chOff x="4644008" y="3749904"/>
            <a:chExt cx="2767672" cy="3192974"/>
          </a:xfrm>
        </p:grpSpPr>
        <p:sp>
          <p:nvSpPr>
            <p:cNvPr id="19" name="矩形 18"/>
            <p:cNvSpPr/>
            <p:nvPr/>
          </p:nvSpPr>
          <p:spPr>
            <a:xfrm>
              <a:off x="4644008" y="4109944"/>
              <a:ext cx="2767672" cy="2832934"/>
            </a:xfrm>
            <a:prstGeom prst="rect">
              <a:avLst/>
            </a:prstGeom>
            <a:solidFill>
              <a:srgbClr val="CCE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20" name="同侧圆角矩形 19"/>
            <p:cNvSpPr/>
            <p:nvPr/>
          </p:nvSpPr>
          <p:spPr>
            <a:xfrm>
              <a:off x="4644008" y="3749904"/>
              <a:ext cx="2767672" cy="360040"/>
            </a:xfrm>
            <a:prstGeom prst="round2SameRect">
              <a:avLst/>
            </a:prstGeom>
            <a:solidFill>
              <a:srgbClr val="6699FF"/>
            </a:solidFill>
            <a:ln>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2060"/>
                  </a:solidFill>
                  <a:latin typeface="微软雅黑" pitchFamily="34" charset="-122"/>
                </a:rPr>
                <a:t>目录式</a:t>
              </a:r>
              <a:endParaRPr lang="zh-CN" altLang="en-US" dirty="0">
                <a:solidFill>
                  <a:srgbClr val="002060"/>
                </a:solidFill>
                <a:latin typeface="微软雅黑" pitchFamily="34" charset="-122"/>
              </a:endParaRPr>
            </a:p>
          </p:txBody>
        </p:sp>
        <p:sp>
          <p:nvSpPr>
            <p:cNvPr id="21" name="TextBox 20"/>
            <p:cNvSpPr txBox="1"/>
            <p:nvPr/>
          </p:nvSpPr>
          <p:spPr>
            <a:xfrm>
              <a:off x="5076056" y="4268883"/>
              <a:ext cx="1779315" cy="2554545"/>
            </a:xfrm>
            <a:prstGeom prst="rect">
              <a:avLst/>
            </a:prstGeom>
            <a:noFill/>
          </p:spPr>
          <p:txBody>
            <a:bodyPr wrap="none" rtlCol="0">
              <a:spAutoFit/>
            </a:bodyPr>
            <a:lstStyle/>
            <a:p>
              <a:pPr>
                <a:lnSpc>
                  <a:spcPts val="2400"/>
                </a:lnSpc>
              </a:pPr>
              <a:r>
                <a:rPr lang="en-US" altLang="zh-CN" sz="1600" b="1" dirty="0" smtClean="0">
                  <a:latin typeface="微软雅黑" pitchFamily="34" charset="-122"/>
                </a:rPr>
                <a:t>0.0</a:t>
              </a:r>
              <a:r>
                <a:rPr lang="zh-CN" altLang="en-US" sz="1600" b="1" dirty="0" smtClean="0">
                  <a:latin typeface="微软雅黑" pitchFamily="34" charset="-122"/>
                </a:rPr>
                <a:t>项目</a:t>
              </a:r>
              <a:endParaRPr lang="en-US" altLang="zh-CN" sz="1600" b="1" dirty="0">
                <a:latin typeface="微软雅黑" pitchFamily="34" charset="-122"/>
              </a:endParaRPr>
            </a:p>
            <a:p>
              <a:pPr>
                <a:lnSpc>
                  <a:spcPts val="2400"/>
                </a:lnSpc>
              </a:pPr>
              <a:r>
                <a:rPr lang="en-US" altLang="zh-CN" sz="1600" b="1" dirty="0" smtClean="0">
                  <a:latin typeface="微软雅黑" pitchFamily="34" charset="-122"/>
                </a:rPr>
                <a:t>      1.0</a:t>
              </a:r>
              <a:r>
                <a:rPr lang="zh-CN" altLang="en-US" sz="1600" b="1" dirty="0" smtClean="0">
                  <a:latin typeface="微软雅黑" pitchFamily="34" charset="-122"/>
                </a:rPr>
                <a:t>子项目</a:t>
              </a:r>
              <a:endParaRPr lang="en-US" altLang="zh-CN" sz="1600" b="1" dirty="0" smtClean="0">
                <a:latin typeface="微软雅黑" pitchFamily="34" charset="-122"/>
              </a:endParaRPr>
            </a:p>
            <a:p>
              <a:pPr>
                <a:lnSpc>
                  <a:spcPts val="2400"/>
                </a:lnSpc>
              </a:pPr>
              <a:r>
                <a:rPr lang="en-US" altLang="zh-CN" sz="1600" b="1" dirty="0" smtClean="0">
                  <a:latin typeface="微软雅黑" pitchFamily="34" charset="-122"/>
                </a:rPr>
                <a:t>           1.1</a:t>
              </a:r>
              <a:r>
                <a:rPr lang="zh-CN" altLang="en-US" sz="1600" b="1" dirty="0" smtClean="0">
                  <a:latin typeface="微软雅黑" pitchFamily="34" charset="-122"/>
                </a:rPr>
                <a:t>活动</a:t>
              </a:r>
              <a:r>
                <a:rPr lang="en-US" altLang="zh-CN" sz="1600" b="1" dirty="0" smtClean="0">
                  <a:latin typeface="微软雅黑" pitchFamily="34" charset="-122"/>
                </a:rPr>
                <a:t>/</a:t>
              </a:r>
              <a:r>
                <a:rPr lang="zh-CN" altLang="en-US" sz="1600" b="1" dirty="0" smtClean="0">
                  <a:latin typeface="微软雅黑" pitchFamily="34" charset="-122"/>
                </a:rPr>
                <a:t>任务</a:t>
              </a:r>
              <a:endParaRPr lang="en-US" altLang="zh-CN" sz="1600" b="1" dirty="0" smtClean="0">
                <a:latin typeface="微软雅黑" pitchFamily="34" charset="-122"/>
              </a:endParaRPr>
            </a:p>
            <a:p>
              <a:pPr>
                <a:lnSpc>
                  <a:spcPts val="2400"/>
                </a:lnSpc>
              </a:pPr>
              <a:r>
                <a:rPr lang="en-US" altLang="zh-CN" sz="1600" b="1" dirty="0" smtClean="0">
                  <a:latin typeface="微软雅黑" pitchFamily="34" charset="-122"/>
                </a:rPr>
                <a:t>           1. 2</a:t>
              </a:r>
              <a:r>
                <a:rPr lang="zh-CN" altLang="en-US" sz="1600" b="1" dirty="0">
                  <a:latin typeface="微软雅黑" pitchFamily="34" charset="-122"/>
                </a:rPr>
                <a:t>活动</a:t>
              </a:r>
              <a:r>
                <a:rPr lang="en-US" altLang="zh-CN" sz="1600" b="1" dirty="0">
                  <a:latin typeface="微软雅黑" pitchFamily="34" charset="-122"/>
                </a:rPr>
                <a:t>/</a:t>
              </a:r>
              <a:r>
                <a:rPr lang="zh-CN" altLang="en-US" sz="1600" b="1" dirty="0" smtClean="0">
                  <a:latin typeface="微软雅黑" pitchFamily="34" charset="-122"/>
                </a:rPr>
                <a:t>任务</a:t>
              </a:r>
              <a:endParaRPr lang="en-US" altLang="zh-CN" sz="1600" b="1" dirty="0" smtClean="0">
                <a:latin typeface="微软雅黑" pitchFamily="34" charset="-122"/>
              </a:endParaRPr>
            </a:p>
            <a:p>
              <a:pPr lvl="2">
                <a:lnSpc>
                  <a:spcPts val="2400"/>
                </a:lnSpc>
              </a:pPr>
              <a:r>
                <a:rPr lang="en-US" altLang="zh-CN" sz="1600" b="1" dirty="0" smtClean="0">
                  <a:latin typeface="微软雅黑" pitchFamily="34" charset="-122"/>
                </a:rPr>
                <a:t>1.2.1</a:t>
              </a:r>
              <a:r>
                <a:rPr lang="zh-CN" altLang="en-US" sz="1600" b="1" dirty="0" smtClean="0">
                  <a:latin typeface="微软雅黑" pitchFamily="34" charset="-122"/>
                </a:rPr>
                <a:t>工作包</a:t>
              </a:r>
              <a:endParaRPr lang="en-US" altLang="zh-CN" sz="1600" b="1" dirty="0" smtClean="0">
                <a:latin typeface="微软雅黑" pitchFamily="34" charset="-122"/>
              </a:endParaRPr>
            </a:p>
            <a:p>
              <a:pPr lvl="2">
                <a:lnSpc>
                  <a:spcPts val="2400"/>
                </a:lnSpc>
              </a:pPr>
              <a:r>
                <a:rPr lang="en-US" altLang="zh-CN" sz="1600" b="1" dirty="0" smtClean="0">
                  <a:latin typeface="微软雅黑" pitchFamily="34" charset="-122"/>
                </a:rPr>
                <a:t>1.2.2</a:t>
              </a:r>
              <a:r>
                <a:rPr lang="zh-CN" altLang="en-US" sz="1600" b="1" dirty="0" smtClean="0">
                  <a:latin typeface="微软雅黑" pitchFamily="34" charset="-122"/>
                </a:rPr>
                <a:t>工作包</a:t>
              </a:r>
              <a:endParaRPr lang="en-US" altLang="zh-CN" sz="1600" b="1" dirty="0" smtClean="0">
                <a:latin typeface="微软雅黑" pitchFamily="34" charset="-122"/>
              </a:endParaRPr>
            </a:p>
            <a:p>
              <a:pPr lvl="2">
                <a:lnSpc>
                  <a:spcPts val="2400"/>
                </a:lnSpc>
              </a:pPr>
              <a:r>
                <a:rPr lang="en-US" altLang="zh-CN" sz="1600" b="1" dirty="0" smtClean="0">
                  <a:latin typeface="微软雅黑" pitchFamily="34" charset="-122"/>
                </a:rPr>
                <a:t>1.2.3</a:t>
              </a:r>
              <a:r>
                <a:rPr lang="zh-CN" altLang="en-US" sz="1600" b="1" dirty="0" smtClean="0">
                  <a:latin typeface="微软雅黑" pitchFamily="34" charset="-122"/>
                </a:rPr>
                <a:t>工作包</a:t>
              </a:r>
              <a:endParaRPr lang="en-US" altLang="zh-CN" sz="1600" b="1" dirty="0" smtClean="0">
                <a:latin typeface="微软雅黑" pitchFamily="34" charset="-122"/>
              </a:endParaRPr>
            </a:p>
            <a:p>
              <a:pPr>
                <a:lnSpc>
                  <a:spcPts val="2400"/>
                </a:lnSpc>
              </a:pPr>
              <a:r>
                <a:rPr lang="en-US" altLang="zh-CN" sz="1600" b="1" dirty="0" smtClean="0">
                  <a:latin typeface="微软雅黑" pitchFamily="34" charset="-122"/>
                </a:rPr>
                <a:t>      2.0</a:t>
              </a:r>
              <a:r>
                <a:rPr lang="zh-CN" altLang="en-US" sz="1600" b="1" dirty="0" smtClean="0">
                  <a:latin typeface="微软雅黑" pitchFamily="34" charset="-122"/>
                </a:rPr>
                <a:t>子项目 </a:t>
              </a:r>
              <a:endParaRPr lang="zh-CN" altLang="en-US" sz="1600" b="1" dirty="0">
                <a:latin typeface="微软雅黑" pitchFamily="34" charset="-122"/>
              </a:endParaRPr>
            </a:p>
          </p:txBody>
        </p:sp>
      </p:grpSp>
      <p:sp>
        <p:nvSpPr>
          <p:cNvPr id="22" name="TextBox 21"/>
          <p:cNvSpPr txBox="1"/>
          <p:nvPr/>
        </p:nvSpPr>
        <p:spPr>
          <a:xfrm>
            <a:off x="7440388" y="1168349"/>
            <a:ext cx="1851789" cy="1754326"/>
          </a:xfrm>
          <a:prstGeom prst="rect">
            <a:avLst/>
          </a:prstGeom>
          <a:noFill/>
        </p:spPr>
        <p:txBody>
          <a:bodyPr wrap="none" rtlCol="0">
            <a:spAutoFit/>
          </a:bodyPr>
          <a:lstStyle/>
          <a:p>
            <a:pPr>
              <a:lnSpc>
                <a:spcPct val="150000"/>
              </a:lnSpc>
            </a:pPr>
            <a:r>
              <a:rPr lang="zh-CN" altLang="en-US" b="1" dirty="0" smtClean="0">
                <a:latin typeface="微软雅黑" pitchFamily="34" charset="-122"/>
              </a:rPr>
              <a:t>分解的方法：</a:t>
            </a:r>
            <a:endParaRPr lang="en-US" altLang="zh-CN" b="1" dirty="0" smtClean="0">
              <a:latin typeface="微软雅黑" pitchFamily="34" charset="-122"/>
            </a:endParaRPr>
          </a:p>
          <a:p>
            <a:pPr>
              <a:lnSpc>
                <a:spcPct val="150000"/>
              </a:lnSpc>
            </a:pPr>
            <a:r>
              <a:rPr lang="zh-CN" altLang="en-US" dirty="0" smtClean="0">
                <a:latin typeface="微软雅黑" pitchFamily="34" charset="-122"/>
              </a:rPr>
              <a:t>      </a:t>
            </a:r>
            <a:r>
              <a:rPr lang="en-US" altLang="zh-CN" dirty="0" smtClean="0">
                <a:latin typeface="微软雅黑" pitchFamily="34" charset="-122"/>
              </a:rPr>
              <a:t>-</a:t>
            </a:r>
            <a:r>
              <a:rPr lang="zh-CN" altLang="en-US" dirty="0" smtClean="0">
                <a:latin typeface="微软雅黑" pitchFamily="34" charset="-122"/>
              </a:rPr>
              <a:t>自上而下法</a:t>
            </a:r>
            <a:endParaRPr lang="en-US" altLang="zh-CN" dirty="0" smtClean="0">
              <a:latin typeface="微软雅黑" pitchFamily="34" charset="-122"/>
            </a:endParaRPr>
          </a:p>
          <a:p>
            <a:pPr>
              <a:lnSpc>
                <a:spcPct val="150000"/>
              </a:lnSpc>
            </a:pPr>
            <a:r>
              <a:rPr lang="zh-CN" altLang="en-US" dirty="0" smtClean="0">
                <a:latin typeface="微软雅黑" pitchFamily="34" charset="-122"/>
              </a:rPr>
              <a:t>      </a:t>
            </a:r>
            <a:r>
              <a:rPr lang="en-US" altLang="zh-CN" dirty="0" smtClean="0">
                <a:latin typeface="微软雅黑" pitchFamily="34" charset="-122"/>
              </a:rPr>
              <a:t>-</a:t>
            </a:r>
            <a:r>
              <a:rPr lang="zh-CN" altLang="en-US" dirty="0" smtClean="0">
                <a:latin typeface="微软雅黑" pitchFamily="34" charset="-122"/>
              </a:rPr>
              <a:t>头脑</a:t>
            </a:r>
            <a:r>
              <a:rPr lang="zh-CN" altLang="en-US" dirty="0">
                <a:latin typeface="微软雅黑" pitchFamily="34" charset="-122"/>
              </a:rPr>
              <a:t>风暴</a:t>
            </a:r>
            <a:r>
              <a:rPr lang="zh-CN" altLang="en-US" dirty="0" smtClean="0">
                <a:latin typeface="微软雅黑" pitchFamily="34" charset="-122"/>
              </a:rPr>
              <a:t>法</a:t>
            </a:r>
            <a:endParaRPr lang="en-US" altLang="zh-CN" dirty="0">
              <a:latin typeface="微软雅黑" pitchFamily="34" charset="-122"/>
            </a:endParaRPr>
          </a:p>
          <a:p>
            <a:pPr>
              <a:lnSpc>
                <a:spcPct val="150000"/>
              </a:lnSpc>
            </a:pPr>
            <a:r>
              <a:rPr lang="en-US" altLang="zh-CN" dirty="0" smtClean="0">
                <a:latin typeface="微软雅黑" pitchFamily="34" charset="-122"/>
              </a:rPr>
              <a:t>      -</a:t>
            </a:r>
            <a:r>
              <a:rPr lang="zh-CN" altLang="en-US" dirty="0" smtClean="0">
                <a:latin typeface="微软雅黑" pitchFamily="34" charset="-122"/>
              </a:rPr>
              <a:t>两者结合法</a:t>
            </a:r>
            <a:endParaRPr lang="en-US" altLang="zh-CN" dirty="0" smtClean="0">
              <a:latin typeface="微软雅黑" pitchFamily="34" charset="-122"/>
            </a:endParaRPr>
          </a:p>
        </p:txBody>
      </p:sp>
      <p:cxnSp>
        <p:nvCxnSpPr>
          <p:cNvPr id="23" name="肘形连接符 22"/>
          <p:cNvCxnSpPr>
            <a:stCxn id="9" idx="2"/>
            <a:endCxn id="15" idx="0"/>
          </p:cNvCxnSpPr>
          <p:nvPr/>
        </p:nvCxnSpPr>
        <p:spPr>
          <a:xfrm rot="5400000">
            <a:off x="3851203" y="5310231"/>
            <a:ext cx="201101" cy="845737"/>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2"/>
            <a:endCxn id="16" idx="0"/>
          </p:cNvCxnSpPr>
          <p:nvPr/>
        </p:nvCxnSpPr>
        <p:spPr>
          <a:xfrm rot="16200000" flipH="1">
            <a:off x="4275112" y="5732057"/>
            <a:ext cx="201101" cy="2083"/>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9" idx="2"/>
            <a:endCxn id="17" idx="0"/>
          </p:cNvCxnSpPr>
          <p:nvPr/>
        </p:nvCxnSpPr>
        <p:spPr>
          <a:xfrm rot="16200000" flipH="1">
            <a:off x="4692646" y="5314523"/>
            <a:ext cx="201101" cy="837151"/>
          </a:xfrm>
          <a:prstGeom prst="bent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1393446512"/>
      </p:ext>
    </p:extLst>
  </p:cSld>
  <p:clrMapOvr>
    <a:masterClrMapping/>
  </p:clrMapOvr>
  <p:transition spd="med"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2" name="淘宝网chenying0907出品 1"/>
          <p:cNvGrpSpPr/>
          <p:nvPr/>
        </p:nvGrpSpPr>
        <p:grpSpPr>
          <a:xfrm>
            <a:off x="12391617" y="-15298"/>
            <a:ext cx="48555" cy="2623511"/>
            <a:chOff x="12391617" y="0"/>
            <a:chExt cx="48555" cy="2623511"/>
          </a:xfrm>
        </p:grpSpPr>
        <p:sp>
          <p:nvSpPr>
            <p:cNvPr id="2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28" name="淘宝网chenying0907出品 27"/>
          <p:cNvSpPr/>
          <p:nvPr/>
        </p:nvSpPr>
        <p:spPr>
          <a:xfrm>
            <a:off x="16743" y="243603"/>
            <a:ext cx="6700664"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2312" name="淘宝网chenying0907出品 28"/>
          <p:cNvSpPr txBox="1">
            <a:spLocks noChangeArrowheads="1"/>
          </p:cNvSpPr>
          <p:nvPr/>
        </p:nvSpPr>
        <p:spPr bwMode="auto">
          <a:xfrm>
            <a:off x="1214401" y="1330309"/>
            <a:ext cx="1928826" cy="528261"/>
          </a:xfrm>
          <a:prstGeom prst="rect">
            <a:avLst/>
          </a:prstGeom>
          <a:solidFill>
            <a:schemeClr val="accent1">
              <a:lumMod val="20000"/>
              <a:lumOff val="80000"/>
            </a:schemeClr>
          </a:solidFill>
          <a:ln>
            <a:noFill/>
          </a:ln>
          <a:scene3d>
            <a:camera prst="orthographicFront"/>
            <a:lightRig rig="threePt" dir="t"/>
          </a:scene3d>
          <a:sp3d>
            <a:bevelT prst="angle"/>
          </a:sp3d>
          <a:extLst/>
        </p:spPr>
        <p:txBody>
          <a:bodyPr wrap="square" lIns="96433" tIns="48216" rIns="96433" bIns="48216">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b="1" dirty="0" smtClean="0"/>
              <a:t>培训目的</a:t>
            </a:r>
            <a:endParaRPr lang="zh-CN" altLang="en-US" b="1" dirty="0">
              <a:latin typeface="微软雅黑" pitchFamily="34" charset="-122"/>
              <a:ea typeface="微软雅黑" pitchFamily="34" charset="-122"/>
            </a:endParaRPr>
          </a:p>
        </p:txBody>
      </p:sp>
      <p:sp>
        <p:nvSpPr>
          <p:cNvPr id="214"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4" name="椭圆形标注 3"/>
          <p:cNvSpPr/>
          <p:nvPr/>
        </p:nvSpPr>
        <p:spPr>
          <a:xfrm>
            <a:off x="8478012" y="2544755"/>
            <a:ext cx="3880717" cy="2202072"/>
          </a:xfrm>
          <a:prstGeom prst="wedgeEllipse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以我的项目管理水平，和大家讲这些深奥的系统课题是不科学的，我是想引导一下大家而已。</a:t>
            </a:r>
            <a:endParaRPr lang="zh-CN" altLang="en-US" dirty="0">
              <a:solidFill>
                <a:sysClr val="windowText" lastClr="000000"/>
              </a:solidFill>
            </a:endParaRPr>
          </a:p>
        </p:txBody>
      </p:sp>
      <p:sp>
        <p:nvSpPr>
          <p:cNvPr id="5" name="TextBox 4"/>
          <p:cNvSpPr txBox="1"/>
          <p:nvPr/>
        </p:nvSpPr>
        <p:spPr>
          <a:xfrm>
            <a:off x="428583" y="4973647"/>
            <a:ext cx="8619870" cy="923330"/>
          </a:xfrm>
          <a:prstGeom prst="rect">
            <a:avLst/>
          </a:prstGeom>
          <a:solidFill>
            <a:schemeClr val="accent5">
              <a:lumMod val="20000"/>
              <a:lumOff val="80000"/>
            </a:schemeClr>
          </a:solidFill>
          <a:scene3d>
            <a:camera prst="orthographicFront"/>
            <a:lightRig rig="threePt" dir="t"/>
          </a:scene3d>
          <a:sp3d>
            <a:bevelT/>
          </a:sp3d>
        </p:spPr>
        <p:txBody>
          <a:bodyPr wrap="square" rtlCol="0">
            <a:spAutoFit/>
          </a:bodyPr>
          <a:lstStyle/>
          <a:p>
            <a:r>
              <a:rPr lang="zh-CN" altLang="en-US" dirty="0" smtClean="0"/>
              <a:t>自己的体会；作为职场上的年轻人，只做技术、采购、销售一项技能太过单一。项目管理作为一种系统性的能力体现，有助于拓展自己不同领域的能力的。比如时间管控能力、统筹能力、协调能力、综合分析能力等等</a:t>
            </a:r>
            <a:endParaRPr lang="en-US" altLang="zh-CN" dirty="0" smtClean="0"/>
          </a:p>
        </p:txBody>
      </p:sp>
      <p:sp>
        <p:nvSpPr>
          <p:cNvPr id="16" name="TextBox 15"/>
          <p:cNvSpPr txBox="1"/>
          <p:nvPr/>
        </p:nvSpPr>
        <p:spPr>
          <a:xfrm>
            <a:off x="1000087" y="2473317"/>
            <a:ext cx="6378669" cy="2308324"/>
          </a:xfrm>
          <a:prstGeom prst="rect">
            <a:avLst/>
          </a:prstGeom>
          <a:noFill/>
        </p:spPr>
        <p:txBody>
          <a:bodyPr wrap="none" rtlCol="0">
            <a:spAutoFit/>
          </a:bodyPr>
          <a:lstStyle/>
          <a:p>
            <a:pPr marL="342900" indent="-342900">
              <a:lnSpc>
                <a:spcPct val="150000"/>
              </a:lnSpc>
              <a:buFont typeface="Arial" pitchFamily="34" charset="0"/>
              <a:buChar char="•"/>
            </a:pPr>
            <a:r>
              <a:rPr lang="zh-CN" altLang="en-US" sz="2400" dirty="0" smtClean="0">
                <a:latin typeface="微软雅黑" pitchFamily="34" charset="-122"/>
              </a:rPr>
              <a:t>了解项目管理的要素</a:t>
            </a:r>
            <a:endParaRPr lang="en-US" altLang="zh-CN" sz="2400" dirty="0" smtClean="0">
              <a:latin typeface="微软雅黑" pitchFamily="34" charset="-122"/>
            </a:endParaRPr>
          </a:p>
          <a:p>
            <a:pPr marL="342900" indent="-342900">
              <a:lnSpc>
                <a:spcPct val="150000"/>
              </a:lnSpc>
              <a:buFont typeface="Arial" pitchFamily="34" charset="0"/>
              <a:buChar char="•"/>
            </a:pPr>
            <a:r>
              <a:rPr lang="zh-CN" altLang="en-US" sz="2400" dirty="0" smtClean="0">
                <a:latin typeface="微软雅黑" pitchFamily="34" charset="-122"/>
              </a:rPr>
              <a:t>掌握项目管理常用工具与方法</a:t>
            </a:r>
            <a:endParaRPr lang="en-US" altLang="zh-CN" sz="2400" dirty="0" smtClean="0">
              <a:latin typeface="微软雅黑" pitchFamily="34" charset="-122"/>
            </a:endParaRPr>
          </a:p>
          <a:p>
            <a:pPr marL="342900" indent="-342900">
              <a:lnSpc>
                <a:spcPct val="150000"/>
              </a:lnSpc>
              <a:buFont typeface="Arial" pitchFamily="34" charset="0"/>
              <a:buChar char="•"/>
            </a:pPr>
            <a:r>
              <a:rPr lang="zh-CN" altLang="en-US" sz="2400" dirty="0" smtClean="0">
                <a:latin typeface="微软雅黑" pitchFamily="34" charset="-122"/>
              </a:rPr>
              <a:t>结合学习内容引入我司目前的项目管理流程</a:t>
            </a:r>
            <a:endParaRPr lang="en-US" altLang="zh-CN" sz="2400" dirty="0" smtClean="0">
              <a:latin typeface="微软雅黑" pitchFamily="34" charset="-122"/>
            </a:endParaRPr>
          </a:p>
          <a:p>
            <a:pPr marL="342900" indent="-342900">
              <a:lnSpc>
                <a:spcPct val="150000"/>
              </a:lnSpc>
              <a:buFont typeface="Arial" pitchFamily="34" charset="0"/>
              <a:buChar char="•"/>
            </a:pPr>
            <a:r>
              <a:rPr lang="zh-CN" altLang="en-US" sz="2400" dirty="0" smtClean="0">
                <a:latin typeface="微软雅黑" pitchFamily="34" charset="-122"/>
              </a:rPr>
              <a:t>提高工作效率和效果</a:t>
            </a:r>
            <a:endParaRPr lang="zh-CN" altLang="en-US" sz="2400" dirty="0">
              <a:latin typeface="微软雅黑" pitchFamily="34" charset="-122"/>
            </a:endParaRPr>
          </a:p>
        </p:txBody>
      </p:sp>
      <p:sp>
        <p:nvSpPr>
          <p:cNvPr id="14" name="MH_SubTitle_1"/>
          <p:cNvSpPr txBox="1"/>
          <p:nvPr>
            <p:custDataLst>
              <p:tags r:id="rId1"/>
            </p:custDataLst>
          </p:nvPr>
        </p:nvSpPr>
        <p:spPr>
          <a:xfrm>
            <a:off x="270606" y="266339"/>
            <a:ext cx="4883647" cy="430887"/>
          </a:xfrm>
          <a:prstGeom prst="rect">
            <a:avLst/>
          </a:prstGeom>
          <a:noFill/>
        </p:spPr>
        <p:txBody>
          <a:bodyPr wrap="square" lIns="0" tIns="0" rIns="0" bIns="0" anchor="ctr">
            <a:spAutoFit/>
          </a:bodyPr>
          <a:lstStyle/>
          <a:p>
            <a:pPr eaLnBrk="1" hangingPunct="1"/>
            <a:r>
              <a:rPr lang="zh-CN" altLang="en-US" sz="2800" b="1" dirty="0" smtClean="0">
                <a:solidFill>
                  <a:schemeClr val="bg1"/>
                </a:solidFill>
                <a:latin typeface="微软雅黑" pitchFamily="34" charset="-122"/>
                <a:ea typeface="微软雅黑" pitchFamily="34" charset="-122"/>
              </a:rPr>
              <a:t>一、项目管理引言</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393577427"/>
      </p:ext>
    </p:extLst>
  </p:cSld>
  <p:clrMapOvr>
    <a:masterClrMapping/>
  </p:clrMapOvr>
  <p:transition spd="med"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951" y="880021"/>
            <a:ext cx="7272808" cy="6047809"/>
          </a:xfrm>
          <a:prstGeom prst="rect">
            <a:avLst/>
          </a:prstGeom>
          <a:noFill/>
        </p:spPr>
        <p:txBody>
          <a:bodyPr wrap="square" rtlCol="0">
            <a:spAutoFit/>
          </a:bodyPr>
          <a:lstStyle/>
          <a:p>
            <a:pPr>
              <a:lnSpc>
                <a:spcPct val="150000"/>
              </a:lnSpc>
            </a:pPr>
            <a:r>
              <a:rPr lang="zh-CN" altLang="en-US" sz="2000" b="1" dirty="0" smtClean="0">
                <a:latin typeface="微软雅黑" pitchFamily="34" charset="-122"/>
              </a:rPr>
              <a:t>分解的原则：完全穷尽，彼此独立</a:t>
            </a:r>
            <a:endParaRPr lang="en-US" altLang="zh-CN" sz="2000" b="1" dirty="0" smtClean="0">
              <a:latin typeface="微软雅黑" pitchFamily="34" charset="-122"/>
            </a:endParaRPr>
          </a:p>
          <a:p>
            <a:pPr>
              <a:lnSpc>
                <a:spcPct val="150000"/>
              </a:lnSpc>
            </a:pPr>
            <a:r>
              <a:rPr lang="zh-CN" altLang="en-US" sz="2000" b="1" dirty="0" smtClean="0">
                <a:latin typeface="微软雅黑" pitchFamily="34" charset="-122"/>
              </a:rPr>
              <a:t>分解的注意事项：</a:t>
            </a:r>
            <a:endParaRPr lang="en-US" altLang="zh-CN" sz="2000" b="1" dirty="0" smtClean="0">
              <a:latin typeface="微软雅黑" pitchFamily="34" charset="-122"/>
            </a:endParaRPr>
          </a:p>
          <a:p>
            <a:pPr marL="457200" lvl="1" indent="0">
              <a:lnSpc>
                <a:spcPct val="150000"/>
              </a:lnSpc>
            </a:pPr>
            <a:r>
              <a:rPr lang="zh-CN" altLang="en-US" sz="2000" dirty="0" smtClean="0">
                <a:latin typeface="微软雅黑" pitchFamily="34" charset="-122"/>
              </a:rPr>
              <a:t>复杂工作至少应分解成二项任务</a:t>
            </a:r>
            <a:endParaRPr lang="en-US" altLang="zh-CN" sz="2000" dirty="0" smtClean="0">
              <a:latin typeface="微软雅黑" pitchFamily="34" charset="-122"/>
            </a:endParaRPr>
          </a:p>
          <a:p>
            <a:pPr marL="457200" lvl="1" indent="0">
              <a:lnSpc>
                <a:spcPct val="150000"/>
              </a:lnSpc>
            </a:pPr>
            <a:r>
              <a:rPr lang="zh-CN" altLang="en-US" sz="2000" dirty="0">
                <a:latin typeface="微软雅黑" pitchFamily="34" charset="-122"/>
              </a:rPr>
              <a:t>表示</a:t>
            </a:r>
            <a:r>
              <a:rPr lang="zh-CN" altLang="en-US" sz="2000" dirty="0" smtClean="0">
                <a:latin typeface="微软雅黑" pitchFamily="34" charset="-122"/>
              </a:rPr>
              <a:t>出任务间的联系</a:t>
            </a:r>
            <a:endParaRPr lang="en-US" altLang="zh-CN" sz="2000" dirty="0" smtClean="0">
              <a:latin typeface="微软雅黑" pitchFamily="34" charset="-122"/>
            </a:endParaRPr>
          </a:p>
          <a:p>
            <a:pPr marL="457200" lvl="1" indent="0">
              <a:lnSpc>
                <a:spcPct val="150000"/>
              </a:lnSpc>
            </a:pPr>
            <a:r>
              <a:rPr lang="zh-CN" altLang="en-US" sz="2000" dirty="0" smtClean="0">
                <a:latin typeface="微软雅黑" pitchFamily="34" charset="-122"/>
              </a:rPr>
              <a:t>不表示顺序关系</a:t>
            </a:r>
            <a:endParaRPr lang="en-US" altLang="zh-CN" sz="2000" dirty="0" smtClean="0">
              <a:latin typeface="微软雅黑" pitchFamily="34" charset="-122"/>
            </a:endParaRPr>
          </a:p>
          <a:p>
            <a:pPr marL="457200" lvl="1" indent="0">
              <a:lnSpc>
                <a:spcPct val="150000"/>
              </a:lnSpc>
            </a:pPr>
            <a:r>
              <a:rPr lang="zh-CN" altLang="en-US" sz="2000" dirty="0" smtClean="0">
                <a:latin typeface="微软雅黑" pitchFamily="34" charset="-122"/>
              </a:rPr>
              <a:t>包括管理活动</a:t>
            </a:r>
            <a:endParaRPr lang="en-US" altLang="zh-CN" sz="2000" dirty="0" smtClean="0">
              <a:latin typeface="微软雅黑" pitchFamily="34" charset="-122"/>
            </a:endParaRPr>
          </a:p>
          <a:p>
            <a:pPr marL="457200" lvl="1" indent="0">
              <a:lnSpc>
                <a:spcPct val="150000"/>
              </a:lnSpc>
            </a:pPr>
            <a:r>
              <a:rPr lang="zh-CN" altLang="en-US" sz="2000" dirty="0" smtClean="0">
                <a:latin typeface="微软雅黑" pitchFamily="34" charset="-122"/>
              </a:rPr>
              <a:t>包括供应商的活动</a:t>
            </a:r>
            <a:endParaRPr lang="en-US" altLang="zh-CN" sz="2000" dirty="0" smtClean="0">
              <a:latin typeface="微软雅黑" pitchFamily="34" charset="-122"/>
            </a:endParaRPr>
          </a:p>
          <a:p>
            <a:pPr>
              <a:lnSpc>
                <a:spcPct val="150000"/>
              </a:lnSpc>
            </a:pPr>
            <a:r>
              <a:rPr lang="zh-CN" altLang="en-US" sz="2000" b="1" dirty="0">
                <a:latin typeface="微软雅黑" pitchFamily="34" charset="-122"/>
              </a:rPr>
              <a:t>最</a:t>
            </a:r>
            <a:r>
              <a:rPr lang="zh-CN" altLang="en-US" sz="2000" b="1" dirty="0" smtClean="0">
                <a:latin typeface="微软雅黑" pitchFamily="34" charset="-122"/>
              </a:rPr>
              <a:t>低层的特征：</a:t>
            </a:r>
            <a:endParaRPr lang="en-US" altLang="zh-CN" sz="2000" b="1" dirty="0" smtClean="0">
              <a:latin typeface="微软雅黑" pitchFamily="34" charset="-122"/>
            </a:endParaRPr>
          </a:p>
          <a:p>
            <a:pPr marL="457200" lvl="1" indent="0">
              <a:lnSpc>
                <a:spcPct val="150000"/>
              </a:lnSpc>
            </a:pPr>
            <a:r>
              <a:rPr lang="zh-CN" altLang="en-US" sz="2000" dirty="0">
                <a:latin typeface="微软雅黑" pitchFamily="34" charset="-122"/>
              </a:rPr>
              <a:t>一</a:t>
            </a:r>
            <a:r>
              <a:rPr lang="zh-CN" altLang="en-US" sz="2000" dirty="0" smtClean="0">
                <a:latin typeface="微软雅黑" pitchFamily="34" charset="-122"/>
              </a:rPr>
              <a:t>个可管理的、可定量检查的任务</a:t>
            </a:r>
            <a:endParaRPr lang="en-US" altLang="zh-CN" sz="2000" dirty="0" smtClean="0">
              <a:latin typeface="微软雅黑" pitchFamily="34" charset="-122"/>
            </a:endParaRPr>
          </a:p>
          <a:p>
            <a:pPr marL="457200" lvl="1" indent="0">
              <a:lnSpc>
                <a:spcPct val="150000"/>
              </a:lnSpc>
            </a:pPr>
            <a:r>
              <a:rPr lang="zh-CN" altLang="en-US" sz="2000" dirty="0">
                <a:latin typeface="微软雅黑" pitchFamily="34" charset="-122"/>
              </a:rPr>
              <a:t>一</a:t>
            </a:r>
            <a:r>
              <a:rPr lang="zh-CN" altLang="en-US" sz="2000" dirty="0" smtClean="0">
                <a:latin typeface="微软雅黑" pitchFamily="34" charset="-122"/>
              </a:rPr>
              <a:t>个清晰的责任人</a:t>
            </a:r>
            <a:endParaRPr lang="en-US" altLang="zh-CN" sz="2000" dirty="0" smtClean="0">
              <a:latin typeface="微软雅黑" pitchFamily="34" charset="-122"/>
            </a:endParaRPr>
          </a:p>
          <a:p>
            <a:pPr marL="457200" lvl="1" indent="0">
              <a:lnSpc>
                <a:spcPct val="150000"/>
              </a:lnSpc>
            </a:pPr>
            <a:r>
              <a:rPr lang="zh-CN" altLang="en-US" sz="2000" dirty="0" smtClean="0">
                <a:latin typeface="微软雅黑" pitchFamily="34" charset="-122"/>
              </a:rPr>
              <a:t>能够估算工作量和工期</a:t>
            </a:r>
            <a:endParaRPr lang="en-US" altLang="zh-CN" sz="2000" dirty="0" smtClean="0">
              <a:latin typeface="微软雅黑" pitchFamily="34" charset="-122"/>
            </a:endParaRPr>
          </a:p>
          <a:p>
            <a:pPr marL="457200" lvl="1" indent="0">
              <a:lnSpc>
                <a:spcPct val="150000"/>
              </a:lnSpc>
            </a:pPr>
            <a:r>
              <a:rPr lang="zh-CN" altLang="en-US" sz="2000" dirty="0" smtClean="0">
                <a:latin typeface="微软雅黑" pitchFamily="34" charset="-122"/>
              </a:rPr>
              <a:t>可定量检查</a:t>
            </a:r>
            <a:endParaRPr lang="en-US" altLang="zh-CN" sz="2000" dirty="0" smtClean="0">
              <a:latin typeface="微软雅黑" pitchFamily="34" charset="-122"/>
            </a:endParaRPr>
          </a:p>
          <a:p>
            <a:pPr marL="457200" lvl="1" indent="0">
              <a:lnSpc>
                <a:spcPct val="150000"/>
              </a:lnSpc>
            </a:pPr>
            <a:r>
              <a:rPr lang="zh-CN" altLang="en-US" sz="2000" dirty="0">
                <a:latin typeface="微软雅黑" pitchFamily="34" charset="-122"/>
              </a:rPr>
              <a:t>通常</a:t>
            </a:r>
            <a:r>
              <a:rPr lang="zh-CN" altLang="en-US" sz="2000" dirty="0" smtClean="0">
                <a:latin typeface="微软雅黑" pitchFamily="34" charset="-122"/>
              </a:rPr>
              <a:t>而言，活动的长度应小于两周（</a:t>
            </a:r>
            <a:r>
              <a:rPr lang="en-US" altLang="zh-CN" sz="2000" dirty="0" smtClean="0">
                <a:latin typeface="微软雅黑" pitchFamily="34" charset="-122"/>
              </a:rPr>
              <a:t>80</a:t>
            </a:r>
            <a:r>
              <a:rPr lang="zh-CN" altLang="en-US" sz="2000" dirty="0" smtClean="0">
                <a:latin typeface="微软雅黑" pitchFamily="34" charset="-122"/>
              </a:rPr>
              <a:t>小时）</a:t>
            </a:r>
            <a:endParaRPr lang="zh-CN" altLang="en-US" sz="2000" dirty="0">
              <a:latin typeface="微软雅黑" pitchFamily="34" charset="-122"/>
            </a:endParaRPr>
          </a:p>
        </p:txBody>
      </p:sp>
      <p:sp>
        <p:nvSpPr>
          <p:cNvPr id="3" name="TextBox 2"/>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2744934329"/>
      </p:ext>
    </p:extLst>
  </p:cSld>
  <p:clrMapOvr>
    <a:masterClrMapping/>
  </p:clrMapOvr>
  <p:transition spd="med"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75268" y="2032149"/>
            <a:ext cx="2232248" cy="432048"/>
          </a:xfrm>
          <a:prstGeom prst="roundRect">
            <a:avLst/>
          </a:prstGeom>
          <a:solidFill>
            <a:srgbClr val="92D05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活动排序</a:t>
            </a:r>
          </a:p>
        </p:txBody>
      </p:sp>
      <p:sp>
        <p:nvSpPr>
          <p:cNvPr id="3" name="圆角矩形 2"/>
          <p:cNvSpPr/>
          <p:nvPr/>
        </p:nvSpPr>
        <p:spPr>
          <a:xfrm>
            <a:off x="2475268" y="2608213"/>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资源工期成本估算</a:t>
            </a:r>
            <a:endParaRPr lang="zh-CN" altLang="en-US" dirty="0">
              <a:solidFill>
                <a:schemeClr val="tx1"/>
              </a:solidFill>
              <a:latin typeface="微软雅黑" pitchFamily="34" charset="-122"/>
            </a:endParaRPr>
          </a:p>
        </p:txBody>
      </p:sp>
      <p:sp>
        <p:nvSpPr>
          <p:cNvPr id="4" name="圆角矩形 3"/>
          <p:cNvSpPr/>
          <p:nvPr/>
        </p:nvSpPr>
        <p:spPr>
          <a:xfrm>
            <a:off x="2481601" y="3184277"/>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进度</a:t>
            </a:r>
            <a:r>
              <a:rPr lang="zh-CN" altLang="en-US" dirty="0" smtClean="0">
                <a:solidFill>
                  <a:schemeClr val="tx1"/>
                </a:solidFill>
                <a:latin typeface="微软雅黑" pitchFamily="34" charset="-122"/>
              </a:rPr>
              <a:t>计划</a:t>
            </a:r>
            <a:endParaRPr lang="zh-CN" altLang="en-US" dirty="0">
              <a:solidFill>
                <a:schemeClr val="tx1"/>
              </a:solidFill>
              <a:latin typeface="微软雅黑" pitchFamily="34" charset="-122"/>
            </a:endParaRPr>
          </a:p>
        </p:txBody>
      </p:sp>
      <p:sp>
        <p:nvSpPr>
          <p:cNvPr id="5" name="TextBox 4"/>
          <p:cNvSpPr txBox="1"/>
          <p:nvPr/>
        </p:nvSpPr>
        <p:spPr>
          <a:xfrm>
            <a:off x="4917207" y="1312069"/>
            <a:ext cx="6048672" cy="5678478"/>
          </a:xfrm>
          <a:prstGeom prst="rect">
            <a:avLst/>
          </a:prstGeom>
          <a:noFill/>
        </p:spPr>
        <p:txBody>
          <a:bodyPr wrap="square" rtlCol="0">
            <a:spAutoFit/>
          </a:bodyPr>
          <a:lstStyle/>
          <a:p>
            <a:pPr marL="742950" lvl="1" indent="-285750">
              <a:lnSpc>
                <a:spcPct val="150000"/>
              </a:lnSpc>
              <a:buFont typeface="Wingdings" pitchFamily="2" charset="2"/>
              <a:buChar char="l"/>
            </a:pPr>
            <a:r>
              <a:rPr lang="zh-CN" altLang="en-US" sz="2400" dirty="0" smtClean="0">
                <a:latin typeface="微软雅黑" pitchFamily="34" charset="-122"/>
              </a:rPr>
              <a:t>方法</a:t>
            </a:r>
            <a:endParaRPr lang="en-US" altLang="zh-CN" sz="24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按照工作的客观规律排序</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按照项目目标的要求排序</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按照轻重缓急排序</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根据项目本身的内在关系来排序</a:t>
            </a:r>
            <a:endParaRPr lang="en-US" altLang="zh-CN" sz="2000" dirty="0" smtClean="0">
              <a:latin typeface="微软雅黑" pitchFamily="34" charset="-122"/>
            </a:endParaRPr>
          </a:p>
          <a:p>
            <a:pPr marL="742950" lvl="1" indent="-285750">
              <a:lnSpc>
                <a:spcPct val="150000"/>
              </a:lnSpc>
              <a:buFont typeface="Wingdings" pitchFamily="2" charset="2"/>
              <a:buChar char="l"/>
            </a:pPr>
            <a:r>
              <a:rPr lang="zh-CN" altLang="en-US" sz="2000" dirty="0">
                <a:latin typeface="微软雅黑" pitchFamily="34" charset="-122"/>
              </a:rPr>
              <a:t>技巧</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只用工作分解结构的最低层次的各项，首先把最相关的项排好（建一个子网），然后再合并所有的子网</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a:latin typeface="微软雅黑" pitchFamily="34" charset="-122"/>
              </a:rPr>
              <a:t>先</a:t>
            </a:r>
            <a:r>
              <a:rPr lang="zh-CN" altLang="en-US" sz="2000" dirty="0" smtClean="0">
                <a:latin typeface="微软雅黑" pitchFamily="34" charset="-122"/>
              </a:rPr>
              <a:t>不要担心资源、日期或工期</a:t>
            </a:r>
            <a:endParaRPr lang="en-US" altLang="zh-CN" sz="2000" dirty="0" smtClean="0">
              <a:latin typeface="微软雅黑" pitchFamily="34" charset="-122"/>
            </a:endParaRPr>
          </a:p>
          <a:p>
            <a:pPr marL="742950" lvl="1" indent="-285750">
              <a:lnSpc>
                <a:spcPct val="150000"/>
              </a:lnSpc>
              <a:buFont typeface="Wingdings" pitchFamily="2" charset="2"/>
              <a:buChar char="l"/>
            </a:pPr>
            <a:r>
              <a:rPr lang="zh-CN" altLang="en-US" sz="2000" dirty="0" smtClean="0">
                <a:latin typeface="微软雅黑" pitchFamily="34" charset="-122"/>
              </a:rPr>
              <a:t>工具</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a:latin typeface="微软雅黑" pitchFamily="34" charset="-122"/>
              </a:rPr>
              <a:t>前导</a:t>
            </a:r>
            <a:r>
              <a:rPr lang="zh-CN" altLang="en-US" sz="2000" dirty="0" smtClean="0">
                <a:latin typeface="微软雅黑" pitchFamily="34" charset="-122"/>
              </a:rPr>
              <a:t>图（</a:t>
            </a:r>
            <a:r>
              <a:rPr lang="en-US" altLang="zh-CN" sz="2000" dirty="0" smtClean="0">
                <a:latin typeface="微软雅黑" pitchFamily="34" charset="-122"/>
              </a:rPr>
              <a:t>PDM</a:t>
            </a:r>
            <a:r>
              <a:rPr lang="zh-CN" altLang="en-US" sz="2000" dirty="0" smtClean="0">
                <a:latin typeface="微软雅黑" pitchFamily="34" charset="-122"/>
              </a:rPr>
              <a:t>）</a:t>
            </a:r>
            <a:endParaRPr lang="en-US" altLang="zh-CN" sz="2000" dirty="0" smtClean="0">
              <a:latin typeface="微软雅黑" pitchFamily="34" charset="-122"/>
            </a:endParaRPr>
          </a:p>
        </p:txBody>
      </p:sp>
      <p:sp>
        <p:nvSpPr>
          <p:cNvPr id="6" name="圆角矩形 5"/>
          <p:cNvSpPr/>
          <p:nvPr/>
        </p:nvSpPr>
        <p:spPr>
          <a:xfrm>
            <a:off x="2475268" y="1456085"/>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工作分解结构</a:t>
            </a:r>
          </a:p>
        </p:txBody>
      </p:sp>
      <p:sp>
        <p:nvSpPr>
          <p:cNvPr id="7" name="圆角矩形 6"/>
          <p:cNvSpPr/>
          <p:nvPr/>
        </p:nvSpPr>
        <p:spPr>
          <a:xfrm>
            <a:off x="2475268" y="3768725"/>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风险沟通计划</a:t>
            </a:r>
            <a:endParaRPr lang="zh-CN" altLang="en-US" dirty="0">
              <a:solidFill>
                <a:schemeClr val="tx1"/>
              </a:solidFill>
              <a:latin typeface="微软雅黑" pitchFamily="34" charset="-122"/>
            </a:endParaRPr>
          </a:p>
        </p:txBody>
      </p:sp>
      <p:sp>
        <p:nvSpPr>
          <p:cNvPr id="8" name="圆角矩形 7"/>
          <p:cNvSpPr/>
          <p:nvPr/>
        </p:nvSpPr>
        <p:spPr>
          <a:xfrm>
            <a:off x="2468935" y="4353173"/>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项目计划</a:t>
            </a:r>
            <a:endParaRPr lang="zh-CN" altLang="en-US" dirty="0">
              <a:solidFill>
                <a:schemeClr val="tx1"/>
              </a:solidFill>
              <a:latin typeface="微软雅黑" pitchFamily="34" charset="-122"/>
            </a:endParaRPr>
          </a:p>
        </p:txBody>
      </p:sp>
      <p:sp>
        <p:nvSpPr>
          <p:cNvPr id="9" name="TextBox 8"/>
          <p:cNvSpPr txBox="1"/>
          <p:nvPr/>
        </p:nvSpPr>
        <p:spPr>
          <a:xfrm>
            <a:off x="4863173" y="303957"/>
            <a:ext cx="1765114" cy="523220"/>
          </a:xfrm>
          <a:prstGeom prst="rect">
            <a:avLst/>
          </a:prstGeom>
          <a:noFill/>
        </p:spPr>
        <p:txBody>
          <a:bodyPr wrap="square" rtlCol="0">
            <a:spAutoFit/>
          </a:bodyPr>
          <a:lstStyle/>
          <a:p>
            <a:r>
              <a:rPr lang="zh-CN" altLang="en-US" sz="2800" b="1" dirty="0" smtClean="0">
                <a:solidFill>
                  <a:schemeClr val="bg1"/>
                </a:solidFill>
              </a:rPr>
              <a:t>计划阶段</a:t>
            </a:r>
            <a:endParaRPr lang="zh-CN" altLang="en-US" sz="2800" b="1" dirty="0">
              <a:solidFill>
                <a:schemeClr val="bg1"/>
              </a:solidFill>
            </a:endParaRPr>
          </a:p>
        </p:txBody>
      </p:sp>
    </p:spTree>
    <p:extLst>
      <p:ext uri="{BB962C8B-B14F-4D97-AF65-F5344CB8AC3E}">
        <p14:creationId xmlns="" xmlns:p14="http://schemas.microsoft.com/office/powerpoint/2010/main" val="2078145205"/>
      </p:ext>
    </p:extLst>
  </p:cSld>
  <p:clrMapOvr>
    <a:masterClrMapping/>
  </p:clrMapOvr>
  <p:transition spd="med"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919" y="1888133"/>
            <a:ext cx="8136904" cy="1338828"/>
          </a:xfrm>
          <a:prstGeom prst="rect">
            <a:avLst/>
          </a:prstGeom>
          <a:noFill/>
        </p:spPr>
        <p:txBody>
          <a:bodyPr wrap="square" rtlCol="0">
            <a:spAutoFit/>
          </a:bodyPr>
          <a:lstStyle/>
          <a:p>
            <a:pPr>
              <a:lnSpc>
                <a:spcPct val="150000"/>
              </a:lnSpc>
            </a:pPr>
            <a:r>
              <a:rPr lang="zh-CN" altLang="en-US" dirty="0" smtClean="0">
                <a:latin typeface="微软雅黑" pitchFamily="34" charset="-122"/>
              </a:rPr>
              <a:t>       指按功能作品先后顺序把每项工作作为一个方块，按照先后顺序用带箭头的界限图表示。单代号工作位于节点上，也就是说每一个节点表示一个工作，用箭头表示工作的先后顺序和相互关系。</a:t>
            </a:r>
            <a:endParaRPr lang="zh-CN" altLang="en-US" dirty="0">
              <a:latin typeface="微软雅黑" pitchFamily="34" charset="-122"/>
            </a:endParaRPr>
          </a:p>
        </p:txBody>
      </p:sp>
      <p:sp>
        <p:nvSpPr>
          <p:cNvPr id="3" name="矩形 2"/>
          <p:cNvSpPr/>
          <p:nvPr/>
        </p:nvSpPr>
        <p:spPr>
          <a:xfrm>
            <a:off x="2811722" y="4552429"/>
            <a:ext cx="1152128" cy="50405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rPr>
              <a:t>开始</a:t>
            </a:r>
            <a:endParaRPr lang="zh-CN" altLang="en-US" b="1" dirty="0">
              <a:latin typeface="微软雅黑" pitchFamily="34" charset="-122"/>
            </a:endParaRPr>
          </a:p>
        </p:txBody>
      </p:sp>
      <p:sp>
        <p:nvSpPr>
          <p:cNvPr id="4" name="矩形 3"/>
          <p:cNvSpPr/>
          <p:nvPr/>
        </p:nvSpPr>
        <p:spPr>
          <a:xfrm>
            <a:off x="4773190" y="3971594"/>
            <a:ext cx="486804" cy="50405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itchFamily="34" charset="-122"/>
              </a:rPr>
              <a:t>A</a:t>
            </a:r>
            <a:endParaRPr lang="zh-CN" altLang="en-US" b="1" dirty="0">
              <a:latin typeface="微软雅黑" pitchFamily="34" charset="-122"/>
            </a:endParaRPr>
          </a:p>
        </p:txBody>
      </p:sp>
      <p:sp>
        <p:nvSpPr>
          <p:cNvPr id="5" name="矩形 4"/>
          <p:cNvSpPr/>
          <p:nvPr/>
        </p:nvSpPr>
        <p:spPr>
          <a:xfrm>
            <a:off x="4773190" y="5056485"/>
            <a:ext cx="486804" cy="50405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itchFamily="34" charset="-122"/>
              </a:rPr>
              <a:t>C</a:t>
            </a:r>
            <a:endParaRPr lang="zh-CN" altLang="en-US" b="1" dirty="0">
              <a:latin typeface="微软雅黑" pitchFamily="34" charset="-122"/>
            </a:endParaRPr>
          </a:p>
        </p:txBody>
      </p:sp>
      <p:sp>
        <p:nvSpPr>
          <p:cNvPr id="6" name="矩形 5"/>
          <p:cNvSpPr/>
          <p:nvPr/>
        </p:nvSpPr>
        <p:spPr>
          <a:xfrm>
            <a:off x="6456818" y="3971594"/>
            <a:ext cx="486804" cy="50405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itchFamily="34" charset="-122"/>
              </a:rPr>
              <a:t>B</a:t>
            </a:r>
            <a:endParaRPr lang="zh-CN" altLang="en-US" b="1" dirty="0">
              <a:latin typeface="微软雅黑" pitchFamily="34" charset="-122"/>
            </a:endParaRPr>
          </a:p>
        </p:txBody>
      </p:sp>
      <p:sp>
        <p:nvSpPr>
          <p:cNvPr id="7" name="矩形 6"/>
          <p:cNvSpPr/>
          <p:nvPr/>
        </p:nvSpPr>
        <p:spPr>
          <a:xfrm>
            <a:off x="6456818" y="5056485"/>
            <a:ext cx="486804" cy="50405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itchFamily="34" charset="-122"/>
              </a:rPr>
              <a:t>D</a:t>
            </a:r>
            <a:endParaRPr lang="zh-CN" altLang="en-US" b="1" dirty="0">
              <a:latin typeface="微软雅黑" pitchFamily="34" charset="-122"/>
            </a:endParaRPr>
          </a:p>
        </p:txBody>
      </p:sp>
      <p:sp>
        <p:nvSpPr>
          <p:cNvPr id="8" name="矩形 7"/>
          <p:cNvSpPr/>
          <p:nvPr/>
        </p:nvSpPr>
        <p:spPr>
          <a:xfrm>
            <a:off x="7636258" y="5056485"/>
            <a:ext cx="486804" cy="50405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itchFamily="34" charset="-122"/>
              </a:rPr>
              <a:t>E</a:t>
            </a:r>
            <a:endParaRPr lang="zh-CN" altLang="en-US" b="1" dirty="0">
              <a:latin typeface="微软雅黑" pitchFamily="34" charset="-122"/>
            </a:endParaRPr>
          </a:p>
        </p:txBody>
      </p:sp>
      <p:sp>
        <p:nvSpPr>
          <p:cNvPr id="9" name="矩形 8"/>
          <p:cNvSpPr/>
          <p:nvPr/>
        </p:nvSpPr>
        <p:spPr>
          <a:xfrm>
            <a:off x="8716378" y="4552429"/>
            <a:ext cx="1152128" cy="50405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rPr>
              <a:t>结束</a:t>
            </a:r>
            <a:endParaRPr lang="zh-CN" altLang="en-US" b="1" dirty="0">
              <a:latin typeface="微软雅黑" pitchFamily="34" charset="-122"/>
            </a:endParaRPr>
          </a:p>
        </p:txBody>
      </p:sp>
      <p:cxnSp>
        <p:nvCxnSpPr>
          <p:cNvPr id="10" name="肘形连接符 9"/>
          <p:cNvCxnSpPr>
            <a:stCxn id="3" idx="3"/>
            <a:endCxn id="4" idx="1"/>
          </p:cNvCxnSpPr>
          <p:nvPr/>
        </p:nvCxnSpPr>
        <p:spPr>
          <a:xfrm flipV="1">
            <a:off x="3963850" y="4223622"/>
            <a:ext cx="809340" cy="580835"/>
          </a:xfrm>
          <a:prstGeom prst="bentConnector3">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 idx="3"/>
            <a:endCxn id="5" idx="1"/>
          </p:cNvCxnSpPr>
          <p:nvPr/>
        </p:nvCxnSpPr>
        <p:spPr>
          <a:xfrm>
            <a:off x="3963850" y="4804457"/>
            <a:ext cx="809340" cy="504056"/>
          </a:xfrm>
          <a:prstGeom prst="bentConnector3">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3"/>
            <a:endCxn id="6" idx="1"/>
          </p:cNvCxnSpPr>
          <p:nvPr/>
        </p:nvCxnSpPr>
        <p:spPr>
          <a:xfrm>
            <a:off x="5259994" y="4223622"/>
            <a:ext cx="1196824" cy="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3"/>
            <a:endCxn id="7" idx="1"/>
          </p:cNvCxnSpPr>
          <p:nvPr/>
        </p:nvCxnSpPr>
        <p:spPr>
          <a:xfrm>
            <a:off x="5259994" y="5308513"/>
            <a:ext cx="1196824" cy="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5" idx="3"/>
          </p:cNvCxnSpPr>
          <p:nvPr/>
        </p:nvCxnSpPr>
        <p:spPr>
          <a:xfrm flipV="1">
            <a:off x="5259994" y="4372409"/>
            <a:ext cx="1196824" cy="936104"/>
          </a:xfrm>
          <a:prstGeom prst="bentConnector3">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a:endCxn id="8" idx="1"/>
          </p:cNvCxnSpPr>
          <p:nvPr/>
        </p:nvCxnSpPr>
        <p:spPr>
          <a:xfrm>
            <a:off x="6943622" y="5308513"/>
            <a:ext cx="692636" cy="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6" idx="3"/>
            <a:endCxn id="9" idx="1"/>
          </p:cNvCxnSpPr>
          <p:nvPr/>
        </p:nvCxnSpPr>
        <p:spPr>
          <a:xfrm>
            <a:off x="6943622" y="4223622"/>
            <a:ext cx="1772756" cy="580835"/>
          </a:xfrm>
          <a:prstGeom prst="bentConnector3">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8" idx="3"/>
            <a:endCxn id="9" idx="1"/>
          </p:cNvCxnSpPr>
          <p:nvPr/>
        </p:nvCxnSpPr>
        <p:spPr>
          <a:xfrm flipV="1">
            <a:off x="8123062" y="4804457"/>
            <a:ext cx="593316" cy="504056"/>
          </a:xfrm>
          <a:prstGeom prst="bentConnector3">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3774403132"/>
      </p:ext>
    </p:extLst>
  </p:cSld>
  <p:clrMapOvr>
    <a:masterClrMapping/>
  </p:clrMapOvr>
  <p:transition spd="med"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03260" y="2519437"/>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活动排序</a:t>
            </a:r>
          </a:p>
        </p:txBody>
      </p:sp>
      <p:sp>
        <p:nvSpPr>
          <p:cNvPr id="3" name="圆角矩形 2"/>
          <p:cNvSpPr/>
          <p:nvPr/>
        </p:nvSpPr>
        <p:spPr>
          <a:xfrm>
            <a:off x="2403260" y="3095501"/>
            <a:ext cx="2232248" cy="432048"/>
          </a:xfrm>
          <a:prstGeom prst="roundRect">
            <a:avLst/>
          </a:prstGeom>
          <a:solidFill>
            <a:srgbClr val="92D05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资源工期成本估算</a:t>
            </a:r>
          </a:p>
        </p:txBody>
      </p:sp>
      <p:sp>
        <p:nvSpPr>
          <p:cNvPr id="4" name="圆角矩形 3"/>
          <p:cNvSpPr/>
          <p:nvPr/>
        </p:nvSpPr>
        <p:spPr>
          <a:xfrm>
            <a:off x="2409593" y="3671565"/>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进度</a:t>
            </a:r>
            <a:r>
              <a:rPr lang="zh-CN" altLang="en-US" dirty="0" smtClean="0">
                <a:solidFill>
                  <a:schemeClr val="tx1"/>
                </a:solidFill>
                <a:latin typeface="微软雅黑" pitchFamily="34" charset="-122"/>
              </a:rPr>
              <a:t>计划</a:t>
            </a:r>
            <a:endParaRPr lang="zh-CN" altLang="en-US" dirty="0">
              <a:solidFill>
                <a:schemeClr val="tx1"/>
              </a:solidFill>
              <a:latin typeface="微软雅黑" pitchFamily="34" charset="-122"/>
            </a:endParaRPr>
          </a:p>
        </p:txBody>
      </p:sp>
      <p:sp>
        <p:nvSpPr>
          <p:cNvPr id="5" name="TextBox 4"/>
          <p:cNvSpPr txBox="1"/>
          <p:nvPr/>
        </p:nvSpPr>
        <p:spPr>
          <a:xfrm>
            <a:off x="4845199" y="1799357"/>
            <a:ext cx="5256584" cy="4339650"/>
          </a:xfrm>
          <a:prstGeom prst="rect">
            <a:avLst/>
          </a:prstGeom>
          <a:noFill/>
        </p:spPr>
        <p:txBody>
          <a:bodyPr wrap="square" rtlCol="0">
            <a:spAutoFit/>
          </a:bodyPr>
          <a:lstStyle/>
          <a:p>
            <a:pPr marL="742950" lvl="1" indent="-285750">
              <a:lnSpc>
                <a:spcPct val="150000"/>
              </a:lnSpc>
              <a:buFont typeface="Wingdings" pitchFamily="2" charset="2"/>
              <a:buChar char="l"/>
            </a:pPr>
            <a:r>
              <a:rPr lang="zh-CN" altLang="en-US" sz="2400" dirty="0" smtClean="0">
                <a:latin typeface="微软雅黑" pitchFamily="34" charset="-122"/>
              </a:rPr>
              <a:t>资源类型：</a:t>
            </a:r>
            <a:endParaRPr lang="en-US" altLang="zh-CN" sz="24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人员、物资、结束</a:t>
            </a:r>
            <a:r>
              <a:rPr lang="en-US" altLang="zh-CN" sz="2000" dirty="0" smtClean="0">
                <a:latin typeface="微软雅黑" pitchFamily="34" charset="-122"/>
              </a:rPr>
              <a:t>……</a:t>
            </a:r>
          </a:p>
          <a:p>
            <a:pPr marL="742950" lvl="1" indent="-285750">
              <a:lnSpc>
                <a:spcPct val="150000"/>
              </a:lnSpc>
              <a:buFont typeface="Wingdings" pitchFamily="2" charset="2"/>
              <a:buChar char="l"/>
            </a:pPr>
            <a:r>
              <a:rPr lang="zh-CN" altLang="en-US" sz="2000" dirty="0" smtClean="0">
                <a:latin typeface="微软雅黑" pitchFamily="34" charset="-122"/>
              </a:rPr>
              <a:t>资源估算考虑要素</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我需要什么资源？</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什么时候需要？</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需要多少？</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我获得所需资源由谁拍板？</a:t>
            </a:r>
            <a:endParaRPr lang="en-US" altLang="zh-CN" sz="2000" dirty="0" smtClean="0">
              <a:latin typeface="微软雅黑" pitchFamily="34" charset="-122"/>
            </a:endParaRPr>
          </a:p>
          <a:p>
            <a:pPr marL="742950" lvl="1" indent="-285750">
              <a:lnSpc>
                <a:spcPct val="150000"/>
              </a:lnSpc>
              <a:buFont typeface="Wingdings" pitchFamily="2" charset="2"/>
              <a:buChar char="l"/>
            </a:pPr>
            <a:r>
              <a:rPr lang="zh-CN" altLang="en-US" sz="2000" dirty="0">
                <a:latin typeface="微软雅黑" pitchFamily="34" charset="-122"/>
              </a:rPr>
              <a:t>估算方法</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专家判断法</a:t>
            </a:r>
            <a:endParaRPr lang="en-US" altLang="zh-CN" sz="2000" dirty="0" smtClean="0">
              <a:latin typeface="微软雅黑" pitchFamily="34" charset="-122"/>
            </a:endParaRPr>
          </a:p>
        </p:txBody>
      </p:sp>
      <p:sp>
        <p:nvSpPr>
          <p:cNvPr id="6" name="圆角矩形 5"/>
          <p:cNvSpPr/>
          <p:nvPr/>
        </p:nvSpPr>
        <p:spPr>
          <a:xfrm>
            <a:off x="2403260" y="1943373"/>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工作分解结构</a:t>
            </a:r>
          </a:p>
        </p:txBody>
      </p:sp>
      <p:sp>
        <p:nvSpPr>
          <p:cNvPr id="7" name="圆角矩形 6"/>
          <p:cNvSpPr/>
          <p:nvPr/>
        </p:nvSpPr>
        <p:spPr>
          <a:xfrm>
            <a:off x="2403260" y="4256013"/>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风险沟通计划</a:t>
            </a:r>
            <a:endParaRPr lang="zh-CN" altLang="en-US" dirty="0">
              <a:solidFill>
                <a:schemeClr val="tx1"/>
              </a:solidFill>
              <a:latin typeface="微软雅黑" pitchFamily="34" charset="-122"/>
            </a:endParaRPr>
          </a:p>
        </p:txBody>
      </p:sp>
      <p:sp>
        <p:nvSpPr>
          <p:cNvPr id="8" name="圆角矩形 7"/>
          <p:cNvSpPr/>
          <p:nvPr/>
        </p:nvSpPr>
        <p:spPr>
          <a:xfrm>
            <a:off x="2396927" y="4840461"/>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项目计划</a:t>
            </a:r>
            <a:endParaRPr lang="zh-CN" altLang="en-US" dirty="0">
              <a:solidFill>
                <a:schemeClr val="tx1"/>
              </a:solidFill>
              <a:latin typeface="微软雅黑" pitchFamily="34" charset="-122"/>
            </a:endParaRPr>
          </a:p>
        </p:txBody>
      </p:sp>
      <p:sp>
        <p:nvSpPr>
          <p:cNvPr id="9" name="TextBox 8"/>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2633067048"/>
      </p:ext>
    </p:extLst>
  </p:cSld>
  <p:clrMapOvr>
    <a:masterClrMapping/>
  </p:clrMapOvr>
  <p:transition spd="med"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4800" y="1024037"/>
            <a:ext cx="10297143" cy="4247317"/>
          </a:xfrm>
          <a:prstGeom prst="rect">
            <a:avLst/>
          </a:prstGeom>
          <a:noFill/>
        </p:spPr>
        <p:txBody>
          <a:bodyPr wrap="square" rtlCol="0">
            <a:spAutoFit/>
          </a:bodyPr>
          <a:lstStyle/>
          <a:p>
            <a:pPr>
              <a:lnSpc>
                <a:spcPct val="150000"/>
              </a:lnSpc>
            </a:pPr>
            <a:r>
              <a:rPr lang="zh-CN" altLang="en-US" sz="2800" b="1" dirty="0" smtClean="0">
                <a:latin typeface="微软雅黑" pitchFamily="34" charset="-122"/>
              </a:rPr>
              <a:t>工期估算</a:t>
            </a:r>
            <a:endParaRPr lang="en-US" altLang="zh-CN" sz="2800" b="1" dirty="0" smtClean="0">
              <a:latin typeface="微软雅黑" pitchFamily="34" charset="-122"/>
            </a:endParaRPr>
          </a:p>
          <a:p>
            <a:pPr lvl="1">
              <a:lnSpc>
                <a:spcPct val="150000"/>
              </a:lnSpc>
            </a:pPr>
            <a:r>
              <a:rPr lang="zh-CN" altLang="en-US" sz="2400" b="1" dirty="0" smtClean="0">
                <a:latin typeface="微软雅黑" pitchFamily="34" charset="-122"/>
              </a:rPr>
              <a:t>定义</a:t>
            </a:r>
            <a:endParaRPr lang="en-US" altLang="zh-CN" sz="2400" b="1" dirty="0" smtClean="0">
              <a:latin typeface="微软雅黑" pitchFamily="34" charset="-122"/>
            </a:endParaRPr>
          </a:p>
          <a:p>
            <a:pPr marL="742950" lvl="1" indent="-285750">
              <a:lnSpc>
                <a:spcPct val="150000"/>
              </a:lnSpc>
              <a:buFont typeface="Arial" pitchFamily="34" charset="0"/>
              <a:buChar char="•"/>
            </a:pPr>
            <a:r>
              <a:rPr lang="zh-CN" altLang="en-US" sz="2000" dirty="0" smtClean="0">
                <a:latin typeface="微软雅黑" pitchFamily="34" charset="-122"/>
              </a:rPr>
              <a:t>根据项目范围和资源的相关信息，确定（估计）完成所有活动所需的工期</a:t>
            </a:r>
            <a:endParaRPr lang="en-US" altLang="zh-CN" sz="2000" dirty="0" smtClean="0">
              <a:latin typeface="微软雅黑" pitchFamily="34" charset="-122"/>
            </a:endParaRPr>
          </a:p>
          <a:p>
            <a:pPr lvl="1">
              <a:lnSpc>
                <a:spcPct val="150000"/>
              </a:lnSpc>
            </a:pPr>
            <a:r>
              <a:rPr lang="zh-CN" altLang="en-US" sz="2400" b="1" dirty="0" smtClean="0">
                <a:latin typeface="微软雅黑" pitchFamily="34" charset="-122"/>
              </a:rPr>
              <a:t>估算方法：</a:t>
            </a:r>
            <a:endParaRPr lang="en-US" altLang="zh-CN" sz="2400" b="1" dirty="0" smtClean="0">
              <a:latin typeface="微软雅黑" pitchFamily="34" charset="-122"/>
            </a:endParaRPr>
          </a:p>
          <a:p>
            <a:pPr marL="742950" lvl="1" indent="-285750">
              <a:lnSpc>
                <a:spcPct val="150000"/>
              </a:lnSpc>
              <a:buFont typeface="Arial" pitchFamily="34" charset="0"/>
              <a:buChar char="•"/>
            </a:pPr>
            <a:r>
              <a:rPr lang="zh-CN" altLang="en-US" sz="2000" dirty="0">
                <a:latin typeface="微软雅黑" pitchFamily="34" charset="-122"/>
              </a:rPr>
              <a:t>三点估算</a:t>
            </a:r>
            <a:r>
              <a:rPr lang="zh-CN" altLang="en-US" sz="2000" dirty="0" smtClean="0">
                <a:latin typeface="微软雅黑" pitchFamily="34" charset="-122"/>
              </a:rPr>
              <a:t>法：采用乐观、悲观和最可能的三点工期估算法，并进行平均值、标准差等有关计算来确定工期的方法</a:t>
            </a:r>
            <a:r>
              <a:rPr lang="en-US" altLang="zh-CN" sz="2000" dirty="0">
                <a:latin typeface="微软雅黑" pitchFamily="34" charset="-122"/>
              </a:rPr>
              <a:t>:</a:t>
            </a:r>
            <a:r>
              <a:rPr lang="zh-CN" altLang="en-US" sz="2000" dirty="0" smtClean="0">
                <a:solidFill>
                  <a:srgbClr val="0070C0"/>
                </a:solidFill>
                <a:latin typeface="微软雅黑" pitchFamily="34" charset="-122"/>
              </a:rPr>
              <a:t>工期</a:t>
            </a:r>
            <a:r>
              <a:rPr lang="en-US" altLang="zh-CN" sz="2000" dirty="0" smtClean="0">
                <a:solidFill>
                  <a:srgbClr val="0070C0"/>
                </a:solidFill>
                <a:latin typeface="微软雅黑" pitchFamily="34" charset="-122"/>
              </a:rPr>
              <a:t>=</a:t>
            </a:r>
            <a:r>
              <a:rPr lang="zh-CN" altLang="en-US" sz="2000" dirty="0" smtClean="0">
                <a:solidFill>
                  <a:srgbClr val="0070C0"/>
                </a:solidFill>
                <a:latin typeface="微软雅黑" pitchFamily="34" charset="-122"/>
              </a:rPr>
              <a:t>（</a:t>
            </a:r>
            <a:r>
              <a:rPr lang="en-US" altLang="zh-CN" sz="2000" dirty="0" smtClean="0">
                <a:solidFill>
                  <a:srgbClr val="0070C0"/>
                </a:solidFill>
                <a:latin typeface="微软雅黑" pitchFamily="34" charset="-122"/>
              </a:rPr>
              <a:t>a+4b+c</a:t>
            </a:r>
            <a:r>
              <a:rPr lang="zh-CN" altLang="en-US" sz="2000" dirty="0" smtClean="0">
                <a:solidFill>
                  <a:srgbClr val="0070C0"/>
                </a:solidFill>
                <a:latin typeface="微软雅黑" pitchFamily="34" charset="-122"/>
              </a:rPr>
              <a:t>）</a:t>
            </a:r>
            <a:r>
              <a:rPr lang="en-US" altLang="zh-CN" sz="2000" dirty="0" smtClean="0">
                <a:solidFill>
                  <a:srgbClr val="0070C0"/>
                </a:solidFill>
                <a:latin typeface="微软雅黑" pitchFamily="34" charset="-122"/>
              </a:rPr>
              <a:t>/6</a:t>
            </a:r>
          </a:p>
          <a:p>
            <a:pPr lvl="1">
              <a:lnSpc>
                <a:spcPct val="150000"/>
              </a:lnSpc>
            </a:pPr>
            <a:r>
              <a:rPr lang="zh-CN" altLang="en-US" sz="2400" b="1" dirty="0" smtClean="0">
                <a:latin typeface="微软雅黑" pitchFamily="34" charset="-122"/>
              </a:rPr>
              <a:t>关键提示：</a:t>
            </a:r>
            <a:endParaRPr lang="en-US" altLang="zh-CN" sz="2400" b="1" dirty="0" smtClean="0">
              <a:latin typeface="微软雅黑" pitchFamily="34" charset="-122"/>
            </a:endParaRPr>
          </a:p>
          <a:p>
            <a:pPr marL="742950" lvl="1" indent="-285750">
              <a:lnSpc>
                <a:spcPct val="150000"/>
              </a:lnSpc>
              <a:buFont typeface="Arial" pitchFamily="34" charset="0"/>
              <a:buChar char="•"/>
            </a:pPr>
            <a:r>
              <a:rPr lang="zh-CN" altLang="en-US" sz="2000" dirty="0" smtClean="0">
                <a:solidFill>
                  <a:srgbClr val="0070C0"/>
                </a:solidFill>
                <a:latin typeface="微软雅黑" pitchFamily="34" charset="-122"/>
              </a:rPr>
              <a:t>任务的工期估算要以“谁来做”和“如何做”为基础</a:t>
            </a:r>
            <a:endParaRPr lang="zh-CN" altLang="en-US" sz="2000" dirty="0">
              <a:solidFill>
                <a:srgbClr val="0070C0"/>
              </a:solidFill>
              <a:latin typeface="微软雅黑" pitchFamily="34" charset="-122"/>
            </a:endParaRPr>
          </a:p>
        </p:txBody>
      </p:sp>
      <p:sp>
        <p:nvSpPr>
          <p:cNvPr id="3" name="TextBox 2"/>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4245945309"/>
      </p:ext>
    </p:extLst>
  </p:cSld>
  <p:clrMapOvr>
    <a:masterClrMapping/>
  </p:clrMapOvr>
  <p:transition spd="med"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1023" y="1268760"/>
            <a:ext cx="1415772" cy="461665"/>
          </a:xfrm>
          <a:prstGeom prst="rect">
            <a:avLst/>
          </a:prstGeom>
          <a:noFill/>
        </p:spPr>
        <p:txBody>
          <a:bodyPr wrap="none" rtlCol="0">
            <a:spAutoFit/>
          </a:bodyPr>
          <a:lstStyle/>
          <a:p>
            <a:r>
              <a:rPr lang="zh-CN" altLang="en-US" sz="2400" b="1" dirty="0" smtClean="0">
                <a:latin typeface="微软雅黑" pitchFamily="34" charset="-122"/>
              </a:rPr>
              <a:t>成本估算</a:t>
            </a:r>
            <a:endParaRPr lang="zh-CN" altLang="en-US" sz="2400" b="1" dirty="0">
              <a:latin typeface="微软雅黑" pitchFamily="34" charset="-122"/>
            </a:endParaRPr>
          </a:p>
        </p:txBody>
      </p:sp>
      <p:sp>
        <p:nvSpPr>
          <p:cNvPr id="3" name="矩形 2"/>
          <p:cNvSpPr/>
          <p:nvPr/>
        </p:nvSpPr>
        <p:spPr>
          <a:xfrm>
            <a:off x="3477047" y="3573096"/>
            <a:ext cx="720080" cy="72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项目费用</a:t>
            </a:r>
            <a:endParaRPr lang="zh-CN" altLang="en-US" dirty="0">
              <a:latin typeface="微软雅黑" pitchFamily="34" charset="-122"/>
            </a:endParaRPr>
          </a:p>
        </p:txBody>
      </p:sp>
      <p:sp>
        <p:nvSpPr>
          <p:cNvPr id="4" name="矩形 3"/>
          <p:cNvSpPr/>
          <p:nvPr/>
        </p:nvSpPr>
        <p:spPr>
          <a:xfrm>
            <a:off x="4845199" y="2348960"/>
            <a:ext cx="720080" cy="72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项目费用</a:t>
            </a:r>
            <a:endParaRPr lang="zh-CN" altLang="en-US" dirty="0">
              <a:latin typeface="微软雅黑" pitchFamily="34" charset="-122"/>
            </a:endParaRPr>
          </a:p>
        </p:txBody>
      </p:sp>
      <p:sp>
        <p:nvSpPr>
          <p:cNvPr id="5" name="矩形 4"/>
          <p:cNvSpPr/>
          <p:nvPr/>
        </p:nvSpPr>
        <p:spPr>
          <a:xfrm>
            <a:off x="4845199" y="4741186"/>
            <a:ext cx="720080" cy="72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项目费用</a:t>
            </a:r>
            <a:endParaRPr lang="zh-CN" altLang="en-US" dirty="0">
              <a:latin typeface="微软雅黑" pitchFamily="34" charset="-122"/>
            </a:endParaRPr>
          </a:p>
        </p:txBody>
      </p:sp>
      <p:sp>
        <p:nvSpPr>
          <p:cNvPr id="6" name="矩形 5"/>
          <p:cNvSpPr/>
          <p:nvPr/>
        </p:nvSpPr>
        <p:spPr>
          <a:xfrm>
            <a:off x="6069335" y="1565256"/>
            <a:ext cx="1368152" cy="42358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人工费</a:t>
            </a:r>
            <a:endParaRPr lang="zh-CN" altLang="en-US" dirty="0">
              <a:latin typeface="微软雅黑" pitchFamily="34" charset="-122"/>
            </a:endParaRPr>
          </a:p>
        </p:txBody>
      </p:sp>
      <p:sp>
        <p:nvSpPr>
          <p:cNvPr id="7" name="矩形 6"/>
          <p:cNvSpPr/>
          <p:nvPr/>
        </p:nvSpPr>
        <p:spPr>
          <a:xfrm>
            <a:off x="6069335" y="2180238"/>
            <a:ext cx="1368152" cy="42358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材料费</a:t>
            </a:r>
            <a:endParaRPr lang="zh-CN" altLang="en-US" dirty="0">
              <a:latin typeface="微软雅黑" pitchFamily="34" charset="-122"/>
            </a:endParaRPr>
          </a:p>
        </p:txBody>
      </p:sp>
      <p:sp>
        <p:nvSpPr>
          <p:cNvPr id="8" name="矩形 7"/>
          <p:cNvSpPr/>
          <p:nvPr/>
        </p:nvSpPr>
        <p:spPr>
          <a:xfrm>
            <a:off x="6069335" y="2795220"/>
            <a:ext cx="1368152" cy="42358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设备费</a:t>
            </a:r>
            <a:endParaRPr lang="zh-CN" altLang="en-US" dirty="0">
              <a:latin typeface="微软雅黑" pitchFamily="34" charset="-122"/>
            </a:endParaRPr>
          </a:p>
        </p:txBody>
      </p:sp>
      <p:sp>
        <p:nvSpPr>
          <p:cNvPr id="9" name="矩形 8"/>
          <p:cNvSpPr/>
          <p:nvPr/>
        </p:nvSpPr>
        <p:spPr>
          <a:xfrm>
            <a:off x="6069335" y="3410202"/>
            <a:ext cx="1368152" cy="42358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分包合同费</a:t>
            </a:r>
            <a:endParaRPr lang="zh-CN" altLang="en-US" dirty="0">
              <a:latin typeface="微软雅黑" pitchFamily="34" charset="-122"/>
            </a:endParaRPr>
          </a:p>
        </p:txBody>
      </p:sp>
      <p:sp>
        <p:nvSpPr>
          <p:cNvPr id="10" name="矩形 9"/>
          <p:cNvSpPr/>
          <p:nvPr/>
        </p:nvSpPr>
        <p:spPr>
          <a:xfrm>
            <a:off x="6069335" y="4274378"/>
            <a:ext cx="1368152" cy="42358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公司管理费</a:t>
            </a:r>
            <a:endParaRPr lang="zh-CN" altLang="en-US" dirty="0">
              <a:latin typeface="微软雅黑" pitchFamily="34" charset="-122"/>
            </a:endParaRPr>
          </a:p>
        </p:txBody>
      </p:sp>
      <p:sp>
        <p:nvSpPr>
          <p:cNvPr id="11" name="矩形 10"/>
          <p:cNvSpPr/>
          <p:nvPr/>
        </p:nvSpPr>
        <p:spPr>
          <a:xfrm>
            <a:off x="6069335" y="4889360"/>
            <a:ext cx="1368152" cy="42358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施工管理费</a:t>
            </a:r>
            <a:endParaRPr lang="zh-CN" altLang="en-US" dirty="0">
              <a:latin typeface="微软雅黑" pitchFamily="34" charset="-122"/>
            </a:endParaRPr>
          </a:p>
        </p:txBody>
      </p:sp>
      <p:sp>
        <p:nvSpPr>
          <p:cNvPr id="12" name="矩形 11"/>
          <p:cNvSpPr/>
          <p:nvPr/>
        </p:nvSpPr>
        <p:spPr>
          <a:xfrm>
            <a:off x="6069335" y="5504342"/>
            <a:ext cx="1368152" cy="42358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预备费</a:t>
            </a:r>
            <a:endParaRPr lang="zh-CN" altLang="en-US" dirty="0">
              <a:latin typeface="微软雅黑" pitchFamily="34" charset="-122"/>
            </a:endParaRPr>
          </a:p>
        </p:txBody>
      </p:sp>
      <p:sp>
        <p:nvSpPr>
          <p:cNvPr id="13" name="矩形 12"/>
          <p:cNvSpPr/>
          <p:nvPr/>
        </p:nvSpPr>
        <p:spPr>
          <a:xfrm>
            <a:off x="8157567" y="5126738"/>
            <a:ext cx="1368152" cy="42358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基本预备费</a:t>
            </a:r>
            <a:endParaRPr lang="zh-CN" altLang="en-US" dirty="0">
              <a:latin typeface="微软雅黑" pitchFamily="34" charset="-122"/>
            </a:endParaRPr>
          </a:p>
        </p:txBody>
      </p:sp>
      <p:sp>
        <p:nvSpPr>
          <p:cNvPr id="14" name="矩形 13"/>
          <p:cNvSpPr/>
          <p:nvPr/>
        </p:nvSpPr>
        <p:spPr>
          <a:xfrm>
            <a:off x="8157567" y="5741720"/>
            <a:ext cx="1368152" cy="42358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涨价预备费</a:t>
            </a:r>
            <a:endParaRPr lang="zh-CN" altLang="en-US" dirty="0">
              <a:latin typeface="微软雅黑" pitchFamily="34" charset="-122"/>
            </a:endParaRPr>
          </a:p>
        </p:txBody>
      </p:sp>
      <p:cxnSp>
        <p:nvCxnSpPr>
          <p:cNvPr id="15" name="肘形连接符 14"/>
          <p:cNvCxnSpPr>
            <a:stCxn id="3" idx="3"/>
            <a:endCxn id="4" idx="1"/>
          </p:cNvCxnSpPr>
          <p:nvPr/>
        </p:nvCxnSpPr>
        <p:spPr>
          <a:xfrm flipV="1">
            <a:off x="4197127" y="2708960"/>
            <a:ext cx="648072" cy="1224136"/>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3" idx="3"/>
            <a:endCxn id="5" idx="1"/>
          </p:cNvCxnSpPr>
          <p:nvPr/>
        </p:nvCxnSpPr>
        <p:spPr>
          <a:xfrm>
            <a:off x="4197127" y="3933096"/>
            <a:ext cx="648072" cy="1168090"/>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a:endCxn id="6" idx="1"/>
          </p:cNvCxnSpPr>
          <p:nvPr/>
        </p:nvCxnSpPr>
        <p:spPr>
          <a:xfrm flipV="1">
            <a:off x="5565279" y="1777048"/>
            <a:ext cx="504056" cy="931912"/>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3"/>
            <a:endCxn id="7" idx="1"/>
          </p:cNvCxnSpPr>
          <p:nvPr/>
        </p:nvCxnSpPr>
        <p:spPr>
          <a:xfrm flipV="1">
            <a:off x="5565279" y="2392030"/>
            <a:ext cx="504056" cy="316930"/>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4" idx="3"/>
            <a:endCxn id="8" idx="1"/>
          </p:cNvCxnSpPr>
          <p:nvPr/>
        </p:nvCxnSpPr>
        <p:spPr>
          <a:xfrm>
            <a:off x="5565279" y="2708960"/>
            <a:ext cx="504056" cy="298052"/>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4" idx="3"/>
            <a:endCxn id="9" idx="1"/>
          </p:cNvCxnSpPr>
          <p:nvPr/>
        </p:nvCxnSpPr>
        <p:spPr>
          <a:xfrm>
            <a:off x="5565279" y="2708960"/>
            <a:ext cx="504056" cy="913034"/>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5" idx="3"/>
            <a:endCxn id="10" idx="1"/>
          </p:cNvCxnSpPr>
          <p:nvPr/>
        </p:nvCxnSpPr>
        <p:spPr>
          <a:xfrm flipV="1">
            <a:off x="5565279" y="4486170"/>
            <a:ext cx="504056" cy="615016"/>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3"/>
            <a:endCxn id="11" idx="1"/>
          </p:cNvCxnSpPr>
          <p:nvPr/>
        </p:nvCxnSpPr>
        <p:spPr>
          <a:xfrm flipV="1">
            <a:off x="5565279" y="5101152"/>
            <a:ext cx="504056" cy="34"/>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5" idx="3"/>
            <a:endCxn id="12" idx="1"/>
          </p:cNvCxnSpPr>
          <p:nvPr/>
        </p:nvCxnSpPr>
        <p:spPr>
          <a:xfrm>
            <a:off x="5565279" y="5101186"/>
            <a:ext cx="504056" cy="614948"/>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2" idx="3"/>
            <a:endCxn id="13" idx="1"/>
          </p:cNvCxnSpPr>
          <p:nvPr/>
        </p:nvCxnSpPr>
        <p:spPr>
          <a:xfrm flipV="1">
            <a:off x="7437487" y="5338530"/>
            <a:ext cx="720080" cy="377604"/>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2" idx="3"/>
            <a:endCxn id="14" idx="1"/>
          </p:cNvCxnSpPr>
          <p:nvPr/>
        </p:nvCxnSpPr>
        <p:spPr>
          <a:xfrm>
            <a:off x="7437487" y="5716134"/>
            <a:ext cx="720080" cy="237378"/>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10575" y="5965249"/>
            <a:ext cx="1980029" cy="400110"/>
          </a:xfrm>
          <a:prstGeom prst="rect">
            <a:avLst/>
          </a:prstGeom>
          <a:noFill/>
        </p:spPr>
        <p:txBody>
          <a:bodyPr wrap="none" rtlCol="0">
            <a:spAutoFit/>
          </a:bodyPr>
          <a:lstStyle/>
          <a:p>
            <a:r>
              <a:rPr lang="zh-CN" altLang="en-US" sz="2000" b="1" dirty="0" smtClean="0">
                <a:latin typeface="微软雅黑" pitchFamily="34" charset="-122"/>
              </a:rPr>
              <a:t>项目费用的构成</a:t>
            </a:r>
            <a:endParaRPr lang="zh-CN" altLang="en-US" sz="2000" b="1" dirty="0">
              <a:latin typeface="微软雅黑" pitchFamily="34" charset="-122"/>
            </a:endParaRPr>
          </a:p>
        </p:txBody>
      </p:sp>
      <p:sp>
        <p:nvSpPr>
          <p:cNvPr id="27" name="TextBox 26"/>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3316842898"/>
      </p:ext>
    </p:extLst>
  </p:cSld>
  <p:clrMapOvr>
    <a:masterClrMapping/>
  </p:clrMapOvr>
  <p:transition spd="med"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03260" y="2591445"/>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活动排序</a:t>
            </a:r>
          </a:p>
        </p:txBody>
      </p:sp>
      <p:sp>
        <p:nvSpPr>
          <p:cNvPr id="3" name="圆角矩形 2"/>
          <p:cNvSpPr/>
          <p:nvPr/>
        </p:nvSpPr>
        <p:spPr>
          <a:xfrm>
            <a:off x="2403260" y="3167509"/>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资源工期成本估算</a:t>
            </a:r>
          </a:p>
        </p:txBody>
      </p:sp>
      <p:sp>
        <p:nvSpPr>
          <p:cNvPr id="4" name="圆角矩形 3"/>
          <p:cNvSpPr/>
          <p:nvPr/>
        </p:nvSpPr>
        <p:spPr>
          <a:xfrm>
            <a:off x="2409593" y="3743573"/>
            <a:ext cx="2232248" cy="432048"/>
          </a:xfrm>
          <a:prstGeom prst="roundRect">
            <a:avLst/>
          </a:prstGeom>
          <a:solidFill>
            <a:srgbClr val="92D05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进度计划</a:t>
            </a:r>
          </a:p>
        </p:txBody>
      </p:sp>
      <p:sp>
        <p:nvSpPr>
          <p:cNvPr id="5" name="TextBox 4"/>
          <p:cNvSpPr txBox="1"/>
          <p:nvPr/>
        </p:nvSpPr>
        <p:spPr>
          <a:xfrm>
            <a:off x="4845199" y="1871365"/>
            <a:ext cx="5256584" cy="3416320"/>
          </a:xfrm>
          <a:prstGeom prst="rect">
            <a:avLst/>
          </a:prstGeom>
          <a:noFill/>
        </p:spPr>
        <p:txBody>
          <a:bodyPr wrap="square" rtlCol="0">
            <a:spAutoFit/>
          </a:bodyPr>
          <a:lstStyle/>
          <a:p>
            <a:pPr marL="742950" lvl="1" indent="-285750">
              <a:lnSpc>
                <a:spcPct val="150000"/>
              </a:lnSpc>
              <a:buFont typeface="Wingdings" pitchFamily="2" charset="2"/>
              <a:buChar char="l"/>
            </a:pPr>
            <a:r>
              <a:rPr lang="zh-CN" altLang="en-US" sz="2400" b="1" dirty="0" smtClean="0">
                <a:latin typeface="微软雅黑" pitchFamily="34" charset="-122"/>
              </a:rPr>
              <a:t>进度计划：</a:t>
            </a:r>
            <a:endParaRPr lang="en-US" altLang="zh-CN" sz="2400" b="1"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根据</a:t>
            </a:r>
            <a:r>
              <a:rPr lang="en-US" altLang="zh-CN" sz="2000" dirty="0" smtClean="0">
                <a:latin typeface="微软雅黑" pitchFamily="34" charset="-122"/>
              </a:rPr>
              <a:t>WBS</a:t>
            </a:r>
            <a:r>
              <a:rPr lang="zh-CN" altLang="en-US" sz="2000" dirty="0" smtClean="0">
                <a:latin typeface="微软雅黑" pitchFamily="34" charset="-122"/>
              </a:rPr>
              <a:t>，活动排序、工期估算和所需资源的结果进行分析，制定出项目 进度计划</a:t>
            </a:r>
            <a:endParaRPr lang="en-US" altLang="zh-CN" sz="2000" dirty="0" smtClean="0">
              <a:latin typeface="微软雅黑" pitchFamily="34" charset="-122"/>
            </a:endParaRPr>
          </a:p>
          <a:p>
            <a:pPr marL="742950" lvl="1" indent="-285750">
              <a:lnSpc>
                <a:spcPct val="150000"/>
              </a:lnSpc>
              <a:buFont typeface="Wingdings" pitchFamily="2" charset="2"/>
              <a:buChar char="l"/>
            </a:pPr>
            <a:r>
              <a:rPr lang="zh-CN" altLang="en-US" sz="2000" b="1" dirty="0" smtClean="0">
                <a:latin typeface="微软雅黑" pitchFamily="34" charset="-122"/>
              </a:rPr>
              <a:t>进度制定的工具</a:t>
            </a:r>
            <a:endParaRPr lang="en-US" altLang="zh-CN" sz="2000" b="1"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任务表</a:t>
            </a:r>
            <a:endParaRPr lang="en-US" altLang="zh-CN" sz="2000" dirty="0" smtClean="0">
              <a:latin typeface="微软雅黑" pitchFamily="34" charset="-122"/>
            </a:endParaRPr>
          </a:p>
          <a:p>
            <a:pPr marL="1200150" lvl="2" indent="-285750">
              <a:lnSpc>
                <a:spcPct val="150000"/>
              </a:lnSpc>
              <a:buFont typeface="Arial" pitchFamily="34" charset="0"/>
              <a:buChar char="•"/>
            </a:pPr>
            <a:r>
              <a:rPr lang="zh-CN" altLang="en-US" sz="2000" dirty="0" smtClean="0">
                <a:latin typeface="微软雅黑" pitchFamily="34" charset="-122"/>
              </a:rPr>
              <a:t>甘特图</a:t>
            </a:r>
            <a:endParaRPr lang="en-US" altLang="zh-CN" sz="2000" dirty="0" smtClean="0">
              <a:latin typeface="微软雅黑" pitchFamily="34" charset="-122"/>
            </a:endParaRPr>
          </a:p>
        </p:txBody>
      </p:sp>
      <p:sp>
        <p:nvSpPr>
          <p:cNvPr id="6" name="圆角矩形 5"/>
          <p:cNvSpPr/>
          <p:nvPr/>
        </p:nvSpPr>
        <p:spPr>
          <a:xfrm>
            <a:off x="2403260" y="2015381"/>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工作分解结构</a:t>
            </a:r>
          </a:p>
        </p:txBody>
      </p:sp>
      <p:sp>
        <p:nvSpPr>
          <p:cNvPr id="7" name="圆角矩形 6"/>
          <p:cNvSpPr/>
          <p:nvPr/>
        </p:nvSpPr>
        <p:spPr>
          <a:xfrm>
            <a:off x="2403260" y="4328021"/>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风险沟通计划</a:t>
            </a:r>
            <a:endParaRPr lang="zh-CN" altLang="en-US" dirty="0">
              <a:solidFill>
                <a:schemeClr val="tx1"/>
              </a:solidFill>
              <a:latin typeface="微软雅黑" pitchFamily="34" charset="-122"/>
            </a:endParaRPr>
          </a:p>
        </p:txBody>
      </p:sp>
      <p:sp>
        <p:nvSpPr>
          <p:cNvPr id="8" name="圆角矩形 7"/>
          <p:cNvSpPr/>
          <p:nvPr/>
        </p:nvSpPr>
        <p:spPr>
          <a:xfrm>
            <a:off x="2396927" y="4912469"/>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项目计划</a:t>
            </a:r>
            <a:endParaRPr lang="zh-CN" altLang="en-US" dirty="0">
              <a:solidFill>
                <a:schemeClr val="tx1"/>
              </a:solidFill>
              <a:latin typeface="微软雅黑" pitchFamily="34" charset="-122"/>
            </a:endParaRPr>
          </a:p>
        </p:txBody>
      </p:sp>
      <p:sp>
        <p:nvSpPr>
          <p:cNvPr id="9" name="TextBox 8"/>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1505799621"/>
      </p:ext>
    </p:extLst>
  </p:cSld>
  <p:clrMapOvr>
    <a:masterClrMapping/>
  </p:clrMapOvr>
  <p:transition spd="med"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907316" y="2519437"/>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活动排序</a:t>
            </a:r>
          </a:p>
        </p:txBody>
      </p:sp>
      <p:sp>
        <p:nvSpPr>
          <p:cNvPr id="3" name="圆角矩形 2"/>
          <p:cNvSpPr/>
          <p:nvPr/>
        </p:nvSpPr>
        <p:spPr>
          <a:xfrm>
            <a:off x="2907316" y="3095501"/>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资源工期成本估算</a:t>
            </a:r>
          </a:p>
        </p:txBody>
      </p:sp>
      <p:sp>
        <p:nvSpPr>
          <p:cNvPr id="4" name="圆角矩形 3"/>
          <p:cNvSpPr/>
          <p:nvPr/>
        </p:nvSpPr>
        <p:spPr>
          <a:xfrm>
            <a:off x="2913649" y="3671565"/>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进度计划</a:t>
            </a:r>
          </a:p>
        </p:txBody>
      </p:sp>
      <p:sp>
        <p:nvSpPr>
          <p:cNvPr id="5" name="TextBox 4"/>
          <p:cNvSpPr txBox="1"/>
          <p:nvPr/>
        </p:nvSpPr>
        <p:spPr>
          <a:xfrm>
            <a:off x="5349255" y="1799357"/>
            <a:ext cx="5256584" cy="2192908"/>
          </a:xfrm>
          <a:prstGeom prst="rect">
            <a:avLst/>
          </a:prstGeom>
          <a:noFill/>
        </p:spPr>
        <p:txBody>
          <a:bodyPr wrap="square" rtlCol="0">
            <a:spAutoFit/>
          </a:bodyPr>
          <a:lstStyle/>
          <a:p>
            <a:pPr marL="742950" lvl="1" indent="-285750">
              <a:lnSpc>
                <a:spcPct val="200000"/>
              </a:lnSpc>
              <a:buFont typeface="Wingdings" pitchFamily="2" charset="2"/>
              <a:buChar char="l"/>
            </a:pPr>
            <a:r>
              <a:rPr lang="zh-CN" altLang="en-US" sz="2400" dirty="0" smtClean="0">
                <a:latin typeface="微软雅黑" pitchFamily="34" charset="-122"/>
              </a:rPr>
              <a:t>识别风险</a:t>
            </a:r>
            <a:endParaRPr lang="en-US" altLang="zh-CN" sz="2400" dirty="0" smtClean="0">
              <a:latin typeface="微软雅黑" pitchFamily="34" charset="-122"/>
            </a:endParaRPr>
          </a:p>
          <a:p>
            <a:pPr marL="742950" lvl="1" indent="-285750">
              <a:lnSpc>
                <a:spcPct val="200000"/>
              </a:lnSpc>
              <a:buFont typeface="Wingdings" pitchFamily="2" charset="2"/>
              <a:buChar char="l"/>
            </a:pPr>
            <a:r>
              <a:rPr lang="zh-CN" altLang="en-US" sz="2400" dirty="0" smtClean="0">
                <a:latin typeface="微软雅黑" pitchFamily="34" charset="-122"/>
              </a:rPr>
              <a:t>评估风险等级</a:t>
            </a:r>
            <a:endParaRPr lang="en-US" altLang="zh-CN" sz="2400" dirty="0" smtClean="0">
              <a:latin typeface="微软雅黑" pitchFamily="34" charset="-122"/>
            </a:endParaRPr>
          </a:p>
          <a:p>
            <a:pPr marL="742950" lvl="1" indent="-285750">
              <a:lnSpc>
                <a:spcPct val="200000"/>
              </a:lnSpc>
              <a:buFont typeface="Wingdings" pitchFamily="2" charset="2"/>
              <a:buChar char="l"/>
            </a:pPr>
            <a:r>
              <a:rPr lang="zh-CN" altLang="en-US" sz="2400" dirty="0" smtClean="0">
                <a:latin typeface="微软雅黑" pitchFamily="34" charset="-122"/>
              </a:rPr>
              <a:t>制定风险相应计划</a:t>
            </a:r>
            <a:endParaRPr lang="en-US" altLang="zh-CN" sz="2400" dirty="0" smtClean="0">
              <a:latin typeface="微软雅黑" pitchFamily="34" charset="-122"/>
            </a:endParaRPr>
          </a:p>
        </p:txBody>
      </p:sp>
      <p:sp>
        <p:nvSpPr>
          <p:cNvPr id="6" name="圆角矩形 5"/>
          <p:cNvSpPr/>
          <p:nvPr/>
        </p:nvSpPr>
        <p:spPr>
          <a:xfrm>
            <a:off x="2907316" y="1943373"/>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工作分解结构</a:t>
            </a:r>
          </a:p>
        </p:txBody>
      </p:sp>
      <p:sp>
        <p:nvSpPr>
          <p:cNvPr id="7" name="圆角矩形 6"/>
          <p:cNvSpPr/>
          <p:nvPr/>
        </p:nvSpPr>
        <p:spPr>
          <a:xfrm>
            <a:off x="2907316" y="4256013"/>
            <a:ext cx="2232248" cy="432048"/>
          </a:xfrm>
          <a:prstGeom prst="roundRect">
            <a:avLst/>
          </a:prstGeom>
          <a:solidFill>
            <a:srgbClr val="92D05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风险沟通计划</a:t>
            </a:r>
          </a:p>
        </p:txBody>
      </p:sp>
      <p:sp>
        <p:nvSpPr>
          <p:cNvPr id="8" name="圆角矩形 7"/>
          <p:cNvSpPr/>
          <p:nvPr/>
        </p:nvSpPr>
        <p:spPr>
          <a:xfrm>
            <a:off x="2900983" y="4840461"/>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项目计划</a:t>
            </a:r>
            <a:endParaRPr lang="zh-CN" altLang="en-US" dirty="0">
              <a:solidFill>
                <a:schemeClr val="tx1"/>
              </a:solidFill>
              <a:latin typeface="微软雅黑" pitchFamily="34" charset="-122"/>
            </a:endParaRPr>
          </a:p>
        </p:txBody>
      </p:sp>
      <p:sp>
        <p:nvSpPr>
          <p:cNvPr id="9" name="TextBox 8"/>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1701924526"/>
      </p:ext>
    </p:extLst>
  </p:cSld>
  <p:clrMapOvr>
    <a:masterClrMapping/>
  </p:clrMapOvr>
  <p:transition spd="med"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5300" y="1168053"/>
            <a:ext cx="5616624" cy="2215991"/>
          </a:xfrm>
          <a:prstGeom prst="rect">
            <a:avLst/>
          </a:prstGeom>
          <a:solidFill>
            <a:schemeClr val="accent2">
              <a:lumMod val="20000"/>
              <a:lumOff val="80000"/>
            </a:schemeClr>
          </a:solidFill>
          <a:ln w="12700">
            <a:solidFill>
              <a:schemeClr val="tx1"/>
            </a:solidFill>
          </a:ln>
        </p:spPr>
        <p:txBody>
          <a:bodyPr wrap="square">
            <a:spAutoFit/>
          </a:bodyPr>
          <a:lstStyle/>
          <a:p>
            <a:pPr>
              <a:lnSpc>
                <a:spcPct val="150000"/>
              </a:lnSpc>
            </a:pPr>
            <a:r>
              <a:rPr lang="en-US" altLang="zh-CN" sz="2000" b="1" dirty="0" smtClean="0">
                <a:latin typeface="+mj-ea"/>
              </a:rPr>
              <a:t>1</a:t>
            </a:r>
            <a:r>
              <a:rPr lang="zh-CN" altLang="en-US" sz="2000" b="1" dirty="0" smtClean="0">
                <a:latin typeface="+mj-ea"/>
              </a:rPr>
              <a:t>、风险识别</a:t>
            </a:r>
            <a:endParaRPr lang="en-US" altLang="zh-CN" sz="2000" b="1" dirty="0" smtClean="0">
              <a:latin typeface="+mj-ea"/>
            </a:endParaRPr>
          </a:p>
          <a:p>
            <a:pPr>
              <a:lnSpc>
                <a:spcPct val="150000"/>
              </a:lnSpc>
            </a:pPr>
            <a:r>
              <a:rPr lang="zh-CN" altLang="en-US" dirty="0" smtClean="0">
                <a:latin typeface="+mj-ea"/>
              </a:rPr>
              <a:t>回顾</a:t>
            </a:r>
            <a:r>
              <a:rPr lang="zh-CN" altLang="en-US" dirty="0">
                <a:latin typeface="+mj-ea"/>
              </a:rPr>
              <a:t>你所列出的假设和限制</a:t>
            </a:r>
            <a:r>
              <a:rPr lang="en-US" altLang="zh-CN" dirty="0">
                <a:latin typeface="+mj-ea"/>
              </a:rPr>
              <a:t>——</a:t>
            </a:r>
            <a:r>
              <a:rPr lang="zh-CN" altLang="en-US" dirty="0">
                <a:latin typeface="+mj-ea"/>
              </a:rPr>
              <a:t>每一项代表一个风险</a:t>
            </a:r>
            <a:endParaRPr lang="en-US" altLang="zh-CN" dirty="0">
              <a:latin typeface="+mj-ea"/>
            </a:endParaRPr>
          </a:p>
          <a:p>
            <a:pPr>
              <a:lnSpc>
                <a:spcPct val="150000"/>
              </a:lnSpc>
            </a:pPr>
            <a:r>
              <a:rPr lang="zh-CN" altLang="en-US" dirty="0">
                <a:latin typeface="+mj-ea"/>
              </a:rPr>
              <a:t>回顾你的</a:t>
            </a:r>
            <a:r>
              <a:rPr lang="en-US" altLang="zh-CN" dirty="0">
                <a:latin typeface="+mj-ea"/>
              </a:rPr>
              <a:t>WBS——</a:t>
            </a:r>
            <a:r>
              <a:rPr lang="zh-CN" altLang="en-US" dirty="0">
                <a:latin typeface="+mj-ea"/>
              </a:rPr>
              <a:t>每项作业或完成件哪里会出错？</a:t>
            </a:r>
            <a:endParaRPr lang="en-US" altLang="zh-CN" dirty="0">
              <a:latin typeface="+mj-ea"/>
            </a:endParaRPr>
          </a:p>
          <a:p>
            <a:pPr>
              <a:lnSpc>
                <a:spcPct val="150000"/>
              </a:lnSpc>
            </a:pPr>
            <a:r>
              <a:rPr lang="zh-CN" altLang="en-US" dirty="0">
                <a:latin typeface="+mj-ea"/>
              </a:rPr>
              <a:t>与你的团队进行头脑风暴</a:t>
            </a:r>
            <a:endParaRPr lang="en-US" altLang="zh-CN" dirty="0">
              <a:latin typeface="+mj-ea"/>
            </a:endParaRPr>
          </a:p>
          <a:p>
            <a:pPr>
              <a:lnSpc>
                <a:spcPct val="150000"/>
              </a:lnSpc>
            </a:pPr>
            <a:r>
              <a:rPr lang="zh-CN" altLang="en-US" dirty="0">
                <a:latin typeface="+mj-ea"/>
              </a:rPr>
              <a:t>考虑以往项目中出现的问题</a:t>
            </a:r>
          </a:p>
        </p:txBody>
      </p:sp>
      <p:sp>
        <p:nvSpPr>
          <p:cNvPr id="3" name="Rectangle 3"/>
          <p:cNvSpPr txBox="1">
            <a:spLocks noChangeArrowheads="1"/>
          </p:cNvSpPr>
          <p:nvPr/>
        </p:nvSpPr>
        <p:spPr>
          <a:xfrm>
            <a:off x="491980" y="3688333"/>
            <a:ext cx="5619943" cy="3240360"/>
          </a:xfrm>
          <a:prstGeom prst="rect">
            <a:avLst/>
          </a:prstGeom>
          <a:solidFill>
            <a:schemeClr val="accent2">
              <a:lumMod val="20000"/>
              <a:lumOff val="80000"/>
            </a:schemeClr>
          </a:solidFill>
          <a:ln w="12700">
            <a:solidFill>
              <a:schemeClr val="tx1"/>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smtClean="0">
                <a:latin typeface="+mj-ea"/>
                <a:ea typeface="+mj-ea"/>
              </a:rPr>
              <a:t>2</a:t>
            </a:r>
            <a:r>
              <a:rPr lang="zh-CN" altLang="en-US" sz="2000" b="1" dirty="0" smtClean="0">
                <a:latin typeface="+mj-ea"/>
                <a:ea typeface="+mj-ea"/>
              </a:rPr>
              <a:t>、评估风险等级</a:t>
            </a:r>
            <a:endParaRPr lang="en-US" altLang="zh-CN" sz="2000" b="1" dirty="0" smtClean="0">
              <a:latin typeface="+mj-ea"/>
              <a:ea typeface="+mj-ea"/>
            </a:endParaRPr>
          </a:p>
          <a:p>
            <a:pPr marL="0" indent="0">
              <a:lnSpc>
                <a:spcPct val="150000"/>
              </a:lnSpc>
              <a:buNone/>
            </a:pPr>
            <a:r>
              <a:rPr lang="zh-CN" altLang="en-US" sz="2000" dirty="0" smtClean="0">
                <a:latin typeface="+mj-ea"/>
                <a:ea typeface="+mj-ea"/>
              </a:rPr>
              <a:t>考虑发生的可能性</a:t>
            </a:r>
            <a:endParaRPr lang="en-US" altLang="zh-CN" sz="2000" dirty="0" smtClean="0">
              <a:latin typeface="+mj-ea"/>
              <a:ea typeface="+mj-ea"/>
            </a:endParaRPr>
          </a:p>
          <a:p>
            <a:pPr marL="457200" lvl="1" indent="0">
              <a:lnSpc>
                <a:spcPct val="150000"/>
              </a:lnSpc>
              <a:buNone/>
            </a:pPr>
            <a:r>
              <a:rPr lang="zh-CN" altLang="en-US" sz="1600" dirty="0" smtClean="0">
                <a:latin typeface="+mj-ea"/>
                <a:ea typeface="+mj-ea"/>
              </a:rPr>
              <a:t>高：发生可能性大于</a:t>
            </a:r>
            <a:r>
              <a:rPr lang="en-US" altLang="zh-CN" sz="1600" dirty="0" smtClean="0">
                <a:latin typeface="+mj-ea"/>
                <a:ea typeface="+mj-ea"/>
              </a:rPr>
              <a:t>60%</a:t>
            </a:r>
          </a:p>
          <a:p>
            <a:pPr marL="457200" lvl="1" indent="0">
              <a:lnSpc>
                <a:spcPct val="150000"/>
              </a:lnSpc>
              <a:buNone/>
            </a:pPr>
            <a:r>
              <a:rPr lang="zh-CN" altLang="en-US" sz="1600" dirty="0" smtClean="0">
                <a:latin typeface="+mj-ea"/>
                <a:ea typeface="+mj-ea"/>
              </a:rPr>
              <a:t>中：发生可能性介于</a:t>
            </a:r>
            <a:r>
              <a:rPr lang="en-US" altLang="zh-CN" sz="1600" dirty="0" smtClean="0">
                <a:latin typeface="+mj-ea"/>
                <a:ea typeface="+mj-ea"/>
              </a:rPr>
              <a:t>30%</a:t>
            </a:r>
            <a:r>
              <a:rPr lang="zh-CN" altLang="en-US" sz="1600" dirty="0" smtClean="0">
                <a:latin typeface="+mj-ea"/>
                <a:ea typeface="+mj-ea"/>
              </a:rPr>
              <a:t>与</a:t>
            </a:r>
            <a:r>
              <a:rPr lang="en-US" altLang="zh-CN" sz="1600" dirty="0" smtClean="0">
                <a:latin typeface="+mj-ea"/>
                <a:ea typeface="+mj-ea"/>
              </a:rPr>
              <a:t>60%</a:t>
            </a:r>
            <a:r>
              <a:rPr lang="zh-CN" altLang="en-US" sz="1600" dirty="0" smtClean="0">
                <a:latin typeface="+mj-ea"/>
                <a:ea typeface="+mj-ea"/>
              </a:rPr>
              <a:t>之间</a:t>
            </a:r>
            <a:endParaRPr lang="en-US" altLang="zh-CN" sz="1600" dirty="0" smtClean="0">
              <a:latin typeface="+mj-ea"/>
              <a:ea typeface="+mj-ea"/>
            </a:endParaRPr>
          </a:p>
          <a:p>
            <a:pPr marL="457200" lvl="1" indent="0">
              <a:lnSpc>
                <a:spcPct val="150000"/>
              </a:lnSpc>
              <a:buNone/>
            </a:pPr>
            <a:r>
              <a:rPr lang="zh-CN" altLang="en-US" sz="1600" dirty="0" smtClean="0">
                <a:latin typeface="+mj-ea"/>
                <a:ea typeface="+mj-ea"/>
              </a:rPr>
              <a:t>低：发生可能性小于</a:t>
            </a:r>
            <a:r>
              <a:rPr lang="en-US" altLang="zh-CN" sz="1600" dirty="0" smtClean="0">
                <a:latin typeface="+mj-ea"/>
                <a:ea typeface="+mj-ea"/>
              </a:rPr>
              <a:t>30%</a:t>
            </a:r>
          </a:p>
          <a:p>
            <a:pPr marL="0" indent="0">
              <a:lnSpc>
                <a:spcPct val="150000"/>
              </a:lnSpc>
              <a:buNone/>
            </a:pPr>
            <a:r>
              <a:rPr lang="zh-CN" altLang="en-US" sz="2000" dirty="0" smtClean="0">
                <a:latin typeface="+mj-ea"/>
                <a:ea typeface="+mj-ea"/>
              </a:rPr>
              <a:t>考虑如果发生风险对项目的影响</a:t>
            </a:r>
            <a:endParaRPr lang="en-US" altLang="zh-CN" sz="2000" dirty="0" smtClean="0">
              <a:latin typeface="+mj-ea"/>
              <a:ea typeface="+mj-ea"/>
            </a:endParaRPr>
          </a:p>
          <a:p>
            <a:pPr marL="457200" lvl="1" indent="0">
              <a:lnSpc>
                <a:spcPct val="150000"/>
              </a:lnSpc>
              <a:buNone/>
            </a:pPr>
            <a:r>
              <a:rPr lang="zh-CN" altLang="en-US" sz="1600" dirty="0" smtClean="0">
                <a:latin typeface="+mj-ea"/>
                <a:ea typeface="+mj-ea"/>
              </a:rPr>
              <a:t>高；中；低</a:t>
            </a:r>
          </a:p>
        </p:txBody>
      </p:sp>
      <p:sp>
        <p:nvSpPr>
          <p:cNvPr id="4" name="Rectangle 3"/>
          <p:cNvSpPr txBox="1">
            <a:spLocks noChangeArrowheads="1"/>
          </p:cNvSpPr>
          <p:nvPr/>
        </p:nvSpPr>
        <p:spPr>
          <a:xfrm>
            <a:off x="6430240" y="1524841"/>
            <a:ext cx="5957159" cy="158417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zh-CN" altLang="en-US" sz="2000" dirty="0" smtClean="0">
                <a:latin typeface="+mj-ea"/>
                <a:ea typeface="+mj-ea"/>
              </a:rPr>
              <a:t>根据对某个具体风险的整体评估所得出的风险发生可能性和风险影响而作出的综合评级。</a:t>
            </a:r>
            <a:endParaRPr lang="en-US" altLang="zh-CN" sz="2000" dirty="0" smtClean="0">
              <a:latin typeface="+mj-ea"/>
              <a:ea typeface="+mj-ea"/>
            </a:endParaRPr>
          </a:p>
          <a:p>
            <a:pPr>
              <a:lnSpc>
                <a:spcPct val="200000"/>
              </a:lnSpc>
            </a:pPr>
            <a:endParaRPr lang="zh-CN" altLang="en-US" sz="1600" dirty="0" smtClean="0">
              <a:latin typeface="+mj-ea"/>
              <a:ea typeface="+mj-ea"/>
            </a:endParaRPr>
          </a:p>
        </p:txBody>
      </p:sp>
      <p:graphicFrame>
        <p:nvGraphicFramePr>
          <p:cNvPr id="5" name="表格 4"/>
          <p:cNvGraphicFramePr>
            <a:graphicFrameLocks noGrp="1"/>
          </p:cNvGraphicFramePr>
          <p:nvPr>
            <p:extLst>
              <p:ext uri="{D42A27DB-BD31-4B8C-83A1-F6EECF244321}">
                <p14:modId xmlns="" xmlns:p14="http://schemas.microsoft.com/office/powerpoint/2010/main" val="2671990178"/>
              </p:ext>
            </p:extLst>
          </p:nvPr>
        </p:nvGraphicFramePr>
        <p:xfrm>
          <a:off x="6948240" y="3842465"/>
          <a:ext cx="4233663" cy="2178822"/>
        </p:xfrm>
        <a:graphic>
          <a:graphicData uri="http://schemas.openxmlformats.org/drawingml/2006/table">
            <a:tbl>
              <a:tblPr firstRow="1" bandRow="1">
                <a:tableStyleId>{5940675A-B579-460E-94D1-54222C63F5DA}</a:tableStyleId>
              </a:tblPr>
              <a:tblGrid>
                <a:gridCol w="1411221"/>
                <a:gridCol w="1411221"/>
                <a:gridCol w="1411221"/>
              </a:tblGrid>
              <a:tr h="726274">
                <a:tc>
                  <a:txBody>
                    <a:bodyPr/>
                    <a:lstStyle/>
                    <a:p>
                      <a:pPr algn="ctr"/>
                      <a:r>
                        <a:rPr lang="zh-CN" altLang="en-US" sz="2000" dirty="0" smtClean="0">
                          <a:solidFill>
                            <a:schemeClr val="bg1"/>
                          </a:solidFill>
                          <a:latin typeface="微软雅黑" pitchFamily="34" charset="-122"/>
                        </a:rPr>
                        <a:t>中</a:t>
                      </a:r>
                      <a:endParaRPr lang="zh-CN" altLang="en-US" sz="2000" dirty="0">
                        <a:solidFill>
                          <a:schemeClr val="bg1"/>
                        </a:solidFill>
                        <a:latin typeface="微软雅黑" pitchFamily="34" charset="-122"/>
                      </a:endParaRPr>
                    </a:p>
                  </a:txBody>
                  <a:tcPr anchor="ctr">
                    <a:solidFill>
                      <a:srgbClr val="0070C0"/>
                    </a:solidFill>
                  </a:tcPr>
                </a:tc>
                <a:tc>
                  <a:txBody>
                    <a:bodyPr/>
                    <a:lstStyle/>
                    <a:p>
                      <a:pPr algn="ctr"/>
                      <a:r>
                        <a:rPr lang="zh-CN" altLang="en-US" sz="2000" dirty="0" smtClean="0">
                          <a:solidFill>
                            <a:schemeClr val="bg1"/>
                          </a:solidFill>
                          <a:latin typeface="微软雅黑" pitchFamily="34" charset="-122"/>
                        </a:rPr>
                        <a:t>高</a:t>
                      </a:r>
                      <a:endParaRPr lang="zh-CN" altLang="en-US" sz="2000" dirty="0">
                        <a:solidFill>
                          <a:schemeClr val="bg1"/>
                        </a:solidFill>
                        <a:latin typeface="微软雅黑" pitchFamily="34" charset="-122"/>
                      </a:endParaRPr>
                    </a:p>
                  </a:txBody>
                  <a:tcPr anchor="ctr">
                    <a:solidFill>
                      <a:schemeClr val="accent3">
                        <a:lumMod val="50000"/>
                      </a:schemeClr>
                    </a:solidFill>
                  </a:tcPr>
                </a:tc>
                <a:tc>
                  <a:txBody>
                    <a:bodyPr/>
                    <a:lstStyle/>
                    <a:p>
                      <a:pPr algn="ctr"/>
                      <a:r>
                        <a:rPr lang="zh-CN" altLang="en-US" sz="2000" dirty="0" smtClean="0">
                          <a:solidFill>
                            <a:schemeClr val="bg1"/>
                          </a:solidFill>
                          <a:latin typeface="微软雅黑" pitchFamily="34" charset="-122"/>
                        </a:rPr>
                        <a:t>高</a:t>
                      </a:r>
                      <a:endParaRPr lang="zh-CN" altLang="en-US" sz="2000" dirty="0">
                        <a:solidFill>
                          <a:schemeClr val="bg1"/>
                        </a:solidFill>
                        <a:latin typeface="微软雅黑" pitchFamily="34" charset="-122"/>
                      </a:endParaRPr>
                    </a:p>
                  </a:txBody>
                  <a:tcPr anchor="ctr">
                    <a:solidFill>
                      <a:schemeClr val="accent3">
                        <a:lumMod val="50000"/>
                      </a:schemeClr>
                    </a:solidFill>
                  </a:tcPr>
                </a:tc>
              </a:tr>
              <a:tr h="726274">
                <a:tc>
                  <a:txBody>
                    <a:bodyPr/>
                    <a:lstStyle/>
                    <a:p>
                      <a:pPr algn="ctr"/>
                      <a:r>
                        <a:rPr lang="zh-CN" altLang="en-US" sz="2000" dirty="0" smtClean="0">
                          <a:solidFill>
                            <a:schemeClr val="bg1"/>
                          </a:solidFill>
                          <a:latin typeface="微软雅黑" pitchFamily="34" charset="-122"/>
                        </a:rPr>
                        <a:t>低</a:t>
                      </a:r>
                      <a:endParaRPr lang="zh-CN" altLang="en-US" sz="2000" dirty="0">
                        <a:solidFill>
                          <a:schemeClr val="bg1"/>
                        </a:solidFill>
                        <a:latin typeface="微软雅黑" pitchFamily="34" charset="-122"/>
                      </a:endParaRPr>
                    </a:p>
                  </a:txBody>
                  <a:tcPr anchor="ctr">
                    <a:solidFill>
                      <a:srgbClr val="00B050"/>
                    </a:solidFill>
                  </a:tcPr>
                </a:tc>
                <a:tc>
                  <a:txBody>
                    <a:bodyPr/>
                    <a:lstStyle/>
                    <a:p>
                      <a:pPr algn="ctr"/>
                      <a:r>
                        <a:rPr lang="zh-CN" altLang="en-US" sz="2000" dirty="0" smtClean="0">
                          <a:solidFill>
                            <a:schemeClr val="bg1"/>
                          </a:solidFill>
                          <a:latin typeface="微软雅黑" pitchFamily="34" charset="-122"/>
                        </a:rPr>
                        <a:t>中</a:t>
                      </a:r>
                      <a:endParaRPr lang="zh-CN" altLang="en-US" sz="2000" dirty="0">
                        <a:solidFill>
                          <a:schemeClr val="bg1"/>
                        </a:solidFill>
                        <a:latin typeface="微软雅黑" pitchFamily="34" charset="-122"/>
                      </a:endParaRPr>
                    </a:p>
                  </a:txBody>
                  <a:tcPr anchor="ctr">
                    <a:solidFill>
                      <a:srgbClr val="0070C0"/>
                    </a:solidFill>
                  </a:tcPr>
                </a:tc>
                <a:tc>
                  <a:txBody>
                    <a:bodyPr/>
                    <a:lstStyle/>
                    <a:p>
                      <a:pPr algn="ctr"/>
                      <a:r>
                        <a:rPr lang="zh-CN" altLang="en-US" sz="2000" dirty="0" smtClean="0">
                          <a:solidFill>
                            <a:schemeClr val="bg1"/>
                          </a:solidFill>
                          <a:latin typeface="微软雅黑" pitchFamily="34" charset="-122"/>
                        </a:rPr>
                        <a:t>高</a:t>
                      </a:r>
                      <a:endParaRPr lang="zh-CN" altLang="en-US" sz="2000" dirty="0">
                        <a:solidFill>
                          <a:schemeClr val="bg1"/>
                        </a:solidFill>
                        <a:latin typeface="微软雅黑" pitchFamily="34" charset="-122"/>
                      </a:endParaRPr>
                    </a:p>
                  </a:txBody>
                  <a:tcPr anchor="ctr">
                    <a:solidFill>
                      <a:schemeClr val="accent3">
                        <a:lumMod val="50000"/>
                      </a:schemeClr>
                    </a:solidFill>
                  </a:tcPr>
                </a:tc>
              </a:tr>
              <a:tr h="726274">
                <a:tc>
                  <a:txBody>
                    <a:bodyPr/>
                    <a:lstStyle/>
                    <a:p>
                      <a:pPr algn="ctr"/>
                      <a:r>
                        <a:rPr lang="zh-CN" altLang="en-US" sz="2000" dirty="0" smtClean="0">
                          <a:solidFill>
                            <a:schemeClr val="bg1"/>
                          </a:solidFill>
                          <a:latin typeface="微软雅黑" pitchFamily="34" charset="-122"/>
                        </a:rPr>
                        <a:t>低</a:t>
                      </a:r>
                      <a:endParaRPr lang="zh-CN" altLang="en-US" sz="2000" dirty="0">
                        <a:solidFill>
                          <a:schemeClr val="bg1"/>
                        </a:solidFill>
                        <a:latin typeface="微软雅黑" pitchFamily="34" charset="-122"/>
                      </a:endParaRPr>
                    </a:p>
                  </a:txBody>
                  <a:tcPr anchor="ctr">
                    <a:solidFill>
                      <a:srgbClr val="00B050"/>
                    </a:solidFill>
                  </a:tcPr>
                </a:tc>
                <a:tc>
                  <a:txBody>
                    <a:bodyPr/>
                    <a:lstStyle/>
                    <a:p>
                      <a:pPr algn="ctr"/>
                      <a:r>
                        <a:rPr lang="zh-CN" altLang="en-US" sz="2000" dirty="0" smtClean="0">
                          <a:solidFill>
                            <a:schemeClr val="bg1"/>
                          </a:solidFill>
                          <a:latin typeface="微软雅黑" pitchFamily="34" charset="-122"/>
                        </a:rPr>
                        <a:t>低</a:t>
                      </a:r>
                      <a:endParaRPr lang="zh-CN" altLang="en-US" sz="2000" dirty="0">
                        <a:solidFill>
                          <a:schemeClr val="bg1"/>
                        </a:solidFill>
                        <a:latin typeface="微软雅黑" pitchFamily="34" charset="-122"/>
                      </a:endParaRPr>
                    </a:p>
                  </a:txBody>
                  <a:tcPr anchor="ctr">
                    <a:solidFill>
                      <a:srgbClr val="00B050"/>
                    </a:solidFill>
                  </a:tcPr>
                </a:tc>
                <a:tc>
                  <a:txBody>
                    <a:bodyPr/>
                    <a:lstStyle/>
                    <a:p>
                      <a:pPr algn="ctr"/>
                      <a:r>
                        <a:rPr lang="zh-CN" altLang="en-US" sz="2000" dirty="0" smtClean="0">
                          <a:solidFill>
                            <a:schemeClr val="bg1"/>
                          </a:solidFill>
                          <a:latin typeface="微软雅黑" pitchFamily="34" charset="-122"/>
                        </a:rPr>
                        <a:t>中</a:t>
                      </a:r>
                      <a:endParaRPr lang="zh-CN" altLang="en-US" sz="2000" dirty="0">
                        <a:solidFill>
                          <a:schemeClr val="bg1"/>
                        </a:solidFill>
                        <a:latin typeface="微软雅黑" pitchFamily="34" charset="-122"/>
                      </a:endParaRPr>
                    </a:p>
                  </a:txBody>
                  <a:tcPr anchor="ctr">
                    <a:solidFill>
                      <a:srgbClr val="0070C0"/>
                    </a:solidFill>
                  </a:tcPr>
                </a:tc>
              </a:tr>
            </a:tbl>
          </a:graphicData>
        </a:graphic>
      </p:graphicFrame>
      <p:cxnSp>
        <p:nvCxnSpPr>
          <p:cNvPr id="6" name="直接箭头连接符 5"/>
          <p:cNvCxnSpPr/>
          <p:nvPr/>
        </p:nvCxnSpPr>
        <p:spPr>
          <a:xfrm flipV="1">
            <a:off x="6948239" y="3140968"/>
            <a:ext cx="0" cy="2880320"/>
          </a:xfrm>
          <a:prstGeom prst="straightConnector1">
            <a:avLst/>
          </a:prstGeom>
          <a:ln w="28575">
            <a:solidFill>
              <a:srgbClr val="11111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948239" y="6021288"/>
            <a:ext cx="5328592" cy="0"/>
          </a:xfrm>
          <a:prstGeom prst="straightConnector1">
            <a:avLst/>
          </a:prstGeom>
          <a:ln w="28575">
            <a:solidFill>
              <a:srgbClr val="11111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8269" y="3842464"/>
            <a:ext cx="441146" cy="1631216"/>
          </a:xfrm>
          <a:prstGeom prst="rect">
            <a:avLst/>
          </a:prstGeom>
          <a:noFill/>
        </p:spPr>
        <p:txBody>
          <a:bodyPr wrap="none" rtlCol="0">
            <a:spAutoFit/>
          </a:bodyPr>
          <a:lstStyle/>
          <a:p>
            <a:r>
              <a:rPr lang="zh-CN" altLang="en-US" sz="2000" dirty="0" smtClean="0">
                <a:latin typeface="微软雅黑" pitchFamily="34" charset="-122"/>
              </a:rPr>
              <a:t>风</a:t>
            </a:r>
            <a:endParaRPr lang="en-US" altLang="zh-CN" sz="2000" dirty="0" smtClean="0">
              <a:latin typeface="微软雅黑" pitchFamily="34" charset="-122"/>
            </a:endParaRPr>
          </a:p>
          <a:p>
            <a:r>
              <a:rPr lang="zh-CN" altLang="en-US" sz="2000" dirty="0" smtClean="0">
                <a:latin typeface="微软雅黑" pitchFamily="34" charset="-122"/>
              </a:rPr>
              <a:t>险</a:t>
            </a:r>
            <a:endParaRPr lang="en-US" altLang="zh-CN" sz="2000" dirty="0" smtClean="0">
              <a:latin typeface="微软雅黑" pitchFamily="34" charset="-122"/>
            </a:endParaRPr>
          </a:p>
          <a:p>
            <a:r>
              <a:rPr lang="zh-CN" altLang="en-US" sz="2000" dirty="0" smtClean="0">
                <a:latin typeface="微软雅黑" pitchFamily="34" charset="-122"/>
              </a:rPr>
              <a:t>可</a:t>
            </a:r>
            <a:endParaRPr lang="en-US" altLang="zh-CN" sz="2000" dirty="0" smtClean="0">
              <a:latin typeface="微软雅黑" pitchFamily="34" charset="-122"/>
            </a:endParaRPr>
          </a:p>
          <a:p>
            <a:r>
              <a:rPr lang="zh-CN" altLang="en-US" sz="2000" dirty="0" smtClean="0">
                <a:latin typeface="微软雅黑" pitchFamily="34" charset="-122"/>
              </a:rPr>
              <a:t>能</a:t>
            </a:r>
            <a:endParaRPr lang="en-US" altLang="zh-CN" sz="2000" dirty="0" smtClean="0">
              <a:latin typeface="微软雅黑" pitchFamily="34" charset="-122"/>
            </a:endParaRPr>
          </a:p>
          <a:p>
            <a:r>
              <a:rPr lang="zh-CN" altLang="en-US" sz="2000" dirty="0" smtClean="0">
                <a:latin typeface="微软雅黑" pitchFamily="34" charset="-122"/>
              </a:rPr>
              <a:t>性</a:t>
            </a:r>
            <a:endParaRPr lang="zh-CN" altLang="en-US" sz="2000" dirty="0">
              <a:latin typeface="微软雅黑" pitchFamily="34" charset="-122"/>
            </a:endParaRPr>
          </a:p>
        </p:txBody>
      </p:sp>
      <p:sp>
        <p:nvSpPr>
          <p:cNvPr id="9" name="TextBox 8"/>
          <p:cNvSpPr txBox="1"/>
          <p:nvPr/>
        </p:nvSpPr>
        <p:spPr>
          <a:xfrm>
            <a:off x="8244383" y="6168543"/>
            <a:ext cx="2160240" cy="400110"/>
          </a:xfrm>
          <a:prstGeom prst="rect">
            <a:avLst/>
          </a:prstGeom>
          <a:noFill/>
        </p:spPr>
        <p:txBody>
          <a:bodyPr wrap="square" rtlCol="0">
            <a:spAutoFit/>
          </a:bodyPr>
          <a:lstStyle/>
          <a:p>
            <a:pPr algn="ctr"/>
            <a:r>
              <a:rPr lang="zh-CN" altLang="en-US" sz="2000" dirty="0" smtClean="0">
                <a:latin typeface="微软雅黑" pitchFamily="34" charset="-122"/>
              </a:rPr>
              <a:t>风险影响</a:t>
            </a:r>
            <a:endParaRPr lang="zh-CN" altLang="en-US" sz="2000" dirty="0">
              <a:latin typeface="微软雅黑" pitchFamily="34" charset="-122"/>
            </a:endParaRPr>
          </a:p>
        </p:txBody>
      </p:sp>
      <p:sp>
        <p:nvSpPr>
          <p:cNvPr id="10" name="TextBox 9"/>
          <p:cNvSpPr txBox="1"/>
          <p:nvPr/>
        </p:nvSpPr>
        <p:spPr>
          <a:xfrm>
            <a:off x="6548136" y="6021288"/>
            <a:ext cx="415498" cy="369332"/>
          </a:xfrm>
          <a:prstGeom prst="rect">
            <a:avLst/>
          </a:prstGeom>
          <a:noFill/>
        </p:spPr>
        <p:txBody>
          <a:bodyPr wrap="none" rtlCol="0">
            <a:spAutoFit/>
          </a:bodyPr>
          <a:lstStyle/>
          <a:p>
            <a:r>
              <a:rPr lang="zh-CN" altLang="en-US" b="1" dirty="0" smtClean="0">
                <a:latin typeface="微软雅黑" pitchFamily="34" charset="-122"/>
              </a:rPr>
              <a:t>低</a:t>
            </a:r>
            <a:endParaRPr lang="zh-CN" altLang="en-US" b="1" dirty="0">
              <a:latin typeface="微软雅黑" pitchFamily="34" charset="-122"/>
            </a:endParaRPr>
          </a:p>
        </p:txBody>
      </p:sp>
      <p:sp>
        <p:nvSpPr>
          <p:cNvPr id="11" name="TextBox 10"/>
          <p:cNvSpPr txBox="1"/>
          <p:nvPr/>
        </p:nvSpPr>
        <p:spPr>
          <a:xfrm>
            <a:off x="6451950" y="3109017"/>
            <a:ext cx="415498" cy="369332"/>
          </a:xfrm>
          <a:prstGeom prst="rect">
            <a:avLst/>
          </a:prstGeom>
          <a:noFill/>
        </p:spPr>
        <p:txBody>
          <a:bodyPr wrap="none" rtlCol="0">
            <a:spAutoFit/>
          </a:bodyPr>
          <a:lstStyle/>
          <a:p>
            <a:r>
              <a:rPr lang="zh-CN" altLang="en-US" b="1" dirty="0" smtClean="0">
                <a:latin typeface="微软雅黑" pitchFamily="34" charset="-122"/>
              </a:rPr>
              <a:t>高</a:t>
            </a:r>
            <a:endParaRPr lang="zh-CN" altLang="en-US" b="1" dirty="0">
              <a:latin typeface="微软雅黑" pitchFamily="34" charset="-122"/>
            </a:endParaRPr>
          </a:p>
        </p:txBody>
      </p:sp>
      <p:sp>
        <p:nvSpPr>
          <p:cNvPr id="12" name="TextBox 11"/>
          <p:cNvSpPr txBox="1"/>
          <p:nvPr/>
        </p:nvSpPr>
        <p:spPr>
          <a:xfrm>
            <a:off x="12069082" y="6080414"/>
            <a:ext cx="415498" cy="369332"/>
          </a:xfrm>
          <a:prstGeom prst="rect">
            <a:avLst/>
          </a:prstGeom>
          <a:noFill/>
        </p:spPr>
        <p:txBody>
          <a:bodyPr wrap="none" rtlCol="0">
            <a:spAutoFit/>
          </a:bodyPr>
          <a:lstStyle/>
          <a:p>
            <a:r>
              <a:rPr lang="zh-CN" altLang="en-US" b="1" dirty="0" smtClean="0">
                <a:latin typeface="微软雅黑" pitchFamily="34" charset="-122"/>
              </a:rPr>
              <a:t>高</a:t>
            </a:r>
            <a:endParaRPr lang="zh-CN" altLang="en-US" b="1" dirty="0">
              <a:latin typeface="微软雅黑" pitchFamily="34" charset="-122"/>
            </a:endParaRPr>
          </a:p>
        </p:txBody>
      </p:sp>
      <p:sp>
        <p:nvSpPr>
          <p:cNvPr id="13" name="TextBox 12"/>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3917483412"/>
      </p:ext>
    </p:extLst>
  </p:cSld>
  <p:clrMapOvr>
    <a:masterClrMapping/>
  </p:clrMapOvr>
  <p:transition spd="med"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108895" y="1240061"/>
            <a:ext cx="7906072" cy="33123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800" dirty="0">
                <a:latin typeface="+mj-ea"/>
                <a:ea typeface="+mj-ea"/>
              </a:rPr>
              <a:t>规避</a:t>
            </a:r>
            <a:endParaRPr lang="en-US" altLang="zh-CN" sz="2800" dirty="0" smtClean="0">
              <a:latin typeface="+mj-ea"/>
              <a:ea typeface="+mj-ea"/>
            </a:endParaRPr>
          </a:p>
          <a:p>
            <a:pPr lvl="1">
              <a:lnSpc>
                <a:spcPct val="150000"/>
              </a:lnSpc>
            </a:pPr>
            <a:r>
              <a:rPr lang="zh-CN" altLang="en-US" sz="2000" dirty="0" smtClean="0">
                <a:latin typeface="+mj-ea"/>
                <a:ea typeface="+mj-ea"/>
              </a:rPr>
              <a:t>指改变项目计划，以排除风险或条件，使项目目标不受影响</a:t>
            </a:r>
            <a:endParaRPr lang="en-US" altLang="zh-CN" sz="2000" dirty="0" smtClean="0">
              <a:latin typeface="+mj-ea"/>
              <a:ea typeface="+mj-ea"/>
            </a:endParaRPr>
          </a:p>
          <a:p>
            <a:pPr>
              <a:lnSpc>
                <a:spcPct val="150000"/>
              </a:lnSpc>
            </a:pPr>
            <a:r>
              <a:rPr lang="zh-CN" altLang="en-US" sz="2800" dirty="0" smtClean="0">
                <a:latin typeface="+mj-ea"/>
                <a:ea typeface="+mj-ea"/>
              </a:rPr>
              <a:t>转移</a:t>
            </a:r>
            <a:endParaRPr lang="en-US" altLang="zh-CN" sz="2800" dirty="0" smtClean="0">
              <a:latin typeface="+mj-ea"/>
              <a:ea typeface="+mj-ea"/>
            </a:endParaRPr>
          </a:p>
          <a:p>
            <a:pPr lvl="1">
              <a:lnSpc>
                <a:spcPct val="150000"/>
              </a:lnSpc>
            </a:pPr>
            <a:r>
              <a:rPr lang="zh-CN" altLang="en-US" sz="2000" dirty="0" smtClean="0">
                <a:latin typeface="+mj-ea"/>
                <a:ea typeface="+mj-ea"/>
              </a:rPr>
              <a:t>指设法将风险的后果连同相应的责任转到第三方</a:t>
            </a:r>
            <a:endParaRPr lang="en-US" altLang="zh-CN" sz="2000" dirty="0" smtClean="0">
              <a:latin typeface="+mj-ea"/>
              <a:ea typeface="+mj-ea"/>
            </a:endParaRPr>
          </a:p>
          <a:p>
            <a:pPr>
              <a:lnSpc>
                <a:spcPct val="150000"/>
              </a:lnSpc>
            </a:pPr>
            <a:r>
              <a:rPr lang="zh-CN" altLang="en-US" sz="2800" dirty="0" smtClean="0">
                <a:latin typeface="+mj-ea"/>
                <a:ea typeface="+mj-ea"/>
              </a:rPr>
              <a:t>减轻</a:t>
            </a:r>
            <a:endParaRPr lang="en-US" altLang="zh-CN" sz="2800" dirty="0" smtClean="0">
              <a:latin typeface="+mj-ea"/>
              <a:ea typeface="+mj-ea"/>
            </a:endParaRPr>
          </a:p>
          <a:p>
            <a:pPr lvl="1">
              <a:lnSpc>
                <a:spcPct val="150000"/>
              </a:lnSpc>
            </a:pPr>
            <a:r>
              <a:rPr lang="zh-CN" altLang="en-US" sz="2000" dirty="0" smtClean="0">
                <a:latin typeface="+mj-ea"/>
                <a:ea typeface="+mj-ea"/>
              </a:rPr>
              <a:t>指设法把不利的风险事件的概率或后果降低到一个可以接受的临界值</a:t>
            </a:r>
            <a:endParaRPr lang="en-US" altLang="zh-CN" sz="2000" dirty="0" smtClean="0">
              <a:latin typeface="+mj-ea"/>
              <a:ea typeface="+mj-ea"/>
            </a:endParaRPr>
          </a:p>
          <a:p>
            <a:pPr>
              <a:lnSpc>
                <a:spcPct val="150000"/>
              </a:lnSpc>
            </a:pPr>
            <a:r>
              <a:rPr lang="zh-CN" altLang="en-US" sz="2800" dirty="0" smtClean="0">
                <a:latin typeface="+mj-ea"/>
                <a:ea typeface="+mj-ea"/>
              </a:rPr>
              <a:t>接受</a:t>
            </a:r>
            <a:endParaRPr lang="en-US" altLang="zh-CN" sz="2800" dirty="0" smtClean="0">
              <a:latin typeface="+mj-ea"/>
              <a:ea typeface="+mj-ea"/>
            </a:endParaRPr>
          </a:p>
          <a:p>
            <a:pPr lvl="1">
              <a:lnSpc>
                <a:spcPct val="150000"/>
              </a:lnSpc>
            </a:pPr>
            <a:r>
              <a:rPr lang="zh-CN" altLang="en-US" sz="2000" dirty="0" smtClean="0">
                <a:latin typeface="+mj-ea"/>
                <a:ea typeface="+mj-ea"/>
              </a:rPr>
              <a:t>该策略可以分为主动或被动方式</a:t>
            </a:r>
          </a:p>
        </p:txBody>
      </p:sp>
      <p:sp>
        <p:nvSpPr>
          <p:cNvPr id="3" name="TextBox 2"/>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1195542254"/>
      </p:ext>
    </p:extLst>
  </p:cSld>
  <p:clrMapOvr>
    <a:masterClrMapping/>
  </p:clrMapOvr>
  <p:transition spd="med"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2" name="淘宝网chenying0907出品 1"/>
          <p:cNvGrpSpPr/>
          <p:nvPr/>
        </p:nvGrpSpPr>
        <p:grpSpPr>
          <a:xfrm>
            <a:off x="12391617" y="-15298"/>
            <a:ext cx="48555" cy="2623511"/>
            <a:chOff x="12391617" y="0"/>
            <a:chExt cx="48555" cy="2623511"/>
          </a:xfrm>
        </p:grpSpPr>
        <p:sp>
          <p:nvSpPr>
            <p:cNvPr id="2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28" name="淘宝网chenying0907出品 27"/>
          <p:cNvSpPr/>
          <p:nvPr/>
        </p:nvSpPr>
        <p:spPr>
          <a:xfrm>
            <a:off x="16742" y="243603"/>
            <a:ext cx="6464523"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sz="2400" dirty="0"/>
          </a:p>
        </p:txBody>
      </p:sp>
      <p:sp>
        <p:nvSpPr>
          <p:cNvPr id="12312" name="淘宝网chenying0907出品 28"/>
          <p:cNvSpPr txBox="1">
            <a:spLocks noChangeArrowheads="1"/>
          </p:cNvSpPr>
          <p:nvPr/>
        </p:nvSpPr>
        <p:spPr bwMode="auto">
          <a:xfrm>
            <a:off x="7797527" y="4912469"/>
            <a:ext cx="1642096" cy="959148"/>
          </a:xfrm>
          <a:prstGeom prst="rect">
            <a:avLst/>
          </a:prstGeom>
          <a:noFill/>
          <a:ln>
            <a:noFill/>
          </a:ln>
          <a:scene3d>
            <a:camera prst="isometricRightUp"/>
            <a:lightRig rig="threePt" dir="t"/>
          </a:scene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defRPr>
                <a:solidFill>
                  <a:schemeClr val="tx1"/>
                </a:solidFill>
                <a:latin typeface="Calibri" pitchFamily="34" charset="0"/>
                <a:ea typeface="宋体" pitchFamily="2" charset="-122"/>
              </a:defRPr>
            </a:lvl6pPr>
            <a:lvl7pPr eaLnBrk="0" fontAlgn="base" hangingPunct="0">
              <a:spcAft>
                <a:spcPct val="0"/>
              </a:spcAft>
              <a:defRPr>
                <a:solidFill>
                  <a:schemeClr val="tx1"/>
                </a:solidFill>
                <a:latin typeface="Calibri" pitchFamily="34" charset="0"/>
                <a:ea typeface="宋体" pitchFamily="2" charset="-122"/>
              </a:defRPr>
            </a:lvl7pPr>
            <a:lvl8pPr eaLnBrk="0" fontAlgn="base" hangingPunct="0">
              <a:spcAft>
                <a:spcPct val="0"/>
              </a:spcAft>
              <a:defRPr>
                <a:solidFill>
                  <a:schemeClr val="tx1"/>
                </a:solidFill>
                <a:latin typeface="Calibri" pitchFamily="34" charset="0"/>
                <a:ea typeface="宋体" pitchFamily="2" charset="-122"/>
              </a:defRPr>
            </a:lvl8pPr>
            <a:lvl9pPr eaLnBrk="0" fontAlgn="base" hangingPunct="0">
              <a:spcAft>
                <a:spcPct val="0"/>
              </a:spcAft>
              <a:defRPr>
                <a:solidFill>
                  <a:schemeClr val="tx1"/>
                </a:solidFill>
                <a:latin typeface="Calibri" pitchFamily="34" charset="0"/>
                <a:ea typeface="宋体" pitchFamily="2" charset="-122"/>
              </a:defRPr>
            </a:lvl9pPr>
          </a:lstStyle>
          <a:p>
            <a:pPr eaLnBrk="1" hangingPunct="1"/>
            <a:r>
              <a:rPr lang="zh-CN" altLang="en-US" b="1" dirty="0">
                <a:latin typeface="微软雅黑" pitchFamily="34" charset="-122"/>
                <a:ea typeface="微软雅黑" pitchFamily="34" charset="-122"/>
              </a:rPr>
              <a:t>带</a:t>
            </a:r>
            <a:r>
              <a:rPr lang="zh-CN" altLang="en-US" b="1" dirty="0" smtClean="0">
                <a:latin typeface="微软雅黑" pitchFamily="34" charset="-122"/>
                <a:ea typeface="微软雅黑" pitchFamily="34" charset="-122"/>
              </a:rPr>
              <a:t>着问题去学习</a:t>
            </a:r>
            <a:endParaRPr lang="zh-CN" altLang="en-US" b="1" dirty="0">
              <a:latin typeface="微软雅黑" pitchFamily="34" charset="-122"/>
              <a:ea typeface="微软雅黑" pitchFamily="34" charset="-122"/>
            </a:endParaRPr>
          </a:p>
        </p:txBody>
      </p:sp>
      <p:sp>
        <p:nvSpPr>
          <p:cNvPr id="214"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2" name="Rectangle 4"/>
          <p:cNvSpPr>
            <a:spLocks noChangeArrowheads="1"/>
          </p:cNvSpPr>
          <p:nvPr/>
        </p:nvSpPr>
        <p:spPr bwMode="auto">
          <a:xfrm>
            <a:off x="1213955" y="1018537"/>
            <a:ext cx="2551124" cy="1085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lnSpc>
                <a:spcPct val="75000"/>
              </a:lnSpc>
            </a:pPr>
            <a:r>
              <a:rPr lang="zh-CN" altLang="en-US" sz="2800" b="1" dirty="0" smtClean="0">
                <a:solidFill>
                  <a:srgbClr val="000066"/>
                </a:solidFill>
                <a:latin typeface="宋体" pitchFamily="2" charset="-122"/>
              </a:rPr>
              <a:t>第一部分问题：</a:t>
            </a:r>
            <a:endParaRPr lang="en-US" altLang="zh-CN" sz="2800" b="1" dirty="0" smtClean="0">
              <a:solidFill>
                <a:srgbClr val="000066"/>
              </a:solidFill>
              <a:latin typeface="宋体" pitchFamily="2" charset="-122"/>
            </a:endParaRPr>
          </a:p>
        </p:txBody>
      </p:sp>
      <p:sp>
        <p:nvSpPr>
          <p:cNvPr id="3" name="椭圆形标注 2"/>
          <p:cNvSpPr/>
          <p:nvPr/>
        </p:nvSpPr>
        <p:spPr>
          <a:xfrm>
            <a:off x="178766" y="2098658"/>
            <a:ext cx="4882457" cy="2669795"/>
          </a:xfrm>
          <a:prstGeom prst="wedgeEllipseCallout">
            <a:avLst>
              <a:gd name="adj1" fmla="val 68907"/>
              <a:gd name="adj2" fmla="val 4252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lnSpc>
                <a:spcPct val="75000"/>
              </a:lnSpc>
            </a:pPr>
            <a:endParaRPr lang="en-US" altLang="zh-CN" sz="2400" b="1" dirty="0">
              <a:solidFill>
                <a:schemeClr val="tx1"/>
              </a:solidFill>
              <a:latin typeface="楷体" pitchFamily="49" charset="-122"/>
              <a:ea typeface="楷体" pitchFamily="49" charset="-122"/>
            </a:endParaRPr>
          </a:p>
        </p:txBody>
      </p:sp>
      <p:pic>
        <p:nvPicPr>
          <p:cNvPr id="3075"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92997" y="4705828"/>
            <a:ext cx="2776538"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椭圆形标注 4"/>
          <p:cNvSpPr/>
          <p:nvPr/>
        </p:nvSpPr>
        <p:spPr>
          <a:xfrm>
            <a:off x="7252146" y="1891068"/>
            <a:ext cx="4824536" cy="2438889"/>
          </a:xfrm>
          <a:prstGeom prst="wedgeEllipseCallout">
            <a:avLst>
              <a:gd name="adj1" fmla="val -61687"/>
              <a:gd name="adj2" fmla="val 5962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75000"/>
              </a:lnSpc>
            </a:pPr>
            <a:endParaRPr lang="en-US" altLang="zh-CN" sz="2400" b="1" dirty="0">
              <a:solidFill>
                <a:schemeClr val="tx1"/>
              </a:solidFill>
              <a:latin typeface="楷体" pitchFamily="49" charset="-122"/>
              <a:ea typeface="楷体" pitchFamily="49" charset="-122"/>
            </a:endParaRPr>
          </a:p>
        </p:txBody>
      </p:sp>
      <p:sp>
        <p:nvSpPr>
          <p:cNvPr id="18" name="Rectangle 4"/>
          <p:cNvSpPr>
            <a:spLocks noChangeArrowheads="1"/>
          </p:cNvSpPr>
          <p:nvPr/>
        </p:nvSpPr>
        <p:spPr bwMode="auto">
          <a:xfrm>
            <a:off x="8085559" y="1111644"/>
            <a:ext cx="2952328" cy="8484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lnSpc>
                <a:spcPct val="75000"/>
              </a:lnSpc>
            </a:pPr>
            <a:r>
              <a:rPr lang="zh-CN" altLang="en-US" sz="2800" b="1" dirty="0" smtClean="0">
                <a:solidFill>
                  <a:srgbClr val="000066"/>
                </a:solidFill>
                <a:latin typeface="宋体" pitchFamily="2" charset="-122"/>
              </a:rPr>
              <a:t>第二部分问题：</a:t>
            </a:r>
            <a:endParaRPr lang="en-US" altLang="zh-CN" sz="2800" b="1" dirty="0" smtClean="0">
              <a:solidFill>
                <a:srgbClr val="000066"/>
              </a:solidFill>
              <a:latin typeface="宋体" pitchFamily="2" charset="-122"/>
            </a:endParaRPr>
          </a:p>
        </p:txBody>
      </p:sp>
      <p:sp>
        <p:nvSpPr>
          <p:cNvPr id="6" name="TextBox 5"/>
          <p:cNvSpPr txBox="1"/>
          <p:nvPr/>
        </p:nvSpPr>
        <p:spPr>
          <a:xfrm>
            <a:off x="1155726" y="2989548"/>
            <a:ext cx="3113409" cy="323165"/>
          </a:xfrm>
          <a:prstGeom prst="rect">
            <a:avLst/>
          </a:prstGeom>
          <a:noFill/>
        </p:spPr>
        <p:txBody>
          <a:bodyPr wrap="square" rtlCol="0">
            <a:spAutoFit/>
          </a:bodyPr>
          <a:lstStyle/>
          <a:p>
            <a:pPr eaLnBrk="1" hangingPunct="1">
              <a:lnSpc>
                <a:spcPct val="75000"/>
              </a:lnSpc>
            </a:pPr>
            <a:r>
              <a:rPr lang="zh-CN" altLang="en-US" sz="2000" b="1" dirty="0" smtClean="0">
                <a:latin typeface="楷体" pitchFamily="49" charset="-122"/>
                <a:ea typeface="楷体" pitchFamily="49" charset="-122"/>
              </a:rPr>
              <a:t>项目</a:t>
            </a:r>
            <a:r>
              <a:rPr lang="zh-CN" altLang="en-US" sz="2000" b="1" dirty="0">
                <a:latin typeface="楷体" pitchFamily="49" charset="-122"/>
                <a:ea typeface="楷体" pitchFamily="49" charset="-122"/>
              </a:rPr>
              <a:t>是什么？</a:t>
            </a:r>
            <a:endParaRPr lang="en-US" altLang="zh-CN" sz="2000" b="1" dirty="0">
              <a:latin typeface="楷体" pitchFamily="49" charset="-122"/>
              <a:ea typeface="楷体" pitchFamily="49" charset="-122"/>
            </a:endParaRPr>
          </a:p>
        </p:txBody>
      </p:sp>
      <p:sp>
        <p:nvSpPr>
          <p:cNvPr id="20" name="TextBox 19"/>
          <p:cNvSpPr txBox="1"/>
          <p:nvPr/>
        </p:nvSpPr>
        <p:spPr>
          <a:xfrm>
            <a:off x="1172791" y="3507474"/>
            <a:ext cx="3113409" cy="323165"/>
          </a:xfrm>
          <a:prstGeom prst="rect">
            <a:avLst/>
          </a:prstGeom>
          <a:noFill/>
        </p:spPr>
        <p:txBody>
          <a:bodyPr wrap="square" rtlCol="0">
            <a:spAutoFit/>
          </a:bodyPr>
          <a:lstStyle/>
          <a:p>
            <a:pPr eaLnBrk="1" hangingPunct="1">
              <a:lnSpc>
                <a:spcPct val="75000"/>
              </a:lnSpc>
            </a:pPr>
            <a:r>
              <a:rPr lang="zh-CN" altLang="en-US" sz="2000" b="1" dirty="0" smtClean="0">
                <a:latin typeface="楷体" pitchFamily="49" charset="-122"/>
                <a:ea typeface="楷体" pitchFamily="49" charset="-122"/>
              </a:rPr>
              <a:t>项目管理</a:t>
            </a:r>
            <a:r>
              <a:rPr lang="zh-CN" altLang="en-US" sz="2000" b="1" dirty="0">
                <a:latin typeface="楷体" pitchFamily="49" charset="-122"/>
                <a:ea typeface="楷体" pitchFamily="49" charset="-122"/>
              </a:rPr>
              <a:t>是什么？</a:t>
            </a:r>
            <a:endParaRPr lang="en-US" altLang="zh-CN" sz="2000" b="1" dirty="0">
              <a:latin typeface="楷体" pitchFamily="49" charset="-122"/>
              <a:ea typeface="楷体" pitchFamily="49" charset="-122"/>
            </a:endParaRPr>
          </a:p>
        </p:txBody>
      </p:sp>
      <p:sp>
        <p:nvSpPr>
          <p:cNvPr id="7" name="TextBox 6"/>
          <p:cNvSpPr txBox="1"/>
          <p:nvPr/>
        </p:nvSpPr>
        <p:spPr>
          <a:xfrm>
            <a:off x="8229575" y="2352572"/>
            <a:ext cx="3240360" cy="553998"/>
          </a:xfrm>
          <a:prstGeom prst="rect">
            <a:avLst/>
          </a:prstGeom>
          <a:noFill/>
        </p:spPr>
        <p:txBody>
          <a:bodyPr wrap="square" rtlCol="0">
            <a:spAutoFit/>
          </a:bodyPr>
          <a:lstStyle/>
          <a:p>
            <a:pPr>
              <a:lnSpc>
                <a:spcPct val="75000"/>
              </a:lnSpc>
            </a:pPr>
            <a:r>
              <a:rPr lang="zh-CN" altLang="en-US" sz="2000" b="1" dirty="0" smtClean="0">
                <a:latin typeface="楷体" pitchFamily="49" charset="-122"/>
                <a:ea typeface="楷体" pitchFamily="49" charset="-122"/>
              </a:rPr>
              <a:t>为什么</a:t>
            </a:r>
            <a:r>
              <a:rPr lang="zh-CN" altLang="en-US" sz="2000" b="1" dirty="0">
                <a:latin typeface="楷体" pitchFamily="49" charset="-122"/>
                <a:ea typeface="楷体" pitchFamily="49" charset="-122"/>
              </a:rPr>
              <a:t>公司要求</a:t>
            </a:r>
            <a:r>
              <a:rPr lang="zh-CN" altLang="en-US" sz="2000" b="1" dirty="0" smtClean="0">
                <a:latin typeface="楷体" pitchFamily="49" charset="-122"/>
                <a:ea typeface="楷体" pitchFamily="49" charset="-122"/>
              </a:rPr>
              <a:t>我们做项目管理</a:t>
            </a:r>
            <a:r>
              <a:rPr lang="zh-CN" altLang="en-US" sz="2000" b="1" dirty="0">
                <a:latin typeface="楷体" pitchFamily="49" charset="-122"/>
                <a:ea typeface="楷体" pitchFamily="49" charset="-122"/>
              </a:rPr>
              <a:t>。</a:t>
            </a:r>
            <a:endParaRPr lang="en-US" altLang="zh-CN" sz="2000" b="1" dirty="0">
              <a:latin typeface="楷体" pitchFamily="49" charset="-122"/>
              <a:ea typeface="楷体" pitchFamily="49" charset="-122"/>
            </a:endParaRPr>
          </a:p>
        </p:txBody>
      </p:sp>
      <p:sp>
        <p:nvSpPr>
          <p:cNvPr id="26" name="TextBox 25"/>
          <p:cNvSpPr txBox="1"/>
          <p:nvPr/>
        </p:nvSpPr>
        <p:spPr>
          <a:xfrm>
            <a:off x="8196262" y="3297263"/>
            <a:ext cx="3240360" cy="553998"/>
          </a:xfrm>
          <a:prstGeom prst="rect">
            <a:avLst/>
          </a:prstGeom>
          <a:noFill/>
        </p:spPr>
        <p:txBody>
          <a:bodyPr wrap="square" rtlCol="0">
            <a:spAutoFit/>
          </a:bodyPr>
          <a:lstStyle/>
          <a:p>
            <a:pPr>
              <a:lnSpc>
                <a:spcPct val="75000"/>
              </a:lnSpc>
            </a:pPr>
            <a:r>
              <a:rPr lang="zh-CN" altLang="en-US" sz="2000" b="1" dirty="0" smtClean="0">
                <a:latin typeface="楷体" pitchFamily="49" charset="-122"/>
                <a:ea typeface="楷体" pitchFamily="49" charset="-122"/>
              </a:rPr>
              <a:t>学习</a:t>
            </a:r>
            <a:r>
              <a:rPr lang="zh-CN" altLang="en-US" sz="2000" b="1" dirty="0">
                <a:latin typeface="楷体" pitchFamily="49" charset="-122"/>
                <a:ea typeface="楷体" pitchFamily="49" charset="-122"/>
              </a:rPr>
              <a:t>项目管理对</a:t>
            </a:r>
            <a:r>
              <a:rPr lang="zh-CN" altLang="en-US" sz="2000" b="1" dirty="0">
                <a:solidFill>
                  <a:srgbClr val="FF0000"/>
                </a:solidFill>
                <a:latin typeface="楷体" pitchFamily="49" charset="-122"/>
                <a:ea typeface="楷体" pitchFamily="49" charset="-122"/>
              </a:rPr>
              <a:t>自己</a:t>
            </a:r>
            <a:r>
              <a:rPr lang="zh-CN" altLang="en-US" sz="2000" b="1" dirty="0">
                <a:latin typeface="楷体" pitchFamily="49" charset="-122"/>
                <a:ea typeface="楷体" pitchFamily="49" charset="-122"/>
              </a:rPr>
              <a:t>有什么好处。</a:t>
            </a:r>
            <a:endParaRPr lang="en-US" altLang="zh-CN" sz="2000" b="1" dirty="0">
              <a:latin typeface="楷体" pitchFamily="49" charset="-122"/>
              <a:ea typeface="楷体" pitchFamily="49" charset="-122"/>
            </a:endParaRPr>
          </a:p>
        </p:txBody>
      </p:sp>
      <p:sp>
        <p:nvSpPr>
          <p:cNvPr id="22" name="MH_SubTitle_1"/>
          <p:cNvSpPr txBox="1"/>
          <p:nvPr>
            <p:custDataLst>
              <p:tags r:id="rId1"/>
            </p:custDataLst>
          </p:nvPr>
        </p:nvSpPr>
        <p:spPr>
          <a:xfrm>
            <a:off x="270606" y="266339"/>
            <a:ext cx="4883647" cy="430887"/>
          </a:xfrm>
          <a:prstGeom prst="rect">
            <a:avLst/>
          </a:prstGeom>
          <a:noFill/>
        </p:spPr>
        <p:txBody>
          <a:bodyPr wrap="square" lIns="0" tIns="0" rIns="0" bIns="0" anchor="ctr">
            <a:spAutoFit/>
          </a:bodyPr>
          <a:lstStyle/>
          <a:p>
            <a:pPr eaLnBrk="1" hangingPunct="1"/>
            <a:r>
              <a:rPr lang="zh-CN" altLang="en-US" sz="2800" b="1" dirty="0" smtClean="0">
                <a:solidFill>
                  <a:schemeClr val="bg1"/>
                </a:solidFill>
                <a:latin typeface="微软雅黑" pitchFamily="34" charset="-122"/>
                <a:ea typeface="微软雅黑" pitchFamily="34" charset="-122"/>
              </a:rPr>
              <a:t>一、项目管理引言</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86756933"/>
      </p:ext>
    </p:extLst>
  </p:cSld>
  <p:clrMapOvr>
    <a:masterClrMapping/>
  </p:clrMapOvr>
  <p:transition spd="med"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63300" y="2591445"/>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活动排序</a:t>
            </a:r>
          </a:p>
        </p:txBody>
      </p:sp>
      <p:sp>
        <p:nvSpPr>
          <p:cNvPr id="3" name="圆角矩形 2"/>
          <p:cNvSpPr/>
          <p:nvPr/>
        </p:nvSpPr>
        <p:spPr>
          <a:xfrm>
            <a:off x="2763300" y="3167509"/>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资源工期成本估算</a:t>
            </a:r>
          </a:p>
        </p:txBody>
      </p:sp>
      <p:sp>
        <p:nvSpPr>
          <p:cNvPr id="4" name="圆角矩形 3"/>
          <p:cNvSpPr/>
          <p:nvPr/>
        </p:nvSpPr>
        <p:spPr>
          <a:xfrm>
            <a:off x="2769633" y="3743573"/>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进度计划</a:t>
            </a:r>
          </a:p>
        </p:txBody>
      </p:sp>
      <p:sp>
        <p:nvSpPr>
          <p:cNvPr id="5" name="TextBox 4"/>
          <p:cNvSpPr txBox="1"/>
          <p:nvPr/>
        </p:nvSpPr>
        <p:spPr>
          <a:xfrm>
            <a:off x="5205239" y="1871365"/>
            <a:ext cx="5256584" cy="2369880"/>
          </a:xfrm>
          <a:prstGeom prst="rect">
            <a:avLst/>
          </a:prstGeom>
          <a:noFill/>
        </p:spPr>
        <p:txBody>
          <a:bodyPr wrap="square" rtlCol="0">
            <a:spAutoFit/>
          </a:bodyPr>
          <a:lstStyle/>
          <a:p>
            <a:pPr lvl="1" algn="ctr">
              <a:lnSpc>
                <a:spcPct val="200000"/>
              </a:lnSpc>
            </a:pPr>
            <a:r>
              <a:rPr lang="zh-CN" altLang="en-US" sz="2000" b="1" dirty="0" smtClean="0">
                <a:latin typeface="微软雅黑" pitchFamily="34" charset="-122"/>
              </a:rPr>
              <a:t>沟通的“四个适当”</a:t>
            </a:r>
            <a:endParaRPr lang="en-US" altLang="zh-CN" sz="2000" b="1" dirty="0" smtClean="0">
              <a:latin typeface="微软雅黑" pitchFamily="34" charset="-122"/>
            </a:endParaRPr>
          </a:p>
          <a:p>
            <a:pPr lvl="1">
              <a:lnSpc>
                <a:spcPct val="200000"/>
              </a:lnSpc>
            </a:pPr>
            <a:r>
              <a:rPr lang="zh-CN" altLang="en-US" dirty="0" smtClean="0">
                <a:latin typeface="微软雅黑" pitchFamily="34" charset="-122"/>
              </a:rPr>
              <a:t>项目中的沟通管理简而言之：就是在</a:t>
            </a:r>
            <a:r>
              <a:rPr lang="zh-CN" altLang="en-US" b="1" dirty="0" smtClean="0">
                <a:solidFill>
                  <a:srgbClr val="C00000"/>
                </a:solidFill>
                <a:latin typeface="微软雅黑" pitchFamily="34" charset="-122"/>
              </a:rPr>
              <a:t>适当的时间</a:t>
            </a:r>
            <a:r>
              <a:rPr lang="zh-CN" altLang="en-US" dirty="0" smtClean="0">
                <a:latin typeface="微软雅黑" pitchFamily="34" charset="-122"/>
              </a:rPr>
              <a:t>将</a:t>
            </a:r>
            <a:r>
              <a:rPr lang="zh-CN" altLang="en-US" b="1" dirty="0" smtClean="0">
                <a:solidFill>
                  <a:srgbClr val="C00000"/>
                </a:solidFill>
                <a:latin typeface="微软雅黑" pitchFamily="34" charset="-122"/>
              </a:rPr>
              <a:t>适当的信息</a:t>
            </a:r>
            <a:r>
              <a:rPr lang="zh-CN" altLang="en-US" dirty="0" smtClean="0">
                <a:latin typeface="微软雅黑" pitchFamily="34" charset="-122"/>
              </a:rPr>
              <a:t>通过</a:t>
            </a:r>
            <a:r>
              <a:rPr lang="zh-CN" altLang="en-US" b="1" dirty="0" smtClean="0">
                <a:solidFill>
                  <a:srgbClr val="C00000"/>
                </a:solidFill>
                <a:latin typeface="微软雅黑" pitchFamily="34" charset="-122"/>
              </a:rPr>
              <a:t>适当的渠道</a:t>
            </a:r>
            <a:r>
              <a:rPr lang="zh-CN" altLang="en-US" dirty="0" smtClean="0">
                <a:latin typeface="微软雅黑" pitchFamily="34" charset="-122"/>
              </a:rPr>
              <a:t>发送给</a:t>
            </a:r>
            <a:r>
              <a:rPr lang="zh-CN" altLang="en-US" b="1" dirty="0" smtClean="0">
                <a:solidFill>
                  <a:srgbClr val="C00000"/>
                </a:solidFill>
                <a:latin typeface="微软雅黑" pitchFamily="34" charset="-122"/>
              </a:rPr>
              <a:t>适当的利益干系人</a:t>
            </a:r>
            <a:r>
              <a:rPr lang="zh-CN" altLang="en-US" dirty="0" smtClean="0">
                <a:latin typeface="微软雅黑" pitchFamily="34" charset="-122"/>
              </a:rPr>
              <a:t>，并确保利益干系人正确理解。</a:t>
            </a:r>
            <a:endParaRPr lang="en-US" altLang="zh-CN" dirty="0" smtClean="0">
              <a:latin typeface="微软雅黑" pitchFamily="34" charset="-122"/>
            </a:endParaRPr>
          </a:p>
        </p:txBody>
      </p:sp>
      <p:sp>
        <p:nvSpPr>
          <p:cNvPr id="6" name="圆角矩形 5"/>
          <p:cNvSpPr/>
          <p:nvPr/>
        </p:nvSpPr>
        <p:spPr>
          <a:xfrm>
            <a:off x="2763300" y="2015381"/>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工作分解结构</a:t>
            </a:r>
          </a:p>
        </p:txBody>
      </p:sp>
      <p:sp>
        <p:nvSpPr>
          <p:cNvPr id="7" name="圆角矩形 6"/>
          <p:cNvSpPr/>
          <p:nvPr/>
        </p:nvSpPr>
        <p:spPr>
          <a:xfrm>
            <a:off x="2763300" y="4328021"/>
            <a:ext cx="2232248" cy="432048"/>
          </a:xfrm>
          <a:prstGeom prst="roundRect">
            <a:avLst/>
          </a:prstGeom>
          <a:solidFill>
            <a:srgbClr val="92D05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rPr>
              <a:t>风险沟通计划</a:t>
            </a:r>
          </a:p>
        </p:txBody>
      </p:sp>
      <p:sp>
        <p:nvSpPr>
          <p:cNvPr id="8" name="圆角矩形 7"/>
          <p:cNvSpPr/>
          <p:nvPr/>
        </p:nvSpPr>
        <p:spPr>
          <a:xfrm>
            <a:off x="2756967" y="4912469"/>
            <a:ext cx="2232248" cy="43204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rPr>
              <a:t>项目计划</a:t>
            </a:r>
            <a:endParaRPr lang="zh-CN" altLang="en-US" dirty="0">
              <a:solidFill>
                <a:schemeClr val="tx1"/>
              </a:solidFill>
              <a:latin typeface="微软雅黑" pitchFamily="34" charset="-122"/>
            </a:endParaRPr>
          </a:p>
        </p:txBody>
      </p:sp>
      <p:sp>
        <p:nvSpPr>
          <p:cNvPr id="9" name="TextBox 8"/>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3158490061"/>
      </p:ext>
    </p:extLst>
  </p:cSld>
  <p:clrMapOvr>
    <a:masterClrMapping/>
  </p:clrMapOvr>
  <p:transition spd="med"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68735" y="952029"/>
            <a:ext cx="7906072" cy="136815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zh-CN" altLang="en-US" sz="2000" dirty="0" smtClean="0">
                <a:latin typeface="+mj-ea"/>
                <a:ea typeface="+mj-ea"/>
              </a:rPr>
              <a:t>分析利益干系人对项目的兴趣及影响程度，针对每个利益干系人制定沟通计划</a:t>
            </a:r>
          </a:p>
        </p:txBody>
      </p:sp>
      <p:graphicFrame>
        <p:nvGraphicFramePr>
          <p:cNvPr id="3" name="表格 2"/>
          <p:cNvGraphicFramePr>
            <a:graphicFrameLocks noGrp="1"/>
          </p:cNvGraphicFramePr>
          <p:nvPr>
            <p:extLst>
              <p:ext uri="{D42A27DB-BD31-4B8C-83A1-F6EECF244321}">
                <p14:modId xmlns="" xmlns:p14="http://schemas.microsoft.com/office/powerpoint/2010/main" val="3158890253"/>
              </p:ext>
            </p:extLst>
          </p:nvPr>
        </p:nvGraphicFramePr>
        <p:xfrm>
          <a:off x="1693125" y="3051218"/>
          <a:ext cx="5087888" cy="2088232"/>
        </p:xfrm>
        <a:graphic>
          <a:graphicData uri="http://schemas.openxmlformats.org/drawingml/2006/table">
            <a:tbl>
              <a:tblPr firstRow="1" bandRow="1">
                <a:tableStyleId>{5940675A-B579-460E-94D1-54222C63F5DA}</a:tableStyleId>
              </a:tblPr>
              <a:tblGrid>
                <a:gridCol w="2543944"/>
                <a:gridCol w="2543944"/>
              </a:tblGrid>
              <a:tr h="1044116">
                <a:tc>
                  <a:txBody>
                    <a:bodyPr/>
                    <a:lstStyle/>
                    <a:p>
                      <a:pPr algn="ctr"/>
                      <a:r>
                        <a:rPr lang="zh-CN" altLang="en-US" sz="2400" dirty="0" smtClean="0">
                          <a:latin typeface="微软雅黑" pitchFamily="34" charset="-122"/>
                        </a:rPr>
                        <a:t>令其满意</a:t>
                      </a:r>
                      <a:endParaRPr lang="zh-CN" altLang="en-US" sz="2400" dirty="0">
                        <a:latin typeface="微软雅黑" pitchFamily="34" charset="-122"/>
                      </a:endParaRPr>
                    </a:p>
                  </a:txBody>
                  <a:tcPr anchor="ctr"/>
                </a:tc>
                <a:tc>
                  <a:txBody>
                    <a:bodyPr/>
                    <a:lstStyle/>
                    <a:p>
                      <a:pPr algn="ctr"/>
                      <a:r>
                        <a:rPr lang="zh-CN" altLang="en-US" sz="2400" dirty="0" smtClean="0">
                          <a:latin typeface="微软雅黑" pitchFamily="34" charset="-122"/>
                        </a:rPr>
                        <a:t>全面沟通</a:t>
                      </a:r>
                      <a:endParaRPr lang="en-US" altLang="zh-CN" sz="2400" dirty="0" smtClean="0">
                        <a:latin typeface="微软雅黑" pitchFamily="34" charset="-122"/>
                      </a:endParaRPr>
                    </a:p>
                    <a:p>
                      <a:pPr algn="ctr"/>
                      <a:r>
                        <a:rPr lang="zh-CN" altLang="en-US" sz="2400" dirty="0" smtClean="0">
                          <a:latin typeface="微软雅黑" pitchFamily="34" charset="-122"/>
                        </a:rPr>
                        <a:t>项目信息</a:t>
                      </a:r>
                      <a:endParaRPr lang="zh-CN" altLang="en-US" sz="2400" dirty="0">
                        <a:latin typeface="微软雅黑" pitchFamily="34" charset="-122"/>
                      </a:endParaRPr>
                    </a:p>
                  </a:txBody>
                  <a:tcPr anchor="ctr"/>
                </a:tc>
              </a:tr>
              <a:tr h="1044116">
                <a:tc>
                  <a:txBody>
                    <a:bodyPr/>
                    <a:lstStyle/>
                    <a:p>
                      <a:pPr algn="ctr"/>
                      <a:r>
                        <a:rPr lang="zh-CN" altLang="en-US" sz="2400" dirty="0" smtClean="0">
                          <a:latin typeface="微软雅黑" pitchFamily="34" charset="-122"/>
                        </a:rPr>
                        <a:t>最小的努力</a:t>
                      </a:r>
                      <a:endParaRPr lang="zh-CN" altLang="en-US" sz="2400" dirty="0">
                        <a:latin typeface="微软雅黑" pitchFamily="34" charset="-122"/>
                      </a:endParaRPr>
                    </a:p>
                  </a:txBody>
                  <a:tcPr anchor="ctr"/>
                </a:tc>
                <a:tc>
                  <a:txBody>
                    <a:bodyPr/>
                    <a:lstStyle/>
                    <a:p>
                      <a:pPr algn="ctr"/>
                      <a:r>
                        <a:rPr lang="zh-CN" altLang="en-US" sz="2400" dirty="0" smtClean="0">
                          <a:latin typeface="微软雅黑" pitchFamily="34" charset="-122"/>
                        </a:rPr>
                        <a:t>持续只会项目进展情况</a:t>
                      </a:r>
                      <a:endParaRPr lang="zh-CN" altLang="en-US" sz="2400" dirty="0">
                        <a:latin typeface="微软雅黑" pitchFamily="34" charset="-122"/>
                      </a:endParaRPr>
                    </a:p>
                  </a:txBody>
                  <a:tcPr anchor="ctr"/>
                </a:tc>
              </a:tr>
            </a:tbl>
          </a:graphicData>
        </a:graphic>
      </p:graphicFrame>
      <p:cxnSp>
        <p:nvCxnSpPr>
          <p:cNvPr id="4" name="直接箭头连接符 3"/>
          <p:cNvCxnSpPr/>
          <p:nvPr/>
        </p:nvCxnSpPr>
        <p:spPr>
          <a:xfrm flipV="1">
            <a:off x="1708205" y="2686898"/>
            <a:ext cx="0" cy="2448272"/>
          </a:xfrm>
          <a:prstGeom prst="straightConnector1">
            <a:avLst/>
          </a:prstGeom>
          <a:ln w="28575">
            <a:solidFill>
              <a:srgbClr val="11111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1708205" y="5135170"/>
            <a:ext cx="5544616" cy="0"/>
          </a:xfrm>
          <a:prstGeom prst="straightConnector1">
            <a:avLst/>
          </a:prstGeom>
          <a:ln w="28575">
            <a:solidFill>
              <a:srgbClr val="11111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15591" y="2502232"/>
            <a:ext cx="415498" cy="369332"/>
          </a:xfrm>
          <a:prstGeom prst="rect">
            <a:avLst/>
          </a:prstGeom>
          <a:noFill/>
        </p:spPr>
        <p:txBody>
          <a:bodyPr wrap="none" rtlCol="0">
            <a:spAutoFit/>
          </a:bodyPr>
          <a:lstStyle/>
          <a:p>
            <a:r>
              <a:rPr lang="zh-CN" altLang="en-US" dirty="0" smtClean="0">
                <a:latin typeface="微软雅黑" pitchFamily="34" charset="-122"/>
              </a:rPr>
              <a:t>高</a:t>
            </a:r>
            <a:endParaRPr lang="zh-CN" altLang="en-US" dirty="0">
              <a:latin typeface="微软雅黑" pitchFamily="34" charset="-122"/>
            </a:endParaRPr>
          </a:p>
        </p:txBody>
      </p:sp>
      <p:sp>
        <p:nvSpPr>
          <p:cNvPr id="7" name="TextBox 6"/>
          <p:cNvSpPr txBox="1"/>
          <p:nvPr/>
        </p:nvSpPr>
        <p:spPr>
          <a:xfrm>
            <a:off x="6949981" y="5197886"/>
            <a:ext cx="415498" cy="369332"/>
          </a:xfrm>
          <a:prstGeom prst="rect">
            <a:avLst/>
          </a:prstGeom>
          <a:noFill/>
        </p:spPr>
        <p:txBody>
          <a:bodyPr wrap="none" rtlCol="0">
            <a:spAutoFit/>
          </a:bodyPr>
          <a:lstStyle/>
          <a:p>
            <a:r>
              <a:rPr lang="zh-CN" altLang="en-US" dirty="0" smtClean="0">
                <a:latin typeface="微软雅黑" pitchFamily="34" charset="-122"/>
              </a:rPr>
              <a:t>高</a:t>
            </a:r>
            <a:endParaRPr lang="zh-CN" altLang="en-US" dirty="0">
              <a:latin typeface="微软雅黑" pitchFamily="34" charset="-122"/>
            </a:endParaRPr>
          </a:p>
        </p:txBody>
      </p:sp>
      <p:sp>
        <p:nvSpPr>
          <p:cNvPr id="8" name="TextBox 7"/>
          <p:cNvSpPr txBox="1"/>
          <p:nvPr/>
        </p:nvSpPr>
        <p:spPr>
          <a:xfrm>
            <a:off x="1115591" y="5135170"/>
            <a:ext cx="415498" cy="369332"/>
          </a:xfrm>
          <a:prstGeom prst="rect">
            <a:avLst/>
          </a:prstGeom>
          <a:noFill/>
        </p:spPr>
        <p:txBody>
          <a:bodyPr wrap="none" rtlCol="0">
            <a:spAutoFit/>
          </a:bodyPr>
          <a:lstStyle/>
          <a:p>
            <a:r>
              <a:rPr lang="zh-CN" altLang="en-US" dirty="0" smtClean="0">
                <a:latin typeface="微软雅黑" pitchFamily="34" charset="-122"/>
              </a:rPr>
              <a:t>低</a:t>
            </a:r>
            <a:endParaRPr lang="zh-CN" altLang="en-US" dirty="0">
              <a:latin typeface="微软雅黑" pitchFamily="34" charset="-122"/>
            </a:endParaRPr>
          </a:p>
        </p:txBody>
      </p:sp>
      <p:sp>
        <p:nvSpPr>
          <p:cNvPr id="9" name="TextBox 8"/>
          <p:cNvSpPr txBox="1"/>
          <p:nvPr/>
        </p:nvSpPr>
        <p:spPr>
          <a:xfrm>
            <a:off x="1118563" y="3373006"/>
            <a:ext cx="479231" cy="1323439"/>
          </a:xfrm>
          <a:prstGeom prst="rect">
            <a:avLst/>
          </a:prstGeom>
          <a:noFill/>
        </p:spPr>
        <p:txBody>
          <a:bodyPr wrap="square" rtlCol="0">
            <a:spAutoFit/>
          </a:bodyPr>
          <a:lstStyle/>
          <a:p>
            <a:r>
              <a:rPr lang="zh-CN" altLang="en-US" sz="2000" b="1" dirty="0" smtClean="0">
                <a:latin typeface="微软雅黑" pitchFamily="34" charset="-122"/>
              </a:rPr>
              <a:t>影响程度</a:t>
            </a:r>
            <a:endParaRPr lang="zh-CN" altLang="en-US" sz="2000" b="1" dirty="0">
              <a:latin typeface="微软雅黑" pitchFamily="34" charset="-122"/>
            </a:endParaRPr>
          </a:p>
        </p:txBody>
      </p:sp>
      <p:sp>
        <p:nvSpPr>
          <p:cNvPr id="10" name="TextBox 9"/>
          <p:cNvSpPr txBox="1"/>
          <p:nvPr/>
        </p:nvSpPr>
        <p:spPr>
          <a:xfrm>
            <a:off x="3253978" y="5272509"/>
            <a:ext cx="1614195" cy="400110"/>
          </a:xfrm>
          <a:prstGeom prst="rect">
            <a:avLst/>
          </a:prstGeom>
          <a:noFill/>
        </p:spPr>
        <p:txBody>
          <a:bodyPr wrap="square" rtlCol="0">
            <a:spAutoFit/>
          </a:bodyPr>
          <a:lstStyle/>
          <a:p>
            <a:pPr algn="ctr"/>
            <a:r>
              <a:rPr lang="zh-CN" altLang="en-US" sz="2000" b="1" dirty="0" smtClean="0">
                <a:latin typeface="微软雅黑" pitchFamily="34" charset="-122"/>
              </a:rPr>
              <a:t>兴趣</a:t>
            </a:r>
            <a:endParaRPr lang="zh-CN" altLang="en-US" sz="2000" b="1" dirty="0">
              <a:latin typeface="微软雅黑" pitchFamily="34" charset="-122"/>
            </a:endParaRPr>
          </a:p>
        </p:txBody>
      </p:sp>
      <p:sp>
        <p:nvSpPr>
          <p:cNvPr id="11" name="Rectangle 3"/>
          <p:cNvSpPr txBox="1">
            <a:spLocks noChangeArrowheads="1"/>
          </p:cNvSpPr>
          <p:nvPr/>
        </p:nvSpPr>
        <p:spPr>
          <a:xfrm>
            <a:off x="8157567" y="2859866"/>
            <a:ext cx="4379978" cy="2459969"/>
          </a:xfrm>
          <a:prstGeom prst="rect">
            <a:avLst/>
          </a:prstGeom>
          <a:solidFill>
            <a:schemeClr val="accent6">
              <a:lumMod val="20000"/>
              <a:lumOff val="80000"/>
            </a:schemeClr>
          </a:solidFill>
          <a:ln w="12700">
            <a:solidFill>
              <a:schemeClr val="tx1"/>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latin typeface="+mj-ea"/>
                <a:ea typeface="+mj-ea"/>
              </a:rPr>
              <a:t>沟通的三大原则</a:t>
            </a:r>
            <a:endParaRPr lang="en-US" altLang="zh-CN" sz="2400" dirty="0" smtClean="0">
              <a:latin typeface="+mj-ea"/>
              <a:ea typeface="+mj-ea"/>
            </a:endParaRPr>
          </a:p>
          <a:p>
            <a:pPr lvl="1">
              <a:lnSpc>
                <a:spcPct val="150000"/>
              </a:lnSpc>
            </a:pPr>
            <a:r>
              <a:rPr lang="zh-CN" altLang="en-US" sz="1800" dirty="0" smtClean="0">
                <a:latin typeface="+mj-ea"/>
                <a:ea typeface="+mj-ea"/>
              </a:rPr>
              <a:t>及时</a:t>
            </a:r>
            <a:endParaRPr lang="en-US" altLang="zh-CN" sz="1800" dirty="0" smtClean="0">
              <a:latin typeface="+mj-ea"/>
              <a:ea typeface="+mj-ea"/>
            </a:endParaRPr>
          </a:p>
          <a:p>
            <a:pPr lvl="1">
              <a:lnSpc>
                <a:spcPct val="150000"/>
              </a:lnSpc>
            </a:pPr>
            <a:r>
              <a:rPr lang="zh-CN" altLang="en-US" sz="1800" dirty="0" smtClean="0">
                <a:latin typeface="+mj-ea"/>
                <a:ea typeface="+mj-ea"/>
              </a:rPr>
              <a:t>准确</a:t>
            </a:r>
            <a:endParaRPr lang="en-US" altLang="zh-CN" sz="1800" dirty="0" smtClean="0">
              <a:latin typeface="+mj-ea"/>
              <a:ea typeface="+mj-ea"/>
            </a:endParaRPr>
          </a:p>
          <a:p>
            <a:pPr lvl="1">
              <a:lnSpc>
                <a:spcPct val="150000"/>
              </a:lnSpc>
            </a:pPr>
            <a:r>
              <a:rPr lang="zh-CN" altLang="en-US" sz="1800" dirty="0" smtClean="0">
                <a:latin typeface="+mj-ea"/>
                <a:ea typeface="+mj-ea"/>
              </a:rPr>
              <a:t>信息量恰到好处</a:t>
            </a:r>
          </a:p>
        </p:txBody>
      </p:sp>
      <p:sp>
        <p:nvSpPr>
          <p:cNvPr id="12" name="TextBox 11"/>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7526305"/>
      </p:ext>
    </p:extLst>
  </p:cSld>
  <p:clrMapOvr>
    <a:masterClrMapping/>
  </p:clrMapOvr>
  <p:transition spd="med"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468935" y="1168053"/>
            <a:ext cx="8229600" cy="518457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Tx/>
              <a:buNone/>
            </a:pPr>
            <a:r>
              <a:rPr kumimoji="1" lang="zh-CN" altLang="en-US" sz="2400" b="1" dirty="0">
                <a:latin typeface="+mj-ea"/>
                <a:ea typeface="+mj-ea"/>
              </a:rPr>
              <a:t>计划</a:t>
            </a:r>
            <a:r>
              <a:rPr kumimoji="1" lang="zh-CN" altLang="en-US" sz="2400" b="1" dirty="0" smtClean="0">
                <a:latin typeface="+mj-ea"/>
                <a:ea typeface="+mj-ea"/>
              </a:rPr>
              <a:t>阶段关键点</a:t>
            </a:r>
            <a:endParaRPr kumimoji="1" lang="en-US" altLang="zh-CN" sz="2400" b="1"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明确项目范围</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全面的风险识别</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各关键干系人的识别与沟通计划</a:t>
            </a:r>
            <a:endParaRPr kumimoji="1" lang="en-US" altLang="zh-CN" sz="2000" dirty="0" smtClean="0">
              <a:latin typeface="+mj-ea"/>
              <a:ea typeface="+mj-ea"/>
            </a:endParaRPr>
          </a:p>
          <a:p>
            <a:pPr>
              <a:lnSpc>
                <a:spcPct val="150000"/>
              </a:lnSpc>
              <a:buFontTx/>
              <a:buNone/>
            </a:pPr>
            <a:endParaRPr kumimoji="1" lang="en-US" altLang="zh-CN" sz="2000" dirty="0" smtClean="0">
              <a:latin typeface="+mj-ea"/>
              <a:ea typeface="+mj-ea"/>
            </a:endParaRPr>
          </a:p>
          <a:p>
            <a:pPr>
              <a:lnSpc>
                <a:spcPct val="150000"/>
              </a:lnSpc>
              <a:buFontTx/>
              <a:buNone/>
            </a:pPr>
            <a:r>
              <a:rPr kumimoji="1" lang="zh-CN" altLang="en-US" sz="2400" b="1" dirty="0">
                <a:latin typeface="+mj-ea"/>
                <a:ea typeface="+mj-ea"/>
              </a:rPr>
              <a:t>计划</a:t>
            </a:r>
            <a:r>
              <a:rPr kumimoji="1" lang="zh-CN" altLang="en-US" sz="2400" b="1" dirty="0" smtClean="0">
                <a:latin typeface="+mj-ea"/>
                <a:ea typeface="+mj-ea"/>
              </a:rPr>
              <a:t>阶段常见问题：</a:t>
            </a:r>
            <a:endParaRPr kumimoji="1" lang="en-US" altLang="zh-CN" sz="2400" b="1"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对工作任务的分解不充分</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风险防范意识不强及没有沟通计划</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计划通常由个人制定，没有在项目组达成共识</a:t>
            </a:r>
          </a:p>
        </p:txBody>
      </p:sp>
      <p:sp>
        <p:nvSpPr>
          <p:cNvPr id="3" name="TextBox 2"/>
          <p:cNvSpPr txBox="1"/>
          <p:nvPr/>
        </p:nvSpPr>
        <p:spPr>
          <a:xfrm>
            <a:off x="4863173" y="287704"/>
            <a:ext cx="1765114" cy="523220"/>
          </a:xfrm>
          <a:prstGeom prst="rect">
            <a:avLst/>
          </a:prstGeom>
          <a:noFill/>
        </p:spPr>
        <p:txBody>
          <a:bodyPr wrap="square" rtlCol="0">
            <a:spAutoFit/>
          </a:bodyPr>
          <a:lstStyle/>
          <a:p>
            <a:r>
              <a:rPr lang="zh-CN" altLang="en-US" sz="2800" b="1" dirty="0">
                <a:solidFill>
                  <a:schemeClr val="bg1"/>
                </a:solidFill>
              </a:rPr>
              <a:t>计划</a:t>
            </a:r>
            <a:r>
              <a:rPr lang="zh-CN" altLang="en-US" sz="2800" b="1" dirty="0" smtClean="0">
                <a:solidFill>
                  <a:schemeClr val="bg1"/>
                </a:solidFill>
              </a:rPr>
              <a:t>阶段</a:t>
            </a:r>
            <a:endParaRPr lang="zh-CN" altLang="en-US" sz="2800" b="1" dirty="0">
              <a:solidFill>
                <a:schemeClr val="bg1"/>
              </a:solidFill>
            </a:endParaRPr>
          </a:p>
        </p:txBody>
      </p:sp>
    </p:spTree>
    <p:extLst>
      <p:ext uri="{BB962C8B-B14F-4D97-AF65-F5344CB8AC3E}">
        <p14:creationId xmlns="" xmlns:p14="http://schemas.microsoft.com/office/powerpoint/2010/main" val="155358211"/>
      </p:ext>
    </p:extLst>
  </p:cSld>
  <p:clrMapOvr>
    <a:masterClrMapping/>
  </p:clrMapOvr>
  <p:transition spd="med"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6645399" y="1907977"/>
            <a:ext cx="1368152" cy="864096"/>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latin typeface="微软雅黑" pitchFamily="34" charset="-122"/>
              </a:rPr>
              <a:t>监控</a:t>
            </a:r>
          </a:p>
        </p:txBody>
      </p:sp>
      <p:sp>
        <p:nvSpPr>
          <p:cNvPr id="16" name="椭圆 15"/>
          <p:cNvSpPr/>
          <p:nvPr/>
        </p:nvSpPr>
        <p:spPr>
          <a:xfrm>
            <a:off x="8589615" y="3984827"/>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收尾</a:t>
            </a:r>
          </a:p>
        </p:txBody>
      </p:sp>
      <p:sp>
        <p:nvSpPr>
          <p:cNvPr id="17" name="椭圆 16"/>
          <p:cNvSpPr/>
          <p:nvPr/>
        </p:nvSpPr>
        <p:spPr>
          <a:xfrm>
            <a:off x="6647236" y="3996209"/>
            <a:ext cx="1368152" cy="864096"/>
          </a:xfrm>
          <a:prstGeom prst="ellipse">
            <a:avLst/>
          </a:prstGeom>
          <a:solidFill>
            <a:schemeClr val="accent2">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solidFill>
                  <a:schemeClr val="tx1"/>
                </a:solidFill>
                <a:latin typeface="微软雅黑" pitchFamily="34" charset="-122"/>
              </a:rPr>
              <a:t>实施</a:t>
            </a:r>
          </a:p>
        </p:txBody>
      </p:sp>
      <p:sp>
        <p:nvSpPr>
          <p:cNvPr id="18" name="椭圆 17"/>
          <p:cNvSpPr/>
          <p:nvPr/>
        </p:nvSpPr>
        <p:spPr>
          <a:xfrm>
            <a:off x="4485159" y="3996209"/>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计划</a:t>
            </a:r>
          </a:p>
        </p:txBody>
      </p:sp>
      <p:sp>
        <p:nvSpPr>
          <p:cNvPr id="19" name="椭圆 18"/>
          <p:cNvSpPr/>
          <p:nvPr/>
        </p:nvSpPr>
        <p:spPr>
          <a:xfrm>
            <a:off x="2396927" y="3996209"/>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启动</a:t>
            </a:r>
          </a:p>
        </p:txBody>
      </p:sp>
      <p:cxnSp>
        <p:nvCxnSpPr>
          <p:cNvPr id="20" name="肘形连接符 19"/>
          <p:cNvCxnSpPr>
            <a:stCxn id="15" idx="2"/>
            <a:endCxn id="19" idx="0"/>
          </p:cNvCxnSpPr>
          <p:nvPr/>
        </p:nvCxnSpPr>
        <p:spPr>
          <a:xfrm rot="10800000" flipV="1">
            <a:off x="3081003" y="2340025"/>
            <a:ext cx="3564396" cy="16561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5" idx="2"/>
            <a:endCxn id="18" idx="0"/>
          </p:cNvCxnSpPr>
          <p:nvPr/>
        </p:nvCxnSpPr>
        <p:spPr>
          <a:xfrm rot="10800000" flipV="1">
            <a:off x="5169235" y="2340025"/>
            <a:ext cx="1476164" cy="16561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9" idx="6"/>
            <a:endCxn id="18" idx="2"/>
          </p:cNvCxnSpPr>
          <p:nvPr/>
        </p:nvCxnSpPr>
        <p:spPr>
          <a:xfrm>
            <a:off x="3765079" y="4428257"/>
            <a:ext cx="72008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8" idx="6"/>
            <a:endCxn id="17" idx="2"/>
          </p:cNvCxnSpPr>
          <p:nvPr/>
        </p:nvCxnSpPr>
        <p:spPr>
          <a:xfrm>
            <a:off x="5853311" y="4428257"/>
            <a:ext cx="793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6"/>
            <a:endCxn id="16" idx="2"/>
          </p:cNvCxnSpPr>
          <p:nvPr/>
        </p:nvCxnSpPr>
        <p:spPr>
          <a:xfrm flipV="1">
            <a:off x="8015388" y="4416875"/>
            <a:ext cx="574227" cy="113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0"/>
            <a:endCxn id="15" idx="4"/>
          </p:cNvCxnSpPr>
          <p:nvPr/>
        </p:nvCxnSpPr>
        <p:spPr>
          <a:xfrm flipH="1" flipV="1">
            <a:off x="7329475" y="2772073"/>
            <a:ext cx="1837" cy="122413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6358744" y="5069963"/>
            <a:ext cx="1945135" cy="850618"/>
          </a:xfrm>
          <a:prstGeom prst="roundRect">
            <a:avLst/>
          </a:prstGeom>
          <a:solidFill>
            <a:srgbClr val="99C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itchFamily="34" charset="-122"/>
              </a:rPr>
              <a:t>协调人员与其他资源并实施项目计划</a:t>
            </a:r>
          </a:p>
        </p:txBody>
      </p:sp>
      <p:sp>
        <p:nvSpPr>
          <p:cNvPr id="27" name="圆角矩形 26"/>
          <p:cNvSpPr/>
          <p:nvPr/>
        </p:nvSpPr>
        <p:spPr>
          <a:xfrm>
            <a:off x="9572647" y="1616061"/>
            <a:ext cx="1945135" cy="1916832"/>
          </a:xfrm>
          <a:prstGeom prst="roundRect">
            <a:avLst/>
          </a:prstGeom>
          <a:solidFill>
            <a:srgbClr val="99C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itchFamily="34" charset="-122"/>
              </a:rPr>
              <a:t>通过定期采集执行情况数据，确定实施情况与计划的差异，便于随时采取相应的纠正措施，保证项目目标的实现</a:t>
            </a:r>
          </a:p>
        </p:txBody>
      </p:sp>
      <p:sp>
        <p:nvSpPr>
          <p:cNvPr id="28" name="TextBox 27"/>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实施阶段</a:t>
            </a:r>
            <a:endParaRPr lang="zh-CN" altLang="en-US" sz="2800" b="1" dirty="0">
              <a:solidFill>
                <a:schemeClr val="bg1"/>
              </a:solidFill>
            </a:endParaRPr>
          </a:p>
        </p:txBody>
      </p:sp>
      <p:cxnSp>
        <p:nvCxnSpPr>
          <p:cNvPr id="29" name="直接连接符 28"/>
          <p:cNvCxnSpPr/>
          <p:nvPr/>
        </p:nvCxnSpPr>
        <p:spPr>
          <a:xfrm>
            <a:off x="8001011" y="2330441"/>
            <a:ext cx="1395396" cy="13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5400000">
            <a:off x="8574870" y="3165658"/>
            <a:ext cx="164307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10053218"/>
      </p:ext>
    </p:extLst>
  </p:cSld>
  <p:clrMapOvr>
    <a:masterClrMapping/>
  </p:clrMapOvr>
  <p:transition spd="med"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同侧圆角矩形 1"/>
          <p:cNvSpPr/>
          <p:nvPr/>
        </p:nvSpPr>
        <p:spPr>
          <a:xfrm>
            <a:off x="2900983" y="1168053"/>
            <a:ext cx="273630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实施、监控阶段</a:t>
            </a:r>
            <a:endParaRPr lang="zh-CN" altLang="en-US" dirty="0">
              <a:latin typeface="微软雅黑" pitchFamily="34" charset="-122"/>
            </a:endParaRPr>
          </a:p>
        </p:txBody>
      </p:sp>
      <p:sp>
        <p:nvSpPr>
          <p:cNvPr id="3" name="矩形 2"/>
          <p:cNvSpPr/>
          <p:nvPr/>
        </p:nvSpPr>
        <p:spPr>
          <a:xfrm>
            <a:off x="2900983" y="1744118"/>
            <a:ext cx="2736304" cy="1368152"/>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zh-CN" altLang="en-US" dirty="0" smtClean="0">
                <a:solidFill>
                  <a:schemeClr val="tx1"/>
                </a:solidFill>
                <a:latin typeface="微软雅黑" pitchFamily="34" charset="-122"/>
              </a:rPr>
              <a:t>沟通</a:t>
            </a:r>
            <a:endParaRPr lang="en-US" altLang="zh-CN" dirty="0" smtClean="0">
              <a:solidFill>
                <a:schemeClr val="tx1"/>
              </a:solidFill>
              <a:latin typeface="微软雅黑" pitchFamily="34" charset="-122"/>
            </a:endParaRPr>
          </a:p>
          <a:p>
            <a:pPr marL="285750" indent="-285750">
              <a:buFont typeface="Wingdings" pitchFamily="2" charset="2"/>
              <a:buChar char="Ø"/>
            </a:pPr>
            <a:r>
              <a:rPr lang="zh-CN" altLang="en-US" dirty="0" smtClean="0">
                <a:solidFill>
                  <a:schemeClr val="tx1"/>
                </a:solidFill>
                <a:latin typeface="微软雅黑" pitchFamily="34" charset="-122"/>
              </a:rPr>
              <a:t>项目监控</a:t>
            </a:r>
            <a:endParaRPr lang="en-US" altLang="zh-CN" dirty="0" smtClean="0">
              <a:solidFill>
                <a:schemeClr val="tx1"/>
              </a:solidFill>
              <a:latin typeface="微软雅黑" pitchFamily="34" charset="-122"/>
            </a:endParaRPr>
          </a:p>
          <a:p>
            <a:pPr marL="285750" indent="-285750">
              <a:buFont typeface="Wingdings" pitchFamily="2" charset="2"/>
              <a:buChar char="Ø"/>
            </a:pPr>
            <a:r>
              <a:rPr lang="zh-CN" altLang="en-US" dirty="0" smtClean="0">
                <a:solidFill>
                  <a:schemeClr val="tx1"/>
                </a:solidFill>
                <a:latin typeface="微软雅黑" pitchFamily="34" charset="-122"/>
              </a:rPr>
              <a:t>变更管理</a:t>
            </a:r>
            <a:endParaRPr lang="zh-CN" altLang="en-US" dirty="0">
              <a:solidFill>
                <a:schemeClr val="tx1"/>
              </a:solidFill>
              <a:latin typeface="微软雅黑" pitchFamily="34" charset="-122"/>
            </a:endParaRPr>
          </a:p>
        </p:txBody>
      </p:sp>
      <p:sp>
        <p:nvSpPr>
          <p:cNvPr id="4" name="同侧圆角矩形 3"/>
          <p:cNvSpPr/>
          <p:nvPr/>
        </p:nvSpPr>
        <p:spPr>
          <a:xfrm>
            <a:off x="6861423" y="1168053"/>
            <a:ext cx="273630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实施、监控阶段</a:t>
            </a:r>
            <a:r>
              <a:rPr lang="zh-CN" altLang="en-US" dirty="0">
                <a:latin typeface="微软雅黑" pitchFamily="34" charset="-122"/>
              </a:rPr>
              <a:t>输出</a:t>
            </a:r>
          </a:p>
        </p:txBody>
      </p:sp>
      <p:sp>
        <p:nvSpPr>
          <p:cNvPr id="5" name="矩形 4"/>
          <p:cNvSpPr/>
          <p:nvPr/>
        </p:nvSpPr>
        <p:spPr>
          <a:xfrm>
            <a:off x="6861423" y="1744117"/>
            <a:ext cx="2736304" cy="1368152"/>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zh-CN" altLang="en-US" dirty="0" smtClean="0">
                <a:solidFill>
                  <a:schemeClr val="tx1"/>
                </a:solidFill>
                <a:latin typeface="微软雅黑" pitchFamily="34" charset="-122"/>
              </a:rPr>
              <a:t>项目会议纪要</a:t>
            </a:r>
            <a:endParaRPr lang="en-US" altLang="zh-CN" dirty="0" smtClean="0">
              <a:solidFill>
                <a:schemeClr val="tx1"/>
              </a:solidFill>
              <a:latin typeface="微软雅黑" pitchFamily="34" charset="-122"/>
            </a:endParaRPr>
          </a:p>
          <a:p>
            <a:pPr marL="285750" indent="-285750">
              <a:buFont typeface="Wingdings" pitchFamily="2" charset="2"/>
              <a:buChar char="Ø"/>
            </a:pPr>
            <a:r>
              <a:rPr lang="zh-CN" altLang="en-US" dirty="0" smtClean="0">
                <a:solidFill>
                  <a:schemeClr val="tx1"/>
                </a:solidFill>
                <a:latin typeface="微软雅黑" pitchFamily="34" charset="-122"/>
              </a:rPr>
              <a:t>项目状态报告</a:t>
            </a:r>
            <a:endParaRPr lang="en-US" altLang="zh-CN" dirty="0" smtClean="0">
              <a:solidFill>
                <a:schemeClr val="tx1"/>
              </a:solidFill>
              <a:latin typeface="微软雅黑" pitchFamily="34" charset="-122"/>
            </a:endParaRPr>
          </a:p>
          <a:p>
            <a:pPr marL="285750" indent="-285750">
              <a:buFont typeface="Wingdings" pitchFamily="2" charset="2"/>
              <a:buChar char="Ø"/>
            </a:pPr>
            <a:r>
              <a:rPr lang="zh-CN" altLang="en-US" dirty="0" smtClean="0">
                <a:solidFill>
                  <a:schemeClr val="tx1"/>
                </a:solidFill>
                <a:latin typeface="微软雅黑" pitchFamily="34" charset="-122"/>
              </a:rPr>
              <a:t>项目变更管理表</a:t>
            </a:r>
            <a:endParaRPr lang="zh-CN" altLang="en-US" dirty="0">
              <a:solidFill>
                <a:schemeClr val="tx1"/>
              </a:solidFill>
              <a:latin typeface="微软雅黑" pitchFamily="34" charset="-122"/>
            </a:endParaRPr>
          </a:p>
        </p:txBody>
      </p:sp>
      <p:sp>
        <p:nvSpPr>
          <p:cNvPr id="6" name="同侧圆角矩形 5"/>
          <p:cNvSpPr/>
          <p:nvPr/>
        </p:nvSpPr>
        <p:spPr>
          <a:xfrm>
            <a:off x="2900983" y="3760341"/>
            <a:ext cx="669674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rPr>
              <a:t>计划阶段工具</a:t>
            </a:r>
            <a:r>
              <a:rPr lang="zh-CN" altLang="en-US" dirty="0" smtClean="0">
                <a:latin typeface="微软雅黑" pitchFamily="34" charset="-122"/>
              </a:rPr>
              <a:t>方法模板</a:t>
            </a:r>
            <a:endParaRPr lang="zh-CN" altLang="en-US" dirty="0">
              <a:latin typeface="微软雅黑" pitchFamily="34" charset="-122"/>
            </a:endParaRPr>
          </a:p>
        </p:txBody>
      </p:sp>
      <p:sp>
        <p:nvSpPr>
          <p:cNvPr id="7" name="矩形 6"/>
          <p:cNvSpPr/>
          <p:nvPr/>
        </p:nvSpPr>
        <p:spPr>
          <a:xfrm>
            <a:off x="2900983" y="4336405"/>
            <a:ext cx="6696744" cy="1944216"/>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zh-CN" altLang="en-US" dirty="0" smtClean="0">
                <a:solidFill>
                  <a:schemeClr val="tx1"/>
                </a:solidFill>
                <a:latin typeface="微软雅黑" pitchFamily="34" charset="-122"/>
              </a:rPr>
              <a:t>有效会议关键要素</a:t>
            </a:r>
            <a:endParaRPr lang="en-US" altLang="zh-CN" dirty="0" smtClean="0">
              <a:solidFill>
                <a:schemeClr val="tx1"/>
              </a:solidFill>
              <a:latin typeface="微软雅黑" pitchFamily="34" charset="-122"/>
            </a:endParaRPr>
          </a:p>
          <a:p>
            <a:pPr marL="285750" indent="-285750">
              <a:buFont typeface="Wingdings" pitchFamily="2" charset="2"/>
              <a:buChar char="Ø"/>
            </a:pPr>
            <a:r>
              <a:rPr lang="zh-CN" altLang="en-US" dirty="0" smtClean="0">
                <a:solidFill>
                  <a:schemeClr val="tx1"/>
                </a:solidFill>
                <a:latin typeface="微软雅黑" pitchFamily="34" charset="-122"/>
              </a:rPr>
              <a:t>项目变更管理流程</a:t>
            </a:r>
            <a:endParaRPr lang="en-US" altLang="zh-CN" dirty="0" smtClean="0">
              <a:solidFill>
                <a:schemeClr val="tx1"/>
              </a:solidFill>
              <a:latin typeface="微软雅黑" pitchFamily="34" charset="-122"/>
            </a:endParaRPr>
          </a:p>
          <a:p>
            <a:pPr marL="285750" indent="-285750">
              <a:buFont typeface="Wingdings" pitchFamily="2" charset="2"/>
              <a:buChar char="Ø"/>
            </a:pPr>
            <a:r>
              <a:rPr lang="zh-CN" altLang="en-US" dirty="0" smtClean="0">
                <a:solidFill>
                  <a:schemeClr val="tx1"/>
                </a:solidFill>
                <a:latin typeface="微软雅黑" pitchFamily="34" charset="-122"/>
              </a:rPr>
              <a:t>项目监控方法工具</a:t>
            </a:r>
            <a:endParaRPr lang="en-US" altLang="zh-CN" dirty="0" smtClean="0">
              <a:solidFill>
                <a:schemeClr val="tx1"/>
              </a:solidFill>
              <a:latin typeface="微软雅黑" pitchFamily="34" charset="-122"/>
            </a:endParaRPr>
          </a:p>
          <a:p>
            <a:pPr marL="285750" indent="-285750">
              <a:buFont typeface="Wingdings" pitchFamily="2" charset="2"/>
              <a:buChar char="Ø"/>
            </a:pPr>
            <a:r>
              <a:rPr lang="zh-CN" altLang="en-US" dirty="0" smtClean="0">
                <a:solidFill>
                  <a:schemeClr val="tx1"/>
                </a:solidFill>
                <a:latin typeface="微软雅黑" pitchFamily="34" charset="-122"/>
              </a:rPr>
              <a:t>项目会议纪要</a:t>
            </a:r>
            <a:endParaRPr lang="en-US" altLang="zh-CN" dirty="0" smtClean="0">
              <a:solidFill>
                <a:schemeClr val="tx1"/>
              </a:solidFill>
              <a:latin typeface="微软雅黑" pitchFamily="34" charset="-122"/>
            </a:endParaRPr>
          </a:p>
          <a:p>
            <a:pPr marL="285750" indent="-285750">
              <a:buFont typeface="Wingdings" pitchFamily="2" charset="2"/>
              <a:buChar char="Ø"/>
            </a:pPr>
            <a:r>
              <a:rPr lang="zh-CN" altLang="en-US" dirty="0" smtClean="0">
                <a:solidFill>
                  <a:schemeClr val="tx1"/>
                </a:solidFill>
                <a:latin typeface="微软雅黑" pitchFamily="34" charset="-122"/>
              </a:rPr>
              <a:t>项目</a:t>
            </a:r>
            <a:r>
              <a:rPr lang="zh-CN" altLang="en-US" dirty="0">
                <a:solidFill>
                  <a:schemeClr val="tx1"/>
                </a:solidFill>
                <a:latin typeface="微软雅黑" pitchFamily="34" charset="-122"/>
              </a:rPr>
              <a:t>状态</a:t>
            </a:r>
            <a:r>
              <a:rPr lang="zh-CN" altLang="en-US" dirty="0" smtClean="0">
                <a:solidFill>
                  <a:schemeClr val="tx1"/>
                </a:solidFill>
                <a:latin typeface="微软雅黑" pitchFamily="34" charset="-122"/>
              </a:rPr>
              <a:t>报告</a:t>
            </a:r>
            <a:endParaRPr lang="en-US" altLang="zh-CN" dirty="0" smtClean="0">
              <a:solidFill>
                <a:schemeClr val="tx1"/>
              </a:solidFill>
              <a:latin typeface="微软雅黑" pitchFamily="34" charset="-122"/>
            </a:endParaRPr>
          </a:p>
          <a:p>
            <a:pPr marL="285750" indent="-285750">
              <a:buFont typeface="Wingdings" pitchFamily="2" charset="2"/>
              <a:buChar char="Ø"/>
            </a:pPr>
            <a:r>
              <a:rPr lang="zh-CN" altLang="en-US" dirty="0" smtClean="0">
                <a:solidFill>
                  <a:schemeClr val="tx1"/>
                </a:solidFill>
                <a:latin typeface="微软雅黑" pitchFamily="34" charset="-122"/>
              </a:rPr>
              <a:t>项目变更管理表</a:t>
            </a:r>
            <a:endParaRPr lang="en-US" altLang="zh-CN" dirty="0">
              <a:solidFill>
                <a:schemeClr val="tx1"/>
              </a:solidFill>
              <a:latin typeface="微软雅黑" pitchFamily="34" charset="-122"/>
            </a:endParaRPr>
          </a:p>
        </p:txBody>
      </p:sp>
      <p:sp>
        <p:nvSpPr>
          <p:cNvPr id="8" name="右箭头 7"/>
          <p:cNvSpPr/>
          <p:nvPr/>
        </p:nvSpPr>
        <p:spPr>
          <a:xfrm>
            <a:off x="5707729" y="1960141"/>
            <a:ext cx="111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9" name="右箭头 8"/>
          <p:cNvSpPr/>
          <p:nvPr/>
        </p:nvSpPr>
        <p:spPr>
          <a:xfrm rot="16200000">
            <a:off x="3477055" y="3287671"/>
            <a:ext cx="39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0" name="右箭头 9"/>
          <p:cNvSpPr/>
          <p:nvPr/>
        </p:nvSpPr>
        <p:spPr>
          <a:xfrm rot="16200000">
            <a:off x="3945107" y="3289998"/>
            <a:ext cx="39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1" name="右箭头 10"/>
          <p:cNvSpPr/>
          <p:nvPr/>
        </p:nvSpPr>
        <p:spPr>
          <a:xfrm rot="16200000">
            <a:off x="4413159" y="3292325"/>
            <a:ext cx="39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2" name="右箭头 11"/>
          <p:cNvSpPr/>
          <p:nvPr/>
        </p:nvSpPr>
        <p:spPr>
          <a:xfrm rot="16200000">
            <a:off x="7383495" y="3310278"/>
            <a:ext cx="504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3" name="右箭头 12"/>
          <p:cNvSpPr/>
          <p:nvPr/>
        </p:nvSpPr>
        <p:spPr>
          <a:xfrm rot="16200000">
            <a:off x="7851547" y="3312605"/>
            <a:ext cx="504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4" name="右箭头 13"/>
          <p:cNvSpPr/>
          <p:nvPr/>
        </p:nvSpPr>
        <p:spPr>
          <a:xfrm rot="16200000">
            <a:off x="8319599" y="3314932"/>
            <a:ext cx="504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5" name="TextBox 14"/>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实施阶段</a:t>
            </a:r>
            <a:endParaRPr lang="zh-CN" altLang="en-US" sz="2800" b="1" dirty="0">
              <a:solidFill>
                <a:schemeClr val="bg1"/>
              </a:solidFill>
            </a:endParaRPr>
          </a:p>
        </p:txBody>
      </p:sp>
    </p:spTree>
    <p:extLst>
      <p:ext uri="{BB962C8B-B14F-4D97-AF65-F5344CB8AC3E}">
        <p14:creationId xmlns="" xmlns:p14="http://schemas.microsoft.com/office/powerpoint/2010/main" val="1266012163"/>
      </p:ext>
    </p:extLst>
  </p:cSld>
  <p:clrMapOvr>
    <a:masterClrMapping/>
  </p:clrMapOvr>
  <p:transition spd="med"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273517" y="1024037"/>
            <a:ext cx="1512168" cy="649782"/>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沟通</a:t>
            </a:r>
            <a:endParaRPr lang="zh-CN" altLang="en-US" dirty="0"/>
          </a:p>
        </p:txBody>
      </p:sp>
      <p:sp>
        <p:nvSpPr>
          <p:cNvPr id="3" name="同侧圆角矩形 2"/>
          <p:cNvSpPr/>
          <p:nvPr/>
        </p:nvSpPr>
        <p:spPr>
          <a:xfrm>
            <a:off x="1680989" y="2032149"/>
            <a:ext cx="410031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itchFamily="34" charset="-122"/>
              </a:rPr>
              <a:t>项目组内的沟通</a:t>
            </a:r>
            <a:endParaRPr lang="zh-CN" altLang="en-US" sz="2400" dirty="0">
              <a:latin typeface="微软雅黑" pitchFamily="34" charset="-122"/>
            </a:endParaRPr>
          </a:p>
        </p:txBody>
      </p:sp>
      <p:sp>
        <p:nvSpPr>
          <p:cNvPr id="4" name="矩形 3"/>
          <p:cNvSpPr/>
          <p:nvPr/>
        </p:nvSpPr>
        <p:spPr>
          <a:xfrm>
            <a:off x="1680989" y="2608214"/>
            <a:ext cx="4100314" cy="36004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1800"/>
              </a:spcBef>
              <a:buFont typeface="Wingdings" pitchFamily="2" charset="2"/>
              <a:buChar char="Ø"/>
            </a:pP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chemeClr val="tx1"/>
                </a:solidFill>
                <a:latin typeface="微软雅黑" pitchFamily="34" charset="-122"/>
              </a:rPr>
              <a:t>项目组成员有四个组要的沟通需求：</a:t>
            </a:r>
            <a:endParaRPr lang="en-US" altLang="zh-CN" dirty="0" smtClean="0">
              <a:solidFill>
                <a:schemeClr val="tx1"/>
              </a:solidFill>
              <a:latin typeface="微软雅黑" pitchFamily="34" charset="-122"/>
            </a:endParaRPr>
          </a:p>
          <a:p>
            <a:pPr marL="742950" lvl="1" indent="-285750">
              <a:buFont typeface="Arial" pitchFamily="34" charset="0"/>
              <a:buChar char="•"/>
            </a:pPr>
            <a:r>
              <a:rPr lang="zh-CN" altLang="en-US" dirty="0" smtClean="0">
                <a:solidFill>
                  <a:schemeClr val="tx1"/>
                </a:solidFill>
                <a:latin typeface="微软雅黑" pitchFamily="34" charset="-122"/>
              </a:rPr>
              <a:t>职责</a:t>
            </a:r>
            <a:endParaRPr lang="en-US" altLang="zh-CN" dirty="0" smtClean="0">
              <a:solidFill>
                <a:schemeClr val="tx1"/>
              </a:solidFill>
              <a:latin typeface="微软雅黑" pitchFamily="34" charset="-122"/>
            </a:endParaRPr>
          </a:p>
          <a:p>
            <a:pPr marL="742950" lvl="1" indent="-285750">
              <a:buFont typeface="Arial" pitchFamily="34" charset="0"/>
              <a:buChar char="•"/>
            </a:pPr>
            <a:r>
              <a:rPr lang="zh-CN" altLang="en-US" dirty="0" smtClean="0">
                <a:solidFill>
                  <a:schemeClr val="tx1"/>
                </a:solidFill>
                <a:latin typeface="微软雅黑" pitchFamily="34" charset="-122"/>
              </a:rPr>
              <a:t>授权</a:t>
            </a:r>
            <a:endParaRPr lang="en-US" altLang="zh-CN" dirty="0" smtClean="0">
              <a:solidFill>
                <a:schemeClr val="tx1"/>
              </a:solidFill>
              <a:latin typeface="微软雅黑" pitchFamily="34" charset="-122"/>
            </a:endParaRPr>
          </a:p>
          <a:p>
            <a:pPr marL="742950" lvl="1" indent="-285750">
              <a:buFont typeface="Arial" pitchFamily="34" charset="0"/>
              <a:buChar char="•"/>
            </a:pPr>
            <a:r>
              <a:rPr lang="zh-CN" altLang="en-US" dirty="0" smtClean="0">
                <a:solidFill>
                  <a:schemeClr val="tx1"/>
                </a:solidFill>
                <a:latin typeface="微软雅黑" pitchFamily="34" charset="-122"/>
              </a:rPr>
              <a:t>协调</a:t>
            </a:r>
            <a:endParaRPr lang="en-US" altLang="zh-CN" dirty="0" smtClean="0">
              <a:solidFill>
                <a:schemeClr val="tx1"/>
              </a:solidFill>
              <a:latin typeface="微软雅黑" pitchFamily="34" charset="-122"/>
            </a:endParaRPr>
          </a:p>
          <a:p>
            <a:pPr marL="742950" lvl="1" indent="-285750">
              <a:buFont typeface="Arial" pitchFamily="34" charset="0"/>
              <a:buChar char="•"/>
            </a:pPr>
            <a:r>
              <a:rPr lang="zh-CN" altLang="en-US" dirty="0" smtClean="0">
                <a:solidFill>
                  <a:schemeClr val="tx1"/>
                </a:solidFill>
                <a:latin typeface="微软雅黑" pitchFamily="34" charset="-122"/>
              </a:rPr>
              <a:t>状态</a:t>
            </a:r>
            <a:endParaRPr lang="en-US" altLang="zh-CN" dirty="0" smtClean="0">
              <a:solidFill>
                <a:schemeClr val="tx1"/>
              </a:solidFill>
              <a:latin typeface="微软雅黑" pitchFamily="34" charset="-122"/>
            </a:endParaRPr>
          </a:p>
          <a:p>
            <a:pPr marL="285750" indent="-285750">
              <a:spcBef>
                <a:spcPts val="1200"/>
              </a:spcBef>
              <a:buFont typeface="Wingdings" pitchFamily="2" charset="2"/>
              <a:buChar char="Ø"/>
            </a:pPr>
            <a:r>
              <a:rPr lang="zh-CN" altLang="en-US" dirty="0" smtClean="0">
                <a:solidFill>
                  <a:schemeClr val="tx1"/>
                </a:solidFill>
                <a:latin typeface="微软雅黑" pitchFamily="34" charset="-122"/>
              </a:rPr>
              <a:t>会议：</a:t>
            </a:r>
            <a:endParaRPr lang="en-US" altLang="zh-CN" dirty="0" smtClean="0">
              <a:solidFill>
                <a:schemeClr val="tx1"/>
              </a:solidFill>
              <a:latin typeface="微软雅黑" pitchFamily="34" charset="-122"/>
            </a:endParaRPr>
          </a:p>
          <a:p>
            <a:pPr marL="742950" lvl="1" indent="-285750">
              <a:buFont typeface="Arial" pitchFamily="34" charset="0"/>
              <a:buChar char="•"/>
            </a:pPr>
            <a:r>
              <a:rPr lang="zh-CN" altLang="en-US" dirty="0" smtClean="0">
                <a:solidFill>
                  <a:schemeClr val="tx1"/>
                </a:solidFill>
                <a:latin typeface="微软雅黑" pitchFamily="34" charset="-122"/>
              </a:rPr>
              <a:t>项目启动会</a:t>
            </a:r>
            <a:endParaRPr lang="en-US" altLang="zh-CN" dirty="0" smtClean="0">
              <a:solidFill>
                <a:schemeClr val="tx1"/>
              </a:solidFill>
              <a:latin typeface="微软雅黑" pitchFamily="34" charset="-122"/>
            </a:endParaRPr>
          </a:p>
          <a:p>
            <a:pPr marL="742950" lvl="1" indent="-285750">
              <a:buFont typeface="Arial" pitchFamily="34" charset="0"/>
              <a:buChar char="•"/>
            </a:pPr>
            <a:r>
              <a:rPr lang="zh-CN" altLang="en-US" dirty="0" smtClean="0">
                <a:solidFill>
                  <a:schemeClr val="tx1"/>
                </a:solidFill>
                <a:latin typeface="微软雅黑" pitchFamily="34" charset="-122"/>
              </a:rPr>
              <a:t>成员进度汇报</a:t>
            </a:r>
            <a:endParaRPr lang="en-US" altLang="zh-CN" dirty="0" smtClean="0">
              <a:solidFill>
                <a:schemeClr val="tx1"/>
              </a:solidFill>
              <a:latin typeface="微软雅黑" pitchFamily="34" charset="-122"/>
            </a:endParaRPr>
          </a:p>
          <a:p>
            <a:pPr marL="742950" lvl="1" indent="-285750">
              <a:buFont typeface="Arial" pitchFamily="34" charset="0"/>
              <a:buChar char="•"/>
            </a:pPr>
            <a:r>
              <a:rPr lang="zh-CN" altLang="en-US" dirty="0" smtClean="0">
                <a:solidFill>
                  <a:schemeClr val="tx1"/>
                </a:solidFill>
                <a:latin typeface="微软雅黑" pitchFamily="34" charset="-122"/>
              </a:rPr>
              <a:t>项目阶段评审会</a:t>
            </a:r>
            <a:endParaRPr lang="en-US" altLang="zh-CN" dirty="0" smtClean="0">
              <a:solidFill>
                <a:schemeClr val="tx1"/>
              </a:solidFill>
              <a:latin typeface="微软雅黑" pitchFamily="34" charset="-122"/>
            </a:endParaRPr>
          </a:p>
          <a:p>
            <a:pPr marL="742950" lvl="1" indent="-285750">
              <a:buFont typeface="Arial" pitchFamily="34" charset="0"/>
              <a:buChar char="•"/>
            </a:pPr>
            <a:r>
              <a:rPr lang="zh-CN" altLang="en-US" dirty="0" smtClean="0">
                <a:solidFill>
                  <a:schemeClr val="tx1"/>
                </a:solidFill>
                <a:latin typeface="微软雅黑" pitchFamily="34" charset="-122"/>
              </a:rPr>
              <a:t>及时、公开、恰到好处</a:t>
            </a:r>
            <a:endParaRPr lang="en-US" altLang="zh-CN" dirty="0" smtClean="0">
              <a:solidFill>
                <a:schemeClr val="tx1"/>
              </a:solidFill>
              <a:latin typeface="微软雅黑" pitchFamily="34" charset="-122"/>
            </a:endParaRPr>
          </a:p>
          <a:p>
            <a:pPr marL="285750" indent="-285750">
              <a:buFont typeface="Wingdings" pitchFamily="2" charset="2"/>
              <a:buChar char="Ø"/>
            </a:pPr>
            <a:endParaRPr lang="zh-CN" altLang="en-US" dirty="0">
              <a:solidFill>
                <a:srgbClr val="0070C0"/>
              </a:solidFill>
              <a:latin typeface="微软雅黑" pitchFamily="34" charset="-122"/>
            </a:endParaRPr>
          </a:p>
        </p:txBody>
      </p:sp>
      <p:sp>
        <p:nvSpPr>
          <p:cNvPr id="5" name="同侧圆角矩形 4"/>
          <p:cNvSpPr/>
          <p:nvPr/>
        </p:nvSpPr>
        <p:spPr>
          <a:xfrm>
            <a:off x="5929461" y="2032149"/>
            <a:ext cx="410031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itchFamily="34" charset="-122"/>
              </a:rPr>
              <a:t>与高层客户的沟通</a:t>
            </a:r>
            <a:endParaRPr lang="zh-CN" altLang="en-US" sz="2400" dirty="0">
              <a:latin typeface="微软雅黑" pitchFamily="34" charset="-122"/>
            </a:endParaRPr>
          </a:p>
        </p:txBody>
      </p:sp>
      <p:sp>
        <p:nvSpPr>
          <p:cNvPr id="6" name="矩形 5"/>
          <p:cNvSpPr/>
          <p:nvPr/>
        </p:nvSpPr>
        <p:spPr>
          <a:xfrm>
            <a:off x="5929461" y="2608213"/>
            <a:ext cx="4100314" cy="36004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itchFamily="2" charset="2"/>
              <a:buChar char="Ø"/>
            </a:pPr>
            <a:endParaRPr lang="en-US" altLang="zh-CN" dirty="0" smtClean="0">
              <a:solidFill>
                <a:schemeClr val="tx1"/>
              </a:solidFill>
              <a:latin typeface="微软雅黑" pitchFamily="34" charset="-122"/>
            </a:endParaRPr>
          </a:p>
          <a:p>
            <a:pPr marL="285750" indent="-285750">
              <a:buFont typeface="Wingdings" pitchFamily="2" charset="2"/>
              <a:buChar char="Ø"/>
            </a:pPr>
            <a:r>
              <a:rPr lang="zh-CN" altLang="en-US" dirty="0" smtClean="0">
                <a:solidFill>
                  <a:schemeClr val="tx1"/>
                </a:solidFill>
                <a:latin typeface="微软雅黑" pitchFamily="34" charset="-122"/>
              </a:rPr>
              <a:t>有下面一些问题要问：</a:t>
            </a:r>
            <a:endParaRPr lang="en-US" altLang="zh-CN" dirty="0" smtClean="0">
              <a:solidFill>
                <a:schemeClr val="tx1"/>
              </a:solidFill>
              <a:latin typeface="微软雅黑" pitchFamily="34" charset="-122"/>
            </a:endParaRPr>
          </a:p>
          <a:p>
            <a:pPr marL="742950" lvl="1" indent="-285750">
              <a:spcBef>
                <a:spcPts val="1200"/>
              </a:spcBef>
              <a:buFont typeface="Arial" pitchFamily="34" charset="0"/>
              <a:buChar char="•"/>
            </a:pPr>
            <a:r>
              <a:rPr lang="zh-CN" altLang="en-US" dirty="0" smtClean="0">
                <a:solidFill>
                  <a:schemeClr val="tx1"/>
                </a:solidFill>
                <a:latin typeface="微软雅黑" pitchFamily="34" charset="-122"/>
              </a:rPr>
              <a:t>谁，为什么需要信息？</a:t>
            </a:r>
            <a:endParaRPr lang="en-US" altLang="zh-CN" dirty="0" smtClean="0">
              <a:solidFill>
                <a:schemeClr val="tx1"/>
              </a:solidFill>
              <a:latin typeface="微软雅黑" pitchFamily="34" charset="-122"/>
            </a:endParaRPr>
          </a:p>
          <a:p>
            <a:pPr marL="742950" lvl="1" indent="-285750">
              <a:spcBef>
                <a:spcPts val="1200"/>
              </a:spcBef>
              <a:buFont typeface="Arial" pitchFamily="34" charset="0"/>
              <a:buChar char="•"/>
            </a:pPr>
            <a:r>
              <a:rPr lang="zh-CN" altLang="en-US" dirty="0" smtClean="0">
                <a:solidFill>
                  <a:schemeClr val="tx1"/>
                </a:solidFill>
                <a:latin typeface="微软雅黑" pitchFamily="34" charset="-122"/>
              </a:rPr>
              <a:t>他们需要什么类型的信息？何种详尽程度？频度如何？</a:t>
            </a:r>
            <a:endParaRPr lang="en-US" altLang="zh-CN" dirty="0" smtClean="0">
              <a:solidFill>
                <a:schemeClr val="tx1"/>
              </a:solidFill>
              <a:latin typeface="微软雅黑" pitchFamily="34" charset="-122"/>
            </a:endParaRPr>
          </a:p>
          <a:p>
            <a:pPr marL="742950" lvl="1" indent="-285750">
              <a:spcBef>
                <a:spcPts val="1200"/>
              </a:spcBef>
              <a:buFont typeface="Arial" pitchFamily="34" charset="0"/>
              <a:buChar char="•"/>
            </a:pPr>
            <a:r>
              <a:rPr lang="zh-CN" altLang="en-US" dirty="0">
                <a:solidFill>
                  <a:schemeClr val="tx1"/>
                </a:solidFill>
                <a:latin typeface="微软雅黑" pitchFamily="34" charset="-122"/>
              </a:rPr>
              <a:t>当</a:t>
            </a:r>
            <a:r>
              <a:rPr lang="zh-CN" altLang="en-US" dirty="0" smtClean="0">
                <a:solidFill>
                  <a:schemeClr val="tx1"/>
                </a:solidFill>
                <a:latin typeface="微软雅黑" pitchFamily="34" charset="-122"/>
              </a:rPr>
              <a:t>你和高层及客户沟通的时候，你的目标是什么？采用什么样的方法来完成沟通？</a:t>
            </a:r>
            <a:endParaRPr lang="zh-CN" altLang="en-US" dirty="0">
              <a:solidFill>
                <a:schemeClr val="tx1"/>
              </a:solidFill>
              <a:latin typeface="微软雅黑" pitchFamily="34" charset="-122"/>
            </a:endParaRPr>
          </a:p>
        </p:txBody>
      </p:sp>
      <p:sp>
        <p:nvSpPr>
          <p:cNvPr id="7" name="TextBox 6"/>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实施阶段</a:t>
            </a:r>
            <a:endParaRPr lang="zh-CN" altLang="en-US" sz="2800" b="1" dirty="0">
              <a:solidFill>
                <a:schemeClr val="bg1"/>
              </a:solidFill>
            </a:endParaRPr>
          </a:p>
        </p:txBody>
      </p:sp>
    </p:spTree>
    <p:extLst>
      <p:ext uri="{BB962C8B-B14F-4D97-AF65-F5344CB8AC3E}">
        <p14:creationId xmlns="" xmlns:p14="http://schemas.microsoft.com/office/powerpoint/2010/main" val="3070301559"/>
      </p:ext>
    </p:extLst>
  </p:cSld>
  <p:clrMapOvr>
    <a:masterClrMapping/>
  </p:clrMapOvr>
  <p:transition spd="med"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8739" y="2320181"/>
            <a:ext cx="3960440" cy="2954655"/>
          </a:xfrm>
          <a:prstGeom prst="rect">
            <a:avLst/>
          </a:prstGeom>
        </p:spPr>
        <p:txBody>
          <a:bodyPr wrap="square">
            <a:spAutoFit/>
          </a:bodyPr>
          <a:lstStyle/>
          <a:p>
            <a:pPr>
              <a:lnSpc>
                <a:spcPct val="150000"/>
              </a:lnSpc>
              <a:buFontTx/>
              <a:buNone/>
            </a:pPr>
            <a:r>
              <a:rPr kumimoji="1" lang="zh-CN" altLang="en-US" sz="2400" b="1" dirty="0">
                <a:latin typeface="+mj-ea"/>
              </a:rPr>
              <a:t>项目沟通</a:t>
            </a:r>
            <a:r>
              <a:rPr kumimoji="1" lang="zh-CN" altLang="en-US" sz="2400" b="1" dirty="0" smtClean="0">
                <a:latin typeface="+mj-ea"/>
              </a:rPr>
              <a:t>要点</a:t>
            </a:r>
            <a:endParaRPr kumimoji="1" lang="en-US" altLang="zh-CN" sz="2400" b="1" dirty="0">
              <a:latin typeface="+mj-ea"/>
            </a:endParaRPr>
          </a:p>
          <a:p>
            <a:pPr>
              <a:lnSpc>
                <a:spcPct val="150000"/>
              </a:lnSpc>
              <a:buFontTx/>
              <a:buNone/>
            </a:pPr>
            <a:r>
              <a:rPr kumimoji="1" lang="zh-CN" altLang="en-US" sz="2000" dirty="0" smtClean="0">
                <a:latin typeface="+mj-ea"/>
              </a:rPr>
              <a:t>项目</a:t>
            </a:r>
            <a:r>
              <a:rPr kumimoji="1" lang="zh-CN" altLang="en-US" sz="2000" dirty="0">
                <a:latin typeface="+mj-ea"/>
              </a:rPr>
              <a:t>组全体成员对目标达成</a:t>
            </a:r>
            <a:r>
              <a:rPr kumimoji="1" lang="zh-CN" altLang="en-US" sz="2000" dirty="0" smtClean="0">
                <a:latin typeface="+mj-ea"/>
              </a:rPr>
              <a:t>共识</a:t>
            </a:r>
            <a:endParaRPr kumimoji="1" lang="en-US" altLang="zh-CN" sz="2000" dirty="0">
              <a:latin typeface="+mj-ea"/>
            </a:endParaRPr>
          </a:p>
          <a:p>
            <a:pPr>
              <a:lnSpc>
                <a:spcPct val="150000"/>
              </a:lnSpc>
              <a:buFontTx/>
              <a:buNone/>
            </a:pPr>
            <a:r>
              <a:rPr kumimoji="1" lang="zh-CN" altLang="en-US" sz="2000" dirty="0" smtClean="0">
                <a:latin typeface="+mj-ea"/>
              </a:rPr>
              <a:t>项目</a:t>
            </a:r>
            <a:r>
              <a:rPr kumimoji="1" lang="zh-CN" altLang="en-US" sz="2000" dirty="0">
                <a:latin typeface="+mj-ea"/>
              </a:rPr>
              <a:t>沟通计划、</a:t>
            </a:r>
            <a:r>
              <a:rPr kumimoji="1" lang="zh-CN" altLang="en-US" sz="2000" dirty="0" smtClean="0">
                <a:latin typeface="+mj-ea"/>
              </a:rPr>
              <a:t>规则</a:t>
            </a:r>
            <a:endParaRPr kumimoji="1" lang="en-US" altLang="zh-CN" sz="2000" dirty="0">
              <a:latin typeface="+mj-ea"/>
            </a:endParaRPr>
          </a:p>
          <a:p>
            <a:pPr>
              <a:lnSpc>
                <a:spcPct val="150000"/>
              </a:lnSpc>
              <a:buFontTx/>
              <a:buNone/>
            </a:pPr>
            <a:r>
              <a:rPr kumimoji="1" lang="zh-CN" altLang="en-US" sz="2000" dirty="0" smtClean="0">
                <a:latin typeface="+mj-ea"/>
              </a:rPr>
              <a:t>互相尊重</a:t>
            </a:r>
            <a:endParaRPr kumimoji="1" lang="en-US" altLang="zh-CN" sz="2000" dirty="0">
              <a:latin typeface="+mj-ea"/>
            </a:endParaRPr>
          </a:p>
          <a:p>
            <a:pPr>
              <a:lnSpc>
                <a:spcPct val="150000"/>
              </a:lnSpc>
              <a:buFontTx/>
              <a:buNone/>
            </a:pPr>
            <a:r>
              <a:rPr kumimoji="1" lang="zh-CN" altLang="en-US" sz="2000" dirty="0" smtClean="0">
                <a:latin typeface="+mj-ea"/>
              </a:rPr>
              <a:t>主动倾听</a:t>
            </a:r>
            <a:endParaRPr kumimoji="1" lang="en-US" altLang="zh-CN" sz="2000" dirty="0">
              <a:latin typeface="+mj-ea"/>
            </a:endParaRPr>
          </a:p>
          <a:p>
            <a:pPr>
              <a:lnSpc>
                <a:spcPct val="150000"/>
              </a:lnSpc>
              <a:buFontTx/>
              <a:buNone/>
            </a:pPr>
            <a:r>
              <a:rPr kumimoji="1" lang="zh-CN" altLang="en-US" sz="2000" dirty="0" smtClean="0">
                <a:latin typeface="+mj-ea"/>
              </a:rPr>
              <a:t>双赢</a:t>
            </a:r>
            <a:endParaRPr kumimoji="1" lang="zh-CN" altLang="en-US" sz="2000" dirty="0">
              <a:latin typeface="+mj-ea"/>
            </a:endParaRPr>
          </a:p>
        </p:txBody>
      </p:sp>
      <p:sp>
        <p:nvSpPr>
          <p:cNvPr id="3" name="矩形 2"/>
          <p:cNvSpPr/>
          <p:nvPr/>
        </p:nvSpPr>
        <p:spPr>
          <a:xfrm>
            <a:off x="4896544" y="1265322"/>
            <a:ext cx="7077447" cy="5016758"/>
          </a:xfrm>
          <a:prstGeom prst="rect">
            <a:avLst/>
          </a:prstGeom>
        </p:spPr>
        <p:txBody>
          <a:bodyPr wrap="square">
            <a:spAutoFit/>
          </a:bodyPr>
          <a:lstStyle/>
          <a:p>
            <a:pPr algn="ctr">
              <a:buFontTx/>
              <a:buNone/>
            </a:pPr>
            <a:r>
              <a:rPr kumimoji="1" lang="zh-CN" altLang="en-US" sz="2800" b="1" dirty="0">
                <a:latin typeface="+mj-ea"/>
              </a:rPr>
              <a:t>有效沟通的关键</a:t>
            </a:r>
            <a:r>
              <a:rPr kumimoji="1" lang="zh-CN" altLang="en-US" sz="2800" b="1" dirty="0" smtClean="0">
                <a:latin typeface="+mj-ea"/>
              </a:rPr>
              <a:t>要素</a:t>
            </a:r>
            <a:endParaRPr kumimoji="1" lang="en-US" altLang="zh-CN" sz="2400" b="1" dirty="0">
              <a:latin typeface="+mj-ea"/>
            </a:endParaRPr>
          </a:p>
          <a:p>
            <a:pPr marL="400050" lvl="1" indent="0">
              <a:buNone/>
            </a:pPr>
            <a:r>
              <a:rPr kumimoji="1" lang="zh-CN" altLang="en-US" sz="2400" b="1" dirty="0">
                <a:latin typeface="+mj-ea"/>
              </a:rPr>
              <a:t>会前：</a:t>
            </a:r>
            <a:endParaRPr kumimoji="1" lang="en-US" altLang="zh-CN" sz="2400" b="1" dirty="0">
              <a:latin typeface="+mj-ea"/>
            </a:endParaRPr>
          </a:p>
          <a:p>
            <a:pPr marL="1085850" lvl="2" indent="-285750"/>
            <a:r>
              <a:rPr kumimoji="1" lang="zh-CN" altLang="en-US" sz="2000" dirty="0">
                <a:latin typeface="+mj-ea"/>
              </a:rPr>
              <a:t>事先了解为什么开会，已经预期要取得什么结果</a:t>
            </a:r>
            <a:endParaRPr kumimoji="1" lang="en-US" altLang="zh-CN" sz="2000" dirty="0">
              <a:latin typeface="+mj-ea"/>
            </a:endParaRPr>
          </a:p>
          <a:p>
            <a:pPr marL="1085850" lvl="2" indent="-285750"/>
            <a:r>
              <a:rPr kumimoji="1" lang="zh-CN" altLang="en-US" sz="2000" dirty="0">
                <a:latin typeface="+mj-ea"/>
              </a:rPr>
              <a:t>考虑是否可能取消会议</a:t>
            </a:r>
            <a:endParaRPr kumimoji="1" lang="en-US" altLang="zh-CN" sz="2000" dirty="0">
              <a:latin typeface="+mj-ea"/>
            </a:endParaRPr>
          </a:p>
          <a:p>
            <a:pPr marL="1085850" lvl="2" indent="-285750"/>
            <a:r>
              <a:rPr kumimoji="1" lang="zh-CN" altLang="en-US" sz="2000" dirty="0">
                <a:latin typeface="+mj-ea"/>
              </a:rPr>
              <a:t>确定需要参加的最少人数</a:t>
            </a:r>
            <a:endParaRPr kumimoji="1" lang="en-US" altLang="zh-CN" sz="2000" dirty="0">
              <a:latin typeface="+mj-ea"/>
            </a:endParaRPr>
          </a:p>
          <a:p>
            <a:pPr marL="1085850" lvl="2" indent="-285750"/>
            <a:r>
              <a:rPr kumimoji="1" lang="zh-CN" altLang="en-US" sz="2000" dirty="0">
                <a:latin typeface="+mj-ea"/>
              </a:rPr>
              <a:t>选择会议地点，会议布置与会议目的相一致</a:t>
            </a:r>
            <a:endParaRPr kumimoji="1" lang="en-US" altLang="zh-CN" sz="2000" dirty="0">
              <a:latin typeface="+mj-ea"/>
            </a:endParaRPr>
          </a:p>
          <a:p>
            <a:pPr marL="1085850" lvl="2" indent="-285750"/>
            <a:r>
              <a:rPr kumimoji="1" lang="zh-CN" altLang="en-US" sz="2000" dirty="0">
                <a:latin typeface="+mj-ea"/>
              </a:rPr>
              <a:t>会前和关键与会者就会议议题持续时间进行沟通</a:t>
            </a:r>
            <a:endParaRPr kumimoji="1" lang="en-US" altLang="zh-CN" sz="2000" dirty="0">
              <a:latin typeface="+mj-ea"/>
            </a:endParaRPr>
          </a:p>
          <a:p>
            <a:pPr marL="400050" lvl="1" indent="0">
              <a:buNone/>
            </a:pPr>
            <a:r>
              <a:rPr kumimoji="1" lang="zh-CN" altLang="en-US" sz="2400" b="1" dirty="0">
                <a:latin typeface="+mj-ea"/>
              </a:rPr>
              <a:t>会</a:t>
            </a:r>
            <a:r>
              <a:rPr kumimoji="1" lang="zh-CN" altLang="en-US" sz="2400" b="1" dirty="0" smtClean="0">
                <a:latin typeface="+mj-ea"/>
              </a:rPr>
              <a:t>中</a:t>
            </a:r>
            <a:r>
              <a:rPr kumimoji="1" lang="en-US" altLang="zh-CN" sz="2400" b="1" dirty="0" smtClean="0">
                <a:latin typeface="+mj-ea"/>
              </a:rPr>
              <a:t>:</a:t>
            </a:r>
            <a:endParaRPr kumimoji="1" lang="en-US" altLang="zh-CN" sz="2400" b="1" dirty="0">
              <a:latin typeface="+mj-ea"/>
            </a:endParaRPr>
          </a:p>
          <a:p>
            <a:pPr marL="400050" lvl="1" indent="0">
              <a:buNone/>
            </a:pPr>
            <a:r>
              <a:rPr kumimoji="1" lang="zh-CN" altLang="en-US" sz="2000" dirty="0" smtClean="0">
                <a:latin typeface="+mj-ea"/>
              </a:rPr>
              <a:t>    做好</a:t>
            </a:r>
            <a:r>
              <a:rPr kumimoji="1" lang="zh-CN" altLang="en-US" sz="2000" dirty="0">
                <a:latin typeface="+mj-ea"/>
              </a:rPr>
              <a:t>准备，按时开始，并</a:t>
            </a:r>
            <a:r>
              <a:rPr kumimoji="1" lang="zh-CN" altLang="en-US" sz="2000" dirty="0" smtClean="0">
                <a:latin typeface="+mj-ea"/>
              </a:rPr>
              <a:t>首先点明会议</a:t>
            </a:r>
            <a:r>
              <a:rPr kumimoji="1" lang="zh-CN" altLang="en-US" sz="2000" dirty="0">
                <a:latin typeface="+mj-ea"/>
              </a:rPr>
              <a:t>的谜底</a:t>
            </a:r>
            <a:r>
              <a:rPr kumimoji="1" lang="zh-CN" altLang="en-US" sz="2000" dirty="0" smtClean="0">
                <a:latin typeface="+mj-ea"/>
              </a:rPr>
              <a:t>和议程</a:t>
            </a:r>
            <a:endParaRPr kumimoji="1" lang="en-US" altLang="zh-CN" sz="2000" dirty="0" smtClean="0">
              <a:latin typeface="+mj-ea"/>
            </a:endParaRPr>
          </a:p>
          <a:p>
            <a:pPr marL="400050" lvl="1" indent="0">
              <a:buNone/>
            </a:pPr>
            <a:r>
              <a:rPr kumimoji="1" lang="en-US" altLang="zh-CN" sz="2000" dirty="0">
                <a:latin typeface="+mj-ea"/>
              </a:rPr>
              <a:t> </a:t>
            </a:r>
            <a:r>
              <a:rPr kumimoji="1" lang="en-US" altLang="zh-CN" sz="2000" dirty="0" smtClean="0">
                <a:latin typeface="+mj-ea"/>
              </a:rPr>
              <a:t>   </a:t>
            </a:r>
            <a:r>
              <a:rPr kumimoji="1" lang="zh-CN" altLang="en-US" sz="2000" dirty="0" smtClean="0">
                <a:latin typeface="+mj-ea"/>
              </a:rPr>
              <a:t>每</a:t>
            </a:r>
            <a:r>
              <a:rPr kumimoji="1" lang="zh-CN" altLang="en-US" sz="2000" dirty="0">
                <a:latin typeface="+mj-ea"/>
              </a:rPr>
              <a:t>位与会者都有发言的</a:t>
            </a:r>
            <a:r>
              <a:rPr kumimoji="1" lang="zh-CN" altLang="en-US" sz="2000" dirty="0" smtClean="0">
                <a:latin typeface="+mj-ea"/>
              </a:rPr>
              <a:t>机会</a:t>
            </a:r>
            <a:endParaRPr kumimoji="1" lang="en-US" altLang="zh-CN" sz="2000" dirty="0">
              <a:latin typeface="+mj-ea"/>
            </a:endParaRPr>
          </a:p>
          <a:p>
            <a:pPr marL="400050" lvl="1" indent="0">
              <a:buNone/>
            </a:pPr>
            <a:r>
              <a:rPr kumimoji="1" lang="zh-CN" altLang="en-US" sz="2000" dirty="0" smtClean="0">
                <a:latin typeface="+mj-ea"/>
              </a:rPr>
              <a:t>    对</a:t>
            </a:r>
            <a:r>
              <a:rPr kumimoji="1" lang="zh-CN" altLang="en-US" sz="2000" dirty="0">
                <a:latin typeface="+mj-ea"/>
              </a:rPr>
              <a:t>会议内容进行口头总结</a:t>
            </a:r>
            <a:endParaRPr kumimoji="1" lang="en-US" altLang="zh-CN" sz="2000" dirty="0">
              <a:latin typeface="+mj-ea"/>
            </a:endParaRPr>
          </a:p>
          <a:p>
            <a:pPr marL="400050" lvl="1" indent="0">
              <a:buNone/>
            </a:pPr>
            <a:r>
              <a:rPr kumimoji="1" lang="zh-CN" altLang="en-US" sz="2400" b="1" dirty="0" smtClean="0">
                <a:latin typeface="+mj-ea"/>
              </a:rPr>
              <a:t>会后</a:t>
            </a:r>
            <a:r>
              <a:rPr kumimoji="1" lang="en-US" altLang="zh-CN" sz="2400" b="1" dirty="0" smtClean="0">
                <a:latin typeface="+mj-ea"/>
              </a:rPr>
              <a:t>:</a:t>
            </a:r>
            <a:endParaRPr kumimoji="1" lang="en-US" altLang="zh-CN" sz="2400" b="1" dirty="0">
              <a:latin typeface="+mj-ea"/>
            </a:endParaRPr>
          </a:p>
          <a:p>
            <a:pPr marL="1085850" lvl="2" indent="-285750"/>
            <a:r>
              <a:rPr kumimoji="1" lang="zh-CN" altLang="en-US" sz="2000" dirty="0">
                <a:latin typeface="+mj-ea"/>
              </a:rPr>
              <a:t>会后发布会议纪要给每位与会者</a:t>
            </a:r>
            <a:endParaRPr kumimoji="1" lang="en-US" altLang="zh-CN" sz="2000" dirty="0">
              <a:latin typeface="+mj-ea"/>
            </a:endParaRPr>
          </a:p>
          <a:p>
            <a:pPr marL="1085850" lvl="2" indent="-285750"/>
            <a:r>
              <a:rPr kumimoji="1" lang="zh-CN" altLang="en-US" sz="2000" dirty="0">
                <a:latin typeface="+mj-ea"/>
              </a:rPr>
              <a:t>会议必须产生明确的决定</a:t>
            </a:r>
            <a:endParaRPr kumimoji="1" lang="en-US" altLang="zh-CN" sz="2000" dirty="0">
              <a:latin typeface="+mj-ea"/>
            </a:endParaRPr>
          </a:p>
          <a:p>
            <a:pPr marL="1085850" lvl="2" indent="-285750"/>
            <a:r>
              <a:rPr kumimoji="1" lang="zh-CN" altLang="en-US" sz="2000" dirty="0">
                <a:latin typeface="+mj-ea"/>
              </a:rPr>
              <a:t>所有决定必须立即付诸行动</a:t>
            </a:r>
          </a:p>
        </p:txBody>
      </p:sp>
      <p:sp>
        <p:nvSpPr>
          <p:cNvPr id="4" name="TextBox 3"/>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实施阶段</a:t>
            </a:r>
            <a:endParaRPr lang="zh-CN" altLang="en-US" sz="2800" b="1" dirty="0">
              <a:solidFill>
                <a:schemeClr val="bg1"/>
              </a:solidFill>
            </a:endParaRPr>
          </a:p>
        </p:txBody>
      </p:sp>
    </p:spTree>
    <p:extLst>
      <p:ext uri="{BB962C8B-B14F-4D97-AF65-F5344CB8AC3E}">
        <p14:creationId xmlns="" xmlns:p14="http://schemas.microsoft.com/office/powerpoint/2010/main" val="4046303008"/>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6927" y="1644367"/>
            <a:ext cx="3844322" cy="2215991"/>
          </a:xfrm>
          <a:prstGeom prst="rect">
            <a:avLst/>
          </a:prstGeom>
          <a:solidFill>
            <a:schemeClr val="accent5">
              <a:lumMod val="20000"/>
              <a:lumOff val="80000"/>
            </a:schemeClr>
          </a:solidFill>
        </p:spPr>
        <p:txBody>
          <a:bodyPr wrap="none" rtlCol="0">
            <a:spAutoFit/>
          </a:bodyPr>
          <a:lstStyle/>
          <a:p>
            <a:pPr>
              <a:lnSpc>
                <a:spcPct val="150000"/>
              </a:lnSpc>
            </a:pPr>
            <a:r>
              <a:rPr lang="zh-CN" altLang="en-US" sz="2800" b="1" dirty="0"/>
              <a:t>项目</a:t>
            </a:r>
            <a:r>
              <a:rPr lang="zh-CN" altLang="en-US" sz="2800" b="1" dirty="0" smtClean="0"/>
              <a:t>监控</a:t>
            </a:r>
            <a:r>
              <a:rPr lang="zh-CN" altLang="en-US" sz="2800" b="1" dirty="0" smtClean="0">
                <a:latin typeface="微软雅黑" pitchFamily="34" charset="-122"/>
              </a:rPr>
              <a:t>要点：</a:t>
            </a:r>
            <a:endParaRPr lang="en-US" altLang="zh-CN" sz="2800" b="1" dirty="0" smtClean="0">
              <a:latin typeface="微软雅黑" pitchFamily="34" charset="-122"/>
            </a:endParaRPr>
          </a:p>
          <a:p>
            <a:r>
              <a:rPr lang="zh-CN" altLang="en-US" sz="2400" dirty="0" smtClean="0">
                <a:latin typeface="微软雅黑" pitchFamily="34" charset="-122"/>
              </a:rPr>
              <a:t>   高风险的任务</a:t>
            </a:r>
            <a:endParaRPr lang="en-US" altLang="zh-CN" sz="2400" dirty="0" smtClean="0">
              <a:latin typeface="微软雅黑" pitchFamily="34" charset="-122"/>
            </a:endParaRPr>
          </a:p>
          <a:p>
            <a:r>
              <a:rPr lang="zh-CN" altLang="en-US" sz="2400" dirty="0" smtClean="0">
                <a:latin typeface="微软雅黑" pitchFamily="34" charset="-122"/>
              </a:rPr>
              <a:t>   与项目里程碑有关的进展</a:t>
            </a:r>
            <a:endParaRPr lang="en-US" altLang="zh-CN" sz="2400" dirty="0" smtClean="0">
              <a:latin typeface="微软雅黑" pitchFamily="34" charset="-122"/>
            </a:endParaRPr>
          </a:p>
          <a:p>
            <a:r>
              <a:rPr lang="zh-CN" altLang="en-US" sz="2400" dirty="0" smtClean="0">
                <a:latin typeface="微软雅黑" pitchFamily="34" charset="-122"/>
              </a:rPr>
              <a:t>   使用的资源和费用</a:t>
            </a:r>
            <a:endParaRPr lang="en-US" altLang="zh-CN" sz="2400" dirty="0" smtClean="0">
              <a:latin typeface="微软雅黑" pitchFamily="34" charset="-122"/>
            </a:endParaRPr>
          </a:p>
          <a:p>
            <a:r>
              <a:rPr lang="zh-CN" altLang="en-US" sz="2400" dirty="0" smtClean="0">
                <a:latin typeface="微软雅黑" pitchFamily="34" charset="-122"/>
              </a:rPr>
              <a:t>   人员的表现</a:t>
            </a:r>
            <a:endParaRPr lang="zh-CN" altLang="en-US" sz="2400" dirty="0">
              <a:latin typeface="微软雅黑" pitchFamily="34" charset="-122"/>
            </a:endParaRPr>
          </a:p>
        </p:txBody>
      </p:sp>
      <p:sp>
        <p:nvSpPr>
          <p:cNvPr id="3" name="标题 1"/>
          <p:cNvSpPr txBox="1">
            <a:spLocks/>
          </p:cNvSpPr>
          <p:nvPr/>
        </p:nvSpPr>
        <p:spPr>
          <a:xfrm>
            <a:off x="956767" y="1319445"/>
            <a:ext cx="3888432" cy="712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 name="Rectangle 3"/>
          <p:cNvSpPr txBox="1">
            <a:spLocks noChangeArrowheads="1"/>
          </p:cNvSpPr>
          <p:nvPr/>
        </p:nvSpPr>
        <p:spPr>
          <a:xfrm>
            <a:off x="6717407" y="1536419"/>
            <a:ext cx="5472608" cy="3772094"/>
          </a:xfrm>
          <a:prstGeom prst="rect">
            <a:avLst/>
          </a:prstGeom>
          <a:solidFill>
            <a:schemeClr val="accent2">
              <a:lumMod val="20000"/>
              <a:lumOff val="80000"/>
            </a:schemeClr>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800" b="1" dirty="0"/>
              <a:t>项目监控的方法和</a:t>
            </a:r>
            <a:r>
              <a:rPr lang="zh-CN" altLang="en-US" sz="2800" b="1" dirty="0" smtClean="0"/>
              <a:t>工具</a:t>
            </a:r>
            <a:r>
              <a:rPr lang="en-US" altLang="zh-CN" sz="2800" b="1" dirty="0" smtClean="0"/>
              <a:t>:</a:t>
            </a:r>
            <a:endParaRPr kumimoji="1" lang="en-US" altLang="zh-CN" sz="2800" b="1" dirty="0" smtClean="0">
              <a:latin typeface="+mj-ea"/>
              <a:ea typeface="+mj-ea"/>
            </a:endParaRPr>
          </a:p>
          <a:p>
            <a:pPr marL="0" indent="0">
              <a:buNone/>
            </a:pPr>
            <a:r>
              <a:rPr kumimoji="1" lang="zh-CN" altLang="en-US" sz="2400" dirty="0" smtClean="0">
                <a:latin typeface="+mj-ea"/>
                <a:ea typeface="+mj-ea"/>
              </a:rPr>
              <a:t>应用项目进度计划表</a:t>
            </a:r>
            <a:endParaRPr kumimoji="1" lang="en-US" altLang="zh-CN" sz="2400" dirty="0">
              <a:latin typeface="+mj-ea"/>
              <a:ea typeface="+mj-ea"/>
            </a:endParaRPr>
          </a:p>
          <a:p>
            <a:pPr marL="0" indent="0">
              <a:buNone/>
            </a:pPr>
            <a:r>
              <a:rPr kumimoji="1" lang="zh-CN" altLang="en-US" sz="2400" dirty="0" smtClean="0">
                <a:latin typeface="+mj-ea"/>
                <a:ea typeface="+mj-ea"/>
              </a:rPr>
              <a:t>召集会议</a:t>
            </a:r>
            <a:endParaRPr kumimoji="1" lang="en-US" altLang="zh-CN" sz="2400" dirty="0" smtClean="0">
              <a:latin typeface="+mj-ea"/>
              <a:ea typeface="+mj-ea"/>
            </a:endParaRPr>
          </a:p>
          <a:p>
            <a:pPr marL="0" indent="0">
              <a:buNone/>
            </a:pPr>
            <a:r>
              <a:rPr kumimoji="1" lang="zh-CN" altLang="en-US" sz="2400" dirty="0" smtClean="0">
                <a:latin typeface="+mj-ea"/>
                <a:ea typeface="+mj-ea"/>
              </a:rPr>
              <a:t>观察</a:t>
            </a:r>
            <a:r>
              <a:rPr kumimoji="1" lang="en-US" altLang="zh-CN" sz="2400" dirty="0" smtClean="0">
                <a:latin typeface="+mj-ea"/>
                <a:ea typeface="+mj-ea"/>
              </a:rPr>
              <a:t>/</a:t>
            </a:r>
            <a:r>
              <a:rPr kumimoji="1" lang="zh-CN" altLang="en-US" sz="2400" dirty="0" smtClean="0">
                <a:latin typeface="+mj-ea"/>
                <a:ea typeface="+mj-ea"/>
              </a:rPr>
              <a:t>检查</a:t>
            </a:r>
            <a:endParaRPr kumimoji="1" lang="en-US" altLang="zh-CN" sz="2400" dirty="0" smtClean="0">
              <a:latin typeface="+mj-ea"/>
              <a:ea typeface="+mj-ea"/>
            </a:endParaRPr>
          </a:p>
          <a:p>
            <a:pPr marL="0" indent="0">
              <a:buNone/>
            </a:pPr>
            <a:r>
              <a:rPr kumimoji="1" lang="zh-CN" altLang="en-US" sz="2400" dirty="0" smtClean="0">
                <a:latin typeface="+mj-ea"/>
                <a:ea typeface="+mj-ea"/>
              </a:rPr>
              <a:t>定期反馈及报告</a:t>
            </a:r>
            <a:endParaRPr kumimoji="1" lang="en-US" altLang="zh-CN" sz="2400" dirty="0" smtClean="0">
              <a:latin typeface="+mj-ea"/>
              <a:ea typeface="+mj-ea"/>
            </a:endParaRPr>
          </a:p>
          <a:p>
            <a:pPr marL="400050" lvl="1" indent="0">
              <a:buNone/>
            </a:pPr>
            <a:r>
              <a:rPr kumimoji="1" lang="zh-CN" altLang="en-US" sz="2400" dirty="0">
                <a:latin typeface="+mj-ea"/>
                <a:ea typeface="+mj-ea"/>
              </a:rPr>
              <a:t>进展报告（甘特图、里程碑趋势图）</a:t>
            </a:r>
            <a:endParaRPr kumimoji="1" lang="en-US" altLang="zh-CN" sz="2400" dirty="0">
              <a:latin typeface="+mj-ea"/>
              <a:ea typeface="+mj-ea"/>
            </a:endParaRPr>
          </a:p>
          <a:p>
            <a:pPr marL="400050" lvl="1" indent="0">
              <a:buNone/>
            </a:pPr>
            <a:r>
              <a:rPr kumimoji="1" lang="zh-CN" altLang="en-US" sz="2400" dirty="0">
                <a:latin typeface="+mj-ea"/>
                <a:ea typeface="+mj-ea"/>
              </a:rPr>
              <a:t>状态报告</a:t>
            </a:r>
            <a:endParaRPr kumimoji="1" lang="en-US" altLang="zh-CN" sz="2400" dirty="0">
              <a:latin typeface="+mj-ea"/>
              <a:ea typeface="+mj-ea"/>
            </a:endParaRPr>
          </a:p>
          <a:p>
            <a:pPr marL="400050" lvl="1" indent="0">
              <a:buNone/>
            </a:pPr>
            <a:r>
              <a:rPr kumimoji="1" lang="zh-CN" altLang="en-US" sz="2400" dirty="0">
                <a:latin typeface="+mj-ea"/>
                <a:ea typeface="+mj-ea"/>
              </a:rPr>
              <a:t>阶段</a:t>
            </a:r>
            <a:r>
              <a:rPr kumimoji="1" lang="zh-CN" altLang="en-US" sz="2400" dirty="0" smtClean="0">
                <a:latin typeface="+mj-ea"/>
                <a:ea typeface="+mj-ea"/>
              </a:rPr>
              <a:t>结束</a:t>
            </a:r>
            <a:endParaRPr kumimoji="1" lang="zh-CN" altLang="en-US" sz="2400" dirty="0">
              <a:latin typeface="+mj-ea"/>
              <a:ea typeface="+mj-ea"/>
            </a:endParaRPr>
          </a:p>
        </p:txBody>
      </p:sp>
      <p:sp>
        <p:nvSpPr>
          <p:cNvPr id="5" name="Rectangle 3"/>
          <p:cNvSpPr txBox="1">
            <a:spLocks noChangeArrowheads="1"/>
          </p:cNvSpPr>
          <p:nvPr/>
        </p:nvSpPr>
        <p:spPr>
          <a:xfrm>
            <a:off x="164679" y="4048373"/>
            <a:ext cx="6336704" cy="2880320"/>
          </a:xfrm>
          <a:prstGeom prst="rect">
            <a:avLst/>
          </a:prstGeom>
          <a:solidFill>
            <a:srgbClr val="99FF99"/>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1" lang="zh-CN" altLang="en-US" sz="2400" b="1" dirty="0" smtClean="0">
                <a:latin typeface="+mj-ea"/>
                <a:ea typeface="+mj-ea"/>
              </a:rPr>
              <a:t>实施监控过程中发现进度滞后，怎么办？</a:t>
            </a:r>
            <a:endParaRPr kumimoji="1" lang="en-US" altLang="zh-CN" sz="2400" b="1" dirty="0" smtClean="0">
              <a:latin typeface="+mj-ea"/>
              <a:ea typeface="+mj-ea"/>
            </a:endParaRPr>
          </a:p>
          <a:p>
            <a:pPr marL="400050" lvl="1" indent="0">
              <a:buNone/>
            </a:pPr>
            <a:r>
              <a:rPr kumimoji="1" lang="zh-CN" altLang="en-US" sz="2000" b="1" dirty="0" smtClean="0">
                <a:latin typeface="+mj-ea"/>
                <a:ea typeface="+mj-ea"/>
              </a:rPr>
              <a:t>选择最近的、时间估算较多的工作包实施以下措施</a:t>
            </a:r>
            <a:endParaRPr kumimoji="1" lang="en-US" altLang="zh-CN" sz="2000" b="1" dirty="0" smtClean="0">
              <a:latin typeface="+mj-ea"/>
              <a:ea typeface="+mj-ea"/>
            </a:endParaRPr>
          </a:p>
          <a:p>
            <a:pPr marL="800100" lvl="2" indent="0">
              <a:buNone/>
            </a:pPr>
            <a:r>
              <a:rPr kumimoji="1" lang="zh-CN" altLang="en-US" sz="2000" dirty="0" smtClean="0">
                <a:latin typeface="+mj-ea"/>
                <a:ea typeface="+mj-ea"/>
              </a:rPr>
              <a:t>投入更多的人</a:t>
            </a:r>
            <a:endParaRPr kumimoji="1" lang="en-US" altLang="zh-CN" sz="2000" dirty="0" smtClean="0">
              <a:latin typeface="+mj-ea"/>
              <a:ea typeface="+mj-ea"/>
            </a:endParaRPr>
          </a:p>
          <a:p>
            <a:pPr marL="800100" lvl="2" indent="0">
              <a:buNone/>
            </a:pPr>
            <a:r>
              <a:rPr kumimoji="1" lang="zh-CN" altLang="en-US" sz="2000" dirty="0" smtClean="0">
                <a:latin typeface="+mj-ea"/>
                <a:ea typeface="+mj-ea"/>
              </a:rPr>
              <a:t>现有的人投入更多的时间（加班）</a:t>
            </a:r>
            <a:endParaRPr kumimoji="1" lang="en-US" altLang="zh-CN" sz="2000" dirty="0" smtClean="0">
              <a:latin typeface="+mj-ea"/>
              <a:ea typeface="+mj-ea"/>
            </a:endParaRPr>
          </a:p>
          <a:p>
            <a:pPr marL="800100" lvl="2" indent="0">
              <a:buNone/>
            </a:pPr>
            <a:r>
              <a:rPr kumimoji="1" lang="zh-CN" altLang="en-US" sz="2000" dirty="0">
                <a:latin typeface="+mj-ea"/>
                <a:ea typeface="+mj-ea"/>
              </a:rPr>
              <a:t>换</a:t>
            </a:r>
            <a:r>
              <a:rPr kumimoji="1" lang="zh-CN" altLang="en-US" sz="2000" dirty="0" smtClean="0">
                <a:latin typeface="+mj-ea"/>
                <a:ea typeface="+mj-ea"/>
              </a:rPr>
              <a:t>工作效率高的人员去做</a:t>
            </a:r>
            <a:endParaRPr kumimoji="1" lang="en-US" altLang="zh-CN" sz="2000" dirty="0" smtClean="0">
              <a:latin typeface="+mj-ea"/>
              <a:ea typeface="+mj-ea"/>
            </a:endParaRPr>
          </a:p>
          <a:p>
            <a:pPr marL="800100" lvl="2" indent="0">
              <a:buNone/>
            </a:pPr>
            <a:r>
              <a:rPr kumimoji="1" lang="zh-CN" altLang="en-US" sz="2000" dirty="0" smtClean="0">
                <a:latin typeface="+mj-ea"/>
                <a:ea typeface="+mj-ea"/>
              </a:rPr>
              <a:t>改进工作方法和工具，提高效率</a:t>
            </a:r>
            <a:endParaRPr kumimoji="1" lang="en-US" altLang="zh-CN" sz="2000" dirty="0" smtClean="0">
              <a:latin typeface="+mj-ea"/>
              <a:ea typeface="+mj-ea"/>
            </a:endParaRPr>
          </a:p>
          <a:p>
            <a:pPr marL="800100" lvl="2" indent="0">
              <a:buNone/>
            </a:pPr>
            <a:r>
              <a:rPr kumimoji="1" lang="zh-CN" altLang="en-US" sz="2000" dirty="0" smtClean="0">
                <a:latin typeface="+mj-ea"/>
                <a:ea typeface="+mj-ea"/>
              </a:rPr>
              <a:t>缩小项目范围或降低活动质量要求</a:t>
            </a:r>
            <a:endParaRPr kumimoji="1" lang="en-US" altLang="zh-CN" sz="2000" dirty="0" smtClean="0">
              <a:latin typeface="+mj-ea"/>
              <a:ea typeface="+mj-ea"/>
            </a:endParaRPr>
          </a:p>
        </p:txBody>
      </p:sp>
      <p:sp>
        <p:nvSpPr>
          <p:cNvPr id="6" name="矩形 5"/>
          <p:cNvSpPr/>
          <p:nvPr/>
        </p:nvSpPr>
        <p:spPr>
          <a:xfrm>
            <a:off x="308695" y="1096045"/>
            <a:ext cx="1832553" cy="584775"/>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zh-CN" altLang="en-US" sz="3200" b="1" dirty="0"/>
              <a:t>项目监控</a:t>
            </a:r>
            <a:endParaRPr lang="zh-CN" altLang="en-US" sz="3200" dirty="0"/>
          </a:p>
        </p:txBody>
      </p:sp>
      <p:sp>
        <p:nvSpPr>
          <p:cNvPr id="7" name="TextBox 6"/>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实施阶段</a:t>
            </a:r>
            <a:endParaRPr lang="zh-CN" altLang="en-US" sz="2800" b="1" dirty="0">
              <a:solidFill>
                <a:schemeClr val="bg1"/>
              </a:solidFill>
            </a:endParaRPr>
          </a:p>
        </p:txBody>
      </p:sp>
    </p:spTree>
    <p:extLst>
      <p:ext uri="{BB962C8B-B14F-4D97-AF65-F5344CB8AC3E}">
        <p14:creationId xmlns="" xmlns:p14="http://schemas.microsoft.com/office/powerpoint/2010/main" val="968084080"/>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695" y="1555383"/>
            <a:ext cx="5607625" cy="2492990"/>
          </a:xfrm>
          <a:prstGeom prst="rect">
            <a:avLst/>
          </a:prstGeom>
          <a:solidFill>
            <a:schemeClr val="bg1"/>
          </a:solidFill>
        </p:spPr>
        <p:txBody>
          <a:bodyPr wrap="none" rtlCol="0">
            <a:spAutoFit/>
          </a:bodyPr>
          <a:lstStyle/>
          <a:p>
            <a:pPr>
              <a:lnSpc>
                <a:spcPct val="150000"/>
              </a:lnSpc>
            </a:pPr>
            <a:r>
              <a:rPr lang="zh-CN" altLang="en-US" sz="2400" b="1" dirty="0" smtClean="0">
                <a:latin typeface="微软雅黑" pitchFamily="34" charset="-122"/>
              </a:rPr>
              <a:t>变更源头：</a:t>
            </a:r>
            <a:endParaRPr lang="en-US" altLang="zh-CN" sz="2400" b="1" dirty="0" smtClean="0">
              <a:latin typeface="微软雅黑" pitchFamily="34" charset="-122"/>
            </a:endParaRPr>
          </a:p>
          <a:p>
            <a:pPr>
              <a:lnSpc>
                <a:spcPct val="150000"/>
              </a:lnSpc>
            </a:pPr>
            <a:r>
              <a:rPr lang="zh-CN" altLang="en-US" sz="2000" dirty="0" smtClean="0">
                <a:latin typeface="微软雅黑" pitchFamily="34" charset="-122"/>
              </a:rPr>
              <a:t>项目客户：    不断变化的想法与欲望</a:t>
            </a:r>
            <a:endParaRPr lang="en-US" altLang="zh-CN" sz="2000" dirty="0" smtClean="0">
              <a:latin typeface="微软雅黑" pitchFamily="34" charset="-122"/>
            </a:endParaRPr>
          </a:p>
          <a:p>
            <a:pPr>
              <a:lnSpc>
                <a:spcPct val="150000"/>
              </a:lnSpc>
            </a:pPr>
            <a:r>
              <a:rPr lang="zh-CN" altLang="en-US" sz="2000" dirty="0" smtClean="0">
                <a:latin typeface="微软雅黑" pitchFamily="34" charset="-122"/>
              </a:rPr>
              <a:t>项目团队：     成员技能与团队冲突</a:t>
            </a:r>
            <a:endParaRPr lang="en-US" altLang="zh-CN" sz="2000" dirty="0" smtClean="0">
              <a:latin typeface="微软雅黑" pitchFamily="34" charset="-122"/>
            </a:endParaRPr>
          </a:p>
          <a:p>
            <a:pPr>
              <a:lnSpc>
                <a:spcPct val="150000"/>
              </a:lnSpc>
            </a:pPr>
            <a:r>
              <a:rPr lang="zh-CN" altLang="en-US" sz="2000" dirty="0">
                <a:latin typeface="微软雅黑" pitchFamily="34" charset="-122"/>
              </a:rPr>
              <a:t>项目</a:t>
            </a:r>
            <a:r>
              <a:rPr lang="zh-CN" altLang="en-US" sz="2000" dirty="0" smtClean="0">
                <a:latin typeface="微软雅黑" pitchFamily="34" charset="-122"/>
              </a:rPr>
              <a:t>优先级： 市场变化</a:t>
            </a:r>
            <a:r>
              <a:rPr lang="en-US" altLang="zh-CN" sz="2000" dirty="0" smtClean="0">
                <a:latin typeface="微软雅黑" pitchFamily="34" charset="-122"/>
              </a:rPr>
              <a:t>/</a:t>
            </a:r>
            <a:r>
              <a:rPr lang="zh-CN" altLang="en-US" sz="2000" dirty="0" smtClean="0">
                <a:latin typeface="微软雅黑" pitchFamily="34" charset="-122"/>
              </a:rPr>
              <a:t>资源变化</a:t>
            </a:r>
            <a:r>
              <a:rPr lang="en-US" altLang="zh-CN" sz="2000" dirty="0" smtClean="0">
                <a:latin typeface="微软雅黑" pitchFamily="34" charset="-122"/>
              </a:rPr>
              <a:t>/</a:t>
            </a:r>
            <a:r>
              <a:rPr lang="zh-CN" altLang="en-US" sz="2000" dirty="0" smtClean="0">
                <a:latin typeface="微软雅黑" pitchFamily="34" charset="-122"/>
              </a:rPr>
              <a:t>其他项目影响</a:t>
            </a:r>
            <a:endParaRPr lang="en-US" altLang="zh-CN" sz="2000" dirty="0" smtClean="0">
              <a:latin typeface="微软雅黑" pitchFamily="34" charset="-122"/>
            </a:endParaRPr>
          </a:p>
          <a:p>
            <a:pPr>
              <a:lnSpc>
                <a:spcPct val="150000"/>
              </a:lnSpc>
            </a:pPr>
            <a:r>
              <a:rPr lang="zh-CN" altLang="en-US" sz="2000" dirty="0" smtClean="0">
                <a:latin typeface="微软雅黑" pitchFamily="34" charset="-122"/>
              </a:rPr>
              <a:t>其他：            法规</a:t>
            </a:r>
            <a:r>
              <a:rPr lang="en-US" altLang="zh-CN" sz="2000" dirty="0" smtClean="0">
                <a:latin typeface="微软雅黑" pitchFamily="34" charset="-122"/>
              </a:rPr>
              <a:t>.</a:t>
            </a:r>
            <a:r>
              <a:rPr lang="zh-CN" altLang="en-US" sz="2000" dirty="0" smtClean="0">
                <a:latin typeface="微软雅黑" pitchFamily="34" charset="-122"/>
              </a:rPr>
              <a:t>环境</a:t>
            </a:r>
            <a:r>
              <a:rPr lang="en-US" altLang="zh-CN" sz="2000" dirty="0" smtClean="0">
                <a:latin typeface="微软雅黑" pitchFamily="34" charset="-122"/>
              </a:rPr>
              <a:t>/</a:t>
            </a:r>
            <a:r>
              <a:rPr lang="zh-CN" altLang="en-US" sz="2000" dirty="0" smtClean="0">
                <a:latin typeface="微软雅黑" pitchFamily="34" charset="-122"/>
              </a:rPr>
              <a:t>企业变革</a:t>
            </a:r>
            <a:endParaRPr lang="en-US" altLang="zh-CN" sz="2000" dirty="0" smtClean="0">
              <a:latin typeface="微软雅黑" pitchFamily="34" charset="-122"/>
            </a:endParaRPr>
          </a:p>
        </p:txBody>
      </p:sp>
      <p:sp>
        <p:nvSpPr>
          <p:cNvPr id="3" name="TextBox 2"/>
          <p:cNvSpPr txBox="1"/>
          <p:nvPr/>
        </p:nvSpPr>
        <p:spPr>
          <a:xfrm>
            <a:off x="7867208" y="1384077"/>
            <a:ext cx="2954655" cy="461665"/>
          </a:xfrm>
          <a:prstGeom prst="rect">
            <a:avLst/>
          </a:prstGeom>
          <a:noFill/>
        </p:spPr>
        <p:txBody>
          <a:bodyPr wrap="none" rtlCol="0">
            <a:spAutoFit/>
          </a:bodyPr>
          <a:lstStyle/>
          <a:p>
            <a:r>
              <a:rPr lang="zh-CN" altLang="en-US" sz="2400" b="1" dirty="0" smtClean="0">
                <a:latin typeface="微软雅黑" pitchFamily="34" charset="-122"/>
              </a:rPr>
              <a:t>典型的变更管理过程</a:t>
            </a:r>
            <a:endParaRPr lang="zh-CN" altLang="en-US" sz="2400" b="1" dirty="0">
              <a:latin typeface="微软雅黑" pitchFamily="34" charset="-122"/>
            </a:endParaRPr>
          </a:p>
        </p:txBody>
      </p:sp>
      <p:sp>
        <p:nvSpPr>
          <p:cNvPr id="4" name="矩形 3"/>
          <p:cNvSpPr/>
          <p:nvPr/>
        </p:nvSpPr>
        <p:spPr>
          <a:xfrm>
            <a:off x="9092739" y="2032149"/>
            <a:ext cx="1869881" cy="50405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提交变更申请</a:t>
            </a:r>
            <a:endParaRPr lang="zh-CN" altLang="en-US" dirty="0">
              <a:latin typeface="微软雅黑" pitchFamily="34" charset="-122"/>
            </a:endParaRPr>
          </a:p>
        </p:txBody>
      </p:sp>
      <p:sp>
        <p:nvSpPr>
          <p:cNvPr id="5" name="矩形 4"/>
          <p:cNvSpPr/>
          <p:nvPr/>
        </p:nvSpPr>
        <p:spPr>
          <a:xfrm>
            <a:off x="9092739" y="2896245"/>
            <a:ext cx="1869881" cy="50405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申请影响分析</a:t>
            </a:r>
            <a:endParaRPr lang="zh-CN" altLang="en-US" dirty="0">
              <a:latin typeface="微软雅黑" pitchFamily="34" charset="-122"/>
            </a:endParaRPr>
          </a:p>
        </p:txBody>
      </p:sp>
      <p:sp>
        <p:nvSpPr>
          <p:cNvPr id="6" name="流程图: 决策 5"/>
          <p:cNvSpPr/>
          <p:nvPr/>
        </p:nvSpPr>
        <p:spPr>
          <a:xfrm>
            <a:off x="8407499" y="3760341"/>
            <a:ext cx="3240360" cy="792088"/>
          </a:xfrm>
          <a:prstGeom prst="flowChartDecisi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评审分析 结果</a:t>
            </a:r>
            <a:endParaRPr lang="zh-CN" altLang="en-US" dirty="0">
              <a:latin typeface="微软雅黑" pitchFamily="34" charset="-122"/>
            </a:endParaRPr>
          </a:p>
        </p:txBody>
      </p:sp>
      <p:sp>
        <p:nvSpPr>
          <p:cNvPr id="7" name="矩形 6"/>
          <p:cNvSpPr/>
          <p:nvPr/>
        </p:nvSpPr>
        <p:spPr>
          <a:xfrm>
            <a:off x="9092739" y="5776565"/>
            <a:ext cx="1869881" cy="69269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实施变更，并跟踪和发布状态</a:t>
            </a:r>
            <a:endParaRPr lang="zh-CN" altLang="en-US" dirty="0">
              <a:latin typeface="微软雅黑" pitchFamily="34" charset="-122"/>
            </a:endParaRPr>
          </a:p>
        </p:txBody>
      </p:sp>
      <p:sp>
        <p:nvSpPr>
          <p:cNvPr id="8" name="矩形 7"/>
          <p:cNvSpPr/>
          <p:nvPr/>
        </p:nvSpPr>
        <p:spPr>
          <a:xfrm>
            <a:off x="9092739" y="4912469"/>
            <a:ext cx="1869881" cy="50405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批准变更</a:t>
            </a:r>
            <a:endParaRPr lang="zh-CN" altLang="en-US" dirty="0">
              <a:latin typeface="微软雅黑" pitchFamily="34" charset="-122"/>
            </a:endParaRPr>
          </a:p>
        </p:txBody>
      </p:sp>
      <p:cxnSp>
        <p:nvCxnSpPr>
          <p:cNvPr id="9" name="直接箭头连接符 8"/>
          <p:cNvCxnSpPr/>
          <p:nvPr/>
        </p:nvCxnSpPr>
        <p:spPr>
          <a:xfrm>
            <a:off x="10027679" y="2536205"/>
            <a:ext cx="0" cy="36004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10027679" y="3400301"/>
            <a:ext cx="1" cy="36004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0027679" y="4552429"/>
            <a:ext cx="1" cy="36004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0027679" y="5416525"/>
            <a:ext cx="0" cy="36004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7365479" y="4175435"/>
            <a:ext cx="108012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61168" y="3760341"/>
            <a:ext cx="646331" cy="369332"/>
          </a:xfrm>
          <a:prstGeom prst="rect">
            <a:avLst/>
          </a:prstGeom>
          <a:noFill/>
        </p:spPr>
        <p:txBody>
          <a:bodyPr wrap="none" rtlCol="0">
            <a:spAutoFit/>
          </a:bodyPr>
          <a:lstStyle/>
          <a:p>
            <a:r>
              <a:rPr lang="zh-CN" altLang="en-US" dirty="0" smtClean="0">
                <a:latin typeface="微软雅黑" pitchFamily="34" charset="-122"/>
              </a:rPr>
              <a:t>拒绝</a:t>
            </a:r>
            <a:endParaRPr lang="zh-CN" altLang="en-US" dirty="0">
              <a:latin typeface="微软雅黑" pitchFamily="34" charset="-122"/>
            </a:endParaRPr>
          </a:p>
        </p:txBody>
      </p:sp>
      <p:sp>
        <p:nvSpPr>
          <p:cNvPr id="15" name="矩形 14"/>
          <p:cNvSpPr/>
          <p:nvPr/>
        </p:nvSpPr>
        <p:spPr>
          <a:xfrm>
            <a:off x="306314" y="880021"/>
            <a:ext cx="2160240" cy="646331"/>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zh-CN" altLang="en-US" sz="3600" b="1" dirty="0">
                <a:latin typeface="微软雅黑" pitchFamily="34" charset="-122"/>
              </a:rPr>
              <a:t>变更管理</a:t>
            </a:r>
          </a:p>
        </p:txBody>
      </p:sp>
      <p:sp>
        <p:nvSpPr>
          <p:cNvPr id="17" name="矩形 16"/>
          <p:cNvSpPr/>
          <p:nvPr/>
        </p:nvSpPr>
        <p:spPr>
          <a:xfrm>
            <a:off x="164679" y="4209963"/>
            <a:ext cx="7380465" cy="2492990"/>
          </a:xfrm>
          <a:prstGeom prst="rect">
            <a:avLst/>
          </a:prstGeom>
        </p:spPr>
        <p:txBody>
          <a:bodyPr wrap="square">
            <a:spAutoFit/>
          </a:bodyPr>
          <a:lstStyle/>
          <a:p>
            <a:pPr marL="0" indent="0">
              <a:lnSpc>
                <a:spcPct val="150000"/>
              </a:lnSpc>
              <a:buNone/>
            </a:pPr>
            <a:r>
              <a:rPr kumimoji="1" lang="zh-CN" altLang="en-US" sz="2400" b="1" dirty="0">
                <a:latin typeface="+mj-ea"/>
              </a:rPr>
              <a:t>变更管理的注意事项</a:t>
            </a:r>
            <a:endParaRPr kumimoji="1" lang="en-US" altLang="zh-CN" sz="2400" b="1" dirty="0">
              <a:latin typeface="+mj-ea"/>
            </a:endParaRPr>
          </a:p>
          <a:p>
            <a:pPr marL="742950" lvl="1" indent="-342900">
              <a:buFont typeface="Wingdings" pitchFamily="2" charset="2"/>
              <a:buChar char="l"/>
            </a:pPr>
            <a:r>
              <a:rPr kumimoji="1" lang="zh-CN" altLang="en-US" sz="2000" dirty="0" smtClean="0">
                <a:latin typeface="+mj-ea"/>
              </a:rPr>
              <a:t>变更</a:t>
            </a:r>
            <a:r>
              <a:rPr kumimoji="1" lang="zh-CN" altLang="en-US" sz="2000" dirty="0">
                <a:latin typeface="+mj-ea"/>
              </a:rPr>
              <a:t>发生时首先要确定“能做些什么，以及不能做些什么</a:t>
            </a:r>
            <a:r>
              <a:rPr kumimoji="1" lang="zh-CN" altLang="en-US" sz="2000" dirty="0" smtClean="0">
                <a:latin typeface="+mj-ea"/>
              </a:rPr>
              <a:t>”</a:t>
            </a:r>
            <a:endParaRPr kumimoji="1" lang="en-US" altLang="zh-CN" sz="2000" dirty="0">
              <a:latin typeface="+mj-ea"/>
            </a:endParaRPr>
          </a:p>
          <a:p>
            <a:pPr marL="742950" lvl="1" indent="-342900">
              <a:buFont typeface="Wingdings" pitchFamily="2" charset="2"/>
              <a:buChar char="l"/>
            </a:pPr>
            <a:r>
              <a:rPr kumimoji="1" lang="zh-CN" altLang="en-US" sz="2000" dirty="0" smtClean="0">
                <a:latin typeface="+mj-ea"/>
              </a:rPr>
              <a:t>确定</a:t>
            </a:r>
            <a:r>
              <a:rPr kumimoji="1" lang="zh-CN" altLang="en-US" sz="2000" dirty="0">
                <a:latin typeface="+mj-ea"/>
              </a:rPr>
              <a:t>全体一致同意方案，提出变更步骤，并就将要做出的变更进行即时评估</a:t>
            </a:r>
            <a:endParaRPr kumimoji="1" lang="en-US" altLang="zh-CN" sz="2000" dirty="0">
              <a:latin typeface="+mj-ea"/>
            </a:endParaRPr>
          </a:p>
          <a:p>
            <a:pPr marL="742950" lvl="1" indent="-342900">
              <a:buFont typeface="Wingdings" pitchFamily="2" charset="2"/>
              <a:buChar char="l"/>
            </a:pPr>
            <a:r>
              <a:rPr kumimoji="1" lang="zh-CN" altLang="en-US" sz="2000" dirty="0">
                <a:latin typeface="+mj-ea"/>
              </a:rPr>
              <a:t>申请</a:t>
            </a:r>
            <a:r>
              <a:rPr kumimoji="1" lang="en-US" altLang="zh-CN" sz="2000" dirty="0">
                <a:latin typeface="+mj-ea"/>
              </a:rPr>
              <a:t>/</a:t>
            </a:r>
            <a:r>
              <a:rPr kumimoji="1" lang="zh-CN" altLang="en-US" sz="2000" dirty="0">
                <a:latin typeface="+mj-ea"/>
              </a:rPr>
              <a:t>审批修改后的计划（修改部分）</a:t>
            </a:r>
            <a:endParaRPr kumimoji="1" lang="en-US" altLang="zh-CN" sz="2000" dirty="0">
              <a:latin typeface="+mj-ea"/>
            </a:endParaRPr>
          </a:p>
          <a:p>
            <a:pPr marL="742950" lvl="1" indent="-342900">
              <a:buFont typeface="Wingdings" pitchFamily="2" charset="2"/>
              <a:buChar char="l"/>
            </a:pPr>
            <a:r>
              <a:rPr kumimoji="1" lang="zh-CN" altLang="en-US" sz="2000" dirty="0">
                <a:latin typeface="+mj-ea"/>
              </a:rPr>
              <a:t>保持</a:t>
            </a:r>
            <a:r>
              <a:rPr kumimoji="1" lang="en-US" altLang="zh-CN" sz="2000" dirty="0">
                <a:latin typeface="+mj-ea"/>
              </a:rPr>
              <a:t>/</a:t>
            </a:r>
            <a:r>
              <a:rPr kumimoji="1" lang="zh-CN" altLang="en-US" sz="2000" dirty="0">
                <a:latin typeface="+mj-ea"/>
              </a:rPr>
              <a:t>共享计划和信息最新状态</a:t>
            </a:r>
            <a:endParaRPr kumimoji="1" lang="en-US" altLang="zh-CN" sz="2000" dirty="0">
              <a:latin typeface="+mj-ea"/>
            </a:endParaRPr>
          </a:p>
          <a:p>
            <a:pPr marL="742950" lvl="1" indent="-342900">
              <a:buFont typeface="Wingdings" pitchFamily="2" charset="2"/>
              <a:buChar char="l"/>
            </a:pPr>
            <a:r>
              <a:rPr kumimoji="1" lang="zh-CN" altLang="en-US" sz="2000" dirty="0">
                <a:latin typeface="+mj-ea"/>
              </a:rPr>
              <a:t>尽量做得“天衣无缝”，而且没有“痛苦”</a:t>
            </a:r>
            <a:endParaRPr kumimoji="1" lang="en-US" altLang="zh-CN" sz="2000" dirty="0">
              <a:latin typeface="+mj-ea"/>
            </a:endParaRPr>
          </a:p>
        </p:txBody>
      </p:sp>
      <p:sp>
        <p:nvSpPr>
          <p:cNvPr id="18" name="TextBox 17"/>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实施阶段</a:t>
            </a:r>
            <a:endParaRPr lang="zh-CN" altLang="en-US" sz="2800" b="1" dirty="0">
              <a:solidFill>
                <a:schemeClr val="bg1"/>
              </a:solidFill>
            </a:endParaRPr>
          </a:p>
        </p:txBody>
      </p:sp>
    </p:spTree>
    <p:extLst>
      <p:ext uri="{BB962C8B-B14F-4D97-AF65-F5344CB8AC3E}">
        <p14:creationId xmlns="" xmlns:p14="http://schemas.microsoft.com/office/powerpoint/2010/main" val="695866445"/>
      </p:ext>
    </p:extLst>
  </p:cSld>
  <p:clrMapOvr>
    <a:masterClrMapping/>
  </p:clrMapOvr>
  <p:transition spd="med"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520255" y="1322611"/>
            <a:ext cx="8229600" cy="45259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Tx/>
              <a:buNone/>
            </a:pPr>
            <a:r>
              <a:rPr kumimoji="1" lang="zh-CN" altLang="en-US" sz="2400" b="1" dirty="0" smtClean="0">
                <a:latin typeface="+mj-ea"/>
                <a:ea typeface="+mj-ea"/>
              </a:rPr>
              <a:t>实施监控阶段关键点</a:t>
            </a:r>
            <a:endParaRPr kumimoji="1" lang="en-US" altLang="zh-CN" sz="2400" b="1"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根据沟通计划，与项目干系人进行良好的沟通</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严格监控进度，及时协调解决问题</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重点跟踪监控高风险任务，并采取有效的防范措施</a:t>
            </a:r>
            <a:endParaRPr kumimoji="1" lang="en-US" altLang="zh-CN" sz="2000" dirty="0" smtClean="0">
              <a:latin typeface="+mj-ea"/>
              <a:ea typeface="+mj-ea"/>
            </a:endParaRPr>
          </a:p>
          <a:p>
            <a:pPr>
              <a:lnSpc>
                <a:spcPct val="150000"/>
              </a:lnSpc>
              <a:buFontTx/>
              <a:buNone/>
            </a:pPr>
            <a:endParaRPr kumimoji="1" lang="en-US" altLang="zh-CN" sz="2000" dirty="0" smtClean="0">
              <a:latin typeface="+mj-ea"/>
              <a:ea typeface="+mj-ea"/>
            </a:endParaRPr>
          </a:p>
          <a:p>
            <a:pPr>
              <a:lnSpc>
                <a:spcPct val="150000"/>
              </a:lnSpc>
              <a:buFontTx/>
              <a:buNone/>
            </a:pPr>
            <a:r>
              <a:rPr kumimoji="1" lang="zh-CN" altLang="en-US" sz="2400" b="1" dirty="0" smtClean="0">
                <a:latin typeface="+mj-ea"/>
                <a:ea typeface="+mj-ea"/>
              </a:rPr>
              <a:t>实施监控阶段常见问题：</a:t>
            </a:r>
            <a:endParaRPr kumimoji="1" lang="en-US" altLang="zh-CN" sz="2400" b="1"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需求变更管理不善，导致变更频繁，项目组运作混乱</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a:latin typeface="+mj-ea"/>
                <a:ea typeface="+mj-ea"/>
              </a:rPr>
              <a:t>跨</a:t>
            </a:r>
            <a:r>
              <a:rPr kumimoji="1" lang="zh-CN" altLang="en-US" sz="2000" dirty="0" smtClean="0">
                <a:latin typeface="+mj-ea"/>
                <a:ea typeface="+mj-ea"/>
              </a:rPr>
              <a:t>部门项目组成员的绩效考核与激励机制不完善</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a:latin typeface="+mj-ea"/>
                <a:ea typeface="+mj-ea"/>
              </a:rPr>
              <a:t>项目</a:t>
            </a:r>
            <a:r>
              <a:rPr kumimoji="1" lang="zh-CN" altLang="en-US" sz="2000" dirty="0" smtClean="0">
                <a:latin typeface="+mj-ea"/>
                <a:ea typeface="+mj-ea"/>
              </a:rPr>
              <a:t>组的沟通和跨部门协调难度比较大</a:t>
            </a:r>
          </a:p>
        </p:txBody>
      </p:sp>
      <p:sp>
        <p:nvSpPr>
          <p:cNvPr id="4" name="TextBox 3"/>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实施阶段</a:t>
            </a:r>
            <a:endParaRPr lang="zh-CN" altLang="en-US" sz="2800" b="1" dirty="0">
              <a:solidFill>
                <a:schemeClr val="bg1"/>
              </a:solidFill>
            </a:endParaRPr>
          </a:p>
        </p:txBody>
      </p:sp>
    </p:spTree>
    <p:extLst>
      <p:ext uri="{BB962C8B-B14F-4D97-AF65-F5344CB8AC3E}">
        <p14:creationId xmlns="" xmlns:p14="http://schemas.microsoft.com/office/powerpoint/2010/main" val="763072962"/>
      </p:ext>
    </p:extLst>
  </p:cSld>
  <p:clrMapOvr>
    <a:masterClrMapping/>
  </p:clrMapOvr>
  <p:transition spd="med"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2" name="淘宝网chenying0907出品 1"/>
          <p:cNvGrpSpPr/>
          <p:nvPr/>
        </p:nvGrpSpPr>
        <p:grpSpPr>
          <a:xfrm>
            <a:off x="12391617" y="-15298"/>
            <a:ext cx="48555" cy="2623511"/>
            <a:chOff x="12391617" y="0"/>
            <a:chExt cx="48555" cy="2623511"/>
          </a:xfrm>
        </p:grpSpPr>
        <p:sp>
          <p:nvSpPr>
            <p:cNvPr id="2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28" name="淘宝网chenying0907出品 27"/>
          <p:cNvSpPr/>
          <p:nvPr/>
        </p:nvSpPr>
        <p:spPr>
          <a:xfrm>
            <a:off x="16743" y="243603"/>
            <a:ext cx="6556648"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14"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2" name="Rectangle 4"/>
          <p:cNvSpPr>
            <a:spLocks noChangeArrowheads="1"/>
          </p:cNvSpPr>
          <p:nvPr/>
        </p:nvSpPr>
        <p:spPr bwMode="auto">
          <a:xfrm>
            <a:off x="785773" y="1018537"/>
            <a:ext cx="5572164" cy="2312036"/>
          </a:xfrm>
          <a:prstGeom prst="rect">
            <a:avLst/>
          </a:prstGeom>
          <a:solidFill>
            <a:schemeClr val="accent3">
              <a:lumMod val="20000"/>
              <a:lumOff val="80000"/>
            </a:schemeClr>
          </a:solidFill>
          <a:ln>
            <a:noFill/>
          </a:ln>
          <a:effectLst>
            <a:glow rad="101600">
              <a:schemeClr val="accent4">
                <a:satMod val="175000"/>
                <a:alpha val="40000"/>
              </a:schemeClr>
            </a:glow>
          </a:effectLst>
          <a:extLst/>
        </p:spPr>
        <p:txBody>
          <a:bodyPr anchor="ctr"/>
          <a:lstStyle/>
          <a:p>
            <a:pPr>
              <a:lnSpc>
                <a:spcPct val="75000"/>
              </a:lnSpc>
            </a:pPr>
            <a:r>
              <a:rPr lang="zh-CN" altLang="en-US" sz="2000" b="1" dirty="0" smtClean="0">
                <a:latin typeface="微软雅黑" pitchFamily="34" charset="-122"/>
                <a:ea typeface="微软雅黑" pitchFamily="34" charset="-122"/>
              </a:rPr>
              <a:t>目前公司存在的现状</a:t>
            </a:r>
          </a:p>
          <a:p>
            <a:pPr eaLnBrk="1" hangingPunct="1">
              <a:lnSpc>
                <a:spcPct val="75000"/>
              </a:lnSpc>
            </a:pPr>
            <a:endParaRPr lang="en-US" altLang="zh-CN" sz="2000" b="1" dirty="0" smtClean="0">
              <a:solidFill>
                <a:srgbClr val="000066"/>
              </a:solidFill>
              <a:latin typeface="宋体" pitchFamily="2" charset="-122"/>
            </a:endParaRPr>
          </a:p>
          <a:p>
            <a:pPr eaLnBrk="1" hangingPunct="1">
              <a:lnSpc>
                <a:spcPct val="75000"/>
              </a:lnSpc>
            </a:pPr>
            <a:r>
              <a:rPr lang="zh-CN" altLang="en-US" sz="2000" b="1" dirty="0" smtClean="0">
                <a:solidFill>
                  <a:srgbClr val="000066"/>
                </a:solidFill>
                <a:latin typeface="宋体" pitchFamily="2" charset="-122"/>
              </a:rPr>
              <a:t>大部分人</a:t>
            </a:r>
            <a:r>
              <a:rPr lang="en-US" altLang="zh-CN" sz="2000" b="1" dirty="0" smtClean="0">
                <a:solidFill>
                  <a:srgbClr val="000066"/>
                </a:solidFill>
                <a:latin typeface="宋体" pitchFamily="2" charset="-122"/>
              </a:rPr>
              <a:t>----</a:t>
            </a:r>
            <a:r>
              <a:rPr lang="zh-CN" altLang="en-US" sz="2000" b="1" dirty="0" smtClean="0">
                <a:solidFill>
                  <a:srgbClr val="000066"/>
                </a:solidFill>
                <a:latin typeface="宋体" pitchFamily="2" charset="-122"/>
              </a:rPr>
              <a:t>仅在一个领域有较深技术能力；</a:t>
            </a:r>
            <a:endParaRPr lang="en-US" altLang="zh-CN" sz="2000" b="1" dirty="0" smtClean="0">
              <a:solidFill>
                <a:srgbClr val="000066"/>
              </a:solidFill>
              <a:latin typeface="宋体" pitchFamily="2" charset="-122"/>
            </a:endParaRPr>
          </a:p>
          <a:p>
            <a:pPr eaLnBrk="1" hangingPunct="1">
              <a:lnSpc>
                <a:spcPct val="75000"/>
              </a:lnSpc>
            </a:pPr>
            <a:endParaRPr lang="en-US" altLang="zh-CN" sz="2000" b="1" dirty="0">
              <a:solidFill>
                <a:srgbClr val="000066"/>
              </a:solidFill>
              <a:latin typeface="宋体" pitchFamily="2" charset="-122"/>
            </a:endParaRPr>
          </a:p>
          <a:p>
            <a:pPr eaLnBrk="1" hangingPunct="1">
              <a:lnSpc>
                <a:spcPct val="75000"/>
              </a:lnSpc>
            </a:pPr>
            <a:r>
              <a:rPr lang="zh-CN" altLang="en-US" sz="2000" b="1" dirty="0" smtClean="0">
                <a:solidFill>
                  <a:srgbClr val="000066"/>
                </a:solidFill>
                <a:latin typeface="宋体" pitchFamily="2" charset="-122"/>
              </a:rPr>
              <a:t>小部分人</a:t>
            </a:r>
            <a:r>
              <a:rPr lang="en-US" altLang="zh-CN" sz="2000" b="1" dirty="0" smtClean="0">
                <a:solidFill>
                  <a:srgbClr val="000066"/>
                </a:solidFill>
                <a:latin typeface="宋体" pitchFamily="2" charset="-122"/>
              </a:rPr>
              <a:t>----</a:t>
            </a:r>
            <a:r>
              <a:rPr lang="zh-CN" altLang="en-US" sz="2000" b="1" dirty="0" smtClean="0">
                <a:solidFill>
                  <a:srgbClr val="000066"/>
                </a:solidFill>
                <a:latin typeface="宋体" pitchFamily="2" charset="-122"/>
              </a:rPr>
              <a:t>学校刚出来不久；</a:t>
            </a:r>
            <a:endParaRPr lang="en-US" altLang="zh-CN" sz="2000" b="1" dirty="0" smtClean="0">
              <a:solidFill>
                <a:srgbClr val="000066"/>
              </a:solidFill>
              <a:latin typeface="宋体" pitchFamily="2" charset="-122"/>
            </a:endParaRPr>
          </a:p>
          <a:p>
            <a:pPr eaLnBrk="1" hangingPunct="1">
              <a:lnSpc>
                <a:spcPct val="75000"/>
              </a:lnSpc>
            </a:pPr>
            <a:endParaRPr lang="en-US" altLang="zh-CN" sz="2000" b="1" dirty="0">
              <a:solidFill>
                <a:srgbClr val="000066"/>
              </a:solidFill>
              <a:latin typeface="宋体" pitchFamily="2" charset="-122"/>
            </a:endParaRPr>
          </a:p>
          <a:p>
            <a:pPr eaLnBrk="1" hangingPunct="1">
              <a:lnSpc>
                <a:spcPct val="75000"/>
              </a:lnSpc>
            </a:pPr>
            <a:r>
              <a:rPr lang="zh-CN" altLang="en-US" sz="2000" b="1" dirty="0" smtClean="0">
                <a:solidFill>
                  <a:srgbClr val="000066"/>
                </a:solidFill>
                <a:latin typeface="宋体" pitchFamily="2" charset="-122"/>
              </a:rPr>
              <a:t>小部分人</a:t>
            </a:r>
            <a:r>
              <a:rPr lang="en-US" altLang="zh-CN" sz="2000" b="1" dirty="0" smtClean="0">
                <a:solidFill>
                  <a:srgbClr val="000066"/>
                </a:solidFill>
                <a:latin typeface="宋体" pitchFamily="2" charset="-122"/>
              </a:rPr>
              <a:t>----</a:t>
            </a:r>
            <a:r>
              <a:rPr lang="zh-CN" altLang="en-US" sz="2000" b="1" dirty="0" smtClean="0">
                <a:solidFill>
                  <a:srgbClr val="FF0000"/>
                </a:solidFill>
                <a:latin typeface="宋体" pitchFamily="2" charset="-122"/>
              </a:rPr>
              <a:t>性格</a:t>
            </a:r>
            <a:r>
              <a:rPr lang="zh-CN" altLang="en-US" sz="2000" b="1" dirty="0" smtClean="0">
                <a:solidFill>
                  <a:srgbClr val="000066"/>
                </a:solidFill>
                <a:latin typeface="宋体" pitchFamily="2" charset="-122"/>
              </a:rPr>
              <a:t>中多一份害羞；</a:t>
            </a:r>
            <a:endParaRPr lang="en-US" altLang="zh-CN" sz="2000" b="1" dirty="0" smtClean="0">
              <a:solidFill>
                <a:srgbClr val="000066"/>
              </a:solidFill>
              <a:latin typeface="宋体" pitchFamily="2" charset="-122"/>
            </a:endParaRPr>
          </a:p>
          <a:p>
            <a:pPr eaLnBrk="1" hangingPunct="1">
              <a:lnSpc>
                <a:spcPct val="75000"/>
              </a:lnSpc>
            </a:pPr>
            <a:endParaRPr lang="en-US" altLang="zh-CN" sz="2000" b="1" dirty="0">
              <a:solidFill>
                <a:srgbClr val="000066"/>
              </a:solidFill>
              <a:latin typeface="宋体" pitchFamily="2" charset="-122"/>
            </a:endParaRPr>
          </a:p>
          <a:p>
            <a:pPr eaLnBrk="1" hangingPunct="1">
              <a:lnSpc>
                <a:spcPct val="75000"/>
              </a:lnSpc>
            </a:pPr>
            <a:r>
              <a:rPr lang="zh-CN" altLang="en-US" sz="2000" b="1" dirty="0" smtClean="0">
                <a:solidFill>
                  <a:srgbClr val="000066"/>
                </a:solidFill>
                <a:latin typeface="宋体" pitchFamily="2" charset="-122"/>
              </a:rPr>
              <a:t>小部分人</a:t>
            </a:r>
            <a:r>
              <a:rPr lang="en-US" altLang="zh-CN" sz="2000" b="1" dirty="0" smtClean="0">
                <a:solidFill>
                  <a:srgbClr val="000066"/>
                </a:solidFill>
                <a:latin typeface="宋体" pitchFamily="2" charset="-122"/>
              </a:rPr>
              <a:t>----</a:t>
            </a:r>
            <a:r>
              <a:rPr lang="zh-CN" altLang="en-US" sz="2000" b="1" dirty="0" smtClean="0">
                <a:solidFill>
                  <a:srgbClr val="000066"/>
                </a:solidFill>
                <a:latin typeface="宋体" pitchFamily="2" charset="-122"/>
              </a:rPr>
              <a:t>工作中有一份迷茫</a:t>
            </a:r>
            <a:endParaRPr lang="en-US" altLang="zh-CN" sz="2000" b="1" dirty="0" smtClean="0">
              <a:solidFill>
                <a:srgbClr val="000066"/>
              </a:solidFill>
              <a:latin typeface="宋体" pitchFamily="2" charset="-122"/>
            </a:endParaRPr>
          </a:p>
        </p:txBody>
      </p:sp>
      <p:graphicFrame>
        <p:nvGraphicFramePr>
          <p:cNvPr id="13" name="图表 12"/>
          <p:cNvGraphicFramePr/>
          <p:nvPr>
            <p:extLst>
              <p:ext uri="{D42A27DB-BD31-4B8C-83A1-F6EECF244321}">
                <p14:modId xmlns="" xmlns:p14="http://schemas.microsoft.com/office/powerpoint/2010/main" val="1738309087"/>
              </p:ext>
            </p:extLst>
          </p:nvPr>
        </p:nvGraphicFramePr>
        <p:xfrm>
          <a:off x="4557167" y="1601166"/>
          <a:ext cx="7917880" cy="5715000"/>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p:cNvSpPr txBox="1"/>
          <p:nvPr/>
        </p:nvSpPr>
        <p:spPr>
          <a:xfrm>
            <a:off x="4857739" y="4902209"/>
            <a:ext cx="1630680" cy="400110"/>
          </a:xfrm>
          <a:prstGeom prst="rect">
            <a:avLst/>
          </a:prstGeom>
          <a:solidFill>
            <a:schemeClr val="accent6">
              <a:lumMod val="60000"/>
              <a:lumOff val="40000"/>
            </a:schemeClr>
          </a:solidFill>
        </p:spPr>
        <p:txBody>
          <a:bodyPr wrap="square" rtlCol="0">
            <a:spAutoFit/>
          </a:bodyPr>
          <a:lstStyle/>
          <a:p>
            <a:r>
              <a:rPr lang="zh-CN" altLang="en-US" sz="2000" b="1" dirty="0" smtClean="0">
                <a:solidFill>
                  <a:srgbClr val="FF0000"/>
                </a:solidFill>
              </a:rPr>
              <a:t>能力解析图</a:t>
            </a:r>
            <a:endParaRPr lang="zh-CN" altLang="en-US" sz="2000" b="1" dirty="0">
              <a:solidFill>
                <a:srgbClr val="FF0000"/>
              </a:solidFill>
            </a:endParaRPr>
          </a:p>
        </p:txBody>
      </p:sp>
      <p:sp>
        <p:nvSpPr>
          <p:cNvPr id="15" name="MH_SubTitle_1"/>
          <p:cNvSpPr txBox="1"/>
          <p:nvPr>
            <p:custDataLst>
              <p:tags r:id="rId1"/>
            </p:custDataLst>
          </p:nvPr>
        </p:nvSpPr>
        <p:spPr>
          <a:xfrm>
            <a:off x="270606" y="266339"/>
            <a:ext cx="4883647" cy="430887"/>
          </a:xfrm>
          <a:prstGeom prst="rect">
            <a:avLst/>
          </a:prstGeom>
          <a:noFill/>
        </p:spPr>
        <p:txBody>
          <a:bodyPr wrap="square" lIns="0" tIns="0" rIns="0" bIns="0" anchor="ctr">
            <a:spAutoFit/>
          </a:bodyPr>
          <a:lstStyle/>
          <a:p>
            <a:pPr eaLnBrk="1" hangingPunct="1"/>
            <a:r>
              <a:rPr lang="zh-CN" altLang="en-US" sz="2800" b="1" dirty="0" smtClean="0">
                <a:solidFill>
                  <a:schemeClr val="bg1"/>
                </a:solidFill>
                <a:latin typeface="微软雅黑" pitchFamily="34" charset="-122"/>
                <a:ea typeface="微软雅黑" pitchFamily="34" charset="-122"/>
              </a:rPr>
              <a:t>一、项目管理引言</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805589798"/>
      </p:ext>
    </p:extLst>
  </p:cSld>
  <p:clrMapOvr>
    <a:masterClrMapping/>
  </p:clrMapOvr>
  <p:transition spd="med"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6789415" y="1672109"/>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监控</a:t>
            </a:r>
          </a:p>
        </p:txBody>
      </p:sp>
      <p:sp>
        <p:nvSpPr>
          <p:cNvPr id="3" name="椭圆 2"/>
          <p:cNvSpPr/>
          <p:nvPr/>
        </p:nvSpPr>
        <p:spPr>
          <a:xfrm>
            <a:off x="8733631" y="3748959"/>
            <a:ext cx="1368152" cy="864096"/>
          </a:xfrm>
          <a:prstGeom prst="ellipse">
            <a:avLst/>
          </a:prstGeom>
          <a:solidFill>
            <a:schemeClr val="accent2">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solidFill>
                  <a:schemeClr val="tx1"/>
                </a:solidFill>
                <a:latin typeface="微软雅黑" pitchFamily="34" charset="-122"/>
              </a:rPr>
              <a:t>收尾</a:t>
            </a:r>
          </a:p>
        </p:txBody>
      </p:sp>
      <p:sp>
        <p:nvSpPr>
          <p:cNvPr id="4" name="椭圆 3"/>
          <p:cNvSpPr/>
          <p:nvPr/>
        </p:nvSpPr>
        <p:spPr>
          <a:xfrm>
            <a:off x="6791252" y="3760341"/>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实施</a:t>
            </a:r>
          </a:p>
        </p:txBody>
      </p:sp>
      <p:sp>
        <p:nvSpPr>
          <p:cNvPr id="5" name="椭圆 4"/>
          <p:cNvSpPr/>
          <p:nvPr/>
        </p:nvSpPr>
        <p:spPr>
          <a:xfrm>
            <a:off x="4629175" y="3760341"/>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计划</a:t>
            </a:r>
          </a:p>
        </p:txBody>
      </p:sp>
      <p:sp>
        <p:nvSpPr>
          <p:cNvPr id="6" name="椭圆 5"/>
          <p:cNvSpPr/>
          <p:nvPr/>
        </p:nvSpPr>
        <p:spPr>
          <a:xfrm>
            <a:off x="2540943" y="3760341"/>
            <a:ext cx="1368152" cy="864096"/>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itchFamily="34" charset="-122"/>
              </a:rPr>
              <a:t>启动</a:t>
            </a:r>
          </a:p>
        </p:txBody>
      </p:sp>
      <p:cxnSp>
        <p:nvCxnSpPr>
          <p:cNvPr id="7" name="肘形连接符 6"/>
          <p:cNvCxnSpPr>
            <a:stCxn id="2" idx="2"/>
            <a:endCxn id="6" idx="0"/>
          </p:cNvCxnSpPr>
          <p:nvPr/>
        </p:nvCxnSpPr>
        <p:spPr>
          <a:xfrm rot="10800000" flipV="1">
            <a:off x="3225019" y="2104157"/>
            <a:ext cx="3564396" cy="16561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2" idx="2"/>
            <a:endCxn id="5" idx="0"/>
          </p:cNvCxnSpPr>
          <p:nvPr/>
        </p:nvCxnSpPr>
        <p:spPr>
          <a:xfrm rot="10800000" flipV="1">
            <a:off x="5313251" y="2104157"/>
            <a:ext cx="1476164" cy="165618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6"/>
            <a:endCxn id="5" idx="2"/>
          </p:cNvCxnSpPr>
          <p:nvPr/>
        </p:nvCxnSpPr>
        <p:spPr>
          <a:xfrm>
            <a:off x="3909095" y="4192389"/>
            <a:ext cx="72008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4" idx="2"/>
          </p:cNvCxnSpPr>
          <p:nvPr/>
        </p:nvCxnSpPr>
        <p:spPr>
          <a:xfrm>
            <a:off x="5997327" y="4192389"/>
            <a:ext cx="793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6"/>
            <a:endCxn id="3" idx="2"/>
          </p:cNvCxnSpPr>
          <p:nvPr/>
        </p:nvCxnSpPr>
        <p:spPr>
          <a:xfrm flipV="1">
            <a:off x="8159404" y="4181007"/>
            <a:ext cx="574227" cy="113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0"/>
            <a:endCxn id="2" idx="4"/>
          </p:cNvCxnSpPr>
          <p:nvPr/>
        </p:nvCxnSpPr>
        <p:spPr>
          <a:xfrm flipH="1" flipV="1">
            <a:off x="7473491" y="2536205"/>
            <a:ext cx="1837" cy="122413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8613452" y="4780129"/>
            <a:ext cx="1945135" cy="1068444"/>
          </a:xfrm>
          <a:prstGeom prst="roundRect">
            <a:avLst/>
          </a:prstGeom>
          <a:solidFill>
            <a:srgbClr val="99CC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latin typeface="微软雅黑" pitchFamily="34" charset="-122"/>
              </a:rPr>
              <a:t>对项目的正式接受，达到项目有序的结束</a:t>
            </a:r>
            <a:endParaRPr lang="zh-CN" altLang="en-US" sz="1600" dirty="0">
              <a:solidFill>
                <a:schemeClr val="tx1"/>
              </a:solidFill>
              <a:latin typeface="微软雅黑" pitchFamily="34" charset="-122"/>
            </a:endParaRPr>
          </a:p>
        </p:txBody>
      </p:sp>
      <p:sp>
        <p:nvSpPr>
          <p:cNvPr id="14" name="TextBox 13"/>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收尾阶段</a:t>
            </a:r>
            <a:endParaRPr lang="zh-CN" altLang="en-US" sz="2800" b="1" dirty="0">
              <a:solidFill>
                <a:schemeClr val="bg1"/>
              </a:solidFill>
            </a:endParaRPr>
          </a:p>
        </p:txBody>
      </p:sp>
      <p:cxnSp>
        <p:nvCxnSpPr>
          <p:cNvPr id="15" name="直接连接符 14"/>
          <p:cNvCxnSpPr/>
          <p:nvPr/>
        </p:nvCxnSpPr>
        <p:spPr>
          <a:xfrm>
            <a:off x="8176457" y="2173091"/>
            <a:ext cx="1395396" cy="13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5400000">
            <a:off x="8750316" y="3008308"/>
            <a:ext cx="164307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13861254"/>
      </p:ext>
    </p:extLst>
  </p:cSld>
  <p:clrMapOvr>
    <a:masterClrMapping/>
  </p:clrMapOvr>
  <p:transition spd="med"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同侧圆角矩形 1"/>
          <p:cNvSpPr/>
          <p:nvPr/>
        </p:nvSpPr>
        <p:spPr>
          <a:xfrm>
            <a:off x="3117007" y="1600101"/>
            <a:ext cx="273630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收尾阶段任务</a:t>
            </a:r>
            <a:endParaRPr lang="zh-CN" altLang="en-US" dirty="0">
              <a:latin typeface="微软雅黑" pitchFamily="34" charset="-122"/>
            </a:endParaRPr>
          </a:p>
        </p:txBody>
      </p:sp>
      <p:sp>
        <p:nvSpPr>
          <p:cNvPr id="3" name="矩形 2"/>
          <p:cNvSpPr/>
          <p:nvPr/>
        </p:nvSpPr>
        <p:spPr>
          <a:xfrm>
            <a:off x="3117007" y="2176166"/>
            <a:ext cx="2736304" cy="1368152"/>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zh-CN" altLang="en-US" dirty="0" smtClean="0">
                <a:solidFill>
                  <a:srgbClr val="0070C0"/>
                </a:solidFill>
                <a:latin typeface="微软雅黑" pitchFamily="34" charset="-122"/>
              </a:rPr>
              <a:t>评估与验收</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项目总结</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文件归档</a:t>
            </a:r>
            <a:endParaRPr lang="zh-CN" altLang="en-US" dirty="0">
              <a:solidFill>
                <a:srgbClr val="0070C0"/>
              </a:solidFill>
              <a:latin typeface="微软雅黑" pitchFamily="34" charset="-122"/>
            </a:endParaRPr>
          </a:p>
        </p:txBody>
      </p:sp>
      <p:sp>
        <p:nvSpPr>
          <p:cNvPr id="4" name="同侧圆角矩形 3"/>
          <p:cNvSpPr/>
          <p:nvPr/>
        </p:nvSpPr>
        <p:spPr>
          <a:xfrm>
            <a:off x="7077447" y="1600101"/>
            <a:ext cx="273630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收尾阶段输出</a:t>
            </a:r>
            <a:endParaRPr lang="zh-CN" altLang="en-US" dirty="0">
              <a:latin typeface="微软雅黑" pitchFamily="34" charset="-122"/>
            </a:endParaRPr>
          </a:p>
        </p:txBody>
      </p:sp>
      <p:sp>
        <p:nvSpPr>
          <p:cNvPr id="5" name="矩形 4"/>
          <p:cNvSpPr/>
          <p:nvPr/>
        </p:nvSpPr>
        <p:spPr>
          <a:xfrm>
            <a:off x="7077447" y="2176165"/>
            <a:ext cx="2736304" cy="1368152"/>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zh-CN" altLang="en-US" dirty="0" smtClean="0">
                <a:solidFill>
                  <a:srgbClr val="0070C0"/>
                </a:solidFill>
                <a:latin typeface="微软雅黑" pitchFamily="34" charset="-122"/>
              </a:rPr>
              <a:t>项目评估报告</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项目总结表</a:t>
            </a:r>
            <a:endParaRPr lang="zh-CN" altLang="en-US" dirty="0">
              <a:solidFill>
                <a:srgbClr val="0070C0"/>
              </a:solidFill>
              <a:latin typeface="微软雅黑" pitchFamily="34" charset="-122"/>
            </a:endParaRPr>
          </a:p>
        </p:txBody>
      </p:sp>
      <p:sp>
        <p:nvSpPr>
          <p:cNvPr id="6" name="同侧圆角矩形 5"/>
          <p:cNvSpPr/>
          <p:nvPr/>
        </p:nvSpPr>
        <p:spPr>
          <a:xfrm>
            <a:off x="3117007" y="4192389"/>
            <a:ext cx="6696744" cy="576064"/>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rPr>
              <a:t>收尾阶段工具方法模板</a:t>
            </a:r>
            <a:endParaRPr lang="zh-CN" altLang="en-US" dirty="0">
              <a:latin typeface="微软雅黑" pitchFamily="34" charset="-122"/>
            </a:endParaRPr>
          </a:p>
        </p:txBody>
      </p:sp>
      <p:sp>
        <p:nvSpPr>
          <p:cNvPr id="7" name="矩形 6"/>
          <p:cNvSpPr/>
          <p:nvPr/>
        </p:nvSpPr>
        <p:spPr>
          <a:xfrm>
            <a:off x="3117007" y="4768453"/>
            <a:ext cx="6696744" cy="1152128"/>
          </a:xfrm>
          <a:prstGeom prst="rect">
            <a:avLst/>
          </a:prstGeom>
          <a:solidFill>
            <a:srgbClr val="CCEC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zh-CN" altLang="en-US" dirty="0" smtClean="0">
                <a:solidFill>
                  <a:srgbClr val="0070C0"/>
                </a:solidFill>
                <a:latin typeface="微软雅黑" pitchFamily="34" charset="-122"/>
              </a:rPr>
              <a:t>项目评估验收要素</a:t>
            </a:r>
            <a:endParaRPr lang="en-US" altLang="zh-CN" dirty="0" smtClean="0">
              <a:solidFill>
                <a:srgbClr val="0070C0"/>
              </a:solidFill>
              <a:latin typeface="微软雅黑" pitchFamily="34" charset="-122"/>
            </a:endParaRPr>
          </a:p>
          <a:p>
            <a:pPr marL="285750" indent="-285750">
              <a:buFont typeface="Wingdings" pitchFamily="2" charset="2"/>
              <a:buChar char="Ø"/>
            </a:pPr>
            <a:r>
              <a:rPr lang="zh-CN" altLang="en-US" dirty="0" smtClean="0">
                <a:solidFill>
                  <a:srgbClr val="0070C0"/>
                </a:solidFill>
                <a:latin typeface="微软雅黑" pitchFamily="34" charset="-122"/>
              </a:rPr>
              <a:t>项目结案报告</a:t>
            </a:r>
            <a:endParaRPr lang="en-US" altLang="zh-CN" dirty="0">
              <a:solidFill>
                <a:srgbClr val="0070C0"/>
              </a:solidFill>
              <a:latin typeface="微软雅黑" pitchFamily="34" charset="-122"/>
            </a:endParaRPr>
          </a:p>
        </p:txBody>
      </p:sp>
      <p:sp>
        <p:nvSpPr>
          <p:cNvPr id="8" name="右箭头 7"/>
          <p:cNvSpPr/>
          <p:nvPr/>
        </p:nvSpPr>
        <p:spPr>
          <a:xfrm>
            <a:off x="5923753" y="2392189"/>
            <a:ext cx="111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9" name="右箭头 8"/>
          <p:cNvSpPr/>
          <p:nvPr/>
        </p:nvSpPr>
        <p:spPr>
          <a:xfrm rot="16200000">
            <a:off x="3693079" y="3719719"/>
            <a:ext cx="39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0" name="右箭头 9"/>
          <p:cNvSpPr/>
          <p:nvPr/>
        </p:nvSpPr>
        <p:spPr>
          <a:xfrm rot="16200000">
            <a:off x="4161131" y="3722046"/>
            <a:ext cx="39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1" name="右箭头 10"/>
          <p:cNvSpPr/>
          <p:nvPr/>
        </p:nvSpPr>
        <p:spPr>
          <a:xfrm rot="16200000">
            <a:off x="4629183" y="3724373"/>
            <a:ext cx="396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2" name="右箭头 11"/>
          <p:cNvSpPr/>
          <p:nvPr/>
        </p:nvSpPr>
        <p:spPr>
          <a:xfrm rot="16200000">
            <a:off x="7599519" y="3742326"/>
            <a:ext cx="504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3" name="右箭头 12"/>
          <p:cNvSpPr/>
          <p:nvPr/>
        </p:nvSpPr>
        <p:spPr>
          <a:xfrm rot="16200000">
            <a:off x="8067571" y="3744653"/>
            <a:ext cx="504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4" name="右箭头 13"/>
          <p:cNvSpPr/>
          <p:nvPr/>
        </p:nvSpPr>
        <p:spPr>
          <a:xfrm rot="16200000">
            <a:off x="8535623" y="3746980"/>
            <a:ext cx="504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ndParaRPr>
          </a:p>
        </p:txBody>
      </p:sp>
      <p:sp>
        <p:nvSpPr>
          <p:cNvPr id="15" name="标题 1"/>
          <p:cNvSpPr txBox="1">
            <a:spLocks/>
          </p:cNvSpPr>
          <p:nvPr/>
        </p:nvSpPr>
        <p:spPr>
          <a:xfrm>
            <a:off x="370331" y="1024037"/>
            <a:ext cx="2602660" cy="5760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smtClean="0"/>
              <a:t>收尾阶段</a:t>
            </a:r>
            <a:endParaRPr lang="zh-CN" altLang="en-US" sz="3600" b="1" dirty="0"/>
          </a:p>
        </p:txBody>
      </p:sp>
      <p:sp>
        <p:nvSpPr>
          <p:cNvPr id="16" name="TextBox 15"/>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收尾阶段</a:t>
            </a:r>
            <a:endParaRPr lang="zh-CN" altLang="en-US" sz="2800" b="1" dirty="0">
              <a:solidFill>
                <a:schemeClr val="bg1"/>
              </a:solidFill>
            </a:endParaRPr>
          </a:p>
        </p:txBody>
      </p:sp>
    </p:spTree>
    <p:extLst>
      <p:ext uri="{BB962C8B-B14F-4D97-AF65-F5344CB8AC3E}">
        <p14:creationId xmlns="" xmlns:p14="http://schemas.microsoft.com/office/powerpoint/2010/main" val="464185337"/>
      </p:ext>
    </p:extLst>
  </p:cSld>
  <p:clrMapOvr>
    <a:masterClrMapping/>
  </p:clrMapOvr>
  <p:transition spd="med"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107893" y="3260849"/>
            <a:ext cx="2304256" cy="144016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itchFamily="34" charset="-122"/>
              </a:rPr>
              <a:t>项目结束</a:t>
            </a:r>
            <a:endParaRPr lang="zh-CN" altLang="en-US" sz="2800" dirty="0">
              <a:latin typeface="微软雅黑" pitchFamily="34" charset="-122"/>
            </a:endParaRPr>
          </a:p>
        </p:txBody>
      </p:sp>
      <p:sp>
        <p:nvSpPr>
          <p:cNvPr id="3" name="矩形 2"/>
          <p:cNvSpPr/>
          <p:nvPr/>
        </p:nvSpPr>
        <p:spPr>
          <a:xfrm>
            <a:off x="2540943" y="1744117"/>
            <a:ext cx="2304256" cy="1368152"/>
          </a:xfrm>
          <a:prstGeom prst="rect">
            <a:avLst/>
          </a:prstGeom>
          <a:solidFill>
            <a:srgbClr val="6699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altLang="zh-CN" b="1" dirty="0" smtClean="0">
                <a:latin typeface="微软雅黑" pitchFamily="34" charset="-122"/>
              </a:rPr>
              <a:t>1.</a:t>
            </a:r>
            <a:r>
              <a:rPr lang="zh-CN" altLang="en-US" b="1" dirty="0" smtClean="0">
                <a:latin typeface="微软雅黑" pitchFamily="34" charset="-122"/>
              </a:rPr>
              <a:t>财务</a:t>
            </a:r>
            <a:endParaRPr lang="en-US" altLang="zh-CN" b="1" dirty="0" smtClean="0">
              <a:latin typeface="微软雅黑" pitchFamily="34" charset="-122"/>
            </a:endParaRPr>
          </a:p>
          <a:p>
            <a:pPr>
              <a:spcBef>
                <a:spcPts val="1200"/>
              </a:spcBef>
            </a:pPr>
            <a:r>
              <a:rPr lang="zh-CN" altLang="en-US" b="1" dirty="0" smtClean="0">
                <a:latin typeface="微软雅黑" pitchFamily="34" charset="-122"/>
              </a:rPr>
              <a:t>评估实际费用与计划费用的差异</a:t>
            </a:r>
            <a:endParaRPr lang="zh-CN" altLang="en-US" b="1" dirty="0">
              <a:latin typeface="微软雅黑" pitchFamily="34" charset="-122"/>
            </a:endParaRPr>
          </a:p>
        </p:txBody>
      </p:sp>
      <p:sp>
        <p:nvSpPr>
          <p:cNvPr id="4" name="矩形 3"/>
          <p:cNvSpPr/>
          <p:nvPr/>
        </p:nvSpPr>
        <p:spPr>
          <a:xfrm>
            <a:off x="5277247" y="1744117"/>
            <a:ext cx="2304256" cy="1000100"/>
          </a:xfrm>
          <a:prstGeom prst="rect">
            <a:avLst/>
          </a:prstGeom>
          <a:solidFill>
            <a:srgbClr val="6699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altLang="zh-CN" b="1" dirty="0" smtClean="0">
                <a:latin typeface="微软雅黑" pitchFamily="34" charset="-122"/>
              </a:rPr>
              <a:t>2.</a:t>
            </a:r>
            <a:r>
              <a:rPr lang="zh-CN" altLang="en-US" b="1" dirty="0">
                <a:latin typeface="微软雅黑" pitchFamily="34" charset="-122"/>
              </a:rPr>
              <a:t>时间</a:t>
            </a:r>
            <a:endParaRPr lang="en-US" altLang="zh-CN" b="1" dirty="0" smtClean="0">
              <a:latin typeface="微软雅黑" pitchFamily="34" charset="-122"/>
            </a:endParaRPr>
          </a:p>
          <a:p>
            <a:pPr>
              <a:spcBef>
                <a:spcPts val="1200"/>
              </a:spcBef>
            </a:pPr>
            <a:r>
              <a:rPr lang="zh-CN" altLang="en-US" b="1" dirty="0" smtClean="0">
                <a:latin typeface="微软雅黑" pitchFamily="34" charset="-122"/>
              </a:rPr>
              <a:t>与计划的一致性</a:t>
            </a:r>
            <a:endParaRPr lang="zh-CN" altLang="en-US" b="1" dirty="0">
              <a:latin typeface="微软雅黑" pitchFamily="34" charset="-122"/>
            </a:endParaRPr>
          </a:p>
        </p:txBody>
      </p:sp>
      <p:sp>
        <p:nvSpPr>
          <p:cNvPr id="5" name="矩形 4"/>
          <p:cNvSpPr/>
          <p:nvPr/>
        </p:nvSpPr>
        <p:spPr>
          <a:xfrm>
            <a:off x="7941543" y="1744117"/>
            <a:ext cx="2304256" cy="1368152"/>
          </a:xfrm>
          <a:prstGeom prst="rect">
            <a:avLst/>
          </a:prstGeom>
          <a:solidFill>
            <a:srgbClr val="6699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altLang="zh-CN" b="1" dirty="0" smtClean="0">
                <a:latin typeface="微软雅黑" pitchFamily="34" charset="-122"/>
              </a:rPr>
              <a:t>3.</a:t>
            </a:r>
            <a:r>
              <a:rPr lang="zh-CN" altLang="en-US" b="1" dirty="0" smtClean="0">
                <a:latin typeface="微软雅黑" pitchFamily="34" charset="-122"/>
              </a:rPr>
              <a:t>质量</a:t>
            </a:r>
            <a:endParaRPr lang="en-US" altLang="zh-CN" b="1" dirty="0" smtClean="0">
              <a:latin typeface="微软雅黑" pitchFamily="34" charset="-122"/>
            </a:endParaRPr>
          </a:p>
          <a:p>
            <a:pPr>
              <a:spcBef>
                <a:spcPts val="1200"/>
              </a:spcBef>
            </a:pPr>
            <a:r>
              <a:rPr lang="zh-CN" altLang="en-US" b="1" dirty="0" smtClean="0">
                <a:latin typeface="微软雅黑" pitchFamily="34" charset="-122"/>
              </a:rPr>
              <a:t>项目输出的表现水平，投资者和客户对质量的感受</a:t>
            </a:r>
            <a:endParaRPr lang="zh-CN" altLang="en-US" b="1" dirty="0">
              <a:latin typeface="微软雅黑" pitchFamily="34" charset="-122"/>
            </a:endParaRPr>
          </a:p>
        </p:txBody>
      </p:sp>
      <p:sp>
        <p:nvSpPr>
          <p:cNvPr id="6" name="矩形 5"/>
          <p:cNvSpPr/>
          <p:nvPr/>
        </p:nvSpPr>
        <p:spPr>
          <a:xfrm>
            <a:off x="7725519" y="3544317"/>
            <a:ext cx="2304256" cy="1152128"/>
          </a:xfrm>
          <a:prstGeom prst="rect">
            <a:avLst/>
          </a:prstGeom>
          <a:solidFill>
            <a:srgbClr val="6699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altLang="zh-CN" b="1" dirty="0" smtClean="0">
                <a:latin typeface="微软雅黑" pitchFamily="34" charset="-122"/>
              </a:rPr>
              <a:t>4.</a:t>
            </a:r>
            <a:r>
              <a:rPr lang="zh-CN" altLang="en-US" b="1" dirty="0" smtClean="0">
                <a:latin typeface="微软雅黑" pitchFamily="34" charset="-122"/>
              </a:rPr>
              <a:t>人力资源</a:t>
            </a:r>
            <a:endParaRPr lang="en-US" altLang="zh-CN" b="1" dirty="0" smtClean="0">
              <a:latin typeface="微软雅黑" pitchFamily="34" charset="-122"/>
            </a:endParaRPr>
          </a:p>
          <a:p>
            <a:pPr>
              <a:spcBef>
                <a:spcPts val="1200"/>
              </a:spcBef>
            </a:pPr>
            <a:r>
              <a:rPr lang="zh-CN" altLang="en-US" b="1" dirty="0" smtClean="0">
                <a:latin typeface="微软雅黑" pitchFamily="34" charset="-122"/>
              </a:rPr>
              <a:t>团队精神，激励，态度调查</a:t>
            </a:r>
            <a:endParaRPr lang="zh-CN" altLang="en-US" b="1" dirty="0">
              <a:latin typeface="微软雅黑" pitchFamily="34" charset="-122"/>
            </a:endParaRPr>
          </a:p>
        </p:txBody>
      </p:sp>
      <p:sp>
        <p:nvSpPr>
          <p:cNvPr id="7" name="矩形 6"/>
          <p:cNvSpPr/>
          <p:nvPr/>
        </p:nvSpPr>
        <p:spPr>
          <a:xfrm>
            <a:off x="7149455" y="5200501"/>
            <a:ext cx="2664296" cy="1152128"/>
          </a:xfrm>
          <a:prstGeom prst="rect">
            <a:avLst/>
          </a:prstGeom>
          <a:solidFill>
            <a:srgbClr val="6699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altLang="zh-CN" b="1" dirty="0" smtClean="0">
                <a:latin typeface="微软雅黑" pitchFamily="34" charset="-122"/>
              </a:rPr>
              <a:t>5.</a:t>
            </a:r>
            <a:r>
              <a:rPr lang="zh-CN" altLang="en-US" b="1" dirty="0" smtClean="0">
                <a:latin typeface="微软雅黑" pitchFamily="34" charset="-122"/>
              </a:rPr>
              <a:t>环境</a:t>
            </a:r>
            <a:endParaRPr lang="en-US" altLang="zh-CN" b="1" dirty="0" smtClean="0">
              <a:latin typeface="微软雅黑" pitchFamily="34" charset="-122"/>
            </a:endParaRPr>
          </a:p>
          <a:p>
            <a:pPr>
              <a:spcBef>
                <a:spcPts val="1200"/>
              </a:spcBef>
            </a:pPr>
            <a:r>
              <a:rPr lang="zh-CN" altLang="en-US" b="1" dirty="0" smtClean="0">
                <a:latin typeface="微软雅黑" pitchFamily="34" charset="-122"/>
              </a:rPr>
              <a:t>环境因素对项目活动的影响</a:t>
            </a:r>
            <a:endParaRPr lang="zh-CN" altLang="en-US" b="1" dirty="0">
              <a:latin typeface="微软雅黑" pitchFamily="34" charset="-122"/>
            </a:endParaRPr>
          </a:p>
        </p:txBody>
      </p:sp>
      <p:sp>
        <p:nvSpPr>
          <p:cNvPr id="8" name="矩形 7"/>
          <p:cNvSpPr/>
          <p:nvPr/>
        </p:nvSpPr>
        <p:spPr>
          <a:xfrm>
            <a:off x="3945099" y="5560541"/>
            <a:ext cx="2664296" cy="1152128"/>
          </a:xfrm>
          <a:prstGeom prst="rect">
            <a:avLst/>
          </a:prstGeom>
          <a:solidFill>
            <a:srgbClr val="6699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altLang="zh-CN" b="1" dirty="0" smtClean="0">
                <a:latin typeface="微软雅黑" pitchFamily="34" charset="-122"/>
              </a:rPr>
              <a:t>6.</a:t>
            </a:r>
            <a:r>
              <a:rPr lang="zh-CN" altLang="en-US" b="1" dirty="0" smtClean="0">
                <a:latin typeface="微软雅黑" pitchFamily="34" charset="-122"/>
              </a:rPr>
              <a:t>项目计划</a:t>
            </a:r>
            <a:endParaRPr lang="en-US" altLang="zh-CN" b="1" dirty="0" smtClean="0">
              <a:latin typeface="微软雅黑" pitchFamily="34" charset="-122"/>
            </a:endParaRPr>
          </a:p>
          <a:p>
            <a:pPr>
              <a:spcBef>
                <a:spcPts val="1200"/>
              </a:spcBef>
            </a:pPr>
            <a:r>
              <a:rPr lang="zh-CN" altLang="en-US" b="1" dirty="0" smtClean="0">
                <a:latin typeface="微软雅黑" pitchFamily="34" charset="-122"/>
              </a:rPr>
              <a:t>计划流程的费用评估及适当的管理技术的使用</a:t>
            </a:r>
            <a:endParaRPr lang="zh-CN" altLang="en-US" b="1" dirty="0">
              <a:latin typeface="微软雅黑" pitchFamily="34" charset="-122"/>
            </a:endParaRPr>
          </a:p>
        </p:txBody>
      </p:sp>
      <p:sp>
        <p:nvSpPr>
          <p:cNvPr id="9" name="矩形 8"/>
          <p:cNvSpPr/>
          <p:nvPr/>
        </p:nvSpPr>
        <p:spPr>
          <a:xfrm>
            <a:off x="2153097" y="3882603"/>
            <a:ext cx="2664296" cy="1152128"/>
          </a:xfrm>
          <a:prstGeom prst="rect">
            <a:avLst/>
          </a:prstGeom>
          <a:solidFill>
            <a:srgbClr val="6699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en-US" altLang="zh-CN" b="1" dirty="0" smtClean="0">
                <a:latin typeface="微软雅黑" pitchFamily="34" charset="-122"/>
              </a:rPr>
              <a:t>7.</a:t>
            </a:r>
            <a:r>
              <a:rPr lang="zh-CN" altLang="en-US" b="1" dirty="0" smtClean="0">
                <a:latin typeface="微软雅黑" pitchFamily="34" charset="-122"/>
              </a:rPr>
              <a:t>项目控制</a:t>
            </a:r>
            <a:endParaRPr lang="en-US" altLang="zh-CN" b="1" dirty="0" smtClean="0">
              <a:latin typeface="微软雅黑" pitchFamily="34" charset="-122"/>
            </a:endParaRPr>
          </a:p>
          <a:p>
            <a:pPr>
              <a:spcBef>
                <a:spcPts val="1200"/>
              </a:spcBef>
            </a:pPr>
            <a:r>
              <a:rPr lang="zh-CN" altLang="en-US" b="1" dirty="0" smtClean="0">
                <a:latin typeface="微软雅黑" pitchFamily="34" charset="-122"/>
              </a:rPr>
              <a:t>项目的控制是否为任务重大改进提供了基础</a:t>
            </a:r>
            <a:endParaRPr lang="zh-CN" altLang="en-US" b="1" dirty="0">
              <a:latin typeface="微软雅黑" pitchFamily="34" charset="-122"/>
            </a:endParaRPr>
          </a:p>
        </p:txBody>
      </p:sp>
      <p:cxnSp>
        <p:nvCxnSpPr>
          <p:cNvPr id="10" name="肘形连接符 9"/>
          <p:cNvCxnSpPr>
            <a:stCxn id="2" idx="1"/>
            <a:endCxn id="3" idx="2"/>
          </p:cNvCxnSpPr>
          <p:nvPr/>
        </p:nvCxnSpPr>
        <p:spPr>
          <a:xfrm rot="16200000" flipV="1">
            <a:off x="4389464" y="2415877"/>
            <a:ext cx="359487" cy="1752272"/>
          </a:xfrm>
          <a:prstGeom prst="bentConnector3">
            <a:avLst>
              <a:gd name="adj1" fmla="val -299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2" idx="0"/>
            <a:endCxn id="4" idx="2"/>
          </p:cNvCxnSpPr>
          <p:nvPr/>
        </p:nvCxnSpPr>
        <p:spPr>
          <a:xfrm rot="5400000" flipH="1" flipV="1">
            <a:off x="6086382" y="2917856"/>
            <a:ext cx="516632" cy="169354"/>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7"/>
            <a:endCxn id="5" idx="2"/>
          </p:cNvCxnSpPr>
          <p:nvPr/>
        </p:nvCxnSpPr>
        <p:spPr>
          <a:xfrm rot="5400000" flipH="1" flipV="1">
            <a:off x="7904442" y="2282527"/>
            <a:ext cx="359487" cy="2018972"/>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endCxn id="6" idx="1"/>
          </p:cNvCxnSpPr>
          <p:nvPr/>
        </p:nvCxnSpPr>
        <p:spPr>
          <a:xfrm>
            <a:off x="7412149" y="4120381"/>
            <a:ext cx="313370" cy="12700"/>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2" idx="5"/>
            <a:endCxn id="7" idx="0"/>
          </p:cNvCxnSpPr>
          <p:nvPr/>
        </p:nvCxnSpPr>
        <p:spPr>
          <a:xfrm rot="16200000" flipH="1">
            <a:off x="7422952" y="4141849"/>
            <a:ext cx="710399" cy="1406904"/>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2" idx="3"/>
            <a:endCxn id="8" idx="0"/>
          </p:cNvCxnSpPr>
          <p:nvPr/>
        </p:nvCxnSpPr>
        <p:spPr>
          <a:xfrm rot="5400000">
            <a:off x="4826076" y="4941273"/>
            <a:ext cx="1070439" cy="168096"/>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2" idx="2"/>
            <a:endCxn id="9" idx="3"/>
          </p:cNvCxnSpPr>
          <p:nvPr/>
        </p:nvCxnSpPr>
        <p:spPr>
          <a:xfrm rot="10800000" flipV="1">
            <a:off x="4817393" y="3980929"/>
            <a:ext cx="290500" cy="477738"/>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 name="标题 1"/>
          <p:cNvSpPr txBox="1">
            <a:spLocks/>
          </p:cNvSpPr>
          <p:nvPr/>
        </p:nvSpPr>
        <p:spPr>
          <a:xfrm>
            <a:off x="4516071" y="998008"/>
            <a:ext cx="2896077" cy="5760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smtClean="0"/>
              <a:t>评估与验收</a:t>
            </a:r>
            <a:r>
              <a:rPr lang="zh-CN" altLang="en-US" sz="2800" b="1" dirty="0"/>
              <a:t>方向</a:t>
            </a:r>
          </a:p>
        </p:txBody>
      </p:sp>
      <p:sp>
        <p:nvSpPr>
          <p:cNvPr id="18" name="TextBox 17"/>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收尾阶段</a:t>
            </a:r>
            <a:endParaRPr lang="zh-CN" altLang="en-US" sz="2800" b="1" dirty="0">
              <a:solidFill>
                <a:schemeClr val="bg1"/>
              </a:solidFill>
            </a:endParaRPr>
          </a:p>
        </p:txBody>
      </p:sp>
    </p:spTree>
    <p:extLst>
      <p:ext uri="{BB962C8B-B14F-4D97-AF65-F5344CB8AC3E}">
        <p14:creationId xmlns="" xmlns:p14="http://schemas.microsoft.com/office/powerpoint/2010/main" val="4200822079"/>
      </p:ext>
    </p:extLst>
  </p:cSld>
  <p:clrMapOvr>
    <a:masterClrMapping/>
  </p:clrMapOvr>
  <p:transition spd="med"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880295" y="1481138"/>
            <a:ext cx="8229600" cy="45259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Tx/>
              <a:buNone/>
            </a:pPr>
            <a:r>
              <a:rPr kumimoji="1" lang="zh-CN" altLang="en-US" sz="2400" b="1" dirty="0" smtClean="0">
                <a:latin typeface="+mj-ea"/>
                <a:ea typeface="+mj-ea"/>
              </a:rPr>
              <a:t>收尾阶段关键点</a:t>
            </a:r>
            <a:endParaRPr kumimoji="1" lang="en-US" altLang="zh-CN" sz="2400" b="1"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顺利完成项目评估和验收</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成功和失败的经验总结</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完整的项目信息归档</a:t>
            </a:r>
            <a:endParaRPr kumimoji="1" lang="en-US" altLang="zh-CN" sz="2000" dirty="0" smtClean="0">
              <a:latin typeface="+mj-ea"/>
              <a:ea typeface="+mj-ea"/>
            </a:endParaRPr>
          </a:p>
          <a:p>
            <a:pPr>
              <a:lnSpc>
                <a:spcPct val="150000"/>
              </a:lnSpc>
              <a:buFontTx/>
              <a:buNone/>
            </a:pPr>
            <a:r>
              <a:rPr kumimoji="1" lang="zh-CN" altLang="en-US" sz="2400" b="1" dirty="0" smtClean="0">
                <a:latin typeface="+mj-ea"/>
                <a:ea typeface="+mj-ea"/>
              </a:rPr>
              <a:t>收尾阶段常见问题：</a:t>
            </a:r>
            <a:endParaRPr kumimoji="1" lang="en-US" altLang="zh-CN" sz="2400" b="1"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经验、教训的总结和传承做得不够</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a:latin typeface="+mj-ea"/>
                <a:ea typeface="+mj-ea"/>
              </a:rPr>
              <a:t>项目</a:t>
            </a:r>
            <a:r>
              <a:rPr kumimoji="1" lang="zh-CN" altLang="en-US" sz="2000" dirty="0" smtClean="0">
                <a:latin typeface="+mj-ea"/>
                <a:ea typeface="+mj-ea"/>
              </a:rPr>
              <a:t>组成员对文档的重要性人事不足</a:t>
            </a:r>
            <a:endParaRPr kumimoji="1" lang="en-US" altLang="zh-CN" sz="2000" dirty="0" smtClean="0">
              <a:latin typeface="+mj-ea"/>
              <a:ea typeface="+mj-ea"/>
            </a:endParaRPr>
          </a:p>
          <a:p>
            <a:pPr marL="857250" lvl="1" indent="-457200">
              <a:lnSpc>
                <a:spcPct val="150000"/>
              </a:lnSpc>
              <a:buFont typeface="+mj-lt"/>
              <a:buAutoNum type="arabicPeriod"/>
            </a:pPr>
            <a:r>
              <a:rPr kumimoji="1" lang="zh-CN" altLang="en-US" sz="2000" dirty="0" smtClean="0">
                <a:latin typeface="+mj-ea"/>
                <a:ea typeface="+mj-ea"/>
              </a:rPr>
              <a:t>项目的移交（尤其是在跨部门情况下）不平顺</a:t>
            </a:r>
          </a:p>
        </p:txBody>
      </p:sp>
      <p:sp>
        <p:nvSpPr>
          <p:cNvPr id="3" name="TextBox 2"/>
          <p:cNvSpPr txBox="1"/>
          <p:nvPr/>
        </p:nvSpPr>
        <p:spPr>
          <a:xfrm>
            <a:off x="4863173" y="287704"/>
            <a:ext cx="1765114" cy="523220"/>
          </a:xfrm>
          <a:prstGeom prst="rect">
            <a:avLst/>
          </a:prstGeom>
          <a:noFill/>
        </p:spPr>
        <p:txBody>
          <a:bodyPr wrap="square" rtlCol="0">
            <a:spAutoFit/>
          </a:bodyPr>
          <a:lstStyle/>
          <a:p>
            <a:r>
              <a:rPr lang="zh-CN" altLang="en-US" sz="2800" b="1" dirty="0" smtClean="0">
                <a:solidFill>
                  <a:schemeClr val="bg1"/>
                </a:solidFill>
              </a:rPr>
              <a:t>收尾阶段</a:t>
            </a:r>
            <a:endParaRPr lang="zh-CN" altLang="en-US" sz="2800" b="1" dirty="0">
              <a:solidFill>
                <a:schemeClr val="bg1"/>
              </a:solidFill>
            </a:endParaRPr>
          </a:p>
        </p:txBody>
      </p:sp>
    </p:spTree>
    <p:extLst>
      <p:ext uri="{BB962C8B-B14F-4D97-AF65-F5344CB8AC3E}">
        <p14:creationId xmlns="" xmlns:p14="http://schemas.microsoft.com/office/powerpoint/2010/main" val="1754420531"/>
      </p:ext>
    </p:extLst>
  </p:cSld>
  <p:clrMapOvr>
    <a:masterClrMapping/>
  </p:clrMapOvr>
  <p:transition spd="med"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92908" y="1240061"/>
            <a:ext cx="1368152" cy="864096"/>
          </a:xfrm>
          <a:prstGeom prst="ellipse">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latin typeface="微软雅黑" pitchFamily="34" charset="-122"/>
              </a:rPr>
              <a:t>监控</a:t>
            </a:r>
          </a:p>
        </p:txBody>
      </p:sp>
      <p:sp>
        <p:nvSpPr>
          <p:cNvPr id="3" name="椭圆 2"/>
          <p:cNvSpPr/>
          <p:nvPr/>
        </p:nvSpPr>
        <p:spPr>
          <a:xfrm>
            <a:off x="9325156" y="2680221"/>
            <a:ext cx="1368152" cy="864096"/>
          </a:xfrm>
          <a:prstGeom prst="ellipse">
            <a:avLst/>
          </a:prstGeom>
          <a:solidFill>
            <a:schemeClr val="accent2">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solidFill>
                  <a:schemeClr val="tx1"/>
                </a:solidFill>
                <a:latin typeface="微软雅黑" pitchFamily="34" charset="-122"/>
              </a:rPr>
              <a:t>收尾</a:t>
            </a:r>
          </a:p>
        </p:txBody>
      </p:sp>
      <p:sp>
        <p:nvSpPr>
          <p:cNvPr id="4" name="椭圆 3"/>
          <p:cNvSpPr/>
          <p:nvPr/>
        </p:nvSpPr>
        <p:spPr>
          <a:xfrm>
            <a:off x="7094745" y="2691603"/>
            <a:ext cx="1368152" cy="864096"/>
          </a:xfrm>
          <a:prstGeom prst="ellipse">
            <a:avLst/>
          </a:prstGeom>
          <a:solidFill>
            <a:schemeClr val="accent2">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solidFill>
                  <a:schemeClr val="tx1"/>
                </a:solidFill>
                <a:latin typeface="微软雅黑" pitchFamily="34" charset="-122"/>
              </a:rPr>
              <a:t>实施</a:t>
            </a:r>
          </a:p>
        </p:txBody>
      </p:sp>
      <p:sp>
        <p:nvSpPr>
          <p:cNvPr id="5" name="椭圆 4"/>
          <p:cNvSpPr/>
          <p:nvPr/>
        </p:nvSpPr>
        <p:spPr>
          <a:xfrm>
            <a:off x="4788652" y="2691603"/>
            <a:ext cx="1368152" cy="864096"/>
          </a:xfrm>
          <a:prstGeom prst="ellipse">
            <a:avLst/>
          </a:prstGeom>
          <a:solidFill>
            <a:schemeClr val="accent2">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solidFill>
                  <a:schemeClr val="tx1"/>
                </a:solidFill>
                <a:latin typeface="微软雅黑" pitchFamily="34" charset="-122"/>
              </a:rPr>
              <a:t>计划</a:t>
            </a:r>
          </a:p>
        </p:txBody>
      </p:sp>
      <p:sp>
        <p:nvSpPr>
          <p:cNvPr id="6" name="椭圆 5"/>
          <p:cNvSpPr/>
          <p:nvPr/>
        </p:nvSpPr>
        <p:spPr>
          <a:xfrm>
            <a:off x="2268372" y="2691603"/>
            <a:ext cx="1368152" cy="864096"/>
          </a:xfrm>
          <a:prstGeom prst="ellipse">
            <a:avLst/>
          </a:prstGeom>
          <a:solidFill>
            <a:schemeClr val="accent2">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solidFill>
                  <a:schemeClr val="tx1"/>
                </a:solidFill>
                <a:latin typeface="微软雅黑" pitchFamily="34" charset="-122"/>
              </a:rPr>
              <a:t>启动</a:t>
            </a:r>
          </a:p>
        </p:txBody>
      </p:sp>
      <p:cxnSp>
        <p:nvCxnSpPr>
          <p:cNvPr id="7" name="肘形连接符 6"/>
          <p:cNvCxnSpPr>
            <a:stCxn id="2" idx="2"/>
            <a:endCxn id="6" idx="0"/>
          </p:cNvCxnSpPr>
          <p:nvPr/>
        </p:nvCxnSpPr>
        <p:spPr>
          <a:xfrm rot="10800000" flipV="1">
            <a:off x="2952448" y="1672109"/>
            <a:ext cx="4140460" cy="101949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2" idx="2"/>
            <a:endCxn id="5" idx="0"/>
          </p:cNvCxnSpPr>
          <p:nvPr/>
        </p:nvCxnSpPr>
        <p:spPr>
          <a:xfrm rot="10800000" flipV="1">
            <a:off x="5472728" y="1672109"/>
            <a:ext cx="1620180" cy="1019494"/>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6"/>
            <a:endCxn id="5" idx="2"/>
          </p:cNvCxnSpPr>
          <p:nvPr/>
        </p:nvCxnSpPr>
        <p:spPr>
          <a:xfrm>
            <a:off x="3636524" y="3123651"/>
            <a:ext cx="1152128"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4" idx="2"/>
          </p:cNvCxnSpPr>
          <p:nvPr/>
        </p:nvCxnSpPr>
        <p:spPr>
          <a:xfrm>
            <a:off x="6156804" y="3123651"/>
            <a:ext cx="937941"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6"/>
            <a:endCxn id="3" idx="2"/>
          </p:cNvCxnSpPr>
          <p:nvPr/>
        </p:nvCxnSpPr>
        <p:spPr>
          <a:xfrm flipV="1">
            <a:off x="8462897" y="3112269"/>
            <a:ext cx="862259" cy="113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0"/>
            <a:endCxn id="2" idx="4"/>
          </p:cNvCxnSpPr>
          <p:nvPr/>
        </p:nvCxnSpPr>
        <p:spPr>
          <a:xfrm flipH="1" flipV="1">
            <a:off x="7776984" y="2104157"/>
            <a:ext cx="1837" cy="58744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64879" y="3898438"/>
            <a:ext cx="1726755" cy="1200329"/>
          </a:xfrm>
          <a:prstGeom prst="rect">
            <a:avLst/>
          </a:prstGeom>
          <a:noFill/>
        </p:spPr>
        <p:txBody>
          <a:bodyPr wrap="none" rtlCol="0">
            <a:spAutoFit/>
          </a:bodyPr>
          <a:lstStyle/>
          <a:p>
            <a:pPr marL="285750" indent="-285750">
              <a:buFont typeface="Arial" pitchFamily="34" charset="0"/>
              <a:buChar char="•"/>
            </a:pPr>
            <a:r>
              <a:rPr lang="zh-CN" altLang="en-US" dirty="0" smtClean="0">
                <a:latin typeface="微软雅黑" pitchFamily="34" charset="-122"/>
              </a:rPr>
              <a:t>立项申请</a:t>
            </a:r>
            <a:endParaRPr lang="en-US" altLang="zh-CN" dirty="0" smtClean="0">
              <a:latin typeface="微软雅黑" pitchFamily="34" charset="-122"/>
            </a:endParaRPr>
          </a:p>
          <a:p>
            <a:pPr marL="285750" indent="-285750">
              <a:buFont typeface="Arial" pitchFamily="34" charset="0"/>
              <a:buChar char="•"/>
            </a:pPr>
            <a:r>
              <a:rPr lang="zh-CN" altLang="en-US" dirty="0" smtClean="0">
                <a:latin typeface="微软雅黑" pitchFamily="34" charset="-122"/>
              </a:rPr>
              <a:t>组建项目组</a:t>
            </a:r>
            <a:endParaRPr lang="en-US" altLang="zh-CN" dirty="0" smtClean="0">
              <a:latin typeface="微软雅黑" pitchFamily="34" charset="-122"/>
            </a:endParaRPr>
          </a:p>
          <a:p>
            <a:pPr marL="285750" indent="-285750">
              <a:buFont typeface="Arial" pitchFamily="34" charset="0"/>
              <a:buChar char="•"/>
            </a:pPr>
            <a:r>
              <a:rPr lang="zh-CN" altLang="en-US" dirty="0" smtClean="0">
                <a:latin typeface="微软雅黑" pitchFamily="34" charset="-122"/>
              </a:rPr>
              <a:t>策划</a:t>
            </a:r>
            <a:r>
              <a:rPr lang="en-US" altLang="zh-CN" dirty="0" smtClean="0">
                <a:latin typeface="微软雅黑" pitchFamily="34" charset="-122"/>
              </a:rPr>
              <a:t>/</a:t>
            </a:r>
            <a:r>
              <a:rPr lang="zh-CN" altLang="en-US" dirty="0" smtClean="0">
                <a:latin typeface="微软雅黑" pitchFamily="34" charset="-122"/>
              </a:rPr>
              <a:t>任务书</a:t>
            </a:r>
            <a:endParaRPr lang="en-US" altLang="zh-CN" dirty="0" smtClean="0">
              <a:latin typeface="微软雅黑" pitchFamily="34" charset="-122"/>
            </a:endParaRPr>
          </a:p>
          <a:p>
            <a:pPr marL="285750" indent="-285750">
              <a:buFont typeface="Arial" pitchFamily="34" charset="0"/>
              <a:buChar char="•"/>
            </a:pPr>
            <a:r>
              <a:rPr lang="zh-CN" altLang="en-US" dirty="0">
                <a:latin typeface="微软雅黑" pitchFamily="34" charset="-122"/>
              </a:rPr>
              <a:t>项目开工会</a:t>
            </a:r>
          </a:p>
        </p:txBody>
      </p:sp>
      <p:sp>
        <p:nvSpPr>
          <p:cNvPr id="14" name="TextBox 13"/>
          <p:cNvSpPr txBox="1"/>
          <p:nvPr/>
        </p:nvSpPr>
        <p:spPr>
          <a:xfrm>
            <a:off x="4311377" y="3898438"/>
            <a:ext cx="2781531" cy="1754326"/>
          </a:xfrm>
          <a:prstGeom prst="rect">
            <a:avLst/>
          </a:prstGeom>
          <a:noFill/>
        </p:spPr>
        <p:txBody>
          <a:bodyPr wrap="none" rtlCol="0">
            <a:spAutoFit/>
          </a:bodyPr>
          <a:lstStyle/>
          <a:p>
            <a:pPr marL="285750" indent="-285750">
              <a:buFont typeface="Arial" pitchFamily="34" charset="0"/>
              <a:buChar char="•"/>
            </a:pPr>
            <a:r>
              <a:rPr lang="zh-CN" altLang="en-US" dirty="0" smtClean="0">
                <a:latin typeface="微软雅黑" pitchFamily="34" charset="-122"/>
              </a:rPr>
              <a:t>项目计划工作分解结构</a:t>
            </a:r>
            <a:endParaRPr lang="en-US" altLang="zh-CN" dirty="0" smtClean="0">
              <a:latin typeface="微软雅黑" pitchFamily="34" charset="-122"/>
            </a:endParaRPr>
          </a:p>
          <a:p>
            <a:pPr marL="285750" indent="-285750">
              <a:buFont typeface="Arial" pitchFamily="34" charset="0"/>
              <a:buChar char="•"/>
            </a:pPr>
            <a:r>
              <a:rPr lang="zh-CN" altLang="en-US" dirty="0" smtClean="0">
                <a:latin typeface="微软雅黑" pitchFamily="34" charset="-122"/>
              </a:rPr>
              <a:t>活动排序</a:t>
            </a:r>
            <a:endParaRPr lang="en-US" altLang="zh-CN" dirty="0" smtClean="0">
              <a:latin typeface="微软雅黑" pitchFamily="34" charset="-122"/>
            </a:endParaRPr>
          </a:p>
          <a:p>
            <a:pPr marL="285750" indent="-285750">
              <a:buFont typeface="Arial" pitchFamily="34" charset="0"/>
              <a:buChar char="•"/>
            </a:pPr>
            <a:r>
              <a:rPr lang="zh-CN" altLang="en-US" dirty="0" smtClean="0">
                <a:latin typeface="微软雅黑" pitchFamily="34" charset="-122"/>
              </a:rPr>
              <a:t>资源工期成本估算</a:t>
            </a:r>
            <a:endParaRPr lang="en-US" altLang="zh-CN" dirty="0" smtClean="0">
              <a:latin typeface="微软雅黑" pitchFamily="34" charset="-122"/>
            </a:endParaRPr>
          </a:p>
          <a:p>
            <a:pPr marL="285750" indent="-285750">
              <a:buFont typeface="Arial" pitchFamily="34" charset="0"/>
              <a:buChar char="•"/>
            </a:pPr>
            <a:r>
              <a:rPr lang="zh-CN" altLang="en-US" dirty="0" smtClean="0">
                <a:latin typeface="微软雅黑" pitchFamily="34" charset="-122"/>
              </a:rPr>
              <a:t>进度计划</a:t>
            </a:r>
            <a:endParaRPr lang="en-US" altLang="zh-CN" dirty="0" smtClean="0">
              <a:latin typeface="微软雅黑" pitchFamily="34" charset="-122"/>
            </a:endParaRPr>
          </a:p>
          <a:p>
            <a:pPr marL="285750" indent="-285750">
              <a:buFont typeface="Arial" pitchFamily="34" charset="0"/>
              <a:buChar char="•"/>
            </a:pPr>
            <a:r>
              <a:rPr lang="zh-CN" altLang="en-US" dirty="0" smtClean="0">
                <a:latin typeface="微软雅黑" pitchFamily="34" charset="-122"/>
              </a:rPr>
              <a:t>风险沟通计划</a:t>
            </a:r>
            <a:endParaRPr lang="en-US" altLang="zh-CN" dirty="0" smtClean="0">
              <a:latin typeface="微软雅黑" pitchFamily="34" charset="-122"/>
            </a:endParaRPr>
          </a:p>
          <a:p>
            <a:pPr marL="285750" indent="-285750">
              <a:buFont typeface="Arial" pitchFamily="34" charset="0"/>
              <a:buChar char="•"/>
            </a:pPr>
            <a:endParaRPr lang="zh-CN" altLang="en-US" dirty="0">
              <a:latin typeface="微软雅黑" pitchFamily="34" charset="-122"/>
            </a:endParaRPr>
          </a:p>
        </p:txBody>
      </p:sp>
      <p:sp>
        <p:nvSpPr>
          <p:cNvPr id="15" name="TextBox 14"/>
          <p:cNvSpPr txBox="1"/>
          <p:nvPr/>
        </p:nvSpPr>
        <p:spPr>
          <a:xfrm>
            <a:off x="7094745" y="3898438"/>
            <a:ext cx="1396536" cy="923330"/>
          </a:xfrm>
          <a:prstGeom prst="rect">
            <a:avLst/>
          </a:prstGeom>
          <a:noFill/>
        </p:spPr>
        <p:txBody>
          <a:bodyPr wrap="none" rtlCol="0">
            <a:spAutoFit/>
          </a:bodyPr>
          <a:lstStyle/>
          <a:p>
            <a:pPr marL="285750" indent="-285750">
              <a:buFont typeface="Arial" pitchFamily="34" charset="0"/>
              <a:buChar char="•"/>
            </a:pPr>
            <a:r>
              <a:rPr lang="zh-CN" altLang="en-US" dirty="0" smtClean="0">
                <a:latin typeface="微软雅黑" pitchFamily="34" charset="-122"/>
              </a:rPr>
              <a:t>沟通</a:t>
            </a:r>
            <a:endParaRPr lang="en-US" altLang="zh-CN" dirty="0" smtClean="0">
              <a:latin typeface="微软雅黑" pitchFamily="34" charset="-122"/>
            </a:endParaRPr>
          </a:p>
          <a:p>
            <a:pPr marL="285750" indent="-285750">
              <a:buFont typeface="Arial" pitchFamily="34" charset="0"/>
              <a:buChar char="•"/>
            </a:pPr>
            <a:r>
              <a:rPr lang="zh-CN" altLang="en-US" dirty="0" smtClean="0">
                <a:latin typeface="微软雅黑" pitchFamily="34" charset="-122"/>
              </a:rPr>
              <a:t>项目监控</a:t>
            </a:r>
            <a:endParaRPr lang="en-US" altLang="zh-CN" dirty="0" smtClean="0">
              <a:latin typeface="微软雅黑" pitchFamily="34" charset="-122"/>
            </a:endParaRPr>
          </a:p>
          <a:p>
            <a:pPr marL="285750" indent="-285750">
              <a:buFont typeface="Arial" pitchFamily="34" charset="0"/>
              <a:buChar char="•"/>
            </a:pPr>
            <a:r>
              <a:rPr lang="zh-CN" altLang="en-US" dirty="0">
                <a:latin typeface="微软雅黑" pitchFamily="34" charset="-122"/>
              </a:rPr>
              <a:t>变更管理</a:t>
            </a:r>
          </a:p>
        </p:txBody>
      </p:sp>
      <p:sp>
        <p:nvSpPr>
          <p:cNvPr id="16" name="TextBox 15"/>
          <p:cNvSpPr txBox="1"/>
          <p:nvPr/>
        </p:nvSpPr>
        <p:spPr>
          <a:xfrm>
            <a:off x="9109132" y="3898438"/>
            <a:ext cx="1627369" cy="923330"/>
          </a:xfrm>
          <a:prstGeom prst="rect">
            <a:avLst/>
          </a:prstGeom>
          <a:noFill/>
        </p:spPr>
        <p:txBody>
          <a:bodyPr wrap="none" rtlCol="0">
            <a:spAutoFit/>
          </a:bodyPr>
          <a:lstStyle/>
          <a:p>
            <a:pPr marL="285750" indent="-285750">
              <a:buFont typeface="Arial" pitchFamily="34" charset="0"/>
              <a:buChar char="•"/>
            </a:pPr>
            <a:r>
              <a:rPr lang="zh-CN" altLang="en-US" dirty="0" smtClean="0">
                <a:latin typeface="微软雅黑" pitchFamily="34" charset="-122"/>
              </a:rPr>
              <a:t>评估预验收</a:t>
            </a:r>
            <a:endParaRPr lang="en-US" altLang="zh-CN" dirty="0" smtClean="0">
              <a:latin typeface="微软雅黑" pitchFamily="34" charset="-122"/>
            </a:endParaRPr>
          </a:p>
          <a:p>
            <a:pPr marL="285750" indent="-285750">
              <a:buFont typeface="Arial" pitchFamily="34" charset="0"/>
              <a:buChar char="•"/>
            </a:pPr>
            <a:r>
              <a:rPr lang="zh-CN" altLang="en-US" dirty="0" smtClean="0">
                <a:latin typeface="微软雅黑" pitchFamily="34" charset="-122"/>
              </a:rPr>
              <a:t>项目总结</a:t>
            </a:r>
            <a:endParaRPr lang="en-US" altLang="zh-CN" dirty="0" smtClean="0">
              <a:latin typeface="微软雅黑" pitchFamily="34" charset="-122"/>
            </a:endParaRPr>
          </a:p>
          <a:p>
            <a:pPr marL="285750" indent="-285750">
              <a:buFont typeface="Arial" pitchFamily="34" charset="0"/>
              <a:buChar char="•"/>
            </a:pPr>
            <a:r>
              <a:rPr lang="zh-CN" altLang="en-US" dirty="0" smtClean="0">
                <a:latin typeface="微软雅黑" pitchFamily="34" charset="-122"/>
              </a:rPr>
              <a:t>文件归档</a:t>
            </a:r>
            <a:endParaRPr lang="zh-CN" altLang="en-US" dirty="0">
              <a:latin typeface="微软雅黑" pitchFamily="34" charset="-122"/>
            </a:endParaRPr>
          </a:p>
        </p:txBody>
      </p:sp>
      <p:sp>
        <p:nvSpPr>
          <p:cNvPr id="17" name="右箭头 16"/>
          <p:cNvSpPr/>
          <p:nvPr/>
        </p:nvSpPr>
        <p:spPr>
          <a:xfrm>
            <a:off x="2810623" y="5416525"/>
            <a:ext cx="7882685" cy="744489"/>
          </a:xfrm>
          <a:prstGeom prst="rightArrow">
            <a:avLst>
              <a:gd name="adj1" fmla="val 50000"/>
              <a:gd name="adj2" fmla="val 22655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rPr>
              <a:t>项目管理沟通</a:t>
            </a:r>
            <a:endParaRPr lang="zh-CN" altLang="en-US" sz="2000" b="1" dirty="0">
              <a:latin typeface="微软雅黑" pitchFamily="34" charset="-122"/>
            </a:endParaRPr>
          </a:p>
        </p:txBody>
      </p:sp>
      <p:cxnSp>
        <p:nvCxnSpPr>
          <p:cNvPr id="18" name="直接连接符 17"/>
          <p:cNvCxnSpPr/>
          <p:nvPr/>
        </p:nvCxnSpPr>
        <p:spPr>
          <a:xfrm>
            <a:off x="8501077" y="1687499"/>
            <a:ext cx="1395396" cy="13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9404438" y="2194802"/>
            <a:ext cx="98565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76365094"/>
      </p:ext>
    </p:extLst>
  </p:cSld>
  <p:clrMapOvr>
    <a:masterClrMapping/>
  </p:clrMapOvr>
  <p:transition spd="med"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0743" y="1826572"/>
            <a:ext cx="6480720" cy="3877985"/>
          </a:xfrm>
          <a:prstGeom prst="rect">
            <a:avLst/>
          </a:prstGeom>
        </p:spPr>
        <p:txBody>
          <a:bodyPr wrap="square">
            <a:spAutoFit/>
          </a:bodyPr>
          <a:lstStyle/>
          <a:p>
            <a:pPr>
              <a:lnSpc>
                <a:spcPct val="150000"/>
              </a:lnSpc>
            </a:pPr>
            <a:r>
              <a:rPr lang="zh-CN" altLang="en-US" sz="2400" b="1" dirty="0">
                <a:latin typeface="微软雅黑" pitchFamily="34" charset="-122"/>
              </a:rPr>
              <a:t>影响项目成功的因素</a:t>
            </a:r>
            <a:r>
              <a:rPr lang="zh-CN" altLang="en-US" sz="2400" b="1" dirty="0" smtClean="0">
                <a:latin typeface="微软雅黑" pitchFamily="34" charset="-122"/>
              </a:rPr>
              <a:t>：</a:t>
            </a:r>
            <a:endParaRPr lang="en-US" altLang="zh-CN" sz="2400" b="1" dirty="0" smtClean="0">
              <a:latin typeface="微软雅黑" pitchFamily="34" charset="-122"/>
            </a:endParaRPr>
          </a:p>
          <a:p>
            <a:pPr marL="285750" indent="-285750">
              <a:lnSpc>
                <a:spcPct val="150000"/>
              </a:lnSpc>
              <a:buFont typeface="Wingdings" pitchFamily="2" charset="2"/>
              <a:buChar char="l"/>
            </a:pPr>
            <a:r>
              <a:rPr lang="zh-CN" altLang="en-US" sz="2000" dirty="0" smtClean="0">
                <a:latin typeface="微软雅黑" pitchFamily="34" charset="-122"/>
              </a:rPr>
              <a:t>项目</a:t>
            </a:r>
            <a:r>
              <a:rPr lang="zh-CN" altLang="en-US" sz="2000" dirty="0">
                <a:latin typeface="微软雅黑" pitchFamily="34" charset="-122"/>
              </a:rPr>
              <a:t>的目标、范围是否</a:t>
            </a:r>
            <a:r>
              <a:rPr lang="zh-CN" altLang="en-US" sz="2000" dirty="0" smtClean="0">
                <a:latin typeface="微软雅黑" pitchFamily="34" charset="-122"/>
              </a:rPr>
              <a:t>明确</a:t>
            </a:r>
            <a:endParaRPr lang="en-US" altLang="zh-CN" sz="2000" dirty="0" smtClean="0">
              <a:latin typeface="微软雅黑" pitchFamily="34" charset="-122"/>
            </a:endParaRPr>
          </a:p>
          <a:p>
            <a:pPr marL="285750" indent="-285750">
              <a:lnSpc>
                <a:spcPct val="150000"/>
              </a:lnSpc>
              <a:buFont typeface="Wingdings" pitchFamily="2" charset="2"/>
              <a:buChar char="l"/>
            </a:pPr>
            <a:r>
              <a:rPr lang="zh-CN" altLang="en-US" sz="2000" dirty="0" smtClean="0">
                <a:latin typeface="微软雅黑" pitchFamily="34" charset="-122"/>
              </a:rPr>
              <a:t>是否</a:t>
            </a:r>
            <a:r>
              <a:rPr lang="zh-CN" altLang="en-US" sz="2000" dirty="0">
                <a:latin typeface="微软雅黑" pitchFamily="34" charset="-122"/>
              </a:rPr>
              <a:t>获得领导的积极</a:t>
            </a:r>
            <a:r>
              <a:rPr lang="zh-CN" altLang="en-US" sz="2000" dirty="0" smtClean="0">
                <a:latin typeface="微软雅黑" pitchFamily="34" charset="-122"/>
              </a:rPr>
              <a:t>支持</a:t>
            </a:r>
            <a:endParaRPr lang="en-US" altLang="zh-CN" sz="2000" dirty="0" smtClean="0">
              <a:latin typeface="微软雅黑" pitchFamily="34" charset="-122"/>
            </a:endParaRPr>
          </a:p>
          <a:p>
            <a:pPr marL="285750" indent="-285750">
              <a:lnSpc>
                <a:spcPct val="150000"/>
              </a:lnSpc>
              <a:buFont typeface="Wingdings" pitchFamily="2" charset="2"/>
              <a:buChar char="l"/>
            </a:pPr>
            <a:r>
              <a:rPr lang="zh-CN" altLang="en-US" sz="2000" dirty="0" smtClean="0">
                <a:latin typeface="微软雅黑" pitchFamily="34" charset="-122"/>
              </a:rPr>
              <a:t>项目</a:t>
            </a:r>
            <a:r>
              <a:rPr lang="zh-CN" altLang="en-US" sz="2000" dirty="0">
                <a:latin typeface="微软雅黑" pitchFamily="34" charset="-122"/>
              </a:rPr>
              <a:t>和组织是否健全、</a:t>
            </a:r>
            <a:r>
              <a:rPr lang="zh-CN" altLang="en-US" sz="2000" dirty="0" smtClean="0">
                <a:latin typeface="微软雅黑" pitchFamily="34" charset="-122"/>
              </a:rPr>
              <a:t>稳定</a:t>
            </a:r>
            <a:endParaRPr lang="en-US" altLang="zh-CN" sz="2000" dirty="0" smtClean="0">
              <a:latin typeface="微软雅黑" pitchFamily="34" charset="-122"/>
            </a:endParaRPr>
          </a:p>
          <a:p>
            <a:pPr marL="285750" indent="-285750">
              <a:lnSpc>
                <a:spcPct val="150000"/>
              </a:lnSpc>
              <a:buFont typeface="Wingdings" pitchFamily="2" charset="2"/>
              <a:buChar char="l"/>
            </a:pPr>
            <a:r>
              <a:rPr lang="zh-CN" altLang="en-US" sz="2000" dirty="0" smtClean="0">
                <a:latin typeface="微软雅黑" pitchFamily="34" charset="-122"/>
              </a:rPr>
              <a:t>是否</a:t>
            </a:r>
            <a:r>
              <a:rPr lang="zh-CN" altLang="en-US" sz="2000" dirty="0">
                <a:latin typeface="微软雅黑" pitchFamily="34" charset="-122"/>
              </a:rPr>
              <a:t>建立了有序的，有效的、良好的沟通</a:t>
            </a:r>
            <a:r>
              <a:rPr lang="zh-CN" altLang="en-US" sz="2000" dirty="0" smtClean="0">
                <a:latin typeface="微软雅黑" pitchFamily="34" charset="-122"/>
              </a:rPr>
              <a:t>渠道</a:t>
            </a:r>
            <a:endParaRPr lang="en-US" altLang="zh-CN" sz="2000" dirty="0" smtClean="0">
              <a:latin typeface="微软雅黑" pitchFamily="34" charset="-122"/>
            </a:endParaRPr>
          </a:p>
          <a:p>
            <a:pPr marL="285750" indent="-285750">
              <a:lnSpc>
                <a:spcPct val="150000"/>
              </a:lnSpc>
              <a:buFont typeface="Wingdings" pitchFamily="2" charset="2"/>
              <a:buChar char="l"/>
            </a:pPr>
            <a:r>
              <a:rPr lang="zh-CN" altLang="en-US" sz="2000" dirty="0" smtClean="0">
                <a:latin typeface="微软雅黑" pitchFamily="34" charset="-122"/>
              </a:rPr>
              <a:t>是否</a:t>
            </a:r>
            <a:r>
              <a:rPr lang="zh-CN" altLang="en-US" sz="2000" dirty="0">
                <a:latin typeface="微软雅黑" pitchFamily="34" charset="-122"/>
              </a:rPr>
              <a:t>具有有效、全面的项目管理，严格的变更</a:t>
            </a:r>
            <a:r>
              <a:rPr lang="zh-CN" altLang="en-US" sz="2000" dirty="0" smtClean="0">
                <a:latin typeface="微软雅黑" pitchFamily="34" charset="-122"/>
              </a:rPr>
              <a:t>控制</a:t>
            </a:r>
            <a:endParaRPr lang="en-US" altLang="zh-CN" sz="2000" dirty="0" smtClean="0">
              <a:latin typeface="微软雅黑" pitchFamily="34" charset="-122"/>
            </a:endParaRPr>
          </a:p>
          <a:p>
            <a:pPr marL="285750" indent="-285750">
              <a:lnSpc>
                <a:spcPct val="150000"/>
              </a:lnSpc>
              <a:buFont typeface="Wingdings" pitchFamily="2" charset="2"/>
              <a:buChar char="l"/>
            </a:pPr>
            <a:r>
              <a:rPr lang="zh-CN" altLang="en-US" sz="2000" dirty="0" smtClean="0">
                <a:latin typeface="微软雅黑" pitchFamily="34" charset="-122"/>
              </a:rPr>
              <a:t>是否</a:t>
            </a:r>
            <a:r>
              <a:rPr lang="zh-CN" altLang="en-US" sz="2000" dirty="0">
                <a:latin typeface="微软雅黑" pitchFamily="34" charset="-122"/>
              </a:rPr>
              <a:t>建立了良好的、积极的、团队合作的工作</a:t>
            </a:r>
            <a:r>
              <a:rPr lang="zh-CN" altLang="en-US" sz="2000" dirty="0" smtClean="0">
                <a:latin typeface="微软雅黑" pitchFamily="34" charset="-122"/>
              </a:rPr>
              <a:t>氛围</a:t>
            </a:r>
            <a:endParaRPr lang="en-US" altLang="zh-CN" sz="2000" dirty="0" smtClean="0">
              <a:latin typeface="微软雅黑" pitchFamily="34" charset="-122"/>
            </a:endParaRPr>
          </a:p>
          <a:p>
            <a:pPr marL="285750" indent="-285750">
              <a:lnSpc>
                <a:spcPct val="150000"/>
              </a:lnSpc>
              <a:buFont typeface="Wingdings" pitchFamily="2" charset="2"/>
              <a:buChar char="l"/>
            </a:pPr>
            <a:r>
              <a:rPr lang="zh-CN" altLang="en-US" sz="2000" dirty="0" smtClean="0">
                <a:latin typeface="微软雅黑" pitchFamily="34" charset="-122"/>
              </a:rPr>
              <a:t>项目</a:t>
            </a:r>
            <a:r>
              <a:rPr lang="zh-CN" altLang="en-US" sz="2000" dirty="0">
                <a:latin typeface="微软雅黑" pitchFamily="34" charset="-122"/>
              </a:rPr>
              <a:t>经理的经验</a:t>
            </a:r>
          </a:p>
        </p:txBody>
      </p:sp>
      <p:sp>
        <p:nvSpPr>
          <p:cNvPr id="3" name="矩形 2"/>
          <p:cNvSpPr/>
          <p:nvPr/>
        </p:nvSpPr>
        <p:spPr>
          <a:xfrm>
            <a:off x="7293471" y="1528093"/>
            <a:ext cx="4536504" cy="4801314"/>
          </a:xfrm>
          <a:prstGeom prst="rect">
            <a:avLst/>
          </a:prstGeom>
        </p:spPr>
        <p:txBody>
          <a:bodyPr wrap="square">
            <a:spAutoFit/>
          </a:bodyPr>
          <a:lstStyle/>
          <a:p>
            <a:pPr>
              <a:lnSpc>
                <a:spcPct val="150000"/>
              </a:lnSpc>
            </a:pPr>
            <a:r>
              <a:rPr lang="zh-CN" altLang="en-US" sz="2400" b="1" dirty="0">
                <a:latin typeface="微软雅黑" pitchFamily="34" charset="-122"/>
              </a:rPr>
              <a:t>项目失败的主要因素：</a:t>
            </a:r>
            <a:endParaRPr lang="en-US" altLang="zh-CN" sz="2400" b="1" dirty="0">
              <a:latin typeface="微软雅黑" pitchFamily="34" charset="-122"/>
            </a:endParaRPr>
          </a:p>
          <a:p>
            <a:pPr marL="914400" lvl="1" indent="-457200">
              <a:lnSpc>
                <a:spcPct val="150000"/>
              </a:lnSpc>
              <a:buFont typeface="Arial" pitchFamily="34" charset="0"/>
              <a:buChar char="•"/>
            </a:pPr>
            <a:r>
              <a:rPr lang="zh-CN" altLang="en-US" sz="2000" dirty="0">
                <a:latin typeface="微软雅黑" pitchFamily="34" charset="-122"/>
              </a:rPr>
              <a:t>缺少必须承担的义务和方向</a:t>
            </a:r>
            <a:endParaRPr lang="en-US" altLang="zh-CN" sz="2000" dirty="0">
              <a:latin typeface="微软雅黑" pitchFamily="34" charset="-122"/>
            </a:endParaRPr>
          </a:p>
          <a:p>
            <a:pPr marL="914400" lvl="1" indent="-457200">
              <a:lnSpc>
                <a:spcPct val="150000"/>
              </a:lnSpc>
              <a:buFont typeface="Arial" pitchFamily="34" charset="0"/>
              <a:buChar char="•"/>
            </a:pPr>
            <a:r>
              <a:rPr lang="zh-CN" altLang="en-US" sz="2000" dirty="0">
                <a:latin typeface="微软雅黑" pitchFamily="34" charset="-122"/>
              </a:rPr>
              <a:t>没有项目策略上的一致性</a:t>
            </a:r>
            <a:endParaRPr lang="en-US" altLang="zh-CN" sz="2000" dirty="0">
              <a:latin typeface="微软雅黑" pitchFamily="34" charset="-122"/>
            </a:endParaRPr>
          </a:p>
          <a:p>
            <a:pPr marL="914400" lvl="1" indent="-457200">
              <a:lnSpc>
                <a:spcPct val="150000"/>
              </a:lnSpc>
              <a:buFont typeface="Arial" pitchFamily="34" charset="0"/>
              <a:buChar char="•"/>
            </a:pPr>
            <a:r>
              <a:rPr lang="zh-CN" altLang="en-US" sz="2000" dirty="0">
                <a:latin typeface="微软雅黑" pitchFamily="34" charset="-122"/>
              </a:rPr>
              <a:t>不明确的目的</a:t>
            </a:r>
            <a:r>
              <a:rPr lang="en-US" altLang="zh-CN" sz="2000" dirty="0">
                <a:latin typeface="微软雅黑" pitchFamily="34" charset="-122"/>
              </a:rPr>
              <a:t>/</a:t>
            </a:r>
            <a:r>
              <a:rPr lang="zh-CN" altLang="en-US" sz="2000" dirty="0">
                <a:latin typeface="微软雅黑" pitchFamily="34" charset="-122"/>
              </a:rPr>
              <a:t>目标</a:t>
            </a:r>
            <a:endParaRPr lang="en-US" altLang="zh-CN" sz="2000" dirty="0">
              <a:latin typeface="微软雅黑" pitchFamily="34" charset="-122"/>
            </a:endParaRPr>
          </a:p>
          <a:p>
            <a:pPr marL="914400" lvl="1" indent="-457200">
              <a:lnSpc>
                <a:spcPct val="150000"/>
              </a:lnSpc>
              <a:buFont typeface="Arial" pitchFamily="34" charset="0"/>
              <a:buChar char="•"/>
            </a:pPr>
            <a:r>
              <a:rPr lang="zh-CN" altLang="en-US" sz="2000" dirty="0">
                <a:latin typeface="微软雅黑" pitchFamily="34" charset="-122"/>
              </a:rPr>
              <a:t>组织与项目目标不一致</a:t>
            </a:r>
            <a:endParaRPr lang="en-US" altLang="zh-CN" sz="2000" dirty="0">
              <a:latin typeface="微软雅黑" pitchFamily="34" charset="-122"/>
            </a:endParaRPr>
          </a:p>
          <a:p>
            <a:pPr marL="914400" lvl="1" indent="-457200">
              <a:lnSpc>
                <a:spcPct val="150000"/>
              </a:lnSpc>
              <a:buFont typeface="Arial" pitchFamily="34" charset="0"/>
              <a:buChar char="•"/>
            </a:pPr>
            <a:r>
              <a:rPr lang="zh-CN" altLang="en-US" sz="2000" dirty="0">
                <a:latin typeface="微软雅黑" pitchFamily="34" charset="-122"/>
              </a:rPr>
              <a:t>资源限制</a:t>
            </a:r>
            <a:endParaRPr lang="en-US" altLang="zh-CN" sz="2000" dirty="0">
              <a:latin typeface="微软雅黑" pitchFamily="34" charset="-122"/>
            </a:endParaRPr>
          </a:p>
          <a:p>
            <a:pPr marL="914400" lvl="1" indent="-457200">
              <a:lnSpc>
                <a:spcPct val="150000"/>
              </a:lnSpc>
              <a:buFont typeface="Arial" pitchFamily="34" charset="0"/>
              <a:buChar char="•"/>
            </a:pPr>
            <a:r>
              <a:rPr lang="zh-CN" altLang="en-US" sz="2000" dirty="0">
                <a:latin typeface="微软雅黑" pitchFamily="34" charset="-122"/>
              </a:rPr>
              <a:t>不明确的职责</a:t>
            </a:r>
            <a:endParaRPr lang="en-US" altLang="zh-CN" sz="2000" dirty="0">
              <a:latin typeface="微软雅黑" pitchFamily="34" charset="-122"/>
            </a:endParaRPr>
          </a:p>
          <a:p>
            <a:pPr marL="914400" lvl="1" indent="-457200">
              <a:lnSpc>
                <a:spcPct val="150000"/>
              </a:lnSpc>
              <a:buFont typeface="Arial" pitchFamily="34" charset="0"/>
              <a:buChar char="•"/>
            </a:pPr>
            <a:r>
              <a:rPr lang="zh-CN" altLang="en-US" sz="2000" dirty="0">
                <a:latin typeface="微软雅黑" pitchFamily="34" charset="-122"/>
              </a:rPr>
              <a:t>不断变化的要求</a:t>
            </a:r>
            <a:endParaRPr lang="en-US" altLang="zh-CN" sz="2000" dirty="0">
              <a:latin typeface="微软雅黑" pitchFamily="34" charset="-122"/>
            </a:endParaRPr>
          </a:p>
          <a:p>
            <a:pPr marL="914400" lvl="1" indent="-457200">
              <a:lnSpc>
                <a:spcPct val="150000"/>
              </a:lnSpc>
              <a:buFont typeface="Arial" pitchFamily="34" charset="0"/>
              <a:buChar char="•"/>
            </a:pPr>
            <a:r>
              <a:rPr lang="zh-CN" altLang="en-US" sz="2000" dirty="0">
                <a:latin typeface="微软雅黑" pitchFamily="34" charset="-122"/>
              </a:rPr>
              <a:t>没有最终用户介入</a:t>
            </a:r>
            <a:endParaRPr lang="en-US" altLang="zh-CN" sz="2000" dirty="0">
              <a:latin typeface="微软雅黑" pitchFamily="34" charset="-122"/>
            </a:endParaRPr>
          </a:p>
          <a:p>
            <a:pPr marL="914400" lvl="1" indent="-457200">
              <a:lnSpc>
                <a:spcPct val="150000"/>
              </a:lnSpc>
              <a:buFont typeface="Arial" pitchFamily="34" charset="0"/>
              <a:buChar char="•"/>
            </a:pPr>
            <a:r>
              <a:rPr lang="zh-CN" altLang="en-US" sz="2000" dirty="0">
                <a:latin typeface="微软雅黑" pitchFamily="34" charset="-122"/>
              </a:rPr>
              <a:t>不规范、低效的沟通</a:t>
            </a:r>
          </a:p>
        </p:txBody>
      </p:sp>
    </p:spTree>
    <p:extLst>
      <p:ext uri="{BB962C8B-B14F-4D97-AF65-F5344CB8AC3E}">
        <p14:creationId xmlns="" xmlns:p14="http://schemas.microsoft.com/office/powerpoint/2010/main" val="76644482"/>
      </p:ext>
    </p:extLst>
  </p:cSld>
  <p:clrMapOvr>
    <a:masterClrMapping/>
  </p:clrMapOvr>
  <p:transition spd="med"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2" name="淘宝网chenying0907出品 1"/>
          <p:cNvGrpSpPr/>
          <p:nvPr/>
        </p:nvGrpSpPr>
        <p:grpSpPr>
          <a:xfrm>
            <a:off x="12391617" y="-15298"/>
            <a:ext cx="48555" cy="2623511"/>
            <a:chOff x="12391617" y="0"/>
            <a:chExt cx="48555" cy="2623511"/>
          </a:xfrm>
        </p:grpSpPr>
        <p:sp>
          <p:nvSpPr>
            <p:cNvPr id="2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2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28" name="淘宝网chenying0907出品 27"/>
          <p:cNvSpPr/>
          <p:nvPr/>
        </p:nvSpPr>
        <p:spPr>
          <a:xfrm>
            <a:off x="16743" y="243603"/>
            <a:ext cx="5764560"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2312" name="淘宝网chenying0907出品 28"/>
          <p:cNvSpPr txBox="1">
            <a:spLocks noChangeArrowheads="1"/>
          </p:cNvSpPr>
          <p:nvPr/>
        </p:nvSpPr>
        <p:spPr bwMode="auto">
          <a:xfrm>
            <a:off x="20662" y="273977"/>
            <a:ext cx="4480369" cy="528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433" tIns="48216" rIns="96433" bIns="48216">
            <a:spAutoFit/>
          </a:bodyPr>
          <a:lstStyle>
            <a:defPPr>
              <a:defRPr lang="zh-CN"/>
            </a:defPPr>
            <a:lvl1pPr eaLnBrk="1" hangingPunct="1">
              <a:defRPr sz="2800" b="1">
                <a:solidFill>
                  <a:srgbClr val="FFFFFF"/>
                </a:solidFill>
                <a:latin typeface="微软雅黑" pitchFamily="34" charset="-122"/>
                <a:ea typeface="微软雅黑" pitchFamily="34" charset="-122"/>
              </a:defRPr>
            </a:lvl1pPr>
            <a:lvl2pPr marL="742950" indent="-285750">
              <a:defRPr sz="2400"/>
            </a:lvl2pPr>
            <a:lvl3pPr>
              <a:defRPr sz="2000"/>
            </a:lvl3pPr>
            <a:lvl6pPr eaLnBrk="0" fontAlgn="base" hangingPunct="0">
              <a:spcAft>
                <a:spcPct val="0"/>
              </a:spcAft>
            </a:lvl6pPr>
            <a:lvl7pPr eaLnBrk="0" fontAlgn="base" hangingPunct="0">
              <a:spcAft>
                <a:spcPct val="0"/>
              </a:spcAft>
            </a:lvl7pPr>
            <a:lvl8pPr eaLnBrk="0" fontAlgn="base" hangingPunct="0">
              <a:spcAft>
                <a:spcPct val="0"/>
              </a:spcAft>
            </a:lvl8pPr>
            <a:lvl9pPr eaLnBrk="0" fontAlgn="base" hangingPunct="0">
              <a:spcAft>
                <a:spcPct val="0"/>
              </a:spcAft>
            </a:lvl9pPr>
          </a:lstStyle>
          <a:p>
            <a:r>
              <a:rPr lang="zh-CN" altLang="en-US" dirty="0" smtClean="0"/>
              <a:t>五、培训结语</a:t>
            </a:r>
            <a:endParaRPr lang="zh-CN" altLang="en-US" dirty="0"/>
          </a:p>
        </p:txBody>
      </p:sp>
      <p:sp>
        <p:nvSpPr>
          <p:cNvPr id="21" name="TextBox 20"/>
          <p:cNvSpPr txBox="1"/>
          <p:nvPr/>
        </p:nvSpPr>
        <p:spPr>
          <a:xfrm>
            <a:off x="2643161" y="1901813"/>
            <a:ext cx="7429552" cy="3416320"/>
          </a:xfrm>
          <a:prstGeom prst="rect">
            <a:avLst/>
          </a:prstGeom>
          <a:solidFill>
            <a:schemeClr val="bg1"/>
          </a:solidFill>
          <a:ln>
            <a:noFill/>
          </a:ln>
        </p:spPr>
        <p:txBody>
          <a:bodyPr wrap="square" rtlCol="0">
            <a:spAutoFit/>
          </a:bodyPr>
          <a:lstStyle/>
          <a:p>
            <a:r>
              <a:rPr lang="zh-CN" altLang="en-US" sz="2400" dirty="0" smtClean="0"/>
              <a:t>       </a:t>
            </a:r>
            <a:r>
              <a:rPr lang="en-US" altLang="zh-CN" sz="2400" dirty="0" smtClean="0"/>
              <a:t>1</a:t>
            </a:r>
            <a:r>
              <a:rPr lang="zh-CN" altLang="en-US" sz="2400" dirty="0" smtClean="0"/>
              <a:t>、  项目管理培训课题内容有诸多版本，但多为概论。每个公司的特性决定其项目管理引用手法有所不同，且同一公司不同阶段都会有所区别。管理无定式，大家还是要不断的自我修正和提升。</a:t>
            </a:r>
            <a:endParaRPr lang="en-US" altLang="zh-CN" sz="2400" dirty="0" smtClean="0"/>
          </a:p>
          <a:p>
            <a:endParaRPr lang="en-US" altLang="zh-CN" sz="2400" dirty="0" smtClean="0"/>
          </a:p>
          <a:p>
            <a:r>
              <a:rPr lang="en-US" altLang="zh-CN" sz="2400" dirty="0" smtClean="0"/>
              <a:t>         2</a:t>
            </a:r>
            <a:r>
              <a:rPr lang="zh-CN" altLang="en-US" sz="2400" dirty="0" smtClean="0"/>
              <a:t>、此次培训只是寻找方向，作为一个对综合性能力要求较高的工作方向，项目管理对个人的许多技能是有压迫性提升需求的，希望大家在参与项目的过程中自我学习提炼。</a:t>
            </a:r>
            <a:endParaRPr lang="en-US" altLang="zh-CN" sz="2400" dirty="0" smtClean="0"/>
          </a:p>
        </p:txBody>
      </p:sp>
    </p:spTree>
    <p:extLst>
      <p:ext uri="{BB962C8B-B14F-4D97-AF65-F5344CB8AC3E}">
        <p14:creationId xmlns="" xmlns:p14="http://schemas.microsoft.com/office/powerpoint/2010/main" val="2090158614"/>
      </p:ext>
    </p:extLst>
  </p:cSld>
  <p:clrMapOvr>
    <a:masterClrMapping/>
  </p:clrMapOvr>
  <p:transition spd="med"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新建文件夹\GoldMan_008007.jpg"/>
          <p:cNvPicPr>
            <a:picLocks noChangeAspect="1" noChangeArrowheads="1"/>
          </p:cNvPicPr>
          <p:nvPr/>
        </p:nvPicPr>
        <p:blipFill>
          <a:blip r:embed="rId2" cstate="print"/>
          <a:srcRect/>
          <a:stretch>
            <a:fillRect/>
          </a:stretch>
        </p:blipFill>
        <p:spPr bwMode="auto">
          <a:xfrm>
            <a:off x="3161506" y="2336130"/>
            <a:ext cx="5572125" cy="3800475"/>
          </a:xfrm>
          <a:prstGeom prst="rect">
            <a:avLst/>
          </a:prstGeom>
          <a:noFill/>
          <a:ln w="9525">
            <a:noFill/>
            <a:miter lim="800000"/>
            <a:headEnd/>
            <a:tailEnd/>
          </a:ln>
        </p:spPr>
      </p:pic>
      <p:sp>
        <p:nvSpPr>
          <p:cNvPr id="3" name="TextBox 2"/>
          <p:cNvSpPr txBox="1"/>
          <p:nvPr/>
        </p:nvSpPr>
        <p:spPr>
          <a:xfrm>
            <a:off x="2589998" y="952029"/>
            <a:ext cx="6715140" cy="1536624"/>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6600" b="1" i="0" u="none" strike="noStrike" kern="0" cap="none" spc="-150" normalizeH="0" baseline="0" noProof="0" dirty="0" smtClean="0">
                <a:ln w="34925" cap="rnd">
                  <a:solidFill>
                    <a:sysClr val="windowText" lastClr="000000"/>
                  </a:solidFill>
                </a:ln>
                <a:solidFill>
                  <a:sysClr val="windowText" lastClr="000000"/>
                </a:solidFill>
                <a:effectLst>
                  <a:outerShdw blurRad="38100" dist="38100" dir="2700000" algn="tl">
                    <a:srgbClr val="000000">
                      <a:alpha val="43137"/>
                    </a:srgbClr>
                  </a:outerShdw>
                </a:effectLst>
                <a:uLnTx/>
                <a:uFillTx/>
                <a:latin typeface="Lucida Handwriting" pitchFamily="66" charset="0"/>
              </a:rPr>
              <a:t>Thank  you !</a:t>
            </a:r>
            <a:endParaRPr kumimoji="0" lang="zh-CN" altLang="en-US" sz="6600" b="1" i="0" u="none" strike="noStrike" kern="0" cap="none" spc="-150" normalizeH="0" baseline="0" noProof="0" dirty="0">
              <a:ln w="34925" cap="rnd">
                <a:solidFill>
                  <a:sysClr val="windowText" lastClr="000000"/>
                </a:solidFill>
              </a:ln>
              <a:solidFill>
                <a:sysClr val="windowText" lastClr="000000"/>
              </a:solidFill>
              <a:effectLst>
                <a:outerShdw blurRad="38100" dist="38100" dir="2700000" algn="tl">
                  <a:srgbClr val="000000">
                    <a:alpha val="43137"/>
                  </a:srgbClr>
                </a:outerShdw>
              </a:effectLst>
              <a:uLnTx/>
              <a:uFillTx/>
              <a:latin typeface="Lucida Handwriting" pitchFamily="66" charset="0"/>
            </a:endParaRPr>
          </a:p>
        </p:txBody>
      </p:sp>
    </p:spTree>
    <p:extLst>
      <p:ext uri="{BB962C8B-B14F-4D97-AF65-F5344CB8AC3E}">
        <p14:creationId xmlns="" xmlns:p14="http://schemas.microsoft.com/office/powerpoint/2010/main" val="3086419377"/>
      </p:ext>
    </p:extLst>
  </p:cSld>
  <p:clrMapOvr>
    <a:masterClrMapping/>
  </p:clrMapOvr>
  <p:transition spd="med"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3" name="淘宝网chenying0907出品 1"/>
          <p:cNvGrpSpPr/>
          <p:nvPr/>
        </p:nvGrpSpPr>
        <p:grpSpPr>
          <a:xfrm>
            <a:off x="12391617" y="-15298"/>
            <a:ext cx="48555" cy="2623511"/>
            <a:chOff x="12391617" y="0"/>
            <a:chExt cx="48555" cy="2623511"/>
          </a:xfrm>
        </p:grpSpPr>
        <p:sp>
          <p:nvSpPr>
            <p:cNvPr id="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6" name="淘宝网chenying0907出品 27"/>
          <p:cNvSpPr/>
          <p:nvPr/>
        </p:nvSpPr>
        <p:spPr>
          <a:xfrm>
            <a:off x="16743" y="243603"/>
            <a:ext cx="6700664"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8" name="MH_SubTitle_1"/>
          <p:cNvSpPr txBox="1"/>
          <p:nvPr>
            <p:custDataLst>
              <p:tags r:id="rId1"/>
            </p:custDataLst>
          </p:nvPr>
        </p:nvSpPr>
        <p:spPr>
          <a:xfrm>
            <a:off x="270606" y="266339"/>
            <a:ext cx="4883647" cy="430887"/>
          </a:xfrm>
          <a:prstGeom prst="rect">
            <a:avLst/>
          </a:prstGeom>
          <a:noFill/>
        </p:spPr>
        <p:txBody>
          <a:bodyPr wrap="square" lIns="0" tIns="0" rIns="0" bIns="0" anchor="ctr">
            <a:spAutoFit/>
          </a:bodyPr>
          <a:lstStyle/>
          <a:p>
            <a:pPr eaLnBrk="1" hangingPunct="1"/>
            <a:r>
              <a:rPr lang="zh-CN" altLang="en-US" sz="2800" b="1" dirty="0" smtClean="0">
                <a:solidFill>
                  <a:schemeClr val="bg1"/>
                </a:solidFill>
                <a:latin typeface="微软雅黑" pitchFamily="34" charset="-122"/>
                <a:ea typeface="微软雅黑" pitchFamily="34" charset="-122"/>
              </a:rPr>
              <a:t>一、项目管理引言</a:t>
            </a:r>
            <a:endParaRPr lang="zh-CN" altLang="en-US" sz="2800" b="1" dirty="0">
              <a:solidFill>
                <a:schemeClr val="bg1"/>
              </a:solidFill>
              <a:latin typeface="微软雅黑" pitchFamily="34" charset="-122"/>
              <a:ea typeface="微软雅黑" pitchFamily="34" charset="-122"/>
            </a:endParaRPr>
          </a:p>
        </p:txBody>
      </p:sp>
      <p:pic>
        <p:nvPicPr>
          <p:cNvPr id="10" name="Picture 5" descr="009"/>
          <p:cNvPicPr>
            <a:picLocks noChangeAspect="1" noChangeArrowheads="1"/>
          </p:cNvPicPr>
          <p:nvPr/>
        </p:nvPicPr>
        <p:blipFill>
          <a:blip r:embed="rId3">
            <a:extLst>
              <a:ext uri="{28A0092B-C50C-407E-A947-70E740481C1C}">
                <a14:useLocalDpi xmlns="" xmlns:a14="http://schemas.microsoft.com/office/drawing/2010/main" val="0"/>
              </a:ext>
            </a:extLst>
          </a:blip>
          <a:srcRect l="38194" t="50000" r="1962" b="1689"/>
          <a:stretch>
            <a:fillRect/>
          </a:stretch>
        </p:blipFill>
        <p:spPr bwMode="auto">
          <a:xfrm>
            <a:off x="5240009" y="3400263"/>
            <a:ext cx="5472112" cy="3313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6" descr="009"/>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3142" t="25791" r="40195" b="33909"/>
          <a:stretch/>
        </p:blipFill>
        <p:spPr bwMode="auto">
          <a:xfrm>
            <a:off x="2071657" y="1758937"/>
            <a:ext cx="5178474" cy="276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AutoShape 7"/>
          <p:cNvSpPr>
            <a:spLocks noChangeArrowheads="1"/>
          </p:cNvSpPr>
          <p:nvPr/>
        </p:nvSpPr>
        <p:spPr bwMode="auto">
          <a:xfrm>
            <a:off x="9144019" y="1687499"/>
            <a:ext cx="2279650" cy="1302716"/>
          </a:xfrm>
          <a:prstGeom prst="irregularSeal1">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90000" tIns="46800" rIns="90000" bIns="46800" anchor="ctr">
            <a:spAutoFit/>
          </a:bodyPr>
          <a:lstStyle>
            <a:defPPr>
              <a:defRPr lang="zh-CN"/>
            </a:defPPr>
            <a:lvl1pPr algn="ctr" rtl="0" fontAlgn="base">
              <a:spcBef>
                <a:spcPct val="0"/>
              </a:spcBef>
              <a:spcAft>
                <a:spcPct val="0"/>
              </a:spcAft>
              <a:defRPr kern="1200">
                <a:solidFill>
                  <a:schemeClr val="tx1"/>
                </a:solidFill>
                <a:latin typeface="Arial" charset="0"/>
                <a:ea typeface="华文新魏" pitchFamily="2" charset="-122"/>
                <a:cs typeface="+mn-cs"/>
              </a:defRPr>
            </a:lvl1pPr>
            <a:lvl2pPr marL="457200" algn="ctr" rtl="0" fontAlgn="base">
              <a:spcBef>
                <a:spcPct val="0"/>
              </a:spcBef>
              <a:spcAft>
                <a:spcPct val="0"/>
              </a:spcAft>
              <a:defRPr kern="1200">
                <a:solidFill>
                  <a:schemeClr val="tx1"/>
                </a:solidFill>
                <a:latin typeface="Arial" charset="0"/>
                <a:ea typeface="华文新魏" pitchFamily="2" charset="-122"/>
                <a:cs typeface="+mn-cs"/>
              </a:defRPr>
            </a:lvl2pPr>
            <a:lvl3pPr marL="914400" algn="ctr" rtl="0" fontAlgn="base">
              <a:spcBef>
                <a:spcPct val="0"/>
              </a:spcBef>
              <a:spcAft>
                <a:spcPct val="0"/>
              </a:spcAft>
              <a:defRPr kern="1200">
                <a:solidFill>
                  <a:schemeClr val="tx1"/>
                </a:solidFill>
                <a:latin typeface="Arial" charset="0"/>
                <a:ea typeface="华文新魏" pitchFamily="2" charset="-122"/>
                <a:cs typeface="+mn-cs"/>
              </a:defRPr>
            </a:lvl3pPr>
            <a:lvl4pPr marL="1371600" algn="ctr" rtl="0" fontAlgn="base">
              <a:spcBef>
                <a:spcPct val="0"/>
              </a:spcBef>
              <a:spcAft>
                <a:spcPct val="0"/>
              </a:spcAft>
              <a:defRPr kern="1200">
                <a:solidFill>
                  <a:schemeClr val="tx1"/>
                </a:solidFill>
                <a:latin typeface="Arial" charset="0"/>
                <a:ea typeface="华文新魏" pitchFamily="2" charset="-122"/>
                <a:cs typeface="+mn-cs"/>
              </a:defRPr>
            </a:lvl4pPr>
            <a:lvl5pPr marL="1828800" algn="ctr" rtl="0" fontAlgn="base">
              <a:spcBef>
                <a:spcPct val="0"/>
              </a:spcBef>
              <a:spcAft>
                <a:spcPct val="0"/>
              </a:spcAft>
              <a:defRPr kern="1200">
                <a:solidFill>
                  <a:schemeClr val="tx1"/>
                </a:solidFill>
                <a:latin typeface="Arial" charset="0"/>
                <a:ea typeface="华文新魏" pitchFamily="2" charset="-122"/>
                <a:cs typeface="+mn-cs"/>
              </a:defRPr>
            </a:lvl5pPr>
            <a:lvl6pPr marL="2286000" algn="l" defTabSz="914400" rtl="0" eaLnBrk="1" latinLnBrk="0" hangingPunct="1">
              <a:defRPr kern="1200">
                <a:solidFill>
                  <a:schemeClr val="tx1"/>
                </a:solidFill>
                <a:latin typeface="Arial" charset="0"/>
                <a:ea typeface="华文新魏" pitchFamily="2" charset="-122"/>
                <a:cs typeface="+mn-cs"/>
              </a:defRPr>
            </a:lvl6pPr>
            <a:lvl7pPr marL="2743200" algn="l" defTabSz="914400" rtl="0" eaLnBrk="1" latinLnBrk="0" hangingPunct="1">
              <a:defRPr kern="1200">
                <a:solidFill>
                  <a:schemeClr val="tx1"/>
                </a:solidFill>
                <a:latin typeface="Arial" charset="0"/>
                <a:ea typeface="华文新魏" pitchFamily="2" charset="-122"/>
                <a:cs typeface="+mn-cs"/>
              </a:defRPr>
            </a:lvl7pPr>
            <a:lvl8pPr marL="3200400" algn="l" defTabSz="914400" rtl="0" eaLnBrk="1" latinLnBrk="0" hangingPunct="1">
              <a:defRPr kern="1200">
                <a:solidFill>
                  <a:schemeClr val="tx1"/>
                </a:solidFill>
                <a:latin typeface="Arial" charset="0"/>
                <a:ea typeface="华文新魏" pitchFamily="2" charset="-122"/>
                <a:cs typeface="+mn-cs"/>
              </a:defRPr>
            </a:lvl8pPr>
            <a:lvl9pPr marL="3657600" algn="l" defTabSz="914400" rtl="0" eaLnBrk="1" latinLnBrk="0" hangingPunct="1">
              <a:defRPr kern="1200">
                <a:solidFill>
                  <a:schemeClr val="tx1"/>
                </a:solidFill>
                <a:latin typeface="Arial" charset="0"/>
                <a:ea typeface="华文新魏" pitchFamily="2" charset="-122"/>
                <a:cs typeface="+mn-cs"/>
              </a:defRPr>
            </a:lvl9pPr>
          </a:lstStyle>
          <a:p>
            <a:r>
              <a:rPr lang="zh-CN" altLang="en-US" sz="2400" b="1" dirty="0">
                <a:solidFill>
                  <a:srgbClr val="0000CC"/>
                </a:solidFill>
                <a:latin typeface="+mj-ea"/>
                <a:ea typeface="+mj-ea"/>
              </a:rPr>
              <a:t>效率低</a:t>
            </a:r>
            <a:r>
              <a:rPr lang="en-US" altLang="zh-CN" sz="2400" b="1" dirty="0">
                <a:solidFill>
                  <a:srgbClr val="0000CC"/>
                </a:solidFill>
                <a:latin typeface="+mj-ea"/>
                <a:ea typeface="+mj-ea"/>
              </a:rPr>
              <a:t>?</a:t>
            </a:r>
          </a:p>
        </p:txBody>
      </p:sp>
      <p:sp>
        <p:nvSpPr>
          <p:cNvPr id="15" name="标题 1"/>
          <p:cNvSpPr txBox="1">
            <a:spLocks/>
          </p:cNvSpPr>
          <p:nvPr/>
        </p:nvSpPr>
        <p:spPr>
          <a:xfrm>
            <a:off x="928649" y="901681"/>
            <a:ext cx="8229600" cy="428628"/>
          </a:xfrm>
          <a:prstGeom prst="rect">
            <a:avLst/>
          </a:prstGeom>
        </p:spPr>
        <p:txBody>
          <a:body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mj-lt"/>
                <a:ea typeface="+mj-ea"/>
                <a:cs typeface="+mj-cs"/>
              </a:rPr>
              <a:t>为什么要做项目管理</a:t>
            </a:r>
            <a:endParaRPr kumimoji="0" lang="zh-CN" alt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6"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7912374" y="2973383"/>
            <a:ext cx="2588967" cy="1302716"/>
          </a:xfrm>
          <a:prstGeom prst="irregularSeal1">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90000" tIns="46800" rIns="90000" bIns="46800" anchor="ctr">
            <a:spAutoFit/>
          </a:bodyPr>
          <a:lstStyle/>
          <a:p>
            <a:r>
              <a:rPr lang="zh-CN" altLang="en-US" sz="2400" b="1" dirty="0" smtClean="0">
                <a:solidFill>
                  <a:srgbClr val="0000CC"/>
                </a:solidFill>
                <a:latin typeface="微软雅黑" pitchFamily="34" charset="-122"/>
                <a:ea typeface="微软雅黑" pitchFamily="34" charset="-122"/>
              </a:rPr>
              <a:t>三不管</a:t>
            </a:r>
            <a:r>
              <a:rPr lang="en-US" altLang="zh-CN" sz="2400" b="1" dirty="0">
                <a:solidFill>
                  <a:srgbClr val="0000CC"/>
                </a:solidFill>
                <a:latin typeface="微软雅黑" pitchFamily="34" charset="-122"/>
                <a:ea typeface="微软雅黑" pitchFamily="34" charset="-122"/>
              </a:rPr>
              <a:t>?</a:t>
            </a:r>
          </a:p>
        </p:txBody>
      </p:sp>
      <p:sp>
        <p:nvSpPr>
          <p:cNvPr id="3" name="标题 2"/>
          <p:cNvSpPr txBox="1">
            <a:spLocks/>
          </p:cNvSpPr>
          <p:nvPr/>
        </p:nvSpPr>
        <p:spPr>
          <a:xfrm>
            <a:off x="428583" y="1044557"/>
            <a:ext cx="8229600" cy="428628"/>
          </a:xfrm>
          <a:prstGeom prst="rect">
            <a:avLst/>
          </a:prstGeom>
        </p:spPr>
        <p:txBody>
          <a:body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mj-lt"/>
                <a:ea typeface="+mj-ea"/>
                <a:cs typeface="+mj-cs"/>
              </a:rPr>
              <a:t>为什么要做项目管理</a:t>
            </a:r>
            <a:endParaRPr kumimoji="0" lang="zh-CN" altLang="en-US" sz="2800" b="1"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组合 3"/>
          <p:cNvGrpSpPr/>
          <p:nvPr/>
        </p:nvGrpSpPr>
        <p:grpSpPr>
          <a:xfrm>
            <a:off x="3521163" y="2096796"/>
            <a:ext cx="4637881" cy="4557684"/>
            <a:chOff x="309959" y="1419239"/>
            <a:chExt cx="4637881" cy="4557684"/>
          </a:xfrm>
        </p:grpSpPr>
        <p:pic>
          <p:nvPicPr>
            <p:cNvPr id="5" name="Picture 2" descr="http://img2.tupian114.com/attachments/images/201210/20121009/09070439.jp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b="5282"/>
            <a:stretch/>
          </p:blipFill>
          <p:spPr bwMode="auto">
            <a:xfrm>
              <a:off x="309959" y="1419239"/>
              <a:ext cx="4637881" cy="4557684"/>
            </a:xfrm>
            <a:prstGeom prst="rect">
              <a:avLst/>
            </a:prstGeom>
            <a:noFill/>
            <a:extLst>
              <a:ext uri="{909E8E84-426E-40DD-AFC4-6F175D3DCCD1}">
                <a14:hiddenFill xmlns="" xmlns:a14="http://schemas.microsoft.com/office/drawing/2010/main">
                  <a:solidFill>
                    <a:srgbClr val="FFFFFF"/>
                  </a:solidFill>
                </a14:hiddenFill>
              </a:ext>
            </a:extLst>
          </p:spPr>
        </p:pic>
        <p:sp>
          <p:nvSpPr>
            <p:cNvPr id="6" name="矩形 5"/>
            <p:cNvSpPr/>
            <p:nvPr/>
          </p:nvSpPr>
          <p:spPr>
            <a:xfrm rot="19432224">
              <a:off x="3394596" y="1753154"/>
              <a:ext cx="646331" cy="369332"/>
            </a:xfrm>
            <a:prstGeom prst="rect">
              <a:avLst/>
            </a:prstGeom>
          </p:spPr>
          <p:txBody>
            <a:bodyPr wrap="none">
              <a:spAutoFit/>
            </a:bodyPr>
            <a:lstStyle/>
            <a:p>
              <a:pPr algn="ctr"/>
              <a:r>
                <a:rPr lang="zh-CN" altLang="en-US" b="1" dirty="0">
                  <a:solidFill>
                    <a:schemeClr val="bg1"/>
                  </a:solidFill>
                  <a:latin typeface="+mj-ea"/>
                </a:rPr>
                <a:t>采购</a:t>
              </a:r>
            </a:p>
          </p:txBody>
        </p:sp>
        <p:sp>
          <p:nvSpPr>
            <p:cNvPr id="7" name="矩形 6"/>
            <p:cNvSpPr/>
            <p:nvPr/>
          </p:nvSpPr>
          <p:spPr>
            <a:xfrm rot="1263467">
              <a:off x="1815882" y="1871732"/>
              <a:ext cx="646332" cy="369332"/>
            </a:xfrm>
            <a:prstGeom prst="rect">
              <a:avLst/>
            </a:prstGeom>
          </p:spPr>
          <p:txBody>
            <a:bodyPr wrap="none">
              <a:spAutoFit/>
            </a:bodyPr>
            <a:lstStyle/>
            <a:p>
              <a:pPr algn="ctr"/>
              <a:r>
                <a:rPr lang="zh-CN" altLang="en-US" b="1" dirty="0" smtClean="0">
                  <a:solidFill>
                    <a:schemeClr val="bg1"/>
                  </a:solidFill>
                  <a:latin typeface="+mj-ea"/>
                </a:rPr>
                <a:t>交付</a:t>
              </a:r>
              <a:endParaRPr lang="zh-CN" altLang="en-US" b="1" dirty="0">
                <a:solidFill>
                  <a:schemeClr val="bg1"/>
                </a:solidFill>
                <a:latin typeface="+mj-ea"/>
              </a:endParaRPr>
            </a:p>
          </p:txBody>
        </p:sp>
        <p:sp>
          <p:nvSpPr>
            <p:cNvPr id="8" name="矩形 7"/>
            <p:cNvSpPr/>
            <p:nvPr/>
          </p:nvSpPr>
          <p:spPr>
            <a:xfrm rot="1297179">
              <a:off x="3396877" y="2377527"/>
              <a:ext cx="646332" cy="369332"/>
            </a:xfrm>
            <a:prstGeom prst="rect">
              <a:avLst/>
            </a:prstGeom>
          </p:spPr>
          <p:txBody>
            <a:bodyPr wrap="none">
              <a:spAutoFit/>
            </a:bodyPr>
            <a:lstStyle/>
            <a:p>
              <a:pPr algn="ctr"/>
              <a:r>
                <a:rPr lang="zh-CN" altLang="en-US" b="1" dirty="0" smtClean="0">
                  <a:solidFill>
                    <a:schemeClr val="bg1"/>
                  </a:solidFill>
                  <a:latin typeface="+mj-ea"/>
                </a:rPr>
                <a:t>设计</a:t>
              </a:r>
              <a:endParaRPr lang="zh-CN" altLang="en-US" b="1" dirty="0">
                <a:solidFill>
                  <a:schemeClr val="bg1"/>
                </a:solidFill>
                <a:latin typeface="+mj-ea"/>
              </a:endParaRPr>
            </a:p>
          </p:txBody>
        </p:sp>
        <p:sp>
          <p:nvSpPr>
            <p:cNvPr id="9" name="矩形 8"/>
            <p:cNvSpPr/>
            <p:nvPr/>
          </p:nvSpPr>
          <p:spPr>
            <a:xfrm rot="19980701">
              <a:off x="2154790" y="2417932"/>
              <a:ext cx="646332" cy="369332"/>
            </a:xfrm>
            <a:prstGeom prst="rect">
              <a:avLst/>
            </a:prstGeom>
          </p:spPr>
          <p:txBody>
            <a:bodyPr wrap="none">
              <a:spAutoFit/>
            </a:bodyPr>
            <a:lstStyle/>
            <a:p>
              <a:pPr algn="ctr"/>
              <a:r>
                <a:rPr lang="zh-CN" altLang="en-US" b="1" dirty="0" smtClean="0">
                  <a:solidFill>
                    <a:schemeClr val="bg1"/>
                  </a:solidFill>
                  <a:latin typeface="+mj-ea"/>
                </a:rPr>
                <a:t>制造</a:t>
              </a:r>
              <a:endParaRPr lang="zh-CN" altLang="en-US" b="1" dirty="0">
                <a:solidFill>
                  <a:schemeClr val="bg1"/>
                </a:solidFill>
                <a:latin typeface="+mj-ea"/>
              </a:endParaRPr>
            </a:p>
          </p:txBody>
        </p:sp>
      </p:grpSp>
      <p:sp>
        <p:nvSpPr>
          <p:cNvPr id="10" name="云形标注 9"/>
          <p:cNvSpPr/>
          <p:nvPr/>
        </p:nvSpPr>
        <p:spPr>
          <a:xfrm>
            <a:off x="2598032" y="3155095"/>
            <a:ext cx="2370466" cy="1008112"/>
          </a:xfrm>
          <a:prstGeom prst="cloudCallout">
            <a:avLst>
              <a:gd name="adj1" fmla="val 56959"/>
              <a:gd name="adj2" fmla="val 75457"/>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质量、时间</a:t>
            </a:r>
            <a:endParaRPr lang="en-US" altLang="zh-CN" dirty="0" smtClean="0"/>
          </a:p>
          <a:p>
            <a:pPr algn="ctr"/>
            <a:r>
              <a:rPr lang="en-US" altLang="zh-CN" dirty="0" smtClean="0"/>
              <a:t>……</a:t>
            </a:r>
            <a:endParaRPr lang="zh-CN" altLang="en-US" dirty="0"/>
          </a:p>
        </p:txBody>
      </p:sp>
      <p:sp>
        <p:nvSpPr>
          <p:cNvPr id="11"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12" name="淘宝网chenying0907出品 1"/>
          <p:cNvGrpSpPr/>
          <p:nvPr/>
        </p:nvGrpSpPr>
        <p:grpSpPr>
          <a:xfrm>
            <a:off x="12391617" y="-15298"/>
            <a:ext cx="48555" cy="2623511"/>
            <a:chOff x="12391617" y="0"/>
            <a:chExt cx="48555" cy="2623511"/>
          </a:xfrm>
        </p:grpSpPr>
        <p:sp>
          <p:nvSpPr>
            <p:cNvPr id="13"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4"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15" name="淘宝网chenying0907出品 27"/>
          <p:cNvSpPr/>
          <p:nvPr/>
        </p:nvSpPr>
        <p:spPr>
          <a:xfrm>
            <a:off x="16743" y="243603"/>
            <a:ext cx="6700664"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7" name="MH_SubTitle_1"/>
          <p:cNvSpPr txBox="1"/>
          <p:nvPr>
            <p:custDataLst>
              <p:tags r:id="rId1"/>
            </p:custDataLst>
          </p:nvPr>
        </p:nvSpPr>
        <p:spPr>
          <a:xfrm>
            <a:off x="270606" y="266339"/>
            <a:ext cx="4883647" cy="430887"/>
          </a:xfrm>
          <a:prstGeom prst="rect">
            <a:avLst/>
          </a:prstGeom>
          <a:noFill/>
        </p:spPr>
        <p:txBody>
          <a:bodyPr wrap="square" lIns="0" tIns="0" rIns="0" bIns="0" anchor="ctr">
            <a:spAutoFit/>
          </a:bodyPr>
          <a:lstStyle/>
          <a:p>
            <a:pPr eaLnBrk="1" hangingPunct="1"/>
            <a:r>
              <a:rPr lang="zh-CN" altLang="en-US" sz="2800" b="1" dirty="0" smtClean="0">
                <a:solidFill>
                  <a:schemeClr val="bg1"/>
                </a:solidFill>
                <a:latin typeface="微软雅黑" pitchFamily="34" charset="-122"/>
                <a:ea typeface="微软雅黑" pitchFamily="34" charset="-122"/>
              </a:rPr>
              <a:t>一、项目管理引言</a:t>
            </a:r>
            <a:endParaRPr lang="zh-CN" altLang="en-US" sz="2800" b="1" dirty="0">
              <a:solidFill>
                <a:schemeClr val="bg1"/>
              </a:solidFill>
              <a:latin typeface="微软雅黑" pitchFamily="34" charset="-122"/>
              <a:ea typeface="微软雅黑" pitchFamily="34" charset="-122"/>
            </a:endParaRPr>
          </a:p>
        </p:txBody>
      </p:sp>
      <p:sp>
        <p:nvSpPr>
          <p:cNvPr id="25"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330585" y="2187565"/>
            <a:ext cx="3671888" cy="3530600"/>
            <a:chOff x="4572000" y="1554163"/>
            <a:chExt cx="3671888" cy="3530600"/>
          </a:xfrm>
        </p:grpSpPr>
        <p:pic>
          <p:nvPicPr>
            <p:cNvPr id="3" name="Picture 7" descr="002"/>
            <p:cNvPicPr>
              <a:picLocks noChangeAspect="1" noChangeArrowheads="1"/>
            </p:cNvPicPr>
            <p:nvPr/>
          </p:nvPicPr>
          <p:blipFill>
            <a:blip r:embed="rId3">
              <a:extLst>
                <a:ext uri="{28A0092B-C50C-407E-A947-70E740481C1C}">
                  <a14:useLocalDpi xmlns="" xmlns:a14="http://schemas.microsoft.com/office/drawing/2010/main" val="0"/>
                </a:ext>
              </a:extLst>
            </a:blip>
            <a:srcRect l="48038" t="29814" r="3142" b="7593"/>
            <a:stretch>
              <a:fillRect/>
            </a:stretch>
          </p:blipFill>
          <p:spPr bwMode="auto">
            <a:xfrm>
              <a:off x="4572000" y="1554163"/>
              <a:ext cx="3671888" cy="353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矩形 3"/>
            <p:cNvSpPr/>
            <p:nvPr/>
          </p:nvSpPr>
          <p:spPr>
            <a:xfrm>
              <a:off x="5762228" y="4287181"/>
              <a:ext cx="1260872" cy="412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项目结果</a:t>
              </a:r>
              <a:endParaRPr lang="zh-CN" altLang="en-US" dirty="0">
                <a:solidFill>
                  <a:schemeClr val="tx1"/>
                </a:solidFill>
              </a:endParaRPr>
            </a:p>
          </p:txBody>
        </p:sp>
      </p:grpSp>
      <p:sp>
        <p:nvSpPr>
          <p:cNvPr id="5" name="Rectangle 2"/>
          <p:cNvSpPr txBox="1">
            <a:spLocks noChangeArrowheads="1"/>
          </p:cNvSpPr>
          <p:nvPr/>
        </p:nvSpPr>
        <p:spPr>
          <a:xfrm>
            <a:off x="1857343" y="1473185"/>
            <a:ext cx="8229600" cy="428628"/>
          </a:xfrm>
          <a:prstGeom prst="rect">
            <a:avLst/>
          </a:prstGeom>
        </p:spPr>
        <p:txBody>
          <a:body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mj-lt"/>
                <a:ea typeface="+mj-ea"/>
                <a:cs typeface="+mj-cs"/>
              </a:rPr>
              <a:t>为什么要做项目管理</a:t>
            </a:r>
          </a:p>
        </p:txBody>
      </p:sp>
      <p:pic>
        <p:nvPicPr>
          <p:cNvPr id="6" name="Picture 6" descr="002"/>
          <p:cNvPicPr>
            <a:picLocks noChangeAspect="1" noChangeArrowheads="1"/>
          </p:cNvPicPr>
          <p:nvPr/>
        </p:nvPicPr>
        <p:blipFill>
          <a:blip r:embed="rId3">
            <a:extLst>
              <a:ext uri="{28A0092B-C50C-407E-A947-70E740481C1C}">
                <a14:useLocalDpi xmlns="" xmlns:a14="http://schemas.microsoft.com/office/drawing/2010/main" val="0"/>
              </a:ext>
            </a:extLst>
          </a:blip>
          <a:srcRect l="2760" t="27292" r="54387" b="7050"/>
          <a:stretch>
            <a:fillRect/>
          </a:stretch>
        </p:blipFill>
        <p:spPr bwMode="auto">
          <a:xfrm>
            <a:off x="2082435" y="2406640"/>
            <a:ext cx="3382963" cy="3887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AutoShape 8"/>
          <p:cNvSpPr>
            <a:spLocks noChangeArrowheads="1"/>
          </p:cNvSpPr>
          <p:nvPr/>
        </p:nvSpPr>
        <p:spPr bwMode="auto">
          <a:xfrm>
            <a:off x="6286499" y="5688027"/>
            <a:ext cx="3670300" cy="1302716"/>
          </a:xfrm>
          <a:prstGeom prst="irregularSeal1">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nchor="ctr">
            <a:spAutoFit/>
          </a:bodyPr>
          <a:lstStyle/>
          <a:p>
            <a:r>
              <a:rPr lang="zh-CN" altLang="en-US" sz="2400" b="1" dirty="0">
                <a:solidFill>
                  <a:srgbClr val="0000CC"/>
                </a:solidFill>
                <a:latin typeface="微软雅黑" pitchFamily="34" charset="-122"/>
                <a:ea typeface="微软雅黑" pitchFamily="34" charset="-122"/>
              </a:rPr>
              <a:t>成果导向差</a:t>
            </a:r>
          </a:p>
        </p:txBody>
      </p:sp>
      <p:sp>
        <p:nvSpPr>
          <p:cNvPr id="8"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9" name="淘宝网chenying0907出品 1"/>
          <p:cNvGrpSpPr/>
          <p:nvPr/>
        </p:nvGrpSpPr>
        <p:grpSpPr>
          <a:xfrm>
            <a:off x="12391617" y="-15298"/>
            <a:ext cx="48555" cy="2623511"/>
            <a:chOff x="12391617" y="0"/>
            <a:chExt cx="48555" cy="2623511"/>
          </a:xfrm>
        </p:grpSpPr>
        <p:sp>
          <p:nvSpPr>
            <p:cNvPr id="10"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1"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12" name="淘宝网chenying0907出品 27"/>
          <p:cNvSpPr/>
          <p:nvPr/>
        </p:nvSpPr>
        <p:spPr>
          <a:xfrm>
            <a:off x="16743" y="243603"/>
            <a:ext cx="6700664"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14" name="MH_SubTitle_1"/>
          <p:cNvSpPr txBox="1"/>
          <p:nvPr>
            <p:custDataLst>
              <p:tags r:id="rId1"/>
            </p:custDataLst>
          </p:nvPr>
        </p:nvSpPr>
        <p:spPr>
          <a:xfrm>
            <a:off x="270606" y="266339"/>
            <a:ext cx="4883647" cy="430887"/>
          </a:xfrm>
          <a:prstGeom prst="rect">
            <a:avLst/>
          </a:prstGeom>
          <a:noFill/>
        </p:spPr>
        <p:txBody>
          <a:bodyPr wrap="square" lIns="0" tIns="0" rIns="0" bIns="0" anchor="ctr">
            <a:spAutoFit/>
          </a:bodyPr>
          <a:lstStyle/>
          <a:p>
            <a:pPr eaLnBrk="1" hangingPunct="1"/>
            <a:r>
              <a:rPr lang="zh-CN" altLang="en-US" sz="2800" b="1" dirty="0" smtClean="0">
                <a:solidFill>
                  <a:schemeClr val="bg1"/>
                </a:solidFill>
                <a:latin typeface="微软雅黑" pitchFamily="34" charset="-122"/>
                <a:ea typeface="微软雅黑" pitchFamily="34" charset="-122"/>
              </a:rPr>
              <a:t>一、项目管理引言</a:t>
            </a:r>
            <a:endParaRPr lang="zh-CN" altLang="en-US" sz="2800" b="1" dirty="0">
              <a:solidFill>
                <a:schemeClr val="bg1"/>
              </a:solidFill>
              <a:latin typeface="微软雅黑" pitchFamily="34" charset="-122"/>
              <a:ea typeface="微软雅黑" pitchFamily="34" charset="-122"/>
            </a:endParaRPr>
          </a:p>
        </p:txBody>
      </p:sp>
      <p:sp>
        <p:nvSpPr>
          <p:cNvPr id="15"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网chenying0907出品 22"/>
          <p:cNvSpPr/>
          <p:nvPr/>
        </p:nvSpPr>
        <p:spPr>
          <a:xfrm>
            <a:off x="0" y="87933"/>
            <a:ext cx="12858750" cy="485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nvGrpSpPr>
          <p:cNvPr id="3" name="淘宝网chenying0907出品 1"/>
          <p:cNvGrpSpPr/>
          <p:nvPr/>
        </p:nvGrpSpPr>
        <p:grpSpPr>
          <a:xfrm>
            <a:off x="12391617" y="-15298"/>
            <a:ext cx="48555" cy="2623511"/>
            <a:chOff x="12391617" y="0"/>
            <a:chExt cx="48555" cy="2623511"/>
          </a:xfrm>
        </p:grpSpPr>
        <p:sp>
          <p:nvSpPr>
            <p:cNvPr id="4" name="淘宝网chenying0907出品 23"/>
            <p:cNvSpPr/>
            <p:nvPr/>
          </p:nvSpPr>
          <p:spPr>
            <a:xfrm rot="5400000">
              <a:off x="12019940" y="371677"/>
              <a:ext cx="791909"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5" name="淘宝网chenying0907出品 24"/>
            <p:cNvSpPr/>
            <p:nvPr/>
          </p:nvSpPr>
          <p:spPr>
            <a:xfrm rot="5400000">
              <a:off x="11408848" y="1592187"/>
              <a:ext cx="2014093" cy="4855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grpSp>
      <p:sp>
        <p:nvSpPr>
          <p:cNvPr id="6" name="淘宝网chenying0907出品 27"/>
          <p:cNvSpPr/>
          <p:nvPr/>
        </p:nvSpPr>
        <p:spPr>
          <a:xfrm>
            <a:off x="16743" y="243603"/>
            <a:ext cx="6700664" cy="576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
        <p:nvSpPr>
          <p:cNvPr id="8" name="MH_SubTitle_1"/>
          <p:cNvSpPr txBox="1"/>
          <p:nvPr>
            <p:custDataLst>
              <p:tags r:id="rId1"/>
            </p:custDataLst>
          </p:nvPr>
        </p:nvSpPr>
        <p:spPr>
          <a:xfrm>
            <a:off x="270606" y="266339"/>
            <a:ext cx="4883647" cy="430887"/>
          </a:xfrm>
          <a:prstGeom prst="rect">
            <a:avLst/>
          </a:prstGeom>
          <a:noFill/>
        </p:spPr>
        <p:txBody>
          <a:bodyPr wrap="square" lIns="0" tIns="0" rIns="0" bIns="0" anchor="ctr">
            <a:spAutoFit/>
          </a:bodyPr>
          <a:lstStyle/>
          <a:p>
            <a:pPr eaLnBrk="1" hangingPunct="1"/>
            <a:r>
              <a:rPr lang="zh-CN" altLang="en-US" sz="2800" b="1" dirty="0" smtClean="0">
                <a:solidFill>
                  <a:schemeClr val="bg1"/>
                </a:solidFill>
                <a:latin typeface="微软雅黑" pitchFamily="34" charset="-122"/>
                <a:ea typeface="微软雅黑" pitchFamily="34" charset="-122"/>
              </a:rPr>
              <a:t>一、项目管理引言</a:t>
            </a:r>
            <a:endParaRPr lang="zh-CN" altLang="en-US" sz="2800" b="1" dirty="0">
              <a:solidFill>
                <a:schemeClr val="bg1"/>
              </a:solidFill>
              <a:latin typeface="微软雅黑" pitchFamily="34" charset="-122"/>
              <a:ea typeface="微软雅黑" pitchFamily="34" charset="-122"/>
            </a:endParaRPr>
          </a:p>
        </p:txBody>
      </p:sp>
      <p:sp>
        <p:nvSpPr>
          <p:cNvPr id="9" name="标题 4"/>
          <p:cNvSpPr txBox="1">
            <a:spLocks/>
          </p:cNvSpPr>
          <p:nvPr/>
        </p:nvSpPr>
        <p:spPr>
          <a:xfrm>
            <a:off x="2571723" y="1758937"/>
            <a:ext cx="6929486" cy="680110"/>
          </a:xfrm>
          <a:prstGeom prst="rect">
            <a:avLst/>
          </a:prstGeom>
          <a:ln>
            <a:noFill/>
          </a:ln>
          <a:effectLst/>
          <a:scene3d>
            <a:camera prst="orthographicFront">
              <a:rot lat="0" lon="0" rev="0"/>
            </a:camera>
            <a:lightRig rig="contrasting" dir="t">
              <a:rot lat="0" lon="0" rev="7800000"/>
            </a:lightRig>
          </a:scene3d>
          <a:sp3d>
            <a:bevelT w="139700" h="139700"/>
          </a:sp3d>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smtClean="0">
                <a:ln>
                  <a:noFill/>
                </a:ln>
                <a:solidFill>
                  <a:schemeClr val="tx1"/>
                </a:solidFill>
                <a:effectLst/>
                <a:uLnTx/>
                <a:uFillTx/>
                <a:latin typeface="+mj-lt"/>
                <a:ea typeface="+mj-ea"/>
                <a:cs typeface="+mj-cs"/>
              </a:rPr>
              <a:t>没有项目管理的项目有以下几个特征</a:t>
            </a:r>
            <a:endParaRPr kumimoji="0" lang="zh-CN" altLang="en-US"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TextBox 9"/>
          <p:cNvSpPr txBox="1"/>
          <p:nvPr/>
        </p:nvSpPr>
        <p:spPr>
          <a:xfrm>
            <a:off x="3071788" y="5083486"/>
            <a:ext cx="6643735" cy="461665"/>
          </a:xfrm>
          <a:prstGeom prst="rect">
            <a:avLst/>
          </a:prstGeom>
          <a:solidFill>
            <a:srgbClr val="92D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zh-CN" altLang="en-US" sz="2400" dirty="0" smtClean="0">
                <a:latin typeface="楷体" pitchFamily="49" charset="-122"/>
                <a:ea typeface="楷体" pitchFamily="49" charset="-122"/>
              </a:rPr>
              <a:t>项目似乎还都算成功，只是压力大，加班多</a:t>
            </a:r>
            <a:endParaRPr lang="zh-CN" altLang="en-US" sz="2400" dirty="0">
              <a:latin typeface="楷体" pitchFamily="49" charset="-122"/>
              <a:ea typeface="楷体" pitchFamily="49" charset="-122"/>
            </a:endParaRPr>
          </a:p>
        </p:txBody>
      </p:sp>
      <p:sp>
        <p:nvSpPr>
          <p:cNvPr id="11" name="TextBox 10"/>
          <p:cNvSpPr txBox="1"/>
          <p:nvPr/>
        </p:nvSpPr>
        <p:spPr>
          <a:xfrm>
            <a:off x="1643029" y="2973383"/>
            <a:ext cx="8501122" cy="461665"/>
          </a:xfrm>
          <a:prstGeom prst="rect">
            <a:avLst/>
          </a:prstGeom>
          <a:solidFill>
            <a:schemeClr val="accent3">
              <a:lumMod val="20000"/>
              <a:lumOff val="80000"/>
            </a:schemeClr>
          </a:solidFill>
          <a:effectLst>
            <a:glow rad="63500">
              <a:schemeClr val="accent3">
                <a:satMod val="175000"/>
                <a:alpha val="40000"/>
              </a:schemeClr>
            </a:glow>
          </a:effectLst>
        </p:spPr>
        <p:txBody>
          <a:bodyPr wrap="square" rtlCol="0">
            <a:spAutoFit/>
          </a:bodyPr>
          <a:lstStyle/>
          <a:p>
            <a:r>
              <a:rPr lang="zh-CN" altLang="en-US" sz="2400" dirty="0" smtClean="0">
                <a:latin typeface="楷体" pitchFamily="49" charset="-122"/>
                <a:ea typeface="楷体" pitchFamily="49" charset="-122"/>
              </a:rPr>
              <a:t>项目总是落后，或不能达到要求</a:t>
            </a:r>
            <a:endParaRPr lang="zh-CN" altLang="en-US" sz="2400" dirty="0">
              <a:latin typeface="楷体" pitchFamily="49" charset="-122"/>
              <a:ea typeface="楷体" pitchFamily="49" charset="-122"/>
            </a:endParaRPr>
          </a:p>
        </p:txBody>
      </p:sp>
      <p:sp>
        <p:nvSpPr>
          <p:cNvPr id="12" name="TextBox 11"/>
          <p:cNvSpPr txBox="1"/>
          <p:nvPr/>
        </p:nvSpPr>
        <p:spPr>
          <a:xfrm>
            <a:off x="1928781" y="4369106"/>
            <a:ext cx="3780514" cy="461665"/>
          </a:xfrm>
          <a:prstGeom prst="rect">
            <a:avLst/>
          </a:prstGeom>
          <a:solidFill>
            <a:schemeClr val="bg1">
              <a:lumMod val="85000"/>
            </a:schemeClr>
          </a:solidFill>
          <a:scene3d>
            <a:camera prst="orthographicFront"/>
            <a:lightRig rig="threePt" dir="t"/>
          </a:scene3d>
          <a:sp3d>
            <a:bevelT/>
          </a:sp3d>
        </p:spPr>
        <p:txBody>
          <a:bodyPr wrap="square" rtlCol="0">
            <a:spAutoFit/>
          </a:bodyPr>
          <a:lstStyle/>
          <a:p>
            <a:r>
              <a:rPr lang="zh-CN" altLang="en-US" sz="2400" dirty="0" smtClean="0">
                <a:latin typeface="楷体" pitchFamily="49" charset="-122"/>
                <a:ea typeface="楷体" pitchFamily="49" charset="-122"/>
              </a:rPr>
              <a:t> 技术与处理过程没有标准</a:t>
            </a:r>
            <a:endParaRPr lang="zh-CN" altLang="en-US" sz="2400" dirty="0">
              <a:latin typeface="楷体" pitchFamily="49" charset="-122"/>
              <a:ea typeface="楷体" pitchFamily="49" charset="-122"/>
            </a:endParaRPr>
          </a:p>
        </p:txBody>
      </p:sp>
      <p:sp>
        <p:nvSpPr>
          <p:cNvPr id="13" name="TextBox 12"/>
          <p:cNvSpPr txBox="1"/>
          <p:nvPr/>
        </p:nvSpPr>
        <p:spPr>
          <a:xfrm>
            <a:off x="6429375" y="4369106"/>
            <a:ext cx="5472608" cy="461665"/>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400" dirty="0" smtClean="0">
                <a:latin typeface="楷体" pitchFamily="49" charset="-122"/>
                <a:ea typeface="楷体" pitchFamily="49" charset="-122"/>
              </a:rPr>
              <a:t>管理都是被动的，看不出价值</a:t>
            </a:r>
            <a:endParaRPr lang="en-US" altLang="zh-CN" sz="2400" dirty="0" smtClean="0">
              <a:latin typeface="楷体" pitchFamily="49" charset="-122"/>
              <a:ea typeface="楷体" pitchFamily="49" charset="-122"/>
            </a:endParaRPr>
          </a:p>
        </p:txBody>
      </p:sp>
      <p:sp>
        <p:nvSpPr>
          <p:cNvPr id="14" name="TextBox 13"/>
          <p:cNvSpPr txBox="1"/>
          <p:nvPr/>
        </p:nvSpPr>
        <p:spPr>
          <a:xfrm>
            <a:off x="5072053" y="3654726"/>
            <a:ext cx="5072098" cy="461665"/>
          </a:xfrm>
          <a:prstGeom prst="rect">
            <a:avLst/>
          </a:prstGeom>
          <a:solidFill>
            <a:schemeClr val="accent6">
              <a:lumMod val="20000"/>
              <a:lumOff val="80000"/>
            </a:schemeClr>
          </a:solidFill>
          <a:effectLst>
            <a:softEdge rad="63500"/>
          </a:effectLst>
          <a:scene3d>
            <a:camera prst="orthographicFront"/>
            <a:lightRig rig="threePt" dir="t"/>
          </a:scene3d>
          <a:sp3d>
            <a:bevelT/>
          </a:sp3d>
        </p:spPr>
        <p:txBody>
          <a:bodyPr wrap="square" rtlCol="0">
            <a:spAutoFit/>
          </a:bodyPr>
          <a:lstStyle/>
          <a:p>
            <a:r>
              <a:rPr lang="zh-CN" altLang="en-US" sz="2400" dirty="0" smtClean="0">
                <a:latin typeface="楷体" pitchFamily="49" charset="-122"/>
                <a:ea typeface="楷体" pitchFamily="49" charset="-122"/>
              </a:rPr>
              <a:t>管理所需的资源、时间都不在计划中</a:t>
            </a:r>
            <a:endParaRPr lang="en-US" altLang="zh-CN" sz="2400" dirty="0" smtClean="0">
              <a:latin typeface="楷体" pitchFamily="49" charset="-122"/>
              <a:ea typeface="楷体" pitchFamily="49" charset="-122"/>
            </a:endParaRPr>
          </a:p>
        </p:txBody>
      </p:sp>
      <p:sp>
        <p:nvSpPr>
          <p:cNvPr id="15" name="淘宝网chenying0907出品 9"/>
          <p:cNvSpPr/>
          <p:nvPr/>
        </p:nvSpPr>
        <p:spPr>
          <a:xfrm rot="10800000">
            <a:off x="9159009" y="6727643"/>
            <a:ext cx="3693498" cy="432000"/>
          </a:xfrm>
          <a:custGeom>
            <a:avLst/>
            <a:gdLst>
              <a:gd name="connsiteX0" fmla="*/ 0 w 2131931"/>
              <a:gd name="connsiteY0" fmla="*/ 0 h 497252"/>
              <a:gd name="connsiteX1" fmla="*/ 2131931 w 2131931"/>
              <a:gd name="connsiteY1" fmla="*/ 0 h 497252"/>
              <a:gd name="connsiteX2" fmla="*/ 1678063 w 2131931"/>
              <a:gd name="connsiteY2" fmla="*/ 497252 h 497252"/>
              <a:gd name="connsiteX3" fmla="*/ 0 w 2131931"/>
              <a:gd name="connsiteY3" fmla="*/ 497252 h 497252"/>
            </a:gdLst>
            <a:ahLst/>
            <a:cxnLst>
              <a:cxn ang="0">
                <a:pos x="connsiteX0" y="connsiteY0"/>
              </a:cxn>
              <a:cxn ang="0">
                <a:pos x="connsiteX1" y="connsiteY1"/>
              </a:cxn>
              <a:cxn ang="0">
                <a:pos x="connsiteX2" y="connsiteY2"/>
              </a:cxn>
              <a:cxn ang="0">
                <a:pos x="connsiteX3" y="connsiteY3"/>
              </a:cxn>
            </a:cxnLst>
            <a:rect l="l" t="t" r="r" b="b"/>
            <a:pathLst>
              <a:path w="2131931" h="497252">
                <a:moveTo>
                  <a:pt x="0" y="0"/>
                </a:moveTo>
                <a:lnTo>
                  <a:pt x="2131931" y="0"/>
                </a:lnTo>
                <a:lnTo>
                  <a:pt x="1678063" y="497252"/>
                </a:lnTo>
                <a:lnTo>
                  <a:pt x="0" y="497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3" tIns="48216" rIns="96433" bIns="48216" anchor="ctr"/>
          <a:lstStyle/>
          <a:p>
            <a:pPr algn="ctr" fontAlgn="auto">
              <a:spcBef>
                <a:spcPts val="0"/>
              </a:spcBef>
              <a:spcAft>
                <a:spcPts val="0"/>
              </a:spcAft>
              <a:defRPr/>
            </a:pPr>
            <a:endParaRPr lang="zh-CN" altLang="en-US"/>
          </a:p>
        </p:txBody>
      </p:sp>
    </p:spTree>
  </p:cSld>
  <p:clrMapOvr>
    <a:masterClrMapping/>
  </p:clrMapOvr>
  <p:transition spd="med"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5CA96AC2-3093-4394-95AA-69DEF5EF46B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4.pptx"/>
</p:tagLst>
</file>

<file path=ppt/tags/tag1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2"/>
</p:tagLst>
</file>

<file path=ppt/tags/tag1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44546A"/>
      </a:dk2>
      <a:lt2>
        <a:srgbClr val="E7E6E6"/>
      </a:lt2>
      <a:accent1>
        <a:srgbClr val="165D76"/>
      </a:accent1>
      <a:accent2>
        <a:srgbClr val="FE8D2F"/>
      </a:accent2>
      <a:accent3>
        <a:srgbClr val="165D76"/>
      </a:accent3>
      <a:accent4>
        <a:srgbClr val="FE8D2F"/>
      </a:accent4>
      <a:accent5>
        <a:srgbClr val="165D76"/>
      </a:accent5>
      <a:accent6>
        <a:srgbClr val="FE8D2F"/>
      </a:accent6>
      <a:hlink>
        <a:srgbClr val="165D76"/>
      </a:hlink>
      <a:folHlink>
        <a:srgbClr val="FE8D2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自定义 141">
      <a:dk1>
        <a:sysClr val="windowText" lastClr="000000"/>
      </a:dk1>
      <a:lt1>
        <a:sysClr val="window" lastClr="FFFFFF"/>
      </a:lt1>
      <a:dk2>
        <a:srgbClr val="44546A"/>
      </a:dk2>
      <a:lt2>
        <a:srgbClr val="E7E6E6"/>
      </a:lt2>
      <a:accent1>
        <a:srgbClr val="165D76"/>
      </a:accent1>
      <a:accent2>
        <a:srgbClr val="FE8D2F"/>
      </a:accent2>
      <a:accent3>
        <a:srgbClr val="165D76"/>
      </a:accent3>
      <a:accent4>
        <a:srgbClr val="FE8D2F"/>
      </a:accent4>
      <a:accent5>
        <a:srgbClr val="165D76"/>
      </a:accent5>
      <a:accent6>
        <a:srgbClr val="FE8D2F"/>
      </a:accent6>
      <a:hlink>
        <a:srgbClr val="165D76"/>
      </a:hlink>
      <a:folHlink>
        <a:srgbClr val="FE8D2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自定义 141">
      <a:dk1>
        <a:sysClr val="windowText" lastClr="000000"/>
      </a:dk1>
      <a:lt1>
        <a:sysClr val="window" lastClr="FFFFFF"/>
      </a:lt1>
      <a:dk2>
        <a:srgbClr val="44546A"/>
      </a:dk2>
      <a:lt2>
        <a:srgbClr val="E7E6E6"/>
      </a:lt2>
      <a:accent1>
        <a:srgbClr val="165D76"/>
      </a:accent1>
      <a:accent2>
        <a:srgbClr val="FE8D2F"/>
      </a:accent2>
      <a:accent3>
        <a:srgbClr val="165D76"/>
      </a:accent3>
      <a:accent4>
        <a:srgbClr val="FE8D2F"/>
      </a:accent4>
      <a:accent5>
        <a:srgbClr val="165D76"/>
      </a:accent5>
      <a:accent6>
        <a:srgbClr val="FE8D2F"/>
      </a:accent6>
      <a:hlink>
        <a:srgbClr val="165D76"/>
      </a:hlink>
      <a:folHlink>
        <a:srgbClr val="FE8D2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4_自定义设计方案">
  <a:themeElements>
    <a:clrScheme name="自定义 141">
      <a:dk1>
        <a:sysClr val="windowText" lastClr="000000"/>
      </a:dk1>
      <a:lt1>
        <a:sysClr val="window" lastClr="FFFFFF"/>
      </a:lt1>
      <a:dk2>
        <a:srgbClr val="44546A"/>
      </a:dk2>
      <a:lt2>
        <a:srgbClr val="E7E6E6"/>
      </a:lt2>
      <a:accent1>
        <a:srgbClr val="165D76"/>
      </a:accent1>
      <a:accent2>
        <a:srgbClr val="FE8D2F"/>
      </a:accent2>
      <a:accent3>
        <a:srgbClr val="165D76"/>
      </a:accent3>
      <a:accent4>
        <a:srgbClr val="FE8D2F"/>
      </a:accent4>
      <a:accent5>
        <a:srgbClr val="165D76"/>
      </a:accent5>
      <a:accent6>
        <a:srgbClr val="FE8D2F"/>
      </a:accent6>
      <a:hlink>
        <a:srgbClr val="165D76"/>
      </a:hlink>
      <a:folHlink>
        <a:srgbClr val="FE8D2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5_自定义设计方案">
  <a:themeElements>
    <a:clrScheme name="自定义 141">
      <a:dk1>
        <a:sysClr val="windowText" lastClr="000000"/>
      </a:dk1>
      <a:lt1>
        <a:sysClr val="window" lastClr="FFFFFF"/>
      </a:lt1>
      <a:dk2>
        <a:srgbClr val="44546A"/>
      </a:dk2>
      <a:lt2>
        <a:srgbClr val="E7E6E6"/>
      </a:lt2>
      <a:accent1>
        <a:srgbClr val="165D76"/>
      </a:accent1>
      <a:accent2>
        <a:srgbClr val="FE8D2F"/>
      </a:accent2>
      <a:accent3>
        <a:srgbClr val="165D76"/>
      </a:accent3>
      <a:accent4>
        <a:srgbClr val="FE8D2F"/>
      </a:accent4>
      <a:accent5>
        <a:srgbClr val="165D76"/>
      </a:accent5>
      <a:accent6>
        <a:srgbClr val="FE8D2F"/>
      </a:accent6>
      <a:hlink>
        <a:srgbClr val="165D76"/>
      </a:hlink>
      <a:folHlink>
        <a:srgbClr val="FE8D2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3691</Words>
  <Application>Microsoft Office PowerPoint</Application>
  <PresentationFormat>自定义</PresentationFormat>
  <Paragraphs>691</Paragraphs>
  <Slides>57</Slides>
  <Notes>9</Notes>
  <HiddenSlides>0</HiddenSlides>
  <MMClips>0</MMClips>
  <ScaleCrop>false</ScaleCrop>
  <HeadingPairs>
    <vt:vector size="4" baseType="variant">
      <vt:variant>
        <vt:lpstr>主题</vt:lpstr>
      </vt:variant>
      <vt:variant>
        <vt:i4>5</vt:i4>
      </vt:variant>
      <vt:variant>
        <vt:lpstr>幻灯片标题</vt:lpstr>
      </vt:variant>
      <vt:variant>
        <vt:i4>57</vt:i4>
      </vt:variant>
    </vt:vector>
  </HeadingPairs>
  <TitlesOfParts>
    <vt:vector size="62" baseType="lpstr">
      <vt:lpstr>1_自定义设计方案</vt:lpstr>
      <vt:lpstr>2_自定义设计方案</vt:lpstr>
      <vt:lpstr>3_自定义设计方案</vt:lpstr>
      <vt:lpstr>4_自定义设计方案</vt:lpstr>
      <vt:lpstr>5_自定义设计方案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creator/>
  <cp:keywords>chenying0907</cp:keywords>
  <dc:description>chenying0907</dc:description>
  <cp:lastModifiedBy/>
  <cp:revision>1</cp:revision>
  <dcterms:created xsi:type="dcterms:W3CDTF">2016-10-17T14:00:15Z</dcterms:created>
  <dcterms:modified xsi:type="dcterms:W3CDTF">2018-09-12T07:05:19Z</dcterms:modified>
</cp:coreProperties>
</file>