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60" r:id="rId2"/>
    <p:sldId id="398" r:id="rId3"/>
    <p:sldId id="361" r:id="rId4"/>
    <p:sldId id="362" r:id="rId5"/>
    <p:sldId id="363" r:id="rId6"/>
    <p:sldId id="364" r:id="rId7"/>
    <p:sldId id="365" r:id="rId8"/>
    <p:sldId id="366" r:id="rId9"/>
    <p:sldId id="367" r:id="rId10"/>
    <p:sldId id="368" r:id="rId11"/>
    <p:sldId id="369" r:id="rId12"/>
    <p:sldId id="370" r:id="rId13"/>
    <p:sldId id="371" r:id="rId14"/>
    <p:sldId id="372" r:id="rId15"/>
    <p:sldId id="373" r:id="rId16"/>
    <p:sldId id="374" r:id="rId17"/>
    <p:sldId id="375" r:id="rId18"/>
    <p:sldId id="376" r:id="rId19"/>
    <p:sldId id="377" r:id="rId20"/>
    <p:sldId id="378" r:id="rId21"/>
    <p:sldId id="397" r:id="rId22"/>
    <p:sldId id="399" r:id="rId23"/>
    <p:sldId id="258"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1B2244"/>
    <a:srgbClr val="4150A0"/>
    <a:srgbClr val="13459B"/>
    <a:srgbClr val="B9CDE5"/>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8129" autoAdjust="0"/>
  </p:normalViewPr>
  <p:slideViewPr>
    <p:cSldViewPr>
      <p:cViewPr>
        <p:scale>
          <a:sx n="78" d="100"/>
          <a:sy n="78" d="100"/>
        </p:scale>
        <p:origin x="-1152"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10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ACF4E3-D7E5-4D81-B1AE-220F84A1C9E3}" type="doc">
      <dgm:prSet loTypeId="urn:microsoft.com/office/officeart/2005/8/layout/venn1" loCatId="relationship" qsTypeId="urn:microsoft.com/office/officeart/2005/8/quickstyle/simple1" qsCatId="simple" csTypeId="urn:microsoft.com/office/officeart/2005/8/colors/accent1_2" csCatId="accent1" phldr="1"/>
      <dgm:spPr/>
    </dgm:pt>
    <dgm:pt modelId="{529EC2B5-EF3C-4261-81FD-FD2431F356EE}">
      <dgm:prSet phldrT="[文本]" custT="1"/>
      <dgm:spPr/>
      <dgm:t>
        <a:bodyPr/>
        <a:lstStyle/>
        <a:p>
          <a:r>
            <a:rPr lang="zh-CN" altLang="en-US" sz="1800" b="1" dirty="0" smtClean="0">
              <a:latin typeface="微软雅黑" panose="020B0503020204020204" pitchFamily="34" charset="-122"/>
              <a:ea typeface="微软雅黑" panose="020B0503020204020204" pitchFamily="34" charset="-122"/>
            </a:rPr>
            <a:t>进度</a:t>
          </a:r>
          <a:endParaRPr lang="zh-CN" altLang="en-US" sz="1800" b="1" dirty="0">
            <a:latin typeface="微软雅黑" panose="020B0503020204020204" pitchFamily="34" charset="-122"/>
            <a:ea typeface="微软雅黑" panose="020B0503020204020204" pitchFamily="34" charset="-122"/>
          </a:endParaRPr>
        </a:p>
      </dgm:t>
    </dgm:pt>
    <dgm:pt modelId="{CF3BB0A1-4E6C-41A2-B888-86B050DB9FDF}" type="parTrans" cxnId="{DE2A541C-6A72-4AEA-B71C-A037AA8EB86D}">
      <dgm:prSet/>
      <dgm:spPr/>
      <dgm:t>
        <a:bodyPr/>
        <a:lstStyle/>
        <a:p>
          <a:endParaRPr lang="zh-CN" altLang="en-US"/>
        </a:p>
      </dgm:t>
    </dgm:pt>
    <dgm:pt modelId="{8079FEBF-FC91-4214-99ED-8467CDDC5AEE}" type="sibTrans" cxnId="{DE2A541C-6A72-4AEA-B71C-A037AA8EB86D}">
      <dgm:prSet/>
      <dgm:spPr/>
      <dgm:t>
        <a:bodyPr/>
        <a:lstStyle/>
        <a:p>
          <a:endParaRPr lang="zh-CN" altLang="en-US"/>
        </a:p>
      </dgm:t>
    </dgm:pt>
    <dgm:pt modelId="{EC20D8D1-584D-4472-89D7-46352F16EE1F}">
      <dgm:prSet phldrT="[文本]" custT="1"/>
      <dgm:spPr/>
      <dgm:t>
        <a:bodyPr/>
        <a:lstStyle/>
        <a:p>
          <a:r>
            <a:rPr lang="zh-CN" altLang="en-US" sz="1800" b="1" dirty="0" smtClean="0"/>
            <a:t>成本</a:t>
          </a:r>
          <a:endParaRPr lang="zh-CN" altLang="en-US" sz="1800" b="1" dirty="0"/>
        </a:p>
      </dgm:t>
    </dgm:pt>
    <dgm:pt modelId="{847399F1-C874-4BF7-9698-53D911CA3725}" type="parTrans" cxnId="{66B0130F-555D-440A-BD83-A59362583118}">
      <dgm:prSet/>
      <dgm:spPr/>
      <dgm:t>
        <a:bodyPr/>
        <a:lstStyle/>
        <a:p>
          <a:endParaRPr lang="zh-CN" altLang="en-US"/>
        </a:p>
      </dgm:t>
    </dgm:pt>
    <dgm:pt modelId="{2B90ED62-CEF3-4688-BAAD-3C613DF9A1CE}" type="sibTrans" cxnId="{66B0130F-555D-440A-BD83-A59362583118}">
      <dgm:prSet/>
      <dgm:spPr/>
      <dgm:t>
        <a:bodyPr/>
        <a:lstStyle/>
        <a:p>
          <a:endParaRPr lang="zh-CN" altLang="en-US"/>
        </a:p>
      </dgm:t>
    </dgm:pt>
    <dgm:pt modelId="{F29F0F4A-B97F-45B3-87B6-139079DEE504}">
      <dgm:prSet phldrT="[文本]" custT="1"/>
      <dgm:spPr/>
      <dgm:t>
        <a:bodyPr/>
        <a:lstStyle/>
        <a:p>
          <a:r>
            <a:rPr lang="zh-CN" altLang="en-US" sz="1800" b="1" dirty="0" smtClean="0">
              <a:latin typeface="微软雅黑" panose="020B0503020204020204" pitchFamily="34" charset="-122"/>
              <a:ea typeface="微软雅黑" panose="020B0503020204020204" pitchFamily="34" charset="-122"/>
            </a:rPr>
            <a:t>质量</a:t>
          </a:r>
          <a:endParaRPr lang="zh-CN" altLang="en-US" sz="1800" b="1" dirty="0">
            <a:latin typeface="微软雅黑" panose="020B0503020204020204" pitchFamily="34" charset="-122"/>
            <a:ea typeface="微软雅黑" panose="020B0503020204020204" pitchFamily="34" charset="-122"/>
          </a:endParaRPr>
        </a:p>
      </dgm:t>
    </dgm:pt>
    <dgm:pt modelId="{610BD2C8-E4CA-4D99-A99F-462BF99B0374}" type="parTrans" cxnId="{0353B67E-5CB7-4AEF-836B-3A7B0217D21D}">
      <dgm:prSet/>
      <dgm:spPr/>
      <dgm:t>
        <a:bodyPr/>
        <a:lstStyle/>
        <a:p>
          <a:endParaRPr lang="zh-CN" altLang="en-US"/>
        </a:p>
      </dgm:t>
    </dgm:pt>
    <dgm:pt modelId="{155EED77-46EF-425D-916A-46CE738E2588}" type="sibTrans" cxnId="{0353B67E-5CB7-4AEF-836B-3A7B0217D21D}">
      <dgm:prSet/>
      <dgm:spPr/>
      <dgm:t>
        <a:bodyPr/>
        <a:lstStyle/>
        <a:p>
          <a:endParaRPr lang="zh-CN" altLang="en-US"/>
        </a:p>
      </dgm:t>
    </dgm:pt>
    <dgm:pt modelId="{85EDAC1B-9A00-49EA-9150-AE66F9ABA1AD}" type="pres">
      <dgm:prSet presAssocID="{4FACF4E3-D7E5-4D81-B1AE-220F84A1C9E3}" presName="compositeShape" presStyleCnt="0">
        <dgm:presLayoutVars>
          <dgm:chMax val="7"/>
          <dgm:dir/>
          <dgm:resizeHandles val="exact"/>
        </dgm:presLayoutVars>
      </dgm:prSet>
      <dgm:spPr/>
    </dgm:pt>
    <dgm:pt modelId="{3EBBFA98-FBD4-45B9-9651-3C42D04E0E1B}" type="pres">
      <dgm:prSet presAssocID="{529EC2B5-EF3C-4261-81FD-FD2431F356EE}" presName="circ1" presStyleLbl="vennNode1" presStyleIdx="0" presStyleCnt="3"/>
      <dgm:spPr/>
      <dgm:t>
        <a:bodyPr/>
        <a:lstStyle/>
        <a:p>
          <a:endParaRPr lang="zh-CN" altLang="en-US"/>
        </a:p>
      </dgm:t>
    </dgm:pt>
    <dgm:pt modelId="{DA5EB495-3481-494F-BD05-A62ECA3BDB00}" type="pres">
      <dgm:prSet presAssocID="{529EC2B5-EF3C-4261-81FD-FD2431F356EE}" presName="circ1Tx" presStyleLbl="revTx" presStyleIdx="0" presStyleCnt="0">
        <dgm:presLayoutVars>
          <dgm:chMax val="0"/>
          <dgm:chPref val="0"/>
          <dgm:bulletEnabled val="1"/>
        </dgm:presLayoutVars>
      </dgm:prSet>
      <dgm:spPr/>
      <dgm:t>
        <a:bodyPr/>
        <a:lstStyle/>
        <a:p>
          <a:endParaRPr lang="zh-CN" altLang="en-US"/>
        </a:p>
      </dgm:t>
    </dgm:pt>
    <dgm:pt modelId="{C8E33B54-7F33-4731-BBB4-DDD0911C2018}" type="pres">
      <dgm:prSet presAssocID="{EC20D8D1-584D-4472-89D7-46352F16EE1F}" presName="circ2" presStyleLbl="vennNode1" presStyleIdx="1" presStyleCnt="3" custLinFactNeighborX="-17945" custLinFactNeighborY="-994"/>
      <dgm:spPr/>
      <dgm:t>
        <a:bodyPr/>
        <a:lstStyle/>
        <a:p>
          <a:endParaRPr lang="zh-CN" altLang="en-US"/>
        </a:p>
      </dgm:t>
    </dgm:pt>
    <dgm:pt modelId="{0E657F53-B25E-4EDF-B554-8941FD7AE605}" type="pres">
      <dgm:prSet presAssocID="{EC20D8D1-584D-4472-89D7-46352F16EE1F}" presName="circ2Tx" presStyleLbl="revTx" presStyleIdx="0" presStyleCnt="0">
        <dgm:presLayoutVars>
          <dgm:chMax val="0"/>
          <dgm:chPref val="0"/>
          <dgm:bulletEnabled val="1"/>
        </dgm:presLayoutVars>
      </dgm:prSet>
      <dgm:spPr/>
      <dgm:t>
        <a:bodyPr/>
        <a:lstStyle/>
        <a:p>
          <a:endParaRPr lang="zh-CN" altLang="en-US"/>
        </a:p>
      </dgm:t>
    </dgm:pt>
    <dgm:pt modelId="{E708D126-B63E-472C-83A3-E811D4548983}" type="pres">
      <dgm:prSet presAssocID="{F29F0F4A-B97F-45B3-87B6-139079DEE504}" presName="circ3" presStyleLbl="vennNode1" presStyleIdx="2" presStyleCnt="3"/>
      <dgm:spPr/>
      <dgm:t>
        <a:bodyPr/>
        <a:lstStyle/>
        <a:p>
          <a:endParaRPr lang="zh-CN" altLang="en-US"/>
        </a:p>
      </dgm:t>
    </dgm:pt>
    <dgm:pt modelId="{AD966F56-7FE2-44DF-B758-89277F0A257D}" type="pres">
      <dgm:prSet presAssocID="{F29F0F4A-B97F-45B3-87B6-139079DEE504}" presName="circ3Tx" presStyleLbl="revTx" presStyleIdx="0" presStyleCnt="0">
        <dgm:presLayoutVars>
          <dgm:chMax val="0"/>
          <dgm:chPref val="0"/>
          <dgm:bulletEnabled val="1"/>
        </dgm:presLayoutVars>
      </dgm:prSet>
      <dgm:spPr/>
      <dgm:t>
        <a:bodyPr/>
        <a:lstStyle/>
        <a:p>
          <a:endParaRPr lang="zh-CN" altLang="en-US"/>
        </a:p>
      </dgm:t>
    </dgm:pt>
  </dgm:ptLst>
  <dgm:cxnLst>
    <dgm:cxn modelId="{4BFC3D16-C202-44CF-9FBC-8D663A8C9714}" type="presOf" srcId="{529EC2B5-EF3C-4261-81FD-FD2431F356EE}" destId="{DA5EB495-3481-494F-BD05-A62ECA3BDB00}" srcOrd="1" destOrd="0" presId="urn:microsoft.com/office/officeart/2005/8/layout/venn1"/>
    <dgm:cxn modelId="{94CC3F22-69B1-4EEE-A6F8-FA295AA3C92D}" type="presOf" srcId="{F29F0F4A-B97F-45B3-87B6-139079DEE504}" destId="{E708D126-B63E-472C-83A3-E811D4548983}" srcOrd="0" destOrd="0" presId="urn:microsoft.com/office/officeart/2005/8/layout/venn1"/>
    <dgm:cxn modelId="{DE2A541C-6A72-4AEA-B71C-A037AA8EB86D}" srcId="{4FACF4E3-D7E5-4D81-B1AE-220F84A1C9E3}" destId="{529EC2B5-EF3C-4261-81FD-FD2431F356EE}" srcOrd="0" destOrd="0" parTransId="{CF3BB0A1-4E6C-41A2-B888-86B050DB9FDF}" sibTransId="{8079FEBF-FC91-4214-99ED-8467CDDC5AEE}"/>
    <dgm:cxn modelId="{B57D222D-B302-4650-AB65-E366613074CE}" type="presOf" srcId="{EC20D8D1-584D-4472-89D7-46352F16EE1F}" destId="{0E657F53-B25E-4EDF-B554-8941FD7AE605}" srcOrd="1" destOrd="0" presId="urn:microsoft.com/office/officeart/2005/8/layout/venn1"/>
    <dgm:cxn modelId="{1CF2F51D-19B5-4B1C-9718-B6935D1CACC3}" type="presOf" srcId="{F29F0F4A-B97F-45B3-87B6-139079DEE504}" destId="{AD966F56-7FE2-44DF-B758-89277F0A257D}" srcOrd="1" destOrd="0" presId="urn:microsoft.com/office/officeart/2005/8/layout/venn1"/>
    <dgm:cxn modelId="{0353B67E-5CB7-4AEF-836B-3A7B0217D21D}" srcId="{4FACF4E3-D7E5-4D81-B1AE-220F84A1C9E3}" destId="{F29F0F4A-B97F-45B3-87B6-139079DEE504}" srcOrd="2" destOrd="0" parTransId="{610BD2C8-E4CA-4D99-A99F-462BF99B0374}" sibTransId="{155EED77-46EF-425D-916A-46CE738E2588}"/>
    <dgm:cxn modelId="{B6E53A7D-47DA-4604-97F4-08A3CF897D4B}" type="presOf" srcId="{EC20D8D1-584D-4472-89D7-46352F16EE1F}" destId="{C8E33B54-7F33-4731-BBB4-DDD0911C2018}" srcOrd="0" destOrd="0" presId="urn:microsoft.com/office/officeart/2005/8/layout/venn1"/>
    <dgm:cxn modelId="{F1D1C73C-64E3-471E-BCB3-15324B856614}" type="presOf" srcId="{529EC2B5-EF3C-4261-81FD-FD2431F356EE}" destId="{3EBBFA98-FBD4-45B9-9651-3C42D04E0E1B}" srcOrd="0" destOrd="0" presId="urn:microsoft.com/office/officeart/2005/8/layout/venn1"/>
    <dgm:cxn modelId="{995AAC7E-215D-4209-9B00-560ADC2D704E}" type="presOf" srcId="{4FACF4E3-D7E5-4D81-B1AE-220F84A1C9E3}" destId="{85EDAC1B-9A00-49EA-9150-AE66F9ABA1AD}" srcOrd="0" destOrd="0" presId="urn:microsoft.com/office/officeart/2005/8/layout/venn1"/>
    <dgm:cxn modelId="{66B0130F-555D-440A-BD83-A59362583118}" srcId="{4FACF4E3-D7E5-4D81-B1AE-220F84A1C9E3}" destId="{EC20D8D1-584D-4472-89D7-46352F16EE1F}" srcOrd="1" destOrd="0" parTransId="{847399F1-C874-4BF7-9698-53D911CA3725}" sibTransId="{2B90ED62-CEF3-4688-BAAD-3C613DF9A1CE}"/>
    <dgm:cxn modelId="{7F5CB7DE-573C-48CC-883A-EF6AB4D66D7E}" type="presParOf" srcId="{85EDAC1B-9A00-49EA-9150-AE66F9ABA1AD}" destId="{3EBBFA98-FBD4-45B9-9651-3C42D04E0E1B}" srcOrd="0" destOrd="0" presId="urn:microsoft.com/office/officeart/2005/8/layout/venn1"/>
    <dgm:cxn modelId="{0B33B52D-0F8A-4B66-B19D-30085C207075}" type="presParOf" srcId="{85EDAC1B-9A00-49EA-9150-AE66F9ABA1AD}" destId="{DA5EB495-3481-494F-BD05-A62ECA3BDB00}" srcOrd="1" destOrd="0" presId="urn:microsoft.com/office/officeart/2005/8/layout/venn1"/>
    <dgm:cxn modelId="{5AF385A0-08CD-4973-9A28-172E91B972EB}" type="presParOf" srcId="{85EDAC1B-9A00-49EA-9150-AE66F9ABA1AD}" destId="{C8E33B54-7F33-4731-BBB4-DDD0911C2018}" srcOrd="2" destOrd="0" presId="urn:microsoft.com/office/officeart/2005/8/layout/venn1"/>
    <dgm:cxn modelId="{6B6EC670-394E-4012-86DF-69304304DEFF}" type="presParOf" srcId="{85EDAC1B-9A00-49EA-9150-AE66F9ABA1AD}" destId="{0E657F53-B25E-4EDF-B554-8941FD7AE605}" srcOrd="3" destOrd="0" presId="urn:microsoft.com/office/officeart/2005/8/layout/venn1"/>
    <dgm:cxn modelId="{E97E6724-6515-4DE6-B286-19B88FE62AE0}" type="presParOf" srcId="{85EDAC1B-9A00-49EA-9150-AE66F9ABA1AD}" destId="{E708D126-B63E-472C-83A3-E811D4548983}" srcOrd="4" destOrd="0" presId="urn:microsoft.com/office/officeart/2005/8/layout/venn1"/>
    <dgm:cxn modelId="{C6A3E388-D511-4BA9-86C6-24FEC67987E0}" type="presParOf" srcId="{85EDAC1B-9A00-49EA-9150-AE66F9ABA1AD}" destId="{AD966F56-7FE2-44DF-B758-89277F0A257D}"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C3BDF5-E7FE-4A3C-AA7B-089C350BAFA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E277FF9A-B9F3-4716-8997-7227DB445C1A}">
      <dgm:prSet phldrT="[文本]" custT="1"/>
      <dgm:spPr/>
      <dgm:t>
        <a:bodyPr/>
        <a:lstStyle/>
        <a:p>
          <a:r>
            <a:rPr lang="en-US" altLang="zh-CN" sz="1600" b="1" dirty="0" smtClean="0">
              <a:latin typeface="微软雅黑" panose="020B0503020204020204" pitchFamily="34" charset="-122"/>
              <a:ea typeface="微软雅黑" panose="020B0503020204020204" pitchFamily="34" charset="-122"/>
            </a:rPr>
            <a:t>WBS</a:t>
          </a:r>
          <a:r>
            <a:rPr lang="zh-CN" altLang="en-US" sz="1600" b="1" dirty="0" smtClean="0">
              <a:latin typeface="微软雅黑" panose="020B0503020204020204" pitchFamily="34" charset="-122"/>
              <a:ea typeface="微软雅黑" panose="020B0503020204020204" pitchFamily="34" charset="-122"/>
            </a:rPr>
            <a:t>最低层的工作包是可控的和可管理的，每个工作包不要超过一周（</a:t>
          </a:r>
          <a:r>
            <a:rPr lang="en-US" altLang="zh-CN" sz="1600" b="1" dirty="0" smtClean="0">
              <a:latin typeface="微软雅黑" panose="020B0503020204020204" pitchFamily="34" charset="-122"/>
              <a:ea typeface="微软雅黑" panose="020B0503020204020204" pitchFamily="34" charset="-122"/>
            </a:rPr>
            <a:t>40</a:t>
          </a:r>
          <a:r>
            <a:rPr lang="zh-CN" altLang="en-US" sz="1600" b="1" dirty="0" smtClean="0">
              <a:latin typeface="微软雅黑" panose="020B0503020204020204" pitchFamily="34" charset="-122"/>
              <a:ea typeface="微软雅黑" panose="020B0503020204020204" pitchFamily="34" charset="-122"/>
            </a:rPr>
            <a:t>小时）的工作量</a:t>
          </a:r>
          <a:endParaRPr lang="zh-CN" altLang="en-US" sz="1600" b="1" dirty="0">
            <a:latin typeface="微软雅黑" panose="020B0503020204020204" pitchFamily="34" charset="-122"/>
            <a:ea typeface="微软雅黑" panose="020B0503020204020204" pitchFamily="34" charset="-122"/>
          </a:endParaRPr>
        </a:p>
      </dgm:t>
    </dgm:pt>
    <dgm:pt modelId="{CFB8C780-B0B8-42B2-8F0B-5904B619479B}" type="parTrans" cxnId="{66ACE1A0-380C-4EE9-B07E-A5BAB62367EE}">
      <dgm:prSet/>
      <dgm:spPr/>
      <dgm:t>
        <a:bodyPr/>
        <a:lstStyle/>
        <a:p>
          <a:endParaRPr lang="zh-CN" altLang="en-US"/>
        </a:p>
      </dgm:t>
    </dgm:pt>
    <dgm:pt modelId="{0C86C07D-763F-498C-B677-B5064BF0C4AD}" type="sibTrans" cxnId="{66ACE1A0-380C-4EE9-B07E-A5BAB62367EE}">
      <dgm:prSet/>
      <dgm:spPr/>
      <dgm:t>
        <a:bodyPr/>
        <a:lstStyle/>
        <a:p>
          <a:endParaRPr lang="zh-CN" altLang="en-US"/>
        </a:p>
      </dgm:t>
    </dgm:pt>
    <dgm:pt modelId="{3BB4D623-36E6-46CE-8E8D-77495850F2DF}">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任务分解不宜过细，</a:t>
          </a:r>
          <a:r>
            <a:rPr lang="en-US" altLang="zh-CN" sz="1600" b="1" dirty="0" smtClean="0">
              <a:latin typeface="微软雅黑" panose="020B0503020204020204" pitchFamily="34" charset="-122"/>
              <a:ea typeface="微软雅黑" panose="020B0503020204020204" pitchFamily="34" charset="-122"/>
            </a:rPr>
            <a:t>WBS</a:t>
          </a:r>
          <a:r>
            <a:rPr lang="zh-CN" altLang="en-US" sz="1600" b="1" dirty="0" smtClean="0">
              <a:latin typeface="微软雅黑" panose="020B0503020204020204" pitchFamily="34" charset="-122"/>
              <a:ea typeface="微软雅黑" panose="020B0503020204020204" pitchFamily="34" charset="-122"/>
            </a:rPr>
            <a:t>树最好不要超过</a:t>
          </a:r>
          <a:r>
            <a:rPr lang="en-US" altLang="zh-CN" sz="1600" b="1" dirty="0" smtClean="0">
              <a:latin typeface="微软雅黑" panose="020B0503020204020204" pitchFamily="34" charset="-122"/>
              <a:ea typeface="微软雅黑" panose="020B0503020204020204" pitchFamily="34" charset="-122"/>
            </a:rPr>
            <a:t>7</a:t>
          </a:r>
          <a:r>
            <a:rPr lang="zh-CN" altLang="en-US" sz="1600" b="1" dirty="0" smtClean="0">
              <a:latin typeface="微软雅黑" panose="020B0503020204020204" pitchFamily="34" charset="-122"/>
              <a:ea typeface="微软雅黑" panose="020B0503020204020204" pitchFamily="34" charset="-122"/>
            </a:rPr>
            <a:t>层</a:t>
          </a:r>
          <a:endParaRPr lang="zh-CN" altLang="en-US" sz="1600" b="1" dirty="0">
            <a:latin typeface="微软雅黑" panose="020B0503020204020204" pitchFamily="34" charset="-122"/>
            <a:ea typeface="微软雅黑" panose="020B0503020204020204" pitchFamily="34" charset="-122"/>
          </a:endParaRPr>
        </a:p>
      </dgm:t>
    </dgm:pt>
    <dgm:pt modelId="{9409F504-AFBB-466E-9DCD-F5C9F6FE91E4}" type="parTrans" cxnId="{49C6D09E-FD54-412E-B651-F3ADC4F9E58B}">
      <dgm:prSet/>
      <dgm:spPr/>
      <dgm:t>
        <a:bodyPr/>
        <a:lstStyle/>
        <a:p>
          <a:endParaRPr lang="zh-CN" altLang="en-US"/>
        </a:p>
      </dgm:t>
    </dgm:pt>
    <dgm:pt modelId="{CCA41229-603B-468A-9763-2C09A6C77245}" type="sibTrans" cxnId="{49C6D09E-FD54-412E-B651-F3ADC4F9E58B}">
      <dgm:prSet/>
      <dgm:spPr/>
      <dgm:t>
        <a:bodyPr/>
        <a:lstStyle/>
        <a:p>
          <a:endParaRPr lang="zh-CN" altLang="en-US"/>
        </a:p>
      </dgm:t>
    </dgm:pt>
    <dgm:pt modelId="{3C0560A4-4211-4DDF-B13F-481D0D4FA6ED}">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每个工作包要有一个工作成果</a:t>
          </a:r>
          <a:endParaRPr lang="zh-CN" altLang="en-US" sz="1600" b="1" dirty="0">
            <a:latin typeface="微软雅黑" panose="020B0503020204020204" pitchFamily="34" charset="-122"/>
            <a:ea typeface="微软雅黑" panose="020B0503020204020204" pitchFamily="34" charset="-122"/>
          </a:endParaRPr>
        </a:p>
      </dgm:t>
    </dgm:pt>
    <dgm:pt modelId="{3AEDFC1D-D807-41A6-8CAC-56FA94EE11AE}" type="parTrans" cxnId="{BE01AF29-58FC-49C9-8756-7009042197A1}">
      <dgm:prSet/>
      <dgm:spPr/>
      <dgm:t>
        <a:bodyPr/>
        <a:lstStyle/>
        <a:p>
          <a:endParaRPr lang="zh-CN" altLang="en-US"/>
        </a:p>
      </dgm:t>
    </dgm:pt>
    <dgm:pt modelId="{A1B6183D-1583-4722-9E9B-C0BC436B4F05}" type="sibTrans" cxnId="{BE01AF29-58FC-49C9-8756-7009042197A1}">
      <dgm:prSet/>
      <dgm:spPr/>
      <dgm:t>
        <a:bodyPr/>
        <a:lstStyle/>
        <a:p>
          <a:endParaRPr lang="zh-CN" altLang="en-US"/>
        </a:p>
      </dgm:t>
    </dgm:pt>
    <dgm:pt modelId="{AAF2230D-5A7C-42EB-B50B-111BB120556A}">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对每个任务必须定义明确的完成标准</a:t>
          </a:r>
          <a:endParaRPr lang="zh-CN" altLang="en-US" sz="1600" b="1" dirty="0">
            <a:latin typeface="微软雅黑" panose="020B0503020204020204" pitchFamily="34" charset="-122"/>
            <a:ea typeface="微软雅黑" panose="020B0503020204020204" pitchFamily="34" charset="-122"/>
          </a:endParaRPr>
        </a:p>
      </dgm:t>
    </dgm:pt>
    <dgm:pt modelId="{3686C74B-7602-4F98-A7D4-F33A36341039}" type="parTrans" cxnId="{A75600C7-57A9-45CF-9C2F-045AC7704897}">
      <dgm:prSet/>
      <dgm:spPr/>
      <dgm:t>
        <a:bodyPr/>
        <a:lstStyle/>
        <a:p>
          <a:endParaRPr lang="zh-CN" altLang="en-US"/>
        </a:p>
      </dgm:t>
    </dgm:pt>
    <dgm:pt modelId="{2B072B86-99DF-434E-8F5E-357F6A911139}" type="sibTrans" cxnId="{A75600C7-57A9-45CF-9C2F-045AC7704897}">
      <dgm:prSet/>
      <dgm:spPr/>
      <dgm:t>
        <a:bodyPr/>
        <a:lstStyle/>
        <a:p>
          <a:endParaRPr lang="zh-CN" altLang="en-US"/>
        </a:p>
      </dgm:t>
    </dgm:pt>
    <dgm:pt modelId="{30558305-7F74-438E-97FE-086B51B0A5E3}">
      <dgm:prSet phldrT="[文本]" custT="1"/>
      <dgm:spPr/>
      <dgm:t>
        <a:bodyPr/>
        <a:lstStyle/>
        <a:p>
          <a:r>
            <a:rPr lang="en-US" altLang="zh-CN" sz="1600" b="1" dirty="0" smtClean="0">
              <a:latin typeface="微软雅黑" panose="020B0503020204020204" pitchFamily="34" charset="-122"/>
              <a:ea typeface="微软雅黑" panose="020B0503020204020204" pitchFamily="34" charset="-122"/>
            </a:rPr>
            <a:t>WBS</a:t>
          </a:r>
          <a:r>
            <a:rPr lang="zh-CN" altLang="en-US" sz="1600" b="1" dirty="0" smtClean="0">
              <a:latin typeface="微软雅黑" panose="020B0503020204020204" pitchFamily="34" charset="-122"/>
              <a:ea typeface="微软雅黑" panose="020B0503020204020204" pitchFamily="34" charset="-122"/>
            </a:rPr>
            <a:t>必须有利于责任分配</a:t>
          </a:r>
          <a:endParaRPr lang="zh-CN" altLang="en-US" sz="1600" b="1" dirty="0">
            <a:latin typeface="微软雅黑" panose="020B0503020204020204" pitchFamily="34" charset="-122"/>
            <a:ea typeface="微软雅黑" panose="020B0503020204020204" pitchFamily="34" charset="-122"/>
          </a:endParaRPr>
        </a:p>
      </dgm:t>
    </dgm:pt>
    <dgm:pt modelId="{8EB306A3-BD29-4EEE-B339-92B21E3E374C}" type="parTrans" cxnId="{967849F1-8944-4C15-B315-5A96D413853E}">
      <dgm:prSet/>
      <dgm:spPr/>
      <dgm:t>
        <a:bodyPr/>
        <a:lstStyle/>
        <a:p>
          <a:endParaRPr lang="zh-CN" altLang="en-US"/>
        </a:p>
      </dgm:t>
    </dgm:pt>
    <dgm:pt modelId="{36592C8B-16A1-4377-BD69-638BF5C23096}" type="sibTrans" cxnId="{967849F1-8944-4C15-B315-5A96D413853E}">
      <dgm:prSet/>
      <dgm:spPr/>
      <dgm:t>
        <a:bodyPr/>
        <a:lstStyle/>
        <a:p>
          <a:endParaRPr lang="zh-CN" altLang="en-US"/>
        </a:p>
      </dgm:t>
    </dgm:pt>
    <dgm:pt modelId="{D5A04C08-9361-4469-81CD-DF31BDE16796}" type="pres">
      <dgm:prSet presAssocID="{95C3BDF5-E7FE-4A3C-AA7B-089C350BAFAE}" presName="Name0" presStyleCnt="0">
        <dgm:presLayoutVars>
          <dgm:chMax val="7"/>
          <dgm:chPref val="7"/>
          <dgm:dir/>
        </dgm:presLayoutVars>
      </dgm:prSet>
      <dgm:spPr/>
      <dgm:t>
        <a:bodyPr/>
        <a:lstStyle/>
        <a:p>
          <a:endParaRPr lang="zh-CN" altLang="en-US"/>
        </a:p>
      </dgm:t>
    </dgm:pt>
    <dgm:pt modelId="{F491F5C9-5BE8-44CB-A6E3-106784EC2A94}" type="pres">
      <dgm:prSet presAssocID="{95C3BDF5-E7FE-4A3C-AA7B-089C350BAFAE}" presName="Name1" presStyleCnt="0"/>
      <dgm:spPr/>
    </dgm:pt>
    <dgm:pt modelId="{10E7C993-D99E-4458-8A87-033F1BA10515}" type="pres">
      <dgm:prSet presAssocID="{95C3BDF5-E7FE-4A3C-AA7B-089C350BAFAE}" presName="cycle" presStyleCnt="0"/>
      <dgm:spPr/>
    </dgm:pt>
    <dgm:pt modelId="{471CB98E-5090-4235-AD41-625189F06FC5}" type="pres">
      <dgm:prSet presAssocID="{95C3BDF5-E7FE-4A3C-AA7B-089C350BAFAE}" presName="srcNode" presStyleLbl="node1" presStyleIdx="0" presStyleCnt="5"/>
      <dgm:spPr/>
    </dgm:pt>
    <dgm:pt modelId="{3A20F599-1BCA-4870-A51B-99CF53F20487}" type="pres">
      <dgm:prSet presAssocID="{95C3BDF5-E7FE-4A3C-AA7B-089C350BAFAE}" presName="conn" presStyleLbl="parChTrans1D2" presStyleIdx="0" presStyleCnt="1"/>
      <dgm:spPr/>
      <dgm:t>
        <a:bodyPr/>
        <a:lstStyle/>
        <a:p>
          <a:endParaRPr lang="zh-CN" altLang="en-US"/>
        </a:p>
      </dgm:t>
    </dgm:pt>
    <dgm:pt modelId="{667FF5C6-DC63-49B6-A3C9-920BD81CFED0}" type="pres">
      <dgm:prSet presAssocID="{95C3BDF5-E7FE-4A3C-AA7B-089C350BAFAE}" presName="extraNode" presStyleLbl="node1" presStyleIdx="0" presStyleCnt="5"/>
      <dgm:spPr/>
    </dgm:pt>
    <dgm:pt modelId="{B0672074-C0EB-481E-93A0-036E793DA4A4}" type="pres">
      <dgm:prSet presAssocID="{95C3BDF5-E7FE-4A3C-AA7B-089C350BAFAE}" presName="dstNode" presStyleLbl="node1" presStyleIdx="0" presStyleCnt="5"/>
      <dgm:spPr/>
    </dgm:pt>
    <dgm:pt modelId="{E8C25632-FC2E-4CCC-8338-EC031E6C5DA9}" type="pres">
      <dgm:prSet presAssocID="{E277FF9A-B9F3-4716-8997-7227DB445C1A}" presName="text_1" presStyleLbl="node1" presStyleIdx="0" presStyleCnt="5">
        <dgm:presLayoutVars>
          <dgm:bulletEnabled val="1"/>
        </dgm:presLayoutVars>
      </dgm:prSet>
      <dgm:spPr/>
      <dgm:t>
        <a:bodyPr/>
        <a:lstStyle/>
        <a:p>
          <a:endParaRPr lang="zh-CN" altLang="en-US"/>
        </a:p>
      </dgm:t>
    </dgm:pt>
    <dgm:pt modelId="{BC02181F-0443-4ACE-B0BC-996011E0E658}" type="pres">
      <dgm:prSet presAssocID="{E277FF9A-B9F3-4716-8997-7227DB445C1A}" presName="accent_1" presStyleCnt="0"/>
      <dgm:spPr/>
    </dgm:pt>
    <dgm:pt modelId="{BDA0B0F5-A88C-4B64-B5EB-9AB74C64303E}" type="pres">
      <dgm:prSet presAssocID="{E277FF9A-B9F3-4716-8997-7227DB445C1A}" presName="accentRepeatNode" presStyleLbl="solidFgAcc1" presStyleIdx="0" presStyleCnt="5"/>
      <dgm:spPr/>
    </dgm:pt>
    <dgm:pt modelId="{FEA20B38-0D64-47B3-A91F-1CAEE90CDE44}" type="pres">
      <dgm:prSet presAssocID="{3BB4D623-36E6-46CE-8E8D-77495850F2DF}" presName="text_2" presStyleLbl="node1" presStyleIdx="1" presStyleCnt="5">
        <dgm:presLayoutVars>
          <dgm:bulletEnabled val="1"/>
        </dgm:presLayoutVars>
      </dgm:prSet>
      <dgm:spPr/>
      <dgm:t>
        <a:bodyPr/>
        <a:lstStyle/>
        <a:p>
          <a:endParaRPr lang="zh-CN" altLang="en-US"/>
        </a:p>
      </dgm:t>
    </dgm:pt>
    <dgm:pt modelId="{19142F91-5A1F-4102-A6CF-5AAAA81C9230}" type="pres">
      <dgm:prSet presAssocID="{3BB4D623-36E6-46CE-8E8D-77495850F2DF}" presName="accent_2" presStyleCnt="0"/>
      <dgm:spPr/>
    </dgm:pt>
    <dgm:pt modelId="{CDE8125D-8089-4F2E-A4D3-850A4DA575B5}" type="pres">
      <dgm:prSet presAssocID="{3BB4D623-36E6-46CE-8E8D-77495850F2DF}" presName="accentRepeatNode" presStyleLbl="solidFgAcc1" presStyleIdx="1" presStyleCnt="5"/>
      <dgm:spPr/>
    </dgm:pt>
    <dgm:pt modelId="{03978D80-843D-4DDE-9110-C3109F3BCA43}" type="pres">
      <dgm:prSet presAssocID="{3C0560A4-4211-4DDF-B13F-481D0D4FA6ED}" presName="text_3" presStyleLbl="node1" presStyleIdx="2" presStyleCnt="5" custLinFactNeighborX="635" custLinFactNeighborY="6311">
        <dgm:presLayoutVars>
          <dgm:bulletEnabled val="1"/>
        </dgm:presLayoutVars>
      </dgm:prSet>
      <dgm:spPr/>
      <dgm:t>
        <a:bodyPr/>
        <a:lstStyle/>
        <a:p>
          <a:endParaRPr lang="zh-CN" altLang="en-US"/>
        </a:p>
      </dgm:t>
    </dgm:pt>
    <dgm:pt modelId="{D8CF2FDC-3064-4FD2-B3D3-57F9A5C69453}" type="pres">
      <dgm:prSet presAssocID="{3C0560A4-4211-4DDF-B13F-481D0D4FA6ED}" presName="accent_3" presStyleCnt="0"/>
      <dgm:spPr/>
    </dgm:pt>
    <dgm:pt modelId="{3FFEDC12-CDD8-4F85-8889-50868E244F59}" type="pres">
      <dgm:prSet presAssocID="{3C0560A4-4211-4DDF-B13F-481D0D4FA6ED}" presName="accentRepeatNode" presStyleLbl="solidFgAcc1" presStyleIdx="2" presStyleCnt="5"/>
      <dgm:spPr/>
    </dgm:pt>
    <dgm:pt modelId="{CBB13599-A0EE-4375-BEAC-D3799CF056F9}" type="pres">
      <dgm:prSet presAssocID="{AAF2230D-5A7C-42EB-B50B-111BB120556A}" presName="text_4" presStyleLbl="node1" presStyleIdx="3" presStyleCnt="5" custLinFactNeighborX="635" custLinFactNeighborY="6311">
        <dgm:presLayoutVars>
          <dgm:bulletEnabled val="1"/>
        </dgm:presLayoutVars>
      </dgm:prSet>
      <dgm:spPr/>
      <dgm:t>
        <a:bodyPr/>
        <a:lstStyle/>
        <a:p>
          <a:endParaRPr lang="zh-CN" altLang="en-US"/>
        </a:p>
      </dgm:t>
    </dgm:pt>
    <dgm:pt modelId="{F640DEB4-A1C8-4636-8A4F-75113C76C00A}" type="pres">
      <dgm:prSet presAssocID="{AAF2230D-5A7C-42EB-B50B-111BB120556A}" presName="accent_4" presStyleCnt="0"/>
      <dgm:spPr/>
    </dgm:pt>
    <dgm:pt modelId="{C32E57F1-43EF-46EF-98E0-1A7A205802C4}" type="pres">
      <dgm:prSet presAssocID="{AAF2230D-5A7C-42EB-B50B-111BB120556A}" presName="accentRepeatNode" presStyleLbl="solidFgAcc1" presStyleIdx="3" presStyleCnt="5"/>
      <dgm:spPr/>
    </dgm:pt>
    <dgm:pt modelId="{5D40250A-BD37-40CC-A374-B6A72C1ADD1B}" type="pres">
      <dgm:prSet presAssocID="{30558305-7F74-438E-97FE-086B51B0A5E3}" presName="text_5" presStyleLbl="node1" presStyleIdx="4" presStyleCnt="5" custLinFactNeighborX="635" custLinFactNeighborY="6311">
        <dgm:presLayoutVars>
          <dgm:bulletEnabled val="1"/>
        </dgm:presLayoutVars>
      </dgm:prSet>
      <dgm:spPr/>
      <dgm:t>
        <a:bodyPr/>
        <a:lstStyle/>
        <a:p>
          <a:endParaRPr lang="zh-CN" altLang="en-US"/>
        </a:p>
      </dgm:t>
    </dgm:pt>
    <dgm:pt modelId="{307ADF67-47D0-4D7B-863E-577A77DB48F4}" type="pres">
      <dgm:prSet presAssocID="{30558305-7F74-438E-97FE-086B51B0A5E3}" presName="accent_5" presStyleCnt="0"/>
      <dgm:spPr/>
    </dgm:pt>
    <dgm:pt modelId="{B13921C3-ED4E-464E-81F4-DC0737B46D7A}" type="pres">
      <dgm:prSet presAssocID="{30558305-7F74-438E-97FE-086B51B0A5E3}" presName="accentRepeatNode" presStyleLbl="solidFgAcc1" presStyleIdx="4" presStyleCnt="5"/>
      <dgm:spPr/>
    </dgm:pt>
  </dgm:ptLst>
  <dgm:cxnLst>
    <dgm:cxn modelId="{3616B598-134E-4A40-ACAD-F9481B878DA8}" type="presOf" srcId="{AAF2230D-5A7C-42EB-B50B-111BB120556A}" destId="{CBB13599-A0EE-4375-BEAC-D3799CF056F9}" srcOrd="0" destOrd="0" presId="urn:microsoft.com/office/officeart/2008/layout/VerticalCurvedList"/>
    <dgm:cxn modelId="{A75600C7-57A9-45CF-9C2F-045AC7704897}" srcId="{95C3BDF5-E7FE-4A3C-AA7B-089C350BAFAE}" destId="{AAF2230D-5A7C-42EB-B50B-111BB120556A}" srcOrd="3" destOrd="0" parTransId="{3686C74B-7602-4F98-A7D4-F33A36341039}" sibTransId="{2B072B86-99DF-434E-8F5E-357F6A911139}"/>
    <dgm:cxn modelId="{49C6D09E-FD54-412E-B651-F3ADC4F9E58B}" srcId="{95C3BDF5-E7FE-4A3C-AA7B-089C350BAFAE}" destId="{3BB4D623-36E6-46CE-8E8D-77495850F2DF}" srcOrd="1" destOrd="0" parTransId="{9409F504-AFBB-466E-9DCD-F5C9F6FE91E4}" sibTransId="{CCA41229-603B-468A-9763-2C09A6C77245}"/>
    <dgm:cxn modelId="{BE01AF29-58FC-49C9-8756-7009042197A1}" srcId="{95C3BDF5-E7FE-4A3C-AA7B-089C350BAFAE}" destId="{3C0560A4-4211-4DDF-B13F-481D0D4FA6ED}" srcOrd="2" destOrd="0" parTransId="{3AEDFC1D-D807-41A6-8CAC-56FA94EE11AE}" sibTransId="{A1B6183D-1583-4722-9E9B-C0BC436B4F05}"/>
    <dgm:cxn modelId="{967849F1-8944-4C15-B315-5A96D413853E}" srcId="{95C3BDF5-E7FE-4A3C-AA7B-089C350BAFAE}" destId="{30558305-7F74-438E-97FE-086B51B0A5E3}" srcOrd="4" destOrd="0" parTransId="{8EB306A3-BD29-4EEE-B339-92B21E3E374C}" sibTransId="{36592C8B-16A1-4377-BD69-638BF5C23096}"/>
    <dgm:cxn modelId="{5240B437-1DF7-4F7B-951C-C6DE0E30DF96}" type="presOf" srcId="{95C3BDF5-E7FE-4A3C-AA7B-089C350BAFAE}" destId="{D5A04C08-9361-4469-81CD-DF31BDE16796}" srcOrd="0" destOrd="0" presId="urn:microsoft.com/office/officeart/2008/layout/VerticalCurvedList"/>
    <dgm:cxn modelId="{F28D79DB-B665-4E74-8D01-4FFD89250C42}" type="presOf" srcId="{3BB4D623-36E6-46CE-8E8D-77495850F2DF}" destId="{FEA20B38-0D64-47B3-A91F-1CAEE90CDE44}" srcOrd="0" destOrd="0" presId="urn:microsoft.com/office/officeart/2008/layout/VerticalCurvedList"/>
    <dgm:cxn modelId="{5415B519-E152-4B2E-BA8E-2C3464FAF4AD}" type="presOf" srcId="{3C0560A4-4211-4DDF-B13F-481D0D4FA6ED}" destId="{03978D80-843D-4DDE-9110-C3109F3BCA43}" srcOrd="0" destOrd="0" presId="urn:microsoft.com/office/officeart/2008/layout/VerticalCurvedList"/>
    <dgm:cxn modelId="{72FAE7FA-0BB7-41A9-B3A5-11BD016FC11A}" type="presOf" srcId="{E277FF9A-B9F3-4716-8997-7227DB445C1A}" destId="{E8C25632-FC2E-4CCC-8338-EC031E6C5DA9}" srcOrd="0" destOrd="0" presId="urn:microsoft.com/office/officeart/2008/layout/VerticalCurvedList"/>
    <dgm:cxn modelId="{CC31DCD5-01E8-4EF9-87BD-FDE5D9BF9C33}" type="presOf" srcId="{30558305-7F74-438E-97FE-086B51B0A5E3}" destId="{5D40250A-BD37-40CC-A374-B6A72C1ADD1B}" srcOrd="0" destOrd="0" presId="urn:microsoft.com/office/officeart/2008/layout/VerticalCurvedList"/>
    <dgm:cxn modelId="{66ACE1A0-380C-4EE9-B07E-A5BAB62367EE}" srcId="{95C3BDF5-E7FE-4A3C-AA7B-089C350BAFAE}" destId="{E277FF9A-B9F3-4716-8997-7227DB445C1A}" srcOrd="0" destOrd="0" parTransId="{CFB8C780-B0B8-42B2-8F0B-5904B619479B}" sibTransId="{0C86C07D-763F-498C-B677-B5064BF0C4AD}"/>
    <dgm:cxn modelId="{82E47159-07A3-4C74-8E5D-1EA5E17EF19C}" type="presOf" srcId="{0C86C07D-763F-498C-B677-B5064BF0C4AD}" destId="{3A20F599-1BCA-4870-A51B-99CF53F20487}" srcOrd="0" destOrd="0" presId="urn:microsoft.com/office/officeart/2008/layout/VerticalCurvedList"/>
    <dgm:cxn modelId="{36AB6E61-EA01-4B94-854C-3A72840B6578}" type="presParOf" srcId="{D5A04C08-9361-4469-81CD-DF31BDE16796}" destId="{F491F5C9-5BE8-44CB-A6E3-106784EC2A94}" srcOrd="0" destOrd="0" presId="urn:microsoft.com/office/officeart/2008/layout/VerticalCurvedList"/>
    <dgm:cxn modelId="{FC2B48E8-0636-4829-83BA-70FDB71B01B0}" type="presParOf" srcId="{F491F5C9-5BE8-44CB-A6E3-106784EC2A94}" destId="{10E7C993-D99E-4458-8A87-033F1BA10515}" srcOrd="0" destOrd="0" presId="urn:microsoft.com/office/officeart/2008/layout/VerticalCurvedList"/>
    <dgm:cxn modelId="{E53ED073-B10E-4C07-BBCB-B0568F718ABD}" type="presParOf" srcId="{10E7C993-D99E-4458-8A87-033F1BA10515}" destId="{471CB98E-5090-4235-AD41-625189F06FC5}" srcOrd="0" destOrd="0" presId="urn:microsoft.com/office/officeart/2008/layout/VerticalCurvedList"/>
    <dgm:cxn modelId="{5BF57730-8DF5-4FAA-A83E-2DEE04510F6C}" type="presParOf" srcId="{10E7C993-D99E-4458-8A87-033F1BA10515}" destId="{3A20F599-1BCA-4870-A51B-99CF53F20487}" srcOrd="1" destOrd="0" presId="urn:microsoft.com/office/officeart/2008/layout/VerticalCurvedList"/>
    <dgm:cxn modelId="{D91EFB6E-2DAF-4A9B-8EB9-BD6879C50FC0}" type="presParOf" srcId="{10E7C993-D99E-4458-8A87-033F1BA10515}" destId="{667FF5C6-DC63-49B6-A3C9-920BD81CFED0}" srcOrd="2" destOrd="0" presId="urn:microsoft.com/office/officeart/2008/layout/VerticalCurvedList"/>
    <dgm:cxn modelId="{D7431F1A-FEB1-43C2-90F9-4A1189DDCDCE}" type="presParOf" srcId="{10E7C993-D99E-4458-8A87-033F1BA10515}" destId="{B0672074-C0EB-481E-93A0-036E793DA4A4}" srcOrd="3" destOrd="0" presId="urn:microsoft.com/office/officeart/2008/layout/VerticalCurvedList"/>
    <dgm:cxn modelId="{482F7DC5-C5D4-4BB0-9DF9-B031259CD00C}" type="presParOf" srcId="{F491F5C9-5BE8-44CB-A6E3-106784EC2A94}" destId="{E8C25632-FC2E-4CCC-8338-EC031E6C5DA9}" srcOrd="1" destOrd="0" presId="urn:microsoft.com/office/officeart/2008/layout/VerticalCurvedList"/>
    <dgm:cxn modelId="{317B1AD6-098D-43FA-819E-35C547891804}" type="presParOf" srcId="{F491F5C9-5BE8-44CB-A6E3-106784EC2A94}" destId="{BC02181F-0443-4ACE-B0BC-996011E0E658}" srcOrd="2" destOrd="0" presId="urn:microsoft.com/office/officeart/2008/layout/VerticalCurvedList"/>
    <dgm:cxn modelId="{54886A17-ACD8-4F53-B7FE-35CD017E0DEB}" type="presParOf" srcId="{BC02181F-0443-4ACE-B0BC-996011E0E658}" destId="{BDA0B0F5-A88C-4B64-B5EB-9AB74C64303E}" srcOrd="0" destOrd="0" presId="urn:microsoft.com/office/officeart/2008/layout/VerticalCurvedList"/>
    <dgm:cxn modelId="{9209CCED-D1B2-4C0A-A069-DD1153B880AB}" type="presParOf" srcId="{F491F5C9-5BE8-44CB-A6E3-106784EC2A94}" destId="{FEA20B38-0D64-47B3-A91F-1CAEE90CDE44}" srcOrd="3" destOrd="0" presId="urn:microsoft.com/office/officeart/2008/layout/VerticalCurvedList"/>
    <dgm:cxn modelId="{6E4A586A-0B94-4E17-91E7-16CCF13E06DE}" type="presParOf" srcId="{F491F5C9-5BE8-44CB-A6E3-106784EC2A94}" destId="{19142F91-5A1F-4102-A6CF-5AAAA81C9230}" srcOrd="4" destOrd="0" presId="urn:microsoft.com/office/officeart/2008/layout/VerticalCurvedList"/>
    <dgm:cxn modelId="{BC6D59BB-36C2-4BD1-83E6-93994872580E}" type="presParOf" srcId="{19142F91-5A1F-4102-A6CF-5AAAA81C9230}" destId="{CDE8125D-8089-4F2E-A4D3-850A4DA575B5}" srcOrd="0" destOrd="0" presId="urn:microsoft.com/office/officeart/2008/layout/VerticalCurvedList"/>
    <dgm:cxn modelId="{86F2C0E2-0C50-437A-9671-8DB893C47877}" type="presParOf" srcId="{F491F5C9-5BE8-44CB-A6E3-106784EC2A94}" destId="{03978D80-843D-4DDE-9110-C3109F3BCA43}" srcOrd="5" destOrd="0" presId="urn:microsoft.com/office/officeart/2008/layout/VerticalCurvedList"/>
    <dgm:cxn modelId="{57458B67-409B-4A83-91C8-A44D3ACFDD59}" type="presParOf" srcId="{F491F5C9-5BE8-44CB-A6E3-106784EC2A94}" destId="{D8CF2FDC-3064-4FD2-B3D3-57F9A5C69453}" srcOrd="6" destOrd="0" presId="urn:microsoft.com/office/officeart/2008/layout/VerticalCurvedList"/>
    <dgm:cxn modelId="{D605C4C3-1B45-4FBE-BF92-531D95968C9F}" type="presParOf" srcId="{D8CF2FDC-3064-4FD2-B3D3-57F9A5C69453}" destId="{3FFEDC12-CDD8-4F85-8889-50868E244F59}" srcOrd="0" destOrd="0" presId="urn:microsoft.com/office/officeart/2008/layout/VerticalCurvedList"/>
    <dgm:cxn modelId="{1C9AD051-51EB-4FB4-8A3B-C84B60F4BBEB}" type="presParOf" srcId="{F491F5C9-5BE8-44CB-A6E3-106784EC2A94}" destId="{CBB13599-A0EE-4375-BEAC-D3799CF056F9}" srcOrd="7" destOrd="0" presId="urn:microsoft.com/office/officeart/2008/layout/VerticalCurvedList"/>
    <dgm:cxn modelId="{7821A7AB-3CF4-4EAC-9EA9-EA62CA0553E7}" type="presParOf" srcId="{F491F5C9-5BE8-44CB-A6E3-106784EC2A94}" destId="{F640DEB4-A1C8-4636-8A4F-75113C76C00A}" srcOrd="8" destOrd="0" presId="urn:microsoft.com/office/officeart/2008/layout/VerticalCurvedList"/>
    <dgm:cxn modelId="{8D2BF717-9FF9-4970-9463-B9E5B2CB5902}" type="presParOf" srcId="{F640DEB4-A1C8-4636-8A4F-75113C76C00A}" destId="{C32E57F1-43EF-46EF-98E0-1A7A205802C4}" srcOrd="0" destOrd="0" presId="urn:microsoft.com/office/officeart/2008/layout/VerticalCurvedList"/>
    <dgm:cxn modelId="{3D743464-9C52-400A-B9B2-0ECFA3627121}" type="presParOf" srcId="{F491F5C9-5BE8-44CB-A6E3-106784EC2A94}" destId="{5D40250A-BD37-40CC-A374-B6A72C1ADD1B}" srcOrd="9" destOrd="0" presId="urn:microsoft.com/office/officeart/2008/layout/VerticalCurvedList"/>
    <dgm:cxn modelId="{F912EBE2-C0EF-4046-B3FC-9B67A2896410}" type="presParOf" srcId="{F491F5C9-5BE8-44CB-A6E3-106784EC2A94}" destId="{307ADF67-47D0-4D7B-863E-577A77DB48F4}" srcOrd="10" destOrd="0" presId="urn:microsoft.com/office/officeart/2008/layout/VerticalCurvedList"/>
    <dgm:cxn modelId="{CC42B8C5-E847-4DCF-8342-8B3E441D669D}" type="presParOf" srcId="{307ADF67-47D0-4D7B-863E-577A77DB48F4}" destId="{B13921C3-ED4E-464E-81F4-DC0737B46D7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0A80D2-BED5-4DC0-BCBD-E3BA12C8F3D9}"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zh-CN" altLang="en-US"/>
        </a:p>
      </dgm:t>
    </dgm:pt>
    <dgm:pt modelId="{4D71F30E-DFF7-479D-A264-36E93AD8CAAE}">
      <dgm:prSet phldrT="[文本]" custT="1"/>
      <dgm:spPr>
        <a:solidFill>
          <a:srgbClr val="FFC000"/>
        </a:solidFill>
      </dgm:spPr>
      <dgm:t>
        <a:bodyPr/>
        <a:lstStyle/>
        <a:p>
          <a:r>
            <a:rPr lang="zh-CN" altLang="en-US" sz="1800" b="1" dirty="0" smtClean="0">
              <a:latin typeface="微软雅黑" panose="020B0503020204020204" pitchFamily="34" charset="-122"/>
              <a:ea typeface="微软雅黑" panose="020B0503020204020204" pitchFamily="34" charset="-122"/>
            </a:rPr>
            <a:t>汇总加工</a:t>
          </a:r>
          <a:endParaRPr lang="zh-CN" altLang="en-US" sz="1800" b="1" dirty="0">
            <a:latin typeface="微软雅黑" panose="020B0503020204020204" pitchFamily="34" charset="-122"/>
            <a:ea typeface="微软雅黑" panose="020B0503020204020204" pitchFamily="34" charset="-122"/>
          </a:endParaRPr>
        </a:p>
      </dgm:t>
    </dgm:pt>
    <dgm:pt modelId="{6B3A17D9-31F9-4D5E-8C89-64FDBB095913}" type="parTrans" cxnId="{77604241-2593-485C-AC28-4D53B14D3F98}">
      <dgm:prSet/>
      <dgm:spPr/>
      <dgm:t>
        <a:bodyPr/>
        <a:lstStyle/>
        <a:p>
          <a:endParaRPr lang="zh-CN" altLang="en-US"/>
        </a:p>
      </dgm:t>
    </dgm:pt>
    <dgm:pt modelId="{0FE3165E-40A1-4FF1-AE4A-1AF4987C4262}" type="sibTrans" cxnId="{77604241-2593-485C-AC28-4D53B14D3F98}">
      <dgm:prSet/>
      <dgm:spPr/>
      <dgm:t>
        <a:bodyPr/>
        <a:lstStyle/>
        <a:p>
          <a:endParaRPr lang="zh-CN" altLang="en-US"/>
        </a:p>
      </dgm:t>
    </dgm:pt>
    <dgm:pt modelId="{C3978791-6D43-45B0-8A52-E6BAF4ED5CA1}">
      <dgm:prSet phldrT="[文本]"/>
      <dgm:spPr>
        <a:solidFill>
          <a:srgbClr val="002060"/>
        </a:solidFill>
      </dgm:spPr>
      <dgm:t>
        <a:bodyPr/>
        <a:lstStyle/>
        <a:p>
          <a:r>
            <a:rPr lang="zh-CN" altLang="en-US" b="1" dirty="0" smtClean="0">
              <a:latin typeface="微软雅黑" panose="020B0503020204020204" pitchFamily="34" charset="-122"/>
              <a:ea typeface="微软雅黑" panose="020B0503020204020204" pitchFamily="34" charset="-122"/>
            </a:rPr>
            <a:t>活动定义与排序</a:t>
          </a:r>
          <a:endParaRPr lang="zh-CN" altLang="en-US" b="1" dirty="0">
            <a:latin typeface="微软雅黑" panose="020B0503020204020204" pitchFamily="34" charset="-122"/>
            <a:ea typeface="微软雅黑" panose="020B0503020204020204" pitchFamily="34" charset="-122"/>
          </a:endParaRPr>
        </a:p>
      </dgm:t>
    </dgm:pt>
    <dgm:pt modelId="{B27F6F09-D23E-42D0-A1E4-BDA7EEA391CF}" type="parTrans" cxnId="{A6E43660-9D0F-4625-AE21-7CC646D9987E}">
      <dgm:prSet/>
      <dgm:spPr/>
      <dgm:t>
        <a:bodyPr/>
        <a:lstStyle/>
        <a:p>
          <a:endParaRPr lang="zh-CN" altLang="en-US"/>
        </a:p>
      </dgm:t>
    </dgm:pt>
    <dgm:pt modelId="{CFB99A8F-0CB2-45C9-A5F9-557EB1233E2C}" type="sibTrans" cxnId="{A6E43660-9D0F-4625-AE21-7CC646D9987E}">
      <dgm:prSet/>
      <dgm:spPr/>
      <dgm:t>
        <a:bodyPr/>
        <a:lstStyle/>
        <a:p>
          <a:endParaRPr lang="zh-CN" altLang="en-US"/>
        </a:p>
      </dgm:t>
    </dgm:pt>
    <dgm:pt modelId="{F3E7CCEF-FA15-4712-9AFD-DB28C7B1AC8B}">
      <dgm:prSet phldrT="[文本]"/>
      <dgm:spPr>
        <a:solidFill>
          <a:srgbClr val="002060"/>
        </a:solidFill>
      </dgm:spPr>
      <dgm:t>
        <a:bodyPr/>
        <a:lstStyle/>
        <a:p>
          <a:r>
            <a:rPr lang="zh-CN" altLang="en-US" b="1" dirty="0" smtClean="0">
              <a:latin typeface="微软雅黑" panose="020B0503020204020204" pitchFamily="34" charset="-122"/>
              <a:ea typeface="微软雅黑" panose="020B0503020204020204" pitchFamily="34" charset="-122"/>
            </a:rPr>
            <a:t>任务分解结果</a:t>
          </a:r>
          <a:endParaRPr lang="zh-CN" altLang="en-US" b="1" dirty="0">
            <a:latin typeface="微软雅黑" panose="020B0503020204020204" pitchFamily="34" charset="-122"/>
            <a:ea typeface="微软雅黑" panose="020B0503020204020204" pitchFamily="34" charset="-122"/>
          </a:endParaRPr>
        </a:p>
      </dgm:t>
    </dgm:pt>
    <dgm:pt modelId="{FB456610-4BDA-42B2-8EE6-B16E760956B5}" type="parTrans" cxnId="{9376AB48-FBD8-48D5-BF73-5FE21E8C181A}">
      <dgm:prSet/>
      <dgm:spPr/>
      <dgm:t>
        <a:bodyPr/>
        <a:lstStyle/>
        <a:p>
          <a:endParaRPr lang="zh-CN" altLang="en-US"/>
        </a:p>
      </dgm:t>
    </dgm:pt>
    <dgm:pt modelId="{EFF662E6-0A46-4B7A-B9C2-92377505DE51}" type="sibTrans" cxnId="{9376AB48-FBD8-48D5-BF73-5FE21E8C181A}">
      <dgm:prSet/>
      <dgm:spPr/>
      <dgm:t>
        <a:bodyPr/>
        <a:lstStyle/>
        <a:p>
          <a:endParaRPr lang="zh-CN" altLang="en-US"/>
        </a:p>
      </dgm:t>
    </dgm:pt>
    <dgm:pt modelId="{E5AF7938-EC3E-40EC-A871-29DA24EC07B6}">
      <dgm:prSet phldrT="[文本]"/>
      <dgm:spPr>
        <a:solidFill>
          <a:srgbClr val="002060"/>
        </a:solidFill>
      </dgm:spPr>
      <dgm:t>
        <a:bodyPr/>
        <a:lstStyle/>
        <a:p>
          <a:r>
            <a:rPr lang="zh-CN" altLang="en-US" b="1" dirty="0" smtClean="0"/>
            <a:t>项目活动历时估算</a:t>
          </a:r>
          <a:endParaRPr lang="zh-CN" altLang="en-US" b="1" dirty="0"/>
        </a:p>
      </dgm:t>
    </dgm:pt>
    <dgm:pt modelId="{6EC59863-26EE-4558-93F1-B84693AD1B12}" type="parTrans" cxnId="{5E9B90F6-B93A-460A-A009-7D3DCFCC64AD}">
      <dgm:prSet/>
      <dgm:spPr/>
      <dgm:t>
        <a:bodyPr/>
        <a:lstStyle/>
        <a:p>
          <a:endParaRPr lang="zh-CN" altLang="en-US"/>
        </a:p>
      </dgm:t>
    </dgm:pt>
    <dgm:pt modelId="{FCBC35CD-6B07-4771-9889-99940B255532}" type="sibTrans" cxnId="{5E9B90F6-B93A-460A-A009-7D3DCFCC64AD}">
      <dgm:prSet/>
      <dgm:spPr/>
      <dgm:t>
        <a:bodyPr/>
        <a:lstStyle/>
        <a:p>
          <a:endParaRPr lang="zh-CN" altLang="en-US"/>
        </a:p>
      </dgm:t>
    </dgm:pt>
    <dgm:pt modelId="{08A20CCF-F8A5-4288-BD4C-FC96F0027BD3}" type="pres">
      <dgm:prSet presAssocID="{AE0A80D2-BED5-4DC0-BCBD-E3BA12C8F3D9}" presName="cycle" presStyleCnt="0">
        <dgm:presLayoutVars>
          <dgm:chMax val="1"/>
          <dgm:dir/>
          <dgm:animLvl val="ctr"/>
          <dgm:resizeHandles val="exact"/>
        </dgm:presLayoutVars>
      </dgm:prSet>
      <dgm:spPr/>
      <dgm:t>
        <a:bodyPr/>
        <a:lstStyle/>
        <a:p>
          <a:endParaRPr lang="zh-CN" altLang="en-US"/>
        </a:p>
      </dgm:t>
    </dgm:pt>
    <dgm:pt modelId="{90DC1D4C-87EF-43AC-B94C-D026C9F72191}" type="pres">
      <dgm:prSet presAssocID="{4D71F30E-DFF7-479D-A264-36E93AD8CAAE}" presName="centerShape" presStyleLbl="node0" presStyleIdx="0" presStyleCnt="1" custLinFactNeighborX="3798" custLinFactNeighborY="-15516"/>
      <dgm:spPr/>
      <dgm:t>
        <a:bodyPr/>
        <a:lstStyle/>
        <a:p>
          <a:endParaRPr lang="zh-CN" altLang="en-US"/>
        </a:p>
      </dgm:t>
    </dgm:pt>
    <dgm:pt modelId="{F386343D-C851-4656-B8A8-E5467978C316}" type="pres">
      <dgm:prSet presAssocID="{B27F6F09-D23E-42D0-A1E4-BDA7EEA391CF}" presName="parTrans" presStyleLbl="bgSibTrans2D1" presStyleIdx="0" presStyleCnt="3" custLinFactNeighborX="5155" custLinFactNeighborY="-8680"/>
      <dgm:spPr/>
      <dgm:t>
        <a:bodyPr/>
        <a:lstStyle/>
        <a:p>
          <a:endParaRPr lang="zh-CN" altLang="en-US"/>
        </a:p>
      </dgm:t>
    </dgm:pt>
    <dgm:pt modelId="{57C36A2F-9EBC-46BB-9C6E-F3E8C96EBE30}" type="pres">
      <dgm:prSet presAssocID="{C3978791-6D43-45B0-8A52-E6BAF4ED5CA1}" presName="node" presStyleLbl="node1" presStyleIdx="0" presStyleCnt="3" custScaleX="74298" custScaleY="52411" custRadScaleRad="91078" custRadScaleInc="-26710">
        <dgm:presLayoutVars>
          <dgm:bulletEnabled val="1"/>
        </dgm:presLayoutVars>
      </dgm:prSet>
      <dgm:spPr/>
      <dgm:t>
        <a:bodyPr/>
        <a:lstStyle/>
        <a:p>
          <a:endParaRPr lang="zh-CN" altLang="en-US"/>
        </a:p>
      </dgm:t>
    </dgm:pt>
    <dgm:pt modelId="{F9112E99-5417-4097-B7F5-FC0EC949414B}" type="pres">
      <dgm:prSet presAssocID="{FB456610-4BDA-42B2-8EE6-B16E760956B5}" presName="parTrans" presStyleLbl="bgSibTrans2D1" presStyleIdx="1" presStyleCnt="3"/>
      <dgm:spPr/>
      <dgm:t>
        <a:bodyPr/>
        <a:lstStyle/>
        <a:p>
          <a:endParaRPr lang="zh-CN" altLang="en-US"/>
        </a:p>
      </dgm:t>
    </dgm:pt>
    <dgm:pt modelId="{DDDC97FA-220D-4F6D-AAB5-F6DC98A76743}" type="pres">
      <dgm:prSet presAssocID="{F3E7CCEF-FA15-4712-9AFD-DB28C7B1AC8B}" presName="node" presStyleLbl="node1" presStyleIdx="1" presStyleCnt="3" custScaleX="67015" custScaleY="45531" custRadScaleRad="112524" custRadScaleInc="-53990">
        <dgm:presLayoutVars>
          <dgm:bulletEnabled val="1"/>
        </dgm:presLayoutVars>
      </dgm:prSet>
      <dgm:spPr/>
      <dgm:t>
        <a:bodyPr/>
        <a:lstStyle/>
        <a:p>
          <a:endParaRPr lang="zh-CN" altLang="en-US"/>
        </a:p>
      </dgm:t>
    </dgm:pt>
    <dgm:pt modelId="{8B2037E4-AA36-4A13-9CF9-808C0C7964AE}" type="pres">
      <dgm:prSet presAssocID="{6EC59863-26EE-4558-93F1-B84693AD1B12}" presName="parTrans" presStyleLbl="bgSibTrans2D1" presStyleIdx="2" presStyleCnt="3" custScaleX="99189"/>
      <dgm:spPr/>
      <dgm:t>
        <a:bodyPr/>
        <a:lstStyle/>
        <a:p>
          <a:endParaRPr lang="zh-CN" altLang="en-US"/>
        </a:p>
      </dgm:t>
    </dgm:pt>
    <dgm:pt modelId="{433C4E17-FE9F-4627-BC5E-50AFF9DC46F2}" type="pres">
      <dgm:prSet presAssocID="{E5AF7938-EC3E-40EC-A871-29DA24EC07B6}" presName="node" presStyleLbl="node1" presStyleIdx="2" presStyleCnt="3" custScaleX="75454" custScaleY="54760" custRadScaleRad="73496" custRadScaleInc="-281130">
        <dgm:presLayoutVars>
          <dgm:bulletEnabled val="1"/>
        </dgm:presLayoutVars>
      </dgm:prSet>
      <dgm:spPr/>
      <dgm:t>
        <a:bodyPr/>
        <a:lstStyle/>
        <a:p>
          <a:endParaRPr lang="zh-CN" altLang="en-US"/>
        </a:p>
      </dgm:t>
    </dgm:pt>
  </dgm:ptLst>
  <dgm:cxnLst>
    <dgm:cxn modelId="{47C12145-E143-42E8-BF5E-05FC108E471F}" type="presOf" srcId="{AE0A80D2-BED5-4DC0-BCBD-E3BA12C8F3D9}" destId="{08A20CCF-F8A5-4288-BD4C-FC96F0027BD3}" srcOrd="0" destOrd="0" presId="urn:microsoft.com/office/officeart/2005/8/layout/radial4"/>
    <dgm:cxn modelId="{330C83ED-1A1D-4C33-A67E-136C8AE6827D}" type="presOf" srcId="{F3E7CCEF-FA15-4712-9AFD-DB28C7B1AC8B}" destId="{DDDC97FA-220D-4F6D-AAB5-F6DC98A76743}" srcOrd="0" destOrd="0" presId="urn:microsoft.com/office/officeart/2005/8/layout/radial4"/>
    <dgm:cxn modelId="{5E9B90F6-B93A-460A-A009-7D3DCFCC64AD}" srcId="{4D71F30E-DFF7-479D-A264-36E93AD8CAAE}" destId="{E5AF7938-EC3E-40EC-A871-29DA24EC07B6}" srcOrd="2" destOrd="0" parTransId="{6EC59863-26EE-4558-93F1-B84693AD1B12}" sibTransId="{FCBC35CD-6B07-4771-9889-99940B255532}"/>
    <dgm:cxn modelId="{BEE0CF47-2FFF-4B5A-9F04-53DAE9DA4E6E}" type="presOf" srcId="{E5AF7938-EC3E-40EC-A871-29DA24EC07B6}" destId="{433C4E17-FE9F-4627-BC5E-50AFF9DC46F2}" srcOrd="0" destOrd="0" presId="urn:microsoft.com/office/officeart/2005/8/layout/radial4"/>
    <dgm:cxn modelId="{AD75F72E-1644-4392-AC2B-BFFD76835522}" type="presOf" srcId="{B27F6F09-D23E-42D0-A1E4-BDA7EEA391CF}" destId="{F386343D-C851-4656-B8A8-E5467978C316}" srcOrd="0" destOrd="0" presId="urn:microsoft.com/office/officeart/2005/8/layout/radial4"/>
    <dgm:cxn modelId="{B95798C9-6473-4DC2-958E-6F8AFB00BBD7}" type="presOf" srcId="{4D71F30E-DFF7-479D-A264-36E93AD8CAAE}" destId="{90DC1D4C-87EF-43AC-B94C-D026C9F72191}" srcOrd="0" destOrd="0" presId="urn:microsoft.com/office/officeart/2005/8/layout/radial4"/>
    <dgm:cxn modelId="{F16C25EF-CE3F-4207-B4DB-5B79B0C08B7B}" type="presOf" srcId="{C3978791-6D43-45B0-8A52-E6BAF4ED5CA1}" destId="{57C36A2F-9EBC-46BB-9C6E-F3E8C96EBE30}" srcOrd="0" destOrd="0" presId="urn:microsoft.com/office/officeart/2005/8/layout/radial4"/>
    <dgm:cxn modelId="{81AF64B1-3146-432D-A755-453DD8DEE17A}" type="presOf" srcId="{6EC59863-26EE-4558-93F1-B84693AD1B12}" destId="{8B2037E4-AA36-4A13-9CF9-808C0C7964AE}" srcOrd="0" destOrd="0" presId="urn:microsoft.com/office/officeart/2005/8/layout/radial4"/>
    <dgm:cxn modelId="{9376AB48-FBD8-48D5-BF73-5FE21E8C181A}" srcId="{4D71F30E-DFF7-479D-A264-36E93AD8CAAE}" destId="{F3E7CCEF-FA15-4712-9AFD-DB28C7B1AC8B}" srcOrd="1" destOrd="0" parTransId="{FB456610-4BDA-42B2-8EE6-B16E760956B5}" sibTransId="{EFF662E6-0A46-4B7A-B9C2-92377505DE51}"/>
    <dgm:cxn modelId="{A6E43660-9D0F-4625-AE21-7CC646D9987E}" srcId="{4D71F30E-DFF7-479D-A264-36E93AD8CAAE}" destId="{C3978791-6D43-45B0-8A52-E6BAF4ED5CA1}" srcOrd="0" destOrd="0" parTransId="{B27F6F09-D23E-42D0-A1E4-BDA7EEA391CF}" sibTransId="{CFB99A8F-0CB2-45C9-A5F9-557EB1233E2C}"/>
    <dgm:cxn modelId="{B2220075-FA85-4349-80C1-45EFFD020193}" type="presOf" srcId="{FB456610-4BDA-42B2-8EE6-B16E760956B5}" destId="{F9112E99-5417-4097-B7F5-FC0EC949414B}" srcOrd="0" destOrd="0" presId="urn:microsoft.com/office/officeart/2005/8/layout/radial4"/>
    <dgm:cxn modelId="{77604241-2593-485C-AC28-4D53B14D3F98}" srcId="{AE0A80D2-BED5-4DC0-BCBD-E3BA12C8F3D9}" destId="{4D71F30E-DFF7-479D-A264-36E93AD8CAAE}" srcOrd="0" destOrd="0" parTransId="{6B3A17D9-31F9-4D5E-8C89-64FDBB095913}" sibTransId="{0FE3165E-40A1-4FF1-AE4A-1AF4987C4262}"/>
    <dgm:cxn modelId="{0EE9450E-AB5E-49D5-A17F-5A086BD9F3DB}" type="presParOf" srcId="{08A20CCF-F8A5-4288-BD4C-FC96F0027BD3}" destId="{90DC1D4C-87EF-43AC-B94C-D026C9F72191}" srcOrd="0" destOrd="0" presId="urn:microsoft.com/office/officeart/2005/8/layout/radial4"/>
    <dgm:cxn modelId="{811D51B0-9876-4F08-979A-53E1ADE5E266}" type="presParOf" srcId="{08A20CCF-F8A5-4288-BD4C-FC96F0027BD3}" destId="{F386343D-C851-4656-B8A8-E5467978C316}" srcOrd="1" destOrd="0" presId="urn:microsoft.com/office/officeart/2005/8/layout/radial4"/>
    <dgm:cxn modelId="{166A382A-2717-400F-9267-DB029919FB2A}" type="presParOf" srcId="{08A20CCF-F8A5-4288-BD4C-FC96F0027BD3}" destId="{57C36A2F-9EBC-46BB-9C6E-F3E8C96EBE30}" srcOrd="2" destOrd="0" presId="urn:microsoft.com/office/officeart/2005/8/layout/radial4"/>
    <dgm:cxn modelId="{C3CBE4CC-601F-4464-9C52-E8ACD3615E11}" type="presParOf" srcId="{08A20CCF-F8A5-4288-BD4C-FC96F0027BD3}" destId="{F9112E99-5417-4097-B7F5-FC0EC949414B}" srcOrd="3" destOrd="0" presId="urn:microsoft.com/office/officeart/2005/8/layout/radial4"/>
    <dgm:cxn modelId="{FE161F63-F5A9-4BF9-AC27-D054EFBAE592}" type="presParOf" srcId="{08A20CCF-F8A5-4288-BD4C-FC96F0027BD3}" destId="{DDDC97FA-220D-4F6D-AAB5-F6DC98A76743}" srcOrd="4" destOrd="0" presId="urn:microsoft.com/office/officeart/2005/8/layout/radial4"/>
    <dgm:cxn modelId="{871B3BA4-3A84-4C40-99ED-C7AAE032397C}" type="presParOf" srcId="{08A20CCF-F8A5-4288-BD4C-FC96F0027BD3}" destId="{8B2037E4-AA36-4A13-9CF9-808C0C7964AE}" srcOrd="5" destOrd="0" presId="urn:microsoft.com/office/officeart/2005/8/layout/radial4"/>
    <dgm:cxn modelId="{6FDED53B-49C7-41C2-8B68-A08827CA5940}" type="presParOf" srcId="{08A20CCF-F8A5-4288-BD4C-FC96F0027BD3}" destId="{433C4E17-FE9F-4627-BC5E-50AFF9DC46F2}"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BBFA98-FBD4-45B9-9651-3C42D04E0E1B}">
      <dsp:nvSpPr>
        <dsp:cNvPr id="0" name=""/>
        <dsp:cNvSpPr/>
      </dsp:nvSpPr>
      <dsp:spPr>
        <a:xfrm>
          <a:off x="1314162" y="32252"/>
          <a:ext cx="1548139" cy="154813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进度</a:t>
          </a:r>
          <a:endParaRPr lang="zh-CN" altLang="en-US" sz="1800" b="1" kern="1200" dirty="0">
            <a:latin typeface="微软雅黑" panose="020B0503020204020204" pitchFamily="34" charset="-122"/>
            <a:ea typeface="微软雅黑" panose="020B0503020204020204" pitchFamily="34" charset="-122"/>
          </a:endParaRPr>
        </a:p>
      </dsp:txBody>
      <dsp:txXfrm>
        <a:off x="1520580" y="303177"/>
        <a:ext cx="1135302" cy="696662"/>
      </dsp:txXfrm>
    </dsp:sp>
    <dsp:sp modelId="{C8E33B54-7F33-4731-BBB4-DDD0911C2018}">
      <dsp:nvSpPr>
        <dsp:cNvPr id="0" name=""/>
        <dsp:cNvSpPr/>
      </dsp:nvSpPr>
      <dsp:spPr>
        <a:xfrm>
          <a:off x="1594969" y="984451"/>
          <a:ext cx="1548139" cy="154813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zh-CN" altLang="en-US" sz="1800" b="1" kern="1200" dirty="0" smtClean="0"/>
            <a:t>成本</a:t>
          </a:r>
          <a:endParaRPr lang="zh-CN" altLang="en-US" sz="1800" b="1" kern="1200" dirty="0"/>
        </a:p>
      </dsp:txBody>
      <dsp:txXfrm>
        <a:off x="2068441" y="1384387"/>
        <a:ext cx="928883" cy="851476"/>
      </dsp:txXfrm>
    </dsp:sp>
    <dsp:sp modelId="{E708D126-B63E-472C-83A3-E811D4548983}">
      <dsp:nvSpPr>
        <dsp:cNvPr id="0" name=""/>
        <dsp:cNvSpPr/>
      </dsp:nvSpPr>
      <dsp:spPr>
        <a:xfrm>
          <a:off x="755542" y="999839"/>
          <a:ext cx="1548139" cy="154813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质量</a:t>
          </a:r>
          <a:endParaRPr lang="zh-CN" altLang="en-US" sz="1800" b="1" kern="1200" dirty="0">
            <a:latin typeface="微软雅黑" panose="020B0503020204020204" pitchFamily="34" charset="-122"/>
            <a:ea typeface="微软雅黑" panose="020B0503020204020204" pitchFamily="34" charset="-122"/>
          </a:endParaRPr>
        </a:p>
      </dsp:txBody>
      <dsp:txXfrm>
        <a:off x="901325" y="1399775"/>
        <a:ext cx="928883" cy="8514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20F599-1BCA-4870-A51B-99CF53F20487}">
      <dsp:nvSpPr>
        <dsp:cNvPr id="0" name=""/>
        <dsp:cNvSpPr/>
      </dsp:nvSpPr>
      <dsp:spPr>
        <a:xfrm>
          <a:off x="-5472640" y="-837933"/>
          <a:ext cx="6516179" cy="6516179"/>
        </a:xfrm>
        <a:prstGeom prst="blockArc">
          <a:avLst>
            <a:gd name="adj1" fmla="val 18900000"/>
            <a:gd name="adj2" fmla="val 2700000"/>
            <a:gd name="adj3" fmla="val 331"/>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C25632-FC2E-4CCC-8338-EC031E6C5DA9}">
      <dsp:nvSpPr>
        <dsp:cNvPr id="0" name=""/>
        <dsp:cNvSpPr/>
      </dsp:nvSpPr>
      <dsp:spPr>
        <a:xfrm>
          <a:off x="456274" y="302422"/>
          <a:ext cx="6533062" cy="6052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403" tIns="40640" rIns="40640" bIns="40640" numCol="1" spcCol="1270" anchor="ctr" anchorCtr="0">
          <a:noAutofit/>
        </a:bodyPr>
        <a:lstStyle/>
        <a:p>
          <a:pPr lvl="0" algn="l" defTabSz="711200">
            <a:lnSpc>
              <a:spcPct val="90000"/>
            </a:lnSpc>
            <a:spcBef>
              <a:spcPct val="0"/>
            </a:spcBef>
            <a:spcAft>
              <a:spcPct val="35000"/>
            </a:spcAft>
          </a:pPr>
          <a:r>
            <a:rPr lang="en-US" altLang="zh-CN" sz="1600" b="1" kern="1200" dirty="0" smtClean="0">
              <a:latin typeface="微软雅黑" panose="020B0503020204020204" pitchFamily="34" charset="-122"/>
              <a:ea typeface="微软雅黑" panose="020B0503020204020204" pitchFamily="34" charset="-122"/>
            </a:rPr>
            <a:t>WBS</a:t>
          </a:r>
          <a:r>
            <a:rPr lang="zh-CN" altLang="en-US" sz="1600" b="1" kern="1200" dirty="0" smtClean="0">
              <a:latin typeface="微软雅黑" panose="020B0503020204020204" pitchFamily="34" charset="-122"/>
              <a:ea typeface="微软雅黑" panose="020B0503020204020204" pitchFamily="34" charset="-122"/>
            </a:rPr>
            <a:t>最低层的工作包是可控的和可管理的，每个工作包不要超过一周（</a:t>
          </a:r>
          <a:r>
            <a:rPr lang="en-US" altLang="zh-CN" sz="1600" b="1" kern="1200" dirty="0" smtClean="0">
              <a:latin typeface="微软雅黑" panose="020B0503020204020204" pitchFamily="34" charset="-122"/>
              <a:ea typeface="微软雅黑" panose="020B0503020204020204" pitchFamily="34" charset="-122"/>
            </a:rPr>
            <a:t>40</a:t>
          </a:r>
          <a:r>
            <a:rPr lang="zh-CN" altLang="en-US" sz="1600" b="1" kern="1200" dirty="0" smtClean="0">
              <a:latin typeface="微软雅黑" panose="020B0503020204020204" pitchFamily="34" charset="-122"/>
              <a:ea typeface="微软雅黑" panose="020B0503020204020204" pitchFamily="34" charset="-122"/>
            </a:rPr>
            <a:t>小时）的工作量</a:t>
          </a:r>
          <a:endParaRPr lang="zh-CN" altLang="en-US" sz="1600" b="1" kern="1200" dirty="0">
            <a:latin typeface="微软雅黑" panose="020B0503020204020204" pitchFamily="34" charset="-122"/>
            <a:ea typeface="微软雅黑" panose="020B0503020204020204" pitchFamily="34" charset="-122"/>
          </a:endParaRPr>
        </a:p>
      </dsp:txBody>
      <dsp:txXfrm>
        <a:off x="456274" y="302422"/>
        <a:ext cx="6533062" cy="605232"/>
      </dsp:txXfrm>
    </dsp:sp>
    <dsp:sp modelId="{BDA0B0F5-A88C-4B64-B5EB-9AB74C64303E}">
      <dsp:nvSpPr>
        <dsp:cNvPr id="0" name=""/>
        <dsp:cNvSpPr/>
      </dsp:nvSpPr>
      <dsp:spPr>
        <a:xfrm>
          <a:off x="78003" y="226768"/>
          <a:ext cx="756540" cy="75654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A20B38-0D64-47B3-A91F-1CAEE90CDE44}">
      <dsp:nvSpPr>
        <dsp:cNvPr id="0" name=""/>
        <dsp:cNvSpPr/>
      </dsp:nvSpPr>
      <dsp:spPr>
        <a:xfrm>
          <a:off x="889966" y="1209981"/>
          <a:ext cx="6099370" cy="6052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403" tIns="40640" rIns="40640" bIns="4064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任务分解不宜过细，</a:t>
          </a:r>
          <a:r>
            <a:rPr lang="en-US" altLang="zh-CN" sz="1600" b="1" kern="1200" dirty="0" smtClean="0">
              <a:latin typeface="微软雅黑" panose="020B0503020204020204" pitchFamily="34" charset="-122"/>
              <a:ea typeface="微软雅黑" panose="020B0503020204020204" pitchFamily="34" charset="-122"/>
            </a:rPr>
            <a:t>WBS</a:t>
          </a:r>
          <a:r>
            <a:rPr lang="zh-CN" altLang="en-US" sz="1600" b="1" kern="1200" dirty="0" smtClean="0">
              <a:latin typeface="微软雅黑" panose="020B0503020204020204" pitchFamily="34" charset="-122"/>
              <a:ea typeface="微软雅黑" panose="020B0503020204020204" pitchFamily="34" charset="-122"/>
            </a:rPr>
            <a:t>树最好不要超过</a:t>
          </a:r>
          <a:r>
            <a:rPr lang="en-US" altLang="zh-CN" sz="1600" b="1" kern="1200" dirty="0" smtClean="0">
              <a:latin typeface="微软雅黑" panose="020B0503020204020204" pitchFamily="34" charset="-122"/>
              <a:ea typeface="微软雅黑" panose="020B0503020204020204" pitchFamily="34" charset="-122"/>
            </a:rPr>
            <a:t>7</a:t>
          </a:r>
          <a:r>
            <a:rPr lang="zh-CN" altLang="en-US" sz="1600" b="1" kern="1200" dirty="0" smtClean="0">
              <a:latin typeface="微软雅黑" panose="020B0503020204020204" pitchFamily="34" charset="-122"/>
              <a:ea typeface="微软雅黑" panose="020B0503020204020204" pitchFamily="34" charset="-122"/>
            </a:rPr>
            <a:t>层</a:t>
          </a:r>
          <a:endParaRPr lang="zh-CN" altLang="en-US" sz="1600" b="1" kern="1200" dirty="0">
            <a:latin typeface="微软雅黑" panose="020B0503020204020204" pitchFamily="34" charset="-122"/>
            <a:ea typeface="微软雅黑" panose="020B0503020204020204" pitchFamily="34" charset="-122"/>
          </a:endParaRPr>
        </a:p>
      </dsp:txBody>
      <dsp:txXfrm>
        <a:off x="889966" y="1209981"/>
        <a:ext cx="6099370" cy="605232"/>
      </dsp:txXfrm>
    </dsp:sp>
    <dsp:sp modelId="{CDE8125D-8089-4F2E-A4D3-850A4DA575B5}">
      <dsp:nvSpPr>
        <dsp:cNvPr id="0" name=""/>
        <dsp:cNvSpPr/>
      </dsp:nvSpPr>
      <dsp:spPr>
        <a:xfrm>
          <a:off x="511695" y="1134327"/>
          <a:ext cx="756540" cy="75654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978D80-843D-4DDE-9110-C3109F3BCA43}">
      <dsp:nvSpPr>
        <dsp:cNvPr id="0" name=""/>
        <dsp:cNvSpPr/>
      </dsp:nvSpPr>
      <dsp:spPr>
        <a:xfrm>
          <a:off x="1060960" y="2155735"/>
          <a:ext cx="5966261" cy="6052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403" tIns="40640" rIns="40640" bIns="4064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每个工作包要有一个工作成果</a:t>
          </a:r>
          <a:endParaRPr lang="zh-CN" altLang="en-US" sz="1600" b="1" kern="1200" dirty="0">
            <a:latin typeface="微软雅黑" panose="020B0503020204020204" pitchFamily="34" charset="-122"/>
            <a:ea typeface="微软雅黑" panose="020B0503020204020204" pitchFamily="34" charset="-122"/>
          </a:endParaRPr>
        </a:p>
      </dsp:txBody>
      <dsp:txXfrm>
        <a:off x="1060960" y="2155735"/>
        <a:ext cx="5966261" cy="605232"/>
      </dsp:txXfrm>
    </dsp:sp>
    <dsp:sp modelId="{3FFEDC12-CDD8-4F85-8889-50868E244F59}">
      <dsp:nvSpPr>
        <dsp:cNvPr id="0" name=""/>
        <dsp:cNvSpPr/>
      </dsp:nvSpPr>
      <dsp:spPr>
        <a:xfrm>
          <a:off x="644804" y="2041885"/>
          <a:ext cx="756540" cy="75654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13599-A0EE-4375-BEAC-D3799CF056F9}">
      <dsp:nvSpPr>
        <dsp:cNvPr id="0" name=""/>
        <dsp:cNvSpPr/>
      </dsp:nvSpPr>
      <dsp:spPr>
        <a:xfrm>
          <a:off x="928697" y="3063294"/>
          <a:ext cx="6099370" cy="6052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403" tIns="40640" rIns="40640" bIns="4064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对每个任务必须定义明确的完成标准</a:t>
          </a:r>
          <a:endParaRPr lang="zh-CN" altLang="en-US" sz="1600" b="1" kern="1200" dirty="0">
            <a:latin typeface="微软雅黑" panose="020B0503020204020204" pitchFamily="34" charset="-122"/>
            <a:ea typeface="微软雅黑" panose="020B0503020204020204" pitchFamily="34" charset="-122"/>
          </a:endParaRPr>
        </a:p>
      </dsp:txBody>
      <dsp:txXfrm>
        <a:off x="928697" y="3063294"/>
        <a:ext cx="6099370" cy="605232"/>
      </dsp:txXfrm>
    </dsp:sp>
    <dsp:sp modelId="{C32E57F1-43EF-46EF-98E0-1A7A205802C4}">
      <dsp:nvSpPr>
        <dsp:cNvPr id="0" name=""/>
        <dsp:cNvSpPr/>
      </dsp:nvSpPr>
      <dsp:spPr>
        <a:xfrm>
          <a:off x="511695" y="2949444"/>
          <a:ext cx="756540" cy="75654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40250A-BD37-40CC-A374-B6A72C1ADD1B}">
      <dsp:nvSpPr>
        <dsp:cNvPr id="0" name=""/>
        <dsp:cNvSpPr/>
      </dsp:nvSpPr>
      <dsp:spPr>
        <a:xfrm>
          <a:off x="497759" y="3970852"/>
          <a:ext cx="6533062" cy="6052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403" tIns="40640" rIns="40640" bIns="40640" numCol="1" spcCol="1270" anchor="ctr" anchorCtr="0">
          <a:noAutofit/>
        </a:bodyPr>
        <a:lstStyle/>
        <a:p>
          <a:pPr lvl="0" algn="l" defTabSz="711200">
            <a:lnSpc>
              <a:spcPct val="90000"/>
            </a:lnSpc>
            <a:spcBef>
              <a:spcPct val="0"/>
            </a:spcBef>
            <a:spcAft>
              <a:spcPct val="35000"/>
            </a:spcAft>
          </a:pPr>
          <a:r>
            <a:rPr lang="en-US" altLang="zh-CN" sz="1600" b="1" kern="1200" dirty="0" smtClean="0">
              <a:latin typeface="微软雅黑" panose="020B0503020204020204" pitchFamily="34" charset="-122"/>
              <a:ea typeface="微软雅黑" panose="020B0503020204020204" pitchFamily="34" charset="-122"/>
            </a:rPr>
            <a:t>WBS</a:t>
          </a:r>
          <a:r>
            <a:rPr lang="zh-CN" altLang="en-US" sz="1600" b="1" kern="1200" dirty="0" smtClean="0">
              <a:latin typeface="微软雅黑" panose="020B0503020204020204" pitchFamily="34" charset="-122"/>
              <a:ea typeface="微软雅黑" panose="020B0503020204020204" pitchFamily="34" charset="-122"/>
            </a:rPr>
            <a:t>必须有利于责任分配</a:t>
          </a:r>
          <a:endParaRPr lang="zh-CN" altLang="en-US" sz="1600" b="1" kern="1200" dirty="0">
            <a:latin typeface="微软雅黑" panose="020B0503020204020204" pitchFamily="34" charset="-122"/>
            <a:ea typeface="微软雅黑" panose="020B0503020204020204" pitchFamily="34" charset="-122"/>
          </a:endParaRPr>
        </a:p>
      </dsp:txBody>
      <dsp:txXfrm>
        <a:off x="497759" y="3970852"/>
        <a:ext cx="6533062" cy="605232"/>
      </dsp:txXfrm>
    </dsp:sp>
    <dsp:sp modelId="{B13921C3-ED4E-464E-81F4-DC0737B46D7A}">
      <dsp:nvSpPr>
        <dsp:cNvPr id="0" name=""/>
        <dsp:cNvSpPr/>
      </dsp:nvSpPr>
      <dsp:spPr>
        <a:xfrm>
          <a:off x="78003" y="3857002"/>
          <a:ext cx="756540" cy="75654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C1D4C-87EF-43AC-B94C-D026C9F72191}">
      <dsp:nvSpPr>
        <dsp:cNvPr id="0" name=""/>
        <dsp:cNvSpPr/>
      </dsp:nvSpPr>
      <dsp:spPr>
        <a:xfrm>
          <a:off x="1910859" y="1303448"/>
          <a:ext cx="1613654" cy="1613654"/>
        </a:xfrm>
        <a:prstGeom prst="ellipse">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汇总加工</a:t>
          </a:r>
          <a:endParaRPr lang="zh-CN" altLang="en-US" sz="1800" b="1" kern="1200" dirty="0">
            <a:latin typeface="微软雅黑" panose="020B0503020204020204" pitchFamily="34" charset="-122"/>
            <a:ea typeface="微软雅黑" panose="020B0503020204020204" pitchFamily="34" charset="-122"/>
          </a:endParaRPr>
        </a:p>
      </dsp:txBody>
      <dsp:txXfrm>
        <a:off x="2147173" y="1539762"/>
        <a:ext cx="1141026" cy="1141026"/>
      </dsp:txXfrm>
    </dsp:sp>
    <dsp:sp modelId="{F386343D-C851-4656-B8A8-E5467978C316}">
      <dsp:nvSpPr>
        <dsp:cNvPr id="0" name=""/>
        <dsp:cNvSpPr/>
      </dsp:nvSpPr>
      <dsp:spPr>
        <a:xfrm rot="10747957">
          <a:off x="731829" y="1862523"/>
          <a:ext cx="1171406" cy="459891"/>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7C36A2F-9EBC-46BB-9C6E-F3E8C96EBE30}">
      <dsp:nvSpPr>
        <dsp:cNvPr id="0" name=""/>
        <dsp:cNvSpPr/>
      </dsp:nvSpPr>
      <dsp:spPr>
        <a:xfrm>
          <a:off x="102027" y="1819876"/>
          <a:ext cx="1138967" cy="642756"/>
        </a:xfrm>
        <a:prstGeom prst="roundRect">
          <a:avLst>
            <a:gd name="adj" fmla="val 10000"/>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zh-CN" altLang="en-US" sz="1200" b="1" kern="1200" dirty="0" smtClean="0">
              <a:latin typeface="微软雅黑" panose="020B0503020204020204" pitchFamily="34" charset="-122"/>
              <a:ea typeface="微软雅黑" panose="020B0503020204020204" pitchFamily="34" charset="-122"/>
            </a:rPr>
            <a:t>活动定义与排序</a:t>
          </a:r>
          <a:endParaRPr lang="zh-CN" altLang="en-US" sz="1200" b="1" kern="1200" dirty="0">
            <a:latin typeface="微软雅黑" panose="020B0503020204020204" pitchFamily="34" charset="-122"/>
            <a:ea typeface="微软雅黑" panose="020B0503020204020204" pitchFamily="34" charset="-122"/>
          </a:endParaRPr>
        </a:p>
      </dsp:txBody>
      <dsp:txXfrm>
        <a:off x="120853" y="1838702"/>
        <a:ext cx="1101315" cy="605104"/>
      </dsp:txXfrm>
    </dsp:sp>
    <dsp:sp modelId="{F9112E99-5417-4097-B7F5-FC0EC949414B}">
      <dsp:nvSpPr>
        <dsp:cNvPr id="0" name=""/>
        <dsp:cNvSpPr/>
      </dsp:nvSpPr>
      <dsp:spPr>
        <a:xfrm rot="13398406">
          <a:off x="1077557" y="882023"/>
          <a:ext cx="1162005" cy="459891"/>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DDC97FA-220D-4F6D-AAB5-F6DC98A76743}">
      <dsp:nvSpPr>
        <dsp:cNvPr id="0" name=""/>
        <dsp:cNvSpPr/>
      </dsp:nvSpPr>
      <dsp:spPr>
        <a:xfrm>
          <a:off x="722109" y="434266"/>
          <a:ext cx="1027320" cy="558381"/>
        </a:xfrm>
        <a:prstGeom prst="roundRect">
          <a:avLst>
            <a:gd name="adj" fmla="val 10000"/>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zh-CN" altLang="en-US" sz="1200" b="1" kern="1200" dirty="0" smtClean="0">
              <a:latin typeface="微软雅黑" panose="020B0503020204020204" pitchFamily="34" charset="-122"/>
              <a:ea typeface="微软雅黑" panose="020B0503020204020204" pitchFamily="34" charset="-122"/>
            </a:rPr>
            <a:t>任务分解结果</a:t>
          </a:r>
          <a:endParaRPr lang="zh-CN" altLang="en-US" sz="1200" b="1" kern="1200" dirty="0">
            <a:latin typeface="微软雅黑" panose="020B0503020204020204" pitchFamily="34" charset="-122"/>
            <a:ea typeface="微软雅黑" panose="020B0503020204020204" pitchFamily="34" charset="-122"/>
          </a:endParaRPr>
        </a:p>
      </dsp:txBody>
      <dsp:txXfrm>
        <a:off x="738463" y="450620"/>
        <a:ext cx="994612" cy="525673"/>
      </dsp:txXfrm>
    </dsp:sp>
    <dsp:sp modelId="{8B2037E4-AA36-4A13-9CF9-808C0C7964AE}">
      <dsp:nvSpPr>
        <dsp:cNvPr id="0" name=""/>
        <dsp:cNvSpPr/>
      </dsp:nvSpPr>
      <dsp:spPr>
        <a:xfrm rot="8463025">
          <a:off x="951240" y="2817260"/>
          <a:ext cx="1214698" cy="459891"/>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33C4E17-FE9F-4627-BC5E-50AFF9DC46F2}">
      <dsp:nvSpPr>
        <dsp:cNvPr id="0" name=""/>
        <dsp:cNvSpPr/>
      </dsp:nvSpPr>
      <dsp:spPr>
        <a:xfrm>
          <a:off x="504048" y="3096347"/>
          <a:ext cx="1156688" cy="671564"/>
        </a:xfrm>
        <a:prstGeom prst="roundRect">
          <a:avLst>
            <a:gd name="adj" fmla="val 10000"/>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zh-CN" altLang="en-US" sz="1200" b="1" kern="1200" dirty="0" smtClean="0"/>
            <a:t>项目活动历时估算</a:t>
          </a:r>
          <a:endParaRPr lang="zh-CN" altLang="en-US" sz="1200" b="1" kern="1200" dirty="0"/>
        </a:p>
      </dsp:txBody>
      <dsp:txXfrm>
        <a:off x="523717" y="3116016"/>
        <a:ext cx="1117350" cy="632226"/>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369984-417A-4581-ADA4-3A35C26FA66B}" type="datetimeFigureOut">
              <a:rPr lang="zh-CN" altLang="en-US" smtClean="0"/>
              <a:t>2015/7/22 Wednesday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E3DF50-ED83-457D-8814-2969ABBF6B70}" type="slidenum">
              <a:rPr lang="zh-CN" altLang="en-US" smtClean="0"/>
              <a:t>‹#›</a:t>
            </a:fld>
            <a:endParaRPr lang="zh-CN" altLang="en-US"/>
          </a:p>
        </p:txBody>
      </p:sp>
    </p:spTree>
    <p:extLst>
      <p:ext uri="{BB962C8B-B14F-4D97-AF65-F5344CB8AC3E}">
        <p14:creationId xmlns:p14="http://schemas.microsoft.com/office/powerpoint/2010/main" val="2427018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E64B63-E789-468B-A622-927D8000FD11}" type="datetimeFigureOut">
              <a:rPr lang="zh-CN" altLang="en-US" smtClean="0"/>
              <a:t>2015/7/22 Wednesday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FEB164-FE6E-4EF2-8D28-19EFC58A3474}" type="slidenum">
              <a:rPr lang="zh-CN" altLang="en-US" smtClean="0"/>
              <a:t>‹#›</a:t>
            </a:fld>
            <a:endParaRPr lang="zh-CN" altLang="en-US"/>
          </a:p>
        </p:txBody>
      </p:sp>
    </p:spTree>
    <p:extLst>
      <p:ext uri="{BB962C8B-B14F-4D97-AF65-F5344CB8AC3E}">
        <p14:creationId xmlns:p14="http://schemas.microsoft.com/office/powerpoint/2010/main" val="1382673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FEB164-FE6E-4EF2-8D28-19EFC58A3474}" type="slidenum">
              <a:rPr lang="zh-CN" altLang="en-US" smtClean="0"/>
              <a:t>4</a:t>
            </a:fld>
            <a:endParaRPr lang="zh-CN" altLang="en-US"/>
          </a:p>
        </p:txBody>
      </p:sp>
    </p:spTree>
    <p:extLst>
      <p:ext uri="{BB962C8B-B14F-4D97-AF65-F5344CB8AC3E}">
        <p14:creationId xmlns:p14="http://schemas.microsoft.com/office/powerpoint/2010/main" val="3492929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FEB164-FE6E-4EF2-8D28-19EFC58A3474}" type="slidenum">
              <a:rPr lang="zh-CN" altLang="en-US" smtClean="0"/>
              <a:t>21</a:t>
            </a:fld>
            <a:endParaRPr lang="zh-CN" altLang="en-US"/>
          </a:p>
        </p:txBody>
      </p:sp>
    </p:spTree>
    <p:extLst>
      <p:ext uri="{BB962C8B-B14F-4D97-AF65-F5344CB8AC3E}">
        <p14:creationId xmlns:p14="http://schemas.microsoft.com/office/powerpoint/2010/main" val="548198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39552" y="2204864"/>
            <a:ext cx="4824536" cy="1398017"/>
          </a:xfrm>
          <a:prstGeom prst="rect">
            <a:avLst/>
          </a:prstGeom>
        </p:spPr>
        <p:txBody>
          <a:bodyPr>
            <a:normAutofit/>
          </a:bodyPr>
          <a:lstStyle>
            <a:lvl1pPr algn="l">
              <a:defRPr sz="3800" b="1">
                <a:solidFill>
                  <a:schemeClr val="tx2">
                    <a:lumMod val="50000"/>
                  </a:schemeClr>
                </a:solidFill>
                <a:latin typeface="微软雅黑" panose="020B0503020204020204" pitchFamily="34" charset="-122"/>
                <a:ea typeface="微软雅黑" panose="020B0503020204020204" pitchFamily="34" charset="-122"/>
              </a:defRPr>
            </a:lvl1pPr>
          </a:lstStyle>
          <a:p>
            <a:r>
              <a:rPr lang="zh-CN" altLang="en-US" dirty="0" smtClean="0">
                <a:solidFill>
                  <a:srgbClr val="1B2244"/>
                </a:solidFill>
              </a:rPr>
              <a:t>西安美林数据技术</a:t>
            </a:r>
            <a:r>
              <a:rPr lang="en-US" altLang="zh-CN" dirty="0" smtClean="0">
                <a:solidFill>
                  <a:srgbClr val="1B2244"/>
                </a:solidFill>
              </a:rPr>
              <a:t/>
            </a:r>
            <a:br>
              <a:rPr lang="en-US" altLang="zh-CN" dirty="0" smtClean="0">
                <a:solidFill>
                  <a:srgbClr val="1B2244"/>
                </a:solidFill>
              </a:rPr>
            </a:br>
            <a:r>
              <a:rPr lang="zh-CN" altLang="en-US" dirty="0" smtClean="0">
                <a:solidFill>
                  <a:srgbClr val="1B2244"/>
                </a:solidFill>
              </a:rPr>
              <a:t>股份有限公司</a:t>
            </a:r>
            <a:endParaRPr lang="zh-CN" altLang="en-US" dirty="0">
              <a:solidFill>
                <a:srgbClr val="1B2244"/>
              </a:solidFill>
            </a:endParaRPr>
          </a:p>
        </p:txBody>
      </p:sp>
      <p:sp>
        <p:nvSpPr>
          <p:cNvPr id="3" name="副标题 2"/>
          <p:cNvSpPr>
            <a:spLocks noGrp="1"/>
          </p:cNvSpPr>
          <p:nvPr>
            <p:ph type="subTitle" idx="1" hasCustomPrompt="1"/>
          </p:nvPr>
        </p:nvSpPr>
        <p:spPr>
          <a:xfrm>
            <a:off x="539552" y="1700808"/>
            <a:ext cx="4776413" cy="410034"/>
          </a:xfrm>
          <a:prstGeom prst="rect">
            <a:avLst/>
          </a:prstGeom>
        </p:spPr>
        <p:txBody>
          <a:bodyPr/>
          <a:lstStyle>
            <a:lvl1pPr marL="0" indent="0" algn="l">
              <a:buNone/>
              <a:defRPr sz="3200">
                <a:solidFill>
                  <a:schemeClr val="tx1">
                    <a:lumMod val="65000"/>
                    <a:lumOff val="35000"/>
                  </a:schemeClr>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z="2200" b="0" dirty="0" smtClean="0">
                <a:solidFill>
                  <a:schemeClr val="tx1">
                    <a:lumMod val="65000"/>
                    <a:lumOff val="35000"/>
                  </a:schemeClr>
                </a:solidFill>
                <a:latin typeface="微软雅黑" pitchFamily="34" charset="-122"/>
                <a:ea typeface="微软雅黑" pitchFamily="34" charset="-122"/>
              </a:rPr>
              <a:t>副标题位置</a:t>
            </a:r>
            <a:endParaRPr lang="zh-CN" altLang="en-US" sz="2200" b="0" dirty="0">
              <a:solidFill>
                <a:schemeClr val="tx1">
                  <a:lumMod val="65000"/>
                  <a:lumOff val="35000"/>
                </a:schemeClr>
              </a:solidFill>
              <a:latin typeface="微软雅黑" pitchFamily="34" charset="-122"/>
              <a:ea typeface="微软雅黑" pitchFamily="34" charset="-122"/>
            </a:endParaRPr>
          </a:p>
        </p:txBody>
      </p:sp>
      <p:pic>
        <p:nvPicPr>
          <p:cNvPr id="7" name="Picture 2" descr="C:\Users\Administrator\Desktop\ca.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80317" y="908720"/>
            <a:ext cx="5067551" cy="482453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683568" y="6165304"/>
            <a:ext cx="2808312" cy="184666"/>
          </a:xfrm>
          <a:prstGeom prst="rect">
            <a:avLst/>
          </a:prstGeom>
          <a:noFill/>
        </p:spPr>
        <p:txBody>
          <a:bodyPr wrap="square" lIns="0" tIns="0" rIns="0" bIns="0" rtlCol="0">
            <a:spAutoFit/>
          </a:bodyPr>
          <a:lstStyle/>
          <a:p>
            <a:r>
              <a:rPr lang="en-US" altLang="zh-CN" sz="1200" b="0" dirty="0" smtClean="0"/>
              <a:t>http://www.meritit.com</a:t>
            </a:r>
            <a:endParaRPr lang="zh-CN" altLang="en-US" sz="1200" b="0" dirty="0"/>
          </a:p>
        </p:txBody>
      </p:sp>
      <p:sp>
        <p:nvSpPr>
          <p:cNvPr id="9" name="TextBox 8"/>
          <p:cNvSpPr txBox="1"/>
          <p:nvPr userDrawn="1"/>
        </p:nvSpPr>
        <p:spPr>
          <a:xfrm>
            <a:off x="683568" y="6349970"/>
            <a:ext cx="3880048" cy="123111"/>
          </a:xfrm>
          <a:prstGeom prst="rect">
            <a:avLst/>
          </a:prstGeom>
          <a:noFill/>
        </p:spPr>
        <p:txBody>
          <a:bodyPr wrap="square" lIns="0" tIns="0" rIns="0" bIns="0" rtlCol="0">
            <a:spAutoFit/>
          </a:bodyPr>
          <a:lstStyle/>
          <a:p>
            <a:r>
              <a:rPr lang="en-US" altLang="zh-CN" sz="800" b="0" dirty="0" smtClean="0"/>
              <a:t>Maximizing Efficiency of Resources in information Technology</a:t>
            </a:r>
            <a:endParaRPr lang="zh-CN" altLang="en-US" sz="800" b="0" dirty="0"/>
          </a:p>
        </p:txBody>
      </p:sp>
      <p:pic>
        <p:nvPicPr>
          <p:cNvPr id="10" name="Picture 5" descr="C:\Users\Administrator\Desktop\v2.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03313" y="625393"/>
            <a:ext cx="1320279" cy="1469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Users\Administrator\Desktop\v1.emf"/>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3568" y="478496"/>
            <a:ext cx="634999" cy="338931"/>
          </a:xfrm>
          <a:prstGeom prst="rect">
            <a:avLst/>
          </a:prstGeom>
          <a:noFill/>
          <a:extLst>
            <a:ext uri="{909E8E84-426E-40DD-AFC4-6F175D3DCCD1}">
              <a14:hiddenFill xmlns:a14="http://schemas.microsoft.com/office/drawing/2010/main">
                <a:solidFill>
                  <a:srgbClr val="FFFFFF"/>
                </a:solidFill>
              </a14:hiddenFill>
            </a:ext>
          </a:extLst>
        </p:spPr>
      </p:pic>
      <p:sp>
        <p:nvSpPr>
          <p:cNvPr id="12" name="标题 1"/>
          <p:cNvSpPr txBox="1">
            <a:spLocks/>
          </p:cNvSpPr>
          <p:nvPr userDrawn="1"/>
        </p:nvSpPr>
        <p:spPr>
          <a:xfrm>
            <a:off x="683568" y="2453049"/>
            <a:ext cx="3888432" cy="1047959"/>
          </a:xfrm>
          <a:prstGeom prst="rect">
            <a:avLst/>
          </a:prstGeom>
        </p:spPr>
        <p:txBody>
          <a:bodyPr lIns="0" tIns="0" rIns="0" bIns="0">
            <a:normAutofit/>
          </a:bodyPr>
          <a:lstStyle>
            <a:lvl1pPr algn="l" defTabSz="914400" rtl="0" eaLnBrk="1" latinLnBrk="0" hangingPunct="1">
              <a:spcBef>
                <a:spcPct val="0"/>
              </a:spcBef>
              <a:buNone/>
              <a:defRPr sz="3800" b="1" kern="1200">
                <a:solidFill>
                  <a:schemeClr val="tx1"/>
                </a:solidFill>
                <a:latin typeface="微软雅黑" pitchFamily="34" charset="-122"/>
                <a:ea typeface="微软雅黑" pitchFamily="34" charset="-122"/>
                <a:cs typeface="+mj-cs"/>
              </a:defRPr>
            </a:lvl1pPr>
          </a:lstStyle>
          <a:p>
            <a:endParaRPr lang="zh-CN" altLang="en-US" dirty="0">
              <a:solidFill>
                <a:srgbClr val="1B2244"/>
              </a:solidFill>
            </a:endParaRPr>
          </a:p>
        </p:txBody>
      </p:sp>
    </p:spTree>
    <p:extLst>
      <p:ext uri="{BB962C8B-B14F-4D97-AF65-F5344CB8AC3E}">
        <p14:creationId xmlns:p14="http://schemas.microsoft.com/office/powerpoint/2010/main" val="414203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平行四边形 8"/>
          <p:cNvSpPr/>
          <p:nvPr userDrawn="1"/>
        </p:nvSpPr>
        <p:spPr>
          <a:xfrm>
            <a:off x="539552" y="0"/>
            <a:ext cx="1330388" cy="908720"/>
          </a:xfrm>
          <a:prstGeom prst="parallelogram">
            <a:avLst/>
          </a:prstGeom>
          <a:solidFill>
            <a:srgbClr val="1B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907704" y="368480"/>
            <a:ext cx="6779096" cy="540240"/>
          </a:xfrm>
          <a:prstGeom prst="rect">
            <a:avLst/>
          </a:prstGeom>
        </p:spPr>
        <p:txBody>
          <a:bodyPr>
            <a:noAutofit/>
          </a:bodyPr>
          <a:lstStyle>
            <a:lvl1pPr algn="l">
              <a:defRPr sz="2800"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13" name="副标题 2"/>
          <p:cNvSpPr>
            <a:spLocks noGrp="1"/>
          </p:cNvSpPr>
          <p:nvPr>
            <p:ph type="subTitle" idx="1" hasCustomPrompt="1"/>
          </p:nvPr>
        </p:nvSpPr>
        <p:spPr>
          <a:xfrm>
            <a:off x="792678" y="260648"/>
            <a:ext cx="824136" cy="504056"/>
          </a:xfrm>
          <a:prstGeom prst="rect">
            <a:avLst/>
          </a:prstGeom>
        </p:spPr>
        <p:txBody>
          <a:bodyPr/>
          <a:lstStyle>
            <a:lvl1pPr marL="0" indent="0" algn="l">
              <a:buNone/>
              <a:defRPr b="1">
                <a:solidFill>
                  <a:schemeClr val="bg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smtClean="0"/>
              <a:t>01</a:t>
            </a:r>
            <a:endParaRPr lang="zh-CN" altLang="en-US" dirty="0"/>
          </a:p>
        </p:txBody>
      </p:sp>
    </p:spTree>
    <p:extLst>
      <p:ext uri="{BB962C8B-B14F-4D97-AF65-F5344CB8AC3E}">
        <p14:creationId xmlns:p14="http://schemas.microsoft.com/office/powerpoint/2010/main" val="19735238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051" name="Picture 3" descr="C:\Users\Administrator\Desktop\vb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16" y="4714728"/>
            <a:ext cx="7274839" cy="215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Administrator\Desktop\c1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00058" y="2097"/>
            <a:ext cx="2443942" cy="2293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8106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728145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4198227"/>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51" r:id="rId3"/>
    <p:sldLayoutId id="2147483655"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539750" y="1340768"/>
            <a:ext cx="4968354" cy="4248472"/>
          </a:xfrm>
          <a:ln>
            <a:miter lim="800000"/>
            <a:headEnd/>
            <a:tailEnd/>
          </a:ln>
          <a:extLst/>
        </p:spPr>
        <p:txBody>
          <a:bodyPr>
            <a:normAutofit fontScale="90000"/>
          </a:bodyPr>
          <a:lstStyle/>
          <a:p>
            <a:pPr>
              <a:defRPr/>
            </a:pPr>
            <a:r>
              <a:rPr lang="en-US" altLang="zh-CN" sz="4400" dirty="0"/>
              <a:t/>
            </a:r>
            <a:br>
              <a:rPr lang="en-US" altLang="zh-CN" sz="4400" dirty="0"/>
            </a:br>
            <a:r>
              <a:rPr lang="zh-CN" altLang="en-US" sz="4400" dirty="0" smtClean="0"/>
              <a:t>项目进度管理</a:t>
            </a:r>
            <a:r>
              <a:rPr lang="en-US" altLang="zh-CN" sz="4400" dirty="0"/>
              <a:t/>
            </a:r>
            <a:br>
              <a:rPr lang="en-US" altLang="zh-CN" sz="4400" dirty="0"/>
            </a:br>
            <a:r>
              <a:rPr lang="en-US" altLang="zh-CN" sz="4400" dirty="0"/>
              <a:t/>
            </a:r>
            <a:br>
              <a:rPr lang="en-US" altLang="zh-CN" sz="4400" dirty="0"/>
            </a:br>
            <a:r>
              <a:rPr lang="en-US" altLang="zh-CN" sz="4400" dirty="0" smtClean="0"/>
              <a:t/>
            </a:r>
            <a:br>
              <a:rPr lang="en-US" altLang="zh-CN" sz="4400" dirty="0" smtClean="0"/>
            </a:br>
            <a:r>
              <a:rPr lang="en-US" altLang="zh-CN" sz="4400" dirty="0"/>
              <a:t/>
            </a:r>
            <a:br>
              <a:rPr lang="en-US" altLang="zh-CN" sz="4400" dirty="0"/>
            </a:br>
            <a:r>
              <a:rPr lang="en-US" altLang="zh-CN" sz="4400" dirty="0" smtClean="0"/>
              <a:t/>
            </a:r>
            <a:br>
              <a:rPr lang="en-US" altLang="zh-CN" sz="4400" dirty="0" smtClean="0"/>
            </a:br>
            <a:r>
              <a:rPr lang="en-US" altLang="zh-CN" sz="4400" dirty="0" smtClean="0"/>
              <a:t>     </a:t>
            </a:r>
            <a:r>
              <a:rPr lang="zh-CN" altLang="en-US" sz="2400" dirty="0" smtClean="0"/>
              <a:t>黄凯</a:t>
            </a:r>
            <a:r>
              <a:rPr lang="en-US" altLang="zh-CN" sz="2400" dirty="0" smtClean="0"/>
              <a:t/>
            </a:r>
            <a:br>
              <a:rPr lang="en-US" altLang="zh-CN" sz="2400" dirty="0" smtClean="0"/>
            </a:br>
            <a:endParaRPr lang="zh-CN" altLang="en-US" sz="2400" dirty="0"/>
          </a:p>
        </p:txBody>
      </p:sp>
    </p:spTree>
    <p:extLst>
      <p:ext uri="{BB962C8B-B14F-4D97-AF65-F5344CB8AC3E}">
        <p14:creationId xmlns:p14="http://schemas.microsoft.com/office/powerpoint/2010/main" val="38836751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任务分解标准</a:t>
            </a:r>
            <a:endParaRPr lang="zh-CN" altLang="en-US" dirty="0"/>
          </a:p>
        </p:txBody>
      </p:sp>
      <p:sp>
        <p:nvSpPr>
          <p:cNvPr id="3" name="副标题 2"/>
          <p:cNvSpPr>
            <a:spLocks noGrp="1"/>
          </p:cNvSpPr>
          <p:nvPr>
            <p:ph type="subTitle" idx="1"/>
          </p:nvPr>
        </p:nvSpPr>
        <p:spPr>
          <a:xfrm>
            <a:off x="827584" y="2492896"/>
            <a:ext cx="5904656" cy="504056"/>
          </a:xfrm>
        </p:spPr>
        <p:txBody>
          <a:bodyPr/>
          <a:lstStyle/>
          <a:p>
            <a:r>
              <a:rPr lang="en-US" altLang="zh-CN" sz="1600" dirty="0">
                <a:solidFill>
                  <a:schemeClr val="tx1"/>
                </a:solidFill>
              </a:rPr>
              <a:t> </a:t>
            </a:r>
            <a:r>
              <a:rPr lang="zh-CN" altLang="en-US" sz="1600" dirty="0" smtClean="0">
                <a:solidFill>
                  <a:schemeClr val="tx1"/>
                </a:solidFill>
              </a:rPr>
              <a:t>按照项目各阶段的活动分解</a:t>
            </a:r>
            <a:endParaRPr lang="zh-CN" altLang="en-US" sz="1600" dirty="0">
              <a:solidFill>
                <a:schemeClr val="tx1"/>
              </a:solidFill>
            </a:endParaRPr>
          </a:p>
        </p:txBody>
      </p:sp>
      <p:sp>
        <p:nvSpPr>
          <p:cNvPr id="4" name="副标题 2"/>
          <p:cNvSpPr txBox="1">
            <a:spLocks/>
          </p:cNvSpPr>
          <p:nvPr/>
        </p:nvSpPr>
        <p:spPr>
          <a:xfrm>
            <a:off x="835968" y="1781200"/>
            <a:ext cx="5904656" cy="504056"/>
          </a:xfrm>
          <a:prstGeom prst="rect">
            <a:avLst/>
          </a:prstGeom>
        </p:spPr>
        <p:txBody>
          <a:bodyPr/>
          <a:lstStyle>
            <a:lvl1pPr marL="0" indent="0" algn="l" defTabSz="914400" rtl="0" eaLnBrk="1" latinLnBrk="0" hangingPunct="1">
              <a:spcBef>
                <a:spcPct val="20000"/>
              </a:spcBef>
              <a:buFont typeface="Arial" pitchFamily="34" charset="0"/>
              <a:buNone/>
              <a:defRPr sz="3200" b="1" kern="1200">
                <a:solidFill>
                  <a:schemeClr val="bg1"/>
                </a:solidFill>
                <a:latin typeface="微软雅黑" panose="020B0503020204020204" pitchFamily="34" charset="-122"/>
                <a:ea typeface="微软雅黑" panose="020B0503020204020204"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smtClean="0">
                <a:solidFill>
                  <a:schemeClr val="tx1"/>
                </a:solidFill>
              </a:rPr>
              <a:t>任务的分解标准应该统一，可以按照以下标准分解：</a:t>
            </a:r>
            <a:endParaRPr lang="zh-CN" altLang="en-US" sz="1600" dirty="0">
              <a:solidFill>
                <a:schemeClr val="tx1"/>
              </a:solidFill>
            </a:endParaRPr>
          </a:p>
        </p:txBody>
      </p:sp>
      <p:sp>
        <p:nvSpPr>
          <p:cNvPr id="5" name="副标题 2"/>
          <p:cNvSpPr txBox="1">
            <a:spLocks/>
          </p:cNvSpPr>
          <p:nvPr/>
        </p:nvSpPr>
        <p:spPr>
          <a:xfrm>
            <a:off x="835968" y="3717032"/>
            <a:ext cx="5904656" cy="504056"/>
          </a:xfrm>
          <a:prstGeom prst="rect">
            <a:avLst/>
          </a:prstGeom>
        </p:spPr>
        <p:txBody>
          <a:bodyPr/>
          <a:lstStyle>
            <a:lvl1pPr marL="0" indent="0" algn="l" defTabSz="914400" rtl="0" eaLnBrk="1" latinLnBrk="0" hangingPunct="1">
              <a:spcBef>
                <a:spcPct val="20000"/>
              </a:spcBef>
              <a:buFont typeface="Arial" pitchFamily="34" charset="0"/>
              <a:buNone/>
              <a:defRPr sz="3200" b="1" kern="1200">
                <a:solidFill>
                  <a:schemeClr val="bg1"/>
                </a:solidFill>
                <a:latin typeface="微软雅黑" panose="020B0503020204020204" pitchFamily="34" charset="-122"/>
                <a:ea typeface="微软雅黑" panose="020B0503020204020204"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zh-CN" sz="1600" dirty="0" smtClean="0">
                <a:solidFill>
                  <a:schemeClr val="tx1"/>
                </a:solidFill>
              </a:rPr>
              <a:t> </a:t>
            </a:r>
            <a:r>
              <a:rPr lang="zh-CN" altLang="en-US" sz="1600" dirty="0" smtClean="0">
                <a:solidFill>
                  <a:schemeClr val="tx1"/>
                </a:solidFill>
              </a:rPr>
              <a:t>按照项目的功能组成分解</a:t>
            </a:r>
            <a:endParaRPr lang="zh-CN" altLang="en-US" sz="1600" dirty="0">
              <a:solidFill>
                <a:schemeClr val="tx1"/>
              </a:solidFill>
            </a:endParaRPr>
          </a:p>
        </p:txBody>
      </p:sp>
      <p:sp>
        <p:nvSpPr>
          <p:cNvPr id="6" name="副标题 2"/>
          <p:cNvSpPr txBox="1">
            <a:spLocks/>
          </p:cNvSpPr>
          <p:nvPr/>
        </p:nvSpPr>
        <p:spPr>
          <a:xfrm>
            <a:off x="988368" y="5013176"/>
            <a:ext cx="5904656" cy="504056"/>
          </a:xfrm>
          <a:prstGeom prst="rect">
            <a:avLst/>
          </a:prstGeom>
        </p:spPr>
        <p:txBody>
          <a:bodyPr/>
          <a:lstStyle>
            <a:lvl1pPr marL="0" indent="0" algn="l" defTabSz="914400" rtl="0" eaLnBrk="1" latinLnBrk="0" hangingPunct="1">
              <a:spcBef>
                <a:spcPct val="20000"/>
              </a:spcBef>
              <a:buFont typeface="Arial" pitchFamily="34" charset="0"/>
              <a:buNone/>
              <a:defRPr sz="3200" b="1" kern="1200">
                <a:solidFill>
                  <a:schemeClr val="bg1"/>
                </a:solidFill>
                <a:latin typeface="微软雅黑" panose="020B0503020204020204" pitchFamily="34" charset="-122"/>
                <a:ea typeface="微软雅黑" panose="020B0503020204020204"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dirty="0" smtClean="0">
                <a:solidFill>
                  <a:schemeClr val="tx1"/>
                </a:solidFill>
              </a:rPr>
              <a:t>其他：按照项目交付物、按照项目组织单位分解</a:t>
            </a:r>
            <a:endParaRPr lang="zh-CN" altLang="en-US" sz="1600" dirty="0">
              <a:solidFill>
                <a:schemeClr val="tx1"/>
              </a:solidFill>
            </a:endParaRPr>
          </a:p>
        </p:txBody>
      </p:sp>
    </p:spTree>
    <p:extLst>
      <p:ext uri="{BB962C8B-B14F-4D97-AF65-F5344CB8AC3E}">
        <p14:creationId xmlns:p14="http://schemas.microsoft.com/office/powerpoint/2010/main" val="966545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4" name="标题 1"/>
          <p:cNvSpPr txBox="1">
            <a:spLocks/>
          </p:cNvSpPr>
          <p:nvPr/>
        </p:nvSpPr>
        <p:spPr>
          <a:xfrm>
            <a:off x="1225178" y="1305953"/>
            <a:ext cx="2808312" cy="540240"/>
          </a:xfrm>
          <a:prstGeom prst="rect">
            <a:avLst/>
          </a:prstGeom>
        </p:spPr>
        <p:txBody>
          <a:bodyPr>
            <a:noAutofit/>
          </a:bodyPr>
          <a:lstStyle>
            <a:lvl1pPr algn="l" defTabSz="914400" rtl="0" eaLnBrk="1" latinLnBrk="0" hangingPunct="1">
              <a:spcBef>
                <a:spcPct val="0"/>
              </a:spcBef>
              <a:buNone/>
              <a:defRPr sz="2800" b="1" kern="1200">
                <a:solidFill>
                  <a:schemeClr val="tx1"/>
                </a:solidFill>
                <a:latin typeface="微软雅黑" pitchFamily="34" charset="-122"/>
                <a:ea typeface="微软雅黑" pitchFamily="34" charset="-122"/>
                <a:cs typeface="+mj-cs"/>
              </a:defRPr>
            </a:lvl1pPr>
          </a:lstStyle>
          <a:p>
            <a:r>
              <a:rPr lang="zh-CN" altLang="en-US" sz="1600" dirty="0" smtClean="0"/>
              <a:t>按照</a:t>
            </a:r>
            <a:r>
              <a:rPr lang="zh-CN" altLang="en-US" sz="1600" dirty="0"/>
              <a:t>项目各阶段的活动分解</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9" y="1846545"/>
            <a:ext cx="4392488" cy="448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标题 1"/>
          <p:cNvSpPr txBox="1">
            <a:spLocks/>
          </p:cNvSpPr>
          <p:nvPr/>
        </p:nvSpPr>
        <p:spPr>
          <a:xfrm>
            <a:off x="5868144" y="1305953"/>
            <a:ext cx="2808312" cy="540240"/>
          </a:xfrm>
          <a:prstGeom prst="rect">
            <a:avLst/>
          </a:prstGeom>
        </p:spPr>
        <p:txBody>
          <a:bodyPr>
            <a:noAutofit/>
          </a:bodyPr>
          <a:lstStyle>
            <a:lvl1pPr algn="l" defTabSz="914400" rtl="0" eaLnBrk="1" latinLnBrk="0" hangingPunct="1">
              <a:spcBef>
                <a:spcPct val="0"/>
              </a:spcBef>
              <a:buNone/>
              <a:defRPr sz="2800" b="1" kern="1200">
                <a:solidFill>
                  <a:schemeClr val="tx1"/>
                </a:solidFill>
                <a:latin typeface="微软雅黑" pitchFamily="34" charset="-122"/>
                <a:ea typeface="微软雅黑" pitchFamily="34" charset="-122"/>
                <a:cs typeface="+mj-cs"/>
              </a:defRPr>
            </a:lvl1pPr>
          </a:lstStyle>
          <a:p>
            <a:r>
              <a:rPr lang="zh-CN" altLang="en-US" sz="1600" dirty="0" smtClean="0"/>
              <a:t>按照</a:t>
            </a:r>
            <a:r>
              <a:rPr lang="zh-CN" altLang="en-US" sz="1600" dirty="0"/>
              <a:t>项目的功能组成分解</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2228854"/>
            <a:ext cx="4083295" cy="4103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30975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对任务分解的要求：</a:t>
            </a:r>
            <a:endParaRPr lang="zh-CN" altLang="en-US" dirty="0"/>
          </a:p>
        </p:txBody>
      </p:sp>
      <p:graphicFrame>
        <p:nvGraphicFramePr>
          <p:cNvPr id="4" name="图示 3"/>
          <p:cNvGraphicFramePr/>
          <p:nvPr>
            <p:extLst>
              <p:ext uri="{D42A27DB-BD31-4B8C-83A1-F6EECF244321}">
                <p14:modId xmlns:p14="http://schemas.microsoft.com/office/powerpoint/2010/main" val="4268209461"/>
              </p:ext>
            </p:extLst>
          </p:nvPr>
        </p:nvGraphicFramePr>
        <p:xfrm>
          <a:off x="1115616" y="1397000"/>
          <a:ext cx="7056784" cy="4840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10860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1772816"/>
            <a:ext cx="6779096" cy="540240"/>
          </a:xfrm>
        </p:spPr>
        <p:txBody>
          <a:bodyPr/>
          <a:lstStyle/>
          <a:p>
            <a:r>
              <a:rPr lang="zh-CN" altLang="en-US" dirty="0" smtClean="0"/>
              <a:t>活动定义的概念：</a:t>
            </a:r>
            <a:endParaRPr lang="zh-CN" altLang="en-US" dirty="0"/>
          </a:p>
        </p:txBody>
      </p:sp>
      <p:sp>
        <p:nvSpPr>
          <p:cNvPr id="3" name="副标题 2"/>
          <p:cNvSpPr>
            <a:spLocks noGrp="1"/>
          </p:cNvSpPr>
          <p:nvPr>
            <p:ph type="subTitle" idx="1"/>
          </p:nvPr>
        </p:nvSpPr>
        <p:spPr/>
        <p:txBody>
          <a:bodyPr/>
          <a:lstStyle/>
          <a:p>
            <a:r>
              <a:rPr lang="en-US" altLang="zh-CN" dirty="0" smtClean="0"/>
              <a:t>03</a:t>
            </a:r>
            <a:endParaRPr lang="zh-CN" altLang="en-US" dirty="0"/>
          </a:p>
        </p:txBody>
      </p:sp>
      <p:sp>
        <p:nvSpPr>
          <p:cNvPr id="4" name="标题 1"/>
          <p:cNvSpPr txBox="1">
            <a:spLocks/>
          </p:cNvSpPr>
          <p:nvPr/>
        </p:nvSpPr>
        <p:spPr>
          <a:xfrm>
            <a:off x="2060104" y="520880"/>
            <a:ext cx="6779096" cy="540240"/>
          </a:xfrm>
          <a:prstGeom prst="rect">
            <a:avLst/>
          </a:prstGeom>
        </p:spPr>
        <p:txBody>
          <a:bodyPr>
            <a:noAutofit/>
          </a:bodyPr>
          <a:lstStyle>
            <a:lvl1pPr algn="l" defTabSz="914400" rtl="0" eaLnBrk="1" latinLnBrk="0" hangingPunct="1">
              <a:spcBef>
                <a:spcPct val="0"/>
              </a:spcBef>
              <a:buNone/>
              <a:defRPr sz="2800" b="1" kern="1200">
                <a:solidFill>
                  <a:schemeClr val="tx1"/>
                </a:solidFill>
                <a:latin typeface="微软雅黑" pitchFamily="34" charset="-122"/>
                <a:ea typeface="微软雅黑" pitchFamily="34" charset="-122"/>
                <a:cs typeface="+mj-cs"/>
              </a:defRPr>
            </a:lvl1pPr>
          </a:lstStyle>
          <a:p>
            <a:r>
              <a:rPr lang="zh-CN" altLang="en-US" smtClean="0"/>
              <a:t>活动定义和排序</a:t>
            </a:r>
            <a:endParaRPr lang="zh-CN" altLang="en-US" dirty="0"/>
          </a:p>
        </p:txBody>
      </p:sp>
      <p:sp>
        <p:nvSpPr>
          <p:cNvPr id="5" name="标题 1"/>
          <p:cNvSpPr txBox="1">
            <a:spLocks/>
          </p:cNvSpPr>
          <p:nvPr/>
        </p:nvSpPr>
        <p:spPr>
          <a:xfrm>
            <a:off x="1619672" y="2708920"/>
            <a:ext cx="6779096" cy="792088"/>
          </a:xfrm>
          <a:prstGeom prst="rect">
            <a:avLst/>
          </a:prstGeom>
        </p:spPr>
        <p:txBody>
          <a:bodyPr>
            <a:noAutofit/>
          </a:bodyPr>
          <a:lstStyle>
            <a:lvl1pPr algn="l" defTabSz="914400" rtl="0" eaLnBrk="1" latinLnBrk="0" hangingPunct="1">
              <a:spcBef>
                <a:spcPct val="0"/>
              </a:spcBef>
              <a:buNone/>
              <a:defRPr sz="2800" b="1" kern="1200">
                <a:solidFill>
                  <a:schemeClr val="tx1"/>
                </a:solidFill>
                <a:latin typeface="微软雅黑" pitchFamily="34" charset="-122"/>
                <a:ea typeface="微软雅黑" pitchFamily="34" charset="-122"/>
                <a:cs typeface="+mj-cs"/>
              </a:defRPr>
            </a:lvl1pPr>
          </a:lstStyle>
          <a:p>
            <a:r>
              <a:rPr lang="zh-CN" altLang="en-US" sz="1600" dirty="0" smtClean="0"/>
              <a:t>活动定义是指确定为完成项目的各个交付成果所必须进行的诸项具体活动</a:t>
            </a:r>
            <a:endParaRPr lang="zh-CN" altLang="en-US" sz="1600" dirty="0"/>
          </a:p>
        </p:txBody>
      </p:sp>
      <p:sp>
        <p:nvSpPr>
          <p:cNvPr id="6" name="标题 1"/>
          <p:cNvSpPr txBox="1">
            <a:spLocks/>
          </p:cNvSpPr>
          <p:nvPr/>
        </p:nvSpPr>
        <p:spPr>
          <a:xfrm>
            <a:off x="899592" y="3680848"/>
            <a:ext cx="6779096" cy="540240"/>
          </a:xfrm>
          <a:prstGeom prst="rect">
            <a:avLst/>
          </a:prstGeom>
        </p:spPr>
        <p:txBody>
          <a:bodyPr>
            <a:noAutofit/>
          </a:bodyPr>
          <a:lstStyle>
            <a:lvl1pPr algn="l" defTabSz="914400" rtl="0" eaLnBrk="1" latinLnBrk="0" hangingPunct="1">
              <a:spcBef>
                <a:spcPct val="0"/>
              </a:spcBef>
              <a:buNone/>
              <a:defRPr sz="2800" b="1" kern="1200">
                <a:solidFill>
                  <a:schemeClr val="tx1"/>
                </a:solidFill>
                <a:latin typeface="微软雅黑" pitchFamily="34" charset="-122"/>
                <a:ea typeface="微软雅黑" pitchFamily="34" charset="-122"/>
                <a:cs typeface="+mj-cs"/>
              </a:defRPr>
            </a:lvl1pPr>
          </a:lstStyle>
          <a:p>
            <a:r>
              <a:rPr lang="zh-CN" altLang="en-US" dirty="0" smtClean="0"/>
              <a:t>活动定义与任务分解的异同：</a:t>
            </a:r>
            <a:endParaRPr lang="zh-CN" altLang="en-US" dirty="0"/>
          </a:p>
        </p:txBody>
      </p:sp>
      <p:sp>
        <p:nvSpPr>
          <p:cNvPr id="7" name="标题 1"/>
          <p:cNvSpPr txBox="1">
            <a:spLocks/>
          </p:cNvSpPr>
          <p:nvPr/>
        </p:nvSpPr>
        <p:spPr>
          <a:xfrm>
            <a:off x="1563884" y="4991056"/>
            <a:ext cx="6779096" cy="792088"/>
          </a:xfrm>
          <a:prstGeom prst="rect">
            <a:avLst/>
          </a:prstGeom>
        </p:spPr>
        <p:txBody>
          <a:bodyPr>
            <a:noAutofit/>
          </a:bodyPr>
          <a:lstStyle>
            <a:lvl1pPr algn="l" defTabSz="914400" rtl="0" eaLnBrk="1" latinLnBrk="0" hangingPunct="1">
              <a:spcBef>
                <a:spcPct val="0"/>
              </a:spcBef>
              <a:buNone/>
              <a:defRPr sz="2800" b="1" kern="1200">
                <a:solidFill>
                  <a:schemeClr val="tx1"/>
                </a:solidFill>
                <a:latin typeface="微软雅黑" pitchFamily="34" charset="-122"/>
                <a:ea typeface="微软雅黑" pitchFamily="34" charset="-122"/>
                <a:cs typeface="+mj-cs"/>
              </a:defRPr>
            </a:lvl1pPr>
          </a:lstStyle>
          <a:p>
            <a:r>
              <a:rPr lang="zh-CN" altLang="en-US" sz="1600" dirty="0" smtClean="0"/>
              <a:t>任务分解是面向交付物的，活动定义是面向活动的，是对</a:t>
            </a:r>
            <a:r>
              <a:rPr lang="en-US" altLang="zh-CN" sz="1600" dirty="0" smtClean="0"/>
              <a:t>WBS</a:t>
            </a:r>
            <a:r>
              <a:rPr lang="zh-CN" altLang="en-US" sz="1600" dirty="0" smtClean="0"/>
              <a:t>进一步分解</a:t>
            </a:r>
            <a:endParaRPr lang="en-US" altLang="zh-CN" sz="1600" dirty="0" smtClean="0"/>
          </a:p>
          <a:p>
            <a:endParaRPr lang="en-US" altLang="zh-CN" sz="1600" dirty="0"/>
          </a:p>
          <a:p>
            <a:r>
              <a:rPr lang="zh-CN" altLang="en-US" sz="1600" dirty="0" smtClean="0"/>
              <a:t>的结果，以便清楚为完成每个具体任务或交付物需要执行哪些活动。</a:t>
            </a:r>
            <a:endParaRPr lang="zh-CN" altLang="en-US" sz="1600" dirty="0"/>
          </a:p>
        </p:txBody>
      </p:sp>
    </p:spTree>
    <p:extLst>
      <p:ext uri="{BB962C8B-B14F-4D97-AF65-F5344CB8AC3E}">
        <p14:creationId xmlns:p14="http://schemas.microsoft.com/office/powerpoint/2010/main" val="41873920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活动定义</a:t>
            </a:r>
            <a:endParaRPr lang="zh-CN" altLang="en-US" dirty="0"/>
          </a:p>
        </p:txBody>
      </p:sp>
      <p:sp>
        <p:nvSpPr>
          <p:cNvPr id="3" name="副标题 2"/>
          <p:cNvSpPr>
            <a:spLocks noGrp="1"/>
          </p:cNvSpPr>
          <p:nvPr>
            <p:ph type="subTitle" idx="1"/>
          </p:nvPr>
        </p:nvSpPr>
        <p:spPr/>
        <p:txBody>
          <a:bodyPr/>
          <a:lstStyle/>
          <a:p>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833563"/>
            <a:ext cx="6840760" cy="3971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圆角矩形标注 3"/>
          <p:cNvSpPr/>
          <p:nvPr/>
        </p:nvSpPr>
        <p:spPr>
          <a:xfrm>
            <a:off x="5796136" y="3315357"/>
            <a:ext cx="1440160" cy="504056"/>
          </a:xfrm>
          <a:prstGeom prst="wedgeRoundRectCallout">
            <a:avLst>
              <a:gd name="adj1" fmla="val -103951"/>
              <a:gd name="adj2" fmla="val 16747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设计说明书</a:t>
            </a:r>
            <a:endParaRPr lang="zh-CN" altLang="en-US" b="1" dirty="0">
              <a:latin typeface="微软雅黑" panose="020B0503020204020204" pitchFamily="34" charset="-122"/>
              <a:ea typeface="微软雅黑" panose="020B0503020204020204" pitchFamily="34" charset="-122"/>
            </a:endParaRPr>
          </a:p>
        </p:txBody>
      </p:sp>
      <p:sp>
        <p:nvSpPr>
          <p:cNvPr id="6" name="圆角矩形标注 5"/>
          <p:cNvSpPr/>
          <p:nvPr/>
        </p:nvSpPr>
        <p:spPr>
          <a:xfrm>
            <a:off x="6948264" y="5774564"/>
            <a:ext cx="1440160" cy="504056"/>
          </a:xfrm>
          <a:prstGeom prst="wedgeRoundRectCallout">
            <a:avLst>
              <a:gd name="adj1" fmla="val -134428"/>
              <a:gd name="adj2" fmla="val -768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设计评审</a:t>
            </a:r>
            <a:endParaRPr lang="zh-CN" altLang="en-US" b="1" dirty="0">
              <a:latin typeface="微软雅黑" panose="020B0503020204020204" pitchFamily="34" charset="-122"/>
              <a:ea typeface="微软雅黑" panose="020B0503020204020204" pitchFamily="34" charset="-122"/>
            </a:endParaRPr>
          </a:p>
        </p:txBody>
      </p:sp>
      <p:sp>
        <p:nvSpPr>
          <p:cNvPr id="7" name="圆角矩形标注 6"/>
          <p:cNvSpPr/>
          <p:nvPr/>
        </p:nvSpPr>
        <p:spPr>
          <a:xfrm>
            <a:off x="1043608" y="5884292"/>
            <a:ext cx="1944216" cy="504056"/>
          </a:xfrm>
          <a:prstGeom prst="wedgeRoundRectCallout">
            <a:avLst>
              <a:gd name="adj1" fmla="val 89067"/>
              <a:gd name="adj2" fmla="val -11552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编写设计说明书</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6900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1628800"/>
            <a:ext cx="6912768" cy="1296144"/>
          </a:xfrm>
        </p:spPr>
        <p:txBody>
          <a:bodyPr/>
          <a:lstStyle/>
          <a:p>
            <a:r>
              <a:rPr lang="zh-CN" altLang="en-US" sz="1600" dirty="0" smtClean="0"/>
              <a:t>      项目各项活动之间存在相互联系和相互依赖关系，要根据这些关系对活</a:t>
            </a:r>
            <a:r>
              <a:rPr lang="en-US" altLang="zh-CN" sz="1600" dirty="0" smtClean="0"/>
              <a:t/>
            </a:r>
            <a:br>
              <a:rPr lang="en-US" altLang="zh-CN" sz="1600" dirty="0" smtClean="0"/>
            </a:br>
            <a:r>
              <a:rPr lang="en-US" altLang="zh-CN" sz="1600" dirty="0"/>
              <a:t/>
            </a:r>
            <a:br>
              <a:rPr lang="en-US" altLang="zh-CN" sz="1600" dirty="0"/>
            </a:br>
            <a:r>
              <a:rPr lang="zh-CN" altLang="en-US" sz="1600" dirty="0" smtClean="0"/>
              <a:t>动进行适当的顺序安排，通常遵循前后顺序正确、依赖关系明确原则</a:t>
            </a:r>
            <a:r>
              <a:rPr lang="en-US" altLang="zh-CN" sz="1600" dirty="0" smtClean="0"/>
              <a:t>.</a:t>
            </a:r>
            <a:r>
              <a:rPr lang="zh-CN" altLang="en-US" sz="1600" dirty="0" smtClean="0"/>
              <a:t>活动</a:t>
            </a:r>
            <a:r>
              <a:rPr lang="en-US" altLang="zh-CN" sz="1600" dirty="0" smtClean="0"/>
              <a:t/>
            </a:r>
            <a:br>
              <a:rPr lang="en-US" altLang="zh-CN" sz="1600" dirty="0" smtClean="0"/>
            </a:br>
            <a:r>
              <a:rPr lang="en-US" altLang="zh-CN" sz="1600" dirty="0"/>
              <a:t/>
            </a:r>
            <a:br>
              <a:rPr lang="en-US" altLang="zh-CN" sz="1600" dirty="0"/>
            </a:br>
            <a:r>
              <a:rPr lang="zh-CN" altLang="en-US" sz="1600" dirty="0" smtClean="0"/>
              <a:t>之间的关系如下：</a:t>
            </a:r>
            <a:endParaRPr lang="zh-CN" altLang="en-US" sz="1600" dirty="0"/>
          </a:p>
        </p:txBody>
      </p:sp>
      <p:sp>
        <p:nvSpPr>
          <p:cNvPr id="4" name="标题 1"/>
          <p:cNvSpPr txBox="1">
            <a:spLocks/>
          </p:cNvSpPr>
          <p:nvPr/>
        </p:nvSpPr>
        <p:spPr>
          <a:xfrm>
            <a:off x="2060104" y="520880"/>
            <a:ext cx="2736304" cy="540240"/>
          </a:xfrm>
          <a:prstGeom prst="rect">
            <a:avLst/>
          </a:prstGeom>
        </p:spPr>
        <p:txBody>
          <a:bodyPr>
            <a:noAutofit/>
          </a:bodyPr>
          <a:lstStyle>
            <a:lvl1pPr algn="l" defTabSz="914400" rtl="0" eaLnBrk="1" latinLnBrk="0" hangingPunct="1">
              <a:spcBef>
                <a:spcPct val="0"/>
              </a:spcBef>
              <a:buNone/>
              <a:defRPr sz="2800" b="1" kern="1200">
                <a:solidFill>
                  <a:schemeClr val="tx1"/>
                </a:solidFill>
                <a:latin typeface="微软雅黑" pitchFamily="34" charset="-122"/>
                <a:ea typeface="微软雅黑" pitchFamily="34" charset="-122"/>
                <a:cs typeface="+mj-cs"/>
              </a:defRPr>
            </a:lvl1pPr>
          </a:lstStyle>
          <a:p>
            <a:r>
              <a:rPr lang="zh-CN" altLang="en-US" smtClean="0"/>
              <a:t>活动排序</a:t>
            </a:r>
            <a:endParaRPr lang="zh-CN" altLang="en-US"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212976"/>
            <a:ext cx="6696744"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99991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项目活动历时估算</a:t>
            </a:r>
            <a:endParaRPr lang="zh-CN" altLang="en-US" dirty="0"/>
          </a:p>
        </p:txBody>
      </p:sp>
      <p:sp>
        <p:nvSpPr>
          <p:cNvPr id="3" name="副标题 2"/>
          <p:cNvSpPr>
            <a:spLocks noGrp="1"/>
          </p:cNvSpPr>
          <p:nvPr>
            <p:ph type="subTitle" idx="1"/>
          </p:nvPr>
        </p:nvSpPr>
        <p:spPr/>
        <p:txBody>
          <a:bodyPr/>
          <a:lstStyle/>
          <a:p>
            <a:r>
              <a:rPr lang="en-US" altLang="zh-CN" dirty="0" smtClean="0"/>
              <a:t>04</a:t>
            </a:r>
            <a:endParaRPr lang="zh-CN" altLang="en-US" dirty="0"/>
          </a:p>
        </p:txBody>
      </p:sp>
      <p:sp>
        <p:nvSpPr>
          <p:cNvPr id="4" name="标题 1"/>
          <p:cNvSpPr txBox="1">
            <a:spLocks/>
          </p:cNvSpPr>
          <p:nvPr/>
        </p:nvSpPr>
        <p:spPr>
          <a:xfrm>
            <a:off x="1475656" y="1772816"/>
            <a:ext cx="6779096" cy="792088"/>
          </a:xfrm>
          <a:prstGeom prst="rect">
            <a:avLst/>
          </a:prstGeom>
        </p:spPr>
        <p:txBody>
          <a:bodyPr>
            <a:noAutofit/>
          </a:bodyPr>
          <a:lstStyle>
            <a:lvl1pPr algn="l" defTabSz="914400" rtl="0" eaLnBrk="1" latinLnBrk="0" hangingPunct="1">
              <a:spcBef>
                <a:spcPct val="0"/>
              </a:spcBef>
              <a:buNone/>
              <a:defRPr sz="2800" b="1" kern="1200">
                <a:solidFill>
                  <a:schemeClr val="tx1"/>
                </a:solidFill>
                <a:latin typeface="微软雅黑" pitchFamily="34" charset="-122"/>
                <a:ea typeface="微软雅黑" pitchFamily="34" charset="-122"/>
                <a:cs typeface="+mj-cs"/>
              </a:defRPr>
            </a:lvl1pPr>
          </a:lstStyle>
          <a:p>
            <a:r>
              <a:rPr lang="zh-CN" altLang="en-US" sz="1600" dirty="0" smtClean="0"/>
              <a:t>活动历时估算</a:t>
            </a:r>
            <a:r>
              <a:rPr lang="zh-CN" altLang="en-US" sz="1600" dirty="0"/>
              <a:t>是</a:t>
            </a:r>
            <a:r>
              <a:rPr lang="zh-CN" altLang="en-US" sz="1600" dirty="0" smtClean="0"/>
              <a:t>指根据单个活动的大小，从活动开始到结束所需时间的评</a:t>
            </a:r>
            <a:endParaRPr lang="en-US" altLang="zh-CN" sz="1600" dirty="0" smtClean="0"/>
          </a:p>
          <a:p>
            <a:endParaRPr lang="en-US" altLang="zh-CN" sz="1600" dirty="0"/>
          </a:p>
          <a:p>
            <a:r>
              <a:rPr lang="zh-CN" altLang="en-US" sz="1600" dirty="0" smtClean="0"/>
              <a:t>估计算，项目所有活动的历时总和就是项目的工期时间。</a:t>
            </a:r>
            <a:endParaRPr lang="zh-CN" altLang="en-US" sz="1600" dirty="0"/>
          </a:p>
        </p:txBody>
      </p:sp>
      <p:sp>
        <p:nvSpPr>
          <p:cNvPr id="5" name="标题 1"/>
          <p:cNvSpPr txBox="1">
            <a:spLocks/>
          </p:cNvSpPr>
          <p:nvPr/>
        </p:nvSpPr>
        <p:spPr>
          <a:xfrm>
            <a:off x="1402332" y="3068960"/>
            <a:ext cx="6779096" cy="540240"/>
          </a:xfrm>
          <a:prstGeom prst="rect">
            <a:avLst/>
          </a:prstGeom>
        </p:spPr>
        <p:txBody>
          <a:bodyPr>
            <a:noAutofit/>
          </a:bodyPr>
          <a:lstStyle>
            <a:lvl1pPr algn="l" defTabSz="914400" rtl="0" eaLnBrk="1" latinLnBrk="0" hangingPunct="1">
              <a:spcBef>
                <a:spcPct val="0"/>
              </a:spcBef>
              <a:buNone/>
              <a:defRPr sz="2800" b="1" kern="1200">
                <a:solidFill>
                  <a:schemeClr val="tx1"/>
                </a:solidFill>
                <a:latin typeface="微软雅黑" pitchFamily="34" charset="-122"/>
                <a:ea typeface="微软雅黑" pitchFamily="34" charset="-122"/>
                <a:cs typeface="+mj-cs"/>
              </a:defRPr>
            </a:lvl1pPr>
          </a:lstStyle>
          <a:p>
            <a:r>
              <a:rPr lang="zh-CN" altLang="en-US" sz="1800" dirty="0" smtClean="0"/>
              <a:t>项目工期计算如下：</a:t>
            </a:r>
            <a:endParaRPr lang="zh-CN" altLang="en-US" sz="1800" dirty="0"/>
          </a:p>
        </p:txBody>
      </p:sp>
      <p:sp>
        <p:nvSpPr>
          <p:cNvPr id="6" name="标题 1"/>
          <p:cNvSpPr txBox="1">
            <a:spLocks/>
          </p:cNvSpPr>
          <p:nvPr/>
        </p:nvSpPr>
        <p:spPr>
          <a:xfrm>
            <a:off x="1402332" y="3727696"/>
            <a:ext cx="6779096" cy="540240"/>
          </a:xfrm>
          <a:prstGeom prst="rect">
            <a:avLst/>
          </a:prstGeom>
        </p:spPr>
        <p:txBody>
          <a:bodyPr>
            <a:noAutofit/>
          </a:bodyPr>
          <a:lstStyle>
            <a:lvl1pPr algn="l" defTabSz="914400" rtl="0" eaLnBrk="1" latinLnBrk="0" hangingPunct="1">
              <a:spcBef>
                <a:spcPct val="0"/>
              </a:spcBef>
              <a:buNone/>
              <a:defRPr sz="2800" b="1" kern="1200">
                <a:solidFill>
                  <a:schemeClr val="tx1"/>
                </a:solidFill>
                <a:latin typeface="微软雅黑" pitchFamily="34" charset="-122"/>
                <a:ea typeface="微软雅黑" pitchFamily="34" charset="-122"/>
                <a:cs typeface="+mj-cs"/>
              </a:defRPr>
            </a:lvl1pPr>
          </a:lstStyle>
          <a:p>
            <a:r>
              <a:rPr lang="zh-CN" altLang="en-US" sz="1800" dirty="0" smtClean="0"/>
              <a:t>工作包中所有活动历时之和就是完成该工作包的历时。</a:t>
            </a:r>
            <a:endParaRPr lang="zh-CN" altLang="en-US" sz="1800" dirty="0"/>
          </a:p>
        </p:txBody>
      </p:sp>
      <p:sp>
        <p:nvSpPr>
          <p:cNvPr id="7" name="标题 1"/>
          <p:cNvSpPr txBox="1">
            <a:spLocks/>
          </p:cNvSpPr>
          <p:nvPr/>
        </p:nvSpPr>
        <p:spPr>
          <a:xfrm>
            <a:off x="1402332" y="4328920"/>
            <a:ext cx="6779096" cy="540240"/>
          </a:xfrm>
          <a:prstGeom prst="rect">
            <a:avLst/>
          </a:prstGeom>
        </p:spPr>
        <p:txBody>
          <a:bodyPr>
            <a:noAutofit/>
          </a:bodyPr>
          <a:lstStyle>
            <a:lvl1pPr algn="l" defTabSz="914400" rtl="0" eaLnBrk="1" latinLnBrk="0" hangingPunct="1">
              <a:spcBef>
                <a:spcPct val="0"/>
              </a:spcBef>
              <a:buNone/>
              <a:defRPr sz="2800" b="1" kern="1200">
                <a:solidFill>
                  <a:schemeClr val="tx1"/>
                </a:solidFill>
                <a:latin typeface="微软雅黑" pitchFamily="34" charset="-122"/>
                <a:ea typeface="微软雅黑" pitchFamily="34" charset="-122"/>
                <a:cs typeface="+mj-cs"/>
              </a:defRPr>
            </a:lvl1pPr>
          </a:lstStyle>
          <a:p>
            <a:r>
              <a:rPr lang="zh-CN" altLang="en-US" sz="1800" dirty="0" smtClean="0"/>
              <a:t>每个阶段中所有</a:t>
            </a:r>
            <a:r>
              <a:rPr lang="zh-CN" altLang="en-US" sz="1800" dirty="0"/>
              <a:t>工作</a:t>
            </a:r>
            <a:r>
              <a:rPr lang="zh-CN" altLang="en-US" sz="1800" dirty="0" smtClean="0"/>
              <a:t>包历时之和就是完成该阶段的历时。</a:t>
            </a:r>
            <a:endParaRPr lang="zh-CN" altLang="en-US" sz="1800" dirty="0"/>
          </a:p>
        </p:txBody>
      </p:sp>
      <p:sp>
        <p:nvSpPr>
          <p:cNvPr id="8" name="标题 1"/>
          <p:cNvSpPr txBox="1">
            <a:spLocks/>
          </p:cNvSpPr>
          <p:nvPr/>
        </p:nvSpPr>
        <p:spPr>
          <a:xfrm>
            <a:off x="1403648" y="5004032"/>
            <a:ext cx="6779096" cy="540240"/>
          </a:xfrm>
          <a:prstGeom prst="rect">
            <a:avLst/>
          </a:prstGeom>
        </p:spPr>
        <p:txBody>
          <a:bodyPr>
            <a:noAutofit/>
          </a:bodyPr>
          <a:lstStyle>
            <a:lvl1pPr algn="l" defTabSz="914400" rtl="0" eaLnBrk="1" latinLnBrk="0" hangingPunct="1">
              <a:spcBef>
                <a:spcPct val="0"/>
              </a:spcBef>
              <a:buNone/>
              <a:defRPr sz="2800" b="1" kern="1200">
                <a:solidFill>
                  <a:schemeClr val="tx1"/>
                </a:solidFill>
                <a:latin typeface="微软雅黑" pitchFamily="34" charset="-122"/>
                <a:ea typeface="微软雅黑" pitchFamily="34" charset="-122"/>
                <a:cs typeface="+mj-cs"/>
              </a:defRPr>
            </a:lvl1pPr>
          </a:lstStyle>
          <a:p>
            <a:r>
              <a:rPr lang="zh-CN" altLang="en-US" sz="1800" dirty="0" smtClean="0"/>
              <a:t>项目中完成各个阶段任务的历时总和就是项目的工期。</a:t>
            </a:r>
            <a:endParaRPr lang="zh-CN" altLang="en-US" sz="1800" dirty="0"/>
          </a:p>
        </p:txBody>
      </p:sp>
    </p:spTree>
    <p:extLst>
      <p:ext uri="{BB962C8B-B14F-4D97-AF65-F5344CB8AC3E}">
        <p14:creationId xmlns:p14="http://schemas.microsoft.com/office/powerpoint/2010/main" val="42176560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制定项目进度计划</a:t>
            </a:r>
            <a:endParaRPr lang="zh-CN" altLang="en-US" dirty="0"/>
          </a:p>
        </p:txBody>
      </p:sp>
      <p:sp>
        <p:nvSpPr>
          <p:cNvPr id="3" name="副标题 2"/>
          <p:cNvSpPr>
            <a:spLocks noGrp="1"/>
          </p:cNvSpPr>
          <p:nvPr>
            <p:ph type="subTitle" idx="1"/>
          </p:nvPr>
        </p:nvSpPr>
        <p:spPr/>
        <p:txBody>
          <a:bodyPr/>
          <a:lstStyle/>
          <a:p>
            <a:r>
              <a:rPr lang="en-US" altLang="zh-CN" dirty="0" smtClean="0"/>
              <a:t>05</a:t>
            </a:r>
            <a:endParaRPr lang="zh-CN" altLang="en-US" dirty="0"/>
          </a:p>
        </p:txBody>
      </p:sp>
      <p:sp>
        <p:nvSpPr>
          <p:cNvPr id="4" name="标题 1"/>
          <p:cNvSpPr txBox="1">
            <a:spLocks/>
          </p:cNvSpPr>
          <p:nvPr/>
        </p:nvSpPr>
        <p:spPr>
          <a:xfrm>
            <a:off x="1187624" y="1844824"/>
            <a:ext cx="6779096" cy="864096"/>
          </a:xfrm>
          <a:prstGeom prst="rect">
            <a:avLst/>
          </a:prstGeom>
        </p:spPr>
        <p:txBody>
          <a:bodyPr>
            <a:noAutofit/>
          </a:bodyPr>
          <a:lstStyle>
            <a:lvl1pPr algn="l" defTabSz="914400" rtl="0" eaLnBrk="1" latinLnBrk="0" hangingPunct="1">
              <a:spcBef>
                <a:spcPct val="0"/>
              </a:spcBef>
              <a:buNone/>
              <a:defRPr sz="2800" b="1" kern="1200">
                <a:solidFill>
                  <a:schemeClr val="tx1"/>
                </a:solidFill>
                <a:latin typeface="微软雅黑" pitchFamily="34" charset="-122"/>
                <a:ea typeface="微软雅黑" pitchFamily="34" charset="-122"/>
                <a:cs typeface="+mj-cs"/>
              </a:defRPr>
            </a:lvl1pPr>
          </a:lstStyle>
          <a:p>
            <a:r>
              <a:rPr lang="zh-CN" altLang="en-US" sz="1600" dirty="0" smtClean="0"/>
              <a:t>       项目任务的分解、项目活动定义与排序、项目历时估算的结果，作为制定项目进度计划的输入，项目管理人员通过将输入的结果进行汇总和加工，形成项目的标准进度计划。</a:t>
            </a:r>
            <a:endParaRPr lang="zh-CN" altLang="en-US" sz="1600" dirty="0"/>
          </a:p>
        </p:txBody>
      </p:sp>
      <p:graphicFrame>
        <p:nvGraphicFramePr>
          <p:cNvPr id="5" name="图示 4"/>
          <p:cNvGraphicFramePr/>
          <p:nvPr>
            <p:extLst>
              <p:ext uri="{D42A27DB-BD31-4B8C-83A1-F6EECF244321}">
                <p14:modId xmlns:p14="http://schemas.microsoft.com/office/powerpoint/2010/main" val="394485685"/>
              </p:ext>
            </p:extLst>
          </p:nvPr>
        </p:nvGraphicFramePr>
        <p:xfrm>
          <a:off x="899592" y="2852936"/>
          <a:ext cx="5112568" cy="3919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右箭头 5"/>
          <p:cNvSpPr/>
          <p:nvPr/>
        </p:nvSpPr>
        <p:spPr>
          <a:xfrm>
            <a:off x="4644008" y="4653136"/>
            <a:ext cx="1152128"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横卷形 6"/>
          <p:cNvSpPr/>
          <p:nvPr/>
        </p:nvSpPr>
        <p:spPr>
          <a:xfrm>
            <a:off x="6084168" y="3933056"/>
            <a:ext cx="2016224" cy="216024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项目进度管理计划</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4999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进度管理与控制</a:t>
            </a:r>
            <a:endParaRPr lang="zh-CN" altLang="en-US" dirty="0"/>
          </a:p>
        </p:txBody>
      </p:sp>
      <p:sp>
        <p:nvSpPr>
          <p:cNvPr id="3" name="副标题 2"/>
          <p:cNvSpPr>
            <a:spLocks noGrp="1"/>
          </p:cNvSpPr>
          <p:nvPr>
            <p:ph type="subTitle" idx="1"/>
          </p:nvPr>
        </p:nvSpPr>
        <p:spPr/>
        <p:txBody>
          <a:bodyPr/>
          <a:lstStyle/>
          <a:p>
            <a:r>
              <a:rPr lang="en-US" altLang="zh-CN" dirty="0" smtClean="0"/>
              <a:t>06</a:t>
            </a:r>
            <a:endParaRPr lang="zh-CN" altLang="en-US" dirty="0"/>
          </a:p>
        </p:txBody>
      </p:sp>
      <p:sp>
        <p:nvSpPr>
          <p:cNvPr id="4" name="标题 1"/>
          <p:cNvSpPr txBox="1">
            <a:spLocks/>
          </p:cNvSpPr>
          <p:nvPr/>
        </p:nvSpPr>
        <p:spPr>
          <a:xfrm>
            <a:off x="755576" y="1556792"/>
            <a:ext cx="6779096" cy="540240"/>
          </a:xfrm>
          <a:prstGeom prst="rect">
            <a:avLst/>
          </a:prstGeom>
        </p:spPr>
        <p:txBody>
          <a:bodyPr>
            <a:noAutofit/>
          </a:bodyPr>
          <a:lstStyle>
            <a:lvl1pPr algn="l" defTabSz="914400" rtl="0" eaLnBrk="1" latinLnBrk="0" hangingPunct="1">
              <a:spcBef>
                <a:spcPct val="0"/>
              </a:spcBef>
              <a:buNone/>
              <a:defRPr sz="2800" b="1" kern="1200">
                <a:solidFill>
                  <a:schemeClr val="tx1"/>
                </a:solidFill>
                <a:latin typeface="微软雅黑" pitchFamily="34" charset="-122"/>
                <a:ea typeface="微软雅黑" pitchFamily="34" charset="-122"/>
                <a:cs typeface="+mj-cs"/>
              </a:defRPr>
            </a:lvl1pPr>
          </a:lstStyle>
          <a:p>
            <a:r>
              <a:rPr lang="zh-CN" altLang="en-US" sz="1600" dirty="0" smtClean="0"/>
              <a:t>进度监控的方法与工具：</a:t>
            </a:r>
            <a:endParaRPr lang="zh-CN" altLang="en-US" sz="1600" dirty="0"/>
          </a:p>
        </p:txBody>
      </p:sp>
      <p:sp>
        <p:nvSpPr>
          <p:cNvPr id="5" name="标题 1"/>
          <p:cNvSpPr txBox="1">
            <a:spLocks/>
          </p:cNvSpPr>
          <p:nvPr/>
        </p:nvSpPr>
        <p:spPr>
          <a:xfrm>
            <a:off x="1043608" y="2453288"/>
            <a:ext cx="6779096" cy="540240"/>
          </a:xfrm>
          <a:prstGeom prst="rect">
            <a:avLst/>
          </a:prstGeom>
        </p:spPr>
        <p:txBody>
          <a:bodyPr>
            <a:noAutofit/>
          </a:bodyPr>
          <a:lstStyle>
            <a:lvl1pPr algn="l" defTabSz="914400" rtl="0" eaLnBrk="1" latinLnBrk="0" hangingPunct="1">
              <a:spcBef>
                <a:spcPct val="0"/>
              </a:spcBef>
              <a:buNone/>
              <a:defRPr sz="2800" b="1" kern="1200">
                <a:solidFill>
                  <a:schemeClr val="tx1"/>
                </a:solidFill>
                <a:latin typeface="微软雅黑" pitchFamily="34" charset="-122"/>
                <a:ea typeface="微软雅黑" pitchFamily="34" charset="-122"/>
                <a:cs typeface="+mj-cs"/>
              </a:defRPr>
            </a:lvl1pPr>
          </a:lstStyle>
          <a:p>
            <a:r>
              <a:rPr lang="zh-CN" altLang="en-US" sz="1600" dirty="0" smtClean="0"/>
              <a:t> 甘</a:t>
            </a:r>
            <a:r>
              <a:rPr lang="zh-CN" altLang="en-US" sz="1600" dirty="0"/>
              <a:t>特图</a:t>
            </a:r>
          </a:p>
        </p:txBody>
      </p:sp>
      <p:sp>
        <p:nvSpPr>
          <p:cNvPr id="6" name="标题 1"/>
          <p:cNvSpPr txBox="1">
            <a:spLocks/>
          </p:cNvSpPr>
          <p:nvPr/>
        </p:nvSpPr>
        <p:spPr>
          <a:xfrm>
            <a:off x="1073320" y="3730736"/>
            <a:ext cx="6779096" cy="540240"/>
          </a:xfrm>
          <a:prstGeom prst="rect">
            <a:avLst/>
          </a:prstGeom>
        </p:spPr>
        <p:txBody>
          <a:bodyPr>
            <a:noAutofit/>
          </a:bodyPr>
          <a:lstStyle>
            <a:lvl1pPr algn="l" defTabSz="914400" rtl="0" eaLnBrk="1" latinLnBrk="0" hangingPunct="1">
              <a:spcBef>
                <a:spcPct val="0"/>
              </a:spcBef>
              <a:buNone/>
              <a:defRPr sz="2800" b="1" kern="1200">
                <a:solidFill>
                  <a:schemeClr val="tx1"/>
                </a:solidFill>
                <a:latin typeface="微软雅黑" pitchFamily="34" charset="-122"/>
                <a:ea typeface="微软雅黑" pitchFamily="34" charset="-122"/>
                <a:cs typeface="+mj-cs"/>
              </a:defRPr>
            </a:lvl1pPr>
          </a:lstStyle>
          <a:p>
            <a:r>
              <a:rPr lang="zh-CN" altLang="en-US" sz="1600" dirty="0" smtClean="0"/>
              <a:t>里程碑计划</a:t>
            </a:r>
            <a:endParaRPr lang="zh-CN" altLang="en-US" sz="1600" dirty="0"/>
          </a:p>
        </p:txBody>
      </p:sp>
      <p:sp>
        <p:nvSpPr>
          <p:cNvPr id="7" name="标题 1"/>
          <p:cNvSpPr txBox="1">
            <a:spLocks/>
          </p:cNvSpPr>
          <p:nvPr/>
        </p:nvSpPr>
        <p:spPr>
          <a:xfrm>
            <a:off x="1062272" y="3016016"/>
            <a:ext cx="6779096" cy="540240"/>
          </a:xfrm>
          <a:prstGeom prst="rect">
            <a:avLst/>
          </a:prstGeom>
        </p:spPr>
        <p:txBody>
          <a:bodyPr>
            <a:noAutofit/>
          </a:bodyPr>
          <a:lstStyle>
            <a:lvl1pPr algn="l" defTabSz="914400" rtl="0" eaLnBrk="1" latinLnBrk="0" hangingPunct="1">
              <a:spcBef>
                <a:spcPct val="0"/>
              </a:spcBef>
              <a:buNone/>
              <a:defRPr sz="2800" b="1" kern="1200">
                <a:solidFill>
                  <a:schemeClr val="tx1"/>
                </a:solidFill>
                <a:latin typeface="微软雅黑" pitchFamily="34" charset="-122"/>
                <a:ea typeface="微软雅黑" pitchFamily="34" charset="-122"/>
                <a:cs typeface="+mj-cs"/>
              </a:defRPr>
            </a:lvl1pPr>
          </a:lstStyle>
          <a:p>
            <a:r>
              <a:rPr lang="zh-CN" altLang="en-US" sz="1600" dirty="0"/>
              <a:t>网络</a:t>
            </a:r>
            <a:r>
              <a:rPr lang="zh-CN" altLang="en-US" sz="1600" dirty="0" smtClean="0"/>
              <a:t>图</a:t>
            </a:r>
            <a:endParaRPr lang="zh-CN" altLang="en-US" sz="1600" dirty="0"/>
          </a:p>
        </p:txBody>
      </p:sp>
      <p:sp>
        <p:nvSpPr>
          <p:cNvPr id="8" name="标题 1"/>
          <p:cNvSpPr txBox="1">
            <a:spLocks/>
          </p:cNvSpPr>
          <p:nvPr/>
        </p:nvSpPr>
        <p:spPr>
          <a:xfrm>
            <a:off x="1126508" y="4608512"/>
            <a:ext cx="6779096" cy="540240"/>
          </a:xfrm>
          <a:prstGeom prst="rect">
            <a:avLst/>
          </a:prstGeom>
        </p:spPr>
        <p:txBody>
          <a:bodyPr>
            <a:noAutofit/>
          </a:bodyPr>
          <a:lstStyle>
            <a:lvl1pPr algn="l" defTabSz="914400" rtl="0" eaLnBrk="1" latinLnBrk="0" hangingPunct="1">
              <a:spcBef>
                <a:spcPct val="0"/>
              </a:spcBef>
              <a:buNone/>
              <a:defRPr sz="2800" b="1" kern="1200">
                <a:solidFill>
                  <a:schemeClr val="tx1"/>
                </a:solidFill>
                <a:latin typeface="微软雅黑" pitchFamily="34" charset="-122"/>
                <a:ea typeface="微软雅黑" pitchFamily="34" charset="-122"/>
                <a:cs typeface="+mj-cs"/>
              </a:defRPr>
            </a:lvl1pPr>
          </a:lstStyle>
          <a:p>
            <a:r>
              <a:rPr lang="zh-CN" altLang="en-US" sz="1600" dirty="0"/>
              <a:t>资源</a:t>
            </a:r>
            <a:r>
              <a:rPr lang="zh-CN" altLang="en-US" sz="1600" dirty="0" smtClean="0"/>
              <a:t>图</a:t>
            </a:r>
            <a:endParaRPr lang="zh-CN" altLang="en-US" sz="1600" dirty="0"/>
          </a:p>
        </p:txBody>
      </p:sp>
    </p:spTree>
    <p:extLst>
      <p:ext uri="{BB962C8B-B14F-4D97-AF65-F5344CB8AC3E}">
        <p14:creationId xmlns:p14="http://schemas.microsoft.com/office/powerpoint/2010/main" val="1349837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甘特图示例：</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124744"/>
            <a:ext cx="7134225"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269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3606180" y="3018208"/>
            <a:ext cx="2376264" cy="579906"/>
          </a:xfrm>
          <a:prstGeom prst="rect">
            <a:avLst/>
          </a:prstGeom>
        </p:spPr>
        <p:txBody>
          <a:bodyPr lIns="0" tIns="0" rIns="0" bIns="0">
            <a:normAutofit/>
          </a:bodyPr>
          <a:lstStyle>
            <a:lvl1pPr algn="l" defTabSz="914400" rtl="0" eaLnBrk="1" latinLnBrk="0" hangingPunct="1">
              <a:spcBef>
                <a:spcPct val="0"/>
              </a:spcBef>
              <a:buNone/>
              <a:defRPr sz="3800" b="1" kern="1200">
                <a:solidFill>
                  <a:schemeClr val="tx1"/>
                </a:solidFill>
                <a:latin typeface="微软雅黑" pitchFamily="34" charset="-122"/>
                <a:ea typeface="微软雅黑" pitchFamily="34" charset="-122"/>
                <a:cs typeface="+mj-cs"/>
              </a:defRPr>
            </a:lvl1pPr>
          </a:lstStyle>
          <a:p>
            <a:r>
              <a:rPr lang="zh-CN" altLang="en-US" sz="3400" dirty="0" smtClean="0">
                <a:solidFill>
                  <a:prstClr val="white"/>
                </a:solidFill>
              </a:rPr>
              <a:t>谢谢！</a:t>
            </a:r>
            <a:endParaRPr lang="zh-CN" altLang="en-US" sz="3400" dirty="0">
              <a:solidFill>
                <a:prstClr val="white"/>
              </a:solidFill>
            </a:endParaRPr>
          </a:p>
        </p:txBody>
      </p:sp>
      <p:sp>
        <p:nvSpPr>
          <p:cNvPr id="6" name="标题 1"/>
          <p:cNvSpPr txBox="1">
            <a:spLocks/>
          </p:cNvSpPr>
          <p:nvPr/>
        </p:nvSpPr>
        <p:spPr>
          <a:xfrm>
            <a:off x="1403648" y="2584158"/>
            <a:ext cx="4562881" cy="1636930"/>
          </a:xfrm>
          <a:prstGeom prst="rect">
            <a:avLst/>
          </a:prstGeom>
        </p:spPr>
        <p:txBody>
          <a:bodyPr lIns="0" tIns="0" rIns="0" bIns="0">
            <a:normAutofit/>
          </a:bodyPr>
          <a:lstStyle>
            <a:lvl1pPr algn="l" defTabSz="914400" rtl="0" eaLnBrk="1" latinLnBrk="0" hangingPunct="1">
              <a:spcBef>
                <a:spcPct val="0"/>
              </a:spcBef>
              <a:buNone/>
              <a:defRPr sz="3800" b="1" kern="1200">
                <a:solidFill>
                  <a:schemeClr val="tx1"/>
                </a:solidFill>
                <a:latin typeface="微软雅黑" pitchFamily="34" charset="-122"/>
                <a:ea typeface="微软雅黑" pitchFamily="34" charset="-122"/>
                <a:cs typeface="+mj-cs"/>
              </a:defRPr>
            </a:lvl1pPr>
          </a:lstStyle>
          <a:p>
            <a:r>
              <a:rPr lang="en-US" altLang="zh-CN" sz="3400" dirty="0" smtClean="0">
                <a:solidFill>
                  <a:prstClr val="white"/>
                </a:solidFill>
              </a:rPr>
              <a:t>THANKS</a:t>
            </a:r>
            <a:endParaRPr lang="zh-CN" altLang="en-US" sz="3400" dirty="0">
              <a:solidFill>
                <a:prstClr val="white"/>
              </a:solidFill>
            </a:endParaRPr>
          </a:p>
        </p:txBody>
      </p:sp>
      <p:sp>
        <p:nvSpPr>
          <p:cNvPr id="10" name="标题 1"/>
          <p:cNvSpPr txBox="1">
            <a:spLocks/>
          </p:cNvSpPr>
          <p:nvPr/>
        </p:nvSpPr>
        <p:spPr>
          <a:xfrm>
            <a:off x="1979712" y="4941168"/>
            <a:ext cx="4968354" cy="792088"/>
          </a:xfrm>
          <a:prstGeom prst="rect">
            <a:avLst/>
          </a:prstGeom>
          <a:ln>
            <a:miter lim="800000"/>
            <a:headEnd/>
            <a:tailEnd/>
          </a:ln>
          <a:extLst/>
        </p:spPr>
        <p:txBody>
          <a:bodyP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t>
            </a:r>
            <a:r>
              <a:rPr lang="en-US" altLang="zh-CN" sz="2400" dirty="0" smtClean="0"/>
              <a:t/>
            </a:r>
            <a:br>
              <a:rPr lang="en-US" altLang="zh-CN" sz="2400" dirty="0" smtClean="0"/>
            </a:br>
            <a:endParaRPr lang="zh-CN" altLang="en-US" sz="2400" dirty="0"/>
          </a:p>
        </p:txBody>
      </p:sp>
      <p:sp>
        <p:nvSpPr>
          <p:cNvPr id="11" name="上凸带形 10"/>
          <p:cNvSpPr/>
          <p:nvPr/>
        </p:nvSpPr>
        <p:spPr>
          <a:xfrm>
            <a:off x="1831688" y="188640"/>
            <a:ext cx="4464496" cy="936104"/>
          </a:xfrm>
          <a:prstGeom prst="ribbon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主要内容提要</a:t>
            </a:r>
            <a:endParaRPr lang="zh-CN" altLang="en-US" sz="2000" b="1" dirty="0">
              <a:latin typeface="微软雅黑" panose="020B0503020204020204" pitchFamily="34" charset="-122"/>
              <a:ea typeface="微软雅黑" panose="020B0503020204020204" pitchFamily="34" charset="-122"/>
            </a:endParaRPr>
          </a:p>
        </p:txBody>
      </p:sp>
      <p:sp>
        <p:nvSpPr>
          <p:cNvPr id="14" name="圆角矩形 13"/>
          <p:cNvSpPr/>
          <p:nvPr/>
        </p:nvSpPr>
        <p:spPr>
          <a:xfrm>
            <a:off x="971600" y="1712752"/>
            <a:ext cx="4536504" cy="49211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项进度管理概述</a:t>
            </a:r>
            <a:endParaRPr lang="zh-CN" altLang="en-US" dirty="0">
              <a:solidFill>
                <a:schemeClr val="tx1"/>
              </a:solidFill>
            </a:endParaRPr>
          </a:p>
        </p:txBody>
      </p:sp>
      <p:sp>
        <p:nvSpPr>
          <p:cNvPr id="15" name="圆角矩形 14"/>
          <p:cNvSpPr/>
          <p:nvPr/>
        </p:nvSpPr>
        <p:spPr>
          <a:xfrm>
            <a:off x="2843808" y="4509120"/>
            <a:ext cx="4536504" cy="5040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制定进度计划</a:t>
            </a:r>
            <a:endParaRPr lang="zh-CN" altLang="en-US" dirty="0">
              <a:solidFill>
                <a:schemeClr val="tx1"/>
              </a:solidFill>
            </a:endParaRPr>
          </a:p>
        </p:txBody>
      </p:sp>
      <p:sp>
        <p:nvSpPr>
          <p:cNvPr id="16" name="圆角矩形 15"/>
          <p:cNvSpPr/>
          <p:nvPr/>
        </p:nvSpPr>
        <p:spPr>
          <a:xfrm>
            <a:off x="2411760" y="3789040"/>
            <a:ext cx="4536504" cy="5040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活动历时估算</a:t>
            </a:r>
            <a:endParaRPr lang="zh-CN" altLang="en-US" dirty="0">
              <a:solidFill>
                <a:schemeClr val="tx1"/>
              </a:solidFill>
            </a:endParaRPr>
          </a:p>
        </p:txBody>
      </p:sp>
      <p:sp>
        <p:nvSpPr>
          <p:cNvPr id="17" name="圆角矩形 16"/>
          <p:cNvSpPr/>
          <p:nvPr/>
        </p:nvSpPr>
        <p:spPr>
          <a:xfrm>
            <a:off x="1331640" y="2420888"/>
            <a:ext cx="4536504" cy="4301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项目任务分解</a:t>
            </a:r>
          </a:p>
        </p:txBody>
      </p:sp>
      <p:sp>
        <p:nvSpPr>
          <p:cNvPr id="18" name="圆角矩形 17"/>
          <p:cNvSpPr/>
          <p:nvPr/>
        </p:nvSpPr>
        <p:spPr>
          <a:xfrm>
            <a:off x="2016256" y="3068960"/>
            <a:ext cx="4536504" cy="46224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活动定义和排序</a:t>
            </a:r>
            <a:endParaRPr lang="zh-CN" altLang="en-US" dirty="0">
              <a:solidFill>
                <a:schemeClr val="tx1"/>
              </a:solidFill>
            </a:endParaRPr>
          </a:p>
        </p:txBody>
      </p:sp>
      <p:sp>
        <p:nvSpPr>
          <p:cNvPr id="19" name="圆角矩形 18"/>
          <p:cNvSpPr/>
          <p:nvPr/>
        </p:nvSpPr>
        <p:spPr>
          <a:xfrm>
            <a:off x="3707904" y="5229200"/>
            <a:ext cx="4536504" cy="5040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进度控制（项目跟踪）</a:t>
            </a:r>
            <a:endParaRPr lang="zh-CN" altLang="en-US" dirty="0">
              <a:solidFill>
                <a:schemeClr val="tx1"/>
              </a:solidFill>
            </a:endParaRPr>
          </a:p>
        </p:txBody>
      </p:sp>
    </p:spTree>
    <p:extLst>
      <p:ext uri="{BB962C8B-B14F-4D97-AF65-F5344CB8AC3E}">
        <p14:creationId xmlns:p14="http://schemas.microsoft.com/office/powerpoint/2010/main" val="11387650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项目进度的管理与控制策略</a:t>
            </a:r>
            <a:endParaRPr lang="zh-CN" altLang="en-US" dirty="0"/>
          </a:p>
        </p:txBody>
      </p:sp>
      <p:sp>
        <p:nvSpPr>
          <p:cNvPr id="3" name="副标题 2"/>
          <p:cNvSpPr>
            <a:spLocks noGrp="1"/>
          </p:cNvSpPr>
          <p:nvPr>
            <p:ph type="subTitle" idx="1"/>
          </p:nvPr>
        </p:nvSpPr>
        <p:spPr>
          <a:xfrm>
            <a:off x="1331640" y="1412776"/>
            <a:ext cx="4752528" cy="504056"/>
          </a:xfrm>
        </p:spPr>
        <p:txBody>
          <a:bodyPr/>
          <a:lstStyle/>
          <a:p>
            <a:r>
              <a:rPr lang="zh-CN" altLang="en-US" sz="1600" dirty="0" smtClean="0">
                <a:solidFill>
                  <a:schemeClr val="tx1"/>
                </a:solidFill>
              </a:rPr>
              <a:t>项目进度的管理控制策略主要分为两种</a:t>
            </a:r>
            <a:r>
              <a:rPr lang="en-US" altLang="zh-CN" sz="1600" dirty="0">
                <a:solidFill>
                  <a:schemeClr val="tx1"/>
                </a:solidFill>
              </a:rPr>
              <a:t>:</a:t>
            </a:r>
            <a:r>
              <a:rPr lang="zh-CN" altLang="en-US" dirty="0" smtClean="0"/>
              <a:t>度司法所东省</a:t>
            </a:r>
            <a:endParaRPr lang="zh-CN" altLang="en-US" dirty="0"/>
          </a:p>
        </p:txBody>
      </p:sp>
      <p:sp>
        <p:nvSpPr>
          <p:cNvPr id="4" name="副标题 2"/>
          <p:cNvSpPr txBox="1">
            <a:spLocks/>
          </p:cNvSpPr>
          <p:nvPr/>
        </p:nvSpPr>
        <p:spPr>
          <a:xfrm>
            <a:off x="1331640" y="2276872"/>
            <a:ext cx="7272808" cy="1512168"/>
          </a:xfrm>
          <a:prstGeom prst="rect">
            <a:avLst/>
          </a:prstGeom>
        </p:spPr>
        <p:txBody>
          <a:bodyPr/>
          <a:lstStyle>
            <a:lvl1pPr marL="0" indent="0" algn="l" defTabSz="914400" rtl="0" eaLnBrk="1" latinLnBrk="0" hangingPunct="1">
              <a:spcBef>
                <a:spcPct val="20000"/>
              </a:spcBef>
              <a:buFont typeface="Arial" pitchFamily="34" charset="0"/>
              <a:buNone/>
              <a:defRPr sz="3200" b="1" kern="1200">
                <a:solidFill>
                  <a:schemeClr val="bg1"/>
                </a:solidFill>
                <a:latin typeface="微软雅黑" panose="020B0503020204020204" pitchFamily="34" charset="-122"/>
                <a:ea typeface="微软雅黑" panose="020B0503020204020204"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dirty="0" smtClean="0">
                <a:solidFill>
                  <a:schemeClr val="tx1"/>
                </a:solidFill>
              </a:rPr>
              <a:t>项目进度紧前策略：</a:t>
            </a:r>
            <a:r>
              <a:rPr lang="zh-CN" altLang="en-US" sz="1600" b="0" dirty="0" smtClean="0">
                <a:solidFill>
                  <a:schemeClr val="tx1"/>
                </a:solidFill>
              </a:rPr>
              <a:t>是指项目在开始阶段，采取“先紧后松”的策略，将项目</a:t>
            </a:r>
            <a:endParaRPr lang="en-US" altLang="zh-CN" sz="1600" b="0" dirty="0" smtClean="0">
              <a:solidFill>
                <a:schemeClr val="tx1"/>
              </a:solidFill>
            </a:endParaRPr>
          </a:p>
          <a:p>
            <a:r>
              <a:rPr lang="zh-CN" altLang="en-US" sz="1600" b="0" dirty="0" smtClean="0">
                <a:solidFill>
                  <a:schemeClr val="tx1"/>
                </a:solidFill>
              </a:rPr>
              <a:t>工作在项目工期前期集中团队力量快速、高效的完成部分工作，为后期项目开</a:t>
            </a:r>
            <a:endParaRPr lang="en-US" altLang="zh-CN" sz="1600" b="0" dirty="0" smtClean="0">
              <a:solidFill>
                <a:schemeClr val="tx1"/>
              </a:solidFill>
            </a:endParaRPr>
          </a:p>
          <a:p>
            <a:r>
              <a:rPr lang="zh-CN" altLang="en-US" sz="1600" b="0" dirty="0" smtClean="0">
                <a:solidFill>
                  <a:schemeClr val="tx1"/>
                </a:solidFill>
              </a:rPr>
              <a:t>展和风险应对以及突发事件预留更多的弹性空间和时间缓冲，此策略的优点</a:t>
            </a:r>
            <a:r>
              <a:rPr lang="zh-CN" altLang="en-US" sz="1600" b="0" dirty="0">
                <a:solidFill>
                  <a:schemeClr val="tx1"/>
                </a:solidFill>
              </a:rPr>
              <a:t>在于由于前期集中做了大量工作，给项目后期的开展争取了更多是的时间，此</a:t>
            </a:r>
            <a:r>
              <a:rPr lang="zh-CN" altLang="en-US" sz="1600" b="0" dirty="0" smtClean="0">
                <a:solidFill>
                  <a:schemeClr val="tx1"/>
                </a:solidFill>
              </a:rPr>
              <a:t>方法在自主类项目中本普遍使用。</a:t>
            </a:r>
            <a:endParaRPr lang="zh-CN" altLang="en-US" b="0" dirty="0"/>
          </a:p>
        </p:txBody>
      </p:sp>
      <p:sp>
        <p:nvSpPr>
          <p:cNvPr id="5" name="副标题 2"/>
          <p:cNvSpPr txBox="1">
            <a:spLocks/>
          </p:cNvSpPr>
          <p:nvPr/>
        </p:nvSpPr>
        <p:spPr>
          <a:xfrm>
            <a:off x="1331640" y="4005064"/>
            <a:ext cx="7200800" cy="1512168"/>
          </a:xfrm>
          <a:prstGeom prst="rect">
            <a:avLst/>
          </a:prstGeom>
        </p:spPr>
        <p:txBody>
          <a:bodyPr/>
          <a:lstStyle>
            <a:lvl1pPr marL="0" indent="0" algn="l" defTabSz="914400" rtl="0" eaLnBrk="1" latinLnBrk="0" hangingPunct="1">
              <a:spcBef>
                <a:spcPct val="20000"/>
              </a:spcBef>
              <a:buFont typeface="Arial" pitchFamily="34" charset="0"/>
              <a:buNone/>
              <a:defRPr sz="3200" b="1" kern="1200">
                <a:solidFill>
                  <a:schemeClr val="bg1"/>
                </a:solidFill>
                <a:latin typeface="微软雅黑" panose="020B0503020204020204" pitchFamily="34" charset="-122"/>
                <a:ea typeface="微软雅黑" panose="020B0503020204020204"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dirty="0" smtClean="0">
                <a:solidFill>
                  <a:schemeClr val="tx1"/>
                </a:solidFill>
              </a:rPr>
              <a:t>项目进度紧后策略：</a:t>
            </a:r>
            <a:r>
              <a:rPr lang="zh-CN" altLang="en-US" sz="1600" b="0" dirty="0">
                <a:solidFill>
                  <a:schemeClr val="tx1"/>
                </a:solidFill>
              </a:rPr>
              <a:t>此</a:t>
            </a:r>
            <a:r>
              <a:rPr lang="zh-CN" altLang="en-US" sz="1600" b="0" dirty="0" smtClean="0">
                <a:solidFill>
                  <a:schemeClr val="tx1"/>
                </a:solidFill>
              </a:rPr>
              <a:t>方法采取的是“先平后紧”的方式，此类项目一般是统推类的项目或者特殊行业的项目，在项目实施过程中，由于某种不可抗力</a:t>
            </a:r>
            <a:r>
              <a:rPr lang="zh-CN" altLang="en-US" sz="1600" b="0" dirty="0">
                <a:solidFill>
                  <a:schemeClr val="tx1"/>
                </a:solidFill>
              </a:rPr>
              <a:t>和资源限制，前期项目进度相对平缓，当阻力和限制消除或减弱时，项目团队需要通过赶工、或增加资源投入等方式，加快项目推进力度来</a:t>
            </a:r>
            <a:r>
              <a:rPr lang="zh-CN" altLang="en-US" sz="1600" b="0" dirty="0" smtClean="0">
                <a:solidFill>
                  <a:schemeClr val="tx1"/>
                </a:solidFill>
              </a:rPr>
              <a:t>完成项目工作，此策略的方式风险较高，很容易导致项目工期延期和进度滞后。</a:t>
            </a:r>
            <a:endParaRPr lang="zh-CN" altLang="en-US" b="0" dirty="0"/>
          </a:p>
        </p:txBody>
      </p:sp>
    </p:spTree>
    <p:extLst>
      <p:ext uri="{BB962C8B-B14F-4D97-AF65-F5344CB8AC3E}">
        <p14:creationId xmlns:p14="http://schemas.microsoft.com/office/powerpoint/2010/main" val="14873005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项目进度的保障条件：</a:t>
            </a:r>
            <a:endParaRPr lang="zh-CN" altLang="en-US" dirty="0"/>
          </a:p>
        </p:txBody>
      </p:sp>
      <p:sp>
        <p:nvSpPr>
          <p:cNvPr id="3" name="标题 1"/>
          <p:cNvSpPr txBox="1">
            <a:spLocks/>
          </p:cNvSpPr>
          <p:nvPr/>
        </p:nvSpPr>
        <p:spPr>
          <a:xfrm>
            <a:off x="1403648" y="1772816"/>
            <a:ext cx="6779096" cy="540240"/>
          </a:xfrm>
          <a:prstGeom prst="rect">
            <a:avLst/>
          </a:prstGeom>
        </p:spPr>
        <p:txBody>
          <a:bodyPr>
            <a:noAutofit/>
          </a:bodyPr>
          <a:lstStyle>
            <a:lvl1pPr algn="l" defTabSz="914400" rtl="0" eaLnBrk="1" latinLnBrk="0" hangingPunct="1">
              <a:spcBef>
                <a:spcPct val="0"/>
              </a:spcBef>
              <a:buNone/>
              <a:defRPr sz="2800" b="1" kern="1200">
                <a:solidFill>
                  <a:schemeClr val="tx1"/>
                </a:solidFill>
                <a:latin typeface="微软雅黑" pitchFamily="34" charset="-122"/>
                <a:ea typeface="微软雅黑" pitchFamily="34" charset="-122"/>
                <a:cs typeface="+mj-cs"/>
              </a:defRPr>
            </a:lvl1pPr>
          </a:lstStyle>
          <a:p>
            <a:r>
              <a:rPr lang="en-US" altLang="zh-CN" dirty="0" smtClean="0"/>
              <a:t>1.</a:t>
            </a:r>
            <a:r>
              <a:rPr lang="zh-CN" altLang="en-US" dirty="0" smtClean="0"/>
              <a:t>严格的</a:t>
            </a:r>
            <a:r>
              <a:rPr lang="zh-CN" altLang="en-US" dirty="0" smtClean="0"/>
              <a:t>团队管理制度（奖罚分明）</a:t>
            </a:r>
            <a:endParaRPr lang="zh-CN" altLang="en-US" dirty="0"/>
          </a:p>
        </p:txBody>
      </p:sp>
      <p:sp>
        <p:nvSpPr>
          <p:cNvPr id="4" name="标题 1"/>
          <p:cNvSpPr txBox="1">
            <a:spLocks/>
          </p:cNvSpPr>
          <p:nvPr/>
        </p:nvSpPr>
        <p:spPr>
          <a:xfrm>
            <a:off x="1403648" y="2564904"/>
            <a:ext cx="6779096" cy="540240"/>
          </a:xfrm>
          <a:prstGeom prst="rect">
            <a:avLst/>
          </a:prstGeom>
        </p:spPr>
        <p:txBody>
          <a:bodyPr>
            <a:noAutofit/>
          </a:bodyPr>
          <a:lstStyle>
            <a:lvl1pPr algn="l" defTabSz="914400" rtl="0" eaLnBrk="1" latinLnBrk="0" hangingPunct="1">
              <a:spcBef>
                <a:spcPct val="0"/>
              </a:spcBef>
              <a:buNone/>
              <a:defRPr sz="2800" b="1" kern="1200">
                <a:solidFill>
                  <a:schemeClr val="tx1"/>
                </a:solidFill>
                <a:latin typeface="微软雅黑" pitchFamily="34" charset="-122"/>
                <a:ea typeface="微软雅黑" pitchFamily="34" charset="-122"/>
                <a:cs typeface="+mj-cs"/>
              </a:defRPr>
            </a:lvl1pPr>
          </a:lstStyle>
          <a:p>
            <a:r>
              <a:rPr lang="en-US" altLang="zh-CN" dirty="0" smtClean="0"/>
              <a:t>2.</a:t>
            </a:r>
            <a:r>
              <a:rPr lang="zh-CN" altLang="en-US" dirty="0" smtClean="0"/>
              <a:t>详细的进度管理计划</a:t>
            </a:r>
            <a:endParaRPr lang="zh-CN" altLang="en-US" dirty="0"/>
          </a:p>
        </p:txBody>
      </p:sp>
      <p:sp>
        <p:nvSpPr>
          <p:cNvPr id="5" name="标题 1"/>
          <p:cNvSpPr txBox="1">
            <a:spLocks/>
          </p:cNvSpPr>
          <p:nvPr/>
        </p:nvSpPr>
        <p:spPr>
          <a:xfrm>
            <a:off x="1432216" y="3501008"/>
            <a:ext cx="6779096" cy="540240"/>
          </a:xfrm>
          <a:prstGeom prst="rect">
            <a:avLst/>
          </a:prstGeom>
        </p:spPr>
        <p:txBody>
          <a:bodyPr>
            <a:noAutofit/>
          </a:bodyPr>
          <a:lstStyle>
            <a:lvl1pPr algn="l" defTabSz="914400" rtl="0" eaLnBrk="1" latinLnBrk="0" hangingPunct="1">
              <a:spcBef>
                <a:spcPct val="0"/>
              </a:spcBef>
              <a:buNone/>
              <a:defRPr sz="2800" b="1" kern="1200">
                <a:solidFill>
                  <a:schemeClr val="tx1"/>
                </a:solidFill>
                <a:latin typeface="微软雅黑" pitchFamily="34" charset="-122"/>
                <a:ea typeface="微软雅黑" pitchFamily="34" charset="-122"/>
                <a:cs typeface="+mj-cs"/>
              </a:defRPr>
            </a:lvl1pPr>
          </a:lstStyle>
          <a:p>
            <a:r>
              <a:rPr lang="en-US" altLang="zh-CN" dirty="0" smtClean="0"/>
              <a:t>3.</a:t>
            </a:r>
            <a:r>
              <a:rPr lang="zh-CN" altLang="en-US" dirty="0" smtClean="0"/>
              <a:t>高效的工作团队</a:t>
            </a:r>
            <a:endParaRPr lang="zh-CN" altLang="en-US" dirty="0"/>
          </a:p>
        </p:txBody>
      </p:sp>
      <p:sp>
        <p:nvSpPr>
          <p:cNvPr id="6" name="标题 1"/>
          <p:cNvSpPr txBox="1">
            <a:spLocks/>
          </p:cNvSpPr>
          <p:nvPr/>
        </p:nvSpPr>
        <p:spPr>
          <a:xfrm>
            <a:off x="1403648" y="4437112"/>
            <a:ext cx="6779096" cy="540240"/>
          </a:xfrm>
          <a:prstGeom prst="rect">
            <a:avLst/>
          </a:prstGeom>
        </p:spPr>
        <p:txBody>
          <a:bodyPr>
            <a:noAutofit/>
          </a:bodyPr>
          <a:lstStyle>
            <a:lvl1pPr algn="l" defTabSz="914400" rtl="0" eaLnBrk="1" latinLnBrk="0" hangingPunct="1">
              <a:spcBef>
                <a:spcPct val="0"/>
              </a:spcBef>
              <a:buNone/>
              <a:defRPr sz="2800" b="1" kern="1200">
                <a:solidFill>
                  <a:schemeClr val="tx1"/>
                </a:solidFill>
                <a:latin typeface="微软雅黑" pitchFamily="34" charset="-122"/>
                <a:ea typeface="微软雅黑" pitchFamily="34" charset="-122"/>
                <a:cs typeface="+mj-cs"/>
              </a:defRPr>
            </a:lvl1pPr>
          </a:lstStyle>
          <a:p>
            <a:r>
              <a:rPr lang="en-US" altLang="zh-CN" dirty="0" smtClean="0"/>
              <a:t>4.</a:t>
            </a:r>
            <a:r>
              <a:rPr lang="zh-CN" altLang="en-US" dirty="0" smtClean="0"/>
              <a:t>适时恰当的</a:t>
            </a:r>
            <a:r>
              <a:rPr lang="zh-CN" altLang="en-US" dirty="0" smtClean="0"/>
              <a:t>推进手段（加班赶工、资源投入）</a:t>
            </a:r>
            <a:endParaRPr lang="zh-CN" altLang="en-US" dirty="0"/>
          </a:p>
        </p:txBody>
      </p:sp>
    </p:spTree>
    <p:extLst>
      <p:ext uri="{BB962C8B-B14F-4D97-AF65-F5344CB8AC3E}">
        <p14:creationId xmlns:p14="http://schemas.microsoft.com/office/powerpoint/2010/main" val="21994334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案例分享：</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2" y="942975"/>
            <a:ext cx="6124575" cy="591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33794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泪滴形 3"/>
          <p:cNvSpPr/>
          <p:nvPr/>
        </p:nvSpPr>
        <p:spPr>
          <a:xfrm rot="10800000">
            <a:off x="3330583" y="1746103"/>
            <a:ext cx="2520280" cy="2520280"/>
          </a:xfrm>
          <a:prstGeom prst="teardrop">
            <a:avLst/>
          </a:prstGeom>
          <a:solidFill>
            <a:srgbClr val="1B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p:cNvSpPr txBox="1">
            <a:spLocks/>
          </p:cNvSpPr>
          <p:nvPr/>
        </p:nvSpPr>
        <p:spPr>
          <a:xfrm>
            <a:off x="3606180" y="3018208"/>
            <a:ext cx="2376264" cy="579906"/>
          </a:xfrm>
          <a:prstGeom prst="rect">
            <a:avLst/>
          </a:prstGeom>
        </p:spPr>
        <p:txBody>
          <a:bodyPr lIns="0" tIns="0" rIns="0" bIns="0">
            <a:normAutofit/>
          </a:bodyPr>
          <a:lstStyle>
            <a:lvl1pPr algn="l" defTabSz="914400" rtl="0" eaLnBrk="1" latinLnBrk="0" hangingPunct="1">
              <a:spcBef>
                <a:spcPct val="0"/>
              </a:spcBef>
              <a:buNone/>
              <a:defRPr sz="3800" b="1" kern="1200">
                <a:solidFill>
                  <a:schemeClr val="tx1"/>
                </a:solidFill>
                <a:latin typeface="微软雅黑" pitchFamily="34" charset="-122"/>
                <a:ea typeface="微软雅黑" pitchFamily="34" charset="-122"/>
                <a:cs typeface="+mj-cs"/>
              </a:defRPr>
            </a:lvl1pPr>
          </a:lstStyle>
          <a:p>
            <a:r>
              <a:rPr lang="zh-CN" altLang="en-US" sz="3400" dirty="0" smtClean="0">
                <a:solidFill>
                  <a:schemeClr val="bg1"/>
                </a:solidFill>
              </a:rPr>
              <a:t>谢谢！</a:t>
            </a:r>
            <a:endParaRPr lang="zh-CN" altLang="en-US" sz="3400" dirty="0">
              <a:solidFill>
                <a:schemeClr val="bg1"/>
              </a:solidFill>
            </a:endParaRPr>
          </a:p>
        </p:txBody>
      </p:sp>
      <p:sp>
        <p:nvSpPr>
          <p:cNvPr id="6" name="标题 1"/>
          <p:cNvSpPr txBox="1">
            <a:spLocks/>
          </p:cNvSpPr>
          <p:nvPr/>
        </p:nvSpPr>
        <p:spPr>
          <a:xfrm>
            <a:off x="3590265" y="2584158"/>
            <a:ext cx="2376264" cy="579906"/>
          </a:xfrm>
          <a:prstGeom prst="rect">
            <a:avLst/>
          </a:prstGeom>
        </p:spPr>
        <p:txBody>
          <a:bodyPr lIns="0" tIns="0" rIns="0" bIns="0">
            <a:normAutofit/>
          </a:bodyPr>
          <a:lstStyle>
            <a:lvl1pPr algn="l" defTabSz="914400" rtl="0" eaLnBrk="1" latinLnBrk="0" hangingPunct="1">
              <a:spcBef>
                <a:spcPct val="0"/>
              </a:spcBef>
              <a:buNone/>
              <a:defRPr sz="3800" b="1" kern="1200">
                <a:solidFill>
                  <a:schemeClr val="tx1"/>
                </a:solidFill>
                <a:latin typeface="微软雅黑" pitchFamily="34" charset="-122"/>
                <a:ea typeface="微软雅黑" pitchFamily="34" charset="-122"/>
                <a:cs typeface="+mj-cs"/>
              </a:defRPr>
            </a:lvl1pPr>
          </a:lstStyle>
          <a:p>
            <a:r>
              <a:rPr lang="en-US" altLang="zh-CN" sz="3400" dirty="0" smtClean="0">
                <a:solidFill>
                  <a:schemeClr val="bg1"/>
                </a:solidFill>
              </a:rPr>
              <a:t>THANKS</a:t>
            </a:r>
            <a:endParaRPr lang="zh-CN" altLang="en-US" sz="3400" dirty="0">
              <a:solidFill>
                <a:schemeClr val="bg1"/>
              </a:solidFill>
            </a:endParaRPr>
          </a:p>
        </p:txBody>
      </p:sp>
      <p:sp>
        <p:nvSpPr>
          <p:cNvPr id="7" name="TextBox 3"/>
          <p:cNvSpPr txBox="1"/>
          <p:nvPr/>
        </p:nvSpPr>
        <p:spPr>
          <a:xfrm>
            <a:off x="3349146" y="4632659"/>
            <a:ext cx="3815141" cy="802248"/>
          </a:xfrm>
          <a:prstGeom prst="rect">
            <a:avLst/>
          </a:prstGeom>
          <a:noFill/>
        </p:spPr>
        <p:txBody>
          <a:bodyPr wrap="square" lIns="99412" tIns="49709" rIns="99412" bIns="49709" rtlCol="0">
            <a:spAutoFit/>
          </a:bodyPr>
          <a:lstStyle/>
          <a:p>
            <a:pPr>
              <a:lnSpc>
                <a:spcPct val="130000"/>
              </a:lnSpc>
            </a:pPr>
            <a:r>
              <a:rPr lang="zh-CN" altLang="en-US" sz="900" dirty="0" smtClean="0">
                <a:solidFill>
                  <a:schemeClr val="tx1">
                    <a:lumMod val="65000"/>
                    <a:lumOff val="35000"/>
                  </a:schemeClr>
                </a:solidFill>
                <a:latin typeface="华文细黑" pitchFamily="2" charset="-122"/>
                <a:ea typeface="华文细黑" pitchFamily="2" charset="-122"/>
              </a:rPr>
              <a:t>西安总部地址：西安市高新区科技二路</a:t>
            </a:r>
            <a:r>
              <a:rPr lang="en-US" altLang="zh-CN" sz="900" dirty="0" smtClean="0">
                <a:solidFill>
                  <a:schemeClr val="tx1">
                    <a:lumMod val="65000"/>
                    <a:lumOff val="35000"/>
                  </a:schemeClr>
                </a:solidFill>
                <a:latin typeface="华文细黑" pitchFamily="2" charset="-122"/>
                <a:ea typeface="华文细黑" pitchFamily="2" charset="-122"/>
              </a:rPr>
              <a:t>68</a:t>
            </a:r>
            <a:r>
              <a:rPr lang="zh-CN" altLang="en-US" sz="900" dirty="0" smtClean="0">
                <a:solidFill>
                  <a:schemeClr val="tx1">
                    <a:lumMod val="65000"/>
                    <a:lumOff val="35000"/>
                  </a:schemeClr>
                </a:solidFill>
                <a:latin typeface="华文细黑" pitchFamily="2" charset="-122"/>
                <a:ea typeface="华文细黑" pitchFamily="2" charset="-122"/>
              </a:rPr>
              <a:t>号西安软件园汉韵阁</a:t>
            </a:r>
            <a:r>
              <a:rPr lang="en-US" altLang="zh-CN" sz="900" dirty="0" smtClean="0">
                <a:solidFill>
                  <a:schemeClr val="tx1">
                    <a:lumMod val="65000"/>
                    <a:lumOff val="35000"/>
                  </a:schemeClr>
                </a:solidFill>
                <a:latin typeface="华文细黑" pitchFamily="2" charset="-122"/>
                <a:ea typeface="华文细黑" pitchFamily="2" charset="-122"/>
              </a:rPr>
              <a:t>C</a:t>
            </a:r>
            <a:r>
              <a:rPr lang="zh-CN" altLang="en-US" sz="900" dirty="0" smtClean="0">
                <a:solidFill>
                  <a:schemeClr val="tx1">
                    <a:lumMod val="65000"/>
                    <a:lumOff val="35000"/>
                  </a:schemeClr>
                </a:solidFill>
                <a:latin typeface="华文细黑" pitchFamily="2" charset="-122"/>
                <a:ea typeface="华文细黑" pitchFamily="2" charset="-122"/>
              </a:rPr>
              <a:t>座五层 </a:t>
            </a:r>
            <a:br>
              <a:rPr lang="zh-CN" altLang="en-US" sz="900" dirty="0" smtClean="0">
                <a:solidFill>
                  <a:schemeClr val="tx1">
                    <a:lumMod val="65000"/>
                    <a:lumOff val="35000"/>
                  </a:schemeClr>
                </a:solidFill>
                <a:latin typeface="华文细黑" pitchFamily="2" charset="-122"/>
                <a:ea typeface="华文细黑" pitchFamily="2" charset="-122"/>
              </a:rPr>
            </a:br>
            <a:r>
              <a:rPr lang="zh-CN" altLang="en-US" sz="900" dirty="0" smtClean="0">
                <a:solidFill>
                  <a:schemeClr val="tx1">
                    <a:lumMod val="65000"/>
                    <a:lumOff val="35000"/>
                  </a:schemeClr>
                </a:solidFill>
                <a:latin typeface="华文细黑" pitchFamily="2" charset="-122"/>
                <a:ea typeface="华文细黑" pitchFamily="2" charset="-122"/>
              </a:rPr>
              <a:t>电话：</a:t>
            </a:r>
            <a:r>
              <a:rPr lang="en-US" altLang="zh-CN" sz="900" dirty="0" smtClean="0">
                <a:solidFill>
                  <a:schemeClr val="tx1">
                    <a:lumMod val="65000"/>
                    <a:lumOff val="35000"/>
                  </a:schemeClr>
                </a:solidFill>
                <a:latin typeface="华文细黑" pitchFamily="2" charset="-122"/>
                <a:ea typeface="华文细黑" pitchFamily="2" charset="-122"/>
              </a:rPr>
              <a:t>029-86698003   </a:t>
            </a:r>
            <a:r>
              <a:rPr lang="zh-CN" altLang="en-US" sz="900" dirty="0" smtClean="0">
                <a:solidFill>
                  <a:schemeClr val="tx1">
                    <a:lumMod val="65000"/>
                    <a:lumOff val="35000"/>
                  </a:schemeClr>
                </a:solidFill>
                <a:latin typeface="华文细黑" pitchFamily="2" charset="-122"/>
                <a:ea typeface="华文细黑" pitchFamily="2" charset="-122"/>
              </a:rPr>
              <a:t>传真：</a:t>
            </a:r>
            <a:r>
              <a:rPr lang="en-US" altLang="zh-CN" sz="900" dirty="0" smtClean="0">
                <a:solidFill>
                  <a:schemeClr val="tx1">
                    <a:lumMod val="65000"/>
                    <a:lumOff val="35000"/>
                  </a:schemeClr>
                </a:solidFill>
                <a:latin typeface="华文细黑" pitchFamily="2" charset="-122"/>
                <a:ea typeface="华文细黑" pitchFamily="2" charset="-122"/>
              </a:rPr>
              <a:t>029-87669529 </a:t>
            </a:r>
            <a:br>
              <a:rPr lang="en-US" altLang="zh-CN" sz="900" dirty="0" smtClean="0">
                <a:solidFill>
                  <a:schemeClr val="tx1">
                    <a:lumMod val="65000"/>
                    <a:lumOff val="35000"/>
                  </a:schemeClr>
                </a:solidFill>
                <a:latin typeface="华文细黑" pitchFamily="2" charset="-122"/>
                <a:ea typeface="华文细黑" pitchFamily="2" charset="-122"/>
              </a:rPr>
            </a:br>
            <a:r>
              <a:rPr lang="zh-CN" altLang="en-US" sz="900" dirty="0" smtClean="0">
                <a:solidFill>
                  <a:schemeClr val="tx1">
                    <a:lumMod val="65000"/>
                    <a:lumOff val="35000"/>
                  </a:schemeClr>
                </a:solidFill>
                <a:latin typeface="华文细黑" pitchFamily="2" charset="-122"/>
                <a:ea typeface="华文细黑" pitchFamily="2" charset="-122"/>
              </a:rPr>
              <a:t>邮编：</a:t>
            </a:r>
            <a:r>
              <a:rPr lang="en-US" altLang="zh-CN" sz="900" dirty="0" smtClean="0">
                <a:solidFill>
                  <a:schemeClr val="tx1">
                    <a:lumMod val="65000"/>
                    <a:lumOff val="35000"/>
                  </a:schemeClr>
                </a:solidFill>
                <a:latin typeface="华文细黑" pitchFamily="2" charset="-122"/>
                <a:ea typeface="华文细黑" pitchFamily="2" charset="-122"/>
              </a:rPr>
              <a:t>710075 </a:t>
            </a:r>
            <a:br>
              <a:rPr lang="en-US" altLang="zh-CN" sz="900" dirty="0" smtClean="0">
                <a:solidFill>
                  <a:schemeClr val="tx1">
                    <a:lumMod val="65000"/>
                    <a:lumOff val="35000"/>
                  </a:schemeClr>
                </a:solidFill>
                <a:latin typeface="华文细黑" pitchFamily="2" charset="-122"/>
                <a:ea typeface="华文细黑" pitchFamily="2" charset="-122"/>
              </a:rPr>
            </a:br>
            <a:endParaRPr lang="zh-CN" altLang="en-US" sz="900" dirty="0">
              <a:solidFill>
                <a:schemeClr val="tx1">
                  <a:lumMod val="65000"/>
                  <a:lumOff val="35000"/>
                </a:schemeClr>
              </a:solidFill>
              <a:latin typeface="华文细黑" pitchFamily="2" charset="-122"/>
              <a:ea typeface="华文细黑" pitchFamily="2" charset="-122"/>
            </a:endParaRPr>
          </a:p>
        </p:txBody>
      </p:sp>
      <p:sp>
        <p:nvSpPr>
          <p:cNvPr id="8" name="TextBox 4"/>
          <p:cNvSpPr txBox="1"/>
          <p:nvPr/>
        </p:nvSpPr>
        <p:spPr>
          <a:xfrm>
            <a:off x="3349155" y="4426985"/>
            <a:ext cx="1942925" cy="269666"/>
          </a:xfrm>
          <a:prstGeom prst="rect">
            <a:avLst/>
          </a:prstGeom>
          <a:noFill/>
        </p:spPr>
        <p:txBody>
          <a:bodyPr wrap="square" lIns="99412" tIns="49709" rIns="99412" bIns="49709" rtlCol="0">
            <a:spAutoFit/>
          </a:bodyPr>
          <a:lstStyle/>
          <a:p>
            <a:r>
              <a:rPr lang="zh-CN" altLang="en-US" sz="1100" b="1" dirty="0" smtClean="0">
                <a:solidFill>
                  <a:schemeClr val="tx1">
                    <a:lumMod val="85000"/>
                    <a:lumOff val="15000"/>
                  </a:schemeClr>
                </a:solidFill>
                <a:latin typeface="华文细黑" pitchFamily="2" charset="-122"/>
                <a:ea typeface="华文细黑" pitchFamily="2" charset="-122"/>
              </a:rPr>
              <a:t>美林数据股份有限公司</a:t>
            </a:r>
            <a:endParaRPr lang="zh-CN" altLang="en-US" sz="900" dirty="0">
              <a:solidFill>
                <a:schemeClr val="tx1">
                  <a:lumMod val="85000"/>
                  <a:lumOff val="15000"/>
                </a:schemeClr>
              </a:solidFill>
              <a:latin typeface="华文细黑" pitchFamily="2" charset="-122"/>
              <a:ea typeface="华文细黑" pitchFamily="2" charset="-122"/>
            </a:endParaRPr>
          </a:p>
        </p:txBody>
      </p:sp>
      <p:sp>
        <p:nvSpPr>
          <p:cNvPr id="9" name="TextBox 5"/>
          <p:cNvSpPr txBox="1"/>
          <p:nvPr/>
        </p:nvSpPr>
        <p:spPr>
          <a:xfrm>
            <a:off x="3349156" y="5445224"/>
            <a:ext cx="3571901" cy="230685"/>
          </a:xfrm>
          <a:prstGeom prst="rect">
            <a:avLst/>
          </a:prstGeom>
          <a:noFill/>
        </p:spPr>
        <p:txBody>
          <a:bodyPr wrap="square" lIns="91294" tIns="45647" rIns="91294" bIns="45647" rtlCol="0">
            <a:spAutoFit/>
          </a:bodyPr>
          <a:lstStyle/>
          <a:p>
            <a:r>
              <a:rPr lang="zh-CN" altLang="en-US" sz="900" dirty="0" smtClean="0">
                <a:solidFill>
                  <a:schemeClr val="tx1">
                    <a:lumMod val="65000"/>
                    <a:lumOff val="35000"/>
                  </a:schemeClr>
                </a:solidFill>
                <a:latin typeface="华文细黑" pitchFamily="2" charset="-122"/>
                <a:ea typeface="华文细黑" pitchFamily="2" charset="-122"/>
              </a:rPr>
              <a:t>请致电</a:t>
            </a:r>
            <a:r>
              <a:rPr lang="en-US" altLang="zh-CN" sz="900" dirty="0" smtClean="0">
                <a:solidFill>
                  <a:schemeClr val="tx1">
                    <a:lumMod val="65000"/>
                    <a:lumOff val="35000"/>
                  </a:schemeClr>
                </a:solidFill>
                <a:latin typeface="华文细黑" pitchFamily="2" charset="-122"/>
                <a:ea typeface="华文细黑" pitchFamily="2" charset="-122"/>
              </a:rPr>
              <a:t>029-86698003</a:t>
            </a:r>
            <a:r>
              <a:rPr lang="zh-CN" altLang="en-US" sz="900" dirty="0" smtClean="0">
                <a:solidFill>
                  <a:schemeClr val="tx1">
                    <a:lumMod val="65000"/>
                    <a:lumOff val="35000"/>
                  </a:schemeClr>
                </a:solidFill>
                <a:latin typeface="华文细黑" pitchFamily="2" charset="-122"/>
                <a:ea typeface="华文细黑" pitchFamily="2" charset="-122"/>
              </a:rPr>
              <a:t>或登录</a:t>
            </a:r>
            <a:r>
              <a:rPr lang="en-US" altLang="zh-CN" sz="900" dirty="0" smtClean="0">
                <a:solidFill>
                  <a:schemeClr val="tx1">
                    <a:lumMod val="65000"/>
                    <a:lumOff val="35000"/>
                  </a:schemeClr>
                </a:solidFill>
                <a:latin typeface="华文细黑" pitchFamily="2" charset="-122"/>
                <a:ea typeface="华文细黑" pitchFamily="2" charset="-122"/>
              </a:rPr>
              <a:t>www.meritit.com</a:t>
            </a:r>
            <a:r>
              <a:rPr lang="zh-CN" altLang="en-US" sz="900" dirty="0" smtClean="0">
                <a:solidFill>
                  <a:schemeClr val="tx1">
                    <a:lumMod val="65000"/>
                    <a:lumOff val="35000"/>
                  </a:schemeClr>
                </a:solidFill>
                <a:latin typeface="华文细黑" pitchFamily="2" charset="-122"/>
                <a:ea typeface="华文细黑" pitchFamily="2" charset="-122"/>
              </a:rPr>
              <a:t>获取更多详情</a:t>
            </a:r>
            <a:endParaRPr lang="zh-CN" altLang="en-US" sz="900" dirty="0">
              <a:solidFill>
                <a:schemeClr val="tx1">
                  <a:lumMod val="65000"/>
                  <a:lumOff val="35000"/>
                </a:schemeClr>
              </a:solidFill>
              <a:latin typeface="华文细黑" pitchFamily="2" charset="-122"/>
              <a:ea typeface="华文细黑" pitchFamily="2" charset="-122"/>
            </a:endParaRPr>
          </a:p>
        </p:txBody>
      </p:sp>
    </p:spTree>
    <p:extLst>
      <p:ext uri="{BB962C8B-B14F-4D97-AF65-F5344CB8AC3E}">
        <p14:creationId xmlns:p14="http://schemas.microsoft.com/office/powerpoint/2010/main" val="42806028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项目进度管理概述</a:t>
            </a:r>
            <a:endParaRPr lang="zh-CN" altLang="en-US" dirty="0"/>
          </a:p>
        </p:txBody>
      </p:sp>
      <p:sp>
        <p:nvSpPr>
          <p:cNvPr id="16" name="副标题 2"/>
          <p:cNvSpPr txBox="1">
            <a:spLocks/>
          </p:cNvSpPr>
          <p:nvPr/>
        </p:nvSpPr>
        <p:spPr>
          <a:xfrm>
            <a:off x="827584" y="260648"/>
            <a:ext cx="824136" cy="504056"/>
          </a:xfrm>
          <a:prstGeom prst="rect">
            <a:avLst/>
          </a:prstGeom>
        </p:spPr>
        <p:txBody>
          <a:bodyPr/>
          <a:lstStyle>
            <a:lvl1pPr marL="0" indent="0" algn="l" defTabSz="914400" rtl="0" eaLnBrk="1" latinLnBrk="0" hangingPunct="1">
              <a:spcBef>
                <a:spcPct val="20000"/>
              </a:spcBef>
              <a:buFont typeface="Arial" pitchFamily="34" charset="0"/>
              <a:buNone/>
              <a:defRPr sz="3200" b="1" kern="1200">
                <a:solidFill>
                  <a:schemeClr val="bg1"/>
                </a:solidFill>
                <a:latin typeface="微软雅黑" panose="020B0503020204020204" pitchFamily="34" charset="-122"/>
                <a:ea typeface="微软雅黑" panose="020B0503020204020204"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zh-CN" dirty="0" smtClean="0"/>
              <a:t>01</a:t>
            </a:r>
            <a:endParaRPr lang="zh-CN" altLang="en-US" dirty="0"/>
          </a:p>
        </p:txBody>
      </p:sp>
      <p:sp>
        <p:nvSpPr>
          <p:cNvPr id="3" name="圆角矩形 2"/>
          <p:cNvSpPr/>
          <p:nvPr/>
        </p:nvSpPr>
        <p:spPr>
          <a:xfrm>
            <a:off x="1547664" y="1772816"/>
            <a:ext cx="6048672" cy="1368152"/>
          </a:xfrm>
          <a:prstGeom prst="roundRect">
            <a:avLst/>
          </a:prstGeom>
          <a:solidFill>
            <a:srgbClr val="A6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进度是对执行的活动和里程碑所制定的工作计划的日期表</a:t>
            </a:r>
            <a:endParaRPr lang="zh-CN" altLang="en-US" b="1" dirty="0">
              <a:latin typeface="微软雅黑" panose="020B0503020204020204" pitchFamily="34" charset="-122"/>
              <a:ea typeface="微软雅黑" panose="020B0503020204020204" pitchFamily="34" charset="-122"/>
            </a:endParaRPr>
          </a:p>
        </p:txBody>
      </p:sp>
      <p:sp>
        <p:nvSpPr>
          <p:cNvPr id="5" name="圆角矩形 4"/>
          <p:cNvSpPr/>
          <p:nvPr/>
        </p:nvSpPr>
        <p:spPr>
          <a:xfrm>
            <a:off x="1555476" y="3861048"/>
            <a:ext cx="6040860" cy="1368152"/>
          </a:xfrm>
          <a:prstGeom prst="roundRect">
            <a:avLst/>
          </a:prstGeom>
          <a:solidFill>
            <a:srgbClr val="A6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进度管理是为了确保项目按期完成所需的管理过程</a:t>
            </a:r>
            <a:endParaRPr lang="zh-CN" altLang="en-US" b="1" dirty="0">
              <a:latin typeface="微软雅黑" panose="020B0503020204020204" pitchFamily="34" charset="-122"/>
              <a:ea typeface="微软雅黑" panose="020B0503020204020204" pitchFamily="34" charset="-122"/>
            </a:endParaRPr>
          </a:p>
        </p:txBody>
      </p:sp>
      <p:sp>
        <p:nvSpPr>
          <p:cNvPr id="4" name="五角星 3"/>
          <p:cNvSpPr/>
          <p:nvPr/>
        </p:nvSpPr>
        <p:spPr>
          <a:xfrm>
            <a:off x="812690" y="2096852"/>
            <a:ext cx="412068" cy="50405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角星 6"/>
          <p:cNvSpPr/>
          <p:nvPr/>
        </p:nvSpPr>
        <p:spPr>
          <a:xfrm>
            <a:off x="827584" y="4293096"/>
            <a:ext cx="412068" cy="50405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7616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项目进度的重要性和复杂性</a:t>
            </a:r>
            <a:endParaRPr lang="zh-CN" altLang="en-US" dirty="0"/>
          </a:p>
        </p:txBody>
      </p:sp>
      <p:sp>
        <p:nvSpPr>
          <p:cNvPr id="4" name="圆角矩形 3"/>
          <p:cNvSpPr/>
          <p:nvPr/>
        </p:nvSpPr>
        <p:spPr>
          <a:xfrm>
            <a:off x="1115616" y="3086962"/>
            <a:ext cx="4752626" cy="792088"/>
          </a:xfrm>
          <a:prstGeom prst="roundRect">
            <a:avLst/>
          </a:prstGeom>
          <a:solidFill>
            <a:srgbClr val="A6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进度问题是项目冲突的主要原因，尤其在项目的后期</a:t>
            </a:r>
            <a:endParaRPr lang="zh-CN" altLang="en-US" b="1" dirty="0">
              <a:latin typeface="微软雅黑" panose="020B0503020204020204" pitchFamily="34" charset="-122"/>
              <a:ea typeface="微软雅黑" panose="020B0503020204020204" pitchFamily="34" charset="-122"/>
            </a:endParaRPr>
          </a:p>
        </p:txBody>
      </p:sp>
      <p:sp>
        <p:nvSpPr>
          <p:cNvPr id="5" name="五角星 4"/>
          <p:cNvSpPr/>
          <p:nvPr/>
        </p:nvSpPr>
        <p:spPr>
          <a:xfrm>
            <a:off x="467544" y="3280686"/>
            <a:ext cx="412068" cy="32403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115616" y="2078850"/>
            <a:ext cx="4613938" cy="762368"/>
          </a:xfrm>
          <a:prstGeom prst="roundRect">
            <a:avLst/>
          </a:prstGeom>
          <a:solidFill>
            <a:srgbClr val="A6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时间是项目规划中灵活性最小的因素</a:t>
            </a:r>
            <a:endParaRPr lang="zh-CN" altLang="en-US" b="1" dirty="0">
              <a:latin typeface="微软雅黑" panose="020B0503020204020204" pitchFamily="34" charset="-122"/>
              <a:ea typeface="微软雅黑" panose="020B0503020204020204" pitchFamily="34" charset="-122"/>
            </a:endParaRPr>
          </a:p>
        </p:txBody>
      </p:sp>
      <p:sp>
        <p:nvSpPr>
          <p:cNvPr id="8" name="圆角矩形 7"/>
          <p:cNvSpPr/>
          <p:nvPr/>
        </p:nvSpPr>
        <p:spPr>
          <a:xfrm>
            <a:off x="1115616" y="1196752"/>
            <a:ext cx="4680520" cy="684076"/>
          </a:xfrm>
          <a:prstGeom prst="roundRect">
            <a:avLst/>
          </a:prstGeom>
          <a:solidFill>
            <a:srgbClr val="A6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按时完成项目是项目经理最大的挑战之一</a:t>
            </a:r>
            <a:endParaRPr lang="zh-CN" altLang="en-US" b="1" dirty="0">
              <a:latin typeface="微软雅黑" panose="020B0503020204020204" pitchFamily="34" charset="-122"/>
              <a:ea typeface="微软雅黑" panose="020B0503020204020204" pitchFamily="34" charset="-122"/>
            </a:endParaRPr>
          </a:p>
        </p:txBody>
      </p:sp>
      <p:graphicFrame>
        <p:nvGraphicFramePr>
          <p:cNvPr id="10" name="图示 9"/>
          <p:cNvGraphicFramePr/>
          <p:nvPr>
            <p:extLst>
              <p:ext uri="{D42A27DB-BD31-4B8C-83A1-F6EECF244321}">
                <p14:modId xmlns:p14="http://schemas.microsoft.com/office/powerpoint/2010/main" val="3027396425"/>
              </p:ext>
            </p:extLst>
          </p:nvPr>
        </p:nvGraphicFramePr>
        <p:xfrm>
          <a:off x="1259632" y="4005064"/>
          <a:ext cx="4176464" cy="25802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五角星 10"/>
          <p:cNvSpPr/>
          <p:nvPr/>
        </p:nvSpPr>
        <p:spPr>
          <a:xfrm>
            <a:off x="395536" y="2298016"/>
            <a:ext cx="412068" cy="32403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角星 11"/>
          <p:cNvSpPr/>
          <p:nvPr/>
        </p:nvSpPr>
        <p:spPr>
          <a:xfrm>
            <a:off x="395536" y="1376772"/>
            <a:ext cx="412068" cy="32403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副标题 2"/>
          <p:cNvSpPr>
            <a:spLocks noGrp="1"/>
          </p:cNvSpPr>
          <p:nvPr>
            <p:ph type="subTitle" idx="1"/>
          </p:nvPr>
        </p:nvSpPr>
        <p:spPr>
          <a:xfrm>
            <a:off x="5580112" y="4149080"/>
            <a:ext cx="2376264" cy="2376264"/>
          </a:xfrm>
        </p:spPr>
        <p:txBody>
          <a:bodyPr/>
          <a:lstStyle/>
          <a:p>
            <a:r>
              <a:rPr lang="en-US" altLang="zh-CN" sz="1400" dirty="0" smtClean="0">
                <a:solidFill>
                  <a:schemeClr val="tx1"/>
                </a:solidFill>
              </a:rPr>
              <a:t>&gt;</a:t>
            </a:r>
            <a:r>
              <a:rPr lang="zh-CN" altLang="en-US" sz="1400" dirty="0" smtClean="0">
                <a:solidFill>
                  <a:schemeClr val="tx1"/>
                </a:solidFill>
              </a:rPr>
              <a:t>在项目过程三要素（进度、质量、成本）中，进度的影响力最强，进度的变化会引起项目质量的变化，同时会引起项目成本的变化。当项目进度延迟时，会引起项目成本的增加，项目进度和成本的延长和增加间接的表明，按照项目预期，项目的质量目标未按照要求达成。</a:t>
            </a:r>
            <a:endParaRPr lang="zh-CN" altLang="en-US" sz="1400" dirty="0">
              <a:solidFill>
                <a:schemeClr val="tx1"/>
              </a:solidFill>
            </a:endParaRPr>
          </a:p>
        </p:txBody>
      </p:sp>
    </p:spTree>
    <p:extLst>
      <p:ext uri="{BB962C8B-B14F-4D97-AF65-F5344CB8AC3E}">
        <p14:creationId xmlns:p14="http://schemas.microsoft.com/office/powerpoint/2010/main" val="2132763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45854" y="404664"/>
            <a:ext cx="3240360" cy="540240"/>
          </a:xfrm>
        </p:spPr>
        <p:txBody>
          <a:bodyPr/>
          <a:lstStyle/>
          <a:p>
            <a:r>
              <a:rPr lang="zh-CN" altLang="en-US" dirty="0" smtClean="0"/>
              <a:t>项目进度管理过程</a:t>
            </a:r>
            <a:endParaRPr lang="zh-CN" altLang="en-US" dirty="0"/>
          </a:p>
        </p:txBody>
      </p:sp>
      <p:sp>
        <p:nvSpPr>
          <p:cNvPr id="4" name="圆角矩形 3"/>
          <p:cNvSpPr/>
          <p:nvPr/>
        </p:nvSpPr>
        <p:spPr>
          <a:xfrm>
            <a:off x="2389014" y="1489940"/>
            <a:ext cx="4896544" cy="570908"/>
          </a:xfrm>
          <a:prstGeom prst="roundRect">
            <a:avLst/>
          </a:prstGeom>
          <a:solidFill>
            <a:srgbClr val="A6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活动定义</a:t>
            </a:r>
            <a:endParaRPr lang="zh-CN" altLang="en-US" b="1" dirty="0">
              <a:latin typeface="微软雅黑" panose="020B0503020204020204" pitchFamily="34" charset="-122"/>
              <a:ea typeface="微软雅黑" panose="020B0503020204020204" pitchFamily="34" charset="-122"/>
            </a:endParaRPr>
          </a:p>
        </p:txBody>
      </p:sp>
      <p:sp>
        <p:nvSpPr>
          <p:cNvPr id="5" name="五角星 4"/>
          <p:cNvSpPr/>
          <p:nvPr/>
        </p:nvSpPr>
        <p:spPr>
          <a:xfrm>
            <a:off x="1670910" y="1613376"/>
            <a:ext cx="412068" cy="32403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411760" y="2498052"/>
            <a:ext cx="4896544" cy="570908"/>
          </a:xfrm>
          <a:prstGeom prst="roundRect">
            <a:avLst/>
          </a:prstGeom>
          <a:solidFill>
            <a:srgbClr val="A6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活动排序</a:t>
            </a:r>
          </a:p>
        </p:txBody>
      </p:sp>
      <p:sp>
        <p:nvSpPr>
          <p:cNvPr id="9" name="五角星 8"/>
          <p:cNvSpPr/>
          <p:nvPr/>
        </p:nvSpPr>
        <p:spPr>
          <a:xfrm>
            <a:off x="1691680" y="2570060"/>
            <a:ext cx="412068" cy="32403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2411760" y="5522388"/>
            <a:ext cx="4896544" cy="570908"/>
          </a:xfrm>
          <a:prstGeom prst="roundRect">
            <a:avLst/>
          </a:prstGeom>
          <a:solidFill>
            <a:srgbClr val="A6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进度控制</a:t>
            </a:r>
            <a:endParaRPr lang="zh-CN" altLang="en-US" b="1" dirty="0">
              <a:latin typeface="微软雅黑" panose="020B0503020204020204" pitchFamily="34" charset="-122"/>
              <a:ea typeface="微软雅黑" panose="020B0503020204020204" pitchFamily="34" charset="-122"/>
            </a:endParaRPr>
          </a:p>
        </p:txBody>
      </p:sp>
      <p:sp>
        <p:nvSpPr>
          <p:cNvPr id="12" name="圆角矩形 11"/>
          <p:cNvSpPr/>
          <p:nvPr/>
        </p:nvSpPr>
        <p:spPr>
          <a:xfrm>
            <a:off x="2411760" y="3578172"/>
            <a:ext cx="4896544" cy="570908"/>
          </a:xfrm>
          <a:prstGeom prst="roundRect">
            <a:avLst/>
          </a:prstGeom>
          <a:solidFill>
            <a:srgbClr val="A6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活动历时估算</a:t>
            </a:r>
            <a:endParaRPr lang="zh-CN" altLang="en-US" b="1" dirty="0">
              <a:latin typeface="微软雅黑" panose="020B0503020204020204" pitchFamily="34" charset="-122"/>
              <a:ea typeface="微软雅黑" panose="020B0503020204020204" pitchFamily="34" charset="-122"/>
            </a:endParaRPr>
          </a:p>
        </p:txBody>
      </p:sp>
      <p:sp>
        <p:nvSpPr>
          <p:cNvPr id="13" name="五角星 12"/>
          <p:cNvSpPr/>
          <p:nvPr/>
        </p:nvSpPr>
        <p:spPr>
          <a:xfrm>
            <a:off x="1691680" y="3650180"/>
            <a:ext cx="412068" cy="32403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五角星 14"/>
          <p:cNvSpPr/>
          <p:nvPr/>
        </p:nvSpPr>
        <p:spPr>
          <a:xfrm>
            <a:off x="1691680" y="5625244"/>
            <a:ext cx="412068" cy="32403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2411760" y="4586284"/>
            <a:ext cx="4896544" cy="570908"/>
          </a:xfrm>
          <a:prstGeom prst="roundRect">
            <a:avLst/>
          </a:prstGeom>
          <a:solidFill>
            <a:srgbClr val="A6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制定</a:t>
            </a:r>
            <a:r>
              <a:rPr lang="zh-CN" altLang="en-US" b="1" dirty="0">
                <a:latin typeface="微软雅黑" panose="020B0503020204020204" pitchFamily="34" charset="-122"/>
                <a:ea typeface="微软雅黑" panose="020B0503020204020204" pitchFamily="34" charset="-122"/>
              </a:rPr>
              <a:t>进</a:t>
            </a:r>
            <a:r>
              <a:rPr lang="zh-CN" altLang="en-US" b="1" dirty="0" smtClean="0">
                <a:latin typeface="微软雅黑" panose="020B0503020204020204" pitchFamily="34" charset="-122"/>
                <a:ea typeface="微软雅黑" panose="020B0503020204020204" pitchFamily="34" charset="-122"/>
              </a:rPr>
              <a:t>度计划</a:t>
            </a:r>
            <a:endParaRPr lang="zh-CN" altLang="en-US" b="1" dirty="0">
              <a:latin typeface="微软雅黑" panose="020B0503020204020204" pitchFamily="34" charset="-122"/>
              <a:ea typeface="微软雅黑" panose="020B0503020204020204" pitchFamily="34" charset="-122"/>
            </a:endParaRPr>
          </a:p>
        </p:txBody>
      </p:sp>
      <p:sp>
        <p:nvSpPr>
          <p:cNvPr id="17" name="五角星 16"/>
          <p:cNvSpPr/>
          <p:nvPr/>
        </p:nvSpPr>
        <p:spPr>
          <a:xfrm>
            <a:off x="1711660" y="4709720"/>
            <a:ext cx="412068" cy="32403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54874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项目任务分解</a:t>
            </a:r>
            <a:endParaRPr lang="zh-CN" altLang="en-US" dirty="0"/>
          </a:p>
        </p:txBody>
      </p:sp>
      <p:sp>
        <p:nvSpPr>
          <p:cNvPr id="3" name="副标题 2"/>
          <p:cNvSpPr>
            <a:spLocks noGrp="1"/>
          </p:cNvSpPr>
          <p:nvPr>
            <p:ph type="subTitle" idx="1"/>
          </p:nvPr>
        </p:nvSpPr>
        <p:spPr>
          <a:xfrm>
            <a:off x="1187624" y="3933056"/>
            <a:ext cx="2309402" cy="504056"/>
          </a:xfrm>
        </p:spPr>
        <p:txBody>
          <a:bodyPr/>
          <a:lstStyle/>
          <a:p>
            <a:r>
              <a:rPr lang="zh-CN" altLang="en-US" sz="1600" dirty="0" smtClean="0">
                <a:solidFill>
                  <a:schemeClr val="tx1"/>
                </a:solidFill>
              </a:rPr>
              <a:t>任务分解的结果</a:t>
            </a:r>
            <a:endParaRPr lang="zh-CN" altLang="en-US" sz="1600" dirty="0">
              <a:solidFill>
                <a:schemeClr val="tx1"/>
              </a:solidFill>
            </a:endParaRPr>
          </a:p>
        </p:txBody>
      </p:sp>
      <p:sp>
        <p:nvSpPr>
          <p:cNvPr id="4" name="副标题 2"/>
          <p:cNvSpPr txBox="1">
            <a:spLocks/>
          </p:cNvSpPr>
          <p:nvPr/>
        </p:nvSpPr>
        <p:spPr>
          <a:xfrm>
            <a:off x="945078" y="413048"/>
            <a:ext cx="824136" cy="504056"/>
          </a:xfrm>
          <a:prstGeom prst="rect">
            <a:avLst/>
          </a:prstGeom>
        </p:spPr>
        <p:txBody>
          <a:bodyPr/>
          <a:lstStyle>
            <a:lvl1pPr marL="0" indent="0" algn="l" defTabSz="914400" rtl="0" eaLnBrk="1" latinLnBrk="0" hangingPunct="1">
              <a:spcBef>
                <a:spcPct val="20000"/>
              </a:spcBef>
              <a:buFont typeface="Arial" pitchFamily="34" charset="0"/>
              <a:buNone/>
              <a:defRPr sz="3200" b="1" kern="1200">
                <a:solidFill>
                  <a:schemeClr val="bg1"/>
                </a:solidFill>
                <a:latin typeface="微软雅黑" panose="020B0503020204020204" pitchFamily="34" charset="-122"/>
                <a:ea typeface="微软雅黑" panose="020B0503020204020204"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zh-CN" dirty="0" smtClean="0"/>
              <a:t>02</a:t>
            </a:r>
            <a:endParaRPr lang="zh-CN" altLang="en-US" dirty="0"/>
          </a:p>
        </p:txBody>
      </p:sp>
      <p:sp>
        <p:nvSpPr>
          <p:cNvPr id="5" name="矩形 4"/>
          <p:cNvSpPr/>
          <p:nvPr/>
        </p:nvSpPr>
        <p:spPr>
          <a:xfrm>
            <a:off x="1547664" y="2276872"/>
            <a:ext cx="6336704"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latin typeface="微软雅黑" panose="020B0503020204020204" pitchFamily="34" charset="-122"/>
                <a:ea typeface="微软雅黑" panose="020B0503020204020204" pitchFamily="34" charset="-122"/>
              </a:rPr>
              <a:t>将一个项目分解为更多的工作细目，使项目变得更易管理，更易操作。</a:t>
            </a:r>
            <a:endParaRPr lang="zh-CN" altLang="en-US" b="1" dirty="0">
              <a:latin typeface="微软雅黑" panose="020B0503020204020204" pitchFamily="34" charset="-122"/>
              <a:ea typeface="微软雅黑" panose="020B0503020204020204" pitchFamily="34" charset="-122"/>
            </a:endParaRPr>
          </a:p>
        </p:txBody>
      </p:sp>
      <p:sp>
        <p:nvSpPr>
          <p:cNvPr id="6" name="副标题 2"/>
          <p:cNvSpPr txBox="1">
            <a:spLocks/>
          </p:cNvSpPr>
          <p:nvPr/>
        </p:nvSpPr>
        <p:spPr>
          <a:xfrm>
            <a:off x="1118854" y="1637184"/>
            <a:ext cx="2309402" cy="504056"/>
          </a:xfrm>
          <a:prstGeom prst="rect">
            <a:avLst/>
          </a:prstGeom>
        </p:spPr>
        <p:txBody>
          <a:bodyPr/>
          <a:lstStyle>
            <a:lvl1pPr marL="0" indent="0" algn="l" defTabSz="914400" rtl="0" eaLnBrk="1" latinLnBrk="0" hangingPunct="1">
              <a:spcBef>
                <a:spcPct val="20000"/>
              </a:spcBef>
              <a:buFont typeface="Arial" pitchFamily="34" charset="0"/>
              <a:buNone/>
              <a:defRPr sz="3200" b="1" kern="1200">
                <a:solidFill>
                  <a:schemeClr val="bg1"/>
                </a:solidFill>
                <a:latin typeface="微软雅黑" panose="020B0503020204020204" pitchFamily="34" charset="-122"/>
                <a:ea typeface="微软雅黑" panose="020B0503020204020204"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dirty="0" smtClean="0">
                <a:solidFill>
                  <a:schemeClr val="tx1"/>
                </a:solidFill>
              </a:rPr>
              <a:t>什么是任务分解？</a:t>
            </a:r>
            <a:endParaRPr lang="zh-CN" altLang="en-US" sz="1600" dirty="0">
              <a:solidFill>
                <a:schemeClr val="tx1"/>
              </a:solidFill>
            </a:endParaRPr>
          </a:p>
        </p:txBody>
      </p:sp>
      <p:sp>
        <p:nvSpPr>
          <p:cNvPr id="7" name="矩形 6"/>
          <p:cNvSpPr/>
          <p:nvPr/>
        </p:nvSpPr>
        <p:spPr>
          <a:xfrm>
            <a:off x="1547664" y="4509120"/>
            <a:ext cx="6336704"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latin typeface="微软雅黑" panose="020B0503020204020204" pitchFamily="34" charset="-122"/>
                <a:ea typeface="微软雅黑" panose="020B0503020204020204" pitchFamily="34" charset="-122"/>
              </a:rPr>
              <a:t>WBS(Work Breakdown </a:t>
            </a:r>
            <a:r>
              <a:rPr lang="en-US" altLang="zh-CN" b="1" dirty="0" smtClean="0">
                <a:latin typeface="微软雅黑" panose="020B0503020204020204" pitchFamily="34" charset="-122"/>
                <a:ea typeface="微软雅黑" panose="020B0503020204020204" pitchFamily="34" charset="-122"/>
              </a:rPr>
              <a:t>Structure)</a:t>
            </a:r>
            <a:r>
              <a:rPr lang="zh-CN" altLang="en-US" b="1" dirty="0" smtClean="0">
                <a:latin typeface="微软雅黑" panose="020B0503020204020204" pitchFamily="34" charset="-122"/>
                <a:ea typeface="微软雅黑" panose="020B0503020204020204" pitchFamily="34" charset="-122"/>
              </a:rPr>
              <a:t>工作分解结构</a:t>
            </a:r>
            <a:endParaRPr lang="en-US" altLang="zh-CN" b="1" dirty="0" smtClean="0">
              <a:latin typeface="微软雅黑" panose="020B0503020204020204" pitchFamily="34" charset="-122"/>
              <a:ea typeface="微软雅黑" panose="020B0503020204020204" pitchFamily="34" charset="-122"/>
            </a:endParaRPr>
          </a:p>
          <a:p>
            <a:r>
              <a:rPr lang="en-US" altLang="zh-CN" b="1" dirty="0" smtClean="0">
                <a:latin typeface="微软雅黑" panose="020B0503020204020204" pitchFamily="34" charset="-122"/>
                <a:ea typeface="微软雅黑" panose="020B0503020204020204" pitchFamily="34" charset="-122"/>
              </a:rPr>
              <a:t>WBS</a:t>
            </a:r>
            <a:r>
              <a:rPr lang="zh-CN" altLang="en-US" b="1" dirty="0" smtClean="0">
                <a:latin typeface="微软雅黑" panose="020B0503020204020204" pitchFamily="34" charset="-122"/>
                <a:ea typeface="微软雅黑" panose="020B0503020204020204" pitchFamily="34" charset="-122"/>
              </a:rPr>
              <a:t>是为了完成项目的目标和创造项目的可交付成果，由项目团队进行的一种对项目工作有层次的分解。</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7468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WBS</a:t>
            </a:r>
            <a:r>
              <a:rPr lang="zh-CN" altLang="en-US" dirty="0" smtClean="0"/>
              <a:t>示例与作用</a:t>
            </a:r>
            <a:endParaRPr lang="zh-CN" altLang="en-US" dirty="0"/>
          </a:p>
        </p:txBody>
      </p:sp>
      <p:sp>
        <p:nvSpPr>
          <p:cNvPr id="3" name="副标题 2"/>
          <p:cNvSpPr>
            <a:spLocks noGrp="1"/>
          </p:cNvSpPr>
          <p:nvPr>
            <p:ph type="subTitle" idx="1"/>
          </p:nvPr>
        </p:nvSpPr>
        <p:spPr>
          <a:xfrm>
            <a:off x="4860032" y="1417376"/>
            <a:ext cx="1368152" cy="504056"/>
          </a:xfrm>
        </p:spPr>
        <p:txBody>
          <a:bodyPr/>
          <a:lstStyle/>
          <a:p>
            <a:r>
              <a:rPr lang="en-US" altLang="zh-CN" sz="1400" dirty="0" smtClean="0">
                <a:solidFill>
                  <a:schemeClr val="tx1"/>
                </a:solidFill>
              </a:rPr>
              <a:t>WBS</a:t>
            </a:r>
            <a:r>
              <a:rPr lang="zh-CN" altLang="en-US" sz="1400" dirty="0" smtClean="0">
                <a:solidFill>
                  <a:schemeClr val="tx1"/>
                </a:solidFill>
              </a:rPr>
              <a:t>的作用</a:t>
            </a:r>
            <a:r>
              <a:rPr lang="zh-CN" altLang="en-US" sz="1400" dirty="0">
                <a:solidFill>
                  <a:schemeClr val="tx1"/>
                </a:solidFill>
              </a:rPr>
              <a:t>：</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988840"/>
            <a:ext cx="4392487" cy="247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圆角矩形标注 3"/>
          <p:cNvSpPr/>
          <p:nvPr/>
        </p:nvSpPr>
        <p:spPr>
          <a:xfrm>
            <a:off x="975063" y="5517232"/>
            <a:ext cx="3596937" cy="936104"/>
          </a:xfrm>
          <a:prstGeom prst="wedgeRoundRectCallout">
            <a:avLst>
              <a:gd name="adj1" fmla="val -54178"/>
              <a:gd name="adj2" fmla="val -17193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latin typeface="微软雅黑" panose="020B0503020204020204" pitchFamily="34" charset="-122"/>
                <a:ea typeface="微软雅黑" panose="020B0503020204020204" pitchFamily="34" charset="-122"/>
              </a:rPr>
              <a:t>工作包（</a:t>
            </a:r>
            <a:r>
              <a:rPr lang="en-US" altLang="zh-CN" sz="1600" b="1" dirty="0" smtClean="0">
                <a:solidFill>
                  <a:schemeClr val="tx1"/>
                </a:solidFill>
                <a:latin typeface="微软雅黑" panose="020B0503020204020204" pitchFamily="34" charset="-122"/>
                <a:ea typeface="微软雅黑" panose="020B0503020204020204" pitchFamily="34" charset="-122"/>
              </a:rPr>
              <a:t>WORK PACKAGES</a:t>
            </a:r>
            <a:r>
              <a:rPr lang="zh-CN" altLang="en-US" sz="1600" b="1" dirty="0" smtClean="0">
                <a:solidFill>
                  <a:schemeClr val="tx1"/>
                </a:solidFill>
                <a:latin typeface="微软雅黑" panose="020B0503020204020204" pitchFamily="34" charset="-122"/>
                <a:ea typeface="微软雅黑" panose="020B0503020204020204" pitchFamily="34" charset="-122"/>
              </a:rPr>
              <a:t>），工作分解结构最底层的可交付成果</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5" name="椭圆 4"/>
          <p:cNvSpPr/>
          <p:nvPr/>
        </p:nvSpPr>
        <p:spPr>
          <a:xfrm>
            <a:off x="179512" y="3633200"/>
            <a:ext cx="720079" cy="1080120"/>
          </a:xfrm>
          <a:prstGeom prst="ellipse">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副标题 2"/>
          <p:cNvSpPr txBox="1">
            <a:spLocks/>
          </p:cNvSpPr>
          <p:nvPr/>
        </p:nvSpPr>
        <p:spPr>
          <a:xfrm>
            <a:off x="763960" y="1421160"/>
            <a:ext cx="1080120" cy="504056"/>
          </a:xfrm>
          <a:prstGeom prst="rect">
            <a:avLst/>
          </a:prstGeom>
        </p:spPr>
        <p:txBody>
          <a:bodyPr/>
          <a:lstStyle>
            <a:lvl1pPr marL="0" indent="0" algn="l" defTabSz="914400" rtl="0" eaLnBrk="1" latinLnBrk="0" hangingPunct="1">
              <a:spcBef>
                <a:spcPct val="20000"/>
              </a:spcBef>
              <a:buFont typeface="Arial" pitchFamily="34" charset="0"/>
              <a:buNone/>
              <a:defRPr sz="3200" b="1" kern="1200">
                <a:solidFill>
                  <a:schemeClr val="bg1"/>
                </a:solidFill>
                <a:latin typeface="微软雅黑" panose="020B0503020204020204" pitchFamily="34" charset="-122"/>
                <a:ea typeface="微软雅黑" panose="020B0503020204020204"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zh-CN" sz="1400" dirty="0" smtClean="0">
                <a:solidFill>
                  <a:schemeClr val="tx1"/>
                </a:solidFill>
              </a:rPr>
              <a:t>WBS</a:t>
            </a:r>
            <a:r>
              <a:rPr lang="zh-CN" altLang="en-US" sz="1400" dirty="0" smtClean="0">
                <a:solidFill>
                  <a:schemeClr val="tx1"/>
                </a:solidFill>
              </a:rPr>
              <a:t>示例：</a:t>
            </a:r>
            <a:r>
              <a:rPr lang="en-US" altLang="zh-CN" dirty="0" smtClean="0"/>
              <a:t>B</a:t>
            </a:r>
            <a:endParaRPr lang="zh-CN" altLang="en-US" dirty="0"/>
          </a:p>
        </p:txBody>
      </p:sp>
      <p:sp>
        <p:nvSpPr>
          <p:cNvPr id="7" name="圆角矩形 6"/>
          <p:cNvSpPr/>
          <p:nvPr/>
        </p:nvSpPr>
        <p:spPr>
          <a:xfrm>
            <a:off x="5004048" y="1982712"/>
            <a:ext cx="3744416" cy="43924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latin typeface="微软雅黑" panose="020B0503020204020204" pitchFamily="34" charset="-122"/>
                <a:ea typeface="微软雅黑" panose="020B0503020204020204" pitchFamily="34" charset="-122"/>
              </a:rPr>
              <a:t>是面向可交付成果的对项目元素的分组，它组织并定义了整个项目范围，不在</a:t>
            </a:r>
            <a:r>
              <a:rPr lang="en-US" altLang="zh-CN" b="1" dirty="0" smtClean="0">
                <a:latin typeface="微软雅黑" panose="020B0503020204020204" pitchFamily="34" charset="-122"/>
                <a:ea typeface="微软雅黑" panose="020B0503020204020204" pitchFamily="34" charset="-122"/>
              </a:rPr>
              <a:t>WBS</a:t>
            </a:r>
            <a:r>
              <a:rPr lang="zh-CN" altLang="en-US" b="1" dirty="0" smtClean="0">
                <a:latin typeface="微软雅黑" panose="020B0503020204020204" pitchFamily="34" charset="-122"/>
                <a:ea typeface="微软雅黑" panose="020B0503020204020204" pitchFamily="34" charset="-122"/>
              </a:rPr>
              <a:t>中包括的工作不是该项目的工作。</a:t>
            </a:r>
            <a:endParaRPr lang="en-US" altLang="zh-CN" b="1" dirty="0" smtClean="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它是一</a:t>
            </a:r>
            <a:r>
              <a:rPr lang="zh-CN" altLang="en-US" b="1" dirty="0" smtClean="0">
                <a:latin typeface="微软雅黑" panose="020B0503020204020204" pitchFamily="34" charset="-122"/>
                <a:ea typeface="微软雅黑" panose="020B0503020204020204" pitchFamily="34" charset="-122"/>
              </a:rPr>
              <a:t>个分级的树型结构，是项目由粗到细的分解过程，工作结构每细分一个层次表示对项目元素更细致的描述</a:t>
            </a:r>
            <a:endParaRPr lang="en-US" altLang="zh-CN" b="1" dirty="0" smtClean="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工作包是</a:t>
            </a:r>
            <a:r>
              <a:rPr lang="en-US" altLang="zh-CN" b="1" dirty="0" smtClean="0">
                <a:latin typeface="微软雅黑" panose="020B0503020204020204" pitchFamily="34" charset="-122"/>
                <a:ea typeface="微软雅黑" panose="020B0503020204020204" pitchFamily="34" charset="-122"/>
              </a:rPr>
              <a:t>WBS</a:t>
            </a:r>
            <a:r>
              <a:rPr lang="zh-CN" altLang="en-US" b="1" dirty="0" smtClean="0">
                <a:latin typeface="微软雅黑" panose="020B0503020204020204" pitchFamily="34" charset="-122"/>
                <a:ea typeface="微软雅黑" panose="020B0503020204020204" pitchFamily="34" charset="-122"/>
              </a:rPr>
              <a:t>的最低层的可交付成果，它应当由唯一的主体完成。</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962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WBS</a:t>
            </a:r>
            <a:r>
              <a:rPr lang="zh-CN" altLang="en-US" dirty="0" smtClean="0"/>
              <a:t>的表示类型</a:t>
            </a:r>
            <a:endParaRPr lang="zh-CN" altLang="en-US" dirty="0"/>
          </a:p>
        </p:txBody>
      </p:sp>
      <p:sp>
        <p:nvSpPr>
          <p:cNvPr id="3" name="副标题 2"/>
          <p:cNvSpPr>
            <a:spLocks noGrp="1"/>
          </p:cNvSpPr>
          <p:nvPr>
            <p:ph type="subTitle" idx="1"/>
          </p:nvPr>
        </p:nvSpPr>
        <p:spPr>
          <a:xfrm>
            <a:off x="827584" y="1052736"/>
            <a:ext cx="6120680" cy="720080"/>
          </a:xfrm>
        </p:spPr>
        <p:txBody>
          <a:bodyPr/>
          <a:lstStyle/>
          <a:p>
            <a:r>
              <a:rPr lang="zh-CN" altLang="en-US" sz="1600" dirty="0" smtClean="0">
                <a:solidFill>
                  <a:schemeClr val="tx1"/>
                </a:solidFill>
              </a:rPr>
              <a:t>清单：以文本、表格的方式逐层列出任务分解的结果</a:t>
            </a:r>
            <a:endParaRPr lang="zh-CN" altLang="en-US" sz="1600" dirty="0">
              <a:solidFill>
                <a:schemeClr val="tx1"/>
              </a:solidFill>
            </a:endParaRPr>
          </a:p>
        </p:txBody>
      </p:sp>
      <p:sp>
        <p:nvSpPr>
          <p:cNvPr id="4" name="副标题 2"/>
          <p:cNvSpPr txBox="1">
            <a:spLocks/>
          </p:cNvSpPr>
          <p:nvPr/>
        </p:nvSpPr>
        <p:spPr>
          <a:xfrm>
            <a:off x="971600" y="3645024"/>
            <a:ext cx="6120680" cy="360040"/>
          </a:xfrm>
          <a:prstGeom prst="rect">
            <a:avLst/>
          </a:prstGeom>
        </p:spPr>
        <p:txBody>
          <a:bodyPr/>
          <a:lstStyle>
            <a:lvl1pPr marL="0" indent="0" algn="l" defTabSz="914400" rtl="0" eaLnBrk="1" latinLnBrk="0" hangingPunct="1">
              <a:spcBef>
                <a:spcPct val="20000"/>
              </a:spcBef>
              <a:buFont typeface="Arial" pitchFamily="34" charset="0"/>
              <a:buNone/>
              <a:defRPr sz="3200" b="1" kern="1200">
                <a:solidFill>
                  <a:schemeClr val="bg1"/>
                </a:solidFill>
                <a:latin typeface="微软雅黑" panose="020B0503020204020204" pitchFamily="34" charset="-122"/>
                <a:ea typeface="微软雅黑" panose="020B0503020204020204"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dirty="0" smtClean="0">
                <a:solidFill>
                  <a:schemeClr val="tx1"/>
                </a:solidFill>
              </a:rPr>
              <a:t>图标：以树形图的方式逐层列出任务分解的结果</a:t>
            </a:r>
            <a:endParaRPr lang="zh-CN" altLang="en-US" sz="1600"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6040" y="4149080"/>
            <a:ext cx="6048672" cy="233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3937" y="1410269"/>
            <a:ext cx="6200775" cy="2162747"/>
          </a:xfrm>
          <a:prstGeom prst="rect">
            <a:avLst/>
          </a:prstGeom>
        </p:spPr>
      </p:pic>
    </p:spTree>
    <p:extLst>
      <p:ext uri="{BB962C8B-B14F-4D97-AF65-F5344CB8AC3E}">
        <p14:creationId xmlns:p14="http://schemas.microsoft.com/office/powerpoint/2010/main" val="3781294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任务分解方法</a:t>
            </a:r>
            <a:endParaRPr lang="zh-CN" altLang="en-US" dirty="0"/>
          </a:p>
        </p:txBody>
      </p:sp>
      <p:sp>
        <p:nvSpPr>
          <p:cNvPr id="3" name="副标题 2"/>
          <p:cNvSpPr>
            <a:spLocks noGrp="1"/>
          </p:cNvSpPr>
          <p:nvPr>
            <p:ph type="subTitle" idx="1"/>
          </p:nvPr>
        </p:nvSpPr>
        <p:spPr>
          <a:xfrm>
            <a:off x="899592" y="1628800"/>
            <a:ext cx="7272808" cy="504056"/>
          </a:xfrm>
        </p:spPr>
        <p:txBody>
          <a:bodyPr/>
          <a:lstStyle/>
          <a:p>
            <a:pPr algn="ctr"/>
            <a:r>
              <a:rPr lang="zh-CN" altLang="en-US" sz="1600" dirty="0" smtClean="0">
                <a:solidFill>
                  <a:schemeClr val="tx1"/>
                </a:solidFill>
              </a:rPr>
              <a:t>根据需求分析的结果和项目的相关要求，分解出</a:t>
            </a:r>
            <a:r>
              <a:rPr lang="en-US" altLang="zh-CN" sz="1600" dirty="0" smtClean="0">
                <a:solidFill>
                  <a:schemeClr val="tx1"/>
                </a:solidFill>
              </a:rPr>
              <a:t>WBS.</a:t>
            </a:r>
            <a:r>
              <a:rPr lang="zh-CN" altLang="en-US" sz="1600" dirty="0" smtClean="0">
                <a:solidFill>
                  <a:schemeClr val="tx1"/>
                </a:solidFill>
              </a:rPr>
              <a:t>常见的分解方法有三种：</a:t>
            </a:r>
            <a:endParaRPr lang="zh-CN" altLang="en-US" sz="1600" dirty="0">
              <a:solidFill>
                <a:schemeClr val="tx1"/>
              </a:solidFill>
            </a:endParaRPr>
          </a:p>
        </p:txBody>
      </p:sp>
      <p:sp>
        <p:nvSpPr>
          <p:cNvPr id="4" name="副标题 2"/>
          <p:cNvSpPr txBox="1">
            <a:spLocks/>
          </p:cNvSpPr>
          <p:nvPr/>
        </p:nvSpPr>
        <p:spPr>
          <a:xfrm>
            <a:off x="973316" y="2492896"/>
            <a:ext cx="7272808" cy="1008112"/>
          </a:xfrm>
          <a:prstGeom prst="rect">
            <a:avLst/>
          </a:prstGeom>
        </p:spPr>
        <p:txBody>
          <a:bodyPr/>
          <a:lstStyle>
            <a:lvl1pPr marL="0" indent="0" algn="l" defTabSz="914400" rtl="0" eaLnBrk="1" latinLnBrk="0" hangingPunct="1">
              <a:spcBef>
                <a:spcPct val="20000"/>
              </a:spcBef>
              <a:buFont typeface="Arial" pitchFamily="34" charset="0"/>
              <a:buNone/>
              <a:defRPr sz="3200" b="1" kern="1200">
                <a:solidFill>
                  <a:schemeClr val="bg1"/>
                </a:solidFill>
                <a:latin typeface="微软雅黑" panose="020B0503020204020204" pitchFamily="34" charset="-122"/>
                <a:ea typeface="微软雅黑" panose="020B0503020204020204"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dirty="0" smtClean="0">
                <a:solidFill>
                  <a:schemeClr val="tx1"/>
                </a:solidFill>
              </a:rPr>
              <a:t>          类比法：参考类似已经完成的项目的</a:t>
            </a:r>
            <a:r>
              <a:rPr lang="en-US" altLang="zh-CN" sz="1600" dirty="0" smtClean="0">
                <a:solidFill>
                  <a:schemeClr val="tx1"/>
                </a:solidFill>
              </a:rPr>
              <a:t>WBS</a:t>
            </a:r>
            <a:r>
              <a:rPr lang="zh-CN" altLang="en-US" sz="1600" dirty="0" smtClean="0">
                <a:solidFill>
                  <a:schemeClr val="tx1"/>
                </a:solidFill>
              </a:rPr>
              <a:t>和以前的项目经验，根据当前           </a:t>
            </a:r>
            <a:endParaRPr lang="en-US" altLang="zh-CN" sz="1600" dirty="0" smtClean="0">
              <a:solidFill>
                <a:schemeClr val="tx1"/>
              </a:solidFill>
            </a:endParaRPr>
          </a:p>
          <a:p>
            <a:r>
              <a:rPr lang="en-US" altLang="zh-CN" sz="1600" dirty="0">
                <a:solidFill>
                  <a:schemeClr val="tx1"/>
                </a:solidFill>
              </a:rPr>
              <a:t> </a:t>
            </a:r>
            <a:r>
              <a:rPr lang="en-US" altLang="zh-CN" sz="1600" dirty="0" smtClean="0">
                <a:solidFill>
                  <a:schemeClr val="tx1"/>
                </a:solidFill>
              </a:rPr>
              <a:t>         </a:t>
            </a:r>
            <a:r>
              <a:rPr lang="zh-CN" altLang="en-US" sz="1600" dirty="0" smtClean="0">
                <a:solidFill>
                  <a:schemeClr val="tx1"/>
                </a:solidFill>
              </a:rPr>
              <a:t>项目的特点进行必要的调整，从而得出新项目的</a:t>
            </a:r>
            <a:r>
              <a:rPr lang="en-US" altLang="zh-CN" sz="1600" dirty="0" smtClean="0">
                <a:solidFill>
                  <a:schemeClr val="tx1"/>
                </a:solidFill>
              </a:rPr>
              <a:t>WBS</a:t>
            </a:r>
            <a:r>
              <a:rPr lang="zh-CN" altLang="en-US" sz="1600" dirty="0" smtClean="0">
                <a:solidFill>
                  <a:schemeClr val="tx1"/>
                </a:solidFill>
              </a:rPr>
              <a:t>。此方法需要在某</a:t>
            </a:r>
            <a:endParaRPr lang="en-US" altLang="zh-CN" sz="1600" dirty="0" smtClean="0">
              <a:solidFill>
                <a:schemeClr val="tx1"/>
              </a:solidFill>
            </a:endParaRPr>
          </a:p>
          <a:p>
            <a:r>
              <a:rPr lang="en-US" altLang="zh-CN" sz="1600" dirty="0">
                <a:solidFill>
                  <a:schemeClr val="tx1"/>
                </a:solidFill>
              </a:rPr>
              <a:t> </a:t>
            </a:r>
            <a:r>
              <a:rPr lang="en-US" altLang="zh-CN" sz="1600" dirty="0" smtClean="0">
                <a:solidFill>
                  <a:schemeClr val="tx1"/>
                </a:solidFill>
              </a:rPr>
              <a:t>         </a:t>
            </a:r>
            <a:r>
              <a:rPr lang="zh-CN" altLang="en-US" sz="1600" dirty="0" smtClean="0">
                <a:solidFill>
                  <a:schemeClr val="tx1"/>
                </a:solidFill>
              </a:rPr>
              <a:t>一行业  积累丰富的项目经验，对项目过程的重合度要求较高。</a:t>
            </a:r>
          </a:p>
        </p:txBody>
      </p:sp>
      <p:sp>
        <p:nvSpPr>
          <p:cNvPr id="5" name="六角星 4"/>
          <p:cNvSpPr/>
          <p:nvPr/>
        </p:nvSpPr>
        <p:spPr>
          <a:xfrm>
            <a:off x="1187624" y="2492896"/>
            <a:ext cx="216024" cy="360040"/>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副标题 2"/>
          <p:cNvSpPr txBox="1">
            <a:spLocks/>
          </p:cNvSpPr>
          <p:nvPr/>
        </p:nvSpPr>
        <p:spPr>
          <a:xfrm>
            <a:off x="973316" y="3933056"/>
            <a:ext cx="7272808" cy="504056"/>
          </a:xfrm>
          <a:prstGeom prst="rect">
            <a:avLst/>
          </a:prstGeom>
        </p:spPr>
        <p:txBody>
          <a:bodyPr/>
          <a:lstStyle>
            <a:lvl1pPr marL="0" indent="0" algn="l" defTabSz="914400" rtl="0" eaLnBrk="1" latinLnBrk="0" hangingPunct="1">
              <a:spcBef>
                <a:spcPct val="20000"/>
              </a:spcBef>
              <a:buFont typeface="Arial" pitchFamily="34" charset="0"/>
              <a:buNone/>
              <a:defRPr sz="3200" b="1" kern="1200">
                <a:solidFill>
                  <a:schemeClr val="bg1"/>
                </a:solidFill>
                <a:latin typeface="微软雅黑" panose="020B0503020204020204" pitchFamily="34" charset="-122"/>
                <a:ea typeface="微软雅黑" panose="020B0503020204020204"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dirty="0" smtClean="0">
                <a:solidFill>
                  <a:schemeClr val="tx1"/>
                </a:solidFill>
              </a:rPr>
              <a:t>         自顶向下法：把项目从粗粒度的任务逐层细化，得到整个项目的分解结构</a:t>
            </a:r>
          </a:p>
        </p:txBody>
      </p:sp>
      <p:sp>
        <p:nvSpPr>
          <p:cNvPr id="7" name="副标题 2"/>
          <p:cNvSpPr txBox="1">
            <a:spLocks/>
          </p:cNvSpPr>
          <p:nvPr/>
        </p:nvSpPr>
        <p:spPr>
          <a:xfrm>
            <a:off x="973316" y="5157192"/>
            <a:ext cx="7272808" cy="504056"/>
          </a:xfrm>
          <a:prstGeom prst="rect">
            <a:avLst/>
          </a:prstGeom>
        </p:spPr>
        <p:txBody>
          <a:bodyPr/>
          <a:lstStyle>
            <a:lvl1pPr marL="0" indent="0" algn="l" defTabSz="914400" rtl="0" eaLnBrk="1" latinLnBrk="0" hangingPunct="1">
              <a:spcBef>
                <a:spcPct val="20000"/>
              </a:spcBef>
              <a:buFont typeface="Arial" pitchFamily="34" charset="0"/>
              <a:buNone/>
              <a:defRPr sz="3200" b="1" kern="1200">
                <a:solidFill>
                  <a:schemeClr val="bg1"/>
                </a:solidFill>
                <a:latin typeface="微软雅黑" panose="020B0503020204020204" pitchFamily="34" charset="-122"/>
                <a:ea typeface="微软雅黑" panose="020B0503020204020204"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dirty="0" smtClean="0">
                <a:solidFill>
                  <a:schemeClr val="tx1"/>
                </a:solidFill>
              </a:rPr>
              <a:t>          自底向</a:t>
            </a:r>
            <a:r>
              <a:rPr lang="zh-CN" altLang="en-US" sz="1600" dirty="0">
                <a:solidFill>
                  <a:schemeClr val="tx1"/>
                </a:solidFill>
              </a:rPr>
              <a:t>上</a:t>
            </a:r>
            <a:r>
              <a:rPr lang="zh-CN" altLang="en-US" sz="1600" dirty="0" smtClean="0">
                <a:solidFill>
                  <a:schemeClr val="tx1"/>
                </a:solidFill>
              </a:rPr>
              <a:t>法：通过将细粒度的工作逐层归纳而得到整个项目</a:t>
            </a:r>
            <a:r>
              <a:rPr lang="en-US" altLang="zh-CN" sz="1600" dirty="0" smtClean="0">
                <a:solidFill>
                  <a:schemeClr val="tx1"/>
                </a:solidFill>
              </a:rPr>
              <a:t>WBS</a:t>
            </a:r>
            <a:r>
              <a:rPr lang="zh-CN" altLang="en-US" sz="1600" dirty="0" smtClean="0">
                <a:solidFill>
                  <a:schemeClr val="tx1"/>
                </a:solidFill>
              </a:rPr>
              <a:t>的方法</a:t>
            </a:r>
          </a:p>
        </p:txBody>
      </p:sp>
      <p:sp>
        <p:nvSpPr>
          <p:cNvPr id="8" name="六角星 7"/>
          <p:cNvSpPr/>
          <p:nvPr/>
        </p:nvSpPr>
        <p:spPr>
          <a:xfrm>
            <a:off x="1187624" y="3933056"/>
            <a:ext cx="216024" cy="360040"/>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角星 8"/>
          <p:cNvSpPr/>
          <p:nvPr/>
        </p:nvSpPr>
        <p:spPr>
          <a:xfrm>
            <a:off x="1187624" y="5157192"/>
            <a:ext cx="216024" cy="360040"/>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20643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4326</TotalTime>
  <Words>1255</Words>
  <Application>Microsoft Office PowerPoint</Application>
  <PresentationFormat>全屏显示(4:3)</PresentationFormat>
  <Paragraphs>125</Paragraphs>
  <Slides>23</Slides>
  <Notes>2</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 项目进度管理          黄凯 </vt:lpstr>
      <vt:lpstr>PowerPoint 演示文稿</vt:lpstr>
      <vt:lpstr>项目进度管理概述</vt:lpstr>
      <vt:lpstr>项目进度的重要性和复杂性</vt:lpstr>
      <vt:lpstr>项目进度管理过程</vt:lpstr>
      <vt:lpstr>项目任务分解</vt:lpstr>
      <vt:lpstr>WBS示例与作用</vt:lpstr>
      <vt:lpstr>WBS的表示类型</vt:lpstr>
      <vt:lpstr>任务分解方法</vt:lpstr>
      <vt:lpstr>任务分解标准</vt:lpstr>
      <vt:lpstr>示例：</vt:lpstr>
      <vt:lpstr>对任务分解的要求：</vt:lpstr>
      <vt:lpstr>活动定义的概念：</vt:lpstr>
      <vt:lpstr>活动定义</vt:lpstr>
      <vt:lpstr>      项目各项活动之间存在相互联系和相互依赖关系，要根据这些关系对活  动进行适当的顺序安排，通常遵循前后顺序正确、依赖关系明确原则.活动  之间的关系如下：</vt:lpstr>
      <vt:lpstr>项目活动历时估算</vt:lpstr>
      <vt:lpstr>制定项目进度计划</vt:lpstr>
      <vt:lpstr>进度管理与控制</vt:lpstr>
      <vt:lpstr>甘特图示例：</vt:lpstr>
      <vt:lpstr>项目进度的管理与控制策略</vt:lpstr>
      <vt:lpstr>项目进度的保障条件：</vt:lpstr>
      <vt:lpstr>案例分享：</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dc:creator>
  <cp:lastModifiedBy>Windows 用户</cp:lastModifiedBy>
  <cp:revision>717</cp:revision>
  <dcterms:created xsi:type="dcterms:W3CDTF">2014-07-25T06:01:24Z</dcterms:created>
  <dcterms:modified xsi:type="dcterms:W3CDTF">2015-07-22T14:39:56Z</dcterms:modified>
</cp:coreProperties>
</file>