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8" r:id="rId4"/>
    <p:sldMasterId id="2147483712" r:id="rId5"/>
    <p:sldMasterId id="2147483724" r:id="rId6"/>
  </p:sldMasterIdLst>
  <p:notesMasterIdLst>
    <p:notesMasterId r:id="rId39"/>
  </p:notesMasterIdLst>
  <p:sldIdLst>
    <p:sldId id="455" r:id="rId7"/>
    <p:sldId id="602" r:id="rId8"/>
    <p:sldId id="537" r:id="rId9"/>
    <p:sldId id="539" r:id="rId10"/>
    <p:sldId id="558" r:id="rId11"/>
    <p:sldId id="600" r:id="rId12"/>
    <p:sldId id="596" r:id="rId13"/>
    <p:sldId id="598" r:id="rId14"/>
    <p:sldId id="599" r:id="rId15"/>
    <p:sldId id="597" r:id="rId16"/>
    <p:sldId id="601" r:id="rId17"/>
    <p:sldId id="547" r:id="rId18"/>
    <p:sldId id="548" r:id="rId19"/>
    <p:sldId id="553" r:id="rId20"/>
    <p:sldId id="575" r:id="rId21"/>
    <p:sldId id="585" r:id="rId22"/>
    <p:sldId id="582" r:id="rId23"/>
    <p:sldId id="583" r:id="rId24"/>
    <p:sldId id="586" r:id="rId25"/>
    <p:sldId id="587" r:id="rId26"/>
    <p:sldId id="588" r:id="rId27"/>
    <p:sldId id="589" r:id="rId28"/>
    <p:sldId id="590" r:id="rId29"/>
    <p:sldId id="591" r:id="rId30"/>
    <p:sldId id="592" r:id="rId31"/>
    <p:sldId id="593" r:id="rId32"/>
    <p:sldId id="594" r:id="rId33"/>
    <p:sldId id="546" r:id="rId34"/>
    <p:sldId id="554" r:id="rId35"/>
    <p:sldId id="550" r:id="rId36"/>
    <p:sldId id="595" r:id="rId37"/>
    <p:sldId id="532" r:id="rId38"/>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53" userDrawn="1">
          <p15:clr>
            <a:srgbClr val="A4A3A4"/>
          </p15:clr>
        </p15:guide>
        <p15:guide id="2" pos="5375" userDrawn="1">
          <p15:clr>
            <a:srgbClr val="A4A3A4"/>
          </p15:clr>
        </p15:guide>
        <p15:guide id="3" pos="4150" userDrawn="1">
          <p15:clr>
            <a:srgbClr val="A4A3A4"/>
          </p15:clr>
        </p15:guide>
        <p15:guide id="4"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9FFB6"/>
    <a:srgbClr val="5A5E66"/>
    <a:srgbClr val="090147"/>
    <a:srgbClr val="4C5651"/>
    <a:srgbClr val="3E002C"/>
    <a:srgbClr val="996600"/>
    <a:srgbClr val="23029C"/>
    <a:srgbClr val="007A37"/>
    <a:srgbClr val="CCCC00"/>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48" autoAdjust="0"/>
    <p:restoredTop sz="94649" autoAdjust="0"/>
  </p:normalViewPr>
  <p:slideViewPr>
    <p:cSldViewPr snapToGrid="0" showGuides="1">
      <p:cViewPr>
        <p:scale>
          <a:sx n="69" d="100"/>
          <a:sy n="69" d="100"/>
        </p:scale>
        <p:origin x="-1386" y="-48"/>
      </p:cViewPr>
      <p:guideLst>
        <p:guide orient="horz" pos="1253"/>
        <p:guide pos="5375"/>
        <p:guide pos="4150"/>
        <p:guide pos="385"/>
      </p:guideLst>
    </p:cSldViewPr>
  </p:slideViewPr>
  <p:notesTextViewPr>
    <p:cViewPr>
      <p:scale>
        <a:sx n="1" d="1"/>
        <a:sy n="1" d="1"/>
      </p:scale>
      <p:origin x="0" y="0"/>
    </p:cViewPr>
  </p:notesTextViewPr>
  <p:sorterViewPr>
    <p:cViewPr>
      <p:scale>
        <a:sx n="100" d="100"/>
        <a:sy n="100" d="100"/>
      </p:scale>
      <p:origin x="0" y="24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989" tIns="45994" rIns="91989" bIns="45994"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989" tIns="45994" rIns="91989" bIns="45994" rtlCol="0"/>
          <a:lstStyle>
            <a:lvl1pPr algn="r">
              <a:defRPr sz="1200"/>
            </a:lvl1pPr>
          </a:lstStyle>
          <a:p>
            <a:fld id="{65E2E90C-5049-4068-9E9D-ABAC37ADADA9}" type="datetimeFigureOut">
              <a:rPr lang="zh-CN" altLang="en-US" smtClean="0"/>
              <a:pPr/>
              <a:t>2014/12/29</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989" tIns="45994" rIns="91989" bIns="45994" rtlCol="0" anchor="ctr"/>
          <a:lstStyle/>
          <a:p>
            <a:endParaRPr lang="zh-CN" altLang="en-US"/>
          </a:p>
        </p:txBody>
      </p:sp>
      <p:sp>
        <p:nvSpPr>
          <p:cNvPr id="5" name="备注占位符 4"/>
          <p:cNvSpPr>
            <a:spLocks noGrp="1"/>
          </p:cNvSpPr>
          <p:nvPr>
            <p:ph type="body" sz="quarter" idx="3"/>
          </p:nvPr>
        </p:nvSpPr>
        <p:spPr>
          <a:xfrm>
            <a:off x="685801" y="4787127"/>
            <a:ext cx="5486400" cy="3916739"/>
          </a:xfrm>
          <a:prstGeom prst="rect">
            <a:avLst/>
          </a:prstGeom>
        </p:spPr>
        <p:txBody>
          <a:bodyPr vert="horz" lIns="91989" tIns="45994" rIns="91989" bIns="4599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6"/>
            <a:ext cx="2971800" cy="499090"/>
          </a:xfrm>
          <a:prstGeom prst="rect">
            <a:avLst/>
          </a:prstGeom>
        </p:spPr>
        <p:txBody>
          <a:bodyPr vert="horz" lIns="91989" tIns="45994" rIns="91989" bIns="45994"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6"/>
            <a:ext cx="2971800" cy="499090"/>
          </a:xfrm>
          <a:prstGeom prst="rect">
            <a:avLst/>
          </a:prstGeom>
        </p:spPr>
        <p:txBody>
          <a:bodyPr vert="horz" lIns="91989" tIns="45994" rIns="91989" bIns="45994" rtlCol="0" anchor="b"/>
          <a:lstStyle>
            <a:lvl1pPr algn="r">
              <a:defRPr sz="1200"/>
            </a:lvl1pPr>
          </a:lstStyle>
          <a:p>
            <a:fld id="{42F96192-231A-49EF-B345-4C68CDA93B72}" type="slidenum">
              <a:rPr lang="zh-CN" altLang="en-US" smtClean="0"/>
              <a:pPr/>
              <a:t>‹#›</a:t>
            </a:fld>
            <a:endParaRPr lang="zh-CN" altLang="en-US"/>
          </a:p>
        </p:txBody>
      </p:sp>
    </p:spTree>
    <p:extLst>
      <p:ext uri="{BB962C8B-B14F-4D97-AF65-F5344CB8AC3E}">
        <p14:creationId xmlns:p14="http://schemas.microsoft.com/office/powerpoint/2010/main" xmlns="" val="36733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F96192-231A-49EF-B345-4C68CDA93B72}" type="slidenum">
              <a:rPr lang="zh-CN" altLang="en-US" smtClean="0"/>
              <a:pPr/>
              <a:t>1</a:t>
            </a:fld>
            <a:endParaRPr lang="zh-CN" altLang="en-US"/>
          </a:p>
        </p:txBody>
      </p:sp>
    </p:spTree>
    <p:extLst>
      <p:ext uri="{BB962C8B-B14F-4D97-AF65-F5344CB8AC3E}">
        <p14:creationId xmlns:p14="http://schemas.microsoft.com/office/powerpoint/2010/main" xmlns="" val="40200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A651DA6-5A3A-478A-B999-58DBA9E9FC78}" type="datetime1">
              <a:rPr lang="zh-CN" altLang="en-US" smtClean="0"/>
              <a:pPr/>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285982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90F44C-9835-4002-81A8-9410B77982A1}" type="datetime1">
              <a:rPr lang="zh-CN" altLang="en-US" smtClean="0"/>
              <a:pPr/>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254145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6C6C21-CE2C-462B-BCBB-5430EAA887AC}" type="datetime1">
              <a:rPr lang="zh-CN" altLang="en-US" smtClean="0"/>
              <a:pPr/>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166761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1"/>
          <p:cNvSpPr>
            <a:spLocks noGrp="1" noChangeArrowheads="1"/>
          </p:cNvSpPr>
          <p:nvPr>
            <p:ph type="sldNum" sz="quarter" idx="10"/>
          </p:nvPr>
        </p:nvSpPr>
        <p:spPr>
          <a:ln/>
        </p:spPr>
        <p:txBody>
          <a:bodyPr/>
          <a:lstStyle>
            <a:lvl1pPr>
              <a:defRPr/>
            </a:lvl1pPr>
          </a:lstStyle>
          <a:p>
            <a:pPr>
              <a:defRPr/>
            </a:pPr>
            <a:fld id="{474A820F-AFC4-4EC5-9BC6-AE97B06B6D1A}"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279127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noChangeArrowheads="1"/>
          </p:cNvSpPr>
          <p:nvPr>
            <p:ph type="sldNum" sz="quarter" idx="10"/>
          </p:nvPr>
        </p:nvSpPr>
        <p:spPr>
          <a:ln/>
        </p:spPr>
        <p:txBody>
          <a:bodyPr/>
          <a:lstStyle>
            <a:lvl1pPr>
              <a:defRPr/>
            </a:lvl1pPr>
          </a:lstStyle>
          <a:p>
            <a:pPr>
              <a:defRPr/>
            </a:pPr>
            <a:fld id="{0E7EA719-0BB6-4054-8D74-7C3D51549AD3}"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305027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1"/>
          <p:cNvSpPr>
            <a:spLocks noGrp="1" noChangeArrowheads="1"/>
          </p:cNvSpPr>
          <p:nvPr>
            <p:ph type="sldNum" sz="quarter" idx="10"/>
          </p:nvPr>
        </p:nvSpPr>
        <p:spPr>
          <a:ln/>
        </p:spPr>
        <p:txBody>
          <a:bodyPr/>
          <a:lstStyle>
            <a:lvl1pPr>
              <a:defRPr/>
            </a:lvl1pPr>
          </a:lstStyle>
          <a:p>
            <a:pPr>
              <a:defRPr/>
            </a:pPr>
            <a:fld id="{A606EFE5-9861-472D-952B-9B27FA6A47FB}"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118934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563" y="1863725"/>
            <a:ext cx="4267200" cy="44910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2163" y="1863725"/>
            <a:ext cx="4267200" cy="44910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noChangeArrowheads="1"/>
          </p:cNvSpPr>
          <p:nvPr>
            <p:ph type="sldNum" sz="quarter" idx="10"/>
          </p:nvPr>
        </p:nvSpPr>
        <p:spPr>
          <a:ln/>
        </p:spPr>
        <p:txBody>
          <a:bodyPr/>
          <a:lstStyle>
            <a:lvl1pPr>
              <a:defRPr/>
            </a:lvl1pPr>
          </a:lstStyle>
          <a:p>
            <a:pPr>
              <a:defRPr/>
            </a:pPr>
            <a:fld id="{332C0BF8-506F-4955-B194-A16103A60B87}"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224874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noChangeArrowheads="1"/>
          </p:cNvSpPr>
          <p:nvPr>
            <p:ph type="sldNum" sz="quarter" idx="10"/>
          </p:nvPr>
        </p:nvSpPr>
        <p:spPr>
          <a:ln/>
        </p:spPr>
        <p:txBody>
          <a:bodyPr/>
          <a:lstStyle>
            <a:lvl1pPr>
              <a:defRPr/>
            </a:lvl1pPr>
          </a:lstStyle>
          <a:p>
            <a:pPr>
              <a:defRPr/>
            </a:pPr>
            <a:fld id="{C522C7A6-98E6-4611-B98E-AA77423F3C57}"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789650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1"/>
          <p:cNvSpPr>
            <a:spLocks noGrp="1" noChangeArrowheads="1"/>
          </p:cNvSpPr>
          <p:nvPr>
            <p:ph type="sldNum" sz="quarter" idx="10"/>
          </p:nvPr>
        </p:nvSpPr>
        <p:spPr>
          <a:ln/>
        </p:spPr>
        <p:txBody>
          <a:bodyPr/>
          <a:lstStyle>
            <a:lvl1pPr>
              <a:defRPr/>
            </a:lvl1pPr>
          </a:lstStyle>
          <a:p>
            <a:pPr>
              <a:defRPr/>
            </a:pPr>
            <a:fld id="{7F55E771-D0B6-4B9B-B8D3-3EB6761432B8}"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3111579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noChangeArrowheads="1"/>
          </p:cNvSpPr>
          <p:nvPr>
            <p:ph type="sldNum" sz="quarter" idx="10"/>
          </p:nvPr>
        </p:nvSpPr>
        <p:spPr>
          <a:ln/>
        </p:spPr>
        <p:txBody>
          <a:bodyPr/>
          <a:lstStyle>
            <a:lvl1pPr>
              <a:defRPr/>
            </a:lvl1pPr>
          </a:lstStyle>
          <a:p>
            <a:pPr>
              <a:defRPr/>
            </a:pPr>
            <a:fld id="{5EF0F2A8-550D-4092-8487-7309E57831F7}"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4270428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1"/>
          <p:cNvSpPr>
            <a:spLocks noGrp="1" noChangeArrowheads="1"/>
          </p:cNvSpPr>
          <p:nvPr>
            <p:ph type="sldNum" sz="quarter" idx="10"/>
          </p:nvPr>
        </p:nvSpPr>
        <p:spPr>
          <a:ln/>
        </p:spPr>
        <p:txBody>
          <a:bodyPr/>
          <a:lstStyle>
            <a:lvl1pPr>
              <a:defRPr/>
            </a:lvl1pPr>
          </a:lstStyle>
          <a:p>
            <a:pPr>
              <a:defRPr/>
            </a:pPr>
            <a:fld id="{5338DC60-B5D3-4E3F-9922-FABE8FB3C4DB}"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340328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0210D18-2322-491D-85F5-C90E863141D6}" type="datetime1">
              <a:rPr lang="zh-CN" altLang="en-US" smtClean="0"/>
              <a:pPr/>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2149899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1"/>
          <p:cNvSpPr>
            <a:spLocks noGrp="1" noChangeArrowheads="1"/>
          </p:cNvSpPr>
          <p:nvPr>
            <p:ph type="sldNum" sz="quarter" idx="10"/>
          </p:nvPr>
        </p:nvSpPr>
        <p:spPr>
          <a:ln/>
        </p:spPr>
        <p:txBody>
          <a:bodyPr/>
          <a:lstStyle>
            <a:lvl1pPr>
              <a:defRPr/>
            </a:lvl1pPr>
          </a:lstStyle>
          <a:p>
            <a:pPr>
              <a:defRPr/>
            </a:pPr>
            <a:fld id="{25B44BE4-E076-4982-870C-C883D551A91B}"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3977198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noChangeArrowheads="1"/>
          </p:cNvSpPr>
          <p:nvPr>
            <p:ph type="sldNum" sz="quarter" idx="10"/>
          </p:nvPr>
        </p:nvSpPr>
        <p:spPr>
          <a:ln/>
        </p:spPr>
        <p:txBody>
          <a:bodyPr/>
          <a:lstStyle>
            <a:lvl1pPr>
              <a:defRPr/>
            </a:lvl1pPr>
          </a:lstStyle>
          <a:p>
            <a:pPr>
              <a:defRPr/>
            </a:pPr>
            <a:fld id="{913E4079-6069-4C9C-964E-4D2F920ADCDF}"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2614995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7663" y="515938"/>
            <a:ext cx="2171700" cy="5838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515938"/>
            <a:ext cx="6362700" cy="5838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noChangeArrowheads="1"/>
          </p:cNvSpPr>
          <p:nvPr>
            <p:ph type="sldNum" sz="quarter" idx="10"/>
          </p:nvPr>
        </p:nvSpPr>
        <p:spPr>
          <a:ln/>
        </p:spPr>
        <p:txBody>
          <a:bodyPr/>
          <a:lstStyle>
            <a:lvl1pPr>
              <a:defRPr/>
            </a:lvl1pPr>
          </a:lstStyle>
          <a:p>
            <a:pPr>
              <a:defRPr/>
            </a:pPr>
            <a:fld id="{8E549B68-2A46-408A-B7D6-45A59104A340}" type="slidenum">
              <a:rPr lang="zh-CN" altLang="en-US">
                <a:solidFill>
                  <a:srgbClr val="000000"/>
                </a:solidFill>
              </a:rPr>
              <a:pPr>
                <a:defRPr/>
              </a:pPr>
              <a:t>‹#›</a:t>
            </a:fld>
            <a:endParaRPr lang="en-US" altLang="zh-CN" sz="1200">
              <a:solidFill>
                <a:srgbClr val="000000"/>
              </a:solidFill>
            </a:endParaRPr>
          </a:p>
        </p:txBody>
      </p:sp>
    </p:spTree>
    <p:extLst>
      <p:ext uri="{BB962C8B-B14F-4D97-AF65-F5344CB8AC3E}">
        <p14:creationId xmlns:p14="http://schemas.microsoft.com/office/powerpoint/2010/main" xmlns="" val="2945891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2130426"/>
            <a:ext cx="7772638"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2" y="3886200"/>
            <a:ext cx="6401276"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3861273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064082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88" y="4406901"/>
            <a:ext cx="777263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88" y="2906713"/>
            <a:ext cx="777263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3717043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373" y="1135063"/>
            <a:ext cx="4342646"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135063"/>
            <a:ext cx="4344234"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4067756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638"/>
            <a:ext cx="8229759"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535113"/>
            <a:ext cx="4039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2174875"/>
            <a:ext cx="4039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07" y="1535113"/>
            <a:ext cx="404107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07" y="2174875"/>
            <a:ext cx="40410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631645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118690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261664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469C62-1163-46D8-960D-99C084BE335C}" type="datetime1">
              <a:rPr lang="zh-CN" altLang="en-US" smtClean="0"/>
              <a:pPr/>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893599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21" y="273050"/>
            <a:ext cx="3007791"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73051"/>
            <a:ext cx="5112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21" y="1435101"/>
            <a:ext cx="30077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964812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4800600"/>
            <a:ext cx="5487034"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612775"/>
            <a:ext cx="548703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1977" y="5367338"/>
            <a:ext cx="548703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7524669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092703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210" y="142875"/>
            <a:ext cx="2209416"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374" y="142875"/>
            <a:ext cx="6477463"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452546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152401" y="142877"/>
            <a:ext cx="8839200" cy="5897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3" name="Rectangle 13"/>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3787178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solidFill>
                  <a:prstClr val="black"/>
                </a:solidFill>
              </a:rPr>
              <a:pPr/>
              <a:t>2014/12/29</a:t>
            </a:fld>
            <a:endParaRPr lang="zh-CN" altLang="en-US">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482690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2130426"/>
            <a:ext cx="7772638"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2" y="3886200"/>
            <a:ext cx="6401276"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3082313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2863338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88" y="4406901"/>
            <a:ext cx="777263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88" y="2906713"/>
            <a:ext cx="777263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518141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373" y="1135063"/>
            <a:ext cx="4342646"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135063"/>
            <a:ext cx="4344234"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41611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B7F9DD3-29CC-47E4-81BC-4469D66DA5A4}" type="datetime1">
              <a:rPr lang="zh-CN" altLang="en-US" smtClean="0"/>
              <a:pPr/>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2685478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638"/>
            <a:ext cx="8229759"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535113"/>
            <a:ext cx="4039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2174875"/>
            <a:ext cx="4039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07" y="1535113"/>
            <a:ext cx="404107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07" y="2174875"/>
            <a:ext cx="40410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696671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7631743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03928250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21" y="273050"/>
            <a:ext cx="3007791"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73051"/>
            <a:ext cx="5112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21" y="1435101"/>
            <a:ext cx="30077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8156249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4800600"/>
            <a:ext cx="5487034"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612775"/>
            <a:ext cx="548703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1977" y="5367338"/>
            <a:ext cx="548703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0465140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5653269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210" y="142875"/>
            <a:ext cx="2209416"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374" y="142875"/>
            <a:ext cx="6477463"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98653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152401" y="142877"/>
            <a:ext cx="8839200" cy="5897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3" name="Rectangle 13"/>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23561351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solidFill>
                  <a:prstClr val="black"/>
                </a:solidFill>
              </a:rPr>
              <a:pPr/>
              <a:t>2014/12/29</a:t>
            </a:fld>
            <a:endParaRPr lang="zh-CN" altLang="en-US">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34731878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2130454"/>
            <a:ext cx="7772638"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2" y="3886200"/>
            <a:ext cx="6401276"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7D7A7F3D-B2CF-4A04-BEBF-37589F6F935D}"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391525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4F7E34-FC4B-45FB-90CD-D2DD6916F614}" type="datetime1">
              <a:rPr lang="zh-CN" altLang="en-US" smtClean="0"/>
              <a:pPr/>
              <a:t>2014/12/29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30610041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1F57251D-59CA-407D-B341-F0C42C5D7DA1}"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32940939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202" y="4406929"/>
            <a:ext cx="777263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202" y="2906713"/>
            <a:ext cx="777263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3A9AB4B0-83A7-48D1-88DF-FAEA55FE3D88}"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24555221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373" y="1135063"/>
            <a:ext cx="4342646"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135063"/>
            <a:ext cx="4344234"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C2EA841F-806F-4918-98DF-4EDC06669962}"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40184552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638"/>
            <a:ext cx="8229759"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535113"/>
            <a:ext cx="4039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2174875"/>
            <a:ext cx="4039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21" y="1535113"/>
            <a:ext cx="404107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21" y="2174875"/>
            <a:ext cx="40410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B28BBA9B-7398-4A4D-AB87-5AA7905FBF28}"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35166822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05C7E97D-9D61-4670-9D69-A5243DCCB35C}"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22820384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B79BFCA8-897D-4A71-B995-164D4CF53AA7}"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4054013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35" y="273050"/>
            <a:ext cx="3007791"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73052"/>
            <a:ext cx="5112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35" y="1435102"/>
            <a:ext cx="30077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A27BC9A8-69A5-458C-8F71-EC76A2294971}"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31504186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4800600"/>
            <a:ext cx="5487034"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612775"/>
            <a:ext cx="548703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1977" y="5367338"/>
            <a:ext cx="548703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E84260F7-EC37-4823-B19E-D686D8E5BD6D}"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16041287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B18DF394-EFFA-4E53-B87F-6DE75925F85E}"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18121612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210" y="142875"/>
            <a:ext cx="2209416"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388" y="142875"/>
            <a:ext cx="6477463"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4390277" y="6616700"/>
            <a:ext cx="361887" cy="107950"/>
          </a:xfrm>
          <a:prstGeom prst="rect">
            <a:avLst/>
          </a:prstGeom>
        </p:spPr>
        <p:txBody>
          <a:bodyPr/>
          <a:lstStyle>
            <a:lvl1pPr>
              <a:defRPr/>
            </a:lvl1pPr>
          </a:lstStyle>
          <a:p>
            <a:pPr>
              <a:defRPr/>
            </a:pPr>
            <a:fld id="{5F2403C6-7834-4282-AE35-910926F833E1}" type="slidenum">
              <a:rPr lang="zh-CN" altLang="en-US">
                <a:solidFill>
                  <a:prstClr val="black"/>
                </a:solidFill>
              </a:rPr>
              <a:pPr>
                <a:defRPr/>
              </a:pPr>
              <a:t>‹#›</a:t>
            </a:fld>
            <a:endParaRPr lang="en-US">
              <a:solidFill>
                <a:srgbClr val="0434B1"/>
              </a:solidFill>
            </a:endParaRPr>
          </a:p>
        </p:txBody>
      </p:sp>
    </p:spTree>
    <p:extLst>
      <p:ext uri="{BB962C8B-B14F-4D97-AF65-F5344CB8AC3E}">
        <p14:creationId xmlns:p14="http://schemas.microsoft.com/office/powerpoint/2010/main" xmlns="" val="172209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8CD32E5-C7D6-4BBD-A580-69509C818A38}" type="datetime1">
              <a:rPr lang="zh-CN" altLang="en-US" smtClean="0"/>
              <a:pPr/>
              <a:t>2014/12/29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15320296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2130426"/>
            <a:ext cx="7772638"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2" y="3886200"/>
            <a:ext cx="6401276"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1128661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32648883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88" y="4406901"/>
            <a:ext cx="777263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88" y="2906713"/>
            <a:ext cx="777263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4838987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373" y="1135063"/>
            <a:ext cx="4342646"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135063"/>
            <a:ext cx="4344234"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28032996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638"/>
            <a:ext cx="8229759"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535113"/>
            <a:ext cx="4039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2174875"/>
            <a:ext cx="4039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07" y="1535113"/>
            <a:ext cx="404107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07" y="2174875"/>
            <a:ext cx="40410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25248632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8067983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923370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21" y="273050"/>
            <a:ext cx="3007791"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73051"/>
            <a:ext cx="5112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21" y="1435101"/>
            <a:ext cx="30077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22897592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4800600"/>
            <a:ext cx="5487034"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612775"/>
            <a:ext cx="548703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1977" y="5367338"/>
            <a:ext cx="548703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32344012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332656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D57EC-F126-42E2-8771-40A5CB804638}" type="datetime1">
              <a:rPr lang="zh-CN" altLang="en-US" smtClean="0"/>
              <a:pPr/>
              <a:t>2014/12/29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38201685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210" y="142875"/>
            <a:ext cx="2209416"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374" y="142875"/>
            <a:ext cx="6477463"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1912399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152401" y="142877"/>
            <a:ext cx="8839200" cy="5897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3" name="Rectangle 13"/>
          <p:cNvSpPr>
            <a:spLocks noGrp="1" noChangeArrowheads="1"/>
          </p:cNvSpPr>
          <p:nvPr>
            <p:ph type="sldNum" sz="quarter" idx="10"/>
          </p:nvPr>
        </p:nvSpPr>
        <p:spPr>
          <a:xfrm>
            <a:off x="4390263" y="6616700"/>
            <a:ext cx="361887" cy="107950"/>
          </a:xfrm>
          <a:prstGeom prst="rect">
            <a:avLst/>
          </a:prstGeom>
        </p:spPr>
        <p:txBody>
          <a:bodyPr/>
          <a:lstStyle>
            <a:lvl1pPr>
              <a:defRPr/>
            </a:lvl1pPr>
          </a:lstStyle>
          <a:p>
            <a:fld id="{0C913308-F349-4B6D-A68A-DD1791B4A57B}" type="slidenum">
              <a:rPr lang="zh-CN" altLang="en-US" smtClean="0">
                <a:solidFill>
                  <a:srgbClr val="0434B1"/>
                </a:solidFill>
              </a:rPr>
              <a:pPr/>
              <a:t>‹#›</a:t>
            </a:fld>
            <a:endParaRPr lang="zh-CN" altLang="en-US">
              <a:solidFill>
                <a:srgbClr val="0434B1"/>
              </a:solidFill>
            </a:endParaRPr>
          </a:p>
        </p:txBody>
      </p:sp>
    </p:spTree>
    <p:extLst>
      <p:ext uri="{BB962C8B-B14F-4D97-AF65-F5344CB8AC3E}">
        <p14:creationId xmlns:p14="http://schemas.microsoft.com/office/powerpoint/2010/main" xmlns="" val="205889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DC9F3D8-AE1F-44F7-8AAA-6FE39D9573F6}" type="datetime1">
              <a:rPr lang="zh-CN" altLang="en-US" smtClean="0"/>
              <a:pPr/>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192722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C9978E-DE35-4139-B513-CA3A84EE468B}" type="datetime1">
              <a:rPr lang="zh-CN" altLang="en-US" smtClean="0"/>
              <a:pPr/>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707CB9-C9A2-4865-8AFE-434AA3B934A1}" type="slidenum">
              <a:rPr lang="zh-CN" altLang="en-US" smtClean="0"/>
              <a:pPr/>
              <a:t>‹#›</a:t>
            </a:fld>
            <a:endParaRPr lang="zh-CN" altLang="en-US"/>
          </a:p>
        </p:txBody>
      </p:sp>
    </p:spTree>
    <p:extLst>
      <p:ext uri="{BB962C8B-B14F-4D97-AF65-F5344CB8AC3E}">
        <p14:creationId xmlns:p14="http://schemas.microsoft.com/office/powerpoint/2010/main" xmlns="" val="341473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38232"/>
            <a:ext cx="7886700" cy="62229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287743"/>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90332-0717-4C6E-9F25-CE926E51E69C}" type="datetime1">
              <a:rPr lang="zh-CN" altLang="en-US" smtClean="0"/>
              <a:pPr/>
              <a:t>2014/12/29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07CB9-C9A2-4865-8AFE-434AA3B934A1}" type="slidenum">
              <a:rPr lang="zh-CN" altLang="en-US" smtClean="0"/>
              <a:pPr/>
              <a:t>‹#›</a:t>
            </a:fld>
            <a:endParaRPr lang="zh-CN" altLang="en-US"/>
          </a:p>
        </p:txBody>
      </p:sp>
      <p:pic>
        <p:nvPicPr>
          <p:cNvPr id="7" name="Picture 11" descr="LOGO蓝标黑字"/>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8204200" y="193675"/>
            <a:ext cx="695325"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Line 13"/>
          <p:cNvSpPr>
            <a:spLocks noChangeShapeType="1"/>
          </p:cNvSpPr>
          <p:nvPr/>
        </p:nvSpPr>
        <p:spPr bwMode="auto">
          <a:xfrm>
            <a:off x="152400" y="987425"/>
            <a:ext cx="8840788" cy="0"/>
          </a:xfrm>
          <a:prstGeom prst="line">
            <a:avLst/>
          </a:prstGeom>
          <a:noFill/>
          <a:ln w="6350">
            <a:solidFill>
              <a:srgbClr val="99999E"/>
            </a:solidFill>
            <a:miter lim="800000"/>
            <a:headEnd/>
            <a:tailEnd/>
          </a:ln>
        </p:spPr>
        <p:txBody>
          <a:bodyPr lIns="72000" rIns="72000"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10" name="Line 14"/>
          <p:cNvSpPr>
            <a:spLocks noChangeShapeType="1"/>
          </p:cNvSpPr>
          <p:nvPr/>
        </p:nvSpPr>
        <p:spPr bwMode="auto">
          <a:xfrm>
            <a:off x="152400" y="6191250"/>
            <a:ext cx="8840788" cy="0"/>
          </a:xfrm>
          <a:prstGeom prst="line">
            <a:avLst/>
          </a:prstGeom>
          <a:noFill/>
          <a:ln w="6350">
            <a:solidFill>
              <a:srgbClr val="99999E"/>
            </a:solidFill>
            <a:miter lim="800000"/>
            <a:headEnd/>
            <a:tailEnd/>
          </a:ln>
        </p:spPr>
        <p:txBody>
          <a:bodyPr lIns="72000" tIns="46800" rIns="72000" bIns="46800"/>
          <a:lstStyle/>
          <a:p>
            <a:pPr>
              <a:defRPr/>
            </a:pPr>
            <a:endParaRPr lang="zh-CN" altLang="en-US"/>
          </a:p>
        </p:txBody>
      </p:sp>
    </p:spTree>
    <p:extLst>
      <p:ext uri="{BB962C8B-B14F-4D97-AF65-F5344CB8AC3E}">
        <p14:creationId xmlns:p14="http://schemas.microsoft.com/office/powerpoint/2010/main" xmlns="" val="3908712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88066" name="Line 4"/>
          <p:cNvSpPr>
            <a:spLocks noChangeShapeType="1"/>
          </p:cNvSpPr>
          <p:nvPr/>
        </p:nvSpPr>
        <p:spPr bwMode="auto">
          <a:xfrm flipV="1">
            <a:off x="274638" y="1323975"/>
            <a:ext cx="85947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1200" b="1" smtClean="0">
              <a:solidFill>
                <a:srgbClr val="000000"/>
              </a:solidFill>
              <a:ea typeface="宋体" panose="02010600030101010101" pitchFamily="2" charset="-122"/>
            </a:endParaRPr>
          </a:p>
        </p:txBody>
      </p:sp>
      <p:sp>
        <p:nvSpPr>
          <p:cNvPr id="88067" name="Rectangle 6"/>
          <p:cNvSpPr>
            <a:spLocks noChangeArrowheads="1"/>
          </p:cNvSpPr>
          <p:nvPr/>
        </p:nvSpPr>
        <p:spPr bwMode="auto">
          <a:xfrm>
            <a:off x="7589838" y="6537325"/>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defRPr sz="1200" b="1">
                <a:solidFill>
                  <a:schemeClr val="tx1"/>
                </a:solidFill>
                <a:latin typeface="Arial" panose="020B0604020202020204" pitchFamily="34" charset="0"/>
                <a:ea typeface="宋体" panose="02010600030101010101" pitchFamily="2" charset="-122"/>
              </a:defRPr>
            </a:lvl1pPr>
            <a:lvl2pPr marL="742950" indent="-285750">
              <a:defRPr sz="1200" b="1">
                <a:solidFill>
                  <a:schemeClr val="tx1"/>
                </a:solidFill>
                <a:latin typeface="Arial" panose="020B0604020202020204" pitchFamily="34" charset="0"/>
                <a:ea typeface="宋体" panose="02010600030101010101" pitchFamily="2" charset="-122"/>
              </a:defRPr>
            </a:lvl2pPr>
            <a:lvl3pPr marL="1143000" indent="-228600">
              <a:defRPr sz="1200" b="1">
                <a:solidFill>
                  <a:schemeClr val="tx1"/>
                </a:solidFill>
                <a:latin typeface="Arial" panose="020B0604020202020204" pitchFamily="34" charset="0"/>
                <a:ea typeface="宋体" panose="02010600030101010101" pitchFamily="2" charset="-122"/>
              </a:defRPr>
            </a:lvl3pPr>
            <a:lvl4pPr marL="1600200" indent="-228600">
              <a:defRPr sz="1200" b="1">
                <a:solidFill>
                  <a:schemeClr val="tx1"/>
                </a:solidFill>
                <a:latin typeface="Arial" panose="020B0604020202020204" pitchFamily="34" charset="0"/>
                <a:ea typeface="宋体" panose="02010600030101010101" pitchFamily="2" charset="-122"/>
              </a:defRPr>
            </a:lvl4pPr>
            <a:lvl5pPr marL="2057400" indent="-228600">
              <a:defRPr sz="1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defRPr/>
            </a:pPr>
            <a:r>
              <a:rPr lang="en-US" altLang="zh-CN" sz="1000" b="0" smtClean="0">
                <a:solidFill>
                  <a:srgbClr val="000000"/>
                </a:solidFill>
                <a:sym typeface="Arial" panose="020B0604020202020204" pitchFamily="34" charset="0"/>
              </a:rPr>
              <a:t>© 2012</a:t>
            </a:r>
            <a:r>
              <a:rPr lang="zh-CN" altLang="en-US" sz="1000" b="0" smtClean="0">
                <a:solidFill>
                  <a:srgbClr val="000000"/>
                </a:solidFill>
                <a:sym typeface="Arial" panose="020B0604020202020204" pitchFamily="34" charset="0"/>
              </a:rPr>
              <a:t>薪福控股</a:t>
            </a:r>
            <a:endParaRPr lang="en-US" altLang="zh-CN" b="0" smtClean="0">
              <a:solidFill>
                <a:srgbClr val="000000"/>
              </a:solidFill>
            </a:endParaRPr>
          </a:p>
        </p:txBody>
      </p:sp>
      <p:pic>
        <p:nvPicPr>
          <p:cNvPr id="88068" name="Picture 3"/>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8308975" y="19050"/>
            <a:ext cx="812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069" name="Picture 1"/>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1927225"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070" name="Rectangle 2"/>
          <p:cNvSpPr>
            <a:spLocks noGrp="1" noChangeArrowheads="1"/>
          </p:cNvSpPr>
          <p:nvPr>
            <p:ph type="title" idx="4294967295"/>
          </p:nvPr>
        </p:nvSpPr>
        <p:spPr bwMode="auto">
          <a:xfrm>
            <a:off x="182563" y="515938"/>
            <a:ext cx="8686800" cy="81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Arial" panose="020B0604020202020204" pitchFamily="34" charset="0"/>
              </a:rPr>
              <a:t>单击此处编辑母版标题样式</a:t>
            </a:r>
          </a:p>
        </p:txBody>
      </p:sp>
      <p:sp>
        <p:nvSpPr>
          <p:cNvPr id="88071" name="Rectangle 3"/>
          <p:cNvSpPr>
            <a:spLocks noGrp="1" noChangeArrowheads="1"/>
          </p:cNvSpPr>
          <p:nvPr>
            <p:ph type="body" idx="1"/>
          </p:nvPr>
        </p:nvSpPr>
        <p:spPr bwMode="auto">
          <a:xfrm>
            <a:off x="182563" y="1863725"/>
            <a:ext cx="8686800" cy="449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Click to edit Master text styles</a:t>
            </a:r>
          </a:p>
          <a:p>
            <a:pPr lvl="1"/>
            <a:r>
              <a:rPr lang="zh-CN" altLang="zh-CN" smtClean="0">
                <a:sym typeface="Arial" panose="020B0604020202020204" pitchFamily="34" charset="0"/>
              </a:rPr>
              <a:t>Second level</a:t>
            </a:r>
          </a:p>
          <a:p>
            <a:pPr lvl="2"/>
            <a:r>
              <a:rPr lang="zh-CN" altLang="zh-CN" smtClean="0">
                <a:sym typeface="Arial" panose="020B0604020202020204" pitchFamily="34" charset="0"/>
              </a:rPr>
              <a:t>Third level</a:t>
            </a:r>
          </a:p>
        </p:txBody>
      </p:sp>
      <p:sp>
        <p:nvSpPr>
          <p:cNvPr id="88072" name="灯片编号占位符 1"/>
          <p:cNvSpPr>
            <a:spLocks noGrp="1" noChangeArrowheads="1"/>
          </p:cNvSpPr>
          <p:nvPr>
            <p:ph type="sldNum" sz="quarter" idx="4"/>
          </p:nvPr>
        </p:nvSpPr>
        <p:spPr bwMode="auto">
          <a:xfrm>
            <a:off x="28575" y="6537325"/>
            <a:ext cx="71913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000" b="0" smtClean="0"/>
            </a:lvl1pPr>
          </a:lstStyle>
          <a:p>
            <a:pPr eaLnBrk="0" fontAlgn="base" hangingPunct="0">
              <a:spcBef>
                <a:spcPct val="0"/>
              </a:spcBef>
              <a:spcAft>
                <a:spcPct val="0"/>
              </a:spcAft>
              <a:defRPr/>
            </a:pPr>
            <a:fld id="{F92163E7-264D-444F-9198-A0C4604A2C44}" type="slidenum">
              <a:rPr lang="zh-CN" altLang="en-US">
                <a:solidFill>
                  <a:srgbClr val="000000"/>
                </a:solidFill>
                <a:ea typeface="宋体" panose="02010600030101010101" pitchFamily="2" charset="-122"/>
              </a:rPr>
              <a:pPr eaLnBrk="0" fontAlgn="base" hangingPunct="0">
                <a:spcBef>
                  <a:spcPct val="0"/>
                </a:spcBef>
                <a:spcAft>
                  <a:spcPct val="0"/>
                </a:spcAft>
                <a:defRPr/>
              </a:pPr>
              <a:t>‹#›</a:t>
            </a:fld>
            <a:endParaRPr lang="en-US" altLang="zh-CN" sz="1200">
              <a:solidFill>
                <a:srgbClr val="000000"/>
              </a:solidFill>
              <a:ea typeface="宋体" panose="02010600030101010101" pitchFamily="2" charset="-122"/>
            </a:endParaRPr>
          </a:p>
        </p:txBody>
      </p:sp>
    </p:spTree>
    <p:extLst>
      <p:ext uri="{BB962C8B-B14F-4D97-AF65-F5344CB8AC3E}">
        <p14:creationId xmlns:p14="http://schemas.microsoft.com/office/powerpoint/2010/main" xmlns="" val="908824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2200" b="1" kern="1200">
          <a:solidFill>
            <a:schemeClr val="hlink"/>
          </a:solidFill>
          <a:latin typeface="+mj-lt"/>
          <a:ea typeface="+mj-ea"/>
          <a:cs typeface="+mj-cs"/>
          <a:sym typeface="Arial" panose="020B0604020202020204" pitchFamily="34" charset="0"/>
        </a:defRPr>
      </a:lvl1pPr>
      <a:lvl2pPr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lnSpc>
          <a:spcPct val="90000"/>
        </a:lnSpc>
        <a:spcBef>
          <a:spcPct val="0"/>
        </a:spcBef>
        <a:spcAft>
          <a:spcPct val="0"/>
        </a:spcAft>
        <a:defRPr sz="2200" b="1">
          <a:solidFill>
            <a:schemeClr val="hlink"/>
          </a:solidFill>
          <a:latin typeface="Arial" panose="020B0604020202020204" pitchFamily="34" charset="0"/>
          <a:cs typeface="Arial" panose="020B0604020202020204" pitchFamily="34" charset="0"/>
          <a:sym typeface="Arial" panose="020B0604020202020204" pitchFamily="34" charset="0"/>
        </a:defRPr>
      </a:lvl9pPr>
    </p:titleStyle>
    <p:bodyStyle>
      <a:lvl1pPr marL="173038" indent="-173038" algn="l" defTabSz="0" rtl="0" eaLnBrk="0" fontAlgn="base" hangingPunct="0">
        <a:spcBef>
          <a:spcPct val="20000"/>
        </a:spcBef>
        <a:spcAft>
          <a:spcPct val="0"/>
        </a:spcAft>
        <a:buClr>
          <a:schemeClr val="tx1"/>
        </a:buClr>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1pPr>
      <a:lvl2pPr marL="509588" indent="-163513" algn="l" defTabSz="0" rtl="0" eaLnBrk="0" fontAlgn="base" hangingPunct="0">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mn-cs"/>
          <a:sym typeface="Arial" panose="020B0604020202020204" pitchFamily="34" charset="0"/>
        </a:defRPr>
      </a:lvl2pPr>
      <a:lvl3pPr marL="855663" indent="-173038" algn="l" defTabSz="0" rtl="0" eaLnBrk="0" fontAlgn="base" hangingPunct="0">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mn-cs"/>
          <a:sym typeface="Arial" panose="020B0604020202020204" pitchFamily="34" charset="0"/>
        </a:defRPr>
      </a:lvl3pPr>
      <a:lvl4pPr marL="1203325" indent="-173038" algn="l" defTabSz="0" rtl="0" eaLnBrk="0" fontAlgn="base" hangingPunct="0">
        <a:spcBef>
          <a:spcPct val="20000"/>
        </a:spcBef>
        <a:spcAft>
          <a:spcPct val="0"/>
        </a:spcAft>
        <a:buFont typeface="Arial" panose="020B0604020202020204" pitchFamily="34" charset="0"/>
        <a:buChar char="–"/>
        <a:defRPr sz="1600" kern="1200">
          <a:solidFill>
            <a:schemeClr val="bg1"/>
          </a:solidFill>
          <a:latin typeface="+mn-lt"/>
          <a:ea typeface="+mn-ea"/>
          <a:cs typeface="+mn-cs"/>
          <a:sym typeface="Arial" panose="020B0604020202020204" pitchFamily="34" charset="0"/>
        </a:defRPr>
      </a:lvl4pPr>
      <a:lvl5pPr marL="1539875" indent="-163513" algn="l" defTabSz="0" rtl="0" eaLnBrk="0" fontAlgn="base" hangingPunct="0">
        <a:spcBef>
          <a:spcPct val="20000"/>
        </a:spcBef>
        <a:spcAft>
          <a:spcPct val="0"/>
        </a:spcAft>
        <a:buFont typeface="Arial" panose="020B0604020202020204" pitchFamily="34" charset="0"/>
        <a:buChar char="»"/>
        <a:defRPr sz="1600" kern="1200">
          <a:solidFill>
            <a:schemeClr val="bg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bmkFld2PresentationTitle"/>
          <p:cNvSpPr>
            <a:spLocks noChangeArrowheads="1"/>
          </p:cNvSpPr>
          <p:nvPr/>
        </p:nvSpPr>
        <p:spPr bwMode="auto">
          <a:xfrm>
            <a:off x="152373" y="6316663"/>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1027" name="bmkFld2Date"/>
          <p:cNvSpPr>
            <a:spLocks noChangeArrowheads="1"/>
          </p:cNvSpPr>
          <p:nvPr/>
        </p:nvSpPr>
        <p:spPr bwMode="auto">
          <a:xfrm>
            <a:off x="152373" y="6465888"/>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2052" name="Rectangle 11"/>
          <p:cNvSpPr>
            <a:spLocks noGrp="1" noChangeArrowheads="1"/>
          </p:cNvSpPr>
          <p:nvPr>
            <p:ph type="body" idx="1"/>
          </p:nvPr>
        </p:nvSpPr>
        <p:spPr bwMode="auto">
          <a:xfrm>
            <a:off x="152374" y="1135063"/>
            <a:ext cx="8839253" cy="490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1200" tIns="0" rIns="61200" bIns="0" numCol="1" anchor="t" anchorCtr="0" compatLnSpc="1">
            <a:prstTxWarp prst="textNoShape">
              <a:avLst/>
            </a:prstTxWarp>
          </a:bodyPr>
          <a:lstStyle/>
          <a:p>
            <a:pPr lvl="0"/>
            <a:r>
              <a:rPr lang="zh-CN" altLang="en-US" smtClean="0">
                <a:sym typeface="Arial" pitchFamily="34" charset="0"/>
              </a:rPr>
              <a:t>单击此处编辑母版文本样式</a:t>
            </a:r>
          </a:p>
          <a:p>
            <a:pPr lvl="1"/>
            <a:r>
              <a:rPr lang="zh-CN" altLang="en-US" smtClean="0">
                <a:sym typeface="Arial" pitchFamily="34" charset="0"/>
              </a:rPr>
              <a:t>第二级</a:t>
            </a:r>
          </a:p>
          <a:p>
            <a:pPr lvl="2"/>
            <a:r>
              <a:rPr lang="zh-CN" altLang="en-US" smtClean="0">
                <a:sym typeface="Arial" pitchFamily="34" charset="0"/>
              </a:rPr>
              <a:t>第三级</a:t>
            </a:r>
          </a:p>
          <a:p>
            <a:pPr lvl="3"/>
            <a:r>
              <a:rPr lang="zh-CN" altLang="en-US" smtClean="0">
                <a:sym typeface="Arial" pitchFamily="34" charset="0"/>
              </a:rPr>
              <a:t>第四级</a:t>
            </a:r>
          </a:p>
          <a:p>
            <a:pPr lvl="4"/>
            <a:r>
              <a:rPr lang="zh-CN" altLang="en-US" smtClean="0">
                <a:sym typeface="Arial" pitchFamily="34" charset="0"/>
              </a:rPr>
              <a:t>第五级</a:t>
            </a:r>
            <a:endParaRPr lang="zh-CN" altLang="zh-CN" smtClean="0">
              <a:sym typeface="Arial" pitchFamily="34" charset="0"/>
            </a:endParaRPr>
          </a:p>
        </p:txBody>
      </p:sp>
      <p:sp>
        <p:nvSpPr>
          <p:cNvPr id="2053" name="Rectangle 12"/>
          <p:cNvSpPr>
            <a:spLocks noGrp="1" noChangeArrowheads="1"/>
          </p:cNvSpPr>
          <p:nvPr>
            <p:ph type="title" idx="4294967295"/>
          </p:nvPr>
        </p:nvSpPr>
        <p:spPr bwMode="auto">
          <a:xfrm>
            <a:off x="152374" y="142875"/>
            <a:ext cx="8839253"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7600" tIns="0" rIns="57600" bIns="0" numCol="1" anchor="b" anchorCtr="0" compatLnSpc="1">
            <a:prstTxWarp prst="textNoShape">
              <a:avLst/>
            </a:prstTxWarp>
          </a:bodyPr>
          <a:lstStyle/>
          <a:p>
            <a:pPr lvl="0"/>
            <a:r>
              <a:rPr lang="zh-CN" altLang="en-US" smtClean="0">
                <a:sym typeface="Times New Roman" pitchFamily="18" charset="0"/>
              </a:rPr>
              <a:t>单击此处编辑母版标题样式</a:t>
            </a:r>
            <a:endParaRPr lang="zh-CN" altLang="zh-CN" smtClean="0">
              <a:sym typeface="Times New Roman" pitchFamily="18" charset="0"/>
            </a:endParaRPr>
          </a:p>
        </p:txBody>
      </p:sp>
      <p:sp>
        <p:nvSpPr>
          <p:cNvPr id="1030" name="Line 13"/>
          <p:cNvSpPr>
            <a:spLocks noChangeShapeType="1"/>
          </p:cNvSpPr>
          <p:nvPr/>
        </p:nvSpPr>
        <p:spPr bwMode="auto">
          <a:xfrm>
            <a:off x="152374" y="987425"/>
            <a:ext cx="8839253" cy="0"/>
          </a:xfrm>
          <a:prstGeom prst="line">
            <a:avLst/>
          </a:prstGeom>
          <a:noFill/>
          <a:ln w="6350">
            <a:solidFill>
              <a:srgbClr val="99999E"/>
            </a:solidFill>
            <a:miter lim="800000"/>
            <a:headEnd/>
            <a:tailEnd/>
          </a:ln>
        </p:spPr>
        <p:txBody>
          <a:bodyPr lIns="72000" rIns="72000" anchor="ctr"/>
          <a:lstStyle/>
          <a:p>
            <a:pPr>
              <a:defRPr/>
            </a:pPr>
            <a:endParaRPr lang="zh-CN" altLang="en-US">
              <a:solidFill>
                <a:prstClr val="black"/>
              </a:solidFill>
            </a:endParaRPr>
          </a:p>
        </p:txBody>
      </p:sp>
      <p:sp>
        <p:nvSpPr>
          <p:cNvPr id="1031" name="Line 14"/>
          <p:cNvSpPr>
            <a:spLocks noChangeShapeType="1"/>
          </p:cNvSpPr>
          <p:nvPr/>
        </p:nvSpPr>
        <p:spPr bwMode="auto">
          <a:xfrm>
            <a:off x="152374" y="6191250"/>
            <a:ext cx="8839253" cy="0"/>
          </a:xfrm>
          <a:prstGeom prst="line">
            <a:avLst/>
          </a:prstGeom>
          <a:noFill/>
          <a:ln w="6350">
            <a:solidFill>
              <a:srgbClr val="99999E"/>
            </a:solidFill>
            <a:miter lim="800000"/>
            <a:headEnd/>
            <a:tailEnd/>
          </a:ln>
        </p:spPr>
        <p:txBody>
          <a:bodyPr lIns="72000" tIns="46800" rIns="72000" bIns="46800"/>
          <a:lstStyle/>
          <a:p>
            <a:pPr>
              <a:defRPr/>
            </a:pPr>
            <a:endParaRPr lang="zh-CN" altLang="en-US">
              <a:solidFill>
                <a:prstClr val="black"/>
              </a:solidFill>
            </a:endParaRPr>
          </a:p>
        </p:txBody>
      </p:sp>
      <p:sp>
        <p:nvSpPr>
          <p:cNvPr id="1032" name="bmkConfidentiality2"/>
          <p:cNvSpPr>
            <a:spLocks noChangeArrowheads="1"/>
          </p:cNvSpPr>
          <p:nvPr/>
        </p:nvSpPr>
        <p:spPr bwMode="auto">
          <a:xfrm>
            <a:off x="152374" y="6030913"/>
            <a:ext cx="3022075" cy="144462"/>
          </a:xfrm>
          <a:prstGeom prst="rect">
            <a:avLst/>
          </a:prstGeom>
          <a:noFill/>
          <a:ln w="9525">
            <a:noFill/>
            <a:miter lim="800000"/>
            <a:headEnd/>
            <a:tailEnd/>
          </a:ln>
        </p:spPr>
        <p:txBody>
          <a:bodyPr lIns="0" tIns="0" rIns="0" bIns="0" anchor="b"/>
          <a:lstStyle/>
          <a:p>
            <a:pPr>
              <a:spcBef>
                <a:spcPct val="50000"/>
              </a:spcBef>
              <a:defRPr/>
            </a:pPr>
            <a:endParaRPr lang="zh-CN" altLang="zh-CN" sz="700" b="1">
              <a:solidFill>
                <a:srgbClr val="666666"/>
              </a:solidFill>
              <a:ea typeface="MS PGothic" pitchFamily="34" charset="-128"/>
            </a:endParaRPr>
          </a:p>
        </p:txBody>
      </p:sp>
      <p:pic>
        <p:nvPicPr>
          <p:cNvPr id="2057" name="Picture 11" descr="LOGO蓝标黑字"/>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8202776" y="193675"/>
            <a:ext cx="695204"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灯片编号占位符 3"/>
          <p:cNvSpPr txBox="1">
            <a:spLocks/>
          </p:cNvSpPr>
          <p:nvPr/>
        </p:nvSpPr>
        <p:spPr>
          <a:xfrm>
            <a:off x="8744020" y="6607175"/>
            <a:ext cx="360299" cy="107950"/>
          </a:xfrm>
          <a:prstGeom prst="rect">
            <a:avLst/>
          </a:prstGeom>
        </p:spPr>
        <p:txBody>
          <a:bodyPr/>
          <a:lstStyle>
            <a:defPPr>
              <a:defRPr lang="zh-CN"/>
            </a:defPPr>
            <a:lvl1pPr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1pPr>
            <a:lvl2pPr marL="4572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2pPr>
            <a:lvl3pPr marL="9144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3pPr>
            <a:lvl4pPr marL="13716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4pPr>
            <a:lvl5pPr marL="18288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5pPr>
            <a:lvl6pPr marL="22860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6pPr>
            <a:lvl7pPr marL="27432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7pPr>
            <a:lvl8pPr marL="32004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8pPr>
            <a:lvl9pPr marL="36576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9pPr>
          </a:lstStyle>
          <a:p>
            <a:pPr>
              <a:defRPr/>
            </a:pPr>
            <a:fld id="{34013847-6898-4AA1-96A0-C452E1D20549}" type="slidenum">
              <a:rPr lang="en-GB" altLang="ja-JP" sz="1100" smtClean="0">
                <a:solidFill>
                  <a:prstClr val="black"/>
                </a:solidFill>
              </a:rPr>
              <a:pPr>
                <a:defRPr/>
              </a:pPr>
              <a:t>‹#›</a:t>
            </a:fld>
            <a:endParaRPr lang="en-GB" altLang="ja-JP" sz="1100" dirty="0" smtClean="0">
              <a:solidFill>
                <a:prstClr val="black"/>
              </a:solidFill>
            </a:endParaRPr>
          </a:p>
        </p:txBody>
      </p:sp>
    </p:spTree>
    <p:extLst>
      <p:ext uri="{BB962C8B-B14F-4D97-AF65-F5344CB8AC3E}">
        <p14:creationId xmlns:p14="http://schemas.microsoft.com/office/powerpoint/2010/main" xmlns="" val="18405789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rtl="0" eaLnBrk="1" fontAlgn="base" hangingPunct="1">
        <a:spcBef>
          <a:spcPct val="0"/>
        </a:spcBef>
        <a:spcAft>
          <a:spcPct val="0"/>
        </a:spcAft>
        <a:defRPr sz="2800">
          <a:solidFill>
            <a:schemeClr val="tx1"/>
          </a:solidFill>
          <a:latin typeface="+mj-lt"/>
          <a:ea typeface="+mj-ea"/>
          <a:cs typeface="+mj-cs"/>
          <a:sym typeface="Times New Roman" pitchFamily="18" charset="0"/>
        </a:defRPr>
      </a:lvl1pPr>
      <a:lvl2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9pPr>
    </p:titleStyle>
    <p:bodyStyle>
      <a:lvl1pPr marL="184150" indent="-184150" algn="l" defTabSz="0" rtl="0" eaLnBrk="1" fontAlgn="base" hangingPunct="1">
        <a:spcBef>
          <a:spcPct val="40000"/>
        </a:spcBef>
        <a:spcAft>
          <a:spcPct val="20000"/>
        </a:spcAft>
        <a:buClr>
          <a:schemeClr val="tx1"/>
        </a:buClr>
        <a:buFont typeface="Wingdings" pitchFamily="2" charset="2"/>
        <a:buChar char="§"/>
        <a:defRPr sz="3200">
          <a:solidFill>
            <a:schemeClr val="tx2"/>
          </a:solidFill>
          <a:latin typeface="+mn-lt"/>
          <a:ea typeface="+mn-ea"/>
          <a:cs typeface="+mn-cs"/>
          <a:sym typeface="Arial" pitchFamily="34" charset="0"/>
        </a:defRPr>
      </a:lvl1pPr>
      <a:lvl2pPr marL="354013" indent="-166688" algn="l" defTabSz="0" rtl="0" eaLnBrk="1" fontAlgn="base" hangingPunct="1">
        <a:spcBef>
          <a:spcPct val="0"/>
        </a:spcBef>
        <a:spcAft>
          <a:spcPct val="20000"/>
        </a:spcAft>
        <a:buClr>
          <a:schemeClr val="tx1"/>
        </a:buClr>
        <a:buFont typeface="Times New Roman" pitchFamily="18" charset="0"/>
        <a:buChar char="-"/>
        <a:defRPr sz="1600">
          <a:solidFill>
            <a:schemeClr val="tx2"/>
          </a:solidFill>
          <a:latin typeface="+mn-lt"/>
          <a:cs typeface="+mn-cs"/>
          <a:sym typeface="Arial" pitchFamily="34" charset="0"/>
        </a:defRPr>
      </a:lvl2pPr>
      <a:lvl3pPr marL="546100" indent="-190500"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3pPr>
      <a:lvl4pPr marL="722313" indent="-173038"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4pPr>
      <a:lvl5pPr marL="9064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5pPr>
      <a:lvl6pPr marL="13636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6pPr>
      <a:lvl7pPr marL="18208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7pPr>
      <a:lvl8pPr marL="22780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8pPr>
      <a:lvl9pPr marL="27352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bmkFld2PresentationTitle"/>
          <p:cNvSpPr>
            <a:spLocks noChangeArrowheads="1"/>
          </p:cNvSpPr>
          <p:nvPr/>
        </p:nvSpPr>
        <p:spPr bwMode="auto">
          <a:xfrm>
            <a:off x="152373" y="6316663"/>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1027" name="bmkFld2Date"/>
          <p:cNvSpPr>
            <a:spLocks noChangeArrowheads="1"/>
          </p:cNvSpPr>
          <p:nvPr/>
        </p:nvSpPr>
        <p:spPr bwMode="auto">
          <a:xfrm>
            <a:off x="152373" y="6465888"/>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2052" name="Rectangle 11"/>
          <p:cNvSpPr>
            <a:spLocks noGrp="1" noChangeArrowheads="1"/>
          </p:cNvSpPr>
          <p:nvPr>
            <p:ph type="body" idx="1"/>
          </p:nvPr>
        </p:nvSpPr>
        <p:spPr bwMode="auto">
          <a:xfrm>
            <a:off x="152374" y="1135063"/>
            <a:ext cx="8839253" cy="490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1200" tIns="0" rIns="61200" bIns="0" numCol="1" anchor="t" anchorCtr="0" compatLnSpc="1">
            <a:prstTxWarp prst="textNoShape">
              <a:avLst/>
            </a:prstTxWarp>
          </a:bodyPr>
          <a:lstStyle/>
          <a:p>
            <a:pPr lvl="0"/>
            <a:r>
              <a:rPr lang="zh-CN" altLang="en-US" smtClean="0">
                <a:sym typeface="Arial" pitchFamily="34" charset="0"/>
              </a:rPr>
              <a:t>单击此处编辑母版文本样式</a:t>
            </a:r>
          </a:p>
          <a:p>
            <a:pPr lvl="1"/>
            <a:r>
              <a:rPr lang="zh-CN" altLang="en-US" smtClean="0">
                <a:sym typeface="Arial" pitchFamily="34" charset="0"/>
              </a:rPr>
              <a:t>第二级</a:t>
            </a:r>
          </a:p>
          <a:p>
            <a:pPr lvl="2"/>
            <a:r>
              <a:rPr lang="zh-CN" altLang="en-US" smtClean="0">
                <a:sym typeface="Arial" pitchFamily="34" charset="0"/>
              </a:rPr>
              <a:t>第三级</a:t>
            </a:r>
          </a:p>
          <a:p>
            <a:pPr lvl="3"/>
            <a:r>
              <a:rPr lang="zh-CN" altLang="en-US" smtClean="0">
                <a:sym typeface="Arial" pitchFamily="34" charset="0"/>
              </a:rPr>
              <a:t>第四级</a:t>
            </a:r>
          </a:p>
          <a:p>
            <a:pPr lvl="4"/>
            <a:r>
              <a:rPr lang="zh-CN" altLang="en-US" smtClean="0">
                <a:sym typeface="Arial" pitchFamily="34" charset="0"/>
              </a:rPr>
              <a:t>第五级</a:t>
            </a:r>
            <a:endParaRPr lang="zh-CN" altLang="zh-CN" smtClean="0">
              <a:sym typeface="Arial" pitchFamily="34" charset="0"/>
            </a:endParaRPr>
          </a:p>
        </p:txBody>
      </p:sp>
      <p:sp>
        <p:nvSpPr>
          <p:cNvPr id="2053" name="Rectangle 12"/>
          <p:cNvSpPr>
            <a:spLocks noGrp="1" noChangeArrowheads="1"/>
          </p:cNvSpPr>
          <p:nvPr>
            <p:ph type="title" idx="4294967295"/>
          </p:nvPr>
        </p:nvSpPr>
        <p:spPr bwMode="auto">
          <a:xfrm>
            <a:off x="152374" y="142875"/>
            <a:ext cx="8839253"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7600" tIns="0" rIns="57600" bIns="0" numCol="1" anchor="b" anchorCtr="0" compatLnSpc="1">
            <a:prstTxWarp prst="textNoShape">
              <a:avLst/>
            </a:prstTxWarp>
          </a:bodyPr>
          <a:lstStyle/>
          <a:p>
            <a:pPr lvl="0"/>
            <a:r>
              <a:rPr lang="zh-CN" altLang="en-US" smtClean="0">
                <a:sym typeface="Times New Roman" pitchFamily="18" charset="0"/>
              </a:rPr>
              <a:t>单击此处编辑母版标题样式</a:t>
            </a:r>
            <a:endParaRPr lang="zh-CN" altLang="zh-CN" smtClean="0">
              <a:sym typeface="Times New Roman" pitchFamily="18" charset="0"/>
            </a:endParaRPr>
          </a:p>
        </p:txBody>
      </p:sp>
      <p:sp>
        <p:nvSpPr>
          <p:cNvPr id="1030" name="Line 13"/>
          <p:cNvSpPr>
            <a:spLocks noChangeShapeType="1"/>
          </p:cNvSpPr>
          <p:nvPr/>
        </p:nvSpPr>
        <p:spPr bwMode="auto">
          <a:xfrm>
            <a:off x="152374" y="987425"/>
            <a:ext cx="8839253" cy="0"/>
          </a:xfrm>
          <a:prstGeom prst="line">
            <a:avLst/>
          </a:prstGeom>
          <a:noFill/>
          <a:ln w="6350">
            <a:solidFill>
              <a:srgbClr val="99999E"/>
            </a:solidFill>
            <a:miter lim="800000"/>
            <a:headEnd/>
            <a:tailEnd/>
          </a:ln>
        </p:spPr>
        <p:txBody>
          <a:bodyPr lIns="72000" rIns="72000" anchor="ctr"/>
          <a:lstStyle/>
          <a:p>
            <a:pPr>
              <a:defRPr/>
            </a:pPr>
            <a:endParaRPr lang="zh-CN" altLang="en-US">
              <a:solidFill>
                <a:prstClr val="black"/>
              </a:solidFill>
            </a:endParaRPr>
          </a:p>
        </p:txBody>
      </p:sp>
      <p:sp>
        <p:nvSpPr>
          <p:cNvPr id="1031" name="Line 14"/>
          <p:cNvSpPr>
            <a:spLocks noChangeShapeType="1"/>
          </p:cNvSpPr>
          <p:nvPr/>
        </p:nvSpPr>
        <p:spPr bwMode="auto">
          <a:xfrm>
            <a:off x="152374" y="6191250"/>
            <a:ext cx="8839253" cy="0"/>
          </a:xfrm>
          <a:prstGeom prst="line">
            <a:avLst/>
          </a:prstGeom>
          <a:noFill/>
          <a:ln w="6350">
            <a:solidFill>
              <a:srgbClr val="99999E"/>
            </a:solidFill>
            <a:miter lim="800000"/>
            <a:headEnd/>
            <a:tailEnd/>
          </a:ln>
        </p:spPr>
        <p:txBody>
          <a:bodyPr lIns="72000" tIns="46800" rIns="72000" bIns="46800"/>
          <a:lstStyle/>
          <a:p>
            <a:pPr>
              <a:defRPr/>
            </a:pPr>
            <a:endParaRPr lang="zh-CN" altLang="en-US">
              <a:solidFill>
                <a:prstClr val="black"/>
              </a:solidFill>
            </a:endParaRPr>
          </a:p>
        </p:txBody>
      </p:sp>
      <p:sp>
        <p:nvSpPr>
          <p:cNvPr id="1032" name="bmkConfidentiality2"/>
          <p:cNvSpPr>
            <a:spLocks noChangeArrowheads="1"/>
          </p:cNvSpPr>
          <p:nvPr/>
        </p:nvSpPr>
        <p:spPr bwMode="auto">
          <a:xfrm>
            <a:off x="152374" y="6030913"/>
            <a:ext cx="3022075" cy="144462"/>
          </a:xfrm>
          <a:prstGeom prst="rect">
            <a:avLst/>
          </a:prstGeom>
          <a:noFill/>
          <a:ln w="9525">
            <a:noFill/>
            <a:miter lim="800000"/>
            <a:headEnd/>
            <a:tailEnd/>
          </a:ln>
        </p:spPr>
        <p:txBody>
          <a:bodyPr lIns="0" tIns="0" rIns="0" bIns="0" anchor="b"/>
          <a:lstStyle/>
          <a:p>
            <a:pPr>
              <a:spcBef>
                <a:spcPct val="50000"/>
              </a:spcBef>
              <a:defRPr/>
            </a:pPr>
            <a:endParaRPr lang="zh-CN" altLang="zh-CN" sz="700" b="1">
              <a:solidFill>
                <a:srgbClr val="666666"/>
              </a:solidFill>
              <a:ea typeface="MS PGothic" pitchFamily="34" charset="-128"/>
            </a:endParaRPr>
          </a:p>
        </p:txBody>
      </p:sp>
      <p:pic>
        <p:nvPicPr>
          <p:cNvPr id="2057" name="Picture 11" descr="LOGO蓝标黑字"/>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8202776" y="193675"/>
            <a:ext cx="695204"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灯片编号占位符 3"/>
          <p:cNvSpPr txBox="1">
            <a:spLocks/>
          </p:cNvSpPr>
          <p:nvPr/>
        </p:nvSpPr>
        <p:spPr>
          <a:xfrm>
            <a:off x="8744020" y="6607175"/>
            <a:ext cx="360299" cy="107950"/>
          </a:xfrm>
          <a:prstGeom prst="rect">
            <a:avLst/>
          </a:prstGeom>
        </p:spPr>
        <p:txBody>
          <a:bodyPr/>
          <a:lstStyle>
            <a:defPPr>
              <a:defRPr lang="zh-CN"/>
            </a:defPPr>
            <a:lvl1pPr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1pPr>
            <a:lvl2pPr marL="4572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2pPr>
            <a:lvl3pPr marL="9144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3pPr>
            <a:lvl4pPr marL="13716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4pPr>
            <a:lvl5pPr marL="18288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5pPr>
            <a:lvl6pPr marL="22860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6pPr>
            <a:lvl7pPr marL="27432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7pPr>
            <a:lvl8pPr marL="32004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8pPr>
            <a:lvl9pPr marL="36576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9pPr>
          </a:lstStyle>
          <a:p>
            <a:pPr>
              <a:defRPr/>
            </a:pPr>
            <a:fld id="{34013847-6898-4AA1-96A0-C452E1D20549}" type="slidenum">
              <a:rPr lang="en-GB" altLang="ja-JP" sz="1100" smtClean="0">
                <a:solidFill>
                  <a:prstClr val="black"/>
                </a:solidFill>
              </a:rPr>
              <a:pPr>
                <a:defRPr/>
              </a:pPr>
              <a:t>‹#›</a:t>
            </a:fld>
            <a:endParaRPr lang="en-GB" altLang="ja-JP" sz="1100" dirty="0" smtClean="0">
              <a:solidFill>
                <a:prstClr val="black"/>
              </a:solidFill>
            </a:endParaRPr>
          </a:p>
        </p:txBody>
      </p:sp>
    </p:spTree>
    <p:extLst>
      <p:ext uri="{BB962C8B-B14F-4D97-AF65-F5344CB8AC3E}">
        <p14:creationId xmlns:p14="http://schemas.microsoft.com/office/powerpoint/2010/main" xmlns="" val="175106700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algn="l" rtl="0" eaLnBrk="1" fontAlgn="base" hangingPunct="1">
        <a:spcBef>
          <a:spcPct val="0"/>
        </a:spcBef>
        <a:spcAft>
          <a:spcPct val="0"/>
        </a:spcAft>
        <a:defRPr sz="2800">
          <a:solidFill>
            <a:schemeClr val="tx1"/>
          </a:solidFill>
          <a:latin typeface="+mj-lt"/>
          <a:ea typeface="+mj-ea"/>
          <a:cs typeface="+mj-cs"/>
          <a:sym typeface="Times New Roman" pitchFamily="18" charset="0"/>
        </a:defRPr>
      </a:lvl1pPr>
      <a:lvl2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9pPr>
    </p:titleStyle>
    <p:bodyStyle>
      <a:lvl1pPr marL="184150" indent="-184150" algn="l" defTabSz="0" rtl="0" eaLnBrk="1" fontAlgn="base" hangingPunct="1">
        <a:spcBef>
          <a:spcPct val="40000"/>
        </a:spcBef>
        <a:spcAft>
          <a:spcPct val="20000"/>
        </a:spcAft>
        <a:buClr>
          <a:schemeClr val="tx1"/>
        </a:buClr>
        <a:buFont typeface="Wingdings" pitchFamily="2" charset="2"/>
        <a:buChar char="§"/>
        <a:defRPr sz="3200">
          <a:solidFill>
            <a:schemeClr val="tx2"/>
          </a:solidFill>
          <a:latin typeface="+mn-lt"/>
          <a:ea typeface="+mn-ea"/>
          <a:cs typeface="+mn-cs"/>
          <a:sym typeface="Arial" pitchFamily="34" charset="0"/>
        </a:defRPr>
      </a:lvl1pPr>
      <a:lvl2pPr marL="354013" indent="-166688" algn="l" defTabSz="0" rtl="0" eaLnBrk="1" fontAlgn="base" hangingPunct="1">
        <a:spcBef>
          <a:spcPct val="0"/>
        </a:spcBef>
        <a:spcAft>
          <a:spcPct val="20000"/>
        </a:spcAft>
        <a:buClr>
          <a:schemeClr val="tx1"/>
        </a:buClr>
        <a:buFont typeface="Times New Roman" pitchFamily="18" charset="0"/>
        <a:buChar char="-"/>
        <a:defRPr sz="1600">
          <a:solidFill>
            <a:schemeClr val="tx2"/>
          </a:solidFill>
          <a:latin typeface="+mn-lt"/>
          <a:cs typeface="+mn-cs"/>
          <a:sym typeface="Arial" pitchFamily="34" charset="0"/>
        </a:defRPr>
      </a:lvl2pPr>
      <a:lvl3pPr marL="546100" indent="-190500"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3pPr>
      <a:lvl4pPr marL="722313" indent="-173038"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4pPr>
      <a:lvl5pPr marL="9064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5pPr>
      <a:lvl6pPr marL="13636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6pPr>
      <a:lvl7pPr marL="18208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7pPr>
      <a:lvl8pPr marL="22780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8pPr>
      <a:lvl9pPr marL="27352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bmkFld2PresentationTitle"/>
          <p:cNvSpPr>
            <a:spLocks noChangeArrowheads="1"/>
          </p:cNvSpPr>
          <p:nvPr/>
        </p:nvSpPr>
        <p:spPr bwMode="auto">
          <a:xfrm>
            <a:off x="152373" y="6316663"/>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2051" name="bmkFld2Date"/>
          <p:cNvSpPr>
            <a:spLocks noChangeArrowheads="1"/>
          </p:cNvSpPr>
          <p:nvPr/>
        </p:nvSpPr>
        <p:spPr bwMode="auto">
          <a:xfrm>
            <a:off x="152373" y="6465888"/>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2052" name="Line 13"/>
          <p:cNvSpPr>
            <a:spLocks noChangeShapeType="1"/>
          </p:cNvSpPr>
          <p:nvPr/>
        </p:nvSpPr>
        <p:spPr bwMode="auto">
          <a:xfrm>
            <a:off x="152374" y="987425"/>
            <a:ext cx="8839253" cy="0"/>
          </a:xfrm>
          <a:prstGeom prst="line">
            <a:avLst/>
          </a:prstGeom>
          <a:noFill/>
          <a:ln w="6350">
            <a:solidFill>
              <a:srgbClr val="99999E"/>
            </a:solidFill>
            <a:miter lim="800000"/>
            <a:headEnd/>
            <a:tailEnd/>
          </a:ln>
        </p:spPr>
        <p:txBody>
          <a:bodyPr lIns="72000" rIns="72000" anchor="ctr"/>
          <a:lstStyle/>
          <a:p>
            <a:pPr>
              <a:defRPr/>
            </a:pPr>
            <a:endParaRPr lang="zh-CN" altLang="en-US">
              <a:solidFill>
                <a:prstClr val="black"/>
              </a:solidFill>
            </a:endParaRPr>
          </a:p>
        </p:txBody>
      </p:sp>
      <p:sp>
        <p:nvSpPr>
          <p:cNvPr id="2053" name="Line 14"/>
          <p:cNvSpPr>
            <a:spLocks noChangeShapeType="1"/>
          </p:cNvSpPr>
          <p:nvPr/>
        </p:nvSpPr>
        <p:spPr bwMode="auto">
          <a:xfrm>
            <a:off x="152374" y="6191250"/>
            <a:ext cx="8839253" cy="0"/>
          </a:xfrm>
          <a:prstGeom prst="line">
            <a:avLst/>
          </a:prstGeom>
          <a:noFill/>
          <a:ln w="6350">
            <a:solidFill>
              <a:srgbClr val="99999E"/>
            </a:solidFill>
            <a:miter lim="800000"/>
            <a:headEnd/>
            <a:tailEnd/>
          </a:ln>
        </p:spPr>
        <p:txBody>
          <a:bodyPr lIns="72000" tIns="46800" rIns="72000" bIns="46800"/>
          <a:lstStyle/>
          <a:p>
            <a:pPr>
              <a:defRPr/>
            </a:pPr>
            <a:endParaRPr lang="zh-CN" altLang="en-US">
              <a:solidFill>
                <a:prstClr val="black"/>
              </a:solidFill>
            </a:endParaRPr>
          </a:p>
        </p:txBody>
      </p:sp>
      <p:sp>
        <p:nvSpPr>
          <p:cNvPr id="2054" name="bmkConfidentiality2"/>
          <p:cNvSpPr>
            <a:spLocks noChangeArrowheads="1"/>
          </p:cNvSpPr>
          <p:nvPr/>
        </p:nvSpPr>
        <p:spPr bwMode="auto">
          <a:xfrm>
            <a:off x="152387" y="6030913"/>
            <a:ext cx="3022075" cy="144462"/>
          </a:xfrm>
          <a:prstGeom prst="rect">
            <a:avLst/>
          </a:prstGeom>
          <a:noFill/>
          <a:ln w="9525">
            <a:noFill/>
            <a:miter lim="800000"/>
            <a:headEnd/>
            <a:tailEnd/>
          </a:ln>
        </p:spPr>
        <p:txBody>
          <a:bodyPr lIns="0" tIns="0" rIns="0" bIns="0" anchor="b"/>
          <a:lstStyle/>
          <a:p>
            <a:pPr>
              <a:spcBef>
                <a:spcPct val="50000"/>
              </a:spcBef>
              <a:defRPr/>
            </a:pPr>
            <a:endParaRPr lang="zh-CN" altLang="zh-CN" sz="700" b="1">
              <a:solidFill>
                <a:srgbClr val="666666"/>
              </a:solidFill>
              <a:ea typeface="MS PGothic" pitchFamily="34" charset="-128"/>
            </a:endParaRPr>
          </a:p>
        </p:txBody>
      </p:sp>
      <p:sp>
        <p:nvSpPr>
          <p:cNvPr id="3079" name="Rectangle 11"/>
          <p:cNvSpPr>
            <a:spLocks noGrp="1" noChangeArrowheads="1"/>
          </p:cNvSpPr>
          <p:nvPr>
            <p:ph type="body" idx="1"/>
          </p:nvPr>
        </p:nvSpPr>
        <p:spPr bwMode="auto">
          <a:xfrm>
            <a:off x="152374" y="1135063"/>
            <a:ext cx="8839253" cy="490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1200" tIns="0" rIns="61200" bIns="0" numCol="1" anchor="t" anchorCtr="0" compatLnSpc="1">
            <a:prstTxWarp prst="textNoShape">
              <a:avLst/>
            </a:prstTxWarp>
          </a:bodyPr>
          <a:lstStyle/>
          <a:p>
            <a:pPr lvl="0"/>
            <a:r>
              <a:rPr lang="zh-CN" altLang="en-US" smtClean="0">
                <a:sym typeface="Arial" pitchFamily="34" charset="0"/>
              </a:rPr>
              <a:t>单击此处编辑母版文本样式</a:t>
            </a:r>
          </a:p>
          <a:p>
            <a:pPr lvl="1"/>
            <a:r>
              <a:rPr lang="zh-CN" altLang="en-US" smtClean="0">
                <a:sym typeface="Arial" pitchFamily="34" charset="0"/>
              </a:rPr>
              <a:t>第二级</a:t>
            </a:r>
          </a:p>
          <a:p>
            <a:pPr lvl="2"/>
            <a:r>
              <a:rPr lang="zh-CN" altLang="en-US" smtClean="0">
                <a:sym typeface="Arial" pitchFamily="34" charset="0"/>
              </a:rPr>
              <a:t>第三级</a:t>
            </a:r>
          </a:p>
          <a:p>
            <a:pPr lvl="3"/>
            <a:r>
              <a:rPr lang="zh-CN" altLang="en-US" smtClean="0">
                <a:sym typeface="Arial" pitchFamily="34" charset="0"/>
              </a:rPr>
              <a:t>第四级</a:t>
            </a:r>
          </a:p>
          <a:p>
            <a:pPr lvl="4"/>
            <a:r>
              <a:rPr lang="zh-CN" altLang="en-US" smtClean="0">
                <a:sym typeface="Arial" pitchFamily="34" charset="0"/>
              </a:rPr>
              <a:t>第五级</a:t>
            </a:r>
            <a:endParaRPr lang="zh-CN" altLang="zh-CN" smtClean="0">
              <a:sym typeface="Arial" pitchFamily="34" charset="0"/>
            </a:endParaRPr>
          </a:p>
        </p:txBody>
      </p:sp>
      <p:sp>
        <p:nvSpPr>
          <p:cNvPr id="3080" name="Rectangle 12"/>
          <p:cNvSpPr>
            <a:spLocks noGrp="1" noChangeArrowheads="1"/>
          </p:cNvSpPr>
          <p:nvPr>
            <p:ph type="title" idx="4294967295"/>
          </p:nvPr>
        </p:nvSpPr>
        <p:spPr bwMode="auto">
          <a:xfrm>
            <a:off x="152374" y="142875"/>
            <a:ext cx="8839253"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7600" tIns="0" rIns="57600" bIns="0" numCol="1" anchor="b" anchorCtr="0" compatLnSpc="1">
            <a:prstTxWarp prst="textNoShape">
              <a:avLst/>
            </a:prstTxWarp>
          </a:bodyPr>
          <a:lstStyle/>
          <a:p>
            <a:pPr lvl="0"/>
            <a:r>
              <a:rPr lang="zh-CN" altLang="en-US" smtClean="0">
                <a:sym typeface="Times New Roman" pitchFamily="18" charset="0"/>
              </a:rPr>
              <a:t>单击此处编辑母版标题样式</a:t>
            </a:r>
            <a:endParaRPr lang="zh-CN" altLang="zh-CN" smtClean="0">
              <a:sym typeface="Times New Roman" pitchFamily="18" charset="0"/>
            </a:endParaRPr>
          </a:p>
        </p:txBody>
      </p:sp>
      <p:pic>
        <p:nvPicPr>
          <p:cNvPr id="3081" name="Picture 11" descr="LOGO蓝标黑字"/>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8202776" y="193675"/>
            <a:ext cx="695204"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灯片编号占位符 3"/>
          <p:cNvSpPr txBox="1">
            <a:spLocks/>
          </p:cNvSpPr>
          <p:nvPr/>
        </p:nvSpPr>
        <p:spPr>
          <a:xfrm>
            <a:off x="8744033" y="6607175"/>
            <a:ext cx="360299" cy="107950"/>
          </a:xfrm>
          <a:prstGeom prst="rect">
            <a:avLst/>
          </a:prstGeom>
        </p:spPr>
        <p:txBody>
          <a:bodyPr/>
          <a:lstStyle>
            <a:defPPr>
              <a:defRPr lang="zh-CN"/>
            </a:defPPr>
            <a:lvl1pPr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1pPr>
            <a:lvl2pPr marL="4572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2pPr>
            <a:lvl3pPr marL="9144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3pPr>
            <a:lvl4pPr marL="13716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4pPr>
            <a:lvl5pPr marL="18288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5pPr>
            <a:lvl6pPr marL="22860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6pPr>
            <a:lvl7pPr marL="27432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7pPr>
            <a:lvl8pPr marL="32004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8pPr>
            <a:lvl9pPr marL="36576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9pPr>
          </a:lstStyle>
          <a:p>
            <a:pPr>
              <a:defRPr/>
            </a:pPr>
            <a:fld id="{0C0F3DE6-D43F-4691-ACDF-1B6D7E7FD2F7}" type="slidenum">
              <a:rPr lang="en-GB" altLang="ja-JP" sz="1100" smtClean="0">
                <a:solidFill>
                  <a:prstClr val="black"/>
                </a:solidFill>
              </a:rPr>
              <a:pPr>
                <a:defRPr/>
              </a:pPr>
              <a:t>‹#›</a:t>
            </a:fld>
            <a:endParaRPr lang="en-GB" altLang="ja-JP" sz="1100" dirty="0" smtClean="0">
              <a:solidFill>
                <a:prstClr val="black"/>
              </a:solidFill>
            </a:endParaRPr>
          </a:p>
        </p:txBody>
      </p:sp>
    </p:spTree>
    <p:extLst>
      <p:ext uri="{BB962C8B-B14F-4D97-AF65-F5344CB8AC3E}">
        <p14:creationId xmlns:p14="http://schemas.microsoft.com/office/powerpoint/2010/main" xmlns="" val="209355098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spcBef>
          <a:spcPct val="0"/>
        </a:spcBef>
        <a:spcAft>
          <a:spcPct val="0"/>
        </a:spcAft>
        <a:defRPr sz="2800">
          <a:solidFill>
            <a:schemeClr val="tx1"/>
          </a:solidFill>
          <a:latin typeface="+mj-lt"/>
          <a:ea typeface="+mj-ea"/>
          <a:cs typeface="+mj-cs"/>
          <a:sym typeface="Times New Roman" pitchFamily="18" charset="0"/>
        </a:defRPr>
      </a:lvl1pPr>
      <a:lvl2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9pPr>
    </p:titleStyle>
    <p:bodyStyle>
      <a:lvl1pPr marL="184150" indent="-184150" algn="l" defTabSz="0" rtl="0" eaLnBrk="1" fontAlgn="base" hangingPunct="1">
        <a:spcBef>
          <a:spcPct val="40000"/>
        </a:spcBef>
        <a:spcAft>
          <a:spcPct val="20000"/>
        </a:spcAft>
        <a:buClr>
          <a:schemeClr val="tx1"/>
        </a:buClr>
        <a:buFont typeface="Wingdings" pitchFamily="2" charset="2"/>
        <a:buChar char="§"/>
        <a:defRPr sz="3200">
          <a:solidFill>
            <a:schemeClr val="tx2"/>
          </a:solidFill>
          <a:latin typeface="+mn-lt"/>
          <a:ea typeface="+mn-ea"/>
          <a:cs typeface="+mn-cs"/>
          <a:sym typeface="Arial" pitchFamily="34" charset="0"/>
        </a:defRPr>
      </a:lvl1pPr>
      <a:lvl2pPr marL="354013" indent="-166688" algn="l" defTabSz="0" rtl="0" eaLnBrk="1" fontAlgn="base" hangingPunct="1">
        <a:spcBef>
          <a:spcPct val="0"/>
        </a:spcBef>
        <a:spcAft>
          <a:spcPct val="20000"/>
        </a:spcAft>
        <a:buClr>
          <a:schemeClr val="tx1"/>
        </a:buClr>
        <a:buFont typeface="Times New Roman" pitchFamily="18" charset="0"/>
        <a:buChar char="-"/>
        <a:defRPr sz="1600">
          <a:solidFill>
            <a:schemeClr val="tx2"/>
          </a:solidFill>
          <a:latin typeface="+mn-lt"/>
          <a:cs typeface="+mn-cs"/>
          <a:sym typeface="Arial" pitchFamily="34" charset="0"/>
        </a:defRPr>
      </a:lvl2pPr>
      <a:lvl3pPr marL="546100" indent="-190500"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3pPr>
      <a:lvl4pPr marL="722313" indent="-173038"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4pPr>
      <a:lvl5pPr marL="9064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5pPr>
      <a:lvl6pPr marL="13636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6pPr>
      <a:lvl7pPr marL="18208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7pPr>
      <a:lvl8pPr marL="22780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8pPr>
      <a:lvl9pPr marL="27352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bmkFld2PresentationTitle"/>
          <p:cNvSpPr>
            <a:spLocks noChangeArrowheads="1"/>
          </p:cNvSpPr>
          <p:nvPr/>
        </p:nvSpPr>
        <p:spPr bwMode="auto">
          <a:xfrm>
            <a:off x="152373" y="6316663"/>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1027" name="bmkFld2Date"/>
          <p:cNvSpPr>
            <a:spLocks noChangeArrowheads="1"/>
          </p:cNvSpPr>
          <p:nvPr/>
        </p:nvSpPr>
        <p:spPr bwMode="auto">
          <a:xfrm>
            <a:off x="152373" y="6465888"/>
            <a:ext cx="3237938" cy="107950"/>
          </a:xfrm>
          <a:prstGeom prst="rect">
            <a:avLst/>
          </a:prstGeom>
          <a:noFill/>
          <a:ln w="9525">
            <a:noFill/>
            <a:miter lim="800000"/>
            <a:headEnd/>
            <a:tailEnd/>
          </a:ln>
        </p:spPr>
        <p:txBody>
          <a:bodyPr lIns="0" tIns="0" rIns="0" bIns="0" anchor="ctr"/>
          <a:lstStyle/>
          <a:p>
            <a:pPr>
              <a:spcBef>
                <a:spcPct val="50000"/>
              </a:spcBef>
              <a:defRPr/>
            </a:pPr>
            <a:endParaRPr lang="zh-CN" altLang="zh-CN" sz="700">
              <a:solidFill>
                <a:srgbClr val="666666"/>
              </a:solidFill>
              <a:ea typeface="MS PGothic" pitchFamily="34" charset="-128"/>
            </a:endParaRPr>
          </a:p>
        </p:txBody>
      </p:sp>
      <p:sp>
        <p:nvSpPr>
          <p:cNvPr id="2052" name="Rectangle 11"/>
          <p:cNvSpPr>
            <a:spLocks noGrp="1" noChangeArrowheads="1"/>
          </p:cNvSpPr>
          <p:nvPr>
            <p:ph type="body" idx="1"/>
          </p:nvPr>
        </p:nvSpPr>
        <p:spPr bwMode="auto">
          <a:xfrm>
            <a:off x="152374" y="1135063"/>
            <a:ext cx="8839253" cy="490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1200" tIns="0" rIns="61200" bIns="0" numCol="1" anchor="t" anchorCtr="0" compatLnSpc="1">
            <a:prstTxWarp prst="textNoShape">
              <a:avLst/>
            </a:prstTxWarp>
          </a:bodyPr>
          <a:lstStyle/>
          <a:p>
            <a:pPr lvl="0"/>
            <a:r>
              <a:rPr lang="zh-CN" altLang="en-US" smtClean="0">
                <a:sym typeface="Arial" pitchFamily="34" charset="0"/>
              </a:rPr>
              <a:t>单击此处编辑母版文本样式</a:t>
            </a:r>
          </a:p>
          <a:p>
            <a:pPr lvl="1"/>
            <a:r>
              <a:rPr lang="zh-CN" altLang="en-US" smtClean="0">
                <a:sym typeface="Arial" pitchFamily="34" charset="0"/>
              </a:rPr>
              <a:t>第二级</a:t>
            </a:r>
          </a:p>
          <a:p>
            <a:pPr lvl="2"/>
            <a:r>
              <a:rPr lang="zh-CN" altLang="en-US" smtClean="0">
                <a:sym typeface="Arial" pitchFamily="34" charset="0"/>
              </a:rPr>
              <a:t>第三级</a:t>
            </a:r>
          </a:p>
          <a:p>
            <a:pPr lvl="3"/>
            <a:r>
              <a:rPr lang="zh-CN" altLang="en-US" smtClean="0">
                <a:sym typeface="Arial" pitchFamily="34" charset="0"/>
              </a:rPr>
              <a:t>第四级</a:t>
            </a:r>
          </a:p>
          <a:p>
            <a:pPr lvl="4"/>
            <a:r>
              <a:rPr lang="zh-CN" altLang="en-US" smtClean="0">
                <a:sym typeface="Arial" pitchFamily="34" charset="0"/>
              </a:rPr>
              <a:t>第五级</a:t>
            </a:r>
            <a:endParaRPr lang="zh-CN" altLang="zh-CN" smtClean="0">
              <a:sym typeface="Arial" pitchFamily="34" charset="0"/>
            </a:endParaRPr>
          </a:p>
        </p:txBody>
      </p:sp>
      <p:sp>
        <p:nvSpPr>
          <p:cNvPr id="2053" name="Rectangle 12"/>
          <p:cNvSpPr>
            <a:spLocks noGrp="1" noChangeArrowheads="1"/>
          </p:cNvSpPr>
          <p:nvPr>
            <p:ph type="title" idx="4294967295"/>
          </p:nvPr>
        </p:nvSpPr>
        <p:spPr bwMode="auto">
          <a:xfrm>
            <a:off x="152374" y="142875"/>
            <a:ext cx="8839253"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7600" tIns="0" rIns="57600" bIns="0" numCol="1" anchor="b" anchorCtr="0" compatLnSpc="1">
            <a:prstTxWarp prst="textNoShape">
              <a:avLst/>
            </a:prstTxWarp>
          </a:bodyPr>
          <a:lstStyle/>
          <a:p>
            <a:pPr lvl="0"/>
            <a:r>
              <a:rPr lang="zh-CN" altLang="en-US" smtClean="0">
                <a:sym typeface="Times New Roman" pitchFamily="18" charset="0"/>
              </a:rPr>
              <a:t>单击此处编辑母版标题样式</a:t>
            </a:r>
            <a:endParaRPr lang="zh-CN" altLang="zh-CN" smtClean="0">
              <a:sym typeface="Times New Roman" pitchFamily="18" charset="0"/>
            </a:endParaRPr>
          </a:p>
        </p:txBody>
      </p:sp>
      <p:sp>
        <p:nvSpPr>
          <p:cNvPr id="1030" name="Line 13"/>
          <p:cNvSpPr>
            <a:spLocks noChangeShapeType="1"/>
          </p:cNvSpPr>
          <p:nvPr/>
        </p:nvSpPr>
        <p:spPr bwMode="auto">
          <a:xfrm>
            <a:off x="152374" y="987425"/>
            <a:ext cx="8839253" cy="0"/>
          </a:xfrm>
          <a:prstGeom prst="line">
            <a:avLst/>
          </a:prstGeom>
          <a:noFill/>
          <a:ln w="6350">
            <a:solidFill>
              <a:srgbClr val="99999E"/>
            </a:solidFill>
            <a:miter lim="800000"/>
            <a:headEnd/>
            <a:tailEnd/>
          </a:ln>
        </p:spPr>
        <p:txBody>
          <a:bodyPr lIns="72000" rIns="72000" anchor="ctr"/>
          <a:lstStyle/>
          <a:p>
            <a:pPr>
              <a:defRPr/>
            </a:pPr>
            <a:endParaRPr lang="zh-CN" altLang="en-US">
              <a:solidFill>
                <a:srgbClr val="0434B1"/>
              </a:solidFill>
            </a:endParaRPr>
          </a:p>
        </p:txBody>
      </p:sp>
      <p:sp>
        <p:nvSpPr>
          <p:cNvPr id="1031" name="Line 14"/>
          <p:cNvSpPr>
            <a:spLocks noChangeShapeType="1"/>
          </p:cNvSpPr>
          <p:nvPr/>
        </p:nvSpPr>
        <p:spPr bwMode="auto">
          <a:xfrm>
            <a:off x="152374" y="6191250"/>
            <a:ext cx="8839253" cy="0"/>
          </a:xfrm>
          <a:prstGeom prst="line">
            <a:avLst/>
          </a:prstGeom>
          <a:noFill/>
          <a:ln w="6350">
            <a:solidFill>
              <a:srgbClr val="99999E"/>
            </a:solidFill>
            <a:miter lim="800000"/>
            <a:headEnd/>
            <a:tailEnd/>
          </a:ln>
        </p:spPr>
        <p:txBody>
          <a:bodyPr lIns="72000" tIns="46800" rIns="72000" bIns="46800"/>
          <a:lstStyle/>
          <a:p>
            <a:pPr>
              <a:defRPr/>
            </a:pPr>
            <a:endParaRPr lang="zh-CN" altLang="en-US">
              <a:solidFill>
                <a:srgbClr val="0434B1"/>
              </a:solidFill>
            </a:endParaRPr>
          </a:p>
        </p:txBody>
      </p:sp>
      <p:sp>
        <p:nvSpPr>
          <p:cNvPr id="1032" name="bmkConfidentiality2"/>
          <p:cNvSpPr>
            <a:spLocks noChangeArrowheads="1"/>
          </p:cNvSpPr>
          <p:nvPr/>
        </p:nvSpPr>
        <p:spPr bwMode="auto">
          <a:xfrm>
            <a:off x="152374" y="6030913"/>
            <a:ext cx="3022075" cy="144462"/>
          </a:xfrm>
          <a:prstGeom prst="rect">
            <a:avLst/>
          </a:prstGeom>
          <a:noFill/>
          <a:ln w="9525">
            <a:noFill/>
            <a:miter lim="800000"/>
            <a:headEnd/>
            <a:tailEnd/>
          </a:ln>
        </p:spPr>
        <p:txBody>
          <a:bodyPr lIns="0" tIns="0" rIns="0" bIns="0" anchor="b"/>
          <a:lstStyle/>
          <a:p>
            <a:pPr>
              <a:spcBef>
                <a:spcPct val="50000"/>
              </a:spcBef>
              <a:defRPr/>
            </a:pPr>
            <a:endParaRPr lang="zh-CN" altLang="zh-CN" sz="700" b="1">
              <a:solidFill>
                <a:srgbClr val="666666"/>
              </a:solidFill>
              <a:ea typeface="MS PGothic" pitchFamily="34" charset="-128"/>
            </a:endParaRPr>
          </a:p>
        </p:txBody>
      </p:sp>
      <p:pic>
        <p:nvPicPr>
          <p:cNvPr id="2057" name="Picture 11" descr="LOGO蓝标黑字"/>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8202776" y="193675"/>
            <a:ext cx="695204"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灯片编号占位符 3"/>
          <p:cNvSpPr txBox="1">
            <a:spLocks/>
          </p:cNvSpPr>
          <p:nvPr/>
        </p:nvSpPr>
        <p:spPr>
          <a:xfrm>
            <a:off x="8744020" y="6607175"/>
            <a:ext cx="360299" cy="107950"/>
          </a:xfrm>
          <a:prstGeom prst="rect">
            <a:avLst/>
          </a:prstGeom>
        </p:spPr>
        <p:txBody>
          <a:bodyPr/>
          <a:lstStyle>
            <a:defPPr>
              <a:defRPr lang="zh-CN"/>
            </a:defPPr>
            <a:lvl1pPr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1pPr>
            <a:lvl2pPr marL="4572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2pPr>
            <a:lvl3pPr marL="9144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3pPr>
            <a:lvl4pPr marL="13716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4pPr>
            <a:lvl5pPr marL="1828800" algn="l" rtl="0" eaLnBrk="0" fontAlgn="base" hangingPunct="0">
              <a:lnSpc>
                <a:spcPct val="110000"/>
              </a:lnSpc>
              <a:spcBef>
                <a:spcPct val="40000"/>
              </a:spcBef>
              <a:spcAft>
                <a:spcPct val="0"/>
              </a:spcAft>
              <a:buFont typeface="Arial" pitchFamily="34" charset="0"/>
              <a:defRPr sz="2400" kern="1200">
                <a:solidFill>
                  <a:schemeClr val="tx1"/>
                </a:solidFill>
                <a:latin typeface="Arial" pitchFamily="34" charset="0"/>
                <a:ea typeface="宋体" pitchFamily="2" charset="-122"/>
                <a:cs typeface="+mn-cs"/>
                <a:sym typeface="Arial" pitchFamily="34" charset="0"/>
              </a:defRPr>
            </a:lvl5pPr>
            <a:lvl6pPr marL="22860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6pPr>
            <a:lvl7pPr marL="27432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7pPr>
            <a:lvl8pPr marL="32004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8pPr>
            <a:lvl9pPr marL="3657600" algn="l" defTabSz="914400" rtl="0" eaLnBrk="1" latinLnBrk="0" hangingPunct="1">
              <a:defRPr sz="2400" kern="1200">
                <a:solidFill>
                  <a:schemeClr val="tx1"/>
                </a:solidFill>
                <a:latin typeface="Arial" pitchFamily="34" charset="0"/>
                <a:ea typeface="宋体" pitchFamily="2" charset="-122"/>
                <a:cs typeface="+mn-cs"/>
                <a:sym typeface="Arial" pitchFamily="34" charset="0"/>
              </a:defRPr>
            </a:lvl9pPr>
          </a:lstStyle>
          <a:p>
            <a:pPr>
              <a:defRPr/>
            </a:pPr>
            <a:fld id="{FE487EFF-BA35-4DDF-8B9F-D821C07EA2DF}" type="slidenum">
              <a:rPr lang="en-GB" altLang="ja-JP" sz="1100" smtClean="0">
                <a:solidFill>
                  <a:srgbClr val="0434B1"/>
                </a:solidFill>
              </a:rPr>
              <a:pPr>
                <a:defRPr/>
              </a:pPr>
              <a:t>‹#›</a:t>
            </a:fld>
            <a:endParaRPr lang="en-GB" altLang="ja-JP" sz="1100" dirty="0" smtClean="0">
              <a:solidFill>
                <a:srgbClr val="0434B1"/>
              </a:solidFill>
            </a:endParaRPr>
          </a:p>
        </p:txBody>
      </p:sp>
    </p:spTree>
    <p:extLst>
      <p:ext uri="{BB962C8B-B14F-4D97-AF65-F5344CB8AC3E}">
        <p14:creationId xmlns:p14="http://schemas.microsoft.com/office/powerpoint/2010/main" xmlns="" val="41186749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rtl="0" eaLnBrk="1" fontAlgn="base" hangingPunct="1">
        <a:spcBef>
          <a:spcPct val="0"/>
        </a:spcBef>
        <a:spcAft>
          <a:spcPct val="0"/>
        </a:spcAft>
        <a:defRPr sz="2800">
          <a:solidFill>
            <a:schemeClr val="tx1"/>
          </a:solidFill>
          <a:latin typeface="+mj-lt"/>
          <a:ea typeface="+mj-ea"/>
          <a:cs typeface="+mj-cs"/>
          <a:sym typeface="Times New Roman" pitchFamily="18" charset="0"/>
        </a:defRPr>
      </a:lvl1pPr>
      <a:lvl2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cs typeface="Times New Roman" pitchFamily="18" charset="0"/>
          <a:sym typeface="Times New Roman" pitchFamily="18" charset="0"/>
        </a:defRPr>
      </a:lvl9pPr>
    </p:titleStyle>
    <p:bodyStyle>
      <a:lvl1pPr marL="184150" indent="-184150" algn="l" defTabSz="0" rtl="0" eaLnBrk="1" fontAlgn="base" hangingPunct="1">
        <a:spcBef>
          <a:spcPct val="40000"/>
        </a:spcBef>
        <a:spcAft>
          <a:spcPct val="20000"/>
        </a:spcAft>
        <a:buClr>
          <a:schemeClr val="tx1"/>
        </a:buClr>
        <a:buFont typeface="Wingdings" pitchFamily="2" charset="2"/>
        <a:buChar char="§"/>
        <a:defRPr sz="3200">
          <a:solidFill>
            <a:schemeClr val="tx2"/>
          </a:solidFill>
          <a:latin typeface="+mn-lt"/>
          <a:ea typeface="+mn-ea"/>
          <a:cs typeface="+mn-cs"/>
          <a:sym typeface="Arial" pitchFamily="34" charset="0"/>
        </a:defRPr>
      </a:lvl1pPr>
      <a:lvl2pPr marL="354013" indent="-166688" algn="l" defTabSz="0" rtl="0" eaLnBrk="1" fontAlgn="base" hangingPunct="1">
        <a:spcBef>
          <a:spcPct val="0"/>
        </a:spcBef>
        <a:spcAft>
          <a:spcPct val="20000"/>
        </a:spcAft>
        <a:buClr>
          <a:schemeClr val="tx1"/>
        </a:buClr>
        <a:buFont typeface="Times New Roman" pitchFamily="18" charset="0"/>
        <a:buChar char="-"/>
        <a:defRPr sz="1600">
          <a:solidFill>
            <a:schemeClr val="tx2"/>
          </a:solidFill>
          <a:latin typeface="+mn-lt"/>
          <a:cs typeface="+mn-cs"/>
          <a:sym typeface="Arial" pitchFamily="34" charset="0"/>
        </a:defRPr>
      </a:lvl2pPr>
      <a:lvl3pPr marL="546100" indent="-190500"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3pPr>
      <a:lvl4pPr marL="722313" indent="-173038"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4pPr>
      <a:lvl5pPr marL="9064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5pPr>
      <a:lvl6pPr marL="13636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6pPr>
      <a:lvl7pPr marL="18208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7pPr>
      <a:lvl8pPr marL="22780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8pPr>
      <a:lvl9pPr marL="2735263" indent="-182563" algn="l" defTabSz="0"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bmkFldAuthorName"/>
          <p:cNvSpPr>
            <a:spLocks noChangeArrowheads="1"/>
          </p:cNvSpPr>
          <p:nvPr/>
        </p:nvSpPr>
        <p:spPr bwMode="auto">
          <a:xfrm>
            <a:off x="311150" y="5715000"/>
            <a:ext cx="4319588" cy="17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24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00000"/>
              </a:lnSpc>
              <a:spcBef>
                <a:spcPct val="0"/>
              </a:spcBef>
            </a:pPr>
            <a:endParaRPr lang="zh-CN" altLang="zh-CN" sz="1200">
              <a:solidFill>
                <a:srgbClr val="666666"/>
              </a:solidFill>
              <a:ea typeface="MS PGothic" panose="020B0600070205080204" pitchFamily="34" charset="-128"/>
            </a:endParaRPr>
          </a:p>
        </p:txBody>
      </p:sp>
      <p:sp>
        <p:nvSpPr>
          <p:cNvPr id="7" name="Rectangle 21"/>
          <p:cNvSpPr>
            <a:spLocks noChangeArrowheads="1"/>
          </p:cNvSpPr>
          <p:nvPr/>
        </p:nvSpPr>
        <p:spPr bwMode="auto">
          <a:xfrm>
            <a:off x="152400" y="3660775"/>
            <a:ext cx="8843963" cy="1116013"/>
          </a:xfrm>
          <a:prstGeom prst="rect">
            <a:avLst/>
          </a:prstGeom>
          <a:solidFill>
            <a:schemeClr val="accent5">
              <a:lumMod val="75000"/>
            </a:schemeClr>
          </a:solidFill>
          <a:ln>
            <a:noFill/>
          </a:ln>
          <a:extLst/>
        </p:spPr>
        <p:txBody>
          <a:bodyPr wrap="none" anchor="ctr"/>
          <a:lstStyle>
            <a:lvl1pPr>
              <a:defRPr sz="24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24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00000"/>
              </a:lnSpc>
              <a:spcBef>
                <a:spcPct val="0"/>
              </a:spcBef>
            </a:pPr>
            <a:r>
              <a:rPr lang="en-US" altLang="zh-CN" sz="2800" b="1" dirty="0" smtClean="0">
                <a:solidFill>
                  <a:srgbClr val="FFFFFF"/>
                </a:solidFill>
                <a:ea typeface="MS PGothic" panose="020B0600070205080204" pitchFamily="34" charset="-128"/>
              </a:rPr>
              <a:t>PPP</a:t>
            </a:r>
            <a:r>
              <a:rPr lang="zh-CN" altLang="en-US" sz="2800" b="1" dirty="0" smtClean="0">
                <a:solidFill>
                  <a:srgbClr val="FFFFFF"/>
                </a:solidFill>
                <a:ea typeface="MS PGothic" panose="020B0600070205080204" pitchFamily="34" charset="-128"/>
              </a:rPr>
              <a:t>项目关键环节管理和相关案例分析</a:t>
            </a:r>
            <a:endParaRPr lang="zh-CN" altLang="zh-CN" sz="2800" b="1" dirty="0">
              <a:solidFill>
                <a:srgbClr val="FFFFFF"/>
              </a:solidFill>
              <a:ea typeface="MS PGothic" panose="020B0600070205080204" pitchFamily="34" charset="-128"/>
            </a:endParaRPr>
          </a:p>
        </p:txBody>
      </p:sp>
      <p:sp>
        <p:nvSpPr>
          <p:cNvPr id="9" name="bmkFld3PresentationTitle"/>
          <p:cNvSpPr txBox="1">
            <a:spLocks noChangeArrowheads="1"/>
          </p:cNvSpPr>
          <p:nvPr/>
        </p:nvSpPr>
        <p:spPr>
          <a:xfrm>
            <a:off x="146050" y="3659188"/>
            <a:ext cx="8847138" cy="1116012"/>
          </a:xfrm>
          <a:prstGeom prst="rect">
            <a:avLst/>
          </a:prstGeom>
        </p:spPr>
        <p:txBody>
          <a:bodyPr vert="horz" lIns="147600" tIns="45720" rIns="1800000" bIns="9720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zh-CN" altLang="en-US" dirty="0" smtClean="0">
              <a:solidFill>
                <a:schemeClr val="bg1"/>
              </a:solidFill>
              <a:ea typeface="宋体" panose="02010600030101010101" pitchFamily="2" charset="-122"/>
              <a:sym typeface="方正小标宋简体" charset="-122"/>
            </a:endParaRPr>
          </a:p>
        </p:txBody>
      </p:sp>
      <p:sp>
        <p:nvSpPr>
          <p:cNvPr id="10" name="bmkFld2PresentationSubtitle"/>
          <p:cNvSpPr txBox="1">
            <a:spLocks noChangeArrowheads="1"/>
          </p:cNvSpPr>
          <p:nvPr/>
        </p:nvSpPr>
        <p:spPr>
          <a:xfrm>
            <a:off x="146050" y="4922838"/>
            <a:ext cx="8847138" cy="377825"/>
          </a:xfrm>
          <a:prstGeom prst="rect">
            <a:avLst/>
          </a:prstGeom>
        </p:spPr>
        <p:txBody>
          <a:bodyPr vert="horz" lIns="147600" tIns="46800" rIns="180000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Font typeface="Wingdings" panose="05000000000000000000" pitchFamily="2" charset="2"/>
              <a:buNone/>
            </a:pPr>
            <a:r>
              <a:rPr lang="zh-CN" altLang="zh-CN" sz="1800" smtClean="0">
                <a:ea typeface="宋体" panose="02010600030101010101" pitchFamily="2" charset="-122"/>
              </a:rPr>
              <a:t> </a:t>
            </a:r>
          </a:p>
        </p:txBody>
      </p:sp>
      <p:sp>
        <p:nvSpPr>
          <p:cNvPr id="11" name="bmkFldPresentationSubtitle"/>
          <p:cNvSpPr>
            <a:spLocks noChangeArrowheads="1"/>
          </p:cNvSpPr>
          <p:nvPr/>
        </p:nvSpPr>
        <p:spPr bwMode="auto">
          <a:xfrm>
            <a:off x="298450" y="5075238"/>
            <a:ext cx="8847138"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7600" tIns="46800" rIns="1800000"/>
          <a:lstStyle>
            <a:lvl1pPr>
              <a:defRPr sz="24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24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lnSpc>
                <a:spcPct val="150000"/>
              </a:lnSpc>
              <a:spcBef>
                <a:spcPct val="0"/>
              </a:spcBef>
              <a:buClr>
                <a:srgbClr val="0434B1"/>
              </a:buClr>
              <a:buFont typeface="Wingdings" panose="05000000000000000000" pitchFamily="2" charset="2"/>
              <a:buNone/>
            </a:pPr>
            <a:r>
              <a:rPr lang="zh-CN" altLang="en-US" sz="1800" b="1" dirty="0" smtClean="0">
                <a:solidFill>
                  <a:srgbClr val="0434B1"/>
                </a:solidFill>
                <a:latin typeface="宋体" panose="02010600030101010101" pitchFamily="2" charset="-122"/>
                <a:sym typeface="宋体" panose="02010600030101010101" pitchFamily="2" charset="-122"/>
              </a:rPr>
              <a:t>吴志成  项目总监</a:t>
            </a:r>
            <a:endParaRPr lang="en-US" altLang="zh-CN" sz="1800" b="1" dirty="0" smtClean="0">
              <a:solidFill>
                <a:srgbClr val="0434B1"/>
              </a:solidFill>
              <a:latin typeface="宋体" panose="02010600030101010101" pitchFamily="2" charset="-122"/>
              <a:sym typeface="宋体" panose="02010600030101010101" pitchFamily="2" charset="-122"/>
            </a:endParaRPr>
          </a:p>
          <a:p>
            <a:pPr eaLnBrk="1" hangingPunct="1">
              <a:lnSpc>
                <a:spcPct val="150000"/>
              </a:lnSpc>
              <a:spcBef>
                <a:spcPct val="0"/>
              </a:spcBef>
              <a:buClr>
                <a:srgbClr val="0434B1"/>
              </a:buClr>
              <a:buFont typeface="Wingdings" panose="05000000000000000000" pitchFamily="2" charset="2"/>
              <a:buNone/>
            </a:pPr>
            <a:r>
              <a:rPr lang="zh-CN" altLang="en-US" sz="1800" b="1" dirty="0" smtClean="0">
                <a:solidFill>
                  <a:srgbClr val="0434B1"/>
                </a:solidFill>
                <a:latin typeface="宋体" panose="02010600030101010101" pitchFamily="2" charset="-122"/>
                <a:sym typeface="宋体" panose="02010600030101010101" pitchFamily="2" charset="-122"/>
              </a:rPr>
              <a:t>北京中建政研信息咨询中心 管理咨询事业部</a:t>
            </a:r>
            <a:endParaRPr lang="zh-CN" altLang="en-US" sz="1800" b="1" dirty="0">
              <a:solidFill>
                <a:srgbClr val="0434B1"/>
              </a:solidFill>
              <a:latin typeface="宋体" panose="02010600030101010101" pitchFamily="2" charset="-122"/>
              <a:sym typeface="宋体" panose="02010600030101010101" pitchFamily="2" charset="-122"/>
            </a:endParaRPr>
          </a:p>
        </p:txBody>
      </p:sp>
      <p:pic>
        <p:nvPicPr>
          <p:cNvPr id="12" name="Picture 11" descr="LOGO蓝标黑字"/>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41675" y="611188"/>
            <a:ext cx="2330450" cy="224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9296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银行和金融架构</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10</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413903" y="1033896"/>
            <a:ext cx="8342169" cy="516907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风险阶段分布</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11</a:t>
            </a:fld>
            <a:endParaRPr lang="zh-CN" altLang="en-US"/>
          </a:p>
        </p:txBody>
      </p:sp>
      <p:pic>
        <p:nvPicPr>
          <p:cNvPr id="5122" name="Picture 2"/>
          <p:cNvPicPr>
            <a:picLocks noChangeAspect="1" noChangeArrowheads="1"/>
          </p:cNvPicPr>
          <p:nvPr/>
        </p:nvPicPr>
        <p:blipFill>
          <a:blip r:embed="rId2"/>
          <a:srcRect/>
          <a:stretch>
            <a:fillRect/>
          </a:stretch>
        </p:blipFill>
        <p:spPr bwMode="auto">
          <a:xfrm>
            <a:off x="0" y="1710168"/>
            <a:ext cx="8929497" cy="329132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3707CB9-C9A2-4865-8AFE-434AA3B934A1}" type="slidenum">
              <a:rPr lang="zh-CN" altLang="en-US" smtClean="0"/>
              <a:pPr/>
              <a:t>12</a:t>
            </a:fld>
            <a:endParaRPr lang="zh-CN" altLang="en-US"/>
          </a:p>
        </p:txBody>
      </p:sp>
      <p:sp>
        <p:nvSpPr>
          <p:cNvPr id="5" name="标题 1"/>
          <p:cNvSpPr>
            <a:spLocks noGrp="1"/>
          </p:cNvSpPr>
          <p:nvPr>
            <p:ph type="title"/>
          </p:nvPr>
        </p:nvSpPr>
        <p:spPr>
          <a:xfrm>
            <a:off x="235527" y="338232"/>
            <a:ext cx="8279823" cy="622299"/>
          </a:xfrm>
        </p:spPr>
        <p:txBody>
          <a:bodyPr/>
          <a:lstStyle/>
          <a:p>
            <a:r>
              <a:rPr lang="en-US" altLang="zh-CN" dirty="0" smtClean="0"/>
              <a:t>PPP</a:t>
            </a:r>
            <a:r>
              <a:rPr lang="zh-CN" altLang="en-US" dirty="0" smtClean="0"/>
              <a:t>参与各方特征</a:t>
            </a:r>
            <a:endParaRPr lang="zh-CN" altLang="en-US" dirty="0"/>
          </a:p>
        </p:txBody>
      </p:sp>
      <p:pic>
        <p:nvPicPr>
          <p:cNvPr id="165890" name="Picture 2"/>
          <p:cNvPicPr>
            <a:picLocks noChangeAspect="1" noChangeArrowheads="1"/>
          </p:cNvPicPr>
          <p:nvPr/>
        </p:nvPicPr>
        <p:blipFill>
          <a:blip r:embed="rId2"/>
          <a:srcRect/>
          <a:stretch>
            <a:fillRect/>
          </a:stretch>
        </p:blipFill>
        <p:spPr bwMode="auto">
          <a:xfrm>
            <a:off x="1069859" y="1017443"/>
            <a:ext cx="7284459" cy="514394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818" y="338232"/>
            <a:ext cx="8307532" cy="622299"/>
          </a:xfrm>
        </p:spPr>
        <p:txBody>
          <a:bodyPr/>
          <a:lstStyle/>
          <a:p>
            <a:r>
              <a:rPr lang="en-US" altLang="zh-CN" dirty="0" smtClean="0"/>
              <a:t>PPP</a:t>
            </a:r>
            <a:r>
              <a:rPr lang="zh-CN" altLang="en-US" dirty="0" smtClean="0"/>
              <a:t>发起人特征</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13</a:t>
            </a:fld>
            <a:endParaRPr lang="zh-CN" altLang="en-US"/>
          </a:p>
        </p:txBody>
      </p:sp>
      <p:pic>
        <p:nvPicPr>
          <p:cNvPr id="166914" name="Picture 2"/>
          <p:cNvPicPr>
            <a:picLocks noChangeAspect="1" noChangeArrowheads="1"/>
          </p:cNvPicPr>
          <p:nvPr/>
        </p:nvPicPr>
        <p:blipFill>
          <a:blip r:embed="rId2"/>
          <a:srcRect/>
          <a:stretch>
            <a:fillRect/>
          </a:stretch>
        </p:blipFill>
        <p:spPr bwMode="auto">
          <a:xfrm>
            <a:off x="182705" y="1090179"/>
            <a:ext cx="8797892" cy="3052330"/>
          </a:xfrm>
          <a:prstGeom prst="rect">
            <a:avLst/>
          </a:prstGeom>
          <a:noFill/>
          <a:ln w="9525">
            <a:noFill/>
            <a:miter lim="800000"/>
            <a:headEnd/>
            <a:tailEnd/>
          </a:ln>
          <a:effectLst/>
        </p:spPr>
      </p:pic>
      <p:grpSp>
        <p:nvGrpSpPr>
          <p:cNvPr id="6" name="Group 1027"/>
          <p:cNvGrpSpPr>
            <a:grpSpLocks/>
          </p:cNvGrpSpPr>
          <p:nvPr/>
        </p:nvGrpSpPr>
        <p:grpSpPr bwMode="auto">
          <a:xfrm>
            <a:off x="330765" y="4433445"/>
            <a:ext cx="8496300" cy="442913"/>
            <a:chOff x="398" y="2829"/>
            <a:chExt cx="5443" cy="279"/>
          </a:xfrm>
        </p:grpSpPr>
        <p:sp>
          <p:nvSpPr>
            <p:cNvPr id="7" name="Rectangle 1028"/>
            <p:cNvSpPr>
              <a:spLocks noChangeArrowheads="1"/>
            </p:cNvSpPr>
            <p:nvPr/>
          </p:nvSpPr>
          <p:spPr bwMode="auto">
            <a:xfrm>
              <a:off x="398" y="2829"/>
              <a:ext cx="5443" cy="279"/>
            </a:xfrm>
            <a:prstGeom prst="rect">
              <a:avLst/>
            </a:prstGeom>
            <a:solidFill>
              <a:schemeClr val="accent1">
                <a:lumMod val="60000"/>
                <a:lumOff val="40000"/>
              </a:schemeClr>
            </a:solidFill>
            <a:ln w="12700">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zh-CN" altLang="en-US">
                <a:latin typeface="微软雅黑" pitchFamily="34" charset="-122"/>
                <a:ea typeface="微软雅黑" pitchFamily="34" charset="-122"/>
                <a:cs typeface="Arial" charset="0"/>
              </a:endParaRPr>
            </a:p>
          </p:txBody>
        </p:sp>
        <p:sp>
          <p:nvSpPr>
            <p:cNvPr id="8" name="Rectangle 1029"/>
            <p:cNvSpPr>
              <a:spLocks noChangeArrowheads="1"/>
            </p:cNvSpPr>
            <p:nvPr/>
          </p:nvSpPr>
          <p:spPr bwMode="auto">
            <a:xfrm>
              <a:off x="538" y="2873"/>
              <a:ext cx="5153" cy="17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defTabSz="762000" eaLnBrk="0" hangingPunct="0">
                <a:lnSpc>
                  <a:spcPct val="90000"/>
                </a:lnSpc>
                <a:defRPr/>
              </a:pPr>
              <a:r>
                <a:rPr lang="en-US" altLang="zh-CN" sz="1400" dirty="0" smtClean="0">
                  <a:latin typeface="微软雅黑" pitchFamily="34" charset="-122"/>
                  <a:ea typeface="微软雅黑" pitchFamily="34" charset="-122"/>
                  <a:cs typeface="宋体" charset="0"/>
                </a:rPr>
                <a:t>PPP</a:t>
              </a:r>
              <a:r>
                <a:rPr lang="zh-CN" altLang="en-US" sz="1400" dirty="0" smtClean="0">
                  <a:latin typeface="微软雅黑" pitchFamily="34" charset="-122"/>
                  <a:ea typeface="微软雅黑" pitchFamily="34" charset="-122"/>
                  <a:cs typeface="宋体" charset="0"/>
                </a:rPr>
                <a:t>项目关键成功要素</a:t>
              </a:r>
              <a:endParaRPr lang="en-US" altLang="zh-CN" sz="1400" dirty="0">
                <a:latin typeface="微软雅黑" pitchFamily="34" charset="-122"/>
                <a:ea typeface="微软雅黑" pitchFamily="34" charset="-122"/>
                <a:cs typeface="宋体" charset="0"/>
              </a:endParaRPr>
            </a:p>
          </p:txBody>
        </p:sp>
      </p:grpSp>
      <p:sp>
        <p:nvSpPr>
          <p:cNvPr id="9" name="Rectangle 1042"/>
          <p:cNvSpPr>
            <a:spLocks noChangeArrowheads="1"/>
          </p:cNvSpPr>
          <p:nvPr/>
        </p:nvSpPr>
        <p:spPr bwMode="auto">
          <a:xfrm>
            <a:off x="330765" y="4860483"/>
            <a:ext cx="8496300" cy="1119187"/>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defRPr/>
            </a:pPr>
            <a:endParaRPr lang="zh-CN" altLang="en-US">
              <a:latin typeface="Arial" charset="0"/>
              <a:ea typeface="宋体" charset="0"/>
              <a:cs typeface="Arial" charset="0"/>
            </a:endParaRPr>
          </a:p>
        </p:txBody>
      </p:sp>
      <p:sp>
        <p:nvSpPr>
          <p:cNvPr id="10" name="Text Box 1043"/>
          <p:cNvSpPr txBox="1">
            <a:spLocks noChangeArrowheads="1"/>
          </p:cNvSpPr>
          <p:nvPr/>
        </p:nvSpPr>
        <p:spPr bwMode="auto">
          <a:xfrm>
            <a:off x="441891" y="4892085"/>
            <a:ext cx="3977710" cy="114800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a:spcBef>
                <a:spcPct val="30000"/>
              </a:spcBef>
              <a:defRPr/>
            </a:pPr>
            <a:r>
              <a:rPr lang="zh-CN" altLang="en-US" sz="1400" dirty="0" smtClean="0">
                <a:latin typeface="微软雅黑" pitchFamily="34" charset="-122"/>
                <a:ea typeface="微软雅黑" pitchFamily="34" charset="-122"/>
              </a:rPr>
              <a:t>利益相关者（主要是政府和发起人）价值最大化</a:t>
            </a:r>
            <a:endParaRPr lang="en-US" altLang="zh-CN" sz="1400" dirty="0" smtClean="0">
              <a:latin typeface="微软雅黑" pitchFamily="34" charset="-122"/>
              <a:ea typeface="微软雅黑" pitchFamily="34" charset="-122"/>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明确各方核心能力</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明确各方收益</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明确各方权利和义务</a:t>
            </a:r>
            <a:endParaRPr lang="en-US" altLang="zh-CN" sz="1400" dirty="0" smtClean="0">
              <a:latin typeface="微软雅黑" pitchFamily="34" charset="-122"/>
              <a:ea typeface="微软雅黑" pitchFamily="34" charset="-122"/>
              <a:cs typeface="宋体" charset="0"/>
            </a:endParaRPr>
          </a:p>
        </p:txBody>
      </p:sp>
      <p:sp>
        <p:nvSpPr>
          <p:cNvPr id="11" name="Text Box 1043"/>
          <p:cNvSpPr txBox="1">
            <a:spLocks noChangeArrowheads="1"/>
          </p:cNvSpPr>
          <p:nvPr/>
        </p:nvSpPr>
        <p:spPr bwMode="auto">
          <a:xfrm>
            <a:off x="4154889" y="5141475"/>
            <a:ext cx="3977710" cy="86793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spcBef>
                <a:spcPct val="30000"/>
              </a:spcBef>
              <a:buFontTx/>
              <a:buChar char="•"/>
              <a:defRPr/>
            </a:pPr>
            <a:r>
              <a:rPr lang="zh-CN" altLang="en-US" sz="1400" dirty="0" smtClean="0">
                <a:latin typeface="微软雅黑" pitchFamily="34" charset="-122"/>
                <a:ea typeface="微软雅黑" pitchFamily="34" charset="-122"/>
                <a:cs typeface="宋体" charset="0"/>
              </a:rPr>
              <a:t>面向</a:t>
            </a:r>
            <a:r>
              <a:rPr lang="en-US" altLang="zh-CN" sz="1400" dirty="0" smtClean="0">
                <a:latin typeface="微软雅黑" pitchFamily="34" charset="-122"/>
                <a:ea typeface="微软雅黑" pitchFamily="34" charset="-122"/>
                <a:cs typeface="宋体" charset="0"/>
              </a:rPr>
              <a:t>PPP</a:t>
            </a:r>
            <a:r>
              <a:rPr lang="zh-CN" altLang="en-US" sz="1400" dirty="0" smtClean="0">
                <a:latin typeface="微软雅黑" pitchFamily="34" charset="-122"/>
                <a:ea typeface="微软雅黑" pitchFamily="34" charset="-122"/>
                <a:cs typeface="宋体" charset="0"/>
              </a:rPr>
              <a:t>全过程的方案构建</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符合阶段性的动态管理</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风险控制，及时兑现收益</a:t>
            </a:r>
            <a:endParaRPr lang="en-US" altLang="zh-CN" sz="1400" dirty="0" smtClean="0">
              <a:latin typeface="微软雅黑" pitchFamily="34" charset="-122"/>
              <a:ea typeface="微软雅黑" pitchFamily="34" charset="-122"/>
              <a:cs typeface="宋体"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091" y="338232"/>
            <a:ext cx="8238259" cy="622299"/>
          </a:xfrm>
        </p:spPr>
        <p:txBody>
          <a:bodyPr/>
          <a:lstStyle/>
          <a:p>
            <a:r>
              <a:rPr lang="en-US" altLang="zh-CN" dirty="0" smtClean="0"/>
              <a:t>PPP</a:t>
            </a:r>
            <a:r>
              <a:rPr lang="zh-CN" altLang="en-US" dirty="0" smtClean="0"/>
              <a:t>项目开发建设阶段关键议题</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14</a:t>
            </a:fld>
            <a:endParaRPr lang="zh-CN" altLang="en-US"/>
          </a:p>
        </p:txBody>
      </p:sp>
      <p:sp>
        <p:nvSpPr>
          <p:cNvPr id="5" name="Rectangle 3"/>
          <p:cNvSpPr>
            <a:spLocks noChangeArrowheads="1"/>
          </p:cNvSpPr>
          <p:nvPr/>
        </p:nvSpPr>
        <p:spPr bwMode="auto">
          <a:xfrm>
            <a:off x="3190285" y="1673200"/>
            <a:ext cx="4106863" cy="1046163"/>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6" name="Rectangle 4"/>
          <p:cNvSpPr>
            <a:spLocks noChangeArrowheads="1"/>
          </p:cNvSpPr>
          <p:nvPr/>
        </p:nvSpPr>
        <p:spPr bwMode="auto">
          <a:xfrm>
            <a:off x="3957048" y="3055913"/>
            <a:ext cx="4106862" cy="1046162"/>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7" name="Rectangle 5"/>
          <p:cNvSpPr>
            <a:spLocks noChangeArrowheads="1"/>
          </p:cNvSpPr>
          <p:nvPr/>
        </p:nvSpPr>
        <p:spPr bwMode="auto">
          <a:xfrm>
            <a:off x="4722223" y="4438625"/>
            <a:ext cx="4106862" cy="1046163"/>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8" name="Freeform 6"/>
          <p:cNvSpPr>
            <a:spLocks/>
          </p:cNvSpPr>
          <p:nvPr/>
        </p:nvSpPr>
        <p:spPr bwMode="auto">
          <a:xfrm>
            <a:off x="1845673" y="1676375"/>
            <a:ext cx="3024187" cy="3819525"/>
          </a:xfrm>
          <a:custGeom>
            <a:avLst/>
            <a:gdLst>
              <a:gd name="T0" fmla="*/ 0 w 1905"/>
              <a:gd name="T1" fmla="*/ 0 h 2406"/>
              <a:gd name="T2" fmla="*/ 0 w 1905"/>
              <a:gd name="T3" fmla="*/ 3548063 h 2406"/>
              <a:gd name="T4" fmla="*/ 2562225 w 1905"/>
              <a:gd name="T5" fmla="*/ 3548063 h 2406"/>
              <a:gd name="T6" fmla="*/ 2562225 w 1905"/>
              <a:gd name="T7" fmla="*/ 3819525 h 2406"/>
              <a:gd name="T8" fmla="*/ 3024187 w 1905"/>
              <a:gd name="T9" fmla="*/ 3290888 h 2406"/>
              <a:gd name="T10" fmla="*/ 2562225 w 1905"/>
              <a:gd name="T11" fmla="*/ 2762250 h 2406"/>
              <a:gd name="T12" fmla="*/ 2562225 w 1905"/>
              <a:gd name="T13" fmla="*/ 3024188 h 2406"/>
              <a:gd name="T14" fmla="*/ 609600 w 1905"/>
              <a:gd name="T15" fmla="*/ 3024188 h 2406"/>
              <a:gd name="T16" fmla="*/ 609600 w 1905"/>
              <a:gd name="T17" fmla="*/ 0 h 2406"/>
              <a:gd name="T18" fmla="*/ 0 w 1905"/>
              <a:gd name="T19" fmla="*/ 0 h 24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 h="2406">
                <a:moveTo>
                  <a:pt x="0" y="0"/>
                </a:moveTo>
                <a:lnTo>
                  <a:pt x="0" y="2235"/>
                </a:lnTo>
                <a:lnTo>
                  <a:pt x="1614" y="2235"/>
                </a:lnTo>
                <a:lnTo>
                  <a:pt x="1614" y="2406"/>
                </a:lnTo>
                <a:lnTo>
                  <a:pt x="1905" y="2073"/>
                </a:lnTo>
                <a:lnTo>
                  <a:pt x="1614" y="1740"/>
                </a:lnTo>
                <a:lnTo>
                  <a:pt x="1614" y="1905"/>
                </a:lnTo>
                <a:lnTo>
                  <a:pt x="384" y="1905"/>
                </a:lnTo>
                <a:lnTo>
                  <a:pt x="384" y="0"/>
                </a:lnTo>
                <a:lnTo>
                  <a:pt x="0" y="0"/>
                </a:lnTo>
                <a:close/>
              </a:path>
            </a:pathLst>
          </a:custGeom>
          <a:solidFill>
            <a:schemeClr val="bg1"/>
          </a:solidFill>
          <a:ln w="25400" cap="flat" cmpd="sng">
            <a:solidFill>
              <a:schemeClr val="tx1"/>
            </a:solidFill>
            <a:prstDash val="solid"/>
            <a:round/>
            <a:headEnd/>
            <a:tailEnd/>
          </a:ln>
          <a:effectLst/>
        </p:spPr>
        <p:txBody>
          <a:bodyPr wrap="none" lIns="0" tIns="0" rIns="0" bIns="0" anchor="ctr"/>
          <a:lstStyle/>
          <a:p>
            <a:endParaRPr lang="zh-CN" altLang="en-US"/>
          </a:p>
        </p:txBody>
      </p:sp>
      <p:sp>
        <p:nvSpPr>
          <p:cNvPr id="9" name="Freeform 7"/>
          <p:cNvSpPr>
            <a:spLocks/>
          </p:cNvSpPr>
          <p:nvPr/>
        </p:nvSpPr>
        <p:spPr bwMode="auto">
          <a:xfrm>
            <a:off x="1069385" y="1676375"/>
            <a:ext cx="3024188" cy="2433638"/>
          </a:xfrm>
          <a:custGeom>
            <a:avLst/>
            <a:gdLst>
              <a:gd name="T0" fmla="*/ 0 w 1905"/>
              <a:gd name="T1" fmla="*/ 0 h 1533"/>
              <a:gd name="T2" fmla="*/ 0 w 1905"/>
              <a:gd name="T3" fmla="*/ 2162175 h 1533"/>
              <a:gd name="T4" fmla="*/ 2562225 w 1905"/>
              <a:gd name="T5" fmla="*/ 2162175 h 1533"/>
              <a:gd name="T6" fmla="*/ 2562225 w 1905"/>
              <a:gd name="T7" fmla="*/ 2433638 h 1533"/>
              <a:gd name="T8" fmla="*/ 3024188 w 1905"/>
              <a:gd name="T9" fmla="*/ 1905000 h 1533"/>
              <a:gd name="T10" fmla="*/ 2562225 w 1905"/>
              <a:gd name="T11" fmla="*/ 1376363 h 1533"/>
              <a:gd name="T12" fmla="*/ 2562225 w 1905"/>
              <a:gd name="T13" fmla="*/ 1638300 h 1533"/>
              <a:gd name="T14" fmla="*/ 609600 w 1905"/>
              <a:gd name="T15" fmla="*/ 1638300 h 1533"/>
              <a:gd name="T16" fmla="*/ 609600 w 1905"/>
              <a:gd name="T17" fmla="*/ 0 h 1533"/>
              <a:gd name="T18" fmla="*/ 0 w 1905"/>
              <a:gd name="T19" fmla="*/ 0 h 15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 h="1533">
                <a:moveTo>
                  <a:pt x="0" y="0"/>
                </a:moveTo>
                <a:lnTo>
                  <a:pt x="0" y="1362"/>
                </a:lnTo>
                <a:lnTo>
                  <a:pt x="1614" y="1362"/>
                </a:lnTo>
                <a:lnTo>
                  <a:pt x="1614" y="1533"/>
                </a:lnTo>
                <a:lnTo>
                  <a:pt x="1905" y="1200"/>
                </a:lnTo>
                <a:lnTo>
                  <a:pt x="1614" y="867"/>
                </a:lnTo>
                <a:lnTo>
                  <a:pt x="1614" y="1032"/>
                </a:lnTo>
                <a:lnTo>
                  <a:pt x="384" y="1032"/>
                </a:lnTo>
                <a:lnTo>
                  <a:pt x="384" y="0"/>
                </a:lnTo>
                <a:lnTo>
                  <a:pt x="0" y="0"/>
                </a:lnTo>
                <a:close/>
              </a:path>
            </a:pathLst>
          </a:custGeom>
          <a:solidFill>
            <a:schemeClr val="bg1"/>
          </a:solidFill>
          <a:ln w="25400" cap="flat" cmpd="sng">
            <a:solidFill>
              <a:schemeClr val="tx1"/>
            </a:solidFill>
            <a:prstDash val="solid"/>
            <a:round/>
            <a:headEnd/>
            <a:tailEnd/>
          </a:ln>
          <a:effectLst/>
        </p:spPr>
        <p:txBody>
          <a:bodyPr wrap="none" lIns="0" tIns="0" rIns="0" bIns="0" anchor="ctr"/>
          <a:lstStyle/>
          <a:p>
            <a:endParaRPr lang="zh-CN" altLang="en-US"/>
          </a:p>
        </p:txBody>
      </p:sp>
      <p:sp>
        <p:nvSpPr>
          <p:cNvPr id="10" name="Freeform 8"/>
          <p:cNvSpPr>
            <a:spLocks/>
          </p:cNvSpPr>
          <p:nvPr/>
        </p:nvSpPr>
        <p:spPr bwMode="auto">
          <a:xfrm>
            <a:off x="304210" y="1671613"/>
            <a:ext cx="3022600" cy="1057275"/>
          </a:xfrm>
          <a:custGeom>
            <a:avLst/>
            <a:gdLst>
              <a:gd name="T0" fmla="*/ 0 w 1905"/>
              <a:gd name="T1" fmla="*/ 4763 h 666"/>
              <a:gd name="T2" fmla="*/ 0 w 1905"/>
              <a:gd name="T3" fmla="*/ 785813 h 666"/>
              <a:gd name="T4" fmla="*/ 2560880 w 1905"/>
              <a:gd name="T5" fmla="*/ 785813 h 666"/>
              <a:gd name="T6" fmla="*/ 2560880 w 1905"/>
              <a:gd name="T7" fmla="*/ 1057275 h 666"/>
              <a:gd name="T8" fmla="*/ 3022600 w 1905"/>
              <a:gd name="T9" fmla="*/ 528638 h 666"/>
              <a:gd name="T10" fmla="*/ 2560880 w 1905"/>
              <a:gd name="T11" fmla="*/ 0 h 666"/>
              <a:gd name="T12" fmla="*/ 2560880 w 1905"/>
              <a:gd name="T13" fmla="*/ 261938 h 666"/>
              <a:gd name="T14" fmla="*/ 609280 w 1905"/>
              <a:gd name="T15" fmla="*/ 261938 h 666"/>
              <a:gd name="T16" fmla="*/ 609280 w 1905"/>
              <a:gd name="T17" fmla="*/ 4763 h 666"/>
              <a:gd name="T18" fmla="*/ 0 w 1905"/>
              <a:gd name="T19" fmla="*/ 4763 h 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 h="666">
                <a:moveTo>
                  <a:pt x="0" y="3"/>
                </a:moveTo>
                <a:lnTo>
                  <a:pt x="0" y="495"/>
                </a:lnTo>
                <a:lnTo>
                  <a:pt x="1614" y="495"/>
                </a:lnTo>
                <a:lnTo>
                  <a:pt x="1614" y="666"/>
                </a:lnTo>
                <a:lnTo>
                  <a:pt x="1905" y="333"/>
                </a:lnTo>
                <a:lnTo>
                  <a:pt x="1614" y="0"/>
                </a:lnTo>
                <a:lnTo>
                  <a:pt x="1614" y="165"/>
                </a:lnTo>
                <a:lnTo>
                  <a:pt x="384" y="165"/>
                </a:lnTo>
                <a:lnTo>
                  <a:pt x="384" y="3"/>
                </a:lnTo>
                <a:lnTo>
                  <a:pt x="0" y="3"/>
                </a:lnTo>
                <a:close/>
              </a:path>
            </a:pathLst>
          </a:custGeom>
          <a:solidFill>
            <a:schemeClr val="bg1"/>
          </a:solidFill>
          <a:ln w="25400" cap="flat" cmpd="sng">
            <a:solidFill>
              <a:schemeClr val="tx1"/>
            </a:solidFill>
            <a:prstDash val="solid"/>
            <a:round/>
            <a:headEnd/>
            <a:tailEnd/>
          </a:ln>
          <a:effectLst/>
        </p:spPr>
        <p:txBody>
          <a:bodyPr wrap="none" lIns="0" tIns="0" rIns="0" bIns="0" anchor="ctr"/>
          <a:lstStyle/>
          <a:p>
            <a:endParaRPr lang="zh-CN" altLang="en-US"/>
          </a:p>
        </p:txBody>
      </p:sp>
      <p:sp>
        <p:nvSpPr>
          <p:cNvPr id="11" name="Text Box 9"/>
          <p:cNvSpPr txBox="1">
            <a:spLocks noChangeArrowheads="1"/>
          </p:cNvSpPr>
          <p:nvPr/>
        </p:nvSpPr>
        <p:spPr bwMode="auto">
          <a:xfrm>
            <a:off x="3409648" y="1814053"/>
            <a:ext cx="374967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spAutoFit/>
          </a:bodyPr>
          <a:lstStyle/>
          <a:p>
            <a:pPr eaLnBrk="0" hangingPunct="0"/>
            <a:r>
              <a:rPr kumimoji="1" lang="zh-CN" altLang="en-US" dirty="0" smtClean="0">
                <a:solidFill>
                  <a:srgbClr val="000000"/>
                </a:solidFill>
                <a:ea typeface="宋体" pitchFamily="2" charset="-122"/>
              </a:rPr>
              <a:t>如何筛选项目：</a:t>
            </a:r>
            <a:endParaRPr kumimoji="1" lang="en-US" altLang="zh-CN" dirty="0" smtClean="0">
              <a:solidFill>
                <a:srgbClr val="000000"/>
              </a:solidFill>
              <a:ea typeface="宋体" pitchFamily="2" charset="-122"/>
            </a:endParaRPr>
          </a:p>
          <a:p>
            <a:pPr eaLnBrk="0" hangingPunct="0"/>
            <a:r>
              <a:rPr kumimoji="1" lang="zh-CN" altLang="en-US" dirty="0" smtClean="0">
                <a:solidFill>
                  <a:srgbClr val="000000"/>
                </a:solidFill>
                <a:ea typeface="宋体" pitchFamily="2" charset="-122"/>
              </a:rPr>
              <a:t>你是谁？适合什么项目</a:t>
            </a:r>
            <a:endParaRPr kumimoji="1" lang="en-US" altLang="zh-CN" dirty="0" smtClean="0">
              <a:solidFill>
                <a:srgbClr val="000000"/>
              </a:solidFill>
              <a:ea typeface="宋体" pitchFamily="2" charset="-122"/>
            </a:endParaRPr>
          </a:p>
          <a:p>
            <a:pPr eaLnBrk="0" hangingPunct="0"/>
            <a:r>
              <a:rPr kumimoji="1" lang="zh-CN" altLang="en-US" dirty="0" smtClean="0">
                <a:solidFill>
                  <a:srgbClr val="000000"/>
                </a:solidFill>
                <a:ea typeface="宋体" pitchFamily="2" charset="-122"/>
              </a:rPr>
              <a:t>项目适合谁？</a:t>
            </a:r>
            <a:endParaRPr kumimoji="1" lang="en-US" altLang="zh-CN" dirty="0" smtClean="0">
              <a:solidFill>
                <a:srgbClr val="000000"/>
              </a:solidFill>
              <a:ea typeface="宋体" pitchFamily="2" charset="-122"/>
            </a:endParaRPr>
          </a:p>
        </p:txBody>
      </p:sp>
      <p:sp>
        <p:nvSpPr>
          <p:cNvPr id="12" name="Text Box 10"/>
          <p:cNvSpPr txBox="1">
            <a:spLocks noChangeArrowheads="1"/>
          </p:cNvSpPr>
          <p:nvPr/>
        </p:nvSpPr>
        <p:spPr bwMode="auto">
          <a:xfrm>
            <a:off x="4233416" y="3307603"/>
            <a:ext cx="3749675"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spAutoFit/>
          </a:bodyPr>
          <a:lstStyle/>
          <a:p>
            <a:pPr eaLnBrk="0" hangingPunct="0"/>
            <a:r>
              <a:rPr kumimoji="1" lang="zh-CN" altLang="en-US" dirty="0" smtClean="0">
                <a:solidFill>
                  <a:srgbClr val="000000"/>
                </a:solidFill>
                <a:ea typeface="宋体" pitchFamily="2" charset="-122"/>
              </a:rPr>
              <a:t>自己发起？</a:t>
            </a:r>
            <a:endParaRPr kumimoji="1" lang="en-US" altLang="zh-CN" dirty="0" smtClean="0">
              <a:solidFill>
                <a:srgbClr val="000000"/>
              </a:solidFill>
              <a:ea typeface="宋体" pitchFamily="2" charset="-122"/>
            </a:endParaRPr>
          </a:p>
          <a:p>
            <a:pPr eaLnBrk="0" hangingPunct="0"/>
            <a:r>
              <a:rPr kumimoji="1" lang="zh-CN" altLang="en-US" dirty="0" smtClean="0">
                <a:solidFill>
                  <a:srgbClr val="000000"/>
                </a:solidFill>
                <a:ea typeface="宋体" pitchFamily="2" charset="-122"/>
              </a:rPr>
              <a:t>联合发起？</a:t>
            </a:r>
            <a:endParaRPr kumimoji="1" lang="zh-CN" altLang="en-US" dirty="0">
              <a:solidFill>
                <a:srgbClr val="000000"/>
              </a:solidFill>
              <a:ea typeface="宋体" pitchFamily="2" charset="-122"/>
            </a:endParaRPr>
          </a:p>
        </p:txBody>
      </p:sp>
      <p:sp>
        <p:nvSpPr>
          <p:cNvPr id="13" name="Text Box 11"/>
          <p:cNvSpPr txBox="1">
            <a:spLocks noChangeArrowheads="1"/>
          </p:cNvSpPr>
          <p:nvPr/>
        </p:nvSpPr>
        <p:spPr bwMode="auto">
          <a:xfrm>
            <a:off x="4901610" y="4872013"/>
            <a:ext cx="3749675" cy="182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spAutoFit/>
          </a:bodyPr>
          <a:lstStyle/>
          <a:p>
            <a:pPr eaLnBrk="0" hangingPunct="0"/>
            <a:r>
              <a:rPr kumimoji="1" lang="zh-CN" altLang="en-US" sz="1200">
                <a:solidFill>
                  <a:srgbClr val="000000"/>
                </a:solidFill>
                <a:ea typeface="宋体" pitchFamily="2" charset="-122"/>
              </a:rPr>
              <a:t>…</a:t>
            </a:r>
          </a:p>
        </p:txBody>
      </p:sp>
      <p:sp>
        <p:nvSpPr>
          <p:cNvPr id="14" name="Rectangle 12"/>
          <p:cNvSpPr>
            <a:spLocks noChangeArrowheads="1"/>
          </p:cNvSpPr>
          <p:nvPr/>
        </p:nvSpPr>
        <p:spPr bwMode="auto">
          <a:xfrm>
            <a:off x="461373" y="1541438"/>
            <a:ext cx="282575" cy="282575"/>
          </a:xfrm>
          <a:prstGeom prst="rect">
            <a:avLst/>
          </a:prstGeom>
          <a:solidFill>
            <a:schemeClr val="accent1">
              <a:lumMod val="60000"/>
              <a:lumOff val="40000"/>
            </a:schemeClr>
          </a:solidFill>
          <a:ln>
            <a:noFill/>
          </a:ln>
          <a:effectLst/>
          <a:extLs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nchorCtr="1"/>
          <a:lstStyle/>
          <a:p>
            <a:pPr eaLnBrk="0" hangingPunct="0"/>
            <a:r>
              <a:rPr kumimoji="1" lang="zh-CN" altLang="en-US" sz="1200" dirty="0">
                <a:ea typeface="宋体" pitchFamily="2" charset="-122"/>
              </a:rPr>
              <a:t>1</a:t>
            </a:r>
            <a:endParaRPr kumimoji="1" lang="zh-CN" altLang="en-US" sz="1800" dirty="0">
              <a:ea typeface="宋体" pitchFamily="2" charset="-122"/>
            </a:endParaRPr>
          </a:p>
        </p:txBody>
      </p:sp>
      <p:sp>
        <p:nvSpPr>
          <p:cNvPr id="15" name="Rectangle 13"/>
          <p:cNvSpPr>
            <a:spLocks noChangeArrowheads="1"/>
          </p:cNvSpPr>
          <p:nvPr/>
        </p:nvSpPr>
        <p:spPr bwMode="auto">
          <a:xfrm>
            <a:off x="1224960" y="1541438"/>
            <a:ext cx="282575" cy="282575"/>
          </a:xfrm>
          <a:prstGeom prst="rect">
            <a:avLst/>
          </a:prstGeom>
          <a:solidFill>
            <a:schemeClr val="accent1">
              <a:lumMod val="60000"/>
              <a:lumOff val="40000"/>
            </a:schemeClr>
          </a:solidFill>
          <a:ln>
            <a:noFill/>
          </a:ln>
          <a:effectLst/>
          <a:extLs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nchorCtr="1"/>
          <a:lstStyle/>
          <a:p>
            <a:pPr eaLnBrk="0" hangingPunct="0"/>
            <a:r>
              <a:rPr kumimoji="1" lang="zh-CN" altLang="en-US" sz="1200">
                <a:ea typeface="宋体" pitchFamily="2" charset="-122"/>
              </a:rPr>
              <a:t>2</a:t>
            </a:r>
            <a:endParaRPr kumimoji="1" lang="zh-CN" altLang="en-US" sz="1800">
              <a:ea typeface="宋体" pitchFamily="2" charset="-122"/>
            </a:endParaRPr>
          </a:p>
        </p:txBody>
      </p:sp>
      <p:sp>
        <p:nvSpPr>
          <p:cNvPr id="16" name="Rectangle 14"/>
          <p:cNvSpPr>
            <a:spLocks noChangeArrowheads="1"/>
          </p:cNvSpPr>
          <p:nvPr/>
        </p:nvSpPr>
        <p:spPr bwMode="auto">
          <a:xfrm>
            <a:off x="1996485" y="1541438"/>
            <a:ext cx="280988" cy="282575"/>
          </a:xfrm>
          <a:prstGeom prst="rect">
            <a:avLst/>
          </a:prstGeom>
          <a:solidFill>
            <a:schemeClr val="accent1">
              <a:lumMod val="60000"/>
              <a:lumOff val="40000"/>
            </a:schemeClr>
          </a:solidFill>
          <a:ln>
            <a:noFill/>
          </a:ln>
          <a:effectLst/>
          <a:extLs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nchorCtr="1"/>
          <a:lstStyle/>
          <a:p>
            <a:pPr eaLnBrk="0" hangingPunct="0"/>
            <a:r>
              <a:rPr kumimoji="1" lang="zh-CN" altLang="en-US" sz="1200">
                <a:ea typeface="宋体" pitchFamily="2" charset="-122"/>
              </a:rPr>
              <a:t>3</a:t>
            </a:r>
            <a:endParaRPr kumimoji="1" lang="zh-CN" altLang="en-US" sz="1800">
              <a:ea typeface="宋体" pitchFamily="2" charset="-122"/>
            </a:endParaRPr>
          </a:p>
        </p:txBody>
      </p:sp>
      <p:sp>
        <p:nvSpPr>
          <p:cNvPr id="17" name="TextBox 16"/>
          <p:cNvSpPr txBox="1"/>
          <p:nvPr/>
        </p:nvSpPr>
        <p:spPr>
          <a:xfrm>
            <a:off x="692727" y="2008906"/>
            <a:ext cx="2092037" cy="369332"/>
          </a:xfrm>
          <a:prstGeom prst="rect">
            <a:avLst/>
          </a:prstGeom>
          <a:noFill/>
        </p:spPr>
        <p:txBody>
          <a:bodyPr wrap="square" rtlCol="0">
            <a:spAutoFit/>
          </a:bodyPr>
          <a:lstStyle/>
          <a:p>
            <a:pPr algn="ctr"/>
            <a:r>
              <a:rPr lang="zh-CN" altLang="en-US" b="1" dirty="0" smtClean="0"/>
              <a:t>去哪获益？</a:t>
            </a:r>
            <a:endParaRPr lang="zh-CN" altLang="en-US" b="1" dirty="0"/>
          </a:p>
        </p:txBody>
      </p:sp>
      <p:sp>
        <p:nvSpPr>
          <p:cNvPr id="18" name="TextBox 17"/>
          <p:cNvSpPr txBox="1"/>
          <p:nvPr/>
        </p:nvSpPr>
        <p:spPr>
          <a:xfrm>
            <a:off x="1246909" y="3380506"/>
            <a:ext cx="2092037" cy="369332"/>
          </a:xfrm>
          <a:prstGeom prst="rect">
            <a:avLst/>
          </a:prstGeom>
          <a:noFill/>
        </p:spPr>
        <p:txBody>
          <a:bodyPr wrap="square" rtlCol="0">
            <a:spAutoFit/>
          </a:bodyPr>
          <a:lstStyle/>
          <a:p>
            <a:pPr algn="ctr"/>
            <a:r>
              <a:rPr lang="zh-CN" altLang="en-US" b="1" dirty="0" smtClean="0"/>
              <a:t>和谁获益？</a:t>
            </a:r>
            <a:endParaRPr lang="zh-CN" altLang="en-US" b="1" dirty="0"/>
          </a:p>
        </p:txBody>
      </p:sp>
      <p:sp>
        <p:nvSpPr>
          <p:cNvPr id="19" name="TextBox 18"/>
          <p:cNvSpPr txBox="1"/>
          <p:nvPr/>
        </p:nvSpPr>
        <p:spPr>
          <a:xfrm>
            <a:off x="2092036" y="4779815"/>
            <a:ext cx="2092037" cy="369332"/>
          </a:xfrm>
          <a:prstGeom prst="rect">
            <a:avLst/>
          </a:prstGeom>
          <a:noFill/>
        </p:spPr>
        <p:txBody>
          <a:bodyPr wrap="square" rtlCol="0">
            <a:spAutoFit/>
          </a:bodyPr>
          <a:lstStyle/>
          <a:p>
            <a:pPr algn="ctr"/>
            <a:r>
              <a:rPr lang="zh-CN" altLang="en-US" b="1" dirty="0" smtClean="0"/>
              <a:t>如何获益？</a:t>
            </a:r>
            <a:endParaRPr lang="zh-CN" altLang="en-US" b="1" dirty="0"/>
          </a:p>
        </p:txBody>
      </p:sp>
      <p:sp>
        <p:nvSpPr>
          <p:cNvPr id="20" name="Text Box 10"/>
          <p:cNvSpPr txBox="1">
            <a:spLocks noChangeArrowheads="1"/>
          </p:cNvSpPr>
          <p:nvPr/>
        </p:nvSpPr>
        <p:spPr bwMode="auto">
          <a:xfrm>
            <a:off x="4940000" y="4679203"/>
            <a:ext cx="3749675"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spAutoFit/>
          </a:bodyPr>
          <a:lstStyle/>
          <a:p>
            <a:pPr eaLnBrk="0" hangingPunct="0"/>
            <a:r>
              <a:rPr kumimoji="1" lang="zh-CN" altLang="en-US" dirty="0" smtClean="0">
                <a:solidFill>
                  <a:srgbClr val="000000"/>
                </a:solidFill>
                <a:ea typeface="宋体" pitchFamily="2" charset="-122"/>
              </a:rPr>
              <a:t>如何发起？</a:t>
            </a:r>
            <a:endParaRPr kumimoji="1" lang="en-US" altLang="zh-CN" dirty="0" smtClean="0">
              <a:solidFill>
                <a:srgbClr val="000000"/>
              </a:solidFill>
              <a:ea typeface="宋体" pitchFamily="2" charset="-122"/>
            </a:endParaRPr>
          </a:p>
          <a:p>
            <a:pPr eaLnBrk="0" hangingPunct="0"/>
            <a:r>
              <a:rPr kumimoji="1" lang="zh-CN" altLang="en-US" dirty="0" smtClean="0">
                <a:solidFill>
                  <a:srgbClr val="000000"/>
                </a:solidFill>
                <a:ea typeface="宋体" pitchFamily="2" charset="-122"/>
              </a:rPr>
              <a:t>什么时候兑现收益？</a:t>
            </a:r>
            <a:endParaRPr kumimoji="1" lang="zh-CN" altLang="en-US" dirty="0">
              <a:solidFill>
                <a:srgbClr val="000000"/>
              </a:solidFill>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案例一：某市污水处理项目</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15</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995364" y="1392381"/>
            <a:ext cx="6901727" cy="46085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16</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277956" y="1543050"/>
            <a:ext cx="8600453" cy="387407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27" y="338232"/>
            <a:ext cx="8279823" cy="622299"/>
          </a:xfrm>
        </p:spPr>
        <p:txBody>
          <a:bodyPr/>
          <a:lstStyle/>
          <a:p>
            <a:r>
              <a:rPr lang="zh-CN" altLang="en-US" dirty="0" smtClean="0"/>
              <a:t>案例分析：某市环线公路项目</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17</a:t>
            </a:fld>
            <a:endParaRPr lang="zh-CN" altLang="en-US"/>
          </a:p>
        </p:txBody>
      </p:sp>
      <p:pic>
        <p:nvPicPr>
          <p:cNvPr id="12290" name="Picture 2"/>
          <p:cNvPicPr>
            <a:picLocks noChangeAspect="1" noChangeArrowheads="1"/>
          </p:cNvPicPr>
          <p:nvPr/>
        </p:nvPicPr>
        <p:blipFill>
          <a:blip r:embed="rId2"/>
          <a:srcRect/>
          <a:stretch>
            <a:fillRect/>
          </a:stretch>
        </p:blipFill>
        <p:spPr bwMode="auto">
          <a:xfrm>
            <a:off x="322552" y="1307522"/>
            <a:ext cx="8322684" cy="3458107"/>
          </a:xfrm>
          <a:prstGeom prst="rect">
            <a:avLst/>
          </a:prstGeom>
          <a:noFill/>
          <a:ln w="9525">
            <a:noFill/>
            <a:miter lim="800000"/>
            <a:headEnd/>
            <a:tailEnd/>
          </a:ln>
          <a:effectLst/>
        </p:spPr>
      </p:pic>
      <p:sp>
        <p:nvSpPr>
          <p:cNvPr id="6" name="Text Box 1043"/>
          <p:cNvSpPr txBox="1">
            <a:spLocks noChangeArrowheads="1"/>
          </p:cNvSpPr>
          <p:nvPr/>
        </p:nvSpPr>
        <p:spPr bwMode="auto">
          <a:xfrm>
            <a:off x="275635" y="4905945"/>
            <a:ext cx="8605127"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spcBef>
                <a:spcPct val="30000"/>
              </a:spcBef>
              <a:buFontTx/>
              <a:buChar char="•"/>
              <a:defRPr/>
            </a:pPr>
            <a:r>
              <a:rPr lang="zh-CN" altLang="en-US" sz="1400" dirty="0" smtClean="0">
                <a:latin typeface="微软雅黑" pitchFamily="34" charset="-122"/>
                <a:ea typeface="微软雅黑" pitchFamily="34" charset="-122"/>
                <a:cs typeface="宋体" charset="0"/>
              </a:rPr>
              <a:t>项目位于某市绕城高速公路与三环线之间，全长约 </a:t>
            </a:r>
            <a:r>
              <a:rPr lang="en-US" altLang="zh-CN" sz="1400" dirty="0" smtClean="0">
                <a:latin typeface="微软雅黑" pitchFamily="34" charset="-122"/>
                <a:ea typeface="微软雅黑" pitchFamily="34" charset="-122"/>
                <a:cs typeface="宋体" charset="0"/>
              </a:rPr>
              <a:t>146 </a:t>
            </a:r>
            <a:r>
              <a:rPr lang="zh-CN" altLang="en-US" sz="1400" dirty="0" smtClean="0">
                <a:latin typeface="微软雅黑" pitchFamily="34" charset="-122"/>
                <a:ea typeface="微软雅黑" pitchFamily="34" charset="-122"/>
                <a:cs typeface="宋体" charset="0"/>
              </a:rPr>
              <a:t>公里，全线采用设计速度 </a:t>
            </a:r>
            <a:r>
              <a:rPr lang="en-US" altLang="zh-CN" sz="1400" dirty="0" smtClean="0">
                <a:latin typeface="微软雅黑" pitchFamily="34" charset="-122"/>
                <a:ea typeface="微软雅黑" pitchFamily="34" charset="-122"/>
                <a:cs typeface="宋体" charset="0"/>
              </a:rPr>
              <a:t>100 </a:t>
            </a:r>
            <a:r>
              <a:rPr lang="zh-CN" altLang="en-US" sz="1400" dirty="0" smtClean="0">
                <a:latin typeface="微软雅黑" pitchFamily="34" charset="-122"/>
                <a:ea typeface="微软雅黑" pitchFamily="34" charset="-122"/>
                <a:cs typeface="宋体" charset="0"/>
              </a:rPr>
              <a:t>公里</a:t>
            </a:r>
            <a:r>
              <a:rPr lang="en-US" altLang="zh-CN" sz="1400" dirty="0" smtClean="0">
                <a:latin typeface="微软雅黑" pitchFamily="34" charset="-122"/>
                <a:ea typeface="微软雅黑" pitchFamily="34" charset="-122"/>
                <a:cs typeface="宋体" charset="0"/>
              </a:rPr>
              <a:t>/</a:t>
            </a:r>
            <a:r>
              <a:rPr lang="zh-CN" altLang="en-US" sz="1400" dirty="0" smtClean="0">
                <a:latin typeface="微软雅黑" pitchFamily="34" charset="-122"/>
                <a:ea typeface="微软雅黑" pitchFamily="34" charset="-122"/>
                <a:cs typeface="宋体" charset="0"/>
              </a:rPr>
              <a:t>小时，双向八车道的高速公路标准建设。项目在 </a:t>
            </a:r>
            <a:r>
              <a:rPr lang="en-US" altLang="zh-CN" sz="1400" dirty="0" smtClean="0">
                <a:latin typeface="微软雅黑" pitchFamily="34" charset="-122"/>
                <a:ea typeface="微软雅黑" pitchFamily="34" charset="-122"/>
                <a:cs typeface="宋体" charset="0"/>
              </a:rPr>
              <a:t>2011 </a:t>
            </a:r>
            <a:r>
              <a:rPr lang="zh-CN" altLang="en-US" sz="1400" dirty="0" smtClean="0">
                <a:latin typeface="微软雅黑" pitchFamily="34" charset="-122"/>
                <a:ea typeface="微软雅黑" pitchFamily="34" charset="-122"/>
                <a:cs typeface="宋体" charset="0"/>
              </a:rPr>
              <a:t>年 </a:t>
            </a:r>
            <a:r>
              <a:rPr lang="en-US" altLang="zh-CN" sz="1400" dirty="0" smtClean="0">
                <a:latin typeface="微软雅黑" pitchFamily="34" charset="-122"/>
                <a:ea typeface="微软雅黑" pitchFamily="34" charset="-122"/>
                <a:cs typeface="宋体" charset="0"/>
              </a:rPr>
              <a:t>9 </a:t>
            </a:r>
            <a:r>
              <a:rPr lang="zh-CN" altLang="en-US" sz="1400" dirty="0" smtClean="0">
                <a:latin typeface="微软雅黑" pitchFamily="34" charset="-122"/>
                <a:ea typeface="微软雅黑" pitchFamily="34" charset="-122"/>
                <a:cs typeface="宋体" charset="0"/>
              </a:rPr>
              <a:t>月开工，拟分期开发，总投资约 </a:t>
            </a:r>
            <a:r>
              <a:rPr lang="en-US" altLang="zh-CN" sz="1400" dirty="0" smtClean="0">
                <a:latin typeface="微软雅黑" pitchFamily="34" charset="-122"/>
                <a:ea typeface="微软雅黑" pitchFamily="34" charset="-122"/>
                <a:cs typeface="宋体" charset="0"/>
              </a:rPr>
              <a:t>400 </a:t>
            </a:r>
            <a:r>
              <a:rPr lang="zh-CN" altLang="en-US" sz="1400" dirty="0" smtClean="0">
                <a:latin typeface="微软雅黑" pitchFamily="34" charset="-122"/>
                <a:ea typeface="微软雅黑" pitchFamily="34" charset="-122"/>
                <a:cs typeface="宋体" charset="0"/>
              </a:rPr>
              <a:t>亿元，其中西段投资约 </a:t>
            </a:r>
            <a:r>
              <a:rPr lang="en-US" altLang="zh-CN" sz="1400" dirty="0" smtClean="0">
                <a:latin typeface="微软雅黑" pitchFamily="34" charset="-122"/>
                <a:ea typeface="微软雅黑" pitchFamily="34" charset="-122"/>
                <a:cs typeface="宋体" charset="0"/>
              </a:rPr>
              <a:t>70 </a:t>
            </a:r>
            <a:r>
              <a:rPr lang="zh-CN" altLang="en-US" sz="1400" dirty="0" smtClean="0">
                <a:latin typeface="微软雅黑" pitchFamily="34" charset="-122"/>
                <a:ea typeface="微软雅黑" pitchFamily="34" charset="-122"/>
                <a:cs typeface="宋体" charset="0"/>
              </a:rPr>
              <a:t>亿元（近 </a:t>
            </a:r>
            <a:r>
              <a:rPr lang="en-US" altLang="zh-CN" sz="1400" dirty="0" smtClean="0">
                <a:latin typeface="微软雅黑" pitchFamily="34" charset="-122"/>
                <a:ea typeface="微软雅黑" pitchFamily="34" charset="-122"/>
                <a:cs typeface="宋体" charset="0"/>
              </a:rPr>
              <a:t>23 </a:t>
            </a:r>
            <a:r>
              <a:rPr lang="zh-CN" altLang="en-US" sz="1400" dirty="0" smtClean="0">
                <a:latin typeface="微软雅黑" pitchFamily="34" charset="-122"/>
                <a:ea typeface="微软雅黑" pitchFamily="34" charset="-122"/>
                <a:cs typeface="宋体" charset="0"/>
              </a:rPr>
              <a:t>公里）。</a:t>
            </a:r>
            <a:endParaRPr lang="en-US" altLang="zh-CN" sz="1400" dirty="0" smtClean="0">
              <a:latin typeface="微软雅黑" pitchFamily="34" charset="-122"/>
              <a:ea typeface="微软雅黑" pitchFamily="34" charset="-122"/>
              <a:cs typeface="宋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38232"/>
            <a:ext cx="8210550" cy="622299"/>
          </a:xfrm>
        </p:spPr>
        <p:txBody>
          <a:bodyPr/>
          <a:lstStyle/>
          <a:p>
            <a:r>
              <a:rPr lang="zh-CN" altLang="en-US" dirty="0" smtClean="0"/>
              <a:t>案例分析：某省会城市污水处理项目</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18</a:t>
            </a:fld>
            <a:endParaRPr lang="zh-CN" altLang="en-US"/>
          </a:p>
        </p:txBody>
      </p:sp>
      <p:sp>
        <p:nvSpPr>
          <p:cNvPr id="5" name="Text Box 1043"/>
          <p:cNvSpPr txBox="1">
            <a:spLocks noChangeArrowheads="1"/>
          </p:cNvSpPr>
          <p:nvPr/>
        </p:nvSpPr>
        <p:spPr bwMode="auto">
          <a:xfrm>
            <a:off x="428035" y="1234485"/>
            <a:ext cx="8175637" cy="358251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二期工程设计规模 </a:t>
            </a:r>
            <a:r>
              <a:rPr lang="en-US" altLang="zh-CN" sz="1800" dirty="0" smtClean="0">
                <a:latin typeface="微软雅黑" pitchFamily="34" charset="-122"/>
                <a:ea typeface="微软雅黑" pitchFamily="34" charset="-122"/>
                <a:cs typeface="宋体" charset="0"/>
              </a:rPr>
              <a:t>20 </a:t>
            </a:r>
            <a:r>
              <a:rPr lang="zh-CN" altLang="en-US" sz="1800" dirty="0" smtClean="0">
                <a:latin typeface="微软雅黑" pitchFamily="34" charset="-122"/>
                <a:ea typeface="微软雅黑" pitchFamily="34" charset="-122"/>
                <a:cs typeface="宋体" charset="0"/>
              </a:rPr>
              <a:t>万 </a:t>
            </a:r>
            <a:r>
              <a:rPr lang="en-US" altLang="zh-CN" sz="1800" dirty="0" smtClean="0">
                <a:latin typeface="微软雅黑" pitchFamily="34" charset="-122"/>
                <a:ea typeface="微软雅黑" pitchFamily="34" charset="-122"/>
                <a:cs typeface="宋体" charset="0"/>
              </a:rPr>
              <a:t>t/d</a:t>
            </a:r>
            <a:r>
              <a:rPr lang="zh-CN" altLang="en-US" sz="1800" dirty="0" smtClean="0">
                <a:latin typeface="微软雅黑" pitchFamily="34" charset="-122"/>
                <a:ea typeface="微软雅黑" pitchFamily="34" charset="-122"/>
                <a:cs typeface="宋体" charset="0"/>
              </a:rPr>
              <a:t>，采用 </a:t>
            </a:r>
            <a:r>
              <a:rPr lang="en-US" altLang="zh-CN" sz="1800" dirty="0" smtClean="0">
                <a:latin typeface="微软雅黑" pitchFamily="34" charset="-122"/>
                <a:ea typeface="微软雅黑" pitchFamily="34" charset="-122"/>
                <a:cs typeface="宋体" charset="0"/>
              </a:rPr>
              <a:t>A2/O+V </a:t>
            </a:r>
            <a:r>
              <a:rPr lang="zh-CN" altLang="en-US" sz="1800" dirty="0" smtClean="0">
                <a:latin typeface="微软雅黑" pitchFamily="34" charset="-122"/>
                <a:ea typeface="微软雅黑" pitchFamily="34" charset="-122"/>
                <a:cs typeface="宋体" charset="0"/>
              </a:rPr>
              <a:t>型滤池工艺，处理标准执行一级 </a:t>
            </a:r>
            <a:r>
              <a:rPr lang="en-US" altLang="zh-CN" sz="1800" dirty="0" smtClean="0">
                <a:latin typeface="微软雅黑" pitchFamily="34" charset="-122"/>
                <a:ea typeface="微软雅黑" pitchFamily="34" charset="-122"/>
                <a:cs typeface="宋体" charset="0"/>
              </a:rPr>
              <a:t>A</a:t>
            </a:r>
            <a:r>
              <a:rPr lang="zh-CN" altLang="en-US" sz="1800" dirty="0" smtClean="0">
                <a:latin typeface="微软雅黑" pitchFamily="34" charset="-122"/>
                <a:ea typeface="微软雅黑" pitchFamily="34" charset="-122"/>
                <a:cs typeface="宋体" charset="0"/>
              </a:rPr>
              <a:t>标准，总投资估算约 </a:t>
            </a:r>
            <a:r>
              <a:rPr lang="en-US" altLang="zh-CN" sz="1800" dirty="0" smtClean="0">
                <a:latin typeface="微软雅黑" pitchFamily="34" charset="-122"/>
                <a:ea typeface="微软雅黑" pitchFamily="34" charset="-122"/>
                <a:cs typeface="宋体" charset="0"/>
              </a:rPr>
              <a:t>4.7 </a:t>
            </a:r>
            <a:r>
              <a:rPr lang="zh-CN" altLang="en-US" sz="1800" dirty="0" smtClean="0">
                <a:latin typeface="微软雅黑" pitchFamily="34" charset="-122"/>
                <a:ea typeface="微软雅黑" pitchFamily="34" charset="-122"/>
                <a:cs typeface="宋体" charset="0"/>
              </a:rPr>
              <a:t>亿元，另外包括  </a:t>
            </a:r>
            <a:r>
              <a:rPr lang="en-US" altLang="zh-CN" sz="1800" dirty="0" smtClean="0">
                <a:latin typeface="微软雅黑" pitchFamily="34" charset="-122"/>
                <a:ea typeface="微软雅黑" pitchFamily="34" charset="-122"/>
                <a:cs typeface="宋体" charset="0"/>
              </a:rPr>
              <a:t>10 </a:t>
            </a:r>
            <a:r>
              <a:rPr lang="zh-CN" altLang="en-US" sz="1800" dirty="0" smtClean="0">
                <a:latin typeface="微软雅黑" pitchFamily="34" charset="-122"/>
                <a:ea typeface="微软雅黑" pitchFamily="34" charset="-122"/>
                <a:cs typeface="宋体" charset="0"/>
              </a:rPr>
              <a:t>万吨深度处理工程。由于 </a:t>
            </a:r>
            <a:r>
              <a:rPr lang="en-US" altLang="zh-CN" sz="1800" dirty="0" smtClean="0">
                <a:latin typeface="微软雅黑" pitchFamily="34" charset="-122"/>
                <a:ea typeface="微软雅黑" pitchFamily="34" charset="-122"/>
                <a:cs typeface="宋体" charset="0"/>
              </a:rPr>
              <a:t>C </a:t>
            </a:r>
            <a:r>
              <a:rPr lang="zh-CN" altLang="en-US" sz="1800" dirty="0" smtClean="0">
                <a:latin typeface="微软雅黑" pitchFamily="34" charset="-122"/>
                <a:ea typeface="微软雅黑" pitchFamily="34" charset="-122"/>
                <a:cs typeface="宋体" charset="0"/>
              </a:rPr>
              <a:t>市政府项目资金需求大，政府财政能力有限，二期工程的建设采用项目融资的方式，引进资金建设二期工程，运用了 </a:t>
            </a:r>
            <a:r>
              <a:rPr lang="en-US" altLang="zh-CN" sz="1800" dirty="0" smtClean="0">
                <a:latin typeface="微软雅黑" pitchFamily="34" charset="-122"/>
                <a:ea typeface="微软雅黑" pitchFamily="34" charset="-122"/>
                <a:cs typeface="宋体" charset="0"/>
              </a:rPr>
              <a:t>PPP </a:t>
            </a:r>
            <a:r>
              <a:rPr lang="zh-CN" altLang="en-US" sz="1800" dirty="0" smtClean="0">
                <a:latin typeface="微软雅黑" pitchFamily="34" charset="-122"/>
                <a:ea typeface="微软雅黑" pitchFamily="34" charset="-122"/>
                <a:cs typeface="宋体" charset="0"/>
              </a:rPr>
              <a:t>融资模式。通过该模式，政府在利用自有融资能力的基础上，引进社会资金参与项目建设，政府持有项目公司的股份，参与项目的建设和运营，对项目具有部分控制权，在获取收益后参与项目收益分配。</a:t>
            </a:r>
          </a:p>
          <a:p>
            <a:pPr lvl="1">
              <a:lnSpc>
                <a:spcPct val="150000"/>
              </a:lnSpc>
              <a:spcBef>
                <a:spcPct val="30000"/>
              </a:spcBef>
              <a:buFontTx/>
              <a:buChar char="•"/>
              <a:defRPr/>
            </a:pPr>
            <a:endParaRPr lang="zh-CN" altLang="en-US" sz="1800" dirty="0" smtClean="0">
              <a:latin typeface="微软雅黑" pitchFamily="34" charset="-122"/>
              <a:ea typeface="微软雅黑" pitchFamily="34" charset="-122"/>
              <a:cs typeface="宋体"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232"/>
            <a:ext cx="8058150" cy="622299"/>
          </a:xfrm>
        </p:spPr>
        <p:txBody>
          <a:bodyPr/>
          <a:lstStyle/>
          <a:p>
            <a:r>
              <a:rPr lang="zh-CN" altLang="en-US" dirty="0" smtClean="0"/>
              <a:t>建设到运营阶段</a:t>
            </a:r>
            <a:r>
              <a:rPr lang="en-US" altLang="zh-CN" dirty="0" smtClean="0"/>
              <a:t>-</a:t>
            </a:r>
            <a:r>
              <a:rPr lang="zh-CN" altLang="en-US" dirty="0" smtClean="0"/>
              <a:t>角色转化，利益兑现</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19</a:t>
            </a:fld>
            <a:endParaRPr lang="zh-CN" altLang="en-US"/>
          </a:p>
        </p:txBody>
      </p:sp>
      <p:sp>
        <p:nvSpPr>
          <p:cNvPr id="5" name="Text Box 1043"/>
          <p:cNvSpPr txBox="1">
            <a:spLocks noChangeArrowheads="1"/>
          </p:cNvSpPr>
          <p:nvPr/>
        </p:nvSpPr>
        <p:spPr bwMode="auto">
          <a:xfrm>
            <a:off x="428035" y="1234485"/>
            <a:ext cx="8175637" cy="477361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a:spcBef>
                <a:spcPct val="30000"/>
              </a:spcBef>
              <a:defRPr/>
            </a:pPr>
            <a:r>
              <a:rPr lang="zh-CN" altLang="en-US" sz="1800" dirty="0" smtClean="0">
                <a:latin typeface="微软雅黑" pitchFamily="34" charset="-122"/>
                <a:ea typeface="微软雅黑" pitchFamily="34" charset="-122"/>
              </a:rPr>
              <a:t>某养老社区项目</a:t>
            </a:r>
            <a:endParaRPr lang="en-US" altLang="zh-CN" sz="1800" dirty="0" smtClean="0">
              <a:latin typeface="微软雅黑" pitchFamily="34" charset="-122"/>
              <a:ea typeface="微软雅黑" pitchFamily="34" charset="-122"/>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保险机构在经过市场预测和实地调研后，提出拟与某承包商和专业运营商合作，在著名海滨城市投资开发中高档养老社区，为中老年人提供专业养老、养生和医疗护理等中高端服务，并拟与其寿险主业产品经营相结合。项目规划总建筑面积约 </a:t>
            </a:r>
            <a:r>
              <a:rPr lang="en-US" altLang="zh-CN" sz="1800" dirty="0" smtClean="0">
                <a:latin typeface="微软雅黑" pitchFamily="34" charset="-122"/>
                <a:ea typeface="微软雅黑" pitchFamily="34" charset="-122"/>
                <a:cs typeface="宋体" charset="0"/>
              </a:rPr>
              <a:t>20 </a:t>
            </a:r>
            <a:r>
              <a:rPr lang="zh-CN" altLang="en-US" sz="1800" dirty="0" smtClean="0">
                <a:latin typeface="微软雅黑" pitchFamily="34" charset="-122"/>
                <a:ea typeface="微软雅黑" pitchFamily="34" charset="-122"/>
                <a:cs typeface="宋体" charset="0"/>
              </a:rPr>
              <a:t>万平方米，规划有专业养老社区、养生专区、健康医院、美食中心、文化学院等高端功能区，总投资约 </a:t>
            </a:r>
            <a:r>
              <a:rPr lang="en-US" altLang="zh-CN" sz="1800" dirty="0" smtClean="0">
                <a:latin typeface="微软雅黑" pitchFamily="34" charset="-122"/>
                <a:ea typeface="微软雅黑" pitchFamily="34" charset="-122"/>
                <a:cs typeface="宋体" charset="0"/>
              </a:rPr>
              <a:t>25 </a:t>
            </a:r>
            <a:r>
              <a:rPr lang="zh-CN" altLang="en-US" sz="1800" dirty="0" smtClean="0">
                <a:latin typeface="微软雅黑" pitchFamily="34" charset="-122"/>
                <a:ea typeface="微软雅黑" pitchFamily="34" charset="-122"/>
                <a:cs typeface="宋体" charset="0"/>
              </a:rPr>
              <a:t>亿元（不含土地费用）。根据与政府的沟通，为节约土地成本，政府将土地以划拨方式注入，并整体采用 </a:t>
            </a:r>
            <a:r>
              <a:rPr lang="en-US" altLang="zh-CN" sz="1800" dirty="0" smtClean="0">
                <a:latin typeface="微软雅黑" pitchFamily="34" charset="-122"/>
                <a:ea typeface="微软雅黑" pitchFamily="34" charset="-122"/>
                <a:cs typeface="宋体" charset="0"/>
              </a:rPr>
              <a:t>PPP/BOT </a:t>
            </a:r>
            <a:r>
              <a:rPr lang="zh-CN" altLang="en-US" sz="1800" dirty="0" smtClean="0">
                <a:latin typeface="微软雅黑" pitchFamily="34" charset="-122"/>
                <a:ea typeface="微软雅黑" pitchFamily="34" charset="-122"/>
                <a:cs typeface="宋体" charset="0"/>
              </a:rPr>
              <a:t>的项目融资模式，政府授予项目公司 </a:t>
            </a:r>
            <a:r>
              <a:rPr lang="en-US" altLang="zh-CN" sz="1800" dirty="0" smtClean="0">
                <a:latin typeface="微软雅黑" pitchFamily="34" charset="-122"/>
                <a:ea typeface="微软雅黑" pitchFamily="34" charset="-122"/>
                <a:cs typeface="宋体" charset="0"/>
              </a:rPr>
              <a:t>30-40 </a:t>
            </a:r>
            <a:r>
              <a:rPr lang="zh-CN" altLang="en-US" sz="1800" dirty="0" smtClean="0">
                <a:latin typeface="微软雅黑" pitchFamily="34" charset="-122"/>
                <a:ea typeface="微软雅黑" pitchFamily="34" charset="-122"/>
                <a:cs typeface="宋体" charset="0"/>
              </a:rPr>
              <a:t>年的特许经营期，特许经营期后，项目整体无偿移交给当地政府，项目公司享有获得移交后代理运营项目的优先权。 </a:t>
            </a:r>
          </a:p>
          <a:p>
            <a:pPr lvl="1">
              <a:lnSpc>
                <a:spcPct val="150000"/>
              </a:lnSpc>
              <a:spcBef>
                <a:spcPct val="30000"/>
              </a:spcBef>
              <a:buFontTx/>
              <a:buChar char="•"/>
              <a:defRPr/>
            </a:pPr>
            <a:endParaRPr lang="zh-CN" altLang="en-US" sz="1800" dirty="0" smtClean="0">
              <a:latin typeface="微软雅黑" pitchFamily="34" charset="-122"/>
              <a:ea typeface="微软雅黑" pitchFamily="34" charset="-122"/>
              <a:cs typeface="宋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PPP</a:t>
            </a:r>
            <a:r>
              <a:rPr lang="zh-CN" altLang="en-US" dirty="0" smtClean="0"/>
              <a:t>项目失败案例</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a:t>
            </a:fld>
            <a:endParaRPr lang="zh-CN" altLang="en-US"/>
          </a:p>
        </p:txBody>
      </p:sp>
      <p:pic>
        <p:nvPicPr>
          <p:cNvPr id="6146" name="Picture 2"/>
          <p:cNvPicPr>
            <a:picLocks noChangeAspect="1" noChangeArrowheads="1"/>
          </p:cNvPicPr>
          <p:nvPr/>
        </p:nvPicPr>
        <p:blipFill>
          <a:blip r:embed="rId2"/>
          <a:srcRect/>
          <a:stretch>
            <a:fillRect/>
          </a:stretch>
        </p:blipFill>
        <p:spPr bwMode="auto">
          <a:xfrm>
            <a:off x="139844" y="991032"/>
            <a:ext cx="9003387" cy="484173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27" y="338232"/>
            <a:ext cx="8279823" cy="622299"/>
          </a:xfrm>
        </p:spPr>
        <p:txBody>
          <a:bodyPr>
            <a:noAutofit/>
          </a:bodyPr>
          <a:lstStyle/>
          <a:p>
            <a:r>
              <a:rPr lang="zh-CN" altLang="en-US" sz="1800" dirty="0" smtClean="0"/>
              <a:t>前期投资较大、回收周期长，对投资方融资及资金管理要求较高；用途为养老</a:t>
            </a:r>
            <a:r>
              <a:rPr lang="en-US" altLang="zh-CN" sz="1800" dirty="0" smtClean="0"/>
              <a:t/>
            </a:r>
            <a:br>
              <a:rPr lang="en-US" altLang="zh-CN" sz="1800" dirty="0" smtClean="0"/>
            </a:br>
            <a:r>
              <a:rPr lang="zh-CN" altLang="en-US" sz="1800" dirty="0" smtClean="0"/>
              <a:t>和医疗护理，建成后对运营管理机构的专业水平要求较高</a:t>
            </a:r>
            <a:endParaRPr lang="zh-CN" altLang="en-US" sz="1800"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20</a:t>
            </a:fld>
            <a:endParaRPr lang="zh-CN" altLang="en-US"/>
          </a:p>
        </p:txBody>
      </p:sp>
      <p:pic>
        <p:nvPicPr>
          <p:cNvPr id="7170" name="Picture 2"/>
          <p:cNvPicPr>
            <a:picLocks noChangeAspect="1" noChangeArrowheads="1"/>
          </p:cNvPicPr>
          <p:nvPr/>
        </p:nvPicPr>
        <p:blipFill>
          <a:blip r:embed="rId2"/>
          <a:srcRect/>
          <a:stretch>
            <a:fillRect/>
          </a:stretch>
        </p:blipFill>
        <p:spPr bwMode="auto">
          <a:xfrm>
            <a:off x="450274" y="1004456"/>
            <a:ext cx="8084127" cy="3440054"/>
          </a:xfrm>
          <a:prstGeom prst="rect">
            <a:avLst/>
          </a:prstGeom>
          <a:noFill/>
          <a:ln w="9525">
            <a:noFill/>
            <a:miter lim="800000"/>
            <a:headEnd/>
            <a:tailEnd/>
          </a:ln>
          <a:effectLst/>
        </p:spPr>
      </p:pic>
      <p:sp>
        <p:nvSpPr>
          <p:cNvPr id="6" name="Text Box 1043"/>
          <p:cNvSpPr txBox="1">
            <a:spLocks noChangeArrowheads="1"/>
          </p:cNvSpPr>
          <p:nvPr/>
        </p:nvSpPr>
        <p:spPr bwMode="auto">
          <a:xfrm>
            <a:off x="275635" y="4434884"/>
            <a:ext cx="8605127" cy="138499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spcBef>
                <a:spcPct val="30000"/>
              </a:spcBef>
              <a:buFontTx/>
              <a:buChar char="•"/>
              <a:defRPr/>
            </a:pPr>
            <a:r>
              <a:rPr lang="zh-CN" altLang="en-US" sz="1400" dirty="0" smtClean="0">
                <a:latin typeface="微软雅黑" pitchFamily="34" charset="-122"/>
                <a:ea typeface="微软雅黑" pitchFamily="34" charset="-122"/>
                <a:cs typeface="宋体" charset="0"/>
              </a:rPr>
              <a:t>项目公司股东选择如下：某保险机构（</a:t>
            </a:r>
            <a:r>
              <a:rPr lang="en-US" altLang="zh-CN" sz="1400" dirty="0" smtClean="0">
                <a:latin typeface="微软雅黑" pitchFamily="34" charset="-122"/>
                <a:ea typeface="微软雅黑" pitchFamily="34" charset="-122"/>
                <a:cs typeface="宋体" charset="0"/>
              </a:rPr>
              <a:t>A </a:t>
            </a:r>
            <a:r>
              <a:rPr lang="zh-CN" altLang="en-US" sz="1400" dirty="0" smtClean="0">
                <a:latin typeface="微软雅黑" pitchFamily="34" charset="-122"/>
                <a:ea typeface="微软雅黑" pitchFamily="34" charset="-122"/>
                <a:cs typeface="宋体" charset="0"/>
              </a:rPr>
              <a:t>公司）、某医疗护理公司（</a:t>
            </a:r>
            <a:r>
              <a:rPr lang="en-US" altLang="zh-CN" sz="1400" dirty="0" smtClean="0">
                <a:latin typeface="微软雅黑" pitchFamily="34" charset="-122"/>
                <a:ea typeface="微软雅黑" pitchFamily="34" charset="-122"/>
                <a:cs typeface="宋体" charset="0"/>
              </a:rPr>
              <a:t>B </a:t>
            </a:r>
            <a:r>
              <a:rPr lang="zh-CN" altLang="en-US" sz="1400" dirty="0" smtClean="0">
                <a:latin typeface="微软雅黑" pitchFamily="34" charset="-122"/>
                <a:ea typeface="微软雅黑" pitchFamily="34" charset="-122"/>
                <a:cs typeface="宋体" charset="0"/>
              </a:rPr>
              <a:t>公司）和某建筑总承包商（</a:t>
            </a:r>
            <a:r>
              <a:rPr lang="en-US" altLang="zh-CN" sz="1400" dirty="0" smtClean="0">
                <a:latin typeface="微软雅黑" pitchFamily="34" charset="-122"/>
                <a:ea typeface="微软雅黑" pitchFamily="34" charset="-122"/>
                <a:cs typeface="宋体" charset="0"/>
              </a:rPr>
              <a:t>C </a:t>
            </a:r>
            <a:r>
              <a:rPr lang="zh-CN" altLang="en-US" sz="1400" dirty="0" smtClean="0">
                <a:latin typeface="微软雅黑" pitchFamily="34" charset="-122"/>
                <a:ea typeface="微软雅黑" pitchFamily="34" charset="-122"/>
                <a:cs typeface="宋体" charset="0"/>
              </a:rPr>
              <a:t>公司）。其中，</a:t>
            </a:r>
            <a:r>
              <a:rPr lang="en-US" altLang="zh-CN" sz="1400" dirty="0" smtClean="0">
                <a:latin typeface="微软雅黑" pitchFamily="34" charset="-122"/>
                <a:ea typeface="微软雅黑" pitchFamily="34" charset="-122"/>
                <a:cs typeface="宋体" charset="0"/>
              </a:rPr>
              <a:t>A </a:t>
            </a:r>
            <a:r>
              <a:rPr lang="zh-CN" altLang="en-US" sz="1400" dirty="0" smtClean="0">
                <a:latin typeface="微软雅黑" pitchFamily="34" charset="-122"/>
                <a:ea typeface="微软雅黑" pitchFamily="34" charset="-122"/>
                <a:cs typeface="宋体" charset="0"/>
              </a:rPr>
              <a:t>公司为某保险集团公司，随着保险资金运用政策的逐步放开，其参与目的是获得项目长期稳定的投资收益、拓展事业领域（公共事业），同时促进保险主要的发展；</a:t>
            </a:r>
            <a:r>
              <a:rPr lang="en-US" altLang="zh-CN" sz="1400" dirty="0" smtClean="0">
                <a:latin typeface="微软雅黑" pitchFamily="34" charset="-122"/>
                <a:ea typeface="微软雅黑" pitchFamily="34" charset="-122"/>
                <a:cs typeface="宋体" charset="0"/>
              </a:rPr>
              <a:t>B </a:t>
            </a:r>
            <a:r>
              <a:rPr lang="zh-CN" altLang="en-US" sz="1400" dirty="0" smtClean="0">
                <a:latin typeface="微软雅黑" pitchFamily="34" charset="-122"/>
                <a:ea typeface="微软雅黑" pitchFamily="34" charset="-122"/>
                <a:cs typeface="宋体" charset="0"/>
              </a:rPr>
              <a:t>公司为养老和医疗护理服务专业机构，参与目的是获得项目长期稳定的投资收益、提高行业市场占有率；</a:t>
            </a:r>
            <a:r>
              <a:rPr lang="en-US" altLang="zh-CN" sz="1400" dirty="0" smtClean="0">
                <a:latin typeface="微软雅黑" pitchFamily="34" charset="-122"/>
                <a:ea typeface="微软雅黑" pitchFamily="34" charset="-122"/>
                <a:cs typeface="宋体" charset="0"/>
              </a:rPr>
              <a:t>C </a:t>
            </a:r>
            <a:r>
              <a:rPr lang="zh-CN" altLang="en-US" sz="1400" dirty="0" smtClean="0">
                <a:latin typeface="微软雅黑" pitchFamily="34" charset="-122"/>
                <a:ea typeface="微软雅黑" pitchFamily="34" charset="-122"/>
                <a:cs typeface="宋体" charset="0"/>
              </a:rPr>
              <a:t>公司为实力较强的专业建筑承包商，参与目的是获得工程总承包合同、挣取设计和施工利润，对项目长期运营无兴趣，希望尽早从项目公司中合理退出。</a:t>
            </a:r>
            <a:endParaRPr lang="en-US" altLang="zh-CN" sz="1400" dirty="0" smtClean="0">
              <a:latin typeface="微软雅黑" pitchFamily="34" charset="-122"/>
              <a:ea typeface="微软雅黑" pitchFamily="34" charset="-122"/>
              <a:cs typeface="宋体"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945" y="338232"/>
            <a:ext cx="8224405" cy="622299"/>
          </a:xfrm>
        </p:spPr>
        <p:txBody>
          <a:bodyPr/>
          <a:lstStyle/>
          <a:p>
            <a:r>
              <a:rPr lang="zh-CN" altLang="en-US" dirty="0" smtClean="0"/>
              <a:t>建设阶段管理模式</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21</a:t>
            </a:fld>
            <a:endParaRPr lang="zh-CN" altLang="en-US"/>
          </a:p>
        </p:txBody>
      </p:sp>
      <p:pic>
        <p:nvPicPr>
          <p:cNvPr id="8194" name="Picture 2"/>
          <p:cNvPicPr>
            <a:picLocks noChangeAspect="1" noChangeArrowheads="1"/>
          </p:cNvPicPr>
          <p:nvPr/>
        </p:nvPicPr>
        <p:blipFill>
          <a:blip r:embed="rId2"/>
          <a:srcRect/>
          <a:stretch>
            <a:fillRect/>
          </a:stretch>
        </p:blipFill>
        <p:spPr bwMode="auto">
          <a:xfrm>
            <a:off x="432522" y="1323542"/>
            <a:ext cx="8143442" cy="433937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建设转运营阶段管理模式</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22</a:t>
            </a:fld>
            <a:endParaRPr lang="zh-CN" altLang="en-US"/>
          </a:p>
        </p:txBody>
      </p:sp>
      <p:pic>
        <p:nvPicPr>
          <p:cNvPr id="9218" name="Picture 2"/>
          <p:cNvPicPr>
            <a:picLocks noChangeAspect="1" noChangeArrowheads="1"/>
          </p:cNvPicPr>
          <p:nvPr/>
        </p:nvPicPr>
        <p:blipFill>
          <a:blip r:embed="rId2"/>
          <a:srcRect/>
          <a:stretch>
            <a:fillRect/>
          </a:stretch>
        </p:blipFill>
        <p:spPr bwMode="auto">
          <a:xfrm>
            <a:off x="326881" y="1110094"/>
            <a:ext cx="8088560" cy="422390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964" y="338232"/>
            <a:ext cx="8321386" cy="622299"/>
          </a:xfrm>
        </p:spPr>
        <p:txBody>
          <a:bodyPr/>
          <a:lstStyle/>
          <a:p>
            <a:r>
              <a:rPr lang="zh-CN" altLang="en-US" dirty="0" smtClean="0"/>
              <a:t>股权结构阶段调整产生的效应和股东收益</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23</a:t>
            </a:fld>
            <a:endParaRPr lang="zh-CN" altLang="en-US"/>
          </a:p>
        </p:txBody>
      </p:sp>
      <p:pic>
        <p:nvPicPr>
          <p:cNvPr id="10242" name="Picture 2"/>
          <p:cNvPicPr>
            <a:picLocks noChangeAspect="1" noChangeArrowheads="1"/>
          </p:cNvPicPr>
          <p:nvPr/>
        </p:nvPicPr>
        <p:blipFill>
          <a:blip r:embed="rId2"/>
          <a:srcRect/>
          <a:stretch>
            <a:fillRect/>
          </a:stretch>
        </p:blipFill>
        <p:spPr bwMode="auto">
          <a:xfrm>
            <a:off x="544224" y="1360342"/>
            <a:ext cx="8341309" cy="444471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运营阶段</a:t>
            </a:r>
            <a:r>
              <a:rPr lang="en-US" altLang="zh-CN" dirty="0" smtClean="0"/>
              <a:t>-</a:t>
            </a:r>
            <a:r>
              <a:rPr lang="zh-CN" altLang="en-US" dirty="0" smtClean="0"/>
              <a:t>构建全新的管理模式</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24</a:t>
            </a:fld>
            <a:endParaRPr lang="zh-CN" altLang="en-US"/>
          </a:p>
        </p:txBody>
      </p:sp>
      <p:pic>
        <p:nvPicPr>
          <p:cNvPr id="11266" name="Picture 2"/>
          <p:cNvPicPr>
            <a:picLocks noChangeAspect="1" noChangeArrowheads="1"/>
          </p:cNvPicPr>
          <p:nvPr/>
        </p:nvPicPr>
        <p:blipFill>
          <a:blip r:embed="rId2"/>
          <a:srcRect/>
          <a:stretch>
            <a:fillRect/>
          </a:stretch>
        </p:blipFill>
        <p:spPr bwMode="auto">
          <a:xfrm>
            <a:off x="603973" y="1055543"/>
            <a:ext cx="5826204" cy="505431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382" y="338232"/>
            <a:ext cx="8265968" cy="622299"/>
          </a:xfrm>
        </p:spPr>
        <p:txBody>
          <a:bodyPr>
            <a:normAutofit/>
          </a:bodyPr>
          <a:lstStyle/>
          <a:p>
            <a:r>
              <a:rPr lang="zh-CN" altLang="en-US" sz="2400" dirty="0" smtClean="0"/>
              <a:t>建设阶段管理</a:t>
            </a:r>
            <a:r>
              <a:rPr lang="en-US" altLang="zh-CN" sz="2400" dirty="0" smtClean="0"/>
              <a:t>-</a:t>
            </a:r>
            <a:r>
              <a:rPr lang="zh-CN" altLang="en-US" sz="2400" dirty="0" smtClean="0"/>
              <a:t>构建围绕建设及承包商获利的管理模式</a:t>
            </a:r>
            <a:endParaRPr lang="zh-CN" altLang="en-US" sz="2400"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25</a:t>
            </a:fld>
            <a:endParaRPr lang="zh-CN" altLang="en-US"/>
          </a:p>
        </p:txBody>
      </p:sp>
      <p:sp>
        <p:nvSpPr>
          <p:cNvPr id="5" name="Text Box 1043"/>
          <p:cNvSpPr txBox="1">
            <a:spLocks noChangeArrowheads="1"/>
          </p:cNvSpPr>
          <p:nvPr/>
        </p:nvSpPr>
        <p:spPr bwMode="auto">
          <a:xfrm>
            <a:off x="428035" y="1234485"/>
            <a:ext cx="8175637" cy="46905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a:spcBef>
                <a:spcPct val="30000"/>
              </a:spcBef>
              <a:defRPr/>
            </a:pPr>
            <a:r>
              <a:rPr lang="zh-CN" altLang="en-US" sz="1800" dirty="0" smtClean="0">
                <a:latin typeface="微软雅黑" pitchFamily="34" charset="-122"/>
                <a:ea typeface="微软雅黑" pitchFamily="34" charset="-122"/>
              </a:rPr>
              <a:t>深圳地铁五号线项目</a:t>
            </a:r>
            <a:endParaRPr lang="en-US" altLang="zh-CN" sz="1800" dirty="0" smtClean="0">
              <a:latin typeface="微软雅黑" pitchFamily="34" charset="-122"/>
              <a:ea typeface="微软雅黑" pitchFamily="34" charset="-122"/>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深圳地铁</a:t>
            </a:r>
            <a:r>
              <a:rPr lang="en-US" altLang="zh-CN" sz="1800" dirty="0" smtClean="0">
                <a:latin typeface="微软雅黑" pitchFamily="34" charset="-122"/>
                <a:ea typeface="微软雅黑" pitchFamily="34" charset="-122"/>
                <a:cs typeface="宋体" charset="0"/>
              </a:rPr>
              <a:t>5</a:t>
            </a:r>
            <a:r>
              <a:rPr lang="zh-CN" altLang="en-US" sz="1800" dirty="0" smtClean="0">
                <a:latin typeface="微软雅黑" pitchFamily="34" charset="-122"/>
                <a:ea typeface="微软雅黑" pitchFamily="34" charset="-122"/>
                <a:cs typeface="宋体" charset="0"/>
              </a:rPr>
              <a:t>号线</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又名“环中线</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是</a:t>
            </a:r>
            <a:r>
              <a:rPr lang="en-US" altLang="zh-CN" sz="1800" dirty="0" smtClean="0">
                <a:latin typeface="微软雅黑" pitchFamily="34" charset="-122"/>
                <a:ea typeface="微软雅黑" pitchFamily="34" charset="-122"/>
                <a:cs typeface="宋体" charset="0"/>
              </a:rPr>
              <a:t>2011</a:t>
            </a:r>
            <a:r>
              <a:rPr lang="zh-CN" altLang="en-US" sz="1800" dirty="0" smtClean="0">
                <a:latin typeface="微软雅黑" pitchFamily="34" charset="-122"/>
                <a:ea typeface="微软雅黑" pitchFamily="34" charset="-122"/>
                <a:cs typeface="宋体" charset="0"/>
              </a:rPr>
              <a:t>年第</a:t>
            </a:r>
            <a:r>
              <a:rPr lang="en-US" altLang="zh-CN" sz="1800" dirty="0" smtClean="0">
                <a:latin typeface="微软雅黑" pitchFamily="34" charset="-122"/>
                <a:ea typeface="微软雅黑" pitchFamily="34" charset="-122"/>
                <a:cs typeface="宋体" charset="0"/>
              </a:rPr>
              <a:t>26</a:t>
            </a:r>
            <a:r>
              <a:rPr lang="zh-CN" altLang="en-US" sz="1800" dirty="0" smtClean="0">
                <a:latin typeface="微软雅黑" pitchFamily="34" charset="-122"/>
                <a:ea typeface="微软雅黑" pitchFamily="34" charset="-122"/>
                <a:cs typeface="宋体" charset="0"/>
              </a:rPr>
              <a:t>届世界大学生运动会的城市轨道交通综合配套项目</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是深圳市地铁二期工程</a:t>
            </a:r>
            <a:r>
              <a:rPr lang="en-US" altLang="zh-CN" sz="1800" dirty="0" smtClean="0">
                <a:latin typeface="微软雅黑" pitchFamily="34" charset="-122"/>
                <a:ea typeface="微软雅黑" pitchFamily="34" charset="-122"/>
                <a:cs typeface="宋体" charset="0"/>
              </a:rPr>
              <a:t>5</a:t>
            </a:r>
            <a:r>
              <a:rPr lang="zh-CN" altLang="en-US" sz="1800" dirty="0" smtClean="0">
                <a:latin typeface="微软雅黑" pitchFamily="34" charset="-122"/>
                <a:ea typeface="微软雅黑" pitchFamily="34" charset="-122"/>
                <a:cs typeface="宋体" charset="0"/>
              </a:rPr>
              <a:t>条线中线路最长、规模最大、投资最多、工期最紧、启动最晚的一条线路正线全长</a:t>
            </a:r>
            <a:r>
              <a:rPr lang="en-US" altLang="zh-CN" sz="1800" dirty="0" smtClean="0">
                <a:latin typeface="微软雅黑" pitchFamily="34" charset="-122"/>
                <a:ea typeface="微软雅黑" pitchFamily="34" charset="-122"/>
                <a:cs typeface="宋体" charset="0"/>
              </a:rPr>
              <a:t>40km,</a:t>
            </a:r>
            <a:r>
              <a:rPr lang="zh-CN" altLang="en-US" sz="1800" dirty="0" smtClean="0">
                <a:latin typeface="微软雅黑" pitchFamily="34" charset="-122"/>
                <a:ea typeface="微软雅黑" pitchFamily="34" charset="-122"/>
                <a:cs typeface="宋体" charset="0"/>
              </a:rPr>
              <a:t>主要为地下线路</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环跨深圳市南山、宝安、龙岗、罗湖四个行政区</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共设</a:t>
            </a:r>
            <a:r>
              <a:rPr lang="en-US" altLang="zh-CN" sz="1800" dirty="0" smtClean="0">
                <a:latin typeface="微软雅黑" pitchFamily="34" charset="-122"/>
                <a:ea typeface="微软雅黑" pitchFamily="34" charset="-122"/>
                <a:cs typeface="宋体" charset="0"/>
              </a:rPr>
              <a:t>27</a:t>
            </a:r>
            <a:r>
              <a:rPr lang="zh-CN" altLang="en-US" sz="1800" dirty="0" smtClean="0">
                <a:latin typeface="微软雅黑" pitchFamily="34" charset="-122"/>
                <a:ea typeface="微软雅黑" pitchFamily="34" charset="-122"/>
                <a:cs typeface="宋体" charset="0"/>
              </a:rPr>
              <a:t>个车站</a:t>
            </a:r>
            <a:r>
              <a:rPr lang="en-US" altLang="zh-CN" sz="1800" dirty="0" smtClean="0">
                <a:latin typeface="微软雅黑" pitchFamily="34" charset="-122"/>
                <a:ea typeface="微软雅黑" pitchFamily="34" charset="-122"/>
                <a:cs typeface="宋体" charset="0"/>
              </a:rPr>
              <a:t>,1</a:t>
            </a:r>
            <a:r>
              <a:rPr lang="zh-CN" altLang="en-US" sz="1800" dirty="0" smtClean="0">
                <a:latin typeface="微软雅黑" pitchFamily="34" charset="-122"/>
                <a:ea typeface="微软雅黑" pitchFamily="34" charset="-122"/>
                <a:cs typeface="宋体" charset="0"/>
              </a:rPr>
              <a:t>个车辆段</a:t>
            </a:r>
            <a:r>
              <a:rPr lang="en-US" altLang="zh-CN" sz="1800" dirty="0" smtClean="0">
                <a:latin typeface="微软雅黑" pitchFamily="34" charset="-122"/>
                <a:ea typeface="微软雅黑" pitchFamily="34" charset="-122"/>
                <a:cs typeface="宋体" charset="0"/>
              </a:rPr>
              <a:t>,1</a:t>
            </a:r>
            <a:r>
              <a:rPr lang="zh-CN" altLang="en-US" sz="1800" dirty="0" smtClean="0">
                <a:latin typeface="微软雅黑" pitchFamily="34" charset="-122"/>
                <a:ea typeface="微软雅黑" pitchFamily="34" charset="-122"/>
                <a:cs typeface="宋体" charset="0"/>
              </a:rPr>
              <a:t>个停车场</a:t>
            </a:r>
            <a:r>
              <a:rPr lang="en-US" altLang="zh-CN" sz="1800" dirty="0" smtClean="0">
                <a:latin typeface="微软雅黑" pitchFamily="34" charset="-122"/>
                <a:ea typeface="微软雅黑" pitchFamily="34" charset="-122"/>
                <a:cs typeface="宋体" charset="0"/>
              </a:rPr>
              <a:t>,1</a:t>
            </a:r>
            <a:r>
              <a:rPr lang="zh-CN" altLang="en-US" sz="1800" dirty="0" smtClean="0">
                <a:latin typeface="微软雅黑" pitchFamily="34" charset="-122"/>
                <a:ea typeface="微软雅黑" pitchFamily="34" charset="-122"/>
                <a:cs typeface="宋体" charset="0"/>
              </a:rPr>
              <a:t>个变电所</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总投资约</a:t>
            </a:r>
            <a:r>
              <a:rPr lang="en-US" altLang="zh-CN" sz="1800" dirty="0" smtClean="0">
                <a:latin typeface="微软雅黑" pitchFamily="34" charset="-122"/>
                <a:ea typeface="微软雅黑" pitchFamily="34" charset="-122"/>
                <a:cs typeface="宋体" charset="0"/>
              </a:rPr>
              <a:t>200</a:t>
            </a:r>
            <a:r>
              <a:rPr lang="zh-CN" altLang="en-US" sz="1800" dirty="0" smtClean="0">
                <a:latin typeface="微软雅黑" pitchFamily="34" charset="-122"/>
                <a:ea typeface="微软雅黑" pitchFamily="34" charset="-122"/>
                <a:cs typeface="宋体" charset="0"/>
              </a:rPr>
              <a:t>亿元</a:t>
            </a:r>
            <a:endParaRPr lang="en-US" altLang="zh-CN" sz="1800" dirty="0" smtClean="0">
              <a:latin typeface="微软雅黑" pitchFamily="34" charset="-122"/>
              <a:ea typeface="微软雅黑" pitchFamily="34" charset="-122"/>
              <a:cs typeface="宋体" charset="0"/>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深圳市地铁有限公司是深圳市人民政府确定并授权项目发起人和项目最终所有权人</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是项目业主</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中国中铁股份有限公司是项目投融资、施工设计总承包承办人</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并在深圳市注册成立中铁南方投资发展有限公司作为项目公司</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同时设立中国中铁深圳地铁</a:t>
            </a:r>
            <a:r>
              <a:rPr lang="en-US" altLang="zh-CN" sz="1800" dirty="0" smtClean="0">
                <a:latin typeface="微软雅黑" pitchFamily="34" charset="-122"/>
                <a:ea typeface="微软雅黑" pitchFamily="34" charset="-122"/>
                <a:cs typeface="宋体" charset="0"/>
              </a:rPr>
              <a:t>5</a:t>
            </a:r>
            <a:r>
              <a:rPr lang="zh-CN" altLang="en-US" sz="1800" dirty="0" smtClean="0">
                <a:latin typeface="微软雅黑" pitchFamily="34" charset="-122"/>
                <a:ea typeface="微软雅黑" pitchFamily="34" charset="-122"/>
                <a:cs typeface="宋体" charset="0"/>
              </a:rPr>
              <a:t>号线项目建设指挥部作为</a:t>
            </a:r>
            <a:r>
              <a:rPr lang="en-US" altLang="zh-CN" sz="1800" dirty="0" smtClean="0">
                <a:latin typeface="微软雅黑" pitchFamily="34" charset="-122"/>
                <a:ea typeface="微软雅黑" pitchFamily="34" charset="-122"/>
                <a:cs typeface="宋体" charset="0"/>
              </a:rPr>
              <a:t>BT</a:t>
            </a:r>
            <a:r>
              <a:rPr lang="zh-CN" altLang="en-US" sz="1800" dirty="0" smtClean="0">
                <a:latin typeface="微软雅黑" pitchFamily="34" charset="-122"/>
                <a:ea typeface="微软雅黑" pitchFamily="34" charset="-122"/>
                <a:cs typeface="宋体" charset="0"/>
              </a:rPr>
              <a:t>项目总承包部</a:t>
            </a:r>
            <a:r>
              <a:rPr lang="en-US" altLang="zh-CN" sz="1800" dirty="0" smtClean="0">
                <a:latin typeface="微软雅黑" pitchFamily="34" charset="-122"/>
                <a:ea typeface="微软雅黑" pitchFamily="34" charset="-122"/>
                <a:cs typeface="宋体" charset="0"/>
              </a:rPr>
              <a:t>,</a:t>
            </a:r>
            <a:r>
              <a:rPr lang="zh-CN" altLang="en-US" sz="1800" dirty="0" smtClean="0">
                <a:latin typeface="微软雅黑" pitchFamily="34" charset="-122"/>
                <a:ea typeface="微软雅黑" pitchFamily="34" charset="-122"/>
                <a:cs typeface="宋体" charset="0"/>
              </a:rPr>
              <a:t>并授权中铁南方公司负责管理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963" y="407497"/>
            <a:ext cx="8224405" cy="622299"/>
          </a:xfrm>
        </p:spPr>
        <p:txBody>
          <a:bodyPr>
            <a:noAutofit/>
          </a:bodyPr>
          <a:lstStyle/>
          <a:p>
            <a:r>
              <a:rPr lang="zh-CN" altLang="en-US" sz="2000" dirty="0" smtClean="0"/>
              <a:t>在建设管理方面</a:t>
            </a:r>
            <a:r>
              <a:rPr lang="en-US" altLang="zh-CN" sz="2000" dirty="0" smtClean="0"/>
              <a:t>,</a:t>
            </a:r>
            <a:r>
              <a:rPr lang="zh-CN" altLang="en-US" sz="2000" dirty="0" smtClean="0"/>
              <a:t>中铁南方公司作为项目公司</a:t>
            </a:r>
            <a:r>
              <a:rPr lang="en-US" altLang="zh-CN" sz="2000" dirty="0" smtClean="0"/>
              <a:t>, </a:t>
            </a:r>
            <a:r>
              <a:rPr lang="zh-CN" altLang="en-US" sz="2000" dirty="0" smtClean="0"/>
              <a:t>项目指挥部作为项目总承包部。两个机构两个牌子一套人马。</a:t>
            </a:r>
            <a:endParaRPr lang="zh-CN" altLang="en-US" sz="2000"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26</a:t>
            </a:fld>
            <a:endParaRPr lang="zh-CN" altLang="en-US"/>
          </a:p>
        </p:txBody>
      </p:sp>
      <p:pic>
        <p:nvPicPr>
          <p:cNvPr id="5122" name="Picture 2"/>
          <p:cNvPicPr>
            <a:picLocks noChangeAspect="1" noChangeArrowheads="1"/>
          </p:cNvPicPr>
          <p:nvPr/>
        </p:nvPicPr>
        <p:blipFill>
          <a:blip r:embed="rId2"/>
          <a:srcRect/>
          <a:stretch>
            <a:fillRect/>
          </a:stretch>
        </p:blipFill>
        <p:spPr bwMode="auto">
          <a:xfrm>
            <a:off x="338138" y="1346056"/>
            <a:ext cx="8467725" cy="42767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364" y="338232"/>
            <a:ext cx="8168986" cy="622299"/>
          </a:xfrm>
        </p:spPr>
        <p:txBody>
          <a:bodyPr/>
          <a:lstStyle/>
          <a:p>
            <a:r>
              <a:rPr lang="zh-CN" altLang="en-US" dirty="0" smtClean="0"/>
              <a:t>内部中标，统一管理</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27</a:t>
            </a:fld>
            <a:endParaRPr lang="zh-CN" altLang="en-US"/>
          </a:p>
        </p:txBody>
      </p:sp>
      <p:pic>
        <p:nvPicPr>
          <p:cNvPr id="6146" name="Picture 2"/>
          <p:cNvPicPr>
            <a:picLocks noChangeAspect="1" noChangeArrowheads="1"/>
          </p:cNvPicPr>
          <p:nvPr/>
        </p:nvPicPr>
        <p:blipFill>
          <a:blip r:embed="rId2"/>
          <a:srcRect/>
          <a:stretch>
            <a:fillRect/>
          </a:stretch>
        </p:blipFill>
        <p:spPr bwMode="auto">
          <a:xfrm>
            <a:off x="364115" y="1139970"/>
            <a:ext cx="8059449" cy="488988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3707CB9-C9A2-4865-8AFE-434AA3B934A1}" type="slidenum">
              <a:rPr lang="zh-CN" altLang="en-US" smtClean="0"/>
              <a:pPr/>
              <a:t>28</a:t>
            </a:fld>
            <a:endParaRPr lang="zh-CN" altLang="en-US"/>
          </a:p>
        </p:txBody>
      </p:sp>
      <p:sp>
        <p:nvSpPr>
          <p:cNvPr id="5" name="标题 1"/>
          <p:cNvSpPr>
            <a:spLocks noGrp="1"/>
          </p:cNvSpPr>
          <p:nvPr>
            <p:ph type="title"/>
          </p:nvPr>
        </p:nvSpPr>
        <p:spPr>
          <a:xfrm>
            <a:off x="207818" y="338232"/>
            <a:ext cx="8307532" cy="622299"/>
          </a:xfrm>
        </p:spPr>
        <p:txBody>
          <a:bodyPr/>
          <a:lstStyle/>
          <a:p>
            <a:r>
              <a:rPr lang="zh-CN" altLang="en-US" dirty="0" smtClean="0"/>
              <a:t>明确项目类型、资产特征与能力需求</a:t>
            </a:r>
            <a:endParaRPr lang="zh-CN" altLang="en-US" dirty="0"/>
          </a:p>
        </p:txBody>
      </p:sp>
      <p:pic>
        <p:nvPicPr>
          <p:cNvPr id="167938" name="Picture 2"/>
          <p:cNvPicPr>
            <a:picLocks noChangeAspect="1" noChangeArrowheads="1"/>
          </p:cNvPicPr>
          <p:nvPr/>
        </p:nvPicPr>
        <p:blipFill>
          <a:blip r:embed="rId2"/>
          <a:srcRect/>
          <a:stretch>
            <a:fillRect/>
          </a:stretch>
        </p:blipFill>
        <p:spPr bwMode="auto">
          <a:xfrm>
            <a:off x="0" y="994063"/>
            <a:ext cx="8963891" cy="2844901"/>
          </a:xfrm>
          <a:prstGeom prst="rect">
            <a:avLst/>
          </a:prstGeom>
          <a:noFill/>
          <a:ln w="9525">
            <a:noFill/>
            <a:miter lim="800000"/>
            <a:headEnd/>
            <a:tailEnd/>
          </a:ln>
          <a:effectLst/>
        </p:spPr>
      </p:pic>
      <p:sp>
        <p:nvSpPr>
          <p:cNvPr id="7" name="Text Box 1043"/>
          <p:cNvSpPr txBox="1">
            <a:spLocks noChangeArrowheads="1"/>
          </p:cNvSpPr>
          <p:nvPr/>
        </p:nvSpPr>
        <p:spPr bwMode="auto">
          <a:xfrm>
            <a:off x="220217" y="4088521"/>
            <a:ext cx="8605127" cy="13634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spcBef>
                <a:spcPct val="30000"/>
              </a:spcBef>
              <a:buFontTx/>
              <a:buChar char="•"/>
              <a:defRPr/>
            </a:pPr>
            <a:r>
              <a:rPr lang="zh-CN" altLang="en-US" sz="1400" dirty="0" smtClean="0">
                <a:latin typeface="微软雅黑" pitchFamily="34" charset="-122"/>
                <a:ea typeface="微软雅黑" pitchFamily="34" charset="-122"/>
                <a:cs typeface="宋体" charset="0"/>
              </a:rPr>
              <a:t>以固定资产投入为主的公路、机场和港口、铁路等项目明确各方收益</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以核心技术或设备系统要求或投入为主的垃圾处理、水处理、发电等项目</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以运营统筹能力要求为主的公用设施如园区、养老、医院、商业地产等项目</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latin typeface="微软雅黑" pitchFamily="34" charset="-122"/>
                <a:ea typeface="微软雅黑" pitchFamily="34" charset="-122"/>
                <a:cs typeface="宋体" charset="0"/>
              </a:rPr>
              <a:t>项目应该由具有什么样能力的机构来主导？即</a:t>
            </a:r>
            <a:r>
              <a:rPr lang="en-US" altLang="zh-CN" sz="1400" dirty="0" smtClean="0">
                <a:latin typeface="微软雅黑" pitchFamily="34" charset="-122"/>
                <a:ea typeface="微软雅黑" pitchFamily="34" charset="-122"/>
                <a:cs typeface="宋体" charset="0"/>
              </a:rPr>
              <a:t>PPP</a:t>
            </a:r>
            <a:r>
              <a:rPr lang="zh-CN" altLang="en-US" sz="1400" dirty="0" smtClean="0">
                <a:latin typeface="微软雅黑" pitchFamily="34" charset="-122"/>
                <a:ea typeface="微软雅黑" pitchFamily="34" charset="-122"/>
                <a:cs typeface="宋体" charset="0"/>
              </a:rPr>
              <a:t>参与各方应该考虑根据不同项目的资产特征来选择不同能力的实施主体</a:t>
            </a:r>
            <a:endParaRPr lang="en-US" altLang="zh-CN" sz="1400" dirty="0" smtClean="0">
              <a:latin typeface="微软雅黑" pitchFamily="34" charset="-122"/>
              <a:ea typeface="微软雅黑" pitchFamily="34" charset="-122"/>
              <a:cs typeface="宋体"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382" y="338232"/>
            <a:ext cx="8265968" cy="622299"/>
          </a:xfrm>
        </p:spPr>
        <p:txBody>
          <a:bodyPr/>
          <a:lstStyle/>
          <a:p>
            <a:r>
              <a:rPr lang="zh-CN" altLang="en-US" dirty="0" smtClean="0"/>
              <a:t>项目发起人利益责任目标</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29</a:t>
            </a:fld>
            <a:endParaRPr lang="zh-CN" altLang="en-US"/>
          </a:p>
        </p:txBody>
      </p:sp>
      <p:pic>
        <p:nvPicPr>
          <p:cNvPr id="169986" name="Picture 2"/>
          <p:cNvPicPr>
            <a:picLocks noChangeAspect="1" noChangeArrowheads="1"/>
          </p:cNvPicPr>
          <p:nvPr/>
        </p:nvPicPr>
        <p:blipFill>
          <a:blip r:embed="rId2"/>
          <a:srcRect/>
          <a:stretch>
            <a:fillRect/>
          </a:stretch>
        </p:blipFill>
        <p:spPr bwMode="auto">
          <a:xfrm>
            <a:off x="228168" y="1243446"/>
            <a:ext cx="4759469" cy="4443265"/>
          </a:xfrm>
          <a:prstGeom prst="rect">
            <a:avLst/>
          </a:prstGeom>
          <a:noFill/>
          <a:ln w="9525">
            <a:noFill/>
            <a:miter lim="800000"/>
            <a:headEnd/>
            <a:tailEnd/>
          </a:ln>
          <a:effectLst/>
        </p:spPr>
      </p:pic>
      <p:sp>
        <p:nvSpPr>
          <p:cNvPr id="6" name="Text Box 1043"/>
          <p:cNvSpPr txBox="1">
            <a:spLocks noChangeArrowheads="1"/>
          </p:cNvSpPr>
          <p:nvPr/>
        </p:nvSpPr>
        <p:spPr bwMode="auto">
          <a:xfrm>
            <a:off x="5124727" y="1234485"/>
            <a:ext cx="3825310" cy="45567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lvl="1">
              <a:spcBef>
                <a:spcPct val="30000"/>
              </a:spcBef>
              <a:buFontTx/>
              <a:buChar char="•"/>
              <a:defRPr/>
            </a:pPr>
            <a:r>
              <a:rPr lang="zh-CN" altLang="en-US" sz="1400" dirty="0" smtClean="0">
                <a:solidFill>
                  <a:srgbClr val="FF0000"/>
                </a:solidFill>
                <a:latin typeface="微软雅黑" pitchFamily="34" charset="-122"/>
                <a:ea typeface="微软雅黑" pitchFamily="34" charset="-122"/>
                <a:cs typeface="宋体" charset="0"/>
              </a:rPr>
              <a:t>承包商</a:t>
            </a:r>
            <a:r>
              <a:rPr lang="zh-CN" altLang="en-US" sz="1400" dirty="0" smtClean="0">
                <a:latin typeface="微软雅黑" pitchFamily="34" charset="-122"/>
                <a:ea typeface="微软雅黑" pitchFamily="34" charset="-122"/>
                <a:cs typeface="宋体" charset="0"/>
              </a:rPr>
              <a:t>偏向于发起</a:t>
            </a:r>
            <a:r>
              <a:rPr lang="zh-CN" altLang="en-US" sz="1400" dirty="0" smtClean="0">
                <a:solidFill>
                  <a:srgbClr val="FF0000"/>
                </a:solidFill>
                <a:latin typeface="微软雅黑" pitchFamily="34" charset="-122"/>
                <a:ea typeface="微软雅黑" pitchFamily="34" charset="-122"/>
                <a:cs typeface="宋体" charset="0"/>
              </a:rPr>
              <a:t>固定资产投资较大</a:t>
            </a:r>
            <a:r>
              <a:rPr lang="zh-CN" altLang="en-US" sz="1400" dirty="0" smtClean="0">
                <a:latin typeface="微软雅黑" pitchFamily="34" charset="-122"/>
                <a:ea typeface="微软雅黑" pitchFamily="34" charset="-122"/>
                <a:cs typeface="宋体" charset="0"/>
              </a:rPr>
              <a:t>的项目，并希望持有</a:t>
            </a:r>
            <a:r>
              <a:rPr lang="zh-CN" altLang="en-US" sz="1400" dirty="0" smtClean="0">
                <a:solidFill>
                  <a:srgbClr val="FF0000"/>
                </a:solidFill>
                <a:latin typeface="微软雅黑" pitchFamily="34" charset="-122"/>
                <a:ea typeface="微软雅黑" pitchFamily="34" charset="-122"/>
                <a:cs typeface="宋体" charset="0"/>
              </a:rPr>
              <a:t>较大股权</a:t>
            </a:r>
            <a:r>
              <a:rPr lang="zh-CN" altLang="en-US" sz="1400" dirty="0" smtClean="0">
                <a:latin typeface="微软雅黑" pitchFamily="34" charset="-122"/>
                <a:ea typeface="微软雅黑" pitchFamily="34" charset="-122"/>
                <a:cs typeface="宋体" charset="0"/>
              </a:rPr>
              <a:t>，即</a:t>
            </a:r>
            <a:r>
              <a:rPr lang="zh-CN" altLang="en-US" sz="1400" dirty="0" smtClean="0">
                <a:solidFill>
                  <a:srgbClr val="FF0000"/>
                </a:solidFill>
                <a:latin typeface="微软雅黑" pitchFamily="34" charset="-122"/>
                <a:ea typeface="微软雅黑" pitchFamily="34" charset="-122"/>
                <a:cs typeface="宋体" charset="0"/>
              </a:rPr>
              <a:t>绝对控制权</a:t>
            </a:r>
            <a:r>
              <a:rPr lang="zh-CN" altLang="en-US" sz="1400" dirty="0" smtClean="0">
                <a:latin typeface="微软雅黑" pitchFamily="34" charset="-122"/>
                <a:ea typeface="微软雅黑" pitchFamily="34" charset="-122"/>
                <a:cs typeface="宋体" charset="0"/>
              </a:rPr>
              <a:t>确保项目总承包权利的获得；</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solidFill>
                  <a:srgbClr val="FF0000"/>
                </a:solidFill>
                <a:latin typeface="微软雅黑" pitchFamily="34" charset="-122"/>
                <a:ea typeface="微软雅黑" pitchFamily="34" charset="-122"/>
                <a:cs typeface="宋体" charset="0"/>
              </a:rPr>
              <a:t>投资机构</a:t>
            </a:r>
            <a:r>
              <a:rPr lang="zh-CN" altLang="en-US" sz="1400" dirty="0" smtClean="0">
                <a:latin typeface="微软雅黑" pitchFamily="34" charset="-122"/>
                <a:ea typeface="微软雅黑" pitchFamily="34" charset="-122"/>
                <a:cs typeface="宋体" charset="0"/>
              </a:rPr>
              <a:t>偏向于参与</a:t>
            </a:r>
            <a:r>
              <a:rPr lang="zh-CN" altLang="en-US" sz="1400" dirty="0" smtClean="0">
                <a:solidFill>
                  <a:srgbClr val="FF0000"/>
                </a:solidFill>
                <a:latin typeface="微软雅黑" pitchFamily="34" charset="-122"/>
                <a:ea typeface="微软雅黑" pitchFamily="34" charset="-122"/>
                <a:cs typeface="宋体" charset="0"/>
              </a:rPr>
              <a:t>投融资压力大</a:t>
            </a:r>
            <a:r>
              <a:rPr lang="zh-CN" altLang="en-US" sz="1400" dirty="0" smtClean="0">
                <a:latin typeface="微软雅黑" pitchFamily="34" charset="-122"/>
                <a:ea typeface="微软雅黑" pitchFamily="34" charset="-122"/>
                <a:cs typeface="宋体" charset="0"/>
              </a:rPr>
              <a:t>、且项目本身</a:t>
            </a:r>
            <a:r>
              <a:rPr lang="zh-CN" altLang="en-US" sz="1400" dirty="0" smtClean="0">
                <a:solidFill>
                  <a:srgbClr val="FF0000"/>
                </a:solidFill>
                <a:latin typeface="微软雅黑" pitchFamily="34" charset="-122"/>
                <a:ea typeface="微软雅黑" pitchFamily="34" charset="-122"/>
                <a:cs typeface="宋体" charset="0"/>
              </a:rPr>
              <a:t>具有稳定收益</a:t>
            </a:r>
            <a:r>
              <a:rPr lang="zh-CN" altLang="en-US" sz="1400" dirty="0" smtClean="0">
                <a:latin typeface="微软雅黑" pitchFamily="34" charset="-122"/>
                <a:ea typeface="微软雅黑" pitchFamily="34" charset="-122"/>
                <a:cs typeface="宋体" charset="0"/>
              </a:rPr>
              <a:t>预期、</a:t>
            </a:r>
            <a:r>
              <a:rPr lang="zh-CN" altLang="en-US" sz="1400" dirty="0" smtClean="0">
                <a:solidFill>
                  <a:srgbClr val="FF0000"/>
                </a:solidFill>
                <a:latin typeface="微软雅黑" pitchFamily="34" charset="-122"/>
                <a:ea typeface="微软雅黑" pitchFamily="34" charset="-122"/>
                <a:cs typeface="宋体" charset="0"/>
              </a:rPr>
              <a:t>较强盈利能力</a:t>
            </a:r>
            <a:r>
              <a:rPr lang="zh-CN" altLang="en-US" sz="1400" dirty="0" smtClean="0">
                <a:latin typeface="微软雅黑" pitchFamily="34" charset="-122"/>
                <a:ea typeface="微软雅黑" pitchFamily="34" charset="-122"/>
                <a:cs typeface="宋体" charset="0"/>
              </a:rPr>
              <a:t>预期的项目，如电力、港口等。投资机构的参与，为缓解项目投融资压力做出了积极贡献，持股形式多以</a:t>
            </a:r>
            <a:r>
              <a:rPr lang="zh-CN" altLang="en-US" sz="1400" dirty="0" smtClean="0">
                <a:solidFill>
                  <a:srgbClr val="FF0000"/>
                </a:solidFill>
                <a:latin typeface="微软雅黑" pitchFamily="34" charset="-122"/>
                <a:ea typeface="微软雅黑" pitchFamily="34" charset="-122"/>
                <a:cs typeface="宋体" charset="0"/>
              </a:rPr>
              <a:t>参股为主</a:t>
            </a:r>
            <a:r>
              <a:rPr lang="zh-CN" altLang="en-US" sz="1400" dirty="0" smtClean="0">
                <a:latin typeface="微软雅黑" pitchFamily="34" charset="-122"/>
                <a:ea typeface="微软雅黑" pitchFamily="34" charset="-122"/>
                <a:cs typeface="宋体" charset="0"/>
              </a:rPr>
              <a:t>；</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solidFill>
                  <a:srgbClr val="FF0000"/>
                </a:solidFill>
                <a:latin typeface="微软雅黑" pitchFamily="34" charset="-122"/>
                <a:ea typeface="微软雅黑" pitchFamily="34" charset="-122"/>
                <a:cs typeface="宋体" charset="0"/>
              </a:rPr>
              <a:t>运营商</a:t>
            </a:r>
            <a:r>
              <a:rPr lang="zh-CN" altLang="en-US" sz="1400" dirty="0" smtClean="0">
                <a:latin typeface="微软雅黑" pitchFamily="34" charset="-122"/>
                <a:ea typeface="微软雅黑" pitchFamily="34" charset="-122"/>
                <a:cs typeface="宋体" charset="0"/>
              </a:rPr>
              <a:t>偏向于参与具有</a:t>
            </a:r>
            <a:r>
              <a:rPr lang="zh-CN" altLang="en-US" sz="1400" dirty="0" smtClean="0">
                <a:solidFill>
                  <a:srgbClr val="FF0000"/>
                </a:solidFill>
                <a:latin typeface="微软雅黑" pitchFamily="34" charset="-122"/>
                <a:ea typeface="微软雅黑" pitchFamily="34" charset="-122"/>
                <a:cs typeface="宋体" charset="0"/>
              </a:rPr>
              <a:t>设备提供需求和设备系统运营维护难度</a:t>
            </a:r>
            <a:r>
              <a:rPr lang="zh-CN" altLang="en-US" sz="1400" dirty="0" smtClean="0">
                <a:latin typeface="微软雅黑" pitchFamily="34" charset="-122"/>
                <a:ea typeface="微软雅黑" pitchFamily="34" charset="-122"/>
                <a:cs typeface="宋体" charset="0"/>
              </a:rPr>
              <a:t>的项目，如机场、电力等，持股形式可以为绝对</a:t>
            </a:r>
            <a:r>
              <a:rPr lang="zh-CN" altLang="en-US" sz="1400" dirty="0" smtClean="0">
                <a:solidFill>
                  <a:srgbClr val="FF0000"/>
                </a:solidFill>
                <a:latin typeface="微软雅黑" pitchFamily="34" charset="-122"/>
                <a:ea typeface="微软雅黑" pitchFamily="34" charset="-122"/>
                <a:cs typeface="宋体" charset="0"/>
              </a:rPr>
              <a:t>控股或参股；</a:t>
            </a:r>
            <a:endParaRPr lang="en-US" altLang="zh-CN" sz="1400" dirty="0" smtClean="0">
              <a:solidFill>
                <a:srgbClr val="FF0000"/>
              </a:solidFill>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solidFill>
                  <a:srgbClr val="FF0000"/>
                </a:solidFill>
                <a:latin typeface="微软雅黑" pitchFamily="34" charset="-122"/>
                <a:ea typeface="微软雅黑" pitchFamily="34" charset="-122"/>
                <a:cs typeface="宋体" charset="0"/>
              </a:rPr>
              <a:t>专业技术及运营商</a:t>
            </a:r>
            <a:r>
              <a:rPr lang="zh-CN" altLang="en-US" sz="1400" dirty="0" smtClean="0">
                <a:latin typeface="微软雅黑" pitchFamily="34" charset="-122"/>
                <a:ea typeface="微软雅黑" pitchFamily="34" charset="-122"/>
                <a:cs typeface="宋体" charset="0"/>
              </a:rPr>
              <a:t>偏向于参与</a:t>
            </a:r>
            <a:r>
              <a:rPr lang="zh-CN" altLang="en-US" sz="1400" dirty="0" smtClean="0">
                <a:solidFill>
                  <a:srgbClr val="FF0000"/>
                </a:solidFill>
                <a:latin typeface="微软雅黑" pitchFamily="34" charset="-122"/>
                <a:ea typeface="微软雅黑" pitchFamily="34" charset="-122"/>
                <a:cs typeface="宋体" charset="0"/>
              </a:rPr>
              <a:t>总投资规模较小</a:t>
            </a:r>
            <a:r>
              <a:rPr lang="zh-CN" altLang="en-US" sz="1400" dirty="0" smtClean="0">
                <a:latin typeface="微软雅黑" pitchFamily="34" charset="-122"/>
                <a:ea typeface="微软雅黑" pitchFamily="34" charset="-122"/>
                <a:cs typeface="宋体" charset="0"/>
              </a:rPr>
              <a:t>，以技术输出和服务输出为主、盈利能力较强的项目，如垃圾处理、水处理等。通常是</a:t>
            </a:r>
            <a:r>
              <a:rPr lang="zh-CN" altLang="en-US" sz="1400" dirty="0" smtClean="0">
                <a:solidFill>
                  <a:srgbClr val="FF0000"/>
                </a:solidFill>
                <a:latin typeface="微软雅黑" pitchFamily="34" charset="-122"/>
                <a:ea typeface="微软雅黑" pitchFamily="34" charset="-122"/>
                <a:cs typeface="宋体" charset="0"/>
              </a:rPr>
              <a:t>绝对控股</a:t>
            </a:r>
            <a:r>
              <a:rPr lang="zh-CN" altLang="en-US" sz="1400" dirty="0" smtClean="0">
                <a:latin typeface="微软雅黑" pitchFamily="34" charset="-122"/>
                <a:ea typeface="微软雅黑" pitchFamily="34" charset="-122"/>
                <a:cs typeface="宋体" charset="0"/>
              </a:rPr>
              <a:t>该类公司，获取最大化的控制权收益</a:t>
            </a:r>
            <a:endParaRPr lang="en-US" altLang="zh-CN" sz="1400" dirty="0" smtClean="0">
              <a:latin typeface="微软雅黑" pitchFamily="34" charset="-122"/>
              <a:ea typeface="微软雅黑" pitchFamily="34" charset="-122"/>
              <a:cs typeface="宋体" charset="0"/>
            </a:endParaRPr>
          </a:p>
          <a:p>
            <a:pPr lvl="1">
              <a:spcBef>
                <a:spcPct val="30000"/>
              </a:spcBef>
              <a:buFontTx/>
              <a:buChar char="•"/>
              <a:defRPr/>
            </a:pPr>
            <a:r>
              <a:rPr lang="zh-CN" altLang="en-US" sz="1400" dirty="0" smtClean="0">
                <a:solidFill>
                  <a:srgbClr val="FF0000"/>
                </a:solidFill>
                <a:latin typeface="微软雅黑" pitchFamily="34" charset="-122"/>
                <a:ea typeface="微软雅黑" pitchFamily="34" charset="-122"/>
                <a:cs typeface="宋体" charset="0"/>
              </a:rPr>
              <a:t>政府或政府平台</a:t>
            </a:r>
            <a:r>
              <a:rPr lang="zh-CN" altLang="en-US" sz="1400" dirty="0" smtClean="0">
                <a:latin typeface="微软雅黑" pitchFamily="34" charset="-122"/>
                <a:ea typeface="微软雅黑" pitchFamily="34" charset="-122"/>
                <a:cs typeface="宋体" charset="0"/>
              </a:rPr>
              <a:t>参与 </a:t>
            </a:r>
            <a:r>
              <a:rPr lang="en-US" altLang="zh-CN" sz="1400" dirty="0" smtClean="0">
                <a:latin typeface="微软雅黑" pitchFamily="34" charset="-122"/>
                <a:ea typeface="微软雅黑" pitchFamily="34" charset="-122"/>
                <a:cs typeface="宋体" charset="0"/>
              </a:rPr>
              <a:t>PPP</a:t>
            </a:r>
            <a:r>
              <a:rPr lang="zh-CN" altLang="en-US" sz="1400" dirty="0" smtClean="0">
                <a:latin typeface="微软雅黑" pitchFamily="34" charset="-122"/>
                <a:ea typeface="微软雅黑" pitchFamily="34" charset="-122"/>
                <a:cs typeface="宋体" charset="0"/>
              </a:rPr>
              <a:t>项目，则主要目的是撬动项目，为项目私人方提供信心支持，通常只是</a:t>
            </a:r>
            <a:r>
              <a:rPr lang="zh-CN" altLang="en-US" sz="1400" dirty="0" smtClean="0">
                <a:solidFill>
                  <a:srgbClr val="FF0000"/>
                </a:solidFill>
                <a:latin typeface="微软雅黑" pitchFamily="34" charset="-122"/>
                <a:ea typeface="微软雅黑" pitchFamily="34" charset="-122"/>
                <a:cs typeface="宋体" charset="0"/>
              </a:rPr>
              <a:t>参股项目公司</a:t>
            </a:r>
            <a:endParaRPr lang="en-US" altLang="zh-CN" sz="1400" dirty="0" smtClean="0">
              <a:solidFill>
                <a:srgbClr val="FF0000"/>
              </a:solidFill>
              <a:latin typeface="微软雅黑" pitchFamily="34" charset="-122"/>
              <a:ea typeface="微软雅黑" pitchFamily="34" charset="-122"/>
              <a:cs typeface="宋体" charset="0"/>
            </a:endParaRPr>
          </a:p>
          <a:p>
            <a:pPr lvl="1">
              <a:spcBef>
                <a:spcPct val="30000"/>
              </a:spcBef>
              <a:buFontTx/>
              <a:buChar char="•"/>
              <a:defRPr/>
            </a:pPr>
            <a:endParaRPr lang="en-US" altLang="zh-CN" sz="1400" dirty="0" smtClean="0">
              <a:latin typeface="微软雅黑" pitchFamily="34" charset="-122"/>
              <a:ea typeface="微软雅黑" pitchFamily="34" charset="-122"/>
              <a:cs typeface="宋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24" y="338232"/>
            <a:ext cx="8335241" cy="622299"/>
          </a:xfrm>
        </p:spPr>
        <p:txBody>
          <a:bodyPr>
            <a:noAutofit/>
          </a:bodyPr>
          <a:lstStyle/>
          <a:p>
            <a:r>
              <a:rPr lang="zh-CN" altLang="en-US" sz="2000" dirty="0" smtClean="0"/>
              <a:t>项目一般投资大、周期长、风险较高，整个过程的参与人较多、涉及复杂的技术、融资、法律等系列问题，成功运作</a:t>
            </a:r>
            <a:r>
              <a:rPr lang="en-US" altLang="zh-CN" sz="2000" dirty="0" smtClean="0"/>
              <a:t>PPP</a:t>
            </a:r>
            <a:r>
              <a:rPr lang="zh-CN" altLang="en-US" sz="2000" dirty="0" smtClean="0"/>
              <a:t>项目相对较难</a:t>
            </a:r>
            <a:endParaRPr lang="zh-CN" altLang="en-US" sz="2000"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3</a:t>
            </a:fld>
            <a:endParaRPr lang="zh-CN" altLang="en-US"/>
          </a:p>
        </p:txBody>
      </p:sp>
      <p:sp>
        <p:nvSpPr>
          <p:cNvPr id="5" name="Rectangle 2"/>
          <p:cNvSpPr>
            <a:spLocks noChangeArrowheads="1"/>
          </p:cNvSpPr>
          <p:nvPr/>
        </p:nvSpPr>
        <p:spPr bwMode="auto">
          <a:xfrm>
            <a:off x="291943" y="1915085"/>
            <a:ext cx="1350962" cy="1112838"/>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6" name="Rectangle 3"/>
          <p:cNvSpPr>
            <a:spLocks noChangeArrowheads="1"/>
          </p:cNvSpPr>
          <p:nvPr/>
        </p:nvSpPr>
        <p:spPr bwMode="auto">
          <a:xfrm>
            <a:off x="291943" y="3178735"/>
            <a:ext cx="1350962" cy="1111250"/>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dirty="0">
              <a:latin typeface="Arial" charset="0"/>
              <a:ea typeface="宋体" charset="0"/>
              <a:cs typeface="Arial" charset="0"/>
            </a:endParaRPr>
          </a:p>
        </p:txBody>
      </p:sp>
      <p:sp>
        <p:nvSpPr>
          <p:cNvPr id="7" name="Rectangle 4"/>
          <p:cNvSpPr>
            <a:spLocks noChangeArrowheads="1"/>
          </p:cNvSpPr>
          <p:nvPr/>
        </p:nvSpPr>
        <p:spPr bwMode="auto">
          <a:xfrm>
            <a:off x="291943" y="4440798"/>
            <a:ext cx="1350962" cy="1112837"/>
          </a:xfrm>
          <a:prstGeom prst="rect">
            <a:avLst/>
          </a:prstGeom>
          <a:solidFill>
            <a:schemeClr val="accent1">
              <a:lumMod val="60000"/>
              <a:lumOff val="40000"/>
            </a:schemeClr>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6350">
                <a:solidFill>
                  <a:schemeClr val="tx1"/>
                </a:solidFill>
                <a:miter lim="800000"/>
                <a:headEnd/>
                <a:tailEnd/>
              </a14:hiddenLine>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8" name="Rectangle 6"/>
          <p:cNvSpPr>
            <a:spLocks noChangeArrowheads="1"/>
          </p:cNvSpPr>
          <p:nvPr/>
        </p:nvSpPr>
        <p:spPr bwMode="auto">
          <a:xfrm>
            <a:off x="1765143" y="1915085"/>
            <a:ext cx="7053262" cy="1112838"/>
          </a:xfrm>
          <a:prstGeom prst="rect">
            <a:avLst/>
          </a:prstGeom>
          <a:noFill/>
          <a:ln w="635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9" name="Text Box 7"/>
          <p:cNvSpPr txBox="1">
            <a:spLocks noChangeArrowheads="1"/>
          </p:cNvSpPr>
          <p:nvPr/>
        </p:nvSpPr>
        <p:spPr bwMode="auto">
          <a:xfrm>
            <a:off x="423705" y="2255528"/>
            <a:ext cx="982663"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zh-CN" altLang="en-US" sz="1400" b="1" dirty="0" smtClean="0">
                <a:latin typeface="微软雅黑" pitchFamily="34" charset="-122"/>
                <a:ea typeface="微软雅黑" pitchFamily="34" charset="-122"/>
                <a:cs typeface="宋体" charset="0"/>
              </a:rPr>
              <a:t>项目融资</a:t>
            </a:r>
            <a:endParaRPr lang="en-US" altLang="zh-CN" sz="1400" b="1" dirty="0" smtClean="0">
              <a:latin typeface="微软雅黑" pitchFamily="34" charset="-122"/>
              <a:ea typeface="微软雅黑" pitchFamily="34" charset="-122"/>
              <a:cs typeface="宋体" charset="0"/>
            </a:endParaRPr>
          </a:p>
          <a:p>
            <a:pPr algn="ctr" eaLnBrk="0" hangingPunct="0">
              <a:defRPr/>
            </a:pPr>
            <a:r>
              <a:rPr lang="zh-CN" altLang="en-US" sz="1400" b="1" dirty="0" smtClean="0">
                <a:latin typeface="微软雅黑" pitchFamily="34" charset="-122"/>
                <a:ea typeface="微软雅黑" pitchFamily="34" charset="-122"/>
                <a:cs typeface="宋体" charset="0"/>
              </a:rPr>
              <a:t>主体唯一</a:t>
            </a:r>
            <a:endParaRPr lang="zh-CN" altLang="en-US" sz="1400" b="1" dirty="0">
              <a:latin typeface="微软雅黑" pitchFamily="34" charset="-122"/>
              <a:ea typeface="微软雅黑" pitchFamily="34" charset="-122"/>
              <a:cs typeface="宋体" charset="0"/>
            </a:endParaRPr>
          </a:p>
        </p:txBody>
      </p:sp>
      <p:sp>
        <p:nvSpPr>
          <p:cNvPr id="10" name="Rectangle 8"/>
          <p:cNvSpPr>
            <a:spLocks noChangeArrowheads="1"/>
          </p:cNvSpPr>
          <p:nvPr/>
        </p:nvSpPr>
        <p:spPr bwMode="auto">
          <a:xfrm>
            <a:off x="1865155" y="2144255"/>
            <a:ext cx="6854825" cy="689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marL="190500" lvl="1" indent="266700">
              <a:spcBef>
                <a:spcPct val="20000"/>
              </a:spcBef>
              <a:buClr>
                <a:schemeClr val="tx1"/>
              </a:buClr>
              <a:buFont typeface="Arial" charset="0"/>
              <a:buChar char="–"/>
              <a:tabLst>
                <a:tab pos="8521700" algn="r"/>
              </a:tabLst>
              <a:defRPr/>
            </a:pPr>
            <a:r>
              <a:rPr lang="zh-CN" altLang="en-US" sz="1400" dirty="0" smtClean="0">
                <a:latin typeface="微软雅黑" pitchFamily="34" charset="-122"/>
                <a:ea typeface="微软雅黑" pitchFamily="34" charset="-122"/>
                <a:cs typeface="华文楷体" charset="0"/>
              </a:rPr>
              <a:t>项目公司具体实施项目，是项目融资的主体，项目的现金收入是债务偿还的根本来源，项目资产是所有债务的基本抵押品，债权人通常只有有限追索权</a:t>
            </a:r>
            <a:endParaRPr lang="en-US" altLang="zh-CN" sz="1400" dirty="0" smtClean="0">
              <a:latin typeface="微软雅黑" pitchFamily="34" charset="-122"/>
              <a:ea typeface="微软雅黑" pitchFamily="34" charset="-122"/>
              <a:cs typeface="华文楷体" charset="0"/>
            </a:endParaRPr>
          </a:p>
          <a:p>
            <a:pPr marL="190500" lvl="1" indent="266700">
              <a:spcBef>
                <a:spcPct val="20000"/>
              </a:spcBef>
              <a:buClr>
                <a:schemeClr val="tx1"/>
              </a:buClr>
              <a:buFont typeface="Arial" charset="0"/>
              <a:buChar char="–"/>
              <a:tabLst>
                <a:tab pos="8521700" algn="r"/>
              </a:tabLst>
              <a:defRPr/>
            </a:pPr>
            <a:r>
              <a:rPr lang="en-US" altLang="zh-CN" sz="1400" dirty="0" smtClean="0">
                <a:latin typeface="微软雅黑" pitchFamily="34" charset="-122"/>
                <a:ea typeface="微软雅黑" pitchFamily="34" charset="-122"/>
                <a:cs typeface="华文楷体" charset="0"/>
              </a:rPr>
              <a:t>SPV </a:t>
            </a:r>
            <a:r>
              <a:rPr lang="zh-CN" altLang="en-US" sz="1400" dirty="0" smtClean="0">
                <a:latin typeface="微软雅黑" pitchFamily="34" charset="-122"/>
                <a:ea typeface="微软雅黑" pitchFamily="34" charset="-122"/>
                <a:cs typeface="华文楷体" charset="0"/>
              </a:rPr>
              <a:t>典型特点就是项目发起人母公司资产负债表外的融资和有限追索权的融资</a:t>
            </a:r>
            <a:endParaRPr lang="zh-CN" altLang="de-DE" sz="1400" b="0" dirty="0">
              <a:latin typeface="微软雅黑" pitchFamily="34" charset="-122"/>
              <a:ea typeface="微软雅黑" pitchFamily="34" charset="-122"/>
              <a:cs typeface="华文楷体" charset="0"/>
            </a:endParaRPr>
          </a:p>
        </p:txBody>
      </p:sp>
      <p:sp>
        <p:nvSpPr>
          <p:cNvPr id="11" name="Rectangle 9"/>
          <p:cNvSpPr>
            <a:spLocks noChangeArrowheads="1"/>
          </p:cNvSpPr>
          <p:nvPr/>
        </p:nvSpPr>
        <p:spPr bwMode="auto">
          <a:xfrm>
            <a:off x="1765143" y="3178735"/>
            <a:ext cx="7053262" cy="1111250"/>
          </a:xfrm>
          <a:prstGeom prst="rect">
            <a:avLst/>
          </a:prstGeom>
          <a:noFill/>
          <a:ln w="635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12" name="Text Box 10"/>
          <p:cNvSpPr txBox="1">
            <a:spLocks noChangeArrowheads="1"/>
          </p:cNvSpPr>
          <p:nvPr/>
        </p:nvSpPr>
        <p:spPr bwMode="auto">
          <a:xfrm>
            <a:off x="423705" y="3533033"/>
            <a:ext cx="982663"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zh-CN" altLang="en-US" sz="1400" b="1" dirty="0" smtClean="0">
                <a:latin typeface="微软雅黑" pitchFamily="34" charset="-122"/>
                <a:ea typeface="微软雅黑" pitchFamily="34" charset="-122"/>
                <a:cs typeface="宋体" charset="0"/>
              </a:rPr>
              <a:t>利益主体多</a:t>
            </a:r>
            <a:endParaRPr lang="en-US" altLang="zh-CN" sz="1400" b="1" dirty="0" smtClean="0">
              <a:latin typeface="微软雅黑" pitchFamily="34" charset="-122"/>
              <a:ea typeface="微软雅黑" pitchFamily="34" charset="-122"/>
              <a:cs typeface="宋体" charset="0"/>
            </a:endParaRPr>
          </a:p>
          <a:p>
            <a:pPr algn="ctr" eaLnBrk="0" hangingPunct="0">
              <a:defRPr/>
            </a:pPr>
            <a:r>
              <a:rPr lang="zh-CN" altLang="en-US" sz="1400" b="1" dirty="0" smtClean="0">
                <a:latin typeface="微软雅黑" pitchFamily="34" charset="-122"/>
                <a:ea typeface="微软雅黑" pitchFamily="34" charset="-122"/>
                <a:cs typeface="宋体" charset="0"/>
              </a:rPr>
              <a:t>诉求不同</a:t>
            </a:r>
            <a:endParaRPr lang="zh-CN" altLang="en-US" sz="1400" b="1" dirty="0">
              <a:latin typeface="微软雅黑" pitchFamily="34" charset="-122"/>
              <a:ea typeface="微软雅黑" pitchFamily="34" charset="-122"/>
              <a:cs typeface="宋体" charset="0"/>
            </a:endParaRPr>
          </a:p>
        </p:txBody>
      </p:sp>
      <p:sp>
        <p:nvSpPr>
          <p:cNvPr id="13" name="Rectangle 11"/>
          <p:cNvSpPr>
            <a:spLocks noChangeArrowheads="1"/>
          </p:cNvSpPr>
          <p:nvPr/>
        </p:nvSpPr>
        <p:spPr bwMode="auto">
          <a:xfrm>
            <a:off x="1865155" y="3269355"/>
            <a:ext cx="6854825" cy="9479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marL="190500" lvl="1" indent="266700">
              <a:spcBef>
                <a:spcPct val="20000"/>
              </a:spcBef>
              <a:buClr>
                <a:schemeClr val="tx1"/>
              </a:buClr>
              <a:buFont typeface="Arial" charset="0"/>
              <a:buChar char="–"/>
              <a:tabLst>
                <a:tab pos="8521700" algn="r"/>
              </a:tabLst>
              <a:defRPr/>
            </a:pPr>
            <a:r>
              <a:rPr lang="zh-CN" altLang="en-US" sz="1400" dirty="0" smtClean="0">
                <a:latin typeface="微软雅黑" pitchFamily="34" charset="-122"/>
                <a:ea typeface="微软雅黑" pitchFamily="34" charset="-122"/>
                <a:cs typeface="华文楷体" charset="0"/>
              </a:rPr>
              <a:t>政府主要目标是吸引私人资金参与基础设施，获得超额的设施与服务</a:t>
            </a:r>
            <a:endParaRPr lang="en-US" altLang="zh-CN" sz="1400" dirty="0" smtClean="0">
              <a:latin typeface="微软雅黑" pitchFamily="34" charset="-122"/>
              <a:ea typeface="微软雅黑" pitchFamily="34" charset="-122"/>
              <a:cs typeface="华文楷体" charset="0"/>
            </a:endParaRPr>
          </a:p>
          <a:p>
            <a:pPr marL="190500" lvl="1" indent="266700">
              <a:spcBef>
                <a:spcPct val="20000"/>
              </a:spcBef>
              <a:buClr>
                <a:schemeClr val="tx1"/>
              </a:buClr>
              <a:buFont typeface="Arial" charset="0"/>
              <a:buChar char="–"/>
              <a:tabLst>
                <a:tab pos="8521700" algn="r"/>
              </a:tabLst>
              <a:defRPr/>
            </a:pPr>
            <a:r>
              <a:rPr lang="zh-CN" altLang="en-US" sz="1400" dirty="0" smtClean="0">
                <a:latin typeface="微软雅黑" pitchFamily="34" charset="-122"/>
                <a:ea typeface="微软雅黑" pitchFamily="34" charset="-122"/>
                <a:cs typeface="华文楷体" charset="0"/>
              </a:rPr>
              <a:t>发起人主要目标是可以获得政府的资助、担保以及减税优惠，可以从公共服务中获得稳定的收益</a:t>
            </a:r>
            <a:endParaRPr lang="en-US" altLang="zh-CN" sz="1400" dirty="0" smtClean="0">
              <a:latin typeface="微软雅黑" pitchFamily="34" charset="-122"/>
              <a:ea typeface="微软雅黑" pitchFamily="34" charset="-122"/>
              <a:cs typeface="华文楷体" charset="0"/>
            </a:endParaRPr>
          </a:p>
          <a:p>
            <a:pPr marL="190500" lvl="1" indent="266700">
              <a:spcBef>
                <a:spcPct val="20000"/>
              </a:spcBef>
              <a:buClr>
                <a:schemeClr val="tx1"/>
              </a:buClr>
              <a:buFont typeface="Arial" charset="0"/>
              <a:buChar char="–"/>
              <a:tabLst>
                <a:tab pos="8521700" algn="r"/>
              </a:tabLst>
              <a:defRPr/>
            </a:pPr>
            <a:r>
              <a:rPr lang="zh-CN" altLang="en-US" sz="1400" dirty="0" smtClean="0">
                <a:latin typeface="微软雅黑" pitchFamily="34" charset="-122"/>
                <a:ea typeface="微软雅黑" pitchFamily="34" charset="-122"/>
                <a:cs typeface="华文楷体" charset="0"/>
              </a:rPr>
              <a:t>放贷机构如银行的主要目标是确保贷款本息回收，实现自身资本价值的最大化</a:t>
            </a:r>
            <a:endParaRPr lang="zh-CN" altLang="de-DE" sz="1400" b="0" dirty="0">
              <a:latin typeface="微软雅黑" pitchFamily="34" charset="-122"/>
              <a:ea typeface="微软雅黑" pitchFamily="34" charset="-122"/>
              <a:cs typeface="华文楷体" charset="0"/>
            </a:endParaRPr>
          </a:p>
        </p:txBody>
      </p:sp>
      <p:sp>
        <p:nvSpPr>
          <p:cNvPr id="14" name="Rectangle 12"/>
          <p:cNvSpPr>
            <a:spLocks noChangeArrowheads="1"/>
          </p:cNvSpPr>
          <p:nvPr/>
        </p:nvSpPr>
        <p:spPr bwMode="auto">
          <a:xfrm>
            <a:off x="1765143" y="4440798"/>
            <a:ext cx="7053262" cy="1112837"/>
          </a:xfrm>
          <a:prstGeom prst="rect">
            <a:avLst/>
          </a:prstGeom>
          <a:noFill/>
          <a:ln w="635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zh-CN" altLang="en-US">
              <a:latin typeface="Arial" charset="0"/>
              <a:ea typeface="宋体" charset="0"/>
              <a:cs typeface="Arial" charset="0"/>
            </a:endParaRPr>
          </a:p>
        </p:txBody>
      </p:sp>
      <p:sp>
        <p:nvSpPr>
          <p:cNvPr id="15" name="Text Box 13"/>
          <p:cNvSpPr txBox="1">
            <a:spLocks noChangeArrowheads="1"/>
          </p:cNvSpPr>
          <p:nvPr/>
        </p:nvSpPr>
        <p:spPr bwMode="auto">
          <a:xfrm>
            <a:off x="423705" y="4781240"/>
            <a:ext cx="982663"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zh-CN" altLang="en-US" sz="1400" b="1" dirty="0" smtClean="0">
                <a:latin typeface="微软雅黑" pitchFamily="34" charset="-122"/>
                <a:ea typeface="微软雅黑" pitchFamily="34" charset="-122"/>
                <a:cs typeface="宋体" charset="0"/>
              </a:rPr>
              <a:t>阶段特征</a:t>
            </a:r>
            <a:endParaRPr lang="en-US" altLang="zh-CN" sz="1400" b="1" dirty="0" smtClean="0">
              <a:latin typeface="微软雅黑" pitchFamily="34" charset="-122"/>
              <a:ea typeface="微软雅黑" pitchFamily="34" charset="-122"/>
              <a:cs typeface="宋体" charset="0"/>
            </a:endParaRPr>
          </a:p>
          <a:p>
            <a:pPr algn="ctr" eaLnBrk="0" hangingPunct="0">
              <a:defRPr/>
            </a:pPr>
            <a:r>
              <a:rPr lang="zh-CN" altLang="en-US" sz="1400" b="1" dirty="0" smtClean="0">
                <a:latin typeface="微软雅黑" pitchFamily="34" charset="-122"/>
                <a:ea typeface="微软雅黑" pitchFamily="34" charset="-122"/>
                <a:cs typeface="宋体" charset="0"/>
              </a:rPr>
              <a:t>明显</a:t>
            </a:r>
            <a:endParaRPr lang="zh-CN" altLang="en-US" sz="1400" b="1" dirty="0">
              <a:latin typeface="微软雅黑" pitchFamily="34" charset="-122"/>
              <a:ea typeface="微软雅黑" pitchFamily="34" charset="-122"/>
              <a:cs typeface="宋体" charset="0"/>
            </a:endParaRPr>
          </a:p>
        </p:txBody>
      </p:sp>
      <p:sp>
        <p:nvSpPr>
          <p:cNvPr id="16" name="Rectangle 14"/>
          <p:cNvSpPr>
            <a:spLocks noChangeArrowheads="1"/>
          </p:cNvSpPr>
          <p:nvPr/>
        </p:nvSpPr>
        <p:spPr bwMode="auto">
          <a:xfrm>
            <a:off x="1865155" y="4808518"/>
            <a:ext cx="685482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marL="190500" lvl="1" indent="266700">
              <a:spcBef>
                <a:spcPct val="20000"/>
              </a:spcBef>
              <a:buClr>
                <a:schemeClr val="tx1"/>
              </a:buClr>
              <a:buFont typeface="Arial" charset="0"/>
              <a:buChar char="–"/>
              <a:tabLst>
                <a:tab pos="8521700" algn="r"/>
              </a:tabLst>
              <a:defRPr/>
            </a:pPr>
            <a:r>
              <a:rPr lang="zh-CN" altLang="en-US" sz="1400" dirty="0" smtClean="0">
                <a:latin typeface="微软雅黑" pitchFamily="34" charset="-122"/>
                <a:ea typeface="微软雅黑" pitchFamily="34" charset="-122"/>
                <a:cs typeface="华文楷体" charset="0"/>
              </a:rPr>
              <a:t>高风险、套投入的开发建设阶段、相对低风险的运营和维护阶段，各阶段参与方角色和利益诉求不同</a:t>
            </a:r>
            <a:endParaRPr lang="zh-CN" altLang="de-DE" sz="1400" b="0" dirty="0">
              <a:latin typeface="微软雅黑" pitchFamily="34" charset="-122"/>
              <a:ea typeface="微软雅黑" pitchFamily="34" charset="-122"/>
              <a:cs typeface="华文楷体"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236" y="338232"/>
            <a:ext cx="8252114" cy="622299"/>
          </a:xfrm>
        </p:spPr>
        <p:txBody>
          <a:bodyPr/>
          <a:lstStyle/>
          <a:p>
            <a:r>
              <a:rPr lang="zh-CN" altLang="en-US" dirty="0" smtClean="0"/>
              <a:t>不同项目类型发起人的构成建议</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30</a:t>
            </a:fld>
            <a:endParaRPr lang="zh-CN" altLang="en-US"/>
          </a:p>
        </p:txBody>
      </p:sp>
      <p:pic>
        <p:nvPicPr>
          <p:cNvPr id="168962" name="Picture 2"/>
          <p:cNvPicPr>
            <a:picLocks noChangeAspect="1" noChangeArrowheads="1"/>
          </p:cNvPicPr>
          <p:nvPr/>
        </p:nvPicPr>
        <p:blipFill>
          <a:blip r:embed="rId2"/>
          <a:srcRect/>
          <a:stretch>
            <a:fillRect/>
          </a:stretch>
        </p:blipFill>
        <p:spPr bwMode="auto">
          <a:xfrm>
            <a:off x="861595" y="1081086"/>
            <a:ext cx="7201767" cy="499742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zh-CN" altLang="en-US" dirty="0" smtClean="0">
                <a:solidFill>
                  <a:srgbClr val="FF0000"/>
                </a:solidFill>
              </a:rPr>
              <a:t>失败的</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31</a:t>
            </a:fld>
            <a:endParaRPr lang="zh-CN" altLang="en-US"/>
          </a:p>
        </p:txBody>
      </p:sp>
      <p:sp>
        <p:nvSpPr>
          <p:cNvPr id="6" name="Text Box 1043"/>
          <p:cNvSpPr txBox="1">
            <a:spLocks noChangeArrowheads="1"/>
          </p:cNvSpPr>
          <p:nvPr/>
        </p:nvSpPr>
        <p:spPr bwMode="auto">
          <a:xfrm>
            <a:off x="428035" y="1234485"/>
            <a:ext cx="8175637" cy="419191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l" defTabSz="762000" eaLnBrk="0" hangingPunct="0">
              <a:defRPr sz="2400">
                <a:solidFill>
                  <a:schemeClr val="tx1"/>
                </a:solidFill>
                <a:latin typeface="Arial" charset="0"/>
                <a:ea typeface="宋体" charset="0"/>
                <a:cs typeface="宋体" charset="0"/>
              </a:defRPr>
            </a:lvl1pPr>
            <a:lvl2pPr marL="374650" indent="-184150" algn="l" defTabSz="762000" eaLnBrk="0" hangingPunct="0">
              <a:defRPr sz="2400">
                <a:solidFill>
                  <a:schemeClr val="tx1"/>
                </a:solidFill>
                <a:latin typeface="Arial" charset="0"/>
                <a:ea typeface="宋体" charset="0"/>
              </a:defRPr>
            </a:lvl2pPr>
            <a:lvl3pPr marL="663575" indent="-98425" algn="l" defTabSz="762000" eaLnBrk="0" hangingPunct="0">
              <a:defRPr sz="2400">
                <a:solidFill>
                  <a:schemeClr val="tx1"/>
                </a:solidFill>
                <a:latin typeface="Arial" charset="0"/>
                <a:ea typeface="宋体" charset="0"/>
              </a:defRPr>
            </a:lvl3pPr>
            <a:lvl4pPr marL="1714500" algn="l" defTabSz="762000" eaLnBrk="0" hangingPunct="0">
              <a:defRPr sz="2400">
                <a:solidFill>
                  <a:schemeClr val="tx1"/>
                </a:solidFill>
                <a:latin typeface="Arial" charset="0"/>
                <a:ea typeface="宋体" charset="0"/>
              </a:defRPr>
            </a:lvl4pPr>
            <a:lvl5pPr marL="2286000" algn="l" defTabSz="762000" eaLnBrk="0" hangingPunct="0">
              <a:defRPr sz="2400">
                <a:solidFill>
                  <a:schemeClr val="tx1"/>
                </a:solidFill>
                <a:latin typeface="Arial" charset="0"/>
                <a:ea typeface="宋体" charset="0"/>
              </a:defRPr>
            </a:lvl5pPr>
            <a:lvl6pPr marL="2743200" defTabSz="762000" eaLnBrk="0" fontAlgn="base" hangingPunct="0">
              <a:spcBef>
                <a:spcPct val="0"/>
              </a:spcBef>
              <a:spcAft>
                <a:spcPct val="0"/>
              </a:spcAft>
              <a:defRPr sz="2400">
                <a:solidFill>
                  <a:schemeClr val="tx1"/>
                </a:solidFill>
                <a:latin typeface="Arial" charset="0"/>
                <a:ea typeface="宋体" charset="0"/>
              </a:defRPr>
            </a:lvl6pPr>
            <a:lvl7pPr marL="3200400" defTabSz="762000" eaLnBrk="0" fontAlgn="base" hangingPunct="0">
              <a:spcBef>
                <a:spcPct val="0"/>
              </a:spcBef>
              <a:spcAft>
                <a:spcPct val="0"/>
              </a:spcAft>
              <a:defRPr sz="2400">
                <a:solidFill>
                  <a:schemeClr val="tx1"/>
                </a:solidFill>
                <a:latin typeface="Arial" charset="0"/>
                <a:ea typeface="宋体" charset="0"/>
              </a:defRPr>
            </a:lvl7pPr>
            <a:lvl8pPr marL="3657600" defTabSz="762000" eaLnBrk="0" fontAlgn="base" hangingPunct="0">
              <a:spcBef>
                <a:spcPct val="0"/>
              </a:spcBef>
              <a:spcAft>
                <a:spcPct val="0"/>
              </a:spcAft>
              <a:defRPr sz="2400">
                <a:solidFill>
                  <a:schemeClr val="tx1"/>
                </a:solidFill>
                <a:latin typeface="Arial" charset="0"/>
                <a:ea typeface="宋体" charset="0"/>
              </a:defRPr>
            </a:lvl8pPr>
            <a:lvl9pPr marL="4114800" defTabSz="762000" eaLnBrk="0" fontAlgn="base" hangingPunct="0">
              <a:spcBef>
                <a:spcPct val="0"/>
              </a:spcBef>
              <a:spcAft>
                <a:spcPct val="0"/>
              </a:spcAft>
              <a:defRPr sz="2400">
                <a:solidFill>
                  <a:schemeClr val="tx1"/>
                </a:solidFill>
                <a:latin typeface="Arial" charset="0"/>
                <a:ea typeface="宋体" charset="0"/>
              </a:defRPr>
            </a:lvl9pPr>
          </a:lstStyle>
          <a:p>
            <a:pPr>
              <a:spcBef>
                <a:spcPct val="30000"/>
              </a:spcBef>
              <a:defRPr/>
            </a:pPr>
            <a:r>
              <a:rPr lang="zh-CN" altLang="en-US" sz="1800" dirty="0" smtClean="0">
                <a:latin typeface="微软雅黑" pitchFamily="34" charset="-122"/>
                <a:ea typeface="微软雅黑" pitchFamily="34" charset="-122"/>
              </a:rPr>
              <a:t>山东菏泽垃圾焚烧发电项目</a:t>
            </a:r>
            <a:endParaRPr lang="en-US" altLang="zh-CN" sz="1800" dirty="0" smtClean="0">
              <a:latin typeface="微软雅黑" pitchFamily="34" charset="-122"/>
              <a:ea typeface="微软雅黑" pitchFamily="34" charset="-122"/>
            </a:endParaRPr>
          </a:p>
          <a:p>
            <a:pPr lvl="1">
              <a:lnSpc>
                <a:spcPct val="150000"/>
              </a:lnSpc>
              <a:spcBef>
                <a:spcPct val="30000"/>
              </a:spcBef>
              <a:buFontTx/>
              <a:buChar char="•"/>
              <a:defRPr/>
            </a:pPr>
            <a:r>
              <a:rPr lang="en-US" altLang="zh-CN" sz="1800" dirty="0" smtClean="0">
                <a:latin typeface="微软雅黑" pitchFamily="34" charset="-122"/>
                <a:ea typeface="微软雅黑" pitchFamily="34" charset="-122"/>
                <a:cs typeface="宋体" charset="0"/>
              </a:rPr>
              <a:t>PPP</a:t>
            </a:r>
            <a:r>
              <a:rPr lang="zh-CN" altLang="en-US" sz="1800" dirty="0" smtClean="0">
                <a:latin typeface="微软雅黑" pitchFamily="34" charset="-122"/>
                <a:ea typeface="微软雅黑" pitchFamily="34" charset="-122"/>
                <a:cs typeface="宋体" charset="0"/>
              </a:rPr>
              <a:t>中的</a:t>
            </a:r>
            <a:r>
              <a:rPr lang="en-US" altLang="zh-CN" sz="1800" dirty="0" smtClean="0">
                <a:latin typeface="微软雅黑" pitchFamily="34" charset="-122"/>
                <a:ea typeface="微软雅黑" pitchFamily="34" charset="-122"/>
                <a:cs typeface="宋体" charset="0"/>
              </a:rPr>
              <a:t>BOT</a:t>
            </a:r>
            <a:r>
              <a:rPr lang="zh-CN" altLang="en-US" sz="1800" dirty="0" smtClean="0">
                <a:latin typeface="微软雅黑" pitchFamily="34" charset="-122"/>
                <a:ea typeface="微软雅黑" pitchFamily="34" charset="-122"/>
                <a:cs typeface="宋体" charset="0"/>
              </a:rPr>
              <a:t>：</a:t>
            </a:r>
            <a:r>
              <a:rPr lang="en-US" altLang="zh-CN" sz="1800" dirty="0" smtClean="0">
                <a:latin typeface="微软雅黑" pitchFamily="34" charset="-122"/>
                <a:ea typeface="微软雅黑" pitchFamily="34" charset="-122"/>
                <a:cs typeface="宋体" charset="0"/>
              </a:rPr>
              <a:t>1.6</a:t>
            </a:r>
            <a:r>
              <a:rPr lang="zh-CN" altLang="en-US" sz="1800" dirty="0" smtClean="0">
                <a:latin typeface="微软雅黑" pitchFamily="34" charset="-122"/>
                <a:ea typeface="微软雅黑" pitchFamily="34" charset="-122"/>
                <a:cs typeface="宋体" charset="0"/>
              </a:rPr>
              <a:t>亿，</a:t>
            </a:r>
            <a:r>
              <a:rPr lang="en-US" altLang="zh-CN" sz="1800" dirty="0" smtClean="0">
                <a:latin typeface="微软雅黑" pitchFamily="34" charset="-122"/>
                <a:ea typeface="微软雅黑" pitchFamily="34" charset="-122"/>
                <a:cs typeface="宋体" charset="0"/>
              </a:rPr>
              <a:t>20</a:t>
            </a:r>
            <a:r>
              <a:rPr lang="zh-CN" altLang="en-US" sz="1800" dirty="0" smtClean="0">
                <a:latin typeface="微软雅黑" pitchFamily="34" charset="-122"/>
                <a:ea typeface="微软雅黑" pitchFamily="34" charset="-122"/>
                <a:cs typeface="宋体" charset="0"/>
              </a:rPr>
              <a:t>年</a:t>
            </a:r>
            <a:endParaRPr lang="en-US" altLang="zh-CN" sz="1800" dirty="0" smtClean="0">
              <a:latin typeface="微软雅黑" pitchFamily="34" charset="-122"/>
              <a:ea typeface="微软雅黑" pitchFamily="34" charset="-122"/>
              <a:cs typeface="宋体" charset="0"/>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发起人：浙江锦江集团和菏泽热电厂</a:t>
            </a:r>
            <a:endParaRPr lang="en-US" altLang="zh-CN" sz="1800" dirty="0" smtClean="0">
              <a:latin typeface="微软雅黑" pitchFamily="34" charset="-122"/>
              <a:ea typeface="微软雅黑" pitchFamily="34" charset="-122"/>
              <a:cs typeface="宋体" charset="0"/>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结果：</a:t>
            </a:r>
            <a:r>
              <a:rPr lang="en-US" altLang="zh-CN" sz="1800" dirty="0" smtClean="0">
                <a:latin typeface="微软雅黑" pitchFamily="34" charset="-122"/>
                <a:ea typeface="微软雅黑" pitchFamily="34" charset="-122"/>
                <a:cs typeface="宋体" charset="0"/>
              </a:rPr>
              <a:t>2001</a:t>
            </a:r>
            <a:r>
              <a:rPr lang="zh-CN" altLang="en-US" sz="1800" dirty="0" smtClean="0">
                <a:latin typeface="微软雅黑" pitchFamily="34" charset="-122"/>
                <a:ea typeface="微软雅黑" pitchFamily="34" charset="-122"/>
                <a:cs typeface="宋体" charset="0"/>
              </a:rPr>
              <a:t>年</a:t>
            </a:r>
            <a:r>
              <a:rPr lang="en-US" altLang="zh-CN" sz="1800" dirty="0" smtClean="0">
                <a:latin typeface="微软雅黑" pitchFamily="34" charset="-122"/>
                <a:ea typeface="微软雅黑" pitchFamily="34" charset="-122"/>
                <a:cs typeface="宋体" charset="0"/>
              </a:rPr>
              <a:t>6</a:t>
            </a:r>
            <a:r>
              <a:rPr lang="zh-CN" altLang="en-US" sz="1800" dirty="0" smtClean="0">
                <a:latin typeface="微软雅黑" pitchFamily="34" charset="-122"/>
                <a:ea typeface="微软雅黑" pitchFamily="34" charset="-122"/>
                <a:cs typeface="宋体" charset="0"/>
              </a:rPr>
              <a:t>月投入运营，掺入煤量超过国家规定，变为小火电厂，运营 </a:t>
            </a:r>
            <a:r>
              <a:rPr lang="en-US" altLang="zh-CN" sz="1800" dirty="0" smtClean="0">
                <a:latin typeface="微软雅黑" pitchFamily="34" charset="-122"/>
                <a:ea typeface="微软雅黑" pitchFamily="34" charset="-122"/>
                <a:cs typeface="宋体" charset="0"/>
              </a:rPr>
              <a:t>4 </a:t>
            </a:r>
            <a:r>
              <a:rPr lang="zh-CN" altLang="en-US" sz="1800" dirty="0" smtClean="0">
                <a:latin typeface="微软雅黑" pitchFamily="34" charset="-122"/>
                <a:ea typeface="微软雅黑" pitchFamily="34" charset="-122"/>
                <a:cs typeface="宋体" charset="0"/>
              </a:rPr>
              <a:t>年内累计亏损达 </a:t>
            </a:r>
            <a:r>
              <a:rPr lang="en-US" altLang="zh-CN" sz="1800" dirty="0" smtClean="0">
                <a:latin typeface="微软雅黑" pitchFamily="34" charset="-122"/>
                <a:ea typeface="微软雅黑" pitchFamily="34" charset="-122"/>
                <a:cs typeface="宋体" charset="0"/>
              </a:rPr>
              <a:t>1500 </a:t>
            </a:r>
            <a:r>
              <a:rPr lang="zh-CN" altLang="en-US" sz="1800" dirty="0" smtClean="0">
                <a:latin typeface="微软雅黑" pitchFamily="34" charset="-122"/>
                <a:ea typeface="微软雅黑" pitchFamily="34" charset="-122"/>
                <a:cs typeface="宋体" charset="0"/>
              </a:rPr>
              <a:t>多万元，</a:t>
            </a:r>
            <a:r>
              <a:rPr lang="en-US" altLang="zh-CN" sz="1800" dirty="0" smtClean="0">
                <a:latin typeface="微软雅黑" pitchFamily="34" charset="-122"/>
                <a:ea typeface="微软雅黑" pitchFamily="34" charset="-122"/>
                <a:cs typeface="宋体" charset="0"/>
              </a:rPr>
              <a:t>2004</a:t>
            </a:r>
            <a:r>
              <a:rPr lang="zh-CN" altLang="en-US" sz="1800" dirty="0" smtClean="0">
                <a:latin typeface="微软雅黑" pitchFamily="34" charset="-122"/>
                <a:ea typeface="微软雅黑" pitchFamily="34" charset="-122"/>
                <a:cs typeface="宋体" charset="0"/>
              </a:rPr>
              <a:t>年锦江集团推出改项目。</a:t>
            </a:r>
            <a:endParaRPr lang="en-US" altLang="zh-CN" sz="1800" dirty="0" smtClean="0">
              <a:latin typeface="微软雅黑" pitchFamily="34" charset="-122"/>
              <a:ea typeface="微软雅黑" pitchFamily="34" charset="-122"/>
              <a:cs typeface="宋体" charset="0"/>
            </a:endParaRPr>
          </a:p>
          <a:p>
            <a:pPr lvl="1">
              <a:lnSpc>
                <a:spcPct val="150000"/>
              </a:lnSpc>
              <a:spcBef>
                <a:spcPct val="30000"/>
              </a:spcBef>
              <a:buFontTx/>
              <a:buChar char="•"/>
              <a:defRPr/>
            </a:pPr>
            <a:r>
              <a:rPr lang="zh-CN" altLang="en-US" sz="1800" dirty="0" smtClean="0">
                <a:latin typeface="微软雅黑" pitchFamily="34" charset="-122"/>
                <a:ea typeface="微软雅黑" pitchFamily="34" charset="-122"/>
                <a:cs typeface="宋体" charset="0"/>
              </a:rPr>
              <a:t>直接原因：一是由于该项目发电计划不足，生产运行率仅</a:t>
            </a:r>
            <a:r>
              <a:rPr lang="en-US" altLang="zh-CN" sz="1800" dirty="0" smtClean="0">
                <a:latin typeface="微软雅黑" pitchFamily="34" charset="-122"/>
                <a:ea typeface="微软雅黑" pitchFamily="34" charset="-122"/>
                <a:cs typeface="宋体" charset="0"/>
              </a:rPr>
              <a:t>35%</a:t>
            </a:r>
            <a:r>
              <a:rPr lang="zh-CN" altLang="en-US" sz="1800" dirty="0" smtClean="0">
                <a:latin typeface="微软雅黑" pitchFamily="34" charset="-122"/>
                <a:ea typeface="微软雅黑" pitchFamily="34" charset="-122"/>
                <a:cs typeface="宋体" charset="0"/>
              </a:rPr>
              <a:t>。二是上网电价低，垃圾发电成本高于规定电价。三是政府承诺垃圾焚烧的补贴也没有到位。</a:t>
            </a:r>
            <a:endParaRPr lang="en-US" altLang="zh-CN" sz="1800" dirty="0" smtClean="0">
              <a:latin typeface="微软雅黑" pitchFamily="34" charset="-122"/>
              <a:ea typeface="微软雅黑" pitchFamily="34" charset="-122"/>
              <a:cs typeface="宋体" charset="0"/>
            </a:endParaRPr>
          </a:p>
          <a:p>
            <a:pPr lvl="1">
              <a:lnSpc>
                <a:spcPct val="150000"/>
              </a:lnSpc>
              <a:spcBef>
                <a:spcPct val="30000"/>
              </a:spcBef>
              <a:defRPr/>
            </a:pPr>
            <a:r>
              <a:rPr lang="zh-CN" altLang="en-US" sz="1800" dirty="0" smtClean="0">
                <a:latin typeface="微软雅黑" pitchFamily="34" charset="-122"/>
                <a:ea typeface="微软雅黑" pitchFamily="34" charset="-122"/>
                <a:cs typeface="宋体" charset="0"/>
              </a:rPr>
              <a:t>这个项目的失败原因有哪些？</a:t>
            </a:r>
            <a:endParaRPr lang="en-US" altLang="zh-CN" sz="1800" dirty="0" smtClean="0">
              <a:latin typeface="微软雅黑" pitchFamily="34" charset="-122"/>
              <a:ea typeface="微软雅黑" pitchFamily="34" charset="-122"/>
              <a:cs typeface="宋体"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457950" y="6356351"/>
            <a:ext cx="2057400" cy="365125"/>
          </a:xfrm>
          <a:prstGeom prst="rect">
            <a:avLst/>
          </a:prstGeom>
        </p:spPr>
        <p:txBody>
          <a:bodyPr/>
          <a:lstStyle/>
          <a:p>
            <a:fld id="{93707CB9-C9A2-4865-8AFE-434AA3B934A1}" type="slidenum">
              <a:rPr lang="zh-CN" altLang="en-US" smtClean="0"/>
              <a:pPr/>
              <a:t>32</a:t>
            </a:fld>
            <a:endParaRPr lang="zh-CN" altLang="en-US"/>
          </a:p>
        </p:txBody>
      </p:sp>
      <p:sp>
        <p:nvSpPr>
          <p:cNvPr id="5" name="bmkFld3PresentationTitle"/>
          <p:cNvSpPr txBox="1">
            <a:spLocks noChangeArrowheads="1"/>
          </p:cNvSpPr>
          <p:nvPr/>
        </p:nvSpPr>
        <p:spPr>
          <a:xfrm>
            <a:off x="146050" y="3659188"/>
            <a:ext cx="8847138" cy="1116012"/>
          </a:xfrm>
          <a:prstGeom prst="rect">
            <a:avLst/>
          </a:prstGeom>
          <a:solidFill>
            <a:schemeClr val="accent1">
              <a:lumMod val="75000"/>
            </a:schemeClr>
          </a:solidFill>
        </p:spPr>
        <p:txBody>
          <a:bodyPr vert="horz" lIns="147600" tIns="45720" rIns="1800000" bIns="9720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CN" altLang="en-US" sz="4800" dirty="0" smtClean="0">
                <a:solidFill>
                  <a:schemeClr val="bg1"/>
                </a:solidFill>
                <a:ea typeface="宋体" panose="02010600030101010101" pitchFamily="2" charset="-122"/>
                <a:sym typeface="方正小标宋简体" charset="-122"/>
              </a:rPr>
              <a:t>        谢谢！</a:t>
            </a:r>
          </a:p>
        </p:txBody>
      </p:sp>
      <p:pic>
        <p:nvPicPr>
          <p:cNvPr id="6" name="Picture 11" descr="LOGO蓝标黑字"/>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41675" y="611188"/>
            <a:ext cx="2330450" cy="224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bmkFldDate"/>
          <p:cNvSpPr>
            <a:spLocks noChangeArrowheads="1"/>
          </p:cNvSpPr>
          <p:nvPr/>
        </p:nvSpPr>
        <p:spPr bwMode="auto">
          <a:xfrm>
            <a:off x="125104" y="5907088"/>
            <a:ext cx="8991600" cy="698428"/>
          </a:xfrm>
          <a:prstGeom prst="rect">
            <a:avLst/>
          </a:prstGeom>
          <a:solidFill>
            <a:schemeClr val="bg1"/>
          </a:solidFill>
          <a:ln>
            <a:noFill/>
          </a:ln>
          <a:extLst/>
        </p:spPr>
        <p:txBody>
          <a:bodyPr lIns="0" tIns="0" rIns="0" bIns="0" anchor="b"/>
          <a:lstStyle>
            <a:lvl1pPr>
              <a:defRPr sz="24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24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24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lnSpc>
                <a:spcPct val="110000"/>
              </a:lnSpc>
              <a:spcBef>
                <a:spcPct val="4000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00000"/>
              </a:lnSpc>
              <a:spcBef>
                <a:spcPct val="0"/>
              </a:spcBef>
            </a:pPr>
            <a:endParaRPr lang="zh-CN" altLang="zh-CN" sz="1200">
              <a:solidFill>
                <a:srgbClr val="666666"/>
              </a:solidFill>
              <a:ea typeface="MS PGothic" panose="020B0600070205080204" pitchFamily="34" charset="-128"/>
            </a:endParaRPr>
          </a:p>
        </p:txBody>
      </p:sp>
    </p:spTree>
    <p:extLst>
      <p:ext uri="{BB962C8B-B14F-4D97-AF65-F5344CB8AC3E}">
        <p14:creationId xmlns:p14="http://schemas.microsoft.com/office/powerpoint/2010/main" xmlns="" val="1266850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27" y="338232"/>
            <a:ext cx="8279823" cy="622299"/>
          </a:xfrm>
        </p:spPr>
        <p:txBody>
          <a:bodyPr/>
          <a:lstStyle/>
          <a:p>
            <a:r>
              <a:rPr lang="en-US" altLang="zh-CN" dirty="0" smtClean="0"/>
              <a:t>PPP</a:t>
            </a:r>
            <a:r>
              <a:rPr lang="zh-CN" altLang="en-US" dirty="0" smtClean="0"/>
              <a:t>项目操作流程图</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4</a:t>
            </a:fld>
            <a:endParaRPr lang="zh-CN" altLang="en-US"/>
          </a:p>
        </p:txBody>
      </p:sp>
      <p:pic>
        <p:nvPicPr>
          <p:cNvPr id="164866" name="Picture 2"/>
          <p:cNvPicPr>
            <a:picLocks noChangeAspect="1" noChangeArrowheads="1"/>
          </p:cNvPicPr>
          <p:nvPr/>
        </p:nvPicPr>
        <p:blipFill>
          <a:blip r:embed="rId2"/>
          <a:srcRect/>
          <a:stretch>
            <a:fillRect/>
          </a:stretch>
        </p:blipFill>
        <p:spPr bwMode="auto">
          <a:xfrm>
            <a:off x="83130" y="1036490"/>
            <a:ext cx="8937645" cy="4699290"/>
          </a:xfrm>
          <a:prstGeom prst="rect">
            <a:avLst/>
          </a:prstGeom>
          <a:noFill/>
          <a:ln w="9525">
            <a:noFill/>
            <a:miter lim="800000"/>
            <a:headEnd/>
            <a:tailEnd/>
          </a:ln>
          <a:effectLst/>
        </p:spPr>
      </p:pic>
      <p:cxnSp>
        <p:nvCxnSpPr>
          <p:cNvPr id="7" name="直接箭头连接符 6"/>
          <p:cNvCxnSpPr/>
          <p:nvPr/>
        </p:nvCxnSpPr>
        <p:spPr>
          <a:xfrm>
            <a:off x="83123" y="6026727"/>
            <a:ext cx="8936182" cy="15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2995021" y="5926513"/>
            <a:ext cx="216000"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1609516" y="5926508"/>
            <a:ext cx="216000"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5253322" y="5926512"/>
            <a:ext cx="216000"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7109887" y="5926507"/>
            <a:ext cx="216000"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8149007" y="5912647"/>
            <a:ext cx="216000"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PPP</a:t>
            </a:r>
            <a:r>
              <a:rPr lang="zh-CN" altLang="en-US" dirty="0" smtClean="0"/>
              <a:t>项目参与主体</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5</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368013" y="1221800"/>
            <a:ext cx="8238812" cy="45139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案例讲解一：国家体育馆</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6</a:t>
            </a:fld>
            <a:endParaRPr lang="zh-CN" altLang="en-US"/>
          </a:p>
        </p:txBody>
      </p:sp>
      <p:pic>
        <p:nvPicPr>
          <p:cNvPr id="163842" name="Picture 2"/>
          <p:cNvPicPr>
            <a:picLocks noChangeAspect="1" noChangeArrowheads="1"/>
          </p:cNvPicPr>
          <p:nvPr/>
        </p:nvPicPr>
        <p:blipFill>
          <a:blip r:embed="rId2"/>
          <a:srcRect/>
          <a:stretch>
            <a:fillRect/>
          </a:stretch>
        </p:blipFill>
        <p:spPr bwMode="auto">
          <a:xfrm>
            <a:off x="471055" y="1039092"/>
            <a:ext cx="8243454" cy="52076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开发建设阶段</a:t>
            </a:r>
            <a:r>
              <a:rPr lang="en-US" altLang="zh-CN" dirty="0" err="1" smtClean="0"/>
              <a:t>spc</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7</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469323" y="1071995"/>
            <a:ext cx="8009658" cy="50522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运营维护阶段</a:t>
            </a:r>
            <a:r>
              <a:rPr lang="en-US" altLang="zh-CN" dirty="0" smtClean="0"/>
              <a:t>-</a:t>
            </a:r>
            <a:r>
              <a:rPr lang="en-US" altLang="zh-CN" dirty="0" err="1" smtClean="0"/>
              <a:t>spc</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8</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603106" y="1010949"/>
            <a:ext cx="7210857" cy="515692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政府</a:t>
            </a:r>
            <a:endParaRPr lang="zh-CN" altLang="en-US" dirty="0"/>
          </a:p>
        </p:txBody>
      </p:sp>
      <p:sp>
        <p:nvSpPr>
          <p:cNvPr id="4" name="灯片编号占位符 3"/>
          <p:cNvSpPr>
            <a:spLocks noGrp="1"/>
          </p:cNvSpPr>
          <p:nvPr>
            <p:ph type="sldNum" sz="quarter" idx="12"/>
          </p:nvPr>
        </p:nvSpPr>
        <p:spPr/>
        <p:txBody>
          <a:bodyPr/>
          <a:lstStyle/>
          <a:p>
            <a:fld id="{93707CB9-C9A2-4865-8AFE-434AA3B934A1}" type="slidenum">
              <a:rPr lang="zh-CN" altLang="en-US" smtClean="0"/>
              <a:pPr/>
              <a:t>9</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179676" y="1154689"/>
            <a:ext cx="8751364" cy="412389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85_blank">
  <a:themeElements>
    <a:clrScheme name="85_blank 1">
      <a:dk1>
        <a:srgbClr val="000000"/>
      </a:dk1>
      <a:lt1>
        <a:srgbClr val="FFFFFF"/>
      </a:lt1>
      <a:dk2>
        <a:srgbClr val="000000"/>
      </a:dk2>
      <a:lt2>
        <a:srgbClr val="FFFFFF"/>
      </a:lt2>
      <a:accent1>
        <a:srgbClr val="7889FB"/>
      </a:accent1>
      <a:accent2>
        <a:srgbClr val="D6DBFE"/>
      </a:accent2>
      <a:accent3>
        <a:srgbClr val="FFFFFF"/>
      </a:accent3>
      <a:accent4>
        <a:srgbClr val="000000"/>
      </a:accent4>
      <a:accent5>
        <a:srgbClr val="BEC4FD"/>
      </a:accent5>
      <a:accent6>
        <a:srgbClr val="C2C6E6"/>
      </a:accent6>
      <a:hlink>
        <a:srgbClr val="7889FB"/>
      </a:hlink>
      <a:folHlink>
        <a:srgbClr val="9900CC"/>
      </a:folHlink>
    </a:clrScheme>
    <a:fontScheme name="85_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5_blank 1">
        <a:dk1>
          <a:srgbClr val="000000"/>
        </a:dk1>
        <a:lt1>
          <a:srgbClr val="FFFFFF"/>
        </a:lt1>
        <a:dk2>
          <a:srgbClr val="000000"/>
        </a:dk2>
        <a:lt2>
          <a:srgbClr val="FFFFFF"/>
        </a:lt2>
        <a:accent1>
          <a:srgbClr val="7889FB"/>
        </a:accent1>
        <a:accent2>
          <a:srgbClr val="D6DBFE"/>
        </a:accent2>
        <a:accent3>
          <a:srgbClr val="FFFFFF"/>
        </a:accent3>
        <a:accent4>
          <a:srgbClr val="000000"/>
        </a:accent4>
        <a:accent5>
          <a:srgbClr val="BEC4FD"/>
        </a:accent5>
        <a:accent6>
          <a:srgbClr val="C2C6E6"/>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全部黑体">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lnDef>
  </a:objectDefaults>
  <a:extraClrSchemeLst/>
</a:theme>
</file>

<file path=ppt/theme/theme4.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全部黑体">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lnDef>
  </a:objectDefaults>
  <a:extraClrSchemeLst/>
</a:theme>
</file>

<file path=ppt/theme/theme5.xml><?xml version="1.0" encoding="utf-8"?>
<a:theme xmlns:a="http://schemas.openxmlformats.org/drawingml/2006/main" name="3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lnDef>
  </a:objectDefaults>
  <a:extraClrSchemeLst/>
</a:theme>
</file>

<file path=ppt/theme/theme6.xml><?xml version="1.0" encoding="utf-8"?>
<a:theme xmlns:a="http://schemas.openxmlformats.org/drawingml/2006/main" name="2_Blank">
  <a:themeElements>
    <a:clrScheme name="">
      <a:dk1>
        <a:srgbClr val="0434B1"/>
      </a:dk1>
      <a:lt1>
        <a:srgbClr val="FFFFFF"/>
      </a:lt1>
      <a:dk2>
        <a:srgbClr val="000000"/>
      </a:dk2>
      <a:lt2>
        <a:srgbClr val="C8C8C8"/>
      </a:lt2>
      <a:accent1>
        <a:srgbClr val="0434B1"/>
      </a:accent1>
      <a:accent2>
        <a:srgbClr val="6493B5"/>
      </a:accent2>
      <a:accent3>
        <a:srgbClr val="FFFFFF"/>
      </a:accent3>
      <a:accent4>
        <a:srgbClr val="032B97"/>
      </a:accent4>
      <a:accent5>
        <a:srgbClr val="AAAED5"/>
      </a:accent5>
      <a:accent6>
        <a:srgbClr val="5A85A4"/>
      </a:accent6>
      <a:hlink>
        <a:srgbClr val="0434B1"/>
      </a:hlink>
      <a:folHlink>
        <a:srgbClr val="6493B5"/>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4000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sym typeface="Arial" pitchFamily="34" charset="0"/>
          </a:defRPr>
        </a:defPPr>
      </a:lstStyle>
    </a:ln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8876</TotalTime>
  <Words>1615</Words>
  <Application>Microsoft Office PowerPoint</Application>
  <PresentationFormat>全屏显示(4:3)</PresentationFormat>
  <Paragraphs>123</Paragraphs>
  <Slides>32</Slides>
  <Notes>1</Notes>
  <HiddenSlides>0</HiddenSlides>
  <MMClips>0</MMClips>
  <ScaleCrop>false</ScaleCrop>
  <HeadingPairs>
    <vt:vector size="4" baseType="variant">
      <vt:variant>
        <vt:lpstr>主题</vt:lpstr>
      </vt:variant>
      <vt:variant>
        <vt:i4>6</vt:i4>
      </vt:variant>
      <vt:variant>
        <vt:lpstr>幻灯片标题</vt:lpstr>
      </vt:variant>
      <vt:variant>
        <vt:i4>32</vt:i4>
      </vt:variant>
    </vt:vector>
  </HeadingPairs>
  <TitlesOfParts>
    <vt:vector size="38" baseType="lpstr">
      <vt:lpstr>Office 主题</vt:lpstr>
      <vt:lpstr>85_blank</vt:lpstr>
      <vt:lpstr>Blank</vt:lpstr>
      <vt:lpstr>1_Blank</vt:lpstr>
      <vt:lpstr>3_Blank</vt:lpstr>
      <vt:lpstr>2_Blank</vt:lpstr>
      <vt:lpstr>幻灯片 1</vt:lpstr>
      <vt:lpstr>PPP项目失败案例</vt:lpstr>
      <vt:lpstr>项目一般投资大、周期长、风险较高，整个过程的参与人较多、涉及复杂的技术、融资、法律等系列问题，成功运作PPP项目相对较难</vt:lpstr>
      <vt:lpstr>PPP项目操作流程图</vt:lpstr>
      <vt:lpstr>PPP项目参与主体</vt:lpstr>
      <vt:lpstr>案例讲解一：国家体育馆</vt:lpstr>
      <vt:lpstr>开发建设阶段spc</vt:lpstr>
      <vt:lpstr>运营维护阶段-spc</vt:lpstr>
      <vt:lpstr>政府</vt:lpstr>
      <vt:lpstr>银行和金融架构</vt:lpstr>
      <vt:lpstr>风险阶段分布</vt:lpstr>
      <vt:lpstr>PPP参与各方特征</vt:lpstr>
      <vt:lpstr>PPP发起人特征</vt:lpstr>
      <vt:lpstr>PPP项目开发建设阶段关键议题</vt:lpstr>
      <vt:lpstr>案例一：某市污水处理项目</vt:lpstr>
      <vt:lpstr>幻灯片 16</vt:lpstr>
      <vt:lpstr>案例分析：某市环线公路项目</vt:lpstr>
      <vt:lpstr>案例分析：某省会城市污水处理项目</vt:lpstr>
      <vt:lpstr>建设到运营阶段-角色转化，利益兑现</vt:lpstr>
      <vt:lpstr>前期投资较大、回收周期长，对投资方融资及资金管理要求较高；用途为养老 和医疗护理，建成后对运营管理机构的专业水平要求较高</vt:lpstr>
      <vt:lpstr>建设阶段管理模式</vt:lpstr>
      <vt:lpstr>建设转运营阶段管理模式</vt:lpstr>
      <vt:lpstr>股权结构阶段调整产生的效应和股东收益</vt:lpstr>
      <vt:lpstr>运营阶段-构建全新的管理模式</vt:lpstr>
      <vt:lpstr>建设阶段管理-构建围绕建设及承包商获利的管理模式</vt:lpstr>
      <vt:lpstr>在建设管理方面,中铁南方公司作为项目公司, 项目指挥部作为项目总承包部。两个机构两个牌子一套人马。</vt:lpstr>
      <vt:lpstr>内部中标，统一管理</vt:lpstr>
      <vt:lpstr>明确项目类型、资产特征与能力需求</vt:lpstr>
      <vt:lpstr>项目发起人利益责任目标</vt:lpstr>
      <vt:lpstr>不同项目类型发起人的构成建议</vt:lpstr>
      <vt:lpstr>案例：失败的</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张立军</dc:creator>
  <cp:lastModifiedBy>byer</cp:lastModifiedBy>
  <cp:revision>646</cp:revision>
  <cp:lastPrinted>2014-07-29T00:41:33Z</cp:lastPrinted>
  <dcterms:created xsi:type="dcterms:W3CDTF">2014-07-10T03:15:14Z</dcterms:created>
  <dcterms:modified xsi:type="dcterms:W3CDTF">2014-12-29T02:01:12Z</dcterms:modified>
</cp:coreProperties>
</file>