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15" r:id="rId2"/>
    <p:sldId id="334" r:id="rId3"/>
    <p:sldId id="341" r:id="rId4"/>
    <p:sldId id="333" r:id="rId5"/>
    <p:sldId id="316" r:id="rId6"/>
    <p:sldId id="317" r:id="rId7"/>
    <p:sldId id="318" r:id="rId8"/>
    <p:sldId id="319" r:id="rId9"/>
    <p:sldId id="321" r:id="rId10"/>
    <p:sldId id="323" r:id="rId11"/>
    <p:sldId id="324" r:id="rId12"/>
    <p:sldId id="325" r:id="rId13"/>
    <p:sldId id="327" r:id="rId14"/>
    <p:sldId id="328" r:id="rId15"/>
    <p:sldId id="329" r:id="rId16"/>
    <p:sldId id="331" r:id="rId17"/>
    <p:sldId id="332" r:id="rId18"/>
    <p:sldId id="342" r:id="rId19"/>
    <p:sldId id="343" r:id="rId20"/>
    <p:sldId id="344" r:id="rId21"/>
    <p:sldId id="349" r:id="rId22"/>
    <p:sldId id="335" r:id="rId23"/>
    <p:sldId id="336" r:id="rId24"/>
    <p:sldId id="340" r:id="rId25"/>
    <p:sldId id="337" r:id="rId26"/>
    <p:sldId id="338" r:id="rId27"/>
    <p:sldId id="339" r:id="rId28"/>
    <p:sldId id="350" r:id="rId29"/>
    <p:sldId id="345" r:id="rId30"/>
    <p:sldId id="346" r:id="rId31"/>
    <p:sldId id="351" r:id="rId32"/>
    <p:sldId id="347" r:id="rId33"/>
    <p:sldId id="34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7" autoAdjust="0"/>
    <p:restoredTop sz="86183" autoAdjust="0"/>
  </p:normalViewPr>
  <p:slideViewPr>
    <p:cSldViewPr>
      <p:cViewPr>
        <p:scale>
          <a:sx n="60" d="100"/>
          <a:sy n="60" d="100"/>
        </p:scale>
        <p:origin x="-4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C614F-7142-428B-A0D3-AF686BB9BA5C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607FA-B50E-4484-B7E2-AD65024D6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6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565-DB84-436B-AAB7-C725A5979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B7C5-BDE4-4E12-A10B-89EC39120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565-DB84-436B-AAB7-C725A5979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B7C5-BDE4-4E12-A10B-89EC39120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565-DB84-436B-AAB7-C725A5979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B7C5-BDE4-4E12-A10B-89EC39120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565-DB84-436B-AAB7-C725A5979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B7C5-BDE4-4E12-A10B-89EC39120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565-DB84-436B-AAB7-C725A5979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B7C5-BDE4-4E12-A10B-89EC39120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565-DB84-436B-AAB7-C725A5979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B7C5-BDE4-4E12-A10B-89EC39120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565-DB84-436B-AAB7-C725A5979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B7C5-BDE4-4E12-A10B-89EC39120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565-DB84-436B-AAB7-C725A5979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B7C5-BDE4-4E12-A10B-89EC39120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565-DB84-436B-AAB7-C725A5979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B7C5-BDE4-4E12-A10B-89EC39120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565-DB84-436B-AAB7-C725A5979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B7C5-BDE4-4E12-A10B-89EC39120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565-DB84-436B-AAB7-C725A5979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B7C5-BDE4-4E12-A10B-89EC39120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8A4F565-DB84-436B-AAB7-C725A5979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8FBB7C5-BDE4-4E12-A10B-89EC39120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none" spc="5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kern="1200" spc="3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kern="1200" spc="3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kern="1200" spc="3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kern="1200" spc="3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kern="1200" spc="3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32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意（与开发并行）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1700" dirty="0" smtClean="0">
                <a:solidFill>
                  <a:srgbClr val="FF0066"/>
                </a:solidFill>
              </a:rPr>
              <a:t>目标</a:t>
            </a:r>
            <a:endParaRPr lang="en-US" altLang="zh-CN" sz="1700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sz="1700" dirty="0"/>
              <a:t>整体网</a:t>
            </a:r>
            <a:r>
              <a:rPr lang="zh-CN" altLang="en-US" sz="1700" dirty="0" smtClean="0"/>
              <a:t>站的创意风格和方向</a:t>
            </a:r>
            <a:endParaRPr lang="en-US" altLang="zh-CN" sz="1700" dirty="0" smtClean="0"/>
          </a:p>
          <a:p>
            <a:r>
              <a:rPr lang="zh-CN" altLang="en-US" sz="1700" dirty="0" smtClean="0">
                <a:solidFill>
                  <a:srgbClr val="FF0066"/>
                </a:solidFill>
              </a:rPr>
              <a:t>参与人</a:t>
            </a:r>
            <a:endParaRPr lang="en-US" altLang="zh-CN" sz="1700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sz="1700" dirty="0" smtClean="0"/>
              <a:t>Account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Tech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Creative</a:t>
            </a:r>
          </a:p>
          <a:p>
            <a:r>
              <a:rPr lang="zh-CN" altLang="en-US" sz="1700" dirty="0">
                <a:solidFill>
                  <a:srgbClr val="FF0066"/>
                </a:solidFill>
              </a:rPr>
              <a:t>必要条</a:t>
            </a:r>
            <a:r>
              <a:rPr lang="zh-CN" altLang="en-US" sz="1700" dirty="0" smtClean="0">
                <a:solidFill>
                  <a:srgbClr val="FF0066"/>
                </a:solidFill>
              </a:rPr>
              <a:t>件</a:t>
            </a:r>
            <a:endParaRPr lang="en-US" altLang="zh-CN" sz="1700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sz="1700" dirty="0"/>
              <a:t>创意方</a:t>
            </a:r>
            <a:r>
              <a:rPr lang="zh-CN" altLang="en-US" sz="1700" dirty="0" smtClean="0"/>
              <a:t>案、</a:t>
            </a:r>
            <a:r>
              <a:rPr lang="en-US" altLang="zh-CN" sz="1700" dirty="0" smtClean="0"/>
              <a:t>IA</a:t>
            </a:r>
            <a:r>
              <a:rPr lang="zh-CN" altLang="en-US" sz="1700" dirty="0" smtClean="0"/>
              <a:t>、流程图</a:t>
            </a:r>
            <a:endParaRPr lang="en-US" altLang="zh-CN" sz="1700" dirty="0" smtClean="0"/>
          </a:p>
          <a:p>
            <a:r>
              <a:rPr lang="zh-CN" altLang="en-US" sz="1700" dirty="0" smtClean="0">
                <a:solidFill>
                  <a:srgbClr val="FF0066"/>
                </a:solidFill>
              </a:rPr>
              <a:t>行动</a:t>
            </a:r>
            <a:endParaRPr lang="en-US" altLang="zh-CN" sz="1700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sz="1700" dirty="0"/>
              <a:t>创意概</a:t>
            </a:r>
            <a:r>
              <a:rPr lang="zh-CN" altLang="en-US" sz="1700" dirty="0" smtClean="0"/>
              <a:t>念</a:t>
            </a:r>
            <a:endParaRPr lang="en-US" altLang="zh-CN" sz="1700" dirty="0" smtClean="0"/>
          </a:p>
          <a:p>
            <a:pPr lvl="1"/>
            <a:r>
              <a:rPr lang="zh-CN" altLang="en-US" sz="1700" dirty="0" smtClean="0"/>
              <a:t>根据客户意见修改</a:t>
            </a:r>
            <a:endParaRPr lang="en-US" altLang="zh-CN" sz="1700" dirty="0" smtClean="0"/>
          </a:p>
          <a:p>
            <a:pPr lvl="1"/>
            <a:r>
              <a:rPr lang="zh-CN" altLang="en-US" sz="1700" dirty="0"/>
              <a:t>确</a:t>
            </a:r>
            <a:r>
              <a:rPr lang="zh-CN" altLang="en-US" sz="1700" dirty="0" smtClean="0"/>
              <a:t>认第三方预算</a:t>
            </a:r>
            <a:r>
              <a:rPr lang="en-US" altLang="zh-CN" sz="1700" dirty="0" smtClean="0"/>
              <a:t>**</a:t>
            </a:r>
          </a:p>
          <a:p>
            <a:r>
              <a:rPr lang="zh-CN" altLang="en-US" sz="1700" dirty="0" smtClean="0">
                <a:solidFill>
                  <a:srgbClr val="FF0066"/>
                </a:solidFill>
              </a:rPr>
              <a:t>交付物</a:t>
            </a:r>
            <a:endParaRPr lang="en-US" altLang="zh-CN" sz="1700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sz="1700" dirty="0" smtClean="0"/>
              <a:t>网站创意风格，第三方预算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2670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设计复制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FF0066"/>
                </a:solidFill>
              </a:rPr>
              <a:t>目标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完</a:t>
            </a:r>
            <a:r>
              <a:rPr lang="zh-CN" altLang="en-US" dirty="0" smtClean="0"/>
              <a:t>成所有的创意和设计界面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参与人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Creative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必要条</a:t>
            </a:r>
            <a:r>
              <a:rPr lang="zh-CN" altLang="en-US" dirty="0" smtClean="0">
                <a:solidFill>
                  <a:srgbClr val="FF0066"/>
                </a:solidFill>
              </a:rPr>
              <a:t>件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创意风</a:t>
            </a:r>
            <a:r>
              <a:rPr lang="zh-CN" altLang="en-US" dirty="0" smtClean="0"/>
              <a:t>格概念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行动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根据创意风格完成所有版面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交付物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所有的创意和设计界面</a:t>
            </a:r>
          </a:p>
        </p:txBody>
      </p:sp>
    </p:spTree>
    <p:extLst>
      <p:ext uri="{BB962C8B-B14F-4D97-AF65-F5344CB8AC3E}">
        <p14:creationId xmlns:p14="http://schemas.microsoft.com/office/powerpoint/2010/main" val="19061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</a:t>
            </a:r>
            <a:r>
              <a:rPr lang="zh-CN" altLang="en-US" dirty="0"/>
              <a:t>发</a:t>
            </a:r>
            <a:r>
              <a:rPr lang="zh-CN" altLang="en-US" dirty="0" smtClean="0"/>
              <a:t>（与创意并</a:t>
            </a:r>
            <a:r>
              <a:rPr lang="zh-CN" altLang="en-US" dirty="0"/>
              <a:t>行）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66"/>
                </a:solidFill>
              </a:rPr>
              <a:t>目标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完成框</a:t>
            </a:r>
            <a:r>
              <a:rPr lang="zh-CN" altLang="en-US" dirty="0" smtClean="0"/>
              <a:t>架开发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参与人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Tech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必要条</a:t>
            </a:r>
            <a:r>
              <a:rPr lang="zh-CN" altLang="en-US" dirty="0" smtClean="0">
                <a:solidFill>
                  <a:srgbClr val="FF0066"/>
                </a:solidFill>
              </a:rPr>
              <a:t>件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IA</a:t>
            </a:r>
            <a:r>
              <a:rPr lang="zh-CN" altLang="en-US" dirty="0" smtClean="0"/>
              <a:t>、流程图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行动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依</a:t>
            </a:r>
            <a:r>
              <a:rPr lang="zh-CN" altLang="en-US" dirty="0" smtClean="0"/>
              <a:t>据</a:t>
            </a:r>
            <a:r>
              <a:rPr lang="en-US" altLang="zh-CN" dirty="0" smtClean="0"/>
              <a:t>IA</a:t>
            </a:r>
            <a:r>
              <a:rPr lang="zh-CN" altLang="en-US" dirty="0" smtClean="0"/>
              <a:t>、流程图完成基本框架开发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交付物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框</a:t>
            </a:r>
            <a:r>
              <a:rPr lang="zh-CN" altLang="en-US" dirty="0" smtClean="0"/>
              <a:t>架开发完成、整体逻辑畅通。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2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66"/>
                </a:solidFill>
              </a:rPr>
              <a:t>目标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完</a:t>
            </a:r>
            <a:r>
              <a:rPr lang="zh-CN" altLang="en-US" dirty="0" smtClean="0"/>
              <a:t>成整体项目制作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参与人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Tech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Creative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必要条</a:t>
            </a:r>
            <a:r>
              <a:rPr lang="zh-CN" altLang="en-US" dirty="0" smtClean="0">
                <a:solidFill>
                  <a:srgbClr val="FF0066"/>
                </a:solidFill>
              </a:rPr>
              <a:t>件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IA</a:t>
            </a:r>
            <a:r>
              <a:rPr lang="zh-CN" altLang="en-US" dirty="0" smtClean="0"/>
              <a:t>、流程图、开发框架、设计界面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行动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依</a:t>
            </a:r>
            <a:r>
              <a:rPr lang="zh-CN" altLang="en-US" dirty="0" smtClean="0"/>
              <a:t>据</a:t>
            </a:r>
            <a:r>
              <a:rPr lang="en-US" altLang="zh-CN" dirty="0" smtClean="0"/>
              <a:t>IA</a:t>
            </a:r>
            <a:r>
              <a:rPr lang="zh-CN" altLang="en-US" dirty="0" smtClean="0"/>
              <a:t>、流程图整合所有的设计交互界面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交付物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整</a:t>
            </a:r>
            <a:r>
              <a:rPr lang="zh-CN" altLang="en-US" dirty="0" smtClean="0"/>
              <a:t>体项目测试版本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3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</a:t>
            </a:r>
            <a:r>
              <a:rPr lang="zh-CN" altLang="en-US" dirty="0" smtClean="0"/>
              <a:t>量保证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66"/>
                </a:solidFill>
              </a:rPr>
              <a:t>目标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修复内部发</a:t>
            </a:r>
            <a:r>
              <a:rPr lang="zh-CN" altLang="en-US" dirty="0" smtClean="0"/>
              <a:t>现的各种</a:t>
            </a:r>
            <a:r>
              <a:rPr lang="en-US" altLang="zh-CN" dirty="0" smtClean="0"/>
              <a:t>BUG</a:t>
            </a:r>
          </a:p>
          <a:p>
            <a:r>
              <a:rPr lang="zh-CN" altLang="en-US" dirty="0" smtClean="0">
                <a:solidFill>
                  <a:srgbClr val="FF0066"/>
                </a:solidFill>
              </a:rPr>
              <a:t>参与人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Tech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Creative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必要条</a:t>
            </a:r>
            <a:r>
              <a:rPr lang="zh-CN" altLang="en-US" dirty="0" smtClean="0">
                <a:solidFill>
                  <a:srgbClr val="FF0066"/>
                </a:solidFill>
              </a:rPr>
              <a:t>件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Bug List</a:t>
            </a:r>
          </a:p>
          <a:p>
            <a:r>
              <a:rPr lang="zh-CN" altLang="en-US" dirty="0" smtClean="0">
                <a:solidFill>
                  <a:srgbClr val="FF0066"/>
                </a:solidFill>
              </a:rPr>
              <a:t>行动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依</a:t>
            </a:r>
            <a:r>
              <a:rPr lang="zh-CN" altLang="en-US" dirty="0" smtClean="0"/>
              <a:t>据</a:t>
            </a:r>
            <a:r>
              <a:rPr lang="en-US" altLang="zh-CN" dirty="0" smtClean="0"/>
              <a:t>Bug List</a:t>
            </a:r>
            <a:r>
              <a:rPr lang="zh-CN" altLang="en-US" dirty="0" smtClean="0"/>
              <a:t>修复项目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，准备提交客户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交付物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整体项目准上线版本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3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客户许可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66"/>
                </a:solidFill>
              </a:rPr>
              <a:t>目标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完</a:t>
            </a:r>
            <a:r>
              <a:rPr lang="zh-CN" altLang="en-US" dirty="0" smtClean="0"/>
              <a:t>成客户的反馈，准备上线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参与人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Tech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Creative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Client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必要条</a:t>
            </a:r>
            <a:r>
              <a:rPr lang="zh-CN" altLang="en-US" dirty="0" smtClean="0">
                <a:solidFill>
                  <a:srgbClr val="FF0066"/>
                </a:solidFill>
              </a:rPr>
              <a:t>件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客</a:t>
            </a:r>
            <a:r>
              <a:rPr lang="zh-CN" altLang="en-US" dirty="0" smtClean="0"/>
              <a:t>户反馈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行动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依据客户的反</a:t>
            </a:r>
            <a:r>
              <a:rPr lang="zh-CN" altLang="en-US" dirty="0" smtClean="0"/>
              <a:t>馈的问题，进行最终修改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交付物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整体项目正式版本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77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66"/>
                </a:solidFill>
              </a:rPr>
              <a:t>目标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完成项</a:t>
            </a:r>
            <a:r>
              <a:rPr lang="zh-CN" altLang="en-US" dirty="0" smtClean="0"/>
              <a:t>目最终上线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参与人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Client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必要条</a:t>
            </a:r>
            <a:r>
              <a:rPr lang="zh-CN" altLang="en-US" dirty="0" smtClean="0">
                <a:solidFill>
                  <a:srgbClr val="FF0066"/>
                </a:solidFill>
              </a:rPr>
              <a:t>件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客</a:t>
            </a:r>
            <a:r>
              <a:rPr lang="zh-CN" altLang="en-US" dirty="0" smtClean="0"/>
              <a:t>户允许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行动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终检查上线环境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交付物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项</a:t>
            </a:r>
            <a:r>
              <a:rPr lang="zh-CN" altLang="en-US" dirty="0" smtClean="0"/>
              <a:t>目上线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8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66"/>
                </a:solidFill>
              </a:rPr>
              <a:t>目标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评估项目效</a:t>
            </a:r>
            <a:r>
              <a:rPr lang="zh-CN" altLang="en-US" dirty="0" smtClean="0"/>
              <a:t>果和运转情况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参与人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Tech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必要条</a:t>
            </a:r>
            <a:r>
              <a:rPr lang="zh-CN" altLang="en-US" dirty="0" smtClean="0">
                <a:solidFill>
                  <a:srgbClr val="FF0066"/>
                </a:solidFill>
              </a:rPr>
              <a:t>件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项</a:t>
            </a:r>
            <a:r>
              <a:rPr lang="zh-CN" altLang="en-US" dirty="0" smtClean="0"/>
              <a:t>目上线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行动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完成后期项目报告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交付物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后期项</a:t>
            </a:r>
            <a:r>
              <a:rPr lang="zh-CN" altLang="en-US" dirty="0" smtClean="0"/>
              <a:t>目报告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4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66"/>
                </a:solidFill>
              </a:rPr>
              <a:t>目标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维持</a:t>
            </a:r>
            <a:r>
              <a:rPr lang="zh-CN" altLang="en-US" dirty="0" smtClean="0"/>
              <a:t>项目运转正常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参与人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/>
              <a:t>Account</a:t>
            </a:r>
            <a:r>
              <a:rPr lang="zh-CN" altLang="en-US" dirty="0"/>
              <a:t>，</a:t>
            </a:r>
            <a:r>
              <a:rPr lang="en-US" altLang="zh-CN" dirty="0"/>
              <a:t>Tech</a:t>
            </a:r>
            <a:r>
              <a:rPr lang="zh-CN" altLang="en-US" dirty="0"/>
              <a:t>， </a:t>
            </a:r>
            <a:r>
              <a:rPr lang="en-US" altLang="zh-CN" dirty="0"/>
              <a:t>Creative</a:t>
            </a:r>
            <a:r>
              <a:rPr lang="zh-CN" altLang="en-US" dirty="0"/>
              <a:t>，</a:t>
            </a:r>
            <a:r>
              <a:rPr lang="en-US" altLang="zh-CN" dirty="0"/>
              <a:t>Client</a:t>
            </a:r>
          </a:p>
          <a:p>
            <a:r>
              <a:rPr lang="zh-CN" altLang="en-US" dirty="0" smtClean="0">
                <a:solidFill>
                  <a:srgbClr val="FF0066"/>
                </a:solidFill>
              </a:rPr>
              <a:t>必要条件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项</a:t>
            </a:r>
            <a:r>
              <a:rPr lang="zh-CN" altLang="en-US" dirty="0" smtClean="0"/>
              <a:t>目上线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行动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完成后期</a:t>
            </a:r>
            <a:r>
              <a:rPr lang="zh-CN" altLang="en-US" dirty="0"/>
              <a:t>维护任务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交付物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网站正常运行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9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版本控制器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5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综述</a:t>
            </a:r>
            <a:endParaRPr lang="en-US" altLang="zh-CN" dirty="0" smtClean="0"/>
          </a:p>
          <a:p>
            <a:r>
              <a:rPr lang="zh-CN" altLang="en-US" dirty="0" smtClean="0"/>
              <a:t>项目管理流程</a:t>
            </a:r>
            <a:endParaRPr lang="en-US" altLang="zh-CN" dirty="0" smtClean="0"/>
          </a:p>
          <a:p>
            <a:r>
              <a:rPr lang="zh-CN" altLang="en-US" dirty="0" smtClean="0"/>
              <a:t>版本控制器</a:t>
            </a:r>
            <a:endParaRPr lang="en-US" altLang="zh-CN" dirty="0" smtClean="0"/>
          </a:p>
          <a:p>
            <a:r>
              <a:rPr lang="zh-CN" altLang="en-US" dirty="0"/>
              <a:t>甘特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 err="1" smtClean="0"/>
              <a:t>TimeSheet</a:t>
            </a:r>
            <a:endParaRPr lang="en-US" altLang="zh-CN" dirty="0" smtClean="0"/>
          </a:p>
          <a:p>
            <a:r>
              <a:rPr lang="en-US" altLang="zh-CN" dirty="0" err="1" smtClean="0"/>
              <a:t>BugList</a:t>
            </a:r>
            <a:endParaRPr lang="en-US" altLang="zh-CN" dirty="0" smtClean="0"/>
          </a:p>
          <a:p>
            <a:r>
              <a:rPr lang="zh-CN" altLang="en-US" smtClean="0"/>
              <a:t>注意事项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2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版本控制管理系统，可以有效防止版本混乱。</a:t>
            </a:r>
            <a:endParaRPr lang="en-US" altLang="zh-CN" dirty="0" smtClean="0"/>
          </a:p>
          <a:p>
            <a:r>
              <a:rPr lang="en-US" altLang="zh-CN" dirty="0"/>
              <a:t>SVN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62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ZHW\Desktop\10140540a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844646" cy="600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甘特图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7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甘特图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一种按照时间进度标出工作活动，常用于项目管理的图表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项目</a:t>
            </a:r>
            <a:r>
              <a:rPr lang="zh-CN" altLang="en-US" dirty="0" smtClean="0"/>
              <a:t>经理根据各个部门甘特图进行汇总，制定出总甘特图与项目耗时，并计算出</a:t>
            </a:r>
            <a:r>
              <a:rPr lang="zh-CN" altLang="en-US" dirty="0"/>
              <a:t>预期</a:t>
            </a:r>
            <a:r>
              <a:rPr lang="zh-CN" altLang="en-US" dirty="0" smtClean="0"/>
              <a:t>成本。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0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C:\Users\Robbie\Desktop\f7426d8de45b9c24b31bbac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44000" cy="597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5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协助项目经理发展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zh-CN" altLang="en-US" dirty="0"/>
              <a:t>任务分配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跟踪进度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r>
              <a:rPr lang="zh-CN" altLang="en-US" dirty="0"/>
              <a:t>预算和分析工作量</a:t>
            </a:r>
          </a:p>
        </p:txBody>
      </p:sp>
      <p:pic>
        <p:nvPicPr>
          <p:cNvPr id="2050" name="Picture 2" descr="C:\Users\Robbie\Desktop\7ab514d13b754584562c84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7040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1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Timesheet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Timesheet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Timesheet </a:t>
            </a:r>
            <a:r>
              <a:rPr lang="zh-CN" altLang="en-US" dirty="0" smtClean="0"/>
              <a:t>包含</a:t>
            </a:r>
            <a:r>
              <a:rPr lang="zh-CN" altLang="en-US" dirty="0"/>
              <a:t>每人每天制作的项目以及项目花费的时间，精确到半小时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每人每天必须提交一份</a:t>
            </a:r>
            <a:r>
              <a:rPr lang="en-US" altLang="zh-CN" dirty="0" smtClean="0"/>
              <a:t>Timesheet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项目经理每天统计项目耗时，直至项目上线核算出真实的项目成本，再与预期成本进行比较即可得知项目是否盈余。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971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ZHW\Desktop\multi-straight-single-nobreak-weekly-vertic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9"/>
          <a:stretch/>
        </p:blipFill>
        <p:spPr bwMode="auto">
          <a:xfrm>
            <a:off x="827584" y="404664"/>
            <a:ext cx="7649828" cy="570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4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Bug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02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时间、成本、质量</a:t>
            </a:r>
            <a:endParaRPr lang="en-US" altLang="zh-CN" dirty="0" smtClean="0"/>
          </a:p>
          <a:p>
            <a:r>
              <a:rPr lang="zh-CN" altLang="en-US" dirty="0" smtClean="0"/>
              <a:t>项目管理</a:t>
            </a:r>
            <a:r>
              <a:rPr lang="en-US" altLang="zh-CN" dirty="0" smtClean="0"/>
              <a:t>=</a:t>
            </a:r>
            <a:r>
              <a:rPr lang="zh-CN" altLang="en-US" dirty="0" smtClean="0"/>
              <a:t>管人</a:t>
            </a:r>
            <a:r>
              <a:rPr lang="en-US" altLang="zh-CN" dirty="0" smtClean="0"/>
              <a:t>+</a:t>
            </a:r>
            <a:r>
              <a:rPr lang="zh-CN" altLang="en-US" dirty="0" smtClean="0"/>
              <a:t>管时间</a:t>
            </a:r>
            <a:r>
              <a:rPr lang="en-US" altLang="zh-CN" dirty="0" smtClean="0"/>
              <a:t>+</a:t>
            </a:r>
            <a:r>
              <a:rPr lang="zh-CN" altLang="en-US" dirty="0" smtClean="0"/>
              <a:t>管金钱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en-US" altLang="zh-CN" dirty="0" smtClean="0"/>
              <a:t>=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zh-CN" altLang="en-US" dirty="0" smtClean="0"/>
              <a:t>时间来自于每个人的每个项目的耗时</a:t>
            </a:r>
            <a:endParaRPr lang="en-US" altLang="zh-CN" dirty="0" smtClean="0"/>
          </a:p>
          <a:p>
            <a:r>
              <a:rPr lang="zh-CN" altLang="en-US" dirty="0"/>
              <a:t>预期</a:t>
            </a:r>
            <a:r>
              <a:rPr lang="zh-CN" altLang="en-US" dirty="0" smtClean="0"/>
              <a:t>成本与真实成本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Bug List</a:t>
            </a:r>
            <a:r>
              <a:rPr lang="zh-CN" altLang="en-US" dirty="0" smtClean="0"/>
              <a:t>用于质量保证以及后续阶段，可以精确的统计项目的所有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，以及明确修改任务。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3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ZHW\Desktop\20091418233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0"/>
            <a:ext cx="6505575" cy="949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83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4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严格控制加班时间，控制成本，严格填写加班单。</a:t>
            </a:r>
            <a:endParaRPr lang="en-US" altLang="zh-CN" dirty="0" smtClean="0"/>
          </a:p>
          <a:p>
            <a:r>
              <a:rPr lang="zh-CN" altLang="en-US" dirty="0" smtClean="0"/>
              <a:t>控制项目成本与风险，关键是要明白项目的优先级。</a:t>
            </a:r>
            <a:endParaRPr lang="en-US" altLang="zh-CN" dirty="0" smtClean="0"/>
          </a:p>
          <a:p>
            <a:r>
              <a:rPr lang="zh-CN" altLang="en-US" dirty="0" smtClean="0"/>
              <a:t>当项目完成后，经常做做项目回顾，有利于各个部门总结经验。</a:t>
            </a:r>
            <a:endParaRPr lang="en-US" altLang="zh-CN" dirty="0" smtClean="0"/>
          </a:p>
          <a:p>
            <a:r>
              <a:rPr lang="zh-CN" altLang="en-US" dirty="0" smtClean="0"/>
              <a:t>项目管理者最好是即懂技术又懂设计的，这样可以考虑与体谅各个部门的情况。</a:t>
            </a:r>
            <a:endParaRPr lang="en-US" altLang="zh-CN" dirty="0" smtClean="0"/>
          </a:p>
          <a:p>
            <a:r>
              <a:rPr lang="zh-CN" altLang="en-US" dirty="0" smtClean="0"/>
              <a:t>设置里程碑，经常检查项目进度。</a:t>
            </a:r>
            <a:endParaRPr lang="en-US" altLang="zh-CN" dirty="0" smtClean="0"/>
          </a:p>
          <a:p>
            <a:r>
              <a:rPr lang="zh-CN" altLang="en-US" dirty="0"/>
              <a:t>项目过程</a:t>
            </a:r>
            <a:r>
              <a:rPr lang="zh-CN" altLang="en-US" dirty="0" smtClean="0"/>
              <a:t>中，沟通是关键，各个部门都要勤于沟通。</a:t>
            </a:r>
            <a:endParaRPr lang="en-US" altLang="zh-CN" dirty="0" smtClean="0"/>
          </a:p>
          <a:p>
            <a:r>
              <a:rPr lang="zh-CN" altLang="en-US" dirty="0" smtClean="0"/>
              <a:t>任何确认不要口头答应，要通过邮件确认。</a:t>
            </a:r>
            <a:endParaRPr lang="en-US" altLang="zh-CN" dirty="0" smtClean="0"/>
          </a:p>
          <a:p>
            <a:r>
              <a:rPr lang="zh-CN" altLang="en-US" dirty="0"/>
              <a:t>穷则</a:t>
            </a:r>
            <a:r>
              <a:rPr lang="zh-CN" altLang="en-US" dirty="0" smtClean="0"/>
              <a:t>变，变则通，变通变通。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3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项目管理流程</a:t>
            </a:r>
          </a:p>
        </p:txBody>
      </p:sp>
    </p:spTree>
    <p:extLst>
      <p:ext uri="{BB962C8B-B14F-4D97-AF65-F5344CB8AC3E}">
        <p14:creationId xmlns:p14="http://schemas.microsoft.com/office/powerpoint/2010/main" val="37337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发现</a:t>
            </a:r>
            <a:endParaRPr lang="en-US" altLang="zh-CN" dirty="0" smtClean="0"/>
          </a:p>
          <a:p>
            <a:r>
              <a:rPr lang="zh-CN" altLang="en-US" dirty="0"/>
              <a:t>调</a:t>
            </a:r>
            <a:r>
              <a:rPr lang="zh-CN" altLang="en-US" dirty="0" smtClean="0"/>
              <a:t>研</a:t>
            </a:r>
            <a:endParaRPr lang="en-US" altLang="zh-CN" dirty="0" smtClean="0"/>
          </a:p>
          <a:p>
            <a:r>
              <a:rPr lang="zh-CN" altLang="en-US" dirty="0"/>
              <a:t>部</a:t>
            </a:r>
            <a:r>
              <a:rPr lang="zh-CN" altLang="en-US" dirty="0" smtClean="0"/>
              <a:t>署</a:t>
            </a:r>
            <a:endParaRPr lang="en-US" altLang="zh-CN" dirty="0" smtClean="0"/>
          </a:p>
          <a:p>
            <a:r>
              <a:rPr lang="zh-CN" altLang="en-US" dirty="0"/>
              <a:t>信息架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意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计复制、开发</a:t>
            </a:r>
            <a:endParaRPr lang="en-US" altLang="zh-CN" dirty="0" smtClean="0"/>
          </a:p>
          <a:p>
            <a:r>
              <a:rPr lang="zh-CN" altLang="en-US" dirty="0"/>
              <a:t>整</a:t>
            </a:r>
            <a:r>
              <a:rPr lang="zh-CN" altLang="en-US" dirty="0" smtClean="0"/>
              <a:t>合</a:t>
            </a:r>
            <a:endParaRPr lang="en-US" altLang="zh-CN" dirty="0" smtClean="0"/>
          </a:p>
          <a:p>
            <a:r>
              <a:rPr lang="zh-CN" altLang="en-US" dirty="0"/>
              <a:t>质</a:t>
            </a:r>
            <a:r>
              <a:rPr lang="zh-CN" altLang="en-US" dirty="0" smtClean="0"/>
              <a:t>量保证</a:t>
            </a:r>
            <a:endParaRPr lang="en-US" altLang="zh-CN" dirty="0" smtClean="0"/>
          </a:p>
          <a:p>
            <a:r>
              <a:rPr lang="zh-CN" altLang="en-US" dirty="0"/>
              <a:t>客户允</a:t>
            </a:r>
            <a:r>
              <a:rPr lang="zh-CN" altLang="en-US" dirty="0" smtClean="0"/>
              <a:t>许</a:t>
            </a:r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zh-CN" altLang="en-US" dirty="0" smtClean="0"/>
              <a:t>评估</a:t>
            </a:r>
            <a:endParaRPr lang="en-US" altLang="zh-CN" dirty="0" smtClean="0"/>
          </a:p>
          <a:p>
            <a:r>
              <a:rPr lang="zh-CN" altLang="en-US" dirty="0"/>
              <a:t>维护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2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46448"/>
            <a:ext cx="7924800" cy="411480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FF0066"/>
                </a:solidFill>
              </a:rPr>
              <a:t>目标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确定客户需求，基本目标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参与人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Client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必要条</a:t>
            </a:r>
            <a:r>
              <a:rPr lang="zh-CN" altLang="en-US" dirty="0" smtClean="0">
                <a:solidFill>
                  <a:srgbClr val="FF0066"/>
                </a:solidFill>
              </a:rPr>
              <a:t>件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客户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行动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与客户沟通会议，明确需求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66"/>
                </a:solidFill>
              </a:rPr>
              <a:t>交付</a:t>
            </a:r>
            <a:r>
              <a:rPr lang="zh-CN" altLang="en-US" dirty="0" smtClean="0">
                <a:solidFill>
                  <a:srgbClr val="FF0066"/>
                </a:solidFill>
              </a:rPr>
              <a:t>物</a:t>
            </a:r>
            <a:endParaRPr lang="en-US" altLang="zh-CN" dirty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对于项目的初步策划案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12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66"/>
                </a:solidFill>
              </a:rPr>
              <a:t>目标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确定最终</a:t>
            </a:r>
            <a:r>
              <a:rPr lang="zh-CN" altLang="en-US" dirty="0"/>
              <a:t>项</a:t>
            </a:r>
            <a:r>
              <a:rPr lang="zh-CN" altLang="en-US" dirty="0" smtClean="0"/>
              <a:t>目提交形式、时间以及预算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参与人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Client</a:t>
            </a:r>
          </a:p>
          <a:p>
            <a:r>
              <a:rPr lang="zh-CN" altLang="en-US" dirty="0" smtClean="0">
                <a:solidFill>
                  <a:srgbClr val="FF0066"/>
                </a:solidFill>
              </a:rPr>
              <a:t>必要条件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客户需求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行动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内部开工，确定总时间表，</a:t>
            </a:r>
            <a:r>
              <a:rPr lang="zh-CN" altLang="en-US" dirty="0"/>
              <a:t>初</a:t>
            </a:r>
            <a:r>
              <a:rPr lang="zh-CN" altLang="en-US" dirty="0" smtClean="0"/>
              <a:t>步创意方案，成本</a:t>
            </a:r>
            <a:r>
              <a:rPr lang="zh-CN" altLang="en-US" dirty="0"/>
              <a:t>预算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交</a:t>
            </a:r>
            <a:r>
              <a:rPr lang="zh-CN" altLang="en-US" dirty="0">
                <a:solidFill>
                  <a:srgbClr val="FF0066"/>
                </a:solidFill>
              </a:rPr>
              <a:t>付</a:t>
            </a:r>
            <a:r>
              <a:rPr lang="zh-CN" altLang="en-US" dirty="0" smtClean="0">
                <a:solidFill>
                  <a:srgbClr val="FF0066"/>
                </a:solidFill>
              </a:rPr>
              <a:t>物</a:t>
            </a:r>
            <a:endParaRPr lang="en-US" altLang="zh-CN" dirty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总体</a:t>
            </a:r>
            <a:r>
              <a:rPr lang="zh-CN" altLang="en-US" dirty="0" smtClean="0"/>
              <a:t>初步时间表、创意简报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32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66"/>
                </a:solidFill>
              </a:rPr>
              <a:t>目标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 smtClean="0"/>
              <a:t>团队开工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参与人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Creative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Tech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必要条</a:t>
            </a:r>
            <a:r>
              <a:rPr lang="zh-CN" altLang="en-US" dirty="0" smtClean="0">
                <a:solidFill>
                  <a:srgbClr val="FF0066"/>
                </a:solidFill>
              </a:rPr>
              <a:t>件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整体</a:t>
            </a:r>
            <a:r>
              <a:rPr lang="zh-CN" altLang="en-US" dirty="0" smtClean="0"/>
              <a:t>时间表、项目成本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行动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根</a:t>
            </a:r>
            <a:r>
              <a:rPr lang="zh-CN" altLang="en-US" dirty="0" smtClean="0"/>
              <a:t>据客户需求搜集相关素材，根据</a:t>
            </a:r>
            <a:r>
              <a:rPr lang="zh-CN" altLang="en-US" dirty="0"/>
              <a:t>团队</a:t>
            </a:r>
            <a:r>
              <a:rPr lang="zh-CN" altLang="en-US" dirty="0" smtClean="0"/>
              <a:t>人力资源分配工作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交</a:t>
            </a:r>
            <a:r>
              <a:rPr lang="zh-CN" altLang="en-US" dirty="0">
                <a:solidFill>
                  <a:srgbClr val="FF0066"/>
                </a:solidFill>
              </a:rPr>
              <a:t>付</a:t>
            </a:r>
            <a:r>
              <a:rPr lang="zh-CN" altLang="en-US" dirty="0" smtClean="0">
                <a:solidFill>
                  <a:srgbClr val="FF0066"/>
                </a:solidFill>
              </a:rPr>
              <a:t>物</a:t>
            </a:r>
            <a:endParaRPr lang="en-US" altLang="zh-CN" dirty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各个部</a:t>
            </a:r>
            <a:r>
              <a:rPr lang="zh-CN" altLang="en-US" dirty="0" smtClean="0"/>
              <a:t>门内部时间表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6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信息架构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FF0066"/>
                </a:solidFill>
              </a:rPr>
              <a:t>目标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确认网</a:t>
            </a:r>
            <a:r>
              <a:rPr lang="zh-CN" altLang="en-US" dirty="0" smtClean="0"/>
              <a:t>站</a:t>
            </a:r>
            <a:r>
              <a:rPr lang="en-US" altLang="zh-CN" dirty="0" smtClean="0"/>
              <a:t>IA</a:t>
            </a:r>
            <a:r>
              <a:rPr lang="zh-CN" altLang="en-US" dirty="0" smtClean="0"/>
              <a:t>和流程图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参与人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Creative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必要条</a:t>
            </a:r>
            <a:r>
              <a:rPr lang="zh-CN" altLang="en-US" dirty="0" smtClean="0">
                <a:solidFill>
                  <a:srgbClr val="FF0066"/>
                </a:solidFill>
              </a:rPr>
              <a:t>件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项目简</a:t>
            </a:r>
            <a:r>
              <a:rPr lang="zh-CN" altLang="en-US" dirty="0" smtClean="0"/>
              <a:t>报、项目成本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行动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确</a:t>
            </a:r>
            <a:r>
              <a:rPr lang="zh-CN" altLang="en-US" dirty="0" smtClean="0"/>
              <a:t>定网站</a:t>
            </a:r>
            <a:r>
              <a:rPr lang="en-US" altLang="zh-CN" dirty="0" smtClean="0"/>
              <a:t>IA</a:t>
            </a:r>
            <a:r>
              <a:rPr lang="zh-CN" altLang="en-US" dirty="0" smtClean="0"/>
              <a:t>、流程图、网站地图并与客户最终确认</a:t>
            </a:r>
            <a:endParaRPr lang="en-US" altLang="zh-CN" dirty="0" smtClean="0"/>
          </a:p>
          <a:p>
            <a:pPr lvl="1"/>
            <a:r>
              <a:rPr lang="zh-CN" altLang="en-US" dirty="0"/>
              <a:t>准</a:t>
            </a:r>
            <a:r>
              <a:rPr lang="zh-CN" altLang="en-US" dirty="0" smtClean="0"/>
              <a:t>备网站相关内容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66"/>
                </a:solidFill>
              </a:rPr>
              <a:t>交</a:t>
            </a:r>
            <a:r>
              <a:rPr lang="zh-CN" altLang="en-US" dirty="0">
                <a:solidFill>
                  <a:srgbClr val="FF0066"/>
                </a:solidFill>
              </a:rPr>
              <a:t>付</a:t>
            </a:r>
            <a:r>
              <a:rPr lang="zh-CN" altLang="en-US" dirty="0" smtClean="0">
                <a:solidFill>
                  <a:srgbClr val="FF0066"/>
                </a:solidFill>
              </a:rPr>
              <a:t>物</a:t>
            </a:r>
            <a:endParaRPr lang="en-US" altLang="zh-CN" dirty="0">
              <a:solidFill>
                <a:srgbClr val="FF0066"/>
              </a:solidFill>
            </a:endParaRPr>
          </a:p>
          <a:p>
            <a:pPr lvl="1"/>
            <a:r>
              <a:rPr lang="en-US" altLang="zh-CN" dirty="0" smtClean="0"/>
              <a:t>IA</a:t>
            </a:r>
            <a:r>
              <a:rPr lang="zh-CN" altLang="en-US" dirty="0" smtClean="0"/>
              <a:t>、流程图、网站地图、网站相关内容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6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动画学院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动画学院</Template>
  <TotalTime>2504</TotalTime>
  <Words>817</Words>
  <Application>Microsoft Office PowerPoint</Application>
  <PresentationFormat>全屏显示(4:3)</PresentationFormat>
  <Paragraphs>206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动画学院</vt:lpstr>
      <vt:lpstr>项目管理</vt:lpstr>
      <vt:lpstr>项目管理</vt:lpstr>
      <vt:lpstr>综述</vt:lpstr>
      <vt:lpstr>项目管理流程</vt:lpstr>
      <vt:lpstr>整体流程</vt:lpstr>
      <vt:lpstr>发现</vt:lpstr>
      <vt:lpstr>调研</vt:lpstr>
      <vt:lpstr>部署</vt:lpstr>
      <vt:lpstr>信息架构</vt:lpstr>
      <vt:lpstr>创意（与开发并行）</vt:lpstr>
      <vt:lpstr>设计复制</vt:lpstr>
      <vt:lpstr>开发（与创意并行）</vt:lpstr>
      <vt:lpstr>整合</vt:lpstr>
      <vt:lpstr>质量保证</vt:lpstr>
      <vt:lpstr>客户许可</vt:lpstr>
      <vt:lpstr>上线</vt:lpstr>
      <vt:lpstr>评估</vt:lpstr>
      <vt:lpstr>维护</vt:lpstr>
      <vt:lpstr>版本控制器</vt:lpstr>
      <vt:lpstr>版本控制器</vt:lpstr>
      <vt:lpstr>PowerPoint 演示文稿</vt:lpstr>
      <vt:lpstr>甘特图</vt:lpstr>
      <vt:lpstr>甘特图</vt:lpstr>
      <vt:lpstr>PowerPoint 演示文稿</vt:lpstr>
      <vt:lpstr>Project</vt:lpstr>
      <vt:lpstr>Timesheet</vt:lpstr>
      <vt:lpstr>Timesheet</vt:lpstr>
      <vt:lpstr>PowerPoint 演示文稿</vt:lpstr>
      <vt:lpstr>Bug List</vt:lpstr>
      <vt:lpstr>Bug List</vt:lpstr>
      <vt:lpstr>PowerPoint 演示文稿</vt:lpstr>
      <vt:lpstr>注意事项</vt:lpstr>
      <vt:lpstr>注意事项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事件流机制</dc:title>
  <dc:creator>Ling</dc:creator>
  <cp:lastModifiedBy>ZHW</cp:lastModifiedBy>
  <cp:revision>622</cp:revision>
  <dcterms:created xsi:type="dcterms:W3CDTF">2010-06-02T17:03:54Z</dcterms:created>
  <dcterms:modified xsi:type="dcterms:W3CDTF">2012-04-05T07:52:05Z</dcterms:modified>
</cp:coreProperties>
</file>