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62" r:id="rId2"/>
    <p:sldId id="263" r:id="rId3"/>
    <p:sldId id="377" r:id="rId4"/>
    <p:sldId id="265" r:id="rId5"/>
    <p:sldId id="267" r:id="rId6"/>
    <p:sldId id="370" r:id="rId7"/>
    <p:sldId id="269" r:id="rId8"/>
    <p:sldId id="399" r:id="rId9"/>
    <p:sldId id="404" r:id="rId10"/>
    <p:sldId id="270" r:id="rId11"/>
    <p:sldId id="271" r:id="rId12"/>
    <p:sldId id="365" r:id="rId13"/>
    <p:sldId id="272" r:id="rId14"/>
    <p:sldId id="330" r:id="rId15"/>
    <p:sldId id="275" r:id="rId16"/>
    <p:sldId id="276" r:id="rId17"/>
    <p:sldId id="279" r:id="rId18"/>
    <p:sldId id="281" r:id="rId19"/>
    <p:sldId id="282" r:id="rId20"/>
    <p:sldId id="376" r:id="rId21"/>
    <p:sldId id="285" r:id="rId22"/>
    <p:sldId id="332" r:id="rId23"/>
    <p:sldId id="286" r:id="rId24"/>
    <p:sldId id="389" r:id="rId25"/>
    <p:sldId id="287" r:id="rId26"/>
    <p:sldId id="334" r:id="rId27"/>
    <p:sldId id="288" r:id="rId28"/>
    <p:sldId id="390" r:id="rId29"/>
    <p:sldId id="383" r:id="rId30"/>
    <p:sldId id="384" r:id="rId31"/>
    <p:sldId id="290" r:id="rId32"/>
    <p:sldId id="402" r:id="rId33"/>
    <p:sldId id="292" r:id="rId34"/>
    <p:sldId id="403" r:id="rId35"/>
    <p:sldId id="401" r:id="rId36"/>
    <p:sldId id="386" r:id="rId37"/>
    <p:sldId id="387" r:id="rId38"/>
    <p:sldId id="388" r:id="rId39"/>
    <p:sldId id="298" r:id="rId40"/>
    <p:sldId id="336" r:id="rId41"/>
    <p:sldId id="299" r:id="rId42"/>
    <p:sldId id="300" r:id="rId43"/>
    <p:sldId id="406" r:id="rId44"/>
    <p:sldId id="305" r:id="rId45"/>
    <p:sldId id="392" r:id="rId46"/>
    <p:sldId id="393" r:id="rId47"/>
    <p:sldId id="394" r:id="rId48"/>
    <p:sldId id="309" r:id="rId49"/>
    <p:sldId id="400" r:id="rId50"/>
    <p:sldId id="395" r:id="rId51"/>
    <p:sldId id="382" r:id="rId52"/>
    <p:sldId id="310" r:id="rId53"/>
    <p:sldId id="338" r:id="rId54"/>
    <p:sldId id="311" r:id="rId55"/>
    <p:sldId id="312" r:id="rId56"/>
    <p:sldId id="407" r:id="rId57"/>
    <p:sldId id="313" r:id="rId58"/>
    <p:sldId id="319" r:id="rId59"/>
    <p:sldId id="340" r:id="rId60"/>
    <p:sldId id="408" r:id="rId61"/>
    <p:sldId id="369" r:id="rId62"/>
    <p:sldId id="342" r:id="rId63"/>
    <p:sldId id="341" r:id="rId64"/>
    <p:sldId id="397" r:id="rId65"/>
    <p:sldId id="320" r:id="rId66"/>
    <p:sldId id="409" r:id="rId67"/>
    <p:sldId id="367" r:id="rId68"/>
    <p:sldId id="368" r:id="rId69"/>
    <p:sldId id="343" r:id="rId70"/>
    <p:sldId id="398" r:id="rId71"/>
    <p:sldId id="321" r:id="rId72"/>
    <p:sldId id="328" r:id="rId73"/>
    <p:sldId id="345" r:id="rId74"/>
    <p:sldId id="346" r:id="rId75"/>
    <p:sldId id="374" r:id="rId76"/>
    <p:sldId id="396" r:id="rId77"/>
    <p:sldId id="380" r:id="rId78"/>
    <p:sldId id="381" r:id="rId79"/>
    <p:sldId id="322" r:id="rId80"/>
    <p:sldId id="375" r:id="rId81"/>
    <p:sldId id="371" r:id="rId82"/>
    <p:sldId id="405" r:id="rId83"/>
    <p:sldId id="349" r:id="rId84"/>
    <p:sldId id="350" r:id="rId85"/>
    <p:sldId id="411" r:id="rId86"/>
    <p:sldId id="351" r:id="rId87"/>
    <p:sldId id="352" r:id="rId88"/>
    <p:sldId id="385" r:id="rId89"/>
    <p:sldId id="410" r:id="rId90"/>
    <p:sldId id="327"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1" autoAdjust="0"/>
  </p:normalViewPr>
  <p:slideViewPr>
    <p:cSldViewPr>
      <p:cViewPr varScale="1">
        <p:scale>
          <a:sx n="66" d="100"/>
          <a:sy n="66" d="100"/>
        </p:scale>
        <p:origin x="-147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4AADD-2E77-4F02-A2E7-AE82DB9419AA}"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2279B4-E78D-4BB4-820F-308F4C5F03E2}" type="slidenum">
              <a:rPr lang="zh-CN" altLang="en-US" smtClean="0"/>
              <a:t>‹#›</a:t>
            </a:fld>
            <a:endParaRPr lang="zh-CN" altLang="en-US"/>
          </a:p>
        </p:txBody>
      </p:sp>
    </p:spTree>
    <p:extLst>
      <p:ext uri="{BB962C8B-B14F-4D97-AF65-F5344CB8AC3E}">
        <p14:creationId xmlns:p14="http://schemas.microsoft.com/office/powerpoint/2010/main" val="699500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itchFamily="34" charset="0"/>
              </a:rPr>
              <a:t>在全面质量管理中，通过制定质量管理计划来规划软件项目中的各种质量管理活动，通过技术评审和软件测试发现软件缺陷，通过过程检查保证软件过程和产品符合既定的规范，通过缺陷跟踪保证发现的缺陷和问题被正确记录、跟踪和处理。软件过程改进的目的是提高软件组织的技术水平和规范化水平，从而为保证软件质量提供基础，它是面向整个组织的，而不仅仅针对某个项目。 </a:t>
            </a:r>
          </a:p>
        </p:txBody>
      </p:sp>
      <p:sp>
        <p:nvSpPr>
          <p:cNvPr id="4" name="灯片编号占位符 3"/>
          <p:cNvSpPr>
            <a:spLocks noGrp="1"/>
          </p:cNvSpPr>
          <p:nvPr>
            <p:ph type="sldNum" sz="quarter" idx="10"/>
          </p:nvPr>
        </p:nvSpPr>
        <p:spPr/>
        <p:txBody>
          <a:bodyPr/>
          <a:lstStyle/>
          <a:p>
            <a:fld id="{602279B4-E78D-4BB4-820F-308F4C5F03E2}" type="slidenum">
              <a:rPr lang="zh-CN" altLang="en-US" smtClean="0"/>
              <a:t>9</a:t>
            </a:fld>
            <a:endParaRPr lang="zh-CN" altLang="en-US"/>
          </a:p>
        </p:txBody>
      </p:sp>
    </p:spTree>
    <p:extLst>
      <p:ext uri="{BB962C8B-B14F-4D97-AF65-F5344CB8AC3E}">
        <p14:creationId xmlns:p14="http://schemas.microsoft.com/office/powerpoint/2010/main" val="2741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itchFamily="34" charset="0"/>
              </a:rPr>
              <a:t>与任何管理活动一样，质量管理也是需要成本的。</a:t>
            </a:r>
          </a:p>
          <a:p>
            <a:endParaRPr lang="zh-CN" altLang="en-US" dirty="0"/>
          </a:p>
        </p:txBody>
      </p:sp>
      <p:sp>
        <p:nvSpPr>
          <p:cNvPr id="4" name="灯片编号占位符 3"/>
          <p:cNvSpPr>
            <a:spLocks noGrp="1"/>
          </p:cNvSpPr>
          <p:nvPr>
            <p:ph type="sldNum" sz="quarter" idx="10"/>
          </p:nvPr>
        </p:nvSpPr>
        <p:spPr/>
        <p:txBody>
          <a:bodyPr/>
          <a:lstStyle/>
          <a:p>
            <a:fld id="{602279B4-E78D-4BB4-820F-308F4C5F03E2}" type="slidenum">
              <a:rPr lang="zh-CN" altLang="en-US" smtClean="0"/>
              <a:t>10</a:t>
            </a:fld>
            <a:endParaRPr lang="zh-CN" altLang="en-US"/>
          </a:p>
        </p:txBody>
      </p:sp>
    </p:spTree>
    <p:extLst>
      <p:ext uri="{BB962C8B-B14F-4D97-AF65-F5344CB8AC3E}">
        <p14:creationId xmlns:p14="http://schemas.microsoft.com/office/powerpoint/2010/main" val="52422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3ED412F7-EE3C-4B90-B0B7-6C60B69A73ED}" type="slidenum">
              <a:rPr lang="zh-CN" altLang="en-US"/>
              <a:pPr>
                <a:defRPr/>
              </a:pPr>
              <a:t>‹#›</a:t>
            </a:fld>
            <a:endParaRPr lang="en-US" altLang="zh-CN"/>
          </a:p>
        </p:txBody>
      </p:sp>
    </p:spTree>
    <p:extLst>
      <p:ext uri="{BB962C8B-B14F-4D97-AF65-F5344CB8AC3E}">
        <p14:creationId xmlns:p14="http://schemas.microsoft.com/office/powerpoint/2010/main" val="42369720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3F865141-2F8D-43E6-98E4-5B5392CFBC3E}" type="slidenum">
              <a:rPr lang="zh-CN" altLang="en-US"/>
              <a:pPr>
                <a:defRPr/>
              </a:pPr>
              <a:t>‹#›</a:t>
            </a:fld>
            <a:endParaRPr lang="en-US" altLang="zh-CN"/>
          </a:p>
        </p:txBody>
      </p:sp>
    </p:spTree>
    <p:extLst>
      <p:ext uri="{BB962C8B-B14F-4D97-AF65-F5344CB8AC3E}">
        <p14:creationId xmlns:p14="http://schemas.microsoft.com/office/powerpoint/2010/main" val="142572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CBE4BB4-9B8A-4289-881D-7671A36B60C5}" type="slidenum">
              <a:rPr lang="zh-CN" altLang="en-US"/>
              <a:pPr>
                <a:defRPr/>
              </a:pPr>
              <a:t>‹#›</a:t>
            </a:fld>
            <a:endParaRPr lang="en-US" altLang="zh-CN"/>
          </a:p>
        </p:txBody>
      </p:sp>
    </p:spTree>
    <p:extLst>
      <p:ext uri="{BB962C8B-B14F-4D97-AF65-F5344CB8AC3E}">
        <p14:creationId xmlns:p14="http://schemas.microsoft.com/office/powerpoint/2010/main" val="6570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836613"/>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8" name="Rectangle 6"/>
          <p:cNvSpPr>
            <a:spLocks noGrp="1" noChangeArrowheads="1"/>
          </p:cNvSpPr>
          <p:nvPr>
            <p:ph type="sldNum" sz="quarter" idx="4"/>
          </p:nvPr>
        </p:nvSpPr>
        <p:spPr bwMode="auto">
          <a:xfrm>
            <a:off x="8172399" y="6381750"/>
            <a:ext cx="792213" cy="431626"/>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z="1400"/>
            </a:lvl1pPr>
          </a:lstStyle>
          <a:p>
            <a:pPr>
              <a:defRPr/>
            </a:pPr>
            <a:fld id="{F4AC71B7-84AD-4259-B74B-A8D93B3AA758}" type="slidenum">
              <a:rPr lang="zh-CN" altLang="en-US"/>
              <a:pPr>
                <a:defRPr/>
              </a:pPr>
              <a:t>‹#›</a:t>
            </a:fld>
            <a:endParaRPr lang="en-US" altLang="zh-CN"/>
          </a:p>
        </p:txBody>
      </p:sp>
      <p:sp>
        <p:nvSpPr>
          <p:cNvPr id="1029" name="Text Box 5"/>
          <p:cNvSpPr txBox="1">
            <a:spLocks noChangeArrowheads="1"/>
          </p:cNvSpPr>
          <p:nvPr userDrawn="1"/>
        </p:nvSpPr>
        <p:spPr bwMode="auto">
          <a:xfrm>
            <a:off x="755576" y="117475"/>
            <a:ext cx="3671888" cy="461665"/>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zh-CN" altLang="en-US" sz="2400" b="1" dirty="0" smtClean="0">
                <a:solidFill>
                  <a:srgbClr val="800080"/>
                </a:solidFill>
                <a:ea typeface="楷体_GB2312" pitchFamily="49" charset="-122"/>
              </a:rPr>
              <a:t>第</a:t>
            </a:r>
            <a:r>
              <a:rPr lang="en-US" altLang="zh-CN" sz="2400" b="1" dirty="0" smtClean="0">
                <a:solidFill>
                  <a:srgbClr val="800080"/>
                </a:solidFill>
                <a:ea typeface="楷体_GB2312" pitchFamily="49" charset="-122"/>
              </a:rPr>
              <a:t>7</a:t>
            </a:r>
            <a:r>
              <a:rPr lang="zh-CN" altLang="en-US" sz="2400" b="1" dirty="0" smtClean="0">
                <a:solidFill>
                  <a:srgbClr val="800080"/>
                </a:solidFill>
                <a:ea typeface="楷体_GB2312" pitchFamily="49" charset="-122"/>
              </a:rPr>
              <a:t>章 </a:t>
            </a:r>
            <a:r>
              <a:rPr lang="en-US" altLang="zh-CN" sz="2400" b="1" dirty="0" smtClean="0">
                <a:solidFill>
                  <a:srgbClr val="800080"/>
                </a:solidFill>
                <a:ea typeface="楷体_GB2312" pitchFamily="49" charset="-122"/>
              </a:rPr>
              <a:t>IT</a:t>
            </a:r>
            <a:r>
              <a:rPr lang="zh-CN" altLang="en-US" sz="2400" b="1" dirty="0" smtClean="0">
                <a:solidFill>
                  <a:srgbClr val="800080"/>
                </a:solidFill>
                <a:ea typeface="楷体_GB2312" pitchFamily="49" charset="-122"/>
              </a:rPr>
              <a:t>项目质量管理</a:t>
            </a:r>
            <a:endParaRPr lang="en-US" altLang="zh-CN" sz="2400" b="1" dirty="0" smtClean="0">
              <a:solidFill>
                <a:srgbClr val="800080"/>
              </a:solidFill>
              <a:ea typeface="楷体_GB2312" pitchFamily="49" charset="-122"/>
            </a:endParaRPr>
          </a:p>
        </p:txBody>
      </p:sp>
      <p:pic>
        <p:nvPicPr>
          <p:cNvPr id="1030"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513" y="549275"/>
            <a:ext cx="5715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997325" y="6226175"/>
            <a:ext cx="503078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08913" y="4921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537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itchFamily="34" charset="0"/>
          <a:ea typeface="黑体" pitchFamily="49" charset="-122"/>
        </a:defRPr>
      </a:lvl2pPr>
      <a:lvl3pPr algn="l" rtl="0" eaLnBrk="0" fontAlgn="base" hangingPunct="0">
        <a:spcBef>
          <a:spcPct val="0"/>
        </a:spcBef>
        <a:spcAft>
          <a:spcPct val="0"/>
        </a:spcAft>
        <a:defRPr sz="2800">
          <a:solidFill>
            <a:schemeClr val="tx2"/>
          </a:solidFill>
          <a:latin typeface="Arial" pitchFamily="34" charset="0"/>
          <a:ea typeface="黑体" pitchFamily="49" charset="-122"/>
        </a:defRPr>
      </a:lvl3pPr>
      <a:lvl4pPr algn="l" rtl="0" eaLnBrk="0" fontAlgn="base" hangingPunct="0">
        <a:spcBef>
          <a:spcPct val="0"/>
        </a:spcBef>
        <a:spcAft>
          <a:spcPct val="0"/>
        </a:spcAft>
        <a:defRPr sz="2800">
          <a:solidFill>
            <a:schemeClr val="tx2"/>
          </a:solidFill>
          <a:latin typeface="Arial" pitchFamily="34" charset="0"/>
          <a:ea typeface="黑体" pitchFamily="49" charset="-122"/>
        </a:defRPr>
      </a:lvl4pPr>
      <a:lvl5pPr algn="l" rtl="0" eaLnBrk="0" fontAlgn="base" hangingPunct="0">
        <a:spcBef>
          <a:spcPct val="0"/>
        </a:spcBef>
        <a:spcAft>
          <a:spcPct val="0"/>
        </a:spcAft>
        <a:defRPr sz="2800">
          <a:solidFill>
            <a:schemeClr val="tx2"/>
          </a:solidFill>
          <a:latin typeface="Arial" pitchFamily="34" charset="0"/>
          <a:ea typeface="黑体" pitchFamily="49" charset="-122"/>
        </a:defRPr>
      </a:lvl5pPr>
      <a:lvl6pPr marL="457200" algn="l" rtl="0" fontAlgn="base">
        <a:spcBef>
          <a:spcPct val="0"/>
        </a:spcBef>
        <a:spcAft>
          <a:spcPct val="0"/>
        </a:spcAft>
        <a:defRPr sz="2800">
          <a:solidFill>
            <a:schemeClr val="tx2"/>
          </a:solidFill>
          <a:latin typeface="Arial" pitchFamily="34" charset="0"/>
          <a:ea typeface="黑体" pitchFamily="49" charset="-122"/>
        </a:defRPr>
      </a:lvl6pPr>
      <a:lvl7pPr marL="914400" algn="l" rtl="0" fontAlgn="base">
        <a:spcBef>
          <a:spcPct val="0"/>
        </a:spcBef>
        <a:spcAft>
          <a:spcPct val="0"/>
        </a:spcAft>
        <a:defRPr sz="2800">
          <a:solidFill>
            <a:schemeClr val="tx2"/>
          </a:solidFill>
          <a:latin typeface="Arial" pitchFamily="34" charset="0"/>
          <a:ea typeface="黑体" pitchFamily="49" charset="-122"/>
        </a:defRPr>
      </a:lvl7pPr>
      <a:lvl8pPr marL="1371600" algn="l" rtl="0" fontAlgn="base">
        <a:spcBef>
          <a:spcPct val="0"/>
        </a:spcBef>
        <a:spcAft>
          <a:spcPct val="0"/>
        </a:spcAft>
        <a:defRPr sz="2800">
          <a:solidFill>
            <a:schemeClr val="tx2"/>
          </a:solidFill>
          <a:latin typeface="Arial" pitchFamily="34" charset="0"/>
          <a:ea typeface="黑体" pitchFamily="49" charset="-122"/>
        </a:defRPr>
      </a:lvl8pPr>
      <a:lvl9pPr marL="1828800" algn="l" rtl="0" fontAlgn="base">
        <a:spcBef>
          <a:spcPct val="0"/>
        </a:spcBef>
        <a:spcAft>
          <a:spcPct val="0"/>
        </a:spcAft>
        <a:defRPr sz="2800">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1.xml"/><Relationship Id="rId5" Type="http://schemas.openxmlformats.org/officeDocument/2006/relationships/slide" Target="slide44.xml"/><Relationship Id="rId4" Type="http://schemas.openxmlformats.org/officeDocument/2006/relationships/slide" Target="slide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25453" y="836613"/>
            <a:ext cx="4118755" cy="561975"/>
          </a:xfrm>
        </p:spPr>
        <p:txBody>
          <a:bodyPr/>
          <a:lstStyle/>
          <a:p>
            <a:pPr>
              <a:defRPr/>
            </a:pPr>
            <a:r>
              <a:rPr lang="zh-CN" altLang="zh-CN" dirty="0" smtClean="0"/>
              <a:t>第</a:t>
            </a:r>
            <a:r>
              <a:rPr lang="en-US" altLang="zh-CN" dirty="0" smtClean="0"/>
              <a:t>7</a:t>
            </a:r>
            <a:r>
              <a:rPr lang="zh-CN" altLang="zh-CN" dirty="0" smtClean="0"/>
              <a:t>章</a:t>
            </a:r>
            <a:r>
              <a:rPr lang="en-US" altLang="zh-CN" dirty="0" smtClean="0"/>
              <a:t>  IT</a:t>
            </a:r>
            <a:r>
              <a:rPr lang="zh-CN" altLang="zh-CN" dirty="0" smtClean="0"/>
              <a:t>项目质量管理</a:t>
            </a:r>
          </a:p>
        </p:txBody>
      </p:sp>
      <p:grpSp>
        <p:nvGrpSpPr>
          <p:cNvPr id="3075" name="Group 4"/>
          <p:cNvGrpSpPr>
            <a:grpSpLocks noChangeAspect="1"/>
          </p:cNvGrpSpPr>
          <p:nvPr/>
        </p:nvGrpSpPr>
        <p:grpSpPr bwMode="auto">
          <a:xfrm>
            <a:off x="1524000" y="1600200"/>
            <a:ext cx="5668963" cy="822325"/>
            <a:chOff x="1296" y="1824"/>
            <a:chExt cx="2976" cy="432"/>
          </a:xfrm>
        </p:grpSpPr>
        <p:sp>
          <p:nvSpPr>
            <p:cNvPr id="9221" name="AutoShape 5">
              <a:hlinkClick r:id="rId2" action="ppaction://hlinksldjump"/>
            </p:cNvPr>
            <p:cNvSpPr>
              <a:spLocks noChangeAspect="1" noChangeArrowheads="1"/>
            </p:cNvSpPr>
            <p:nvPr/>
          </p:nvSpPr>
          <p:spPr bwMode="gray">
            <a:xfrm>
              <a:off x="1536" y="1899"/>
              <a:ext cx="2736" cy="288"/>
            </a:xfrm>
            <a:prstGeom prst="roundRect">
              <a:avLst>
                <a:gd name="adj" fmla="val 16667"/>
              </a:avLst>
            </a:prstGeom>
            <a:solidFill>
              <a:srgbClr val="CC66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9222" name="AutoShape 6"/>
            <p:cNvSpPr>
              <a:spLocks noChangeAspect="1" noChangeArrowheads="1"/>
            </p:cNvSpPr>
            <p:nvPr/>
          </p:nvSpPr>
          <p:spPr bwMode="gray">
            <a:xfrm>
              <a:off x="1296" y="1824"/>
              <a:ext cx="432" cy="432"/>
            </a:xfrm>
            <a:prstGeom prst="diamond">
              <a:avLst/>
            </a:prstGeom>
            <a:solidFill>
              <a:srgbClr val="CC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3093" name="Text Box 7">
              <a:hlinkClick r:id="rId2" action="ppaction://hlinksldjump"/>
            </p:cNvPr>
            <p:cNvSpPr txBox="1">
              <a:spLocks noChangeAspect="1" noChangeArrowheads="1"/>
            </p:cNvSpPr>
            <p:nvPr/>
          </p:nvSpPr>
          <p:spPr bwMode="gray">
            <a:xfrm>
              <a:off x="1680" y="1934"/>
              <a:ext cx="2160" cy="243"/>
            </a:xfrm>
            <a:prstGeom prst="rect">
              <a:avLst/>
            </a:prstGeom>
            <a:solidFill>
              <a:srgbClr val="CC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zh-CN" sz="2400" b="1" dirty="0">
                  <a:solidFill>
                    <a:schemeClr val="bg1"/>
                  </a:solidFill>
                  <a:latin typeface="华文新魏" pitchFamily="2" charset="-122"/>
                  <a:ea typeface="华文新魏" pitchFamily="2" charset="-122"/>
                </a:rPr>
                <a:t>项目质量管理概述</a:t>
              </a:r>
            </a:p>
          </p:txBody>
        </p:sp>
        <p:sp>
          <p:nvSpPr>
            <p:cNvPr id="3094" name="Text Box 8">
              <a:hlinkClick r:id="rId2" action="ppaction://hlinksldjump"/>
            </p:cNvPr>
            <p:cNvSpPr txBox="1">
              <a:spLocks noChangeAspect="1" noChangeArrowheads="1"/>
            </p:cNvSpPr>
            <p:nvPr/>
          </p:nvSpPr>
          <p:spPr bwMode="gray">
            <a:xfrm>
              <a:off x="1344" y="1911"/>
              <a:ext cx="322" cy="243"/>
            </a:xfrm>
            <a:prstGeom prst="rect">
              <a:avLst/>
            </a:prstGeom>
            <a:solidFill>
              <a:srgbClr val="CC66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chemeClr val="bg1"/>
                  </a:solidFill>
                  <a:ea typeface="仿宋_GB2312" pitchFamily="49" charset="-122"/>
                </a:rPr>
                <a:t>7.1</a:t>
              </a:r>
            </a:p>
          </p:txBody>
        </p:sp>
      </p:grpSp>
      <p:grpSp>
        <p:nvGrpSpPr>
          <p:cNvPr id="3076" name="Group 9"/>
          <p:cNvGrpSpPr>
            <a:grpSpLocks noChangeAspect="1"/>
          </p:cNvGrpSpPr>
          <p:nvPr/>
        </p:nvGrpSpPr>
        <p:grpSpPr bwMode="auto">
          <a:xfrm>
            <a:off x="1524000" y="2667000"/>
            <a:ext cx="5668963" cy="822325"/>
            <a:chOff x="1296" y="1824"/>
            <a:chExt cx="2976" cy="432"/>
          </a:xfrm>
        </p:grpSpPr>
        <p:sp>
          <p:nvSpPr>
            <p:cNvPr id="9226" name="AutoShape 10">
              <a:hlinkClick r:id="rId3" action="ppaction://hlinksldjump"/>
            </p:cNvPr>
            <p:cNvSpPr>
              <a:spLocks noChangeAspect="1" noChangeArrowheads="1"/>
            </p:cNvSpPr>
            <p:nvPr/>
          </p:nvSpPr>
          <p:spPr bwMode="gray">
            <a:xfrm>
              <a:off x="1536" y="1899"/>
              <a:ext cx="2736" cy="288"/>
            </a:xfrm>
            <a:prstGeom prst="roundRect">
              <a:avLst>
                <a:gd name="adj" fmla="val 16667"/>
              </a:avLst>
            </a:prstGeom>
            <a:solidFill>
              <a:srgbClr val="0000CC"/>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9227" name="AutoShape 11"/>
            <p:cNvSpPr>
              <a:spLocks noChangeAspect="1" noChangeArrowheads="1"/>
            </p:cNvSpPr>
            <p:nvPr/>
          </p:nvSpPr>
          <p:spPr bwMode="gray">
            <a:xfrm>
              <a:off x="1296" y="1824"/>
              <a:ext cx="432" cy="432"/>
            </a:xfrm>
            <a:prstGeom prst="diamond">
              <a:avLst/>
            </a:prstGeom>
            <a:solidFill>
              <a:srgbClr val="0000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3089" name="Text Box 12">
              <a:hlinkClick r:id="rId3" action="ppaction://hlinksldjump"/>
            </p:cNvPr>
            <p:cNvSpPr txBox="1">
              <a:spLocks noChangeAspect="1" noChangeArrowheads="1"/>
            </p:cNvSpPr>
            <p:nvPr/>
          </p:nvSpPr>
          <p:spPr bwMode="gray">
            <a:xfrm>
              <a:off x="1680" y="1934"/>
              <a:ext cx="2160" cy="243"/>
            </a:xfrm>
            <a:prstGeom prst="rect">
              <a:avLst/>
            </a:prstGeom>
            <a:solidFill>
              <a:srgbClr val="0000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chemeClr val="bg1"/>
                  </a:solidFill>
                  <a:latin typeface="华文新魏" pitchFamily="2" charset="-122"/>
                  <a:ea typeface="华文新魏" pitchFamily="2" charset="-122"/>
                </a:rPr>
                <a:t>IT</a:t>
              </a:r>
              <a:r>
                <a:rPr lang="zh-CN" altLang="zh-CN" sz="2400" b="1" dirty="0">
                  <a:solidFill>
                    <a:schemeClr val="bg1"/>
                  </a:solidFill>
                  <a:latin typeface="华文新魏" pitchFamily="2" charset="-122"/>
                  <a:ea typeface="华文新魏" pitchFamily="2" charset="-122"/>
                </a:rPr>
                <a:t>项目质量计划</a:t>
              </a:r>
            </a:p>
          </p:txBody>
        </p:sp>
        <p:sp>
          <p:nvSpPr>
            <p:cNvPr id="3090" name="Text Box 13">
              <a:hlinkClick r:id="rId3" action="ppaction://hlinksldjump"/>
            </p:cNvPr>
            <p:cNvSpPr txBox="1">
              <a:spLocks noChangeAspect="1" noChangeArrowheads="1"/>
            </p:cNvSpPr>
            <p:nvPr/>
          </p:nvSpPr>
          <p:spPr bwMode="gray">
            <a:xfrm>
              <a:off x="1344" y="1911"/>
              <a:ext cx="322" cy="243"/>
            </a:xfrm>
            <a:prstGeom prst="rect">
              <a:avLst/>
            </a:prstGeom>
            <a:solidFill>
              <a:srgbClr val="0000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chemeClr val="bg1"/>
                  </a:solidFill>
                  <a:ea typeface="仿宋_GB2312" pitchFamily="49" charset="-122"/>
                </a:rPr>
                <a:t>7.2</a:t>
              </a:r>
            </a:p>
          </p:txBody>
        </p:sp>
      </p:grpSp>
      <p:grpSp>
        <p:nvGrpSpPr>
          <p:cNvPr id="3077" name="Group 14"/>
          <p:cNvGrpSpPr>
            <a:grpSpLocks noChangeAspect="1"/>
          </p:cNvGrpSpPr>
          <p:nvPr/>
        </p:nvGrpSpPr>
        <p:grpSpPr bwMode="auto">
          <a:xfrm>
            <a:off x="1524000" y="3733800"/>
            <a:ext cx="5668963" cy="822325"/>
            <a:chOff x="1296" y="1824"/>
            <a:chExt cx="2976" cy="432"/>
          </a:xfrm>
        </p:grpSpPr>
        <p:sp>
          <p:nvSpPr>
            <p:cNvPr id="9231" name="AutoShape 15">
              <a:hlinkClick r:id="rId4" action="ppaction://hlinksldjump"/>
            </p:cNvPr>
            <p:cNvSpPr>
              <a:spLocks noChangeAspect="1" noChangeArrowheads="1"/>
            </p:cNvSpPr>
            <p:nvPr/>
          </p:nvSpPr>
          <p:spPr bwMode="gray">
            <a:xfrm>
              <a:off x="1536" y="1899"/>
              <a:ext cx="2736" cy="288"/>
            </a:xfrm>
            <a:prstGeom prst="roundRect">
              <a:avLst>
                <a:gd name="adj" fmla="val 16667"/>
              </a:avLst>
            </a:prstGeom>
            <a:solidFill>
              <a:srgbClr val="CC0066"/>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9232" name="AutoShape 16"/>
            <p:cNvSpPr>
              <a:spLocks noChangeAspect="1" noChangeArrowheads="1"/>
            </p:cNvSpPr>
            <p:nvPr/>
          </p:nvSpPr>
          <p:spPr bwMode="gray">
            <a:xfrm>
              <a:off x="1296" y="1824"/>
              <a:ext cx="432" cy="432"/>
            </a:xfrm>
            <a:prstGeom prst="diamond">
              <a:avLst/>
            </a:prstGeom>
            <a:solidFill>
              <a:srgbClr val="CC0066"/>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3085" name="Text Box 17">
              <a:hlinkClick r:id="rId4" action="ppaction://hlinksldjump"/>
            </p:cNvPr>
            <p:cNvSpPr txBox="1">
              <a:spLocks noChangeAspect="1" noChangeArrowheads="1"/>
            </p:cNvSpPr>
            <p:nvPr/>
          </p:nvSpPr>
          <p:spPr bwMode="gray">
            <a:xfrm>
              <a:off x="1680" y="1934"/>
              <a:ext cx="2160" cy="243"/>
            </a:xfrm>
            <a:prstGeom prst="rect">
              <a:avLst/>
            </a:prstGeom>
            <a:solidFill>
              <a:srgbClr val="CC00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dirty="0">
                  <a:solidFill>
                    <a:schemeClr val="bg1"/>
                  </a:solidFill>
                  <a:latin typeface="华文新魏" pitchFamily="2" charset="-122"/>
                  <a:ea typeface="华文新魏" pitchFamily="2" charset="-122"/>
                </a:rPr>
                <a:t>IT</a:t>
              </a:r>
              <a:r>
                <a:rPr lang="zh-CN" altLang="zh-CN" sz="2400" b="1" dirty="0">
                  <a:solidFill>
                    <a:schemeClr val="bg1"/>
                  </a:solidFill>
                  <a:latin typeface="华文新魏" pitchFamily="2" charset="-122"/>
                  <a:ea typeface="华文新魏" pitchFamily="2" charset="-122"/>
                </a:rPr>
                <a:t>项目质量保证</a:t>
              </a:r>
            </a:p>
          </p:txBody>
        </p:sp>
        <p:sp>
          <p:nvSpPr>
            <p:cNvPr id="3086" name="Text Box 18">
              <a:hlinkClick r:id="rId4" action="ppaction://hlinksldjump"/>
            </p:cNvPr>
            <p:cNvSpPr txBox="1">
              <a:spLocks noChangeAspect="1" noChangeArrowheads="1"/>
            </p:cNvSpPr>
            <p:nvPr/>
          </p:nvSpPr>
          <p:spPr bwMode="gray">
            <a:xfrm>
              <a:off x="1344" y="1911"/>
              <a:ext cx="322" cy="243"/>
            </a:xfrm>
            <a:prstGeom prst="rect">
              <a:avLst/>
            </a:prstGeom>
            <a:solidFill>
              <a:srgbClr val="CC00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chemeClr val="bg1"/>
                  </a:solidFill>
                  <a:ea typeface="仿宋_GB2312" pitchFamily="49" charset="-122"/>
                </a:rPr>
                <a:t>7.3</a:t>
              </a:r>
            </a:p>
          </p:txBody>
        </p:sp>
      </p:grpSp>
      <p:grpSp>
        <p:nvGrpSpPr>
          <p:cNvPr id="3078" name="Group 24"/>
          <p:cNvGrpSpPr>
            <a:grpSpLocks noChangeAspect="1"/>
          </p:cNvGrpSpPr>
          <p:nvPr/>
        </p:nvGrpSpPr>
        <p:grpSpPr bwMode="auto">
          <a:xfrm>
            <a:off x="1524000" y="4724400"/>
            <a:ext cx="5668963" cy="822325"/>
            <a:chOff x="1296" y="1824"/>
            <a:chExt cx="2976" cy="432"/>
          </a:xfrm>
        </p:grpSpPr>
        <p:sp>
          <p:nvSpPr>
            <p:cNvPr id="9241" name="AutoShape 25">
              <a:hlinkClick r:id="rId5" action="ppaction://hlinksldjump"/>
            </p:cNvPr>
            <p:cNvSpPr>
              <a:spLocks noChangeAspect="1" noChangeArrowheads="1"/>
            </p:cNvSpPr>
            <p:nvPr/>
          </p:nvSpPr>
          <p:spPr bwMode="gray">
            <a:xfrm>
              <a:off x="1536" y="1899"/>
              <a:ext cx="2736" cy="288"/>
            </a:xfrm>
            <a:prstGeom prst="roundRect">
              <a:avLst>
                <a:gd name="adj" fmla="val 16667"/>
              </a:avLst>
            </a:prstGeom>
            <a:solidFill>
              <a:srgbClr val="292929"/>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9242" name="AutoShape 26"/>
            <p:cNvSpPr>
              <a:spLocks noChangeAspect="1" noChangeArrowheads="1"/>
            </p:cNvSpPr>
            <p:nvPr/>
          </p:nvSpPr>
          <p:spPr bwMode="gray">
            <a:xfrm>
              <a:off x="1296" y="1824"/>
              <a:ext cx="432" cy="432"/>
            </a:xfrm>
            <a:prstGeom prst="diamond">
              <a:avLst/>
            </a:prstGeom>
            <a:solidFill>
              <a:srgbClr val="292929"/>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400">
                <a:ea typeface="宋体" pitchFamily="2" charset="-122"/>
              </a:endParaRPr>
            </a:p>
          </p:txBody>
        </p:sp>
        <p:sp>
          <p:nvSpPr>
            <p:cNvPr id="3081" name="Text Box 27">
              <a:hlinkClick r:id="rId5" action="ppaction://hlinksldjump"/>
            </p:cNvPr>
            <p:cNvSpPr txBox="1">
              <a:spLocks noChangeAspect="1" noChangeArrowheads="1"/>
            </p:cNvSpPr>
            <p:nvPr/>
          </p:nvSpPr>
          <p:spPr bwMode="gray">
            <a:xfrm>
              <a:off x="1680" y="1934"/>
              <a:ext cx="2160" cy="243"/>
            </a:xfrm>
            <a:prstGeom prst="rect">
              <a:avLst/>
            </a:prstGeom>
            <a:solidFill>
              <a:srgbClr val="29292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chemeClr val="bg1"/>
                  </a:solidFill>
                  <a:latin typeface="华文新魏" pitchFamily="2" charset="-122"/>
                  <a:ea typeface="华文新魏" pitchFamily="2" charset="-122"/>
                </a:rPr>
                <a:t>IT</a:t>
              </a:r>
              <a:r>
                <a:rPr lang="zh-CN" altLang="zh-CN" sz="2400" b="1">
                  <a:solidFill>
                    <a:schemeClr val="bg1"/>
                  </a:solidFill>
                  <a:latin typeface="华文新魏" pitchFamily="2" charset="-122"/>
                  <a:ea typeface="华文新魏" pitchFamily="2" charset="-122"/>
                </a:rPr>
                <a:t>项目质量控制</a:t>
              </a:r>
            </a:p>
          </p:txBody>
        </p:sp>
        <p:sp>
          <p:nvSpPr>
            <p:cNvPr id="3082" name="Text Box 28">
              <a:hlinkClick r:id="rId5" action="ppaction://hlinksldjump"/>
            </p:cNvPr>
            <p:cNvSpPr txBox="1">
              <a:spLocks noChangeAspect="1" noChangeArrowheads="1"/>
            </p:cNvSpPr>
            <p:nvPr/>
          </p:nvSpPr>
          <p:spPr bwMode="gray">
            <a:xfrm>
              <a:off x="1344" y="1911"/>
              <a:ext cx="322" cy="243"/>
            </a:xfrm>
            <a:prstGeom prst="rect">
              <a:avLst/>
            </a:prstGeom>
            <a:solidFill>
              <a:srgbClr val="29292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2400" b="1">
                  <a:solidFill>
                    <a:schemeClr val="bg1"/>
                  </a:solidFill>
                  <a:ea typeface="仿宋_GB2312" pitchFamily="49" charset="-122"/>
                </a:rPr>
                <a:t>7.4</a:t>
              </a:r>
            </a:p>
          </p:txBody>
        </p:sp>
      </p:gr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1</a:t>
            </a:fld>
            <a:endParaRPr lang="en-US" altLang="zh-CN"/>
          </a:p>
        </p:txBody>
      </p:sp>
    </p:spTree>
    <p:extLst>
      <p:ext uri="{BB962C8B-B14F-4D97-AF65-F5344CB8AC3E}">
        <p14:creationId xmlns:p14="http://schemas.microsoft.com/office/powerpoint/2010/main" val="2619038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FF0066"/>
                </a:solidFill>
                <a:latin typeface="+mn-ea"/>
                <a:ea typeface="+mn-ea"/>
                <a:cs typeface="+mn-cs"/>
              </a:rPr>
              <a:t>3</a:t>
            </a:r>
            <a:r>
              <a:rPr kumimoji="1" lang="zh-CN" altLang="zh-CN" dirty="0" smtClean="0">
                <a:solidFill>
                  <a:srgbClr val="FF0066"/>
                </a:solidFill>
                <a:latin typeface="+mn-ea"/>
                <a:ea typeface="+mn-ea"/>
                <a:cs typeface="+mn-cs"/>
              </a:rPr>
              <a:t>．理解质量成本</a:t>
            </a:r>
          </a:p>
        </p:txBody>
      </p:sp>
      <p:sp>
        <p:nvSpPr>
          <p:cNvPr id="11267" name="内容占位符 2" descr="Rectangle: Click to edit Master text styles&#10;Second level&#10;Third level&#10;Fourth level&#10;Fifth level"/>
          <p:cNvSpPr>
            <a:spLocks noGrp="1"/>
          </p:cNvSpPr>
          <p:nvPr>
            <p:ph idx="1"/>
          </p:nvPr>
        </p:nvSpPr>
        <p:spPr/>
        <p:txBody>
          <a:bodyPr/>
          <a:lstStyle/>
          <a:p>
            <a:pPr>
              <a:lnSpc>
                <a:spcPct val="120000"/>
              </a:lnSpc>
            </a:pPr>
            <a:r>
              <a:rPr lang="zh-CN" altLang="en-US" dirty="0" smtClean="0">
                <a:solidFill>
                  <a:srgbClr val="FF0000"/>
                </a:solidFill>
              </a:rPr>
              <a:t>质量成本</a:t>
            </a:r>
            <a:r>
              <a:rPr lang="zh-CN" altLang="en-US" dirty="0" smtClean="0"/>
              <a:t>是指为了达到产品或服务质量要求而进行的全部工作的所有成本。</a:t>
            </a:r>
            <a:endParaRPr lang="en-US" altLang="zh-CN" dirty="0" smtClean="0"/>
          </a:p>
          <a:p>
            <a:pPr>
              <a:lnSpc>
                <a:spcPct val="120000"/>
              </a:lnSpc>
            </a:pPr>
            <a:r>
              <a:rPr lang="zh-CN" altLang="en-US" dirty="0" smtClean="0"/>
              <a:t>与质量相关的</a:t>
            </a:r>
            <a:r>
              <a:rPr lang="en-US" altLang="zh-CN" dirty="0" smtClean="0"/>
              <a:t>5</a:t>
            </a:r>
            <a:r>
              <a:rPr lang="zh-CN" altLang="en-US" dirty="0" smtClean="0"/>
              <a:t>类成本如下：</a:t>
            </a:r>
            <a:endParaRPr lang="en-US" altLang="zh-CN" dirty="0" smtClean="0"/>
          </a:p>
          <a:p>
            <a:pPr>
              <a:lnSpc>
                <a:spcPct val="120000"/>
              </a:lnSpc>
            </a:pPr>
            <a:r>
              <a:rPr lang="zh-CN" altLang="zh-CN" dirty="0" smtClean="0"/>
              <a:t>（</a:t>
            </a:r>
            <a:r>
              <a:rPr lang="en-US" altLang="zh-CN" sz="2000" dirty="0" smtClean="0"/>
              <a:t>1</a:t>
            </a:r>
            <a:r>
              <a:rPr lang="zh-CN" altLang="zh-CN" sz="2000" dirty="0" smtClean="0"/>
              <a:t>）</a:t>
            </a:r>
            <a:r>
              <a:rPr lang="zh-CN" altLang="zh-CN" sz="2000" dirty="0" smtClean="0">
                <a:solidFill>
                  <a:srgbClr val="FF0000"/>
                </a:solidFill>
              </a:rPr>
              <a:t>预防</a:t>
            </a:r>
            <a:r>
              <a:rPr lang="zh-CN" altLang="zh-CN" sz="2000" dirty="0" smtClean="0"/>
              <a:t>成本</a:t>
            </a:r>
            <a:r>
              <a:rPr lang="zh-CN" altLang="en-US" sz="2000" dirty="0" smtClean="0"/>
              <a:t>，如培训、质量的详细研究、对供应商和分包商的质量考察</a:t>
            </a:r>
            <a:r>
              <a:rPr lang="zh-CN" altLang="zh-CN" sz="2000" dirty="0" smtClean="0"/>
              <a:t>。</a:t>
            </a:r>
          </a:p>
          <a:p>
            <a:pPr>
              <a:lnSpc>
                <a:spcPct val="120000"/>
              </a:lnSpc>
            </a:pPr>
            <a:r>
              <a:rPr lang="zh-CN" altLang="zh-CN" sz="2000" dirty="0" smtClean="0"/>
              <a:t>（</a:t>
            </a:r>
            <a:r>
              <a:rPr lang="en-US" altLang="zh-CN" sz="2000" dirty="0" smtClean="0"/>
              <a:t>2</a:t>
            </a:r>
            <a:r>
              <a:rPr lang="zh-CN" altLang="zh-CN" sz="2000" dirty="0" smtClean="0"/>
              <a:t>）</a:t>
            </a:r>
            <a:r>
              <a:rPr lang="zh-CN" altLang="zh-CN" sz="2000" dirty="0" smtClean="0">
                <a:solidFill>
                  <a:srgbClr val="FF0000"/>
                </a:solidFill>
              </a:rPr>
              <a:t>评估</a:t>
            </a:r>
            <a:r>
              <a:rPr lang="zh-CN" altLang="zh-CN" sz="2000" dirty="0" smtClean="0"/>
              <a:t>成本</a:t>
            </a:r>
            <a:r>
              <a:rPr lang="zh-CN" altLang="en-US" sz="2000" dirty="0" smtClean="0"/>
              <a:t>，如产品测试、硬件设备检查维护、整理报告测试数据</a:t>
            </a:r>
            <a:r>
              <a:rPr lang="zh-CN" altLang="zh-CN" sz="2000" dirty="0" smtClean="0"/>
              <a:t>。</a:t>
            </a:r>
          </a:p>
          <a:p>
            <a:pPr>
              <a:lnSpc>
                <a:spcPct val="120000"/>
              </a:lnSpc>
            </a:pPr>
            <a:r>
              <a:rPr lang="zh-CN" altLang="zh-CN" sz="2000" dirty="0" smtClean="0"/>
              <a:t>（</a:t>
            </a:r>
            <a:r>
              <a:rPr lang="en-US" altLang="zh-CN" sz="2000" dirty="0" smtClean="0"/>
              <a:t>3</a:t>
            </a:r>
            <a:r>
              <a:rPr lang="zh-CN" altLang="zh-CN" sz="2000" dirty="0" smtClean="0"/>
              <a:t>）</a:t>
            </a:r>
            <a:r>
              <a:rPr lang="zh-CN" altLang="zh-CN" sz="2000" dirty="0" smtClean="0">
                <a:solidFill>
                  <a:srgbClr val="FF0000"/>
                </a:solidFill>
              </a:rPr>
              <a:t>内部</a:t>
            </a:r>
            <a:r>
              <a:rPr lang="zh-CN" altLang="zh-CN" sz="2000" dirty="0" smtClean="0"/>
              <a:t>故障成本</a:t>
            </a:r>
            <a:r>
              <a:rPr lang="zh-CN" altLang="en-US" sz="2000" dirty="0" smtClean="0"/>
              <a:t>，如返工产品的成本、为纠正设计错误而发生的设计变更成本</a:t>
            </a:r>
            <a:r>
              <a:rPr lang="zh-CN" altLang="zh-CN" sz="2000" dirty="0" smtClean="0"/>
              <a:t>。</a:t>
            </a:r>
          </a:p>
          <a:p>
            <a:pPr>
              <a:lnSpc>
                <a:spcPct val="120000"/>
              </a:lnSpc>
            </a:pPr>
            <a:r>
              <a:rPr lang="zh-CN" altLang="zh-CN" sz="2000" dirty="0" smtClean="0"/>
              <a:t>（</a:t>
            </a:r>
            <a:r>
              <a:rPr lang="en-US" altLang="zh-CN" sz="2000" dirty="0" smtClean="0"/>
              <a:t>4</a:t>
            </a:r>
            <a:r>
              <a:rPr lang="zh-CN" altLang="zh-CN" sz="2000" dirty="0" smtClean="0"/>
              <a:t>）</a:t>
            </a:r>
            <a:r>
              <a:rPr lang="zh-CN" altLang="zh-CN" sz="2000" dirty="0" smtClean="0">
                <a:solidFill>
                  <a:srgbClr val="FF0000"/>
                </a:solidFill>
              </a:rPr>
              <a:t>外部</a:t>
            </a:r>
            <a:r>
              <a:rPr lang="zh-CN" altLang="zh-CN" sz="2000" dirty="0" smtClean="0"/>
              <a:t>故障成本</a:t>
            </a:r>
            <a:r>
              <a:rPr lang="zh-CN" altLang="en-US" sz="2000" dirty="0" smtClean="0"/>
              <a:t>，如处理客户抱怨的成本</a:t>
            </a:r>
            <a:r>
              <a:rPr lang="zh-CN" altLang="zh-CN" sz="2000" dirty="0" smtClean="0"/>
              <a:t>。</a:t>
            </a:r>
          </a:p>
          <a:p>
            <a:pPr>
              <a:lnSpc>
                <a:spcPct val="120000"/>
              </a:lnSpc>
            </a:pPr>
            <a:r>
              <a:rPr lang="zh-CN" altLang="zh-CN" sz="2000" dirty="0" smtClean="0"/>
              <a:t>（</a:t>
            </a:r>
            <a:r>
              <a:rPr lang="en-US" altLang="zh-CN" sz="2000" dirty="0" smtClean="0"/>
              <a:t>5</a:t>
            </a:r>
            <a:r>
              <a:rPr lang="zh-CN" altLang="zh-CN" sz="2000" dirty="0" smtClean="0"/>
              <a:t>）测量和测试设备成本</a:t>
            </a:r>
            <a:r>
              <a:rPr lang="zh-CN" altLang="en-US" sz="2000" dirty="0" smtClean="0"/>
              <a:t>，购置设备所占用的资金成本</a:t>
            </a:r>
            <a:r>
              <a:rPr lang="zh-CN" altLang="zh-CN" sz="2000" dirty="0" smtClean="0"/>
              <a:t>。</a:t>
            </a:r>
          </a:p>
          <a:p>
            <a:pPr>
              <a:lnSpc>
                <a:spcPct val="120000"/>
              </a:lnSpc>
            </a:pPr>
            <a:endParaRPr lang="zh-CN" altLang="en-US"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10</a:t>
            </a:fld>
            <a:endParaRPr lang="en-US" altLang="zh-CN"/>
          </a:p>
        </p:txBody>
      </p:sp>
      <p:sp>
        <p:nvSpPr>
          <p:cNvPr id="4" name="圆角矩形标注 3"/>
          <p:cNvSpPr/>
          <p:nvPr/>
        </p:nvSpPr>
        <p:spPr bwMode="auto">
          <a:xfrm>
            <a:off x="4067944" y="404664"/>
            <a:ext cx="2952328" cy="792088"/>
          </a:xfrm>
          <a:prstGeom prst="wedgeRoundRectCallout">
            <a:avLst>
              <a:gd name="adj1" fmla="val -69012"/>
              <a:gd name="adj2" fmla="val 606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defRPr/>
            </a:pPr>
            <a:r>
              <a:rPr lang="zh-CN" altLang="en-US" dirty="0">
                <a:latin typeface="Arial" pitchFamily="34" charset="0"/>
              </a:rPr>
              <a:t>与任何管理活动一样，质量管理也是需要成本的。</a:t>
            </a:r>
          </a:p>
        </p:txBody>
      </p:sp>
    </p:spTree>
    <p:extLst>
      <p:ext uri="{BB962C8B-B14F-4D97-AF65-F5344CB8AC3E}">
        <p14:creationId xmlns:p14="http://schemas.microsoft.com/office/powerpoint/2010/main" val="155407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spcBef>
                <a:spcPct val="20000"/>
              </a:spcBef>
              <a:buClr>
                <a:schemeClr val="accent2"/>
              </a:buClr>
              <a:buSzPct val="75000"/>
              <a:buFont typeface="Wingdings" pitchFamily="2" charset="2"/>
              <a:buNone/>
            </a:pPr>
            <a:r>
              <a:rPr kumimoji="1" lang="en-US" altLang="zh-CN" dirty="0" smtClean="0">
                <a:solidFill>
                  <a:srgbClr val="990099"/>
                </a:solidFill>
                <a:latin typeface="+mn-ea"/>
                <a:ea typeface="+mn-ea"/>
              </a:rPr>
              <a:t>7.1.2  </a:t>
            </a:r>
            <a:r>
              <a:rPr kumimoji="1" lang="zh-CN" altLang="zh-CN" dirty="0" smtClean="0">
                <a:solidFill>
                  <a:srgbClr val="990099"/>
                </a:solidFill>
                <a:latin typeface="+mn-ea"/>
                <a:ea typeface="+mn-ea"/>
              </a:rPr>
              <a:t>质量管理的过程</a:t>
            </a:r>
            <a:endParaRPr kumimoji="1" lang="zh-CN" altLang="en-US" dirty="0" smtClean="0">
              <a:solidFill>
                <a:srgbClr val="990099"/>
              </a:solidFill>
              <a:latin typeface="+mn-ea"/>
              <a:ea typeface="+mn-ea"/>
            </a:endParaRPr>
          </a:p>
        </p:txBody>
      </p:sp>
      <p:sp>
        <p:nvSpPr>
          <p:cNvPr id="12291" name="内容占位符 2" descr="Rectangle: Click to edit Master text styles&#10;Second level&#10;Third level&#10;Fourth level&#10;Fifth level"/>
          <p:cNvSpPr>
            <a:spLocks noGrp="1"/>
          </p:cNvSpPr>
          <p:nvPr>
            <p:ph idx="1"/>
          </p:nvPr>
        </p:nvSpPr>
        <p:spPr>
          <a:xfrm>
            <a:off x="468313" y="1628775"/>
            <a:ext cx="8229600" cy="3888457"/>
          </a:xfrm>
        </p:spPr>
        <p:txBody>
          <a:bodyPr/>
          <a:lstStyle/>
          <a:p>
            <a:pPr marL="0" lvl="2" indent="0">
              <a:lnSpc>
                <a:spcPct val="150000"/>
              </a:lnSpc>
              <a:buNone/>
            </a:pPr>
            <a:r>
              <a:rPr lang="en-US" altLang="zh-CN" dirty="0" smtClean="0">
                <a:latin typeface="+mn-ea"/>
                <a:ea typeface="+mn-ea"/>
              </a:rPr>
              <a:t>1</a:t>
            </a:r>
            <a:r>
              <a:rPr lang="zh-CN" altLang="zh-CN" dirty="0" smtClean="0">
                <a:latin typeface="+mn-ea"/>
                <a:ea typeface="+mn-ea"/>
              </a:rPr>
              <a:t>．质量</a:t>
            </a:r>
            <a:r>
              <a:rPr lang="zh-CN" altLang="zh-CN" dirty="0" smtClean="0">
                <a:solidFill>
                  <a:srgbClr val="FF0000"/>
                </a:solidFill>
                <a:latin typeface="+mn-ea"/>
                <a:ea typeface="+mn-ea"/>
              </a:rPr>
              <a:t>规划</a:t>
            </a:r>
            <a:r>
              <a:rPr lang="zh-CN" altLang="en-US" dirty="0" smtClean="0">
                <a:latin typeface="+mn-ea"/>
                <a:ea typeface="+mn-ea"/>
              </a:rPr>
              <a:t>：确定适合项目的质量标准，并决定如何满足这些标准的过程。</a:t>
            </a:r>
            <a:endParaRPr lang="zh-CN" altLang="zh-CN" dirty="0" smtClean="0">
              <a:latin typeface="+mn-ea"/>
              <a:ea typeface="+mn-ea"/>
            </a:endParaRPr>
          </a:p>
          <a:p>
            <a:pPr marL="0" lvl="2" indent="0">
              <a:lnSpc>
                <a:spcPct val="150000"/>
              </a:lnSpc>
              <a:buNone/>
            </a:pPr>
            <a:r>
              <a:rPr lang="en-US" altLang="zh-CN" dirty="0" smtClean="0">
                <a:latin typeface="+mn-ea"/>
                <a:ea typeface="+mn-ea"/>
              </a:rPr>
              <a:t>2</a:t>
            </a:r>
            <a:r>
              <a:rPr lang="zh-CN" altLang="zh-CN" dirty="0" smtClean="0">
                <a:latin typeface="+mn-ea"/>
                <a:ea typeface="+mn-ea"/>
              </a:rPr>
              <a:t>．质量</a:t>
            </a:r>
            <a:r>
              <a:rPr lang="zh-CN" altLang="zh-CN" dirty="0" smtClean="0">
                <a:solidFill>
                  <a:srgbClr val="FF0000"/>
                </a:solidFill>
                <a:latin typeface="+mn-ea"/>
                <a:ea typeface="+mn-ea"/>
              </a:rPr>
              <a:t>保证</a:t>
            </a:r>
            <a:r>
              <a:rPr lang="zh-CN" altLang="en-US" dirty="0" smtClean="0">
                <a:latin typeface="+mn-ea"/>
                <a:ea typeface="+mn-ea"/>
              </a:rPr>
              <a:t>：定期评估整体项目绩效，确保项目将会满足相关质量标准。</a:t>
            </a:r>
            <a:endParaRPr lang="zh-CN" altLang="zh-CN" dirty="0" smtClean="0">
              <a:latin typeface="+mn-ea"/>
              <a:ea typeface="+mn-ea"/>
            </a:endParaRPr>
          </a:p>
          <a:p>
            <a:pPr marL="0" lvl="2" indent="0">
              <a:lnSpc>
                <a:spcPct val="150000"/>
              </a:lnSpc>
              <a:buNone/>
            </a:pPr>
            <a:r>
              <a:rPr lang="en-US" altLang="zh-CN" dirty="0" smtClean="0">
                <a:latin typeface="+mn-ea"/>
                <a:ea typeface="+mn-ea"/>
              </a:rPr>
              <a:t>3</a:t>
            </a:r>
            <a:r>
              <a:rPr lang="zh-CN" altLang="zh-CN" dirty="0" smtClean="0">
                <a:latin typeface="+mn-ea"/>
                <a:ea typeface="+mn-ea"/>
              </a:rPr>
              <a:t>．质量</a:t>
            </a:r>
            <a:r>
              <a:rPr lang="zh-CN" altLang="zh-CN" dirty="0" smtClean="0">
                <a:solidFill>
                  <a:srgbClr val="FF0000"/>
                </a:solidFill>
                <a:latin typeface="+mn-ea"/>
                <a:ea typeface="+mn-ea"/>
              </a:rPr>
              <a:t>控制</a:t>
            </a:r>
            <a:r>
              <a:rPr lang="zh-CN" altLang="en-US" dirty="0" smtClean="0">
                <a:latin typeface="+mn-ea"/>
                <a:ea typeface="+mn-ea"/>
              </a:rPr>
              <a:t>：监督并记录质量活动执行结果，以便评估绩效，并推荐必要的变更过程。</a:t>
            </a:r>
            <a:endParaRPr lang="zh-CN" altLang="zh-CN" dirty="0" smtClean="0">
              <a:latin typeface="+mn-ea"/>
              <a:ea typeface="+mn-ea"/>
            </a:endParaRPr>
          </a:p>
          <a:p>
            <a:pPr marL="0" lvl="1">
              <a:lnSpc>
                <a:spcPct val="150000"/>
              </a:lnSpc>
            </a:pPr>
            <a:endParaRPr lang="zh-CN" altLang="en-US" dirty="0" smtClean="0">
              <a:latin typeface="+mn-ea"/>
              <a:ea typeface="+mn-ea"/>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11</a:t>
            </a:fld>
            <a:endParaRPr lang="en-US" altLang="zh-CN"/>
          </a:p>
        </p:txBody>
      </p:sp>
    </p:spTree>
    <p:extLst>
      <p:ext uri="{BB962C8B-B14F-4D97-AF65-F5344CB8AC3E}">
        <p14:creationId xmlns:p14="http://schemas.microsoft.com/office/powerpoint/2010/main" val="247943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CBE4BB4-9B8A-4289-881D-7671A36B60C5}" type="slidenum">
              <a:rPr lang="zh-CN" altLang="en-US" smtClean="0"/>
              <a:pPr>
                <a:defRPr/>
              </a:pPr>
              <a:t>12</a:t>
            </a:fld>
            <a:endParaRPr lang="en-US" altLang="zh-CN"/>
          </a:p>
        </p:txBody>
      </p:sp>
      <p:sp>
        <p:nvSpPr>
          <p:cNvPr id="5" name="Rectangle 5"/>
          <p:cNvSpPr>
            <a:spLocks noChangeArrowheads="1"/>
          </p:cNvSpPr>
          <p:nvPr/>
        </p:nvSpPr>
        <p:spPr bwMode="auto">
          <a:xfrm>
            <a:off x="3723037" y="666746"/>
            <a:ext cx="1985040" cy="550114"/>
          </a:xfrm>
          <a:prstGeom prst="rect">
            <a:avLst/>
          </a:prstGeom>
          <a:solidFill>
            <a:srgbClr val="000000"/>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spcBef>
                <a:spcPct val="0"/>
              </a:spcBef>
            </a:pPr>
            <a:r>
              <a:rPr kumimoji="0" lang="zh-CN" altLang="en-US" sz="1800">
                <a:solidFill>
                  <a:srgbClr val="FFFFFF"/>
                </a:solidFill>
                <a:ea typeface="黑体" pitchFamily="2" charset="-122"/>
                <a:cs typeface="Times New Roman" pitchFamily="18" charset="0"/>
              </a:rPr>
              <a:t>项目质量管理</a:t>
            </a:r>
            <a:endParaRPr kumimoji="0" lang="zh-CN" altLang="en-US" sz="1800">
              <a:latin typeface="Arial" charset="0"/>
              <a:ea typeface="黑体" pitchFamily="2" charset="-122"/>
              <a:cs typeface="Times New Roman" pitchFamily="18" charset="0"/>
            </a:endParaRPr>
          </a:p>
        </p:txBody>
      </p:sp>
      <p:sp>
        <p:nvSpPr>
          <p:cNvPr id="6" name="Rectangle 6"/>
          <p:cNvSpPr>
            <a:spLocks noChangeArrowheads="1"/>
          </p:cNvSpPr>
          <p:nvPr/>
        </p:nvSpPr>
        <p:spPr bwMode="auto">
          <a:xfrm>
            <a:off x="627320" y="1662595"/>
            <a:ext cx="2580552" cy="550114"/>
          </a:xfrm>
          <a:prstGeom prst="rect">
            <a:avLst/>
          </a:prstGeom>
          <a:solidFill>
            <a:srgbClr val="000000"/>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eaLnBrk="1" hangingPunct="1">
              <a:lnSpc>
                <a:spcPct val="100000"/>
              </a:lnSpc>
              <a:spcBef>
                <a:spcPct val="0"/>
              </a:spcBef>
            </a:pPr>
            <a:r>
              <a:rPr kumimoji="0" lang="en-US" altLang="zh-CN" sz="1800" b="1" dirty="0" smtClean="0">
                <a:solidFill>
                  <a:srgbClr val="FFFFFF"/>
                </a:solidFill>
                <a:ea typeface="黑体" pitchFamily="2" charset="-122"/>
                <a:cs typeface="Times New Roman" pitchFamily="18" charset="0"/>
              </a:rPr>
              <a:t>1</a:t>
            </a:r>
            <a:r>
              <a:rPr kumimoji="0" lang="zh-CN" altLang="en-US" sz="1800" b="1" dirty="0">
                <a:solidFill>
                  <a:srgbClr val="FFFFFF"/>
                </a:solidFill>
                <a:ea typeface="黑体" pitchFamily="2" charset="-122"/>
                <a:cs typeface="Times New Roman" pitchFamily="18" charset="0"/>
              </a:rPr>
              <a:t>质量</a:t>
            </a:r>
            <a:r>
              <a:rPr kumimoji="0" lang="zh-CN" altLang="en-US" sz="1800" b="1" dirty="0" smtClean="0">
                <a:solidFill>
                  <a:srgbClr val="FFFFFF"/>
                </a:solidFill>
                <a:ea typeface="黑体" pitchFamily="2" charset="-122"/>
                <a:cs typeface="Times New Roman" pitchFamily="18" charset="0"/>
              </a:rPr>
              <a:t>计划</a:t>
            </a:r>
            <a:endParaRPr kumimoji="0" lang="zh-CN" altLang="en-US" sz="1800" b="1" dirty="0">
              <a:latin typeface="Arial" charset="0"/>
              <a:ea typeface="黑体" pitchFamily="2" charset="-122"/>
              <a:cs typeface="Times New Roman" pitchFamily="18" charset="0"/>
            </a:endParaRPr>
          </a:p>
        </p:txBody>
      </p:sp>
      <p:sp>
        <p:nvSpPr>
          <p:cNvPr id="7" name="Rectangle 7"/>
          <p:cNvSpPr>
            <a:spLocks noChangeArrowheads="1"/>
          </p:cNvSpPr>
          <p:nvPr/>
        </p:nvSpPr>
        <p:spPr bwMode="auto">
          <a:xfrm>
            <a:off x="627320" y="2212709"/>
            <a:ext cx="2580552" cy="4175228"/>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eaLnBrk="1" hangingPunct="1">
              <a:lnSpc>
                <a:spcPct val="100000"/>
              </a:lnSpc>
              <a:spcBef>
                <a:spcPct val="0"/>
              </a:spcBef>
            </a:pPr>
            <a:r>
              <a:rPr kumimoji="0" lang="zh-CN" altLang="en-US" sz="1600" b="1" dirty="0" smtClean="0">
                <a:solidFill>
                  <a:srgbClr val="FF0000"/>
                </a:solidFill>
                <a:cs typeface="Times New Roman" pitchFamily="18" charset="0"/>
              </a:rPr>
              <a:t>一、输入</a:t>
            </a:r>
            <a:endParaRPr kumimoji="0" lang="zh-CN" altLang="en-US" sz="1600" dirty="0">
              <a:solidFill>
                <a:srgbClr val="FF0000"/>
              </a:solidFill>
              <a:latin typeface="Arial" charset="0"/>
            </a:endParaRPr>
          </a:p>
          <a:p>
            <a:pPr>
              <a:lnSpc>
                <a:spcPct val="100000"/>
              </a:lnSpc>
              <a:spcBef>
                <a:spcPct val="0"/>
              </a:spcBef>
            </a:pPr>
            <a:r>
              <a:rPr kumimoji="0" lang="en-US" altLang="zh-CN" sz="1600" dirty="0" smtClean="0">
                <a:cs typeface="Times New Roman" pitchFamily="18" charset="0"/>
              </a:rPr>
              <a:t>1.</a:t>
            </a:r>
            <a:r>
              <a:rPr kumimoji="0" lang="zh-CN" altLang="en-US" sz="1600" dirty="0" smtClean="0">
                <a:cs typeface="Times New Roman" pitchFamily="18" charset="0"/>
              </a:rPr>
              <a:t>质量方针</a:t>
            </a:r>
            <a:endParaRPr kumimoji="0" lang="en-US" altLang="zh-CN" sz="1600" dirty="0" smtClean="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2.</a:t>
            </a:r>
            <a:r>
              <a:rPr kumimoji="0" lang="zh-CN" altLang="en-US" sz="1600" dirty="0" smtClean="0">
                <a:latin typeface="Arial" charset="0"/>
                <a:cs typeface="Times New Roman" pitchFamily="18" charset="0"/>
              </a:rPr>
              <a:t>范围描述</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3.</a:t>
            </a:r>
            <a:r>
              <a:rPr kumimoji="0" lang="zh-CN" altLang="en-US" sz="1600" dirty="0" smtClean="0">
                <a:latin typeface="Arial" charset="0"/>
                <a:cs typeface="Times New Roman" pitchFamily="18" charset="0"/>
              </a:rPr>
              <a:t>质量标准</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4.</a:t>
            </a:r>
            <a:r>
              <a:rPr kumimoji="0" lang="zh-CN" altLang="en-US" sz="1600" dirty="0" smtClean="0">
                <a:latin typeface="Arial" charset="0"/>
                <a:cs typeface="Times New Roman" pitchFamily="18" charset="0"/>
              </a:rPr>
              <a:t>产品说明</a:t>
            </a:r>
            <a:endParaRPr kumimoji="0" lang="zh-CN" altLang="en-US" sz="1600" dirty="0">
              <a:latin typeface="Arial" charset="0"/>
            </a:endParaRPr>
          </a:p>
          <a:p>
            <a:pPr>
              <a:lnSpc>
                <a:spcPct val="100000"/>
              </a:lnSpc>
              <a:spcBef>
                <a:spcPct val="0"/>
              </a:spcBef>
            </a:pPr>
            <a:r>
              <a:rPr kumimoji="0" lang="zh-CN" altLang="en-US" sz="1600" b="1" dirty="0" smtClean="0">
                <a:solidFill>
                  <a:srgbClr val="FF0000"/>
                </a:solidFill>
                <a:cs typeface="Times New Roman" pitchFamily="18" charset="0"/>
              </a:rPr>
              <a:t>二、工具</a:t>
            </a:r>
            <a:r>
              <a:rPr kumimoji="0" lang="zh-CN" altLang="en-US" sz="1600" b="1" dirty="0">
                <a:solidFill>
                  <a:srgbClr val="FF0000"/>
                </a:solidFill>
                <a:cs typeface="Times New Roman" pitchFamily="18" charset="0"/>
              </a:rPr>
              <a:t>和技术</a:t>
            </a:r>
            <a:endParaRPr kumimoji="0" lang="zh-CN" altLang="en-US" sz="1600" dirty="0">
              <a:solidFill>
                <a:srgbClr val="FF0000"/>
              </a:solidFill>
              <a:latin typeface="Arial" charset="0"/>
            </a:endParaRPr>
          </a:p>
          <a:p>
            <a:pPr>
              <a:lnSpc>
                <a:spcPct val="100000"/>
              </a:lnSpc>
              <a:spcBef>
                <a:spcPct val="0"/>
              </a:spcBef>
            </a:pPr>
            <a:r>
              <a:rPr kumimoji="0" lang="en-US" altLang="zh-CN" sz="1600" dirty="0" smtClean="0">
                <a:cs typeface="Times New Roman" pitchFamily="18" charset="0"/>
              </a:rPr>
              <a:t>1.</a:t>
            </a:r>
            <a:r>
              <a:rPr kumimoji="0" lang="zh-CN" altLang="en-US" sz="1600" dirty="0" smtClean="0">
                <a:cs typeface="Times New Roman" pitchFamily="18" charset="0"/>
              </a:rPr>
              <a:t>效益</a:t>
            </a:r>
            <a:r>
              <a:rPr kumimoji="0" lang="en-US" altLang="zh-CN" sz="1600" dirty="0" smtClean="0">
                <a:cs typeface="Times New Roman" pitchFamily="18" charset="0"/>
              </a:rPr>
              <a:t>/</a:t>
            </a:r>
            <a:r>
              <a:rPr kumimoji="0" lang="zh-CN" altLang="en-US" sz="1600" dirty="0" smtClean="0">
                <a:cs typeface="Times New Roman" pitchFamily="18" charset="0"/>
              </a:rPr>
              <a:t>成本分析法</a:t>
            </a:r>
            <a:endParaRPr kumimoji="0" lang="en-US" altLang="zh-CN" sz="1600" dirty="0" smtClean="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2.</a:t>
            </a:r>
            <a:r>
              <a:rPr kumimoji="0" lang="zh-CN" altLang="en-US" sz="1600" dirty="0" smtClean="0">
                <a:latin typeface="Arial" charset="0"/>
                <a:cs typeface="Times New Roman" pitchFamily="18" charset="0"/>
              </a:rPr>
              <a:t>基准法</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3.</a:t>
            </a:r>
            <a:r>
              <a:rPr kumimoji="0" lang="zh-CN" altLang="en-US" sz="1600" dirty="0" smtClean="0">
                <a:latin typeface="Arial" charset="0"/>
                <a:cs typeface="Times New Roman" pitchFamily="18" charset="0"/>
              </a:rPr>
              <a:t>流程图法</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4.</a:t>
            </a:r>
            <a:r>
              <a:rPr kumimoji="0" lang="zh-CN" altLang="en-US" sz="1600" dirty="0" smtClean="0">
                <a:latin typeface="Arial" charset="0"/>
                <a:cs typeface="Times New Roman" pitchFamily="18" charset="0"/>
              </a:rPr>
              <a:t>试验设计</a:t>
            </a:r>
            <a:endParaRPr kumimoji="0" lang="zh-CN" altLang="en-US" sz="1600" dirty="0">
              <a:latin typeface="Arial" charset="0"/>
            </a:endParaRPr>
          </a:p>
          <a:p>
            <a:pPr>
              <a:lnSpc>
                <a:spcPct val="100000"/>
              </a:lnSpc>
              <a:spcBef>
                <a:spcPct val="0"/>
              </a:spcBef>
            </a:pPr>
            <a:r>
              <a:rPr kumimoji="0" lang="zh-CN" altLang="en-US" sz="1600" b="1" dirty="0" smtClean="0">
                <a:solidFill>
                  <a:srgbClr val="FF0000"/>
                </a:solidFill>
                <a:cs typeface="Times New Roman" pitchFamily="18" charset="0"/>
              </a:rPr>
              <a:t>三、输 </a:t>
            </a:r>
            <a:r>
              <a:rPr kumimoji="0" lang="zh-CN" altLang="en-US" sz="1600" b="1" dirty="0">
                <a:solidFill>
                  <a:srgbClr val="FF0000"/>
                </a:solidFill>
                <a:cs typeface="Times New Roman" pitchFamily="18" charset="0"/>
              </a:rPr>
              <a:t>出</a:t>
            </a:r>
            <a:endParaRPr kumimoji="0" lang="zh-CN" altLang="en-US" sz="1600" dirty="0">
              <a:solidFill>
                <a:srgbClr val="FF0000"/>
              </a:solidFill>
              <a:latin typeface="Arial" charset="0"/>
            </a:endParaRPr>
          </a:p>
          <a:p>
            <a:pPr>
              <a:lnSpc>
                <a:spcPct val="100000"/>
              </a:lnSpc>
              <a:spcBef>
                <a:spcPct val="0"/>
              </a:spcBef>
            </a:pPr>
            <a:r>
              <a:rPr kumimoji="0" lang="en-US" altLang="zh-CN" sz="1600" dirty="0" smtClean="0">
                <a:cs typeface="Times New Roman" pitchFamily="18" charset="0"/>
              </a:rPr>
              <a:t>1.</a:t>
            </a:r>
            <a:r>
              <a:rPr kumimoji="0" lang="zh-CN" altLang="en-US" sz="1600" dirty="0" smtClean="0">
                <a:cs typeface="Times New Roman" pitchFamily="18" charset="0"/>
              </a:rPr>
              <a:t>质量管理计划</a:t>
            </a:r>
            <a:endParaRPr kumimoji="0" lang="en-US" altLang="zh-CN" sz="1600" dirty="0" smtClean="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2.</a:t>
            </a:r>
            <a:r>
              <a:rPr kumimoji="0" lang="zh-CN" altLang="en-US" sz="1600" dirty="0" smtClean="0">
                <a:latin typeface="Arial" charset="0"/>
                <a:cs typeface="Times New Roman" pitchFamily="18" charset="0"/>
              </a:rPr>
              <a:t>过程改进计划</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3.</a:t>
            </a:r>
            <a:r>
              <a:rPr kumimoji="0" lang="zh-CN" altLang="en-US" sz="1600" dirty="0" smtClean="0">
                <a:latin typeface="Arial" charset="0"/>
                <a:cs typeface="Times New Roman" pitchFamily="18" charset="0"/>
              </a:rPr>
              <a:t>质量测试指标</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4.</a:t>
            </a:r>
            <a:r>
              <a:rPr kumimoji="0" lang="zh-CN" altLang="en-US" sz="1600" dirty="0" smtClean="0">
                <a:latin typeface="Arial" charset="0"/>
                <a:cs typeface="Times New Roman" pitchFamily="18" charset="0"/>
              </a:rPr>
              <a:t>质量核对表</a:t>
            </a:r>
            <a:endParaRPr kumimoji="0" lang="zh-CN" altLang="en-US" sz="1600" dirty="0">
              <a:latin typeface="Arial" charset="0"/>
            </a:endParaRPr>
          </a:p>
          <a:p>
            <a:pPr>
              <a:lnSpc>
                <a:spcPct val="100000"/>
              </a:lnSpc>
              <a:spcBef>
                <a:spcPct val="0"/>
              </a:spcBef>
            </a:pPr>
            <a:endParaRPr kumimoji="0" lang="en-US" altLang="zh-CN" sz="1800" dirty="0">
              <a:solidFill>
                <a:srgbClr val="FF0000"/>
              </a:solidFill>
              <a:latin typeface="Arial" charset="0"/>
            </a:endParaRPr>
          </a:p>
        </p:txBody>
      </p:sp>
      <p:sp>
        <p:nvSpPr>
          <p:cNvPr id="8" name="Rectangle 8"/>
          <p:cNvSpPr>
            <a:spLocks noChangeArrowheads="1"/>
          </p:cNvSpPr>
          <p:nvPr/>
        </p:nvSpPr>
        <p:spPr bwMode="auto">
          <a:xfrm>
            <a:off x="3425281" y="1662595"/>
            <a:ext cx="2580552" cy="544472"/>
          </a:xfrm>
          <a:prstGeom prst="rect">
            <a:avLst/>
          </a:prstGeom>
          <a:solidFill>
            <a:srgbClr val="000000"/>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eaLnBrk="1" hangingPunct="1">
              <a:lnSpc>
                <a:spcPct val="100000"/>
              </a:lnSpc>
              <a:spcBef>
                <a:spcPct val="0"/>
              </a:spcBef>
            </a:pPr>
            <a:r>
              <a:rPr kumimoji="0" lang="en-US" altLang="zh-CN" sz="1800" b="1">
                <a:solidFill>
                  <a:srgbClr val="FFFFFF"/>
                </a:solidFill>
                <a:ea typeface="黑体" pitchFamily="2" charset="-122"/>
                <a:cs typeface="Times New Roman" pitchFamily="18" charset="0"/>
              </a:rPr>
              <a:t>2</a:t>
            </a:r>
            <a:r>
              <a:rPr kumimoji="0" lang="zh-CN" altLang="en-US" sz="1800" b="1">
                <a:solidFill>
                  <a:srgbClr val="FFFFFF"/>
                </a:solidFill>
                <a:ea typeface="黑体" pitchFamily="2" charset="-122"/>
                <a:cs typeface="Times New Roman" pitchFamily="18" charset="0"/>
              </a:rPr>
              <a:t>质量保证</a:t>
            </a:r>
            <a:endParaRPr kumimoji="0" lang="zh-CN" altLang="en-US" sz="1800" b="1">
              <a:latin typeface="Arial" charset="0"/>
              <a:ea typeface="黑体" pitchFamily="2" charset="-122"/>
              <a:cs typeface="Times New Roman" pitchFamily="18" charset="0"/>
            </a:endParaRPr>
          </a:p>
        </p:txBody>
      </p:sp>
      <p:sp>
        <p:nvSpPr>
          <p:cNvPr id="9" name="Rectangle 9"/>
          <p:cNvSpPr>
            <a:spLocks noChangeArrowheads="1"/>
          </p:cNvSpPr>
          <p:nvPr/>
        </p:nvSpPr>
        <p:spPr bwMode="auto">
          <a:xfrm>
            <a:off x="3425281" y="2207067"/>
            <a:ext cx="2580552" cy="4180870"/>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eaLnBrk="1" hangingPunct="1">
              <a:lnSpc>
                <a:spcPct val="100000"/>
              </a:lnSpc>
              <a:spcBef>
                <a:spcPct val="0"/>
              </a:spcBef>
            </a:pPr>
            <a:r>
              <a:rPr kumimoji="0" lang="zh-CN" altLang="en-US" sz="1800" b="1" dirty="0" smtClean="0">
                <a:solidFill>
                  <a:srgbClr val="FF0000"/>
                </a:solidFill>
                <a:cs typeface="Times New Roman" pitchFamily="18" charset="0"/>
              </a:rPr>
              <a:t>一、输入</a:t>
            </a:r>
            <a:endParaRPr kumimoji="0" lang="zh-CN" altLang="en-US" sz="1800" b="1" dirty="0">
              <a:solidFill>
                <a:srgbClr val="FF0000"/>
              </a:solidFill>
              <a:cs typeface="Times New Roman" pitchFamily="18" charset="0"/>
            </a:endParaRPr>
          </a:p>
          <a:p>
            <a:pPr>
              <a:spcBef>
                <a:spcPct val="0"/>
              </a:spcBef>
            </a:pPr>
            <a:r>
              <a:rPr kumimoji="0" lang="en-US" altLang="zh-CN" sz="1600" dirty="0">
                <a:latin typeface="Arial" charset="0"/>
                <a:cs typeface="Times New Roman" pitchFamily="18" charset="0"/>
              </a:rPr>
              <a:t>1.</a:t>
            </a:r>
            <a:r>
              <a:rPr kumimoji="0" lang="zh-CN" altLang="en-US" sz="1600" dirty="0">
                <a:latin typeface="Arial" charset="0"/>
                <a:cs typeface="Times New Roman" pitchFamily="18" charset="0"/>
              </a:rPr>
              <a:t>质量管理计划</a:t>
            </a:r>
            <a:endParaRPr kumimoji="0" lang="en-US" altLang="zh-CN" sz="1600" dirty="0">
              <a:latin typeface="Arial" charset="0"/>
              <a:cs typeface="Times New Roman" pitchFamily="18" charset="0"/>
            </a:endParaRPr>
          </a:p>
          <a:p>
            <a:pPr>
              <a:spcBef>
                <a:spcPct val="0"/>
              </a:spcBef>
            </a:pPr>
            <a:r>
              <a:rPr kumimoji="0" lang="en-US" altLang="zh-CN" sz="1600" dirty="0">
                <a:latin typeface="Arial" charset="0"/>
                <a:cs typeface="Times New Roman" pitchFamily="18" charset="0"/>
              </a:rPr>
              <a:t>2.</a:t>
            </a:r>
            <a:r>
              <a:rPr kumimoji="0" lang="zh-CN" altLang="en-US" sz="1600" dirty="0">
                <a:latin typeface="Arial" charset="0"/>
                <a:cs typeface="Times New Roman" pitchFamily="18" charset="0"/>
              </a:rPr>
              <a:t>质量测试指标</a:t>
            </a:r>
            <a:endParaRPr kumimoji="0" lang="en-US" altLang="zh-CN" sz="1600" dirty="0">
              <a:latin typeface="Arial" charset="0"/>
              <a:cs typeface="Times New Roman" pitchFamily="18" charset="0"/>
            </a:endParaRPr>
          </a:p>
          <a:p>
            <a:pPr>
              <a:spcBef>
                <a:spcPct val="0"/>
              </a:spcBef>
            </a:pPr>
            <a:r>
              <a:rPr kumimoji="0" lang="en-US" altLang="zh-CN" sz="1600" dirty="0">
                <a:latin typeface="Arial" charset="0"/>
                <a:cs typeface="Times New Roman" pitchFamily="18" charset="0"/>
              </a:rPr>
              <a:t>3.</a:t>
            </a:r>
            <a:r>
              <a:rPr kumimoji="0" lang="zh-CN" altLang="en-US" sz="1600" dirty="0">
                <a:latin typeface="Arial" charset="0"/>
                <a:cs typeface="Times New Roman" pitchFamily="18" charset="0"/>
              </a:rPr>
              <a:t>过程改进</a:t>
            </a:r>
            <a:r>
              <a:rPr kumimoji="0" lang="zh-CN" altLang="en-US" sz="1600" dirty="0" smtClean="0">
                <a:latin typeface="Arial" charset="0"/>
                <a:cs typeface="Times New Roman" pitchFamily="18" charset="0"/>
              </a:rPr>
              <a:t>计划</a:t>
            </a:r>
            <a:endParaRPr kumimoji="0" lang="en-US" altLang="zh-CN" sz="1600" dirty="0" smtClean="0">
              <a:latin typeface="Arial" charset="0"/>
              <a:cs typeface="Times New Roman" pitchFamily="18" charset="0"/>
            </a:endParaRPr>
          </a:p>
          <a:p>
            <a:pPr>
              <a:spcBef>
                <a:spcPct val="0"/>
              </a:spcBef>
            </a:pPr>
            <a:r>
              <a:rPr kumimoji="0" lang="en-US" altLang="zh-CN" sz="1600" dirty="0" smtClean="0">
                <a:latin typeface="Arial" charset="0"/>
                <a:cs typeface="Times New Roman" pitchFamily="18" charset="0"/>
              </a:rPr>
              <a:t>4.</a:t>
            </a:r>
            <a:r>
              <a:rPr kumimoji="0" lang="zh-CN" altLang="en-US" sz="1600" dirty="0" smtClean="0">
                <a:latin typeface="Arial" charset="0"/>
                <a:cs typeface="Times New Roman" pitchFamily="18" charset="0"/>
              </a:rPr>
              <a:t>项目文件</a:t>
            </a:r>
            <a:endParaRPr kumimoji="0" lang="zh-CN" altLang="en-US" sz="1600" dirty="0">
              <a:latin typeface="Arial" charset="0"/>
              <a:cs typeface="Times New Roman" pitchFamily="18" charset="0"/>
            </a:endParaRPr>
          </a:p>
          <a:p>
            <a:pPr>
              <a:lnSpc>
                <a:spcPct val="100000"/>
              </a:lnSpc>
              <a:spcBef>
                <a:spcPct val="0"/>
              </a:spcBef>
            </a:pPr>
            <a:r>
              <a:rPr kumimoji="0" lang="zh-CN" altLang="en-US" sz="1800" b="1" dirty="0" smtClean="0">
                <a:solidFill>
                  <a:srgbClr val="FF0000"/>
                </a:solidFill>
                <a:cs typeface="Times New Roman" pitchFamily="18" charset="0"/>
              </a:rPr>
              <a:t>二、工具</a:t>
            </a:r>
            <a:r>
              <a:rPr kumimoji="0" lang="zh-CN" altLang="en-US" sz="1800" b="1" dirty="0">
                <a:solidFill>
                  <a:srgbClr val="FF0000"/>
                </a:solidFill>
                <a:cs typeface="Times New Roman" pitchFamily="18" charset="0"/>
              </a:rPr>
              <a:t>和技术</a:t>
            </a:r>
            <a:endParaRPr kumimoji="0" lang="zh-CN" altLang="en-US" sz="1800" dirty="0">
              <a:solidFill>
                <a:srgbClr val="FF0000"/>
              </a:solidFill>
              <a:latin typeface="Arial" charset="0"/>
            </a:endParaRPr>
          </a:p>
          <a:p>
            <a:r>
              <a:rPr lang="en-US" altLang="zh-CN" sz="1600" dirty="0">
                <a:latin typeface="Garamond" pitchFamily="18" charset="0"/>
              </a:rPr>
              <a:t>1.</a:t>
            </a:r>
            <a:r>
              <a:rPr lang="zh-CN" altLang="zh-CN" sz="1600" dirty="0">
                <a:latin typeface="Garamond" pitchFamily="18" charset="0"/>
              </a:rPr>
              <a:t>规划质量和实施</a:t>
            </a:r>
          </a:p>
          <a:p>
            <a:r>
              <a:rPr lang="zh-CN" altLang="zh-CN" sz="1600" dirty="0">
                <a:latin typeface="Garamond" pitchFamily="18" charset="0"/>
              </a:rPr>
              <a:t>   质量</a:t>
            </a:r>
            <a:r>
              <a:rPr lang="zh-CN" altLang="en-US" sz="1600" dirty="0">
                <a:latin typeface="Garamond" pitchFamily="18" charset="0"/>
              </a:rPr>
              <a:t>控制的</a:t>
            </a:r>
            <a:r>
              <a:rPr lang="zh-CN" altLang="en-US" sz="1600" dirty="0" smtClean="0">
                <a:latin typeface="Garamond" pitchFamily="18" charset="0"/>
              </a:rPr>
              <a:t>工具与</a:t>
            </a:r>
            <a:r>
              <a:rPr lang="zh-CN" altLang="en-US" sz="1600" dirty="0">
                <a:latin typeface="Garamond" pitchFamily="18" charset="0"/>
              </a:rPr>
              <a:t>技术</a:t>
            </a:r>
            <a:endParaRPr lang="zh-CN" altLang="zh-CN" sz="1600" dirty="0">
              <a:latin typeface="Garamond" pitchFamily="18" charset="0"/>
            </a:endParaRPr>
          </a:p>
          <a:p>
            <a:r>
              <a:rPr lang="en-US" altLang="zh-CN" sz="1600" dirty="0">
                <a:latin typeface="Garamond" pitchFamily="18" charset="0"/>
              </a:rPr>
              <a:t>2.</a:t>
            </a:r>
            <a:r>
              <a:rPr lang="zh-CN" altLang="zh-CN" sz="1600" dirty="0">
                <a:latin typeface="Garamond" pitchFamily="18" charset="0"/>
              </a:rPr>
              <a:t>质量审计</a:t>
            </a:r>
          </a:p>
          <a:p>
            <a:r>
              <a:rPr lang="en-US" altLang="zh-CN" sz="1600" dirty="0">
                <a:latin typeface="Garamond" pitchFamily="18" charset="0"/>
              </a:rPr>
              <a:t>3.</a:t>
            </a:r>
            <a:r>
              <a:rPr lang="zh-CN" altLang="zh-CN" sz="1600" dirty="0">
                <a:latin typeface="Garamond" pitchFamily="18" charset="0"/>
              </a:rPr>
              <a:t>过程分析</a:t>
            </a:r>
          </a:p>
          <a:p>
            <a:pPr>
              <a:lnSpc>
                <a:spcPct val="100000"/>
              </a:lnSpc>
              <a:spcBef>
                <a:spcPct val="0"/>
              </a:spcBef>
            </a:pPr>
            <a:r>
              <a:rPr kumimoji="0" lang="zh-CN" altLang="en-US" sz="1800" b="1" dirty="0" smtClean="0">
                <a:solidFill>
                  <a:srgbClr val="FF0000"/>
                </a:solidFill>
                <a:cs typeface="Times New Roman" pitchFamily="18" charset="0"/>
              </a:rPr>
              <a:t>三、输 </a:t>
            </a:r>
            <a:r>
              <a:rPr kumimoji="0" lang="zh-CN" altLang="en-US" sz="1800" b="1" dirty="0">
                <a:solidFill>
                  <a:srgbClr val="FF0000"/>
                </a:solidFill>
                <a:cs typeface="Times New Roman" pitchFamily="18" charset="0"/>
              </a:rPr>
              <a:t>出</a:t>
            </a:r>
            <a:endParaRPr kumimoji="0" lang="zh-CN" altLang="en-US" sz="1800" dirty="0">
              <a:solidFill>
                <a:srgbClr val="FF0000"/>
              </a:solidFill>
              <a:latin typeface="Arial" charset="0"/>
            </a:endParaRPr>
          </a:p>
          <a:p>
            <a:r>
              <a:rPr lang="en-US" altLang="zh-CN" sz="1600" dirty="0">
                <a:latin typeface="Garamond" pitchFamily="18" charset="0"/>
              </a:rPr>
              <a:t>1.</a:t>
            </a:r>
            <a:r>
              <a:rPr lang="zh-CN" altLang="zh-CN" sz="1600" dirty="0">
                <a:latin typeface="Garamond" pitchFamily="18" charset="0"/>
              </a:rPr>
              <a:t>组织过程</a:t>
            </a:r>
            <a:r>
              <a:rPr lang="zh-CN" altLang="zh-CN" sz="1600" dirty="0" smtClean="0">
                <a:latin typeface="Garamond" pitchFamily="18" charset="0"/>
              </a:rPr>
              <a:t>资产（</a:t>
            </a:r>
            <a:r>
              <a:rPr lang="zh-CN" altLang="zh-CN" sz="1600" dirty="0">
                <a:latin typeface="Garamond" pitchFamily="18" charset="0"/>
              </a:rPr>
              <a:t>更新）</a:t>
            </a:r>
          </a:p>
          <a:p>
            <a:r>
              <a:rPr lang="en-US" altLang="zh-CN" sz="1600" dirty="0">
                <a:latin typeface="Garamond" pitchFamily="18" charset="0"/>
              </a:rPr>
              <a:t>2.</a:t>
            </a:r>
            <a:r>
              <a:rPr lang="zh-CN" altLang="zh-CN" sz="1600" dirty="0">
                <a:latin typeface="Garamond" pitchFamily="18" charset="0"/>
              </a:rPr>
              <a:t>变更请求</a:t>
            </a:r>
          </a:p>
          <a:p>
            <a:r>
              <a:rPr lang="en-US" altLang="zh-CN" sz="1600" dirty="0">
                <a:latin typeface="Garamond" pitchFamily="18" charset="0"/>
              </a:rPr>
              <a:t>3.</a:t>
            </a:r>
            <a:r>
              <a:rPr lang="zh-CN" altLang="zh-CN" sz="1600" dirty="0">
                <a:latin typeface="Garamond" pitchFamily="18" charset="0"/>
              </a:rPr>
              <a:t>项目管理</a:t>
            </a:r>
            <a:r>
              <a:rPr lang="zh-CN" altLang="zh-CN" sz="1600" dirty="0" smtClean="0">
                <a:latin typeface="Garamond" pitchFamily="18" charset="0"/>
              </a:rPr>
              <a:t>计划（</a:t>
            </a:r>
            <a:r>
              <a:rPr lang="zh-CN" altLang="zh-CN" sz="1600" dirty="0">
                <a:latin typeface="Garamond" pitchFamily="18" charset="0"/>
              </a:rPr>
              <a:t>更新）</a:t>
            </a:r>
          </a:p>
          <a:p>
            <a:r>
              <a:rPr lang="en-US" altLang="zh-CN" sz="1600" dirty="0">
                <a:latin typeface="Garamond" pitchFamily="18" charset="0"/>
              </a:rPr>
              <a:t>4.</a:t>
            </a:r>
            <a:r>
              <a:rPr lang="zh-CN" altLang="zh-CN" sz="1600" dirty="0">
                <a:latin typeface="Garamond" pitchFamily="18" charset="0"/>
              </a:rPr>
              <a:t>项目文件</a:t>
            </a:r>
            <a:r>
              <a:rPr lang="en-US" altLang="zh-CN" sz="1600" dirty="0">
                <a:latin typeface="Garamond" pitchFamily="18" charset="0"/>
              </a:rPr>
              <a:t>(</a:t>
            </a:r>
            <a:r>
              <a:rPr lang="zh-CN" altLang="zh-CN" sz="1600" dirty="0">
                <a:latin typeface="Garamond" pitchFamily="18" charset="0"/>
              </a:rPr>
              <a:t>更新</a:t>
            </a:r>
            <a:r>
              <a:rPr lang="en-US" altLang="zh-CN" sz="1600" dirty="0">
                <a:latin typeface="Garamond" pitchFamily="18" charset="0"/>
              </a:rPr>
              <a:t>)</a:t>
            </a:r>
          </a:p>
          <a:p>
            <a:pPr>
              <a:lnSpc>
                <a:spcPct val="100000"/>
              </a:lnSpc>
              <a:spcBef>
                <a:spcPct val="0"/>
              </a:spcBef>
            </a:pPr>
            <a:endParaRPr kumimoji="0" lang="en-US" altLang="zh-CN" sz="1800" dirty="0">
              <a:solidFill>
                <a:srgbClr val="FF0000"/>
              </a:solidFill>
              <a:latin typeface="Arial" charset="0"/>
            </a:endParaRPr>
          </a:p>
        </p:txBody>
      </p:sp>
      <p:grpSp>
        <p:nvGrpSpPr>
          <p:cNvPr id="10" name="Group 10"/>
          <p:cNvGrpSpPr>
            <a:grpSpLocks/>
          </p:cNvGrpSpPr>
          <p:nvPr/>
        </p:nvGrpSpPr>
        <p:grpSpPr bwMode="auto">
          <a:xfrm>
            <a:off x="6185432" y="1662595"/>
            <a:ext cx="2580552" cy="4725342"/>
            <a:chOff x="5481" y="3786"/>
            <a:chExt cx="2730" cy="6084"/>
          </a:xfrm>
        </p:grpSpPr>
        <p:sp>
          <p:nvSpPr>
            <p:cNvPr id="15" name="Rectangle 11"/>
            <p:cNvSpPr>
              <a:spLocks noChangeArrowheads="1"/>
            </p:cNvSpPr>
            <p:nvPr/>
          </p:nvSpPr>
          <p:spPr bwMode="auto">
            <a:xfrm>
              <a:off x="5481" y="3786"/>
              <a:ext cx="2730" cy="780"/>
            </a:xfrm>
            <a:prstGeom prst="rect">
              <a:avLst/>
            </a:prstGeom>
            <a:solidFill>
              <a:srgbClr val="000000"/>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eaLnBrk="1" hangingPunct="1">
                <a:lnSpc>
                  <a:spcPct val="100000"/>
                </a:lnSpc>
                <a:spcBef>
                  <a:spcPct val="0"/>
                </a:spcBef>
              </a:pPr>
              <a:r>
                <a:rPr kumimoji="0" lang="en-US" altLang="zh-CN" sz="1800" b="1" dirty="0" smtClean="0">
                  <a:solidFill>
                    <a:srgbClr val="FFFFFF"/>
                  </a:solidFill>
                  <a:ea typeface="黑体" pitchFamily="2" charset="-122"/>
                  <a:cs typeface="Times New Roman" pitchFamily="18" charset="0"/>
                </a:rPr>
                <a:t>3</a:t>
              </a:r>
              <a:r>
                <a:rPr kumimoji="0" lang="zh-CN" altLang="en-US" sz="1800" b="1" dirty="0">
                  <a:solidFill>
                    <a:srgbClr val="FFFFFF"/>
                  </a:solidFill>
                  <a:ea typeface="黑体" pitchFamily="2" charset="-122"/>
                  <a:cs typeface="Times New Roman" pitchFamily="18" charset="0"/>
                </a:rPr>
                <a:t>质量控制</a:t>
              </a:r>
              <a:endParaRPr kumimoji="0" lang="zh-CN" altLang="en-US" sz="1800" b="1" dirty="0">
                <a:latin typeface="Arial" charset="0"/>
                <a:ea typeface="黑体" pitchFamily="2" charset="-122"/>
                <a:cs typeface="Times New Roman" pitchFamily="18" charset="0"/>
              </a:endParaRPr>
            </a:p>
          </p:txBody>
        </p:sp>
        <p:sp>
          <p:nvSpPr>
            <p:cNvPr id="16" name="Rectangle 12"/>
            <p:cNvSpPr>
              <a:spLocks noChangeArrowheads="1"/>
            </p:cNvSpPr>
            <p:nvPr/>
          </p:nvSpPr>
          <p:spPr bwMode="auto">
            <a:xfrm>
              <a:off x="5481" y="4566"/>
              <a:ext cx="2730" cy="5304"/>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6pPr>
              <a:lvl7pPr marL="29718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7pPr>
              <a:lvl8pPr marL="34290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8pPr>
              <a:lvl9pPr marL="3886200" indent="-228600" eaLnBrk="0" fontAlgn="base" hangingPunct="0">
                <a:lnSpc>
                  <a:spcPct val="135000"/>
                </a:lnSpc>
                <a:spcBef>
                  <a:spcPct val="5000"/>
                </a:spcBef>
                <a:spcAft>
                  <a:spcPct val="0"/>
                </a:spcAft>
                <a:defRPr kumimoji="1" sz="2400">
                  <a:solidFill>
                    <a:schemeClr val="tx1"/>
                  </a:solidFill>
                  <a:latin typeface="Times New Roman" pitchFamily="18" charset="0"/>
                  <a:ea typeface="宋体" charset="-122"/>
                </a:defRPr>
              </a:lvl9pPr>
            </a:lstStyle>
            <a:p>
              <a:pPr eaLnBrk="1" hangingPunct="1">
                <a:lnSpc>
                  <a:spcPct val="100000"/>
                </a:lnSpc>
                <a:spcBef>
                  <a:spcPct val="0"/>
                </a:spcBef>
              </a:pPr>
              <a:r>
                <a:rPr kumimoji="0" lang="zh-CN" altLang="en-US" sz="1600" b="1" dirty="0" smtClean="0">
                  <a:solidFill>
                    <a:srgbClr val="FF0000"/>
                  </a:solidFill>
                  <a:cs typeface="Times New Roman" pitchFamily="18" charset="0"/>
                </a:rPr>
                <a:t>一、输入</a:t>
              </a:r>
              <a:endParaRPr kumimoji="0" lang="zh-CN" altLang="en-US" sz="1600" dirty="0">
                <a:solidFill>
                  <a:srgbClr val="FF0000"/>
                </a:solidFill>
                <a:latin typeface="Arial" charset="0"/>
              </a:endParaRPr>
            </a:p>
            <a:p>
              <a:r>
                <a:rPr lang="en-US" altLang="zh-CN" sz="1600" dirty="0">
                  <a:latin typeface="Garamond" pitchFamily="18" charset="0"/>
                </a:rPr>
                <a:t>1.</a:t>
              </a:r>
              <a:r>
                <a:rPr lang="zh-CN" altLang="zh-CN" sz="1600" dirty="0">
                  <a:latin typeface="Garamond" pitchFamily="18" charset="0"/>
                </a:rPr>
                <a:t>项目管理计划</a:t>
              </a:r>
            </a:p>
            <a:p>
              <a:r>
                <a:rPr lang="en-US" altLang="zh-CN" sz="1600" dirty="0">
                  <a:latin typeface="Garamond" pitchFamily="18" charset="0"/>
                </a:rPr>
                <a:t>2.</a:t>
              </a:r>
              <a:r>
                <a:rPr lang="zh-CN" altLang="zh-CN" sz="1600" dirty="0">
                  <a:latin typeface="Garamond" pitchFamily="18" charset="0"/>
                </a:rPr>
                <a:t>质量测量指标</a:t>
              </a:r>
            </a:p>
            <a:p>
              <a:r>
                <a:rPr lang="en-US" altLang="zh-CN" sz="1600" dirty="0">
                  <a:latin typeface="Garamond" pitchFamily="18" charset="0"/>
                </a:rPr>
                <a:t>3.</a:t>
              </a:r>
              <a:r>
                <a:rPr lang="zh-CN" altLang="zh-CN" sz="1600" dirty="0">
                  <a:latin typeface="Garamond" pitchFamily="18" charset="0"/>
                </a:rPr>
                <a:t>质量核对表</a:t>
              </a:r>
            </a:p>
            <a:p>
              <a:r>
                <a:rPr lang="en-US" altLang="zh-CN" sz="1600" dirty="0">
                  <a:latin typeface="Garamond" pitchFamily="18" charset="0"/>
                </a:rPr>
                <a:t>4.</a:t>
              </a:r>
              <a:r>
                <a:rPr lang="zh-CN" altLang="zh-CN" sz="1600" dirty="0">
                  <a:latin typeface="Garamond" pitchFamily="18" charset="0"/>
                </a:rPr>
                <a:t>工作绩效</a:t>
              </a:r>
              <a:r>
                <a:rPr lang="zh-CN" altLang="zh-CN" sz="1600" dirty="0" smtClean="0">
                  <a:latin typeface="Garamond" pitchFamily="18" charset="0"/>
                </a:rPr>
                <a:t>测量结果</a:t>
              </a:r>
              <a:endParaRPr lang="zh-CN" altLang="zh-CN" sz="1600" dirty="0">
                <a:latin typeface="Garamond" pitchFamily="18" charset="0"/>
              </a:endParaRPr>
            </a:p>
            <a:p>
              <a:r>
                <a:rPr lang="en-US" altLang="zh-CN" sz="1600" dirty="0">
                  <a:latin typeface="Garamond" pitchFamily="18" charset="0"/>
                </a:rPr>
                <a:t>5.</a:t>
              </a:r>
              <a:r>
                <a:rPr lang="zh-CN" altLang="zh-CN" sz="1600" dirty="0">
                  <a:latin typeface="Garamond" pitchFamily="18" charset="0"/>
                </a:rPr>
                <a:t>批准的变更请求</a:t>
              </a:r>
            </a:p>
            <a:p>
              <a:r>
                <a:rPr lang="en-US" altLang="zh-CN" sz="1600" dirty="0">
                  <a:latin typeface="Garamond" pitchFamily="18" charset="0"/>
                </a:rPr>
                <a:t>6.</a:t>
              </a:r>
              <a:r>
                <a:rPr lang="zh-CN" altLang="zh-CN" sz="1600" dirty="0">
                  <a:latin typeface="Garamond" pitchFamily="18" charset="0"/>
                </a:rPr>
                <a:t>可交付成果</a:t>
              </a:r>
            </a:p>
            <a:p>
              <a:pPr>
                <a:lnSpc>
                  <a:spcPct val="100000"/>
                </a:lnSpc>
                <a:spcBef>
                  <a:spcPct val="0"/>
                </a:spcBef>
              </a:pPr>
              <a:r>
                <a:rPr kumimoji="0" lang="zh-CN" altLang="en-US" sz="1600" b="1" dirty="0" smtClean="0">
                  <a:solidFill>
                    <a:srgbClr val="FF0000"/>
                  </a:solidFill>
                  <a:cs typeface="Times New Roman" pitchFamily="18" charset="0"/>
                </a:rPr>
                <a:t>二、工具</a:t>
              </a:r>
              <a:r>
                <a:rPr kumimoji="0" lang="zh-CN" altLang="en-US" sz="1600" b="1" dirty="0">
                  <a:solidFill>
                    <a:srgbClr val="FF0000"/>
                  </a:solidFill>
                  <a:cs typeface="Times New Roman" pitchFamily="18" charset="0"/>
                </a:rPr>
                <a:t>和技术</a:t>
              </a:r>
              <a:endParaRPr kumimoji="0" lang="zh-CN" altLang="en-US" sz="1600" dirty="0">
                <a:solidFill>
                  <a:srgbClr val="FF0000"/>
                </a:solidFill>
                <a:latin typeface="Arial" charset="0"/>
              </a:endParaRPr>
            </a:p>
            <a:p>
              <a:pPr>
                <a:lnSpc>
                  <a:spcPct val="100000"/>
                </a:lnSpc>
                <a:spcBef>
                  <a:spcPct val="0"/>
                </a:spcBef>
              </a:pPr>
              <a:r>
                <a:rPr kumimoji="0" lang="en-US" altLang="zh-CN" sz="1600" dirty="0" smtClean="0">
                  <a:cs typeface="Times New Roman" pitchFamily="18" charset="0"/>
                </a:rPr>
                <a:t>1.</a:t>
              </a:r>
              <a:r>
                <a:rPr kumimoji="0" lang="zh-CN" altLang="en-US" sz="1600" dirty="0" smtClean="0">
                  <a:cs typeface="Times New Roman" pitchFamily="18" charset="0"/>
                </a:rPr>
                <a:t>帕累托图</a:t>
              </a:r>
              <a:endParaRPr kumimoji="0" lang="en-US" altLang="zh-CN" sz="1600" dirty="0" smtClean="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2.</a:t>
              </a:r>
              <a:r>
                <a:rPr kumimoji="0" lang="zh-CN" altLang="en-US" sz="1600" dirty="0" smtClean="0">
                  <a:latin typeface="Arial" charset="0"/>
                  <a:cs typeface="Times New Roman" pitchFamily="18" charset="0"/>
                </a:rPr>
                <a:t>因果图</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3.</a:t>
              </a:r>
              <a:r>
                <a:rPr kumimoji="0" lang="zh-CN" altLang="en-US" sz="1600" dirty="0" smtClean="0">
                  <a:latin typeface="Arial" charset="0"/>
                  <a:cs typeface="Times New Roman" pitchFamily="18" charset="0"/>
                </a:rPr>
                <a:t>流程图</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4.</a:t>
              </a:r>
              <a:r>
                <a:rPr kumimoji="0" lang="zh-CN" altLang="en-US" sz="1600" dirty="0" smtClean="0">
                  <a:latin typeface="Arial" charset="0"/>
                  <a:cs typeface="Times New Roman" pitchFamily="18" charset="0"/>
                </a:rPr>
                <a:t>统计抽样</a:t>
              </a:r>
              <a:endParaRPr kumimoji="0" lang="zh-CN" altLang="en-US" sz="1600" dirty="0">
                <a:latin typeface="Arial" charset="0"/>
              </a:endParaRPr>
            </a:p>
            <a:p>
              <a:pPr>
                <a:lnSpc>
                  <a:spcPct val="100000"/>
                </a:lnSpc>
                <a:spcBef>
                  <a:spcPct val="0"/>
                </a:spcBef>
              </a:pPr>
              <a:r>
                <a:rPr kumimoji="0" lang="zh-CN" altLang="en-US" sz="1600" b="1" dirty="0" smtClean="0">
                  <a:solidFill>
                    <a:srgbClr val="FF0000"/>
                  </a:solidFill>
                  <a:cs typeface="Times New Roman" pitchFamily="18" charset="0"/>
                </a:rPr>
                <a:t>三、输 </a:t>
              </a:r>
              <a:r>
                <a:rPr kumimoji="0" lang="zh-CN" altLang="en-US" sz="1600" b="1" dirty="0">
                  <a:solidFill>
                    <a:srgbClr val="FF0000"/>
                  </a:solidFill>
                  <a:cs typeface="Times New Roman" pitchFamily="18" charset="0"/>
                </a:rPr>
                <a:t>出</a:t>
              </a:r>
              <a:endParaRPr kumimoji="0" lang="zh-CN" altLang="en-US" sz="1600" dirty="0">
                <a:solidFill>
                  <a:srgbClr val="FF0000"/>
                </a:solidFill>
                <a:latin typeface="Arial" charset="0"/>
              </a:endParaRPr>
            </a:p>
            <a:p>
              <a:pPr>
                <a:lnSpc>
                  <a:spcPct val="100000"/>
                </a:lnSpc>
                <a:spcBef>
                  <a:spcPct val="0"/>
                </a:spcBef>
              </a:pPr>
              <a:r>
                <a:rPr kumimoji="0" lang="en-US" altLang="zh-CN" sz="1600" dirty="0" smtClean="0">
                  <a:cs typeface="Times New Roman" pitchFamily="18" charset="0"/>
                </a:rPr>
                <a:t>1.</a:t>
              </a:r>
              <a:r>
                <a:rPr kumimoji="0" lang="zh-CN" altLang="en-US" sz="1600" dirty="0" smtClean="0">
                  <a:cs typeface="Times New Roman" pitchFamily="18" charset="0"/>
                </a:rPr>
                <a:t>质量控制衡量值</a:t>
              </a:r>
              <a:endParaRPr kumimoji="0" lang="en-US" altLang="zh-CN" sz="1600" dirty="0" smtClean="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2.</a:t>
              </a:r>
              <a:r>
                <a:rPr kumimoji="0" lang="zh-CN" altLang="en-US" sz="1600" dirty="0" smtClean="0">
                  <a:latin typeface="Arial" charset="0"/>
                  <a:cs typeface="Times New Roman" pitchFamily="18" charset="0"/>
                </a:rPr>
                <a:t>确认的变更</a:t>
              </a:r>
              <a:endParaRPr kumimoji="0" lang="en-US" altLang="zh-CN" sz="1600" dirty="0" smtClean="0">
                <a:latin typeface="Arial" charset="0"/>
                <a:cs typeface="Times New Roman" pitchFamily="18" charset="0"/>
              </a:endParaRPr>
            </a:p>
            <a:p>
              <a:pPr>
                <a:lnSpc>
                  <a:spcPct val="100000"/>
                </a:lnSpc>
                <a:spcBef>
                  <a:spcPct val="0"/>
                </a:spcBef>
              </a:pPr>
              <a:r>
                <a:rPr kumimoji="0" lang="en-US" altLang="zh-CN" sz="1600" dirty="0" smtClean="0">
                  <a:latin typeface="Arial" charset="0"/>
                  <a:cs typeface="Times New Roman" pitchFamily="18" charset="0"/>
                </a:rPr>
                <a:t>3.</a:t>
              </a:r>
              <a:r>
                <a:rPr kumimoji="0" lang="zh-CN" altLang="en-US" sz="1600" dirty="0" smtClean="0">
                  <a:latin typeface="Arial" charset="0"/>
                  <a:cs typeface="Times New Roman" pitchFamily="18" charset="0"/>
                </a:rPr>
                <a:t>确认的可交付成果</a:t>
              </a:r>
              <a:endParaRPr kumimoji="0" lang="zh-CN" altLang="en-US" sz="1600" dirty="0">
                <a:latin typeface="Arial" charset="0"/>
              </a:endParaRPr>
            </a:p>
            <a:p>
              <a:pPr>
                <a:lnSpc>
                  <a:spcPct val="100000"/>
                </a:lnSpc>
                <a:spcBef>
                  <a:spcPct val="0"/>
                </a:spcBef>
              </a:pPr>
              <a:endParaRPr kumimoji="0" lang="en-US" altLang="zh-CN" sz="1600" dirty="0">
                <a:solidFill>
                  <a:srgbClr val="FF0000"/>
                </a:solidFill>
                <a:latin typeface="Arial" charset="0"/>
              </a:endParaRPr>
            </a:p>
          </p:txBody>
        </p:sp>
      </p:grpSp>
      <p:sp>
        <p:nvSpPr>
          <p:cNvPr id="11" name="Line 13"/>
          <p:cNvSpPr>
            <a:spLocks noChangeShapeType="1"/>
          </p:cNvSpPr>
          <p:nvPr/>
        </p:nvSpPr>
        <p:spPr bwMode="auto">
          <a:xfrm>
            <a:off x="1619840" y="1326884"/>
            <a:ext cx="6153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4"/>
          <p:cNvSpPr>
            <a:spLocks noChangeShapeType="1"/>
          </p:cNvSpPr>
          <p:nvPr/>
        </p:nvSpPr>
        <p:spPr bwMode="auto">
          <a:xfrm>
            <a:off x="4713667" y="1123765"/>
            <a:ext cx="0" cy="55011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1619840" y="1326884"/>
            <a:ext cx="0" cy="4400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7773464" y="1326884"/>
            <a:ext cx="0" cy="4400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963200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7.1.3  </a:t>
            </a:r>
            <a:r>
              <a:rPr kumimoji="1" lang="zh-CN" altLang="zh-CN" dirty="0" smtClean="0">
                <a:solidFill>
                  <a:srgbClr val="990099"/>
                </a:solidFill>
                <a:latin typeface="+mn-ea"/>
                <a:ea typeface="+mn-ea"/>
                <a:cs typeface="+mn-cs"/>
              </a:rPr>
              <a:t>软件质量</a:t>
            </a:r>
            <a:endParaRPr kumimoji="1" lang="zh-CN" altLang="en-US" dirty="0" smtClean="0">
              <a:solidFill>
                <a:srgbClr val="990099"/>
              </a:solidFill>
              <a:latin typeface="+mn-ea"/>
              <a:ea typeface="+mn-ea"/>
              <a:cs typeface="+mn-cs"/>
            </a:endParaRPr>
          </a:p>
        </p:txBody>
      </p:sp>
      <p:sp>
        <p:nvSpPr>
          <p:cNvPr id="13315" name="内容占位符 2" descr="Rectangle: Click to edit Master text styles&#10;Second level&#10;Third level&#10;Fourth level&#10;Fifth level"/>
          <p:cNvSpPr>
            <a:spLocks noGrp="1"/>
          </p:cNvSpPr>
          <p:nvPr>
            <p:ph idx="1"/>
          </p:nvPr>
        </p:nvSpPr>
        <p:spPr/>
        <p:txBody>
          <a:bodyPr/>
          <a:lstStyle/>
          <a:p>
            <a:pPr marL="36000" lvl="2" indent="0">
              <a:lnSpc>
                <a:spcPct val="150000"/>
              </a:lnSpc>
              <a:buNone/>
            </a:pPr>
            <a:r>
              <a:rPr lang="en-US" altLang="zh-CN" dirty="0" smtClean="0">
                <a:latin typeface="+mn-ea"/>
                <a:ea typeface="+mn-ea"/>
              </a:rPr>
              <a:t>1</a:t>
            </a:r>
            <a:r>
              <a:rPr lang="zh-CN" altLang="zh-CN" dirty="0" smtClean="0">
                <a:latin typeface="+mn-ea"/>
                <a:ea typeface="+mn-ea"/>
              </a:rPr>
              <a:t>．软件质量定义</a:t>
            </a:r>
          </a:p>
          <a:p>
            <a:pPr marL="360000" indent="-457200">
              <a:lnSpc>
                <a:spcPct val="150000"/>
              </a:lnSpc>
            </a:pPr>
            <a:r>
              <a:rPr lang="zh-CN" altLang="zh-CN" dirty="0" smtClean="0">
                <a:solidFill>
                  <a:srgbClr val="FF0000"/>
                </a:solidFill>
                <a:latin typeface="+mn-ea"/>
              </a:rPr>
              <a:t>软件质量</a:t>
            </a:r>
            <a:r>
              <a:rPr lang="zh-CN" altLang="zh-CN" dirty="0" smtClean="0">
                <a:latin typeface="+mn-ea"/>
              </a:rPr>
              <a:t>：与软件产品满足规定和隐含需要的能力有关的特征或特性的组合。</a:t>
            </a:r>
            <a:endParaRPr lang="en-US" altLang="zh-CN" dirty="0" smtClean="0">
              <a:latin typeface="+mn-ea"/>
            </a:endParaRPr>
          </a:p>
          <a:p>
            <a:pPr marL="360000" indent="-457200">
              <a:lnSpc>
                <a:spcPct val="150000"/>
              </a:lnSpc>
            </a:pPr>
            <a:r>
              <a:rPr lang="zh-CN" altLang="en-US" dirty="0" smtClean="0">
                <a:latin typeface="+mn-ea"/>
              </a:rPr>
              <a:t>为满足软件的各项精确定义的功能、性能需求，符合文档化的开发标准，需要相应地给出或设计一些</a:t>
            </a:r>
            <a:r>
              <a:rPr lang="zh-CN" altLang="en-US" dirty="0" smtClean="0">
                <a:solidFill>
                  <a:srgbClr val="FF0000"/>
                </a:solidFill>
                <a:latin typeface="+mn-ea"/>
              </a:rPr>
              <a:t>质量特征及其组合</a:t>
            </a:r>
            <a:r>
              <a:rPr lang="zh-CN" altLang="en-US" dirty="0" smtClean="0">
                <a:latin typeface="+mn-ea"/>
              </a:rPr>
              <a:t>，作为在软件开发与维护中的重要考虑因素。</a:t>
            </a:r>
            <a:endParaRPr lang="en-US" altLang="zh-CN" dirty="0" smtClean="0">
              <a:latin typeface="+mn-ea"/>
            </a:endParaRPr>
          </a:p>
          <a:p>
            <a:pPr marL="36000" indent="0">
              <a:lnSpc>
                <a:spcPct val="150000"/>
              </a:lnSpc>
            </a:pPr>
            <a:endParaRPr lang="zh-CN" altLang="zh-CN" dirty="0" smtClean="0">
              <a:latin typeface="+mn-ea"/>
            </a:endParaRPr>
          </a:p>
          <a:p>
            <a:pPr marL="36000" indent="0">
              <a:lnSpc>
                <a:spcPct val="150000"/>
              </a:lnSpc>
            </a:pPr>
            <a:endParaRPr lang="zh-CN" altLang="en-US" dirty="0" smtClean="0">
              <a:latin typeface="+mn-ea"/>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13</a:t>
            </a:fld>
            <a:endParaRPr lang="en-US" altLang="zh-CN"/>
          </a:p>
        </p:txBody>
      </p:sp>
    </p:spTree>
    <p:extLst>
      <p:ext uri="{BB962C8B-B14F-4D97-AF65-F5344CB8AC3E}">
        <p14:creationId xmlns:p14="http://schemas.microsoft.com/office/powerpoint/2010/main" val="1403297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评价</a:t>
            </a:r>
            <a:r>
              <a:rPr lang="zh-CN" altLang="zh-CN" dirty="0"/>
              <a:t>软件质量应遵循的</a:t>
            </a:r>
            <a:r>
              <a:rPr lang="zh-CN" altLang="zh-CN" dirty="0" smtClean="0"/>
              <a:t>原则</a:t>
            </a:r>
            <a:endParaRPr kumimoji="1" lang="zh-CN" altLang="en-US" dirty="0" smtClean="0">
              <a:solidFill>
                <a:srgbClr val="990099"/>
              </a:solidFill>
              <a:latin typeface="+mn-lt"/>
              <a:ea typeface="隶书" pitchFamily="49" charset="-122"/>
              <a:cs typeface="+mn-cs"/>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14</a:t>
            </a:fld>
            <a:endParaRPr lang="en-US" altLang="zh-CN"/>
          </a:p>
        </p:txBody>
      </p:sp>
      <p:sp>
        <p:nvSpPr>
          <p:cNvPr id="5" name="内容占位符 2" descr="Rectangle: Click to edit Master text styles&#10;Second level&#10;Third level&#10;Fourth level&#10;Fifth level"/>
          <p:cNvSpPr txBox="1">
            <a:spLocks/>
          </p:cNvSpPr>
          <p:nvPr/>
        </p:nvSpPr>
        <p:spPr bwMode="auto">
          <a:xfrm>
            <a:off x="475481" y="1772816"/>
            <a:ext cx="8153400"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a:lnSpc>
                <a:spcPct val="150000"/>
              </a:lnSpc>
            </a:pPr>
            <a:r>
              <a:rPr lang="en-US" altLang="zh-CN" dirty="0" smtClean="0">
                <a:sym typeface="Wingdings" pitchFamily="2" charset="2"/>
              </a:rPr>
              <a:t></a:t>
            </a:r>
            <a:r>
              <a:rPr lang="en-US" altLang="zh-CN" dirty="0" smtClean="0"/>
              <a:t>  </a:t>
            </a:r>
            <a:r>
              <a:rPr lang="zh-CN" altLang="zh-CN" dirty="0" smtClean="0"/>
              <a:t>应强调软件</a:t>
            </a:r>
            <a:r>
              <a:rPr lang="zh-CN" altLang="zh-CN" dirty="0" smtClean="0">
                <a:solidFill>
                  <a:srgbClr val="FF0000"/>
                </a:solidFill>
              </a:rPr>
              <a:t>总体质量</a:t>
            </a:r>
            <a:r>
              <a:rPr lang="zh-CN" altLang="zh-CN" dirty="0" smtClean="0"/>
              <a:t>，而不应片面强调软件正确性，忽略其可维护性与可靠性、可用性与效率等。</a:t>
            </a:r>
          </a:p>
          <a:p>
            <a:pPr>
              <a:lnSpc>
                <a:spcPct val="150000"/>
              </a:lnSpc>
              <a:buFont typeface="Wingdings"/>
              <a:buChar char="q"/>
            </a:pPr>
            <a:r>
              <a:rPr lang="en-US" altLang="zh-CN" dirty="0" smtClean="0"/>
              <a:t> </a:t>
            </a:r>
            <a:r>
              <a:rPr lang="zh-CN" altLang="zh-CN" dirty="0" smtClean="0"/>
              <a:t>软件生产的</a:t>
            </a:r>
            <a:r>
              <a:rPr lang="zh-CN" altLang="zh-CN" dirty="0" smtClean="0">
                <a:solidFill>
                  <a:srgbClr val="FF0000"/>
                </a:solidFill>
              </a:rPr>
              <a:t>整个周期的各个阶段</a:t>
            </a:r>
            <a:r>
              <a:rPr lang="zh-CN" altLang="zh-CN" dirty="0" smtClean="0"/>
              <a:t>都注意软件的质量，而不能只在软件最终产品验收时注意质量。</a:t>
            </a:r>
            <a:endParaRPr lang="en-US" altLang="zh-CN" dirty="0" smtClean="0"/>
          </a:p>
          <a:p>
            <a:pPr marL="0" indent="0">
              <a:lnSpc>
                <a:spcPct val="150000"/>
              </a:lnSpc>
            </a:pPr>
            <a:r>
              <a:rPr lang="en-US" altLang="zh-CN" dirty="0">
                <a:sym typeface="Wingdings" pitchFamily="2" charset="2"/>
              </a:rPr>
              <a:t></a:t>
            </a:r>
            <a:r>
              <a:rPr lang="en-US" altLang="zh-CN" dirty="0"/>
              <a:t>  </a:t>
            </a:r>
            <a:r>
              <a:rPr lang="zh-CN" altLang="zh-CN" dirty="0"/>
              <a:t>应制定</a:t>
            </a:r>
            <a:r>
              <a:rPr lang="zh-CN" altLang="zh-CN" dirty="0">
                <a:solidFill>
                  <a:srgbClr val="FF0000"/>
                </a:solidFill>
              </a:rPr>
              <a:t>软件质量标准</a:t>
            </a:r>
            <a:r>
              <a:rPr lang="zh-CN" altLang="zh-CN" dirty="0"/>
              <a:t>，定量地评价</a:t>
            </a:r>
            <a:r>
              <a:rPr lang="zh-CN" altLang="zh-CN" dirty="0" smtClean="0"/>
              <a:t>软件质量。</a:t>
            </a:r>
            <a:endParaRPr lang="zh-CN" altLang="zh-CN" dirty="0"/>
          </a:p>
        </p:txBody>
      </p:sp>
    </p:spTree>
    <p:extLst>
      <p:ext uri="{BB962C8B-B14F-4D97-AF65-F5344CB8AC3E}">
        <p14:creationId xmlns:p14="http://schemas.microsoft.com/office/powerpoint/2010/main" val="222665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7129462" cy="561975"/>
          </a:xfrm>
        </p:spPr>
        <p:txBody>
          <a:bodyPr/>
          <a:lstStyle/>
          <a:p>
            <a:pPr>
              <a:defRPr/>
            </a:pPr>
            <a:r>
              <a:rPr kumimoji="1" lang="en-US" altLang="zh-CN" dirty="0" smtClean="0">
                <a:solidFill>
                  <a:srgbClr val="FF0066"/>
                </a:solidFill>
                <a:latin typeface="+mn-ea"/>
                <a:ea typeface="+mn-ea"/>
                <a:cs typeface="+mn-cs"/>
              </a:rPr>
              <a:t>2</a:t>
            </a:r>
            <a:r>
              <a:rPr kumimoji="1" lang="zh-CN" altLang="zh-CN" dirty="0" smtClean="0">
                <a:solidFill>
                  <a:srgbClr val="FF0066"/>
                </a:solidFill>
                <a:latin typeface="+mn-ea"/>
                <a:ea typeface="+mn-ea"/>
                <a:cs typeface="+mn-cs"/>
              </a:rPr>
              <a:t>．软件质量的要素</a:t>
            </a:r>
            <a:endParaRPr kumimoji="1" lang="zh-CN" altLang="en-US" dirty="0" smtClean="0">
              <a:solidFill>
                <a:srgbClr val="FF0066"/>
              </a:solidFill>
              <a:latin typeface="+mn-ea"/>
              <a:ea typeface="+mn-ea"/>
              <a:cs typeface="+mn-cs"/>
            </a:endParaRPr>
          </a:p>
        </p:txBody>
      </p:sp>
      <p:sp>
        <p:nvSpPr>
          <p:cNvPr id="4" name="内容占位符 3"/>
          <p:cNvSpPr>
            <a:spLocks noGrp="1"/>
          </p:cNvSpPr>
          <p:nvPr>
            <p:ph idx="1"/>
          </p:nvPr>
        </p:nvSpPr>
        <p:spPr>
          <a:xfrm>
            <a:off x="467544" y="1340768"/>
            <a:ext cx="8229600" cy="1152127"/>
          </a:xfrm>
        </p:spPr>
        <p:txBody>
          <a:bodyPr/>
          <a:lstStyle/>
          <a:p>
            <a:pPr>
              <a:lnSpc>
                <a:spcPct val="150000"/>
              </a:lnSpc>
            </a:pPr>
            <a:r>
              <a:rPr lang="en-US" altLang="zh-CN" dirty="0" smtClean="0"/>
              <a:t>1977</a:t>
            </a:r>
            <a:r>
              <a:rPr lang="zh-CN" altLang="en-US" dirty="0" smtClean="0"/>
              <a:t>年</a:t>
            </a:r>
            <a:r>
              <a:rPr lang="en-US" altLang="zh-CN" dirty="0" smtClean="0"/>
              <a:t>Jim McCall</a:t>
            </a:r>
            <a:r>
              <a:rPr lang="zh-CN" altLang="en-US" dirty="0" smtClean="0"/>
              <a:t>等人提出</a:t>
            </a:r>
            <a:r>
              <a:rPr lang="zh-CN" altLang="en-US" dirty="0"/>
              <a:t>软件质量</a:t>
            </a:r>
            <a:r>
              <a:rPr lang="zh-CN" altLang="en-US" dirty="0" smtClean="0"/>
              <a:t>模型，将影响软件质量的特性分成</a:t>
            </a:r>
            <a:r>
              <a:rPr lang="en-US" altLang="zh-CN" dirty="0" smtClean="0"/>
              <a:t>3</a:t>
            </a:r>
            <a:r>
              <a:rPr lang="zh-CN" altLang="en-US" dirty="0" smtClean="0"/>
              <a:t>组：产品运行、产品修改和产品转移。</a:t>
            </a:r>
            <a:endParaRPr lang="en-US"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15</a:t>
            </a:fld>
            <a:endParaRPr lang="en-US" altLang="zh-CN"/>
          </a:p>
        </p:txBody>
      </p:sp>
      <p:grpSp>
        <p:nvGrpSpPr>
          <p:cNvPr id="19" name="组合 18"/>
          <p:cNvGrpSpPr/>
          <p:nvPr/>
        </p:nvGrpSpPr>
        <p:grpSpPr>
          <a:xfrm>
            <a:off x="1550274" y="2564904"/>
            <a:ext cx="5758030" cy="3753708"/>
            <a:chOff x="1550274" y="2564904"/>
            <a:chExt cx="5758030" cy="3753708"/>
          </a:xfrm>
        </p:grpSpPr>
        <p:sp>
          <p:nvSpPr>
            <p:cNvPr id="5" name="等腰三角形 4"/>
            <p:cNvSpPr/>
            <p:nvPr/>
          </p:nvSpPr>
          <p:spPr bwMode="auto">
            <a:xfrm>
              <a:off x="1691680" y="2564904"/>
              <a:ext cx="5400600" cy="3350790"/>
            </a:xfrm>
            <a:prstGeom prst="triangl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直接连接符 6"/>
            <p:cNvCxnSpPr>
              <a:stCxn id="5" idx="0"/>
            </p:cNvCxnSpPr>
            <p:nvPr/>
          </p:nvCxnSpPr>
          <p:spPr bwMode="auto">
            <a:xfrm>
              <a:off x="4391980" y="2564904"/>
              <a:ext cx="0" cy="21986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a:endCxn id="5" idx="2"/>
            </p:cNvCxnSpPr>
            <p:nvPr/>
          </p:nvCxnSpPr>
          <p:spPr bwMode="auto">
            <a:xfrm flipH="1">
              <a:off x="1691680" y="4763566"/>
              <a:ext cx="2700300"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a:endCxn id="5" idx="4"/>
            </p:cNvCxnSpPr>
            <p:nvPr/>
          </p:nvCxnSpPr>
          <p:spPr bwMode="auto">
            <a:xfrm>
              <a:off x="4391980" y="4763566"/>
              <a:ext cx="2700300"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3707904" y="5339630"/>
              <a:ext cx="1224136" cy="369332"/>
            </a:xfrm>
            <a:prstGeom prst="rect">
              <a:avLst/>
            </a:prstGeom>
            <a:noFill/>
          </p:spPr>
          <p:txBody>
            <a:bodyPr wrap="square" rtlCol="0">
              <a:spAutoFit/>
            </a:bodyPr>
            <a:lstStyle/>
            <a:p>
              <a:r>
                <a:rPr lang="zh-CN" altLang="en-US" dirty="0" smtClean="0">
                  <a:solidFill>
                    <a:schemeClr val="accent1">
                      <a:lumMod val="50000"/>
                    </a:schemeClr>
                  </a:solidFill>
                </a:rPr>
                <a:t>产品运行</a:t>
              </a:r>
              <a:endParaRPr lang="zh-CN" altLang="en-US" dirty="0">
                <a:solidFill>
                  <a:schemeClr val="accent1">
                    <a:lumMod val="50000"/>
                  </a:schemeClr>
                </a:solidFill>
              </a:endParaRPr>
            </a:p>
          </p:txBody>
        </p:sp>
        <p:sp>
          <p:nvSpPr>
            <p:cNvPr id="14" name="TextBox 13"/>
            <p:cNvSpPr txBox="1"/>
            <p:nvPr/>
          </p:nvSpPr>
          <p:spPr>
            <a:xfrm>
              <a:off x="4512264" y="3395414"/>
              <a:ext cx="612068" cy="1200329"/>
            </a:xfrm>
            <a:prstGeom prst="rect">
              <a:avLst/>
            </a:prstGeom>
            <a:noFill/>
          </p:spPr>
          <p:txBody>
            <a:bodyPr wrap="square" rtlCol="0">
              <a:spAutoFit/>
            </a:bodyPr>
            <a:lstStyle/>
            <a:p>
              <a:r>
                <a:rPr lang="zh-CN" altLang="en-US" dirty="0" smtClean="0">
                  <a:solidFill>
                    <a:srgbClr val="00B050"/>
                  </a:solidFill>
                </a:rPr>
                <a:t>产品转移</a:t>
              </a:r>
              <a:endParaRPr lang="zh-CN" altLang="en-US" dirty="0">
                <a:solidFill>
                  <a:srgbClr val="00B050"/>
                </a:solidFill>
              </a:endParaRPr>
            </a:p>
          </p:txBody>
        </p:sp>
        <p:sp>
          <p:nvSpPr>
            <p:cNvPr id="15" name="TextBox 14"/>
            <p:cNvSpPr txBox="1"/>
            <p:nvPr/>
          </p:nvSpPr>
          <p:spPr>
            <a:xfrm>
              <a:off x="3810186" y="3395414"/>
              <a:ext cx="545790" cy="1200329"/>
            </a:xfrm>
            <a:prstGeom prst="rect">
              <a:avLst/>
            </a:prstGeom>
            <a:noFill/>
          </p:spPr>
          <p:txBody>
            <a:bodyPr wrap="square" rtlCol="0">
              <a:spAutoFit/>
            </a:bodyPr>
            <a:lstStyle/>
            <a:p>
              <a:r>
                <a:rPr lang="zh-CN" altLang="en-US" dirty="0" smtClean="0">
                  <a:solidFill>
                    <a:srgbClr val="FF0000"/>
                  </a:solidFill>
                </a:rPr>
                <a:t>产品修改</a:t>
              </a:r>
              <a:endParaRPr lang="zh-CN" altLang="en-US" dirty="0">
                <a:solidFill>
                  <a:srgbClr val="FF0000"/>
                </a:solidFill>
              </a:endParaRPr>
            </a:p>
          </p:txBody>
        </p:sp>
        <p:sp>
          <p:nvSpPr>
            <p:cNvPr id="16" name="TextBox 15"/>
            <p:cNvSpPr txBox="1"/>
            <p:nvPr/>
          </p:nvSpPr>
          <p:spPr>
            <a:xfrm>
              <a:off x="5446440" y="2832124"/>
              <a:ext cx="1501824" cy="923330"/>
            </a:xfrm>
            <a:prstGeom prst="rect">
              <a:avLst/>
            </a:prstGeom>
            <a:noFill/>
          </p:spPr>
          <p:txBody>
            <a:bodyPr wrap="square" rtlCol="0">
              <a:spAutoFit/>
            </a:bodyPr>
            <a:lstStyle/>
            <a:p>
              <a:r>
                <a:rPr lang="zh-CN" altLang="en-US" dirty="0" smtClean="0">
                  <a:solidFill>
                    <a:srgbClr val="00B050"/>
                  </a:solidFill>
                </a:rPr>
                <a:t>可移植性</a:t>
              </a:r>
              <a:endParaRPr lang="en-US" altLang="zh-CN" dirty="0" smtClean="0">
                <a:solidFill>
                  <a:srgbClr val="00B050"/>
                </a:solidFill>
              </a:endParaRPr>
            </a:p>
            <a:p>
              <a:r>
                <a:rPr lang="zh-CN" altLang="en-US" dirty="0" smtClean="0">
                  <a:solidFill>
                    <a:srgbClr val="00B050"/>
                  </a:solidFill>
                </a:rPr>
                <a:t>可重用性</a:t>
              </a:r>
              <a:endParaRPr lang="en-US" altLang="zh-CN" dirty="0" smtClean="0">
                <a:solidFill>
                  <a:srgbClr val="00B050"/>
                </a:solidFill>
              </a:endParaRPr>
            </a:p>
            <a:p>
              <a:r>
                <a:rPr lang="zh-CN" altLang="en-US" dirty="0" smtClean="0">
                  <a:solidFill>
                    <a:srgbClr val="00B050"/>
                  </a:solidFill>
                </a:rPr>
                <a:t>互运行性</a:t>
              </a:r>
              <a:endParaRPr lang="zh-CN" altLang="en-US" dirty="0"/>
            </a:p>
          </p:txBody>
        </p:sp>
        <p:sp>
          <p:nvSpPr>
            <p:cNvPr id="17" name="TextBox 16"/>
            <p:cNvSpPr txBox="1"/>
            <p:nvPr/>
          </p:nvSpPr>
          <p:spPr>
            <a:xfrm>
              <a:off x="1907704" y="2767667"/>
              <a:ext cx="1224136" cy="1200329"/>
            </a:xfrm>
            <a:prstGeom prst="rect">
              <a:avLst/>
            </a:prstGeom>
            <a:noFill/>
          </p:spPr>
          <p:txBody>
            <a:bodyPr wrap="square" rtlCol="0">
              <a:spAutoFit/>
            </a:bodyPr>
            <a:lstStyle/>
            <a:p>
              <a:r>
                <a:rPr lang="zh-CN" altLang="en-US" dirty="0" smtClean="0">
                  <a:solidFill>
                    <a:srgbClr val="7030A0"/>
                  </a:solidFill>
                </a:rPr>
                <a:t>可理解性</a:t>
              </a:r>
              <a:endParaRPr lang="en-US" altLang="zh-CN" dirty="0" smtClean="0">
                <a:solidFill>
                  <a:srgbClr val="7030A0"/>
                </a:solidFill>
              </a:endParaRPr>
            </a:p>
            <a:p>
              <a:r>
                <a:rPr lang="zh-CN" altLang="en-US" dirty="0" smtClean="0">
                  <a:solidFill>
                    <a:srgbClr val="FF0000"/>
                  </a:solidFill>
                </a:rPr>
                <a:t>可维护性</a:t>
              </a:r>
              <a:endParaRPr lang="en-US" altLang="zh-CN" dirty="0" smtClean="0">
                <a:solidFill>
                  <a:srgbClr val="FF0000"/>
                </a:solidFill>
              </a:endParaRPr>
            </a:p>
            <a:p>
              <a:r>
                <a:rPr lang="zh-CN" altLang="en-US" dirty="0" smtClean="0">
                  <a:solidFill>
                    <a:srgbClr val="FF0000"/>
                  </a:solidFill>
                </a:rPr>
                <a:t>灵活性</a:t>
              </a:r>
              <a:endParaRPr lang="en-US" altLang="zh-CN" dirty="0" smtClean="0">
                <a:solidFill>
                  <a:srgbClr val="FF0000"/>
                </a:solidFill>
              </a:endParaRPr>
            </a:p>
            <a:p>
              <a:r>
                <a:rPr lang="zh-CN" altLang="en-US" dirty="0" smtClean="0">
                  <a:solidFill>
                    <a:srgbClr val="FF0000"/>
                  </a:solidFill>
                </a:rPr>
                <a:t>可测试性</a:t>
              </a:r>
              <a:endParaRPr lang="zh-CN" altLang="en-US" dirty="0">
                <a:solidFill>
                  <a:srgbClr val="FF0000"/>
                </a:solidFill>
              </a:endParaRPr>
            </a:p>
          </p:txBody>
        </p:sp>
        <p:sp>
          <p:nvSpPr>
            <p:cNvPr id="18" name="TextBox 17"/>
            <p:cNvSpPr txBox="1"/>
            <p:nvPr/>
          </p:nvSpPr>
          <p:spPr>
            <a:xfrm>
              <a:off x="1550274" y="5949280"/>
              <a:ext cx="5758030" cy="369332"/>
            </a:xfrm>
            <a:prstGeom prst="rect">
              <a:avLst/>
            </a:prstGeom>
            <a:noFill/>
          </p:spPr>
          <p:txBody>
            <a:bodyPr wrap="square" rtlCol="0">
              <a:spAutoFit/>
            </a:bodyPr>
            <a:lstStyle/>
            <a:p>
              <a:r>
                <a:rPr lang="zh-CN" altLang="en-US" dirty="0" smtClean="0">
                  <a:solidFill>
                    <a:schemeClr val="accent1">
                      <a:lumMod val="50000"/>
                    </a:schemeClr>
                  </a:solidFill>
                </a:rPr>
                <a:t>正确性、健壮性、高效性、完整性、易用性、</a:t>
              </a:r>
              <a:r>
                <a:rPr lang="zh-CN" altLang="en-US" dirty="0" smtClean="0">
                  <a:solidFill>
                    <a:srgbClr val="7030A0"/>
                  </a:solidFill>
                </a:rPr>
                <a:t>风险性</a:t>
              </a:r>
              <a:endParaRPr lang="zh-CN" altLang="en-US" dirty="0">
                <a:solidFill>
                  <a:srgbClr val="7030A0"/>
                </a:solidFill>
              </a:endParaRPr>
            </a:p>
          </p:txBody>
        </p:sp>
      </p:grpSp>
    </p:spTree>
    <p:extLst>
      <p:ext uri="{BB962C8B-B14F-4D97-AF65-F5344CB8AC3E}">
        <p14:creationId xmlns:p14="http://schemas.microsoft.com/office/powerpoint/2010/main" val="37623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McCall—</a:t>
            </a:r>
            <a:r>
              <a:rPr lang="zh-CN" altLang="en-US" dirty="0" smtClean="0"/>
              <a:t>产品运行</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16</a:t>
            </a:fld>
            <a:endParaRPr lang="en-US" altLang="zh-CN"/>
          </a:p>
        </p:txBody>
      </p:sp>
      <p:sp>
        <p:nvSpPr>
          <p:cNvPr id="17410" name="内容占位符 2" descr="Rectangle: Click to edit Master text styles&#10;Second level&#10;Third level&#10;Fourth level&#10;Fifth level"/>
          <p:cNvSpPr>
            <a:spLocks noGrp="1"/>
          </p:cNvSpPr>
          <p:nvPr>
            <p:ph idx="4294967295"/>
          </p:nvPr>
        </p:nvSpPr>
        <p:spPr>
          <a:xfrm>
            <a:off x="152400" y="1484312"/>
            <a:ext cx="8668072" cy="4825007"/>
          </a:xfrm>
        </p:spPr>
        <p:txBody>
          <a:bodyPr/>
          <a:lstStyle/>
          <a:p>
            <a:pPr marL="457200" indent="-457200">
              <a:lnSpc>
                <a:spcPct val="120000"/>
              </a:lnSpc>
              <a:buFont typeface="+mj-lt"/>
              <a:buAutoNum type="arabicPeriod"/>
            </a:pPr>
            <a:r>
              <a:rPr lang="zh-CN" altLang="zh-CN" sz="2200" dirty="0" smtClean="0">
                <a:solidFill>
                  <a:srgbClr val="FF0000"/>
                </a:solidFill>
              </a:rPr>
              <a:t>正确性</a:t>
            </a:r>
            <a:r>
              <a:rPr lang="en-US" altLang="zh-CN" sz="2200" dirty="0" smtClean="0">
                <a:solidFill>
                  <a:srgbClr val="FF0000"/>
                </a:solidFill>
              </a:rPr>
              <a:t>(Correctness)</a:t>
            </a:r>
            <a:r>
              <a:rPr lang="zh-CN" altLang="zh-CN" sz="2200" dirty="0" smtClean="0"/>
              <a:t>：在预定环境下能正确地完成预期功能的程度；</a:t>
            </a:r>
          </a:p>
          <a:p>
            <a:pPr marL="457200" indent="-457200">
              <a:lnSpc>
                <a:spcPct val="120000"/>
              </a:lnSpc>
              <a:buFont typeface="+mj-lt"/>
              <a:buAutoNum type="arabicPeriod"/>
            </a:pPr>
            <a:r>
              <a:rPr lang="zh-CN" altLang="zh-CN" sz="2200" dirty="0" smtClean="0">
                <a:solidFill>
                  <a:srgbClr val="FF0000"/>
                </a:solidFill>
              </a:rPr>
              <a:t>健壮性</a:t>
            </a:r>
            <a:r>
              <a:rPr lang="zh-CN" altLang="en-US" sz="2200" dirty="0" smtClean="0">
                <a:solidFill>
                  <a:srgbClr val="FF0000"/>
                </a:solidFill>
              </a:rPr>
              <a:t>（</a:t>
            </a:r>
            <a:r>
              <a:rPr lang="en-US" altLang="zh-CN" sz="2200" dirty="0" smtClean="0">
                <a:solidFill>
                  <a:srgbClr val="FF0000"/>
                </a:solidFill>
              </a:rPr>
              <a:t>Reliability</a:t>
            </a:r>
            <a:r>
              <a:rPr lang="zh-CN" altLang="en-US" sz="2200" dirty="0" smtClean="0">
                <a:solidFill>
                  <a:srgbClr val="FF0000"/>
                </a:solidFill>
              </a:rPr>
              <a:t>可靠性）</a:t>
            </a:r>
            <a:r>
              <a:rPr lang="zh-CN" altLang="zh-CN" sz="2200" dirty="0" smtClean="0"/>
              <a:t>：在硬件发生故障、输入的数据无效或操作错误等意外环境下，系统能够做出适当响应的程度；</a:t>
            </a:r>
            <a:endParaRPr lang="en-US" altLang="zh-CN" sz="2200" dirty="0" smtClean="0"/>
          </a:p>
          <a:p>
            <a:pPr marL="457200" indent="-457200">
              <a:lnSpc>
                <a:spcPct val="120000"/>
              </a:lnSpc>
              <a:buFont typeface="+mj-lt"/>
              <a:buAutoNum type="arabicPeriod"/>
            </a:pPr>
            <a:r>
              <a:rPr lang="zh-CN" altLang="zh-CN" sz="2200" dirty="0" smtClean="0">
                <a:solidFill>
                  <a:srgbClr val="FF0000"/>
                </a:solidFill>
              </a:rPr>
              <a:t>效率</a:t>
            </a:r>
            <a:r>
              <a:rPr lang="zh-CN" altLang="en-US" sz="2200" dirty="0" smtClean="0">
                <a:solidFill>
                  <a:srgbClr val="FF0000"/>
                </a:solidFill>
              </a:rPr>
              <a:t>（</a:t>
            </a:r>
            <a:r>
              <a:rPr lang="en-US" altLang="zh-CN" sz="2200" dirty="0" err="1" smtClean="0">
                <a:solidFill>
                  <a:srgbClr val="FF0000"/>
                </a:solidFill>
              </a:rPr>
              <a:t>Effiency</a:t>
            </a:r>
            <a:r>
              <a:rPr lang="zh-CN" altLang="en-US" sz="2200" dirty="0" smtClean="0">
                <a:solidFill>
                  <a:srgbClr val="FF0000"/>
                </a:solidFill>
              </a:rPr>
              <a:t>高效性）</a:t>
            </a:r>
            <a:r>
              <a:rPr lang="zh-CN" altLang="zh-CN" sz="2200" dirty="0" smtClean="0"/>
              <a:t>：</a:t>
            </a:r>
            <a:r>
              <a:rPr lang="zh-CN" altLang="zh-CN" sz="2200" dirty="0"/>
              <a:t>为了完成预定的功能，系统需要的计算资源的多少；</a:t>
            </a:r>
          </a:p>
          <a:p>
            <a:pPr marL="457200" indent="-457200">
              <a:lnSpc>
                <a:spcPct val="120000"/>
              </a:lnSpc>
              <a:buFont typeface="+mj-lt"/>
              <a:buAutoNum type="arabicPeriod"/>
            </a:pPr>
            <a:r>
              <a:rPr lang="zh-CN" altLang="zh-CN" sz="2200" dirty="0" smtClean="0">
                <a:solidFill>
                  <a:srgbClr val="FF0000"/>
                </a:solidFill>
              </a:rPr>
              <a:t>完整性</a:t>
            </a:r>
            <a:r>
              <a:rPr lang="en-US" altLang="zh-CN" sz="2200" dirty="0" smtClean="0">
                <a:solidFill>
                  <a:srgbClr val="FF0000"/>
                </a:solidFill>
              </a:rPr>
              <a:t>(Integrity</a:t>
            </a:r>
            <a:r>
              <a:rPr lang="zh-CN" altLang="en-US" sz="2200" dirty="0" smtClean="0">
                <a:solidFill>
                  <a:srgbClr val="FF0000"/>
                </a:solidFill>
              </a:rPr>
              <a:t>安全性</a:t>
            </a:r>
            <a:r>
              <a:rPr lang="en-US" altLang="zh-CN" sz="2200" dirty="0" smtClean="0">
                <a:solidFill>
                  <a:srgbClr val="FF0000"/>
                </a:solidFill>
              </a:rPr>
              <a:t>)</a:t>
            </a:r>
            <a:r>
              <a:rPr lang="zh-CN" altLang="zh-CN" sz="2200" dirty="0" smtClean="0"/>
              <a:t>：</a:t>
            </a:r>
            <a:r>
              <a:rPr lang="zh-CN" altLang="zh-CN" sz="2200" dirty="0"/>
              <a:t>对未经授权的人使用软件或</a:t>
            </a:r>
            <a:r>
              <a:rPr lang="zh-CN" altLang="zh-CN" sz="2200" dirty="0" smtClean="0"/>
              <a:t>数据，</a:t>
            </a:r>
            <a:r>
              <a:rPr lang="zh-CN" altLang="zh-CN" sz="2200" dirty="0"/>
              <a:t>系统能够控制的程度</a:t>
            </a:r>
            <a:r>
              <a:rPr lang="zh-CN" altLang="zh-CN" sz="2200" dirty="0" smtClean="0"/>
              <a:t>；</a:t>
            </a:r>
            <a:endParaRPr lang="en-US" altLang="zh-CN" sz="2200" dirty="0" smtClean="0"/>
          </a:p>
          <a:p>
            <a:pPr marL="457200" indent="-457200">
              <a:lnSpc>
                <a:spcPct val="120000"/>
              </a:lnSpc>
              <a:buFont typeface="+mj-lt"/>
              <a:buAutoNum type="arabicPeriod"/>
            </a:pPr>
            <a:r>
              <a:rPr lang="zh-CN" altLang="zh-CN" sz="2200" dirty="0" smtClean="0">
                <a:solidFill>
                  <a:srgbClr val="FF0000"/>
                </a:solidFill>
              </a:rPr>
              <a:t>可用性</a:t>
            </a:r>
            <a:r>
              <a:rPr lang="zh-CN" altLang="en-US" sz="2200" dirty="0" smtClean="0">
                <a:solidFill>
                  <a:srgbClr val="FF0000"/>
                </a:solidFill>
              </a:rPr>
              <a:t>（</a:t>
            </a:r>
            <a:r>
              <a:rPr lang="en-US" altLang="zh-CN" sz="2200" dirty="0" smtClean="0">
                <a:solidFill>
                  <a:srgbClr val="FF0000"/>
                </a:solidFill>
              </a:rPr>
              <a:t>Usability</a:t>
            </a:r>
            <a:r>
              <a:rPr lang="zh-CN" altLang="en-US" sz="2200" dirty="0" smtClean="0">
                <a:solidFill>
                  <a:srgbClr val="FF0000"/>
                </a:solidFill>
              </a:rPr>
              <a:t>易用性）</a:t>
            </a:r>
            <a:r>
              <a:rPr lang="zh-CN" altLang="zh-CN" sz="2200" dirty="0" smtClean="0"/>
              <a:t>：</a:t>
            </a:r>
            <a:r>
              <a:rPr lang="zh-CN" altLang="zh-CN" sz="2200" dirty="0"/>
              <a:t>系统在完成预定应该完成的功能时令人满意的</a:t>
            </a:r>
            <a:r>
              <a:rPr lang="zh-CN" altLang="zh-CN" sz="2200" dirty="0" smtClean="0"/>
              <a:t>概率</a:t>
            </a:r>
            <a:endParaRPr lang="zh-CN" altLang="zh-CN" sz="2200" dirty="0"/>
          </a:p>
          <a:p>
            <a:pPr marL="457200" indent="-457200">
              <a:lnSpc>
                <a:spcPct val="120000"/>
              </a:lnSpc>
              <a:buFont typeface="+mj-lt"/>
              <a:buAutoNum type="arabicPeriod"/>
            </a:pPr>
            <a:r>
              <a:rPr lang="zh-CN" altLang="zh-CN" sz="2200" dirty="0" smtClean="0">
                <a:solidFill>
                  <a:srgbClr val="00B050"/>
                </a:solidFill>
              </a:rPr>
              <a:t>风险性</a:t>
            </a:r>
            <a:r>
              <a:rPr lang="zh-CN" altLang="zh-CN" sz="2200" dirty="0"/>
              <a:t>：按预定的成本和进度把系统开发出来，并且使用户感到满意；</a:t>
            </a:r>
          </a:p>
          <a:p>
            <a:pPr>
              <a:lnSpc>
                <a:spcPct val="120000"/>
              </a:lnSpc>
              <a:buFont typeface="Wingdings"/>
              <a:buChar char="q"/>
            </a:pPr>
            <a:endParaRPr lang="zh-CN" altLang="zh-CN" sz="2200" dirty="0"/>
          </a:p>
          <a:p>
            <a:pPr>
              <a:lnSpc>
                <a:spcPct val="120000"/>
              </a:lnSpc>
              <a:buFont typeface="Wingdings"/>
              <a:buChar char="q"/>
            </a:pPr>
            <a:endParaRPr lang="zh-CN" altLang="zh-CN" sz="2200" dirty="0" smtClean="0"/>
          </a:p>
          <a:p>
            <a:pPr>
              <a:lnSpc>
                <a:spcPct val="120000"/>
              </a:lnSpc>
            </a:pPr>
            <a:endParaRPr lang="zh-CN" altLang="en-US" sz="2200" dirty="0" smtClean="0"/>
          </a:p>
        </p:txBody>
      </p:sp>
    </p:spTree>
    <p:extLst>
      <p:ext uri="{BB962C8B-B14F-4D97-AF65-F5344CB8AC3E}">
        <p14:creationId xmlns:p14="http://schemas.microsoft.com/office/powerpoint/2010/main" val="274878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 calcmode="lin" valueType="num">
                                      <p:cBhvr additive="base">
                                        <p:cTn id="7"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0">
                                            <p:txEl>
                                              <p:pRg st="2" end="2"/>
                                            </p:txEl>
                                          </p:spTgt>
                                        </p:tgtEl>
                                        <p:attrNameLst>
                                          <p:attrName>style.visibility</p:attrName>
                                        </p:attrNameLst>
                                      </p:cBhvr>
                                      <p:to>
                                        <p:strVal val="visible"/>
                                      </p:to>
                                    </p:set>
                                    <p:anim calcmode="lin" valueType="num">
                                      <p:cBhvr additive="base">
                                        <p:cTn id="13" dur="500" fill="hold"/>
                                        <p:tgtEl>
                                          <p:spTgt spid="174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anim calcmode="lin" valueType="num">
                                      <p:cBhvr additive="base">
                                        <p:cTn id="19"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0">
                                            <p:txEl>
                                              <p:pRg st="4" end="4"/>
                                            </p:txEl>
                                          </p:spTgt>
                                        </p:tgtEl>
                                        <p:attrNameLst>
                                          <p:attrName>style.visibility</p:attrName>
                                        </p:attrNameLst>
                                      </p:cBhvr>
                                      <p:to>
                                        <p:strVal val="visible"/>
                                      </p:to>
                                    </p:set>
                                    <p:anim calcmode="lin" valueType="num">
                                      <p:cBhvr additive="base">
                                        <p:cTn id="25" dur="500" fill="hold"/>
                                        <p:tgtEl>
                                          <p:spTgt spid="174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0">
                                            <p:txEl>
                                              <p:pRg st="5" end="5"/>
                                            </p:txEl>
                                          </p:spTgt>
                                        </p:tgtEl>
                                        <p:attrNameLst>
                                          <p:attrName>style.visibility</p:attrName>
                                        </p:attrNameLst>
                                      </p:cBhvr>
                                      <p:to>
                                        <p:strVal val="visible"/>
                                      </p:to>
                                    </p:set>
                                    <p:anim calcmode="lin" valueType="num">
                                      <p:cBhvr additive="base">
                                        <p:cTn id="31" dur="500" fill="hold"/>
                                        <p:tgtEl>
                                          <p:spTgt spid="174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descr="Rectangle: Click to edit Master text styles&#10;Second level&#10;Third level&#10;Fourth level&#10;Fifth level"/>
          <p:cNvSpPr>
            <a:spLocks noGrp="1"/>
          </p:cNvSpPr>
          <p:nvPr>
            <p:ph idx="1"/>
          </p:nvPr>
        </p:nvSpPr>
        <p:spPr/>
        <p:txBody>
          <a:bodyPr/>
          <a:lstStyle/>
          <a:p>
            <a:pPr marL="457200" indent="-457200">
              <a:lnSpc>
                <a:spcPct val="120000"/>
              </a:lnSpc>
              <a:buFont typeface="+mj-lt"/>
              <a:buAutoNum type="arabicPeriod"/>
            </a:pPr>
            <a:r>
              <a:rPr lang="zh-CN" altLang="zh-CN" dirty="0" smtClean="0">
                <a:solidFill>
                  <a:srgbClr val="00B050"/>
                </a:solidFill>
              </a:rPr>
              <a:t>可理解性</a:t>
            </a:r>
            <a:r>
              <a:rPr lang="zh-CN" altLang="zh-CN" dirty="0" smtClean="0"/>
              <a:t>：理解和使用该系统的容易程度；</a:t>
            </a:r>
          </a:p>
          <a:p>
            <a:pPr marL="457200" indent="-457200">
              <a:lnSpc>
                <a:spcPct val="120000"/>
              </a:lnSpc>
              <a:buFont typeface="+mj-lt"/>
              <a:buAutoNum type="arabicPeriod"/>
            </a:pPr>
            <a:r>
              <a:rPr lang="zh-CN" altLang="zh-CN" dirty="0" smtClean="0">
                <a:solidFill>
                  <a:srgbClr val="FF0000"/>
                </a:solidFill>
              </a:rPr>
              <a:t>可</a:t>
            </a:r>
            <a:r>
              <a:rPr lang="zh-CN" altLang="en-US" dirty="0">
                <a:solidFill>
                  <a:srgbClr val="FF0000"/>
                </a:solidFill>
              </a:rPr>
              <a:t>维护</a:t>
            </a:r>
            <a:r>
              <a:rPr lang="zh-CN" altLang="zh-CN" dirty="0" smtClean="0">
                <a:solidFill>
                  <a:srgbClr val="FF0000"/>
                </a:solidFill>
              </a:rPr>
              <a:t>性</a:t>
            </a:r>
            <a:r>
              <a:rPr lang="en-US" altLang="zh-CN" dirty="0" smtClean="0">
                <a:solidFill>
                  <a:srgbClr val="FF0000"/>
                </a:solidFill>
              </a:rPr>
              <a:t>(Maintainability)</a:t>
            </a:r>
            <a:r>
              <a:rPr lang="zh-CN" altLang="zh-CN" dirty="0" smtClean="0"/>
              <a:t>：诊断和改正在运行现场发生的错误所需要的概率；</a:t>
            </a:r>
            <a:endParaRPr lang="en-US" altLang="zh-CN" dirty="0" smtClean="0"/>
          </a:p>
          <a:p>
            <a:pPr marL="457200" indent="-457200">
              <a:lnSpc>
                <a:spcPct val="120000"/>
              </a:lnSpc>
              <a:buFont typeface="+mj-lt"/>
              <a:buAutoNum type="arabicPeriod"/>
            </a:pPr>
            <a:r>
              <a:rPr lang="zh-CN" altLang="zh-CN" dirty="0" smtClean="0">
                <a:solidFill>
                  <a:srgbClr val="FF0000"/>
                </a:solidFill>
              </a:rPr>
              <a:t>灵活性</a:t>
            </a:r>
            <a:r>
              <a:rPr lang="en-US" altLang="zh-CN" dirty="0" smtClean="0">
                <a:solidFill>
                  <a:srgbClr val="FF0000"/>
                </a:solidFill>
              </a:rPr>
              <a:t>(Flexibility)</a:t>
            </a:r>
            <a:r>
              <a:rPr lang="zh-CN" altLang="zh-CN" dirty="0" smtClean="0"/>
              <a:t>：</a:t>
            </a:r>
            <a:r>
              <a:rPr lang="zh-CN" altLang="zh-CN" dirty="0"/>
              <a:t>修改或改正在运行的系统需要的工作量的</a:t>
            </a:r>
            <a:r>
              <a:rPr lang="zh-CN" altLang="zh-CN" dirty="0" smtClean="0"/>
              <a:t>多少</a:t>
            </a:r>
            <a:endParaRPr lang="zh-CN" altLang="zh-CN" dirty="0"/>
          </a:p>
          <a:p>
            <a:pPr marL="457200" indent="-457200">
              <a:lnSpc>
                <a:spcPct val="120000"/>
              </a:lnSpc>
              <a:buFont typeface="+mj-lt"/>
              <a:buAutoNum type="arabicPeriod"/>
            </a:pPr>
            <a:r>
              <a:rPr lang="zh-CN" altLang="zh-CN" dirty="0" smtClean="0">
                <a:solidFill>
                  <a:srgbClr val="FF0000"/>
                </a:solidFill>
              </a:rPr>
              <a:t>可测试性</a:t>
            </a:r>
            <a:r>
              <a:rPr lang="en-US" altLang="zh-CN" dirty="0" smtClean="0">
                <a:solidFill>
                  <a:srgbClr val="FF0000"/>
                </a:solidFill>
              </a:rPr>
              <a:t>(</a:t>
            </a:r>
            <a:r>
              <a:rPr lang="en-US" altLang="zh-CN" dirty="0" err="1" smtClean="0">
                <a:solidFill>
                  <a:srgbClr val="FF0000"/>
                </a:solidFill>
              </a:rPr>
              <a:t>Testbility</a:t>
            </a:r>
            <a:r>
              <a:rPr lang="en-US" altLang="zh-CN" dirty="0" smtClean="0">
                <a:solidFill>
                  <a:srgbClr val="FF0000"/>
                </a:solidFill>
              </a:rPr>
              <a:t>)</a:t>
            </a:r>
            <a:r>
              <a:rPr lang="zh-CN" altLang="zh-CN" dirty="0" smtClean="0"/>
              <a:t>：</a:t>
            </a:r>
            <a:r>
              <a:rPr lang="zh-CN" altLang="zh-CN" dirty="0"/>
              <a:t>软件容易测试的程度；</a:t>
            </a:r>
          </a:p>
          <a:p>
            <a:pPr>
              <a:lnSpc>
                <a:spcPct val="120000"/>
              </a:lnSpc>
              <a:buFont typeface="Wingdings"/>
              <a:buChar char="q"/>
            </a:pPr>
            <a:endParaRPr lang="zh-CN" altLang="zh-CN" dirty="0" smtClean="0"/>
          </a:p>
          <a:p>
            <a:pPr>
              <a:lnSpc>
                <a:spcPct val="120000"/>
              </a:lnSpc>
            </a:pPr>
            <a:endParaRPr lang="zh-CN" altLang="en-US" dirty="0" smtClean="0"/>
          </a:p>
          <a:p>
            <a:pPr>
              <a:lnSpc>
                <a:spcPct val="120000"/>
              </a:lnSpc>
            </a:pPr>
            <a:endParaRPr lang="zh-CN" altLang="en-US" dirty="0" smtClean="0"/>
          </a:p>
          <a:p>
            <a:pPr>
              <a:lnSpc>
                <a:spcPct val="120000"/>
              </a:lnSpc>
            </a:pPr>
            <a:endParaRPr lang="zh-CN" altLang="en-US" dirty="0" smtClean="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17</a:t>
            </a:fld>
            <a:endParaRPr lang="en-US" altLang="zh-CN"/>
          </a:p>
        </p:txBody>
      </p:sp>
      <p:sp>
        <p:nvSpPr>
          <p:cNvPr id="4" name="标题 2"/>
          <p:cNvSpPr>
            <a:spLocks noGrp="1"/>
          </p:cNvSpPr>
          <p:nvPr>
            <p:ph type="title"/>
          </p:nvPr>
        </p:nvSpPr>
        <p:spPr>
          <a:xfrm>
            <a:off x="468313" y="836613"/>
            <a:ext cx="7129462" cy="561975"/>
          </a:xfrm>
        </p:spPr>
        <p:txBody>
          <a:bodyPr/>
          <a:lstStyle/>
          <a:p>
            <a:r>
              <a:rPr lang="en-US" altLang="zh-CN" dirty="0" smtClean="0"/>
              <a:t>McCall—</a:t>
            </a:r>
            <a:r>
              <a:rPr lang="zh-CN" altLang="en-US" dirty="0" smtClean="0"/>
              <a:t>产品修改</a:t>
            </a:r>
            <a:endParaRPr lang="zh-CN" altLang="en-US" dirty="0"/>
          </a:p>
        </p:txBody>
      </p:sp>
    </p:spTree>
    <p:extLst>
      <p:ext uri="{BB962C8B-B14F-4D97-AF65-F5344CB8AC3E}">
        <p14:creationId xmlns:p14="http://schemas.microsoft.com/office/powerpoint/2010/main" val="53477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 calcmode="lin" valueType="num">
                                      <p:cBhvr additive="base">
                                        <p:cTn id="13"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xEl>
                                              <p:pRg st="2" end="2"/>
                                            </p:txEl>
                                          </p:spTgt>
                                        </p:tgtEl>
                                        <p:attrNameLst>
                                          <p:attrName>style.visibility</p:attrName>
                                        </p:attrNameLst>
                                      </p:cBhvr>
                                      <p:to>
                                        <p:strVal val="visible"/>
                                      </p:to>
                                    </p:set>
                                    <p:anim calcmode="lin" valueType="num">
                                      <p:cBhvr additive="base">
                                        <p:cTn id="19"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2">
                                            <p:txEl>
                                              <p:pRg st="3" end="3"/>
                                            </p:txEl>
                                          </p:spTgt>
                                        </p:tgtEl>
                                        <p:attrNameLst>
                                          <p:attrName>style.visibility</p:attrName>
                                        </p:attrNameLst>
                                      </p:cBhvr>
                                      <p:to>
                                        <p:strVal val="visible"/>
                                      </p:to>
                                    </p:set>
                                    <p:anim calcmode="lin" valueType="num">
                                      <p:cBhvr additive="base">
                                        <p:cTn id="25"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descr="Rectangle: Click to edit Master text styles&#10;Second level&#10;Third level&#10;Fourth level&#10;Fifth level"/>
          <p:cNvSpPr>
            <a:spLocks noGrp="1"/>
          </p:cNvSpPr>
          <p:nvPr>
            <p:ph idx="1"/>
          </p:nvPr>
        </p:nvSpPr>
        <p:spPr/>
        <p:txBody>
          <a:bodyPr/>
          <a:lstStyle/>
          <a:p>
            <a:pPr marL="457200" indent="-457200">
              <a:lnSpc>
                <a:spcPct val="120000"/>
              </a:lnSpc>
              <a:buFont typeface="+mj-lt"/>
              <a:buAutoNum type="arabicPeriod"/>
            </a:pPr>
            <a:r>
              <a:rPr lang="zh-CN" altLang="zh-CN" dirty="0" smtClean="0">
                <a:solidFill>
                  <a:srgbClr val="FF0000"/>
                </a:solidFill>
              </a:rPr>
              <a:t>可移植性</a:t>
            </a:r>
            <a:r>
              <a:rPr lang="en-US" altLang="zh-CN" dirty="0" smtClean="0">
                <a:solidFill>
                  <a:srgbClr val="FF0000"/>
                </a:solidFill>
              </a:rPr>
              <a:t>(Portability)</a:t>
            </a:r>
            <a:r>
              <a:rPr lang="zh-CN" altLang="zh-CN" dirty="0" smtClean="0"/>
              <a:t>：</a:t>
            </a:r>
            <a:r>
              <a:rPr lang="zh-CN" altLang="zh-CN" dirty="0"/>
              <a:t>把程序从一种硬件配置和（或）软件环境转移到另一种配置和环境时，需要的工作量多少</a:t>
            </a:r>
            <a:r>
              <a:rPr lang="zh-CN" altLang="zh-CN" dirty="0" smtClean="0"/>
              <a:t>；</a:t>
            </a:r>
            <a:endParaRPr lang="en-US" altLang="zh-CN" dirty="0" smtClean="0">
              <a:sym typeface="Wingdings" pitchFamily="2" charset="2"/>
            </a:endParaRPr>
          </a:p>
          <a:p>
            <a:pPr marL="457200" indent="-457200">
              <a:lnSpc>
                <a:spcPct val="120000"/>
              </a:lnSpc>
              <a:buFont typeface="+mj-lt"/>
              <a:buAutoNum type="arabicPeriod"/>
            </a:pPr>
            <a:r>
              <a:rPr lang="zh-CN" altLang="zh-CN" dirty="0" smtClean="0">
                <a:solidFill>
                  <a:srgbClr val="FF0000"/>
                </a:solidFill>
              </a:rPr>
              <a:t>可重用性</a:t>
            </a:r>
            <a:r>
              <a:rPr lang="en-US" altLang="zh-CN" dirty="0" smtClean="0">
                <a:solidFill>
                  <a:srgbClr val="FF0000"/>
                </a:solidFill>
              </a:rPr>
              <a:t>(Reusability)</a:t>
            </a:r>
            <a:r>
              <a:rPr lang="zh-CN" altLang="zh-CN" dirty="0" smtClean="0"/>
              <a:t>：在其他应用中该程序可以被再次使用的程度（或范围）；</a:t>
            </a:r>
          </a:p>
          <a:p>
            <a:pPr marL="457200" indent="-457200">
              <a:lnSpc>
                <a:spcPct val="120000"/>
              </a:lnSpc>
              <a:buFont typeface="+mj-lt"/>
              <a:buAutoNum type="arabicPeriod"/>
            </a:pPr>
            <a:r>
              <a:rPr lang="zh-CN" altLang="zh-CN" dirty="0" smtClean="0">
                <a:solidFill>
                  <a:srgbClr val="FF0000"/>
                </a:solidFill>
              </a:rPr>
              <a:t>可运行性</a:t>
            </a:r>
            <a:r>
              <a:rPr lang="zh-CN" altLang="en-US" dirty="0" smtClean="0">
                <a:solidFill>
                  <a:srgbClr val="00B050"/>
                </a:solidFill>
              </a:rPr>
              <a:t>（</a:t>
            </a:r>
            <a:r>
              <a:rPr lang="en-US" altLang="zh-CN" dirty="0" smtClean="0">
                <a:solidFill>
                  <a:srgbClr val="00B050"/>
                </a:solidFill>
              </a:rPr>
              <a:t>Interoperability</a:t>
            </a:r>
            <a:r>
              <a:rPr lang="zh-CN" altLang="en-US" dirty="0" smtClean="0">
                <a:solidFill>
                  <a:srgbClr val="00B050"/>
                </a:solidFill>
              </a:rPr>
              <a:t>互操作性</a:t>
            </a:r>
            <a:r>
              <a:rPr lang="zh-CN" altLang="en-US" dirty="0" smtClean="0"/>
              <a:t>）</a:t>
            </a:r>
            <a:r>
              <a:rPr lang="zh-CN" altLang="zh-CN" dirty="0" smtClean="0"/>
              <a:t>：把该系统和另外一个系统结合起来的工作量的多少。</a:t>
            </a:r>
          </a:p>
          <a:p>
            <a:pPr>
              <a:lnSpc>
                <a:spcPct val="120000"/>
              </a:lnSpc>
            </a:pPr>
            <a:endParaRPr lang="zh-CN" altLang="en-US" dirty="0" smtClean="0"/>
          </a:p>
          <a:p>
            <a:pPr>
              <a:lnSpc>
                <a:spcPct val="120000"/>
              </a:lnSpc>
            </a:pPr>
            <a:endParaRPr lang="zh-CN" altLang="en-US" dirty="0" smtClean="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18</a:t>
            </a:fld>
            <a:endParaRPr lang="en-US" altLang="zh-CN"/>
          </a:p>
        </p:txBody>
      </p:sp>
      <p:sp>
        <p:nvSpPr>
          <p:cNvPr id="4" name="标题 2"/>
          <p:cNvSpPr>
            <a:spLocks noGrp="1"/>
          </p:cNvSpPr>
          <p:nvPr>
            <p:ph type="title"/>
          </p:nvPr>
        </p:nvSpPr>
        <p:spPr>
          <a:xfrm>
            <a:off x="468313" y="836613"/>
            <a:ext cx="7129462" cy="561975"/>
          </a:xfrm>
        </p:spPr>
        <p:txBody>
          <a:bodyPr/>
          <a:lstStyle/>
          <a:p>
            <a:r>
              <a:rPr lang="en-US" altLang="zh-CN" dirty="0" smtClean="0"/>
              <a:t>McCall—</a:t>
            </a:r>
            <a:r>
              <a:rPr lang="zh-CN" altLang="en-US" dirty="0" smtClean="0"/>
              <a:t>产品转移</a:t>
            </a:r>
            <a:endParaRPr lang="zh-CN" altLang="en-US" dirty="0"/>
          </a:p>
        </p:txBody>
      </p:sp>
    </p:spTree>
    <p:extLst>
      <p:ext uri="{BB962C8B-B14F-4D97-AF65-F5344CB8AC3E}">
        <p14:creationId xmlns:p14="http://schemas.microsoft.com/office/powerpoint/2010/main" val="1641116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 calcmode="lin" valueType="num">
                                      <p:cBhvr additive="base">
                                        <p:cTn id="13"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0">
                                            <p:txEl>
                                              <p:pRg st="2" end="2"/>
                                            </p:txEl>
                                          </p:spTgt>
                                        </p:tgtEl>
                                        <p:attrNameLst>
                                          <p:attrName>style.visibility</p:attrName>
                                        </p:attrNameLst>
                                      </p:cBhvr>
                                      <p:to>
                                        <p:strVal val="visible"/>
                                      </p:to>
                                    </p:set>
                                    <p:anim calcmode="lin" valueType="num">
                                      <p:cBhvr additive="base">
                                        <p:cTn id="19"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FF0066"/>
                </a:solidFill>
                <a:latin typeface="+mn-ea"/>
                <a:ea typeface="+mn-ea"/>
                <a:cs typeface="+mn-cs"/>
              </a:rPr>
              <a:t>3</a:t>
            </a:r>
            <a:r>
              <a:rPr kumimoji="1" lang="zh-CN" altLang="zh-CN" dirty="0" smtClean="0">
                <a:solidFill>
                  <a:srgbClr val="FF0066"/>
                </a:solidFill>
                <a:latin typeface="+mn-ea"/>
                <a:ea typeface="+mn-ea"/>
                <a:cs typeface="+mn-cs"/>
              </a:rPr>
              <a:t>．不同角度对质量的认识</a:t>
            </a:r>
            <a:endParaRPr kumimoji="1" lang="zh-CN" altLang="en-US" dirty="0" smtClean="0">
              <a:solidFill>
                <a:srgbClr val="FF0066"/>
              </a:solidFill>
              <a:latin typeface="+mn-ea"/>
              <a:ea typeface="+mn-ea"/>
              <a:cs typeface="+mn-cs"/>
            </a:endParaRPr>
          </a:p>
        </p:txBody>
      </p:sp>
      <p:sp>
        <p:nvSpPr>
          <p:cNvPr id="23555" name="内容占位符 2" descr="Rectangle: Click to edit Master text styles&#10;Second level&#10;Third level&#10;Fourth level&#10;Fifth level"/>
          <p:cNvSpPr>
            <a:spLocks noGrp="1"/>
          </p:cNvSpPr>
          <p:nvPr>
            <p:ph idx="1"/>
          </p:nvPr>
        </p:nvSpPr>
        <p:spPr>
          <a:xfrm>
            <a:off x="251521" y="1628775"/>
            <a:ext cx="4032448" cy="4525963"/>
          </a:xfrm>
        </p:spPr>
        <p:txBody>
          <a:bodyPr/>
          <a:lstStyle/>
          <a:p>
            <a:r>
              <a:rPr lang="zh-CN" altLang="zh-CN" dirty="0" smtClean="0"/>
              <a:t>（</a:t>
            </a:r>
            <a:r>
              <a:rPr lang="en-US" altLang="zh-CN" dirty="0" smtClean="0"/>
              <a:t>1</a:t>
            </a:r>
            <a:r>
              <a:rPr lang="zh-CN" altLang="zh-CN" dirty="0" smtClean="0"/>
              <a:t>）对</a:t>
            </a:r>
            <a:r>
              <a:rPr lang="zh-CN" altLang="zh-CN" dirty="0" smtClean="0">
                <a:solidFill>
                  <a:srgbClr val="FF0000"/>
                </a:solidFill>
              </a:rPr>
              <a:t>用户</a:t>
            </a:r>
            <a:r>
              <a:rPr lang="zh-CN" altLang="zh-CN" dirty="0" smtClean="0"/>
              <a:t>重要的属性。</a:t>
            </a:r>
          </a:p>
          <a:p>
            <a:pPr marL="180000" indent="457200"/>
            <a:r>
              <a:rPr lang="zh-CN" altLang="en-US" dirty="0">
                <a:sym typeface="Wingdings" pitchFamily="2" charset="2"/>
              </a:rPr>
              <a:t>①</a:t>
            </a:r>
            <a:r>
              <a:rPr lang="en-US" altLang="zh-CN" dirty="0" smtClean="0"/>
              <a:t> </a:t>
            </a:r>
            <a:r>
              <a:rPr lang="zh-CN" altLang="zh-CN" dirty="0" smtClean="0"/>
              <a:t>有效性</a:t>
            </a:r>
          </a:p>
          <a:p>
            <a:pPr marL="180000" indent="457200"/>
            <a:r>
              <a:rPr lang="zh-CN" altLang="en-US" dirty="0">
                <a:sym typeface="Wingdings" pitchFamily="2" charset="2"/>
              </a:rPr>
              <a:t>②</a:t>
            </a:r>
            <a:r>
              <a:rPr lang="en-US" altLang="zh-CN" dirty="0" smtClean="0"/>
              <a:t> </a:t>
            </a:r>
            <a:r>
              <a:rPr lang="zh-CN" altLang="zh-CN" dirty="0" smtClean="0"/>
              <a:t>效率</a:t>
            </a:r>
          </a:p>
          <a:p>
            <a:pPr marL="180000" indent="0"/>
            <a:r>
              <a:rPr lang="en-US" altLang="zh-CN" dirty="0"/>
              <a:t> </a:t>
            </a:r>
            <a:r>
              <a:rPr lang="en-US" altLang="zh-CN" dirty="0" smtClean="0"/>
              <a:t>  </a:t>
            </a:r>
            <a:r>
              <a:rPr lang="zh-CN" altLang="en-US" dirty="0" smtClean="0"/>
              <a:t>③ </a:t>
            </a:r>
            <a:r>
              <a:rPr lang="zh-CN" altLang="zh-CN" dirty="0" smtClean="0"/>
              <a:t>灵活性</a:t>
            </a:r>
            <a:endParaRPr lang="en-US" altLang="zh-CN" dirty="0" smtClean="0"/>
          </a:p>
          <a:p>
            <a:pPr marL="180000" indent="457200"/>
            <a:r>
              <a:rPr lang="zh-CN" altLang="en-US" dirty="0">
                <a:sym typeface="Wingdings" pitchFamily="2" charset="2"/>
              </a:rPr>
              <a:t>④</a:t>
            </a:r>
            <a:r>
              <a:rPr lang="en-US" altLang="zh-CN" dirty="0"/>
              <a:t> </a:t>
            </a:r>
            <a:r>
              <a:rPr lang="zh-CN" altLang="zh-CN" dirty="0" smtClean="0"/>
              <a:t>完整性</a:t>
            </a:r>
            <a:r>
              <a:rPr lang="zh-CN" altLang="zh-CN" dirty="0"/>
              <a:t>（或安全性</a:t>
            </a:r>
            <a:r>
              <a:rPr lang="zh-CN" altLang="zh-CN" dirty="0" smtClean="0"/>
              <a:t>）</a:t>
            </a:r>
            <a:endParaRPr lang="zh-CN" altLang="zh-CN" dirty="0"/>
          </a:p>
          <a:p>
            <a:pPr marL="180000" indent="457200"/>
            <a:r>
              <a:rPr lang="zh-CN" altLang="en-US" dirty="0">
                <a:sym typeface="Wingdings" pitchFamily="2" charset="2"/>
              </a:rPr>
              <a:t>⑤</a:t>
            </a:r>
            <a:r>
              <a:rPr lang="en-US" altLang="zh-CN" dirty="0"/>
              <a:t> </a:t>
            </a:r>
            <a:r>
              <a:rPr lang="zh-CN" altLang="zh-CN" dirty="0" smtClean="0"/>
              <a:t>互操作性</a:t>
            </a:r>
            <a:endParaRPr lang="zh-CN" altLang="zh-CN" dirty="0"/>
          </a:p>
          <a:p>
            <a:pPr marL="180000" indent="457200"/>
            <a:r>
              <a:rPr lang="zh-CN" altLang="en-US" dirty="0">
                <a:sym typeface="Wingdings" pitchFamily="2" charset="2"/>
              </a:rPr>
              <a:t>⑥</a:t>
            </a:r>
            <a:r>
              <a:rPr lang="en-US" altLang="zh-CN" dirty="0"/>
              <a:t> </a:t>
            </a:r>
            <a:r>
              <a:rPr lang="zh-CN" altLang="zh-CN" dirty="0" smtClean="0"/>
              <a:t>可靠性</a:t>
            </a:r>
            <a:endParaRPr lang="en-US" altLang="zh-CN" dirty="0"/>
          </a:p>
          <a:p>
            <a:pPr marL="180000" indent="457200"/>
            <a:r>
              <a:rPr lang="zh-CN" altLang="en-US" dirty="0">
                <a:sym typeface="Wingdings" pitchFamily="2" charset="2"/>
              </a:rPr>
              <a:t>⑦</a:t>
            </a:r>
            <a:r>
              <a:rPr lang="en-US" altLang="zh-CN" dirty="0"/>
              <a:t> </a:t>
            </a:r>
            <a:r>
              <a:rPr lang="zh-CN" altLang="zh-CN" dirty="0" smtClean="0"/>
              <a:t>健壮性</a:t>
            </a:r>
            <a:endParaRPr lang="zh-CN" altLang="zh-CN" dirty="0"/>
          </a:p>
          <a:p>
            <a:pPr marL="180000" indent="457200"/>
            <a:r>
              <a:rPr lang="zh-CN" altLang="en-US" dirty="0">
                <a:sym typeface="Wingdings" pitchFamily="2" charset="2"/>
              </a:rPr>
              <a:t>⑧</a:t>
            </a:r>
            <a:r>
              <a:rPr lang="en-US" altLang="zh-CN" dirty="0"/>
              <a:t> </a:t>
            </a:r>
            <a:r>
              <a:rPr lang="zh-CN" altLang="zh-CN" dirty="0" smtClean="0"/>
              <a:t>可用性</a:t>
            </a:r>
            <a:endParaRPr lang="zh-CN" altLang="zh-CN" dirty="0"/>
          </a:p>
          <a:p>
            <a:pPr marL="457200" indent="-457200">
              <a:buAutoNum type="circleNumDbPlain" startAt="3"/>
            </a:pPr>
            <a:endParaRPr lang="zh-CN"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19</a:t>
            </a:fld>
            <a:endParaRPr lang="en-US" altLang="zh-CN"/>
          </a:p>
        </p:txBody>
      </p:sp>
      <p:sp>
        <p:nvSpPr>
          <p:cNvPr id="5" name="内容占位符 2" descr="Rectangle: Click to edit Master text styles&#10;Second level&#10;Third level&#10;Fourth level&#10;Fifth level"/>
          <p:cNvSpPr txBox="1">
            <a:spLocks/>
          </p:cNvSpPr>
          <p:nvPr/>
        </p:nvSpPr>
        <p:spPr bwMode="auto">
          <a:xfrm>
            <a:off x="4860032" y="1759694"/>
            <a:ext cx="4103687" cy="1944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0" indent="0"/>
            <a:r>
              <a:rPr lang="zh-CN" altLang="zh-CN" kern="0" dirty="0" smtClean="0"/>
              <a:t>（</a:t>
            </a:r>
            <a:r>
              <a:rPr lang="en-US" altLang="zh-CN" kern="0" dirty="0" smtClean="0"/>
              <a:t>2</a:t>
            </a:r>
            <a:r>
              <a:rPr lang="zh-CN" altLang="zh-CN" kern="0" dirty="0" smtClean="0"/>
              <a:t>）对</a:t>
            </a:r>
            <a:r>
              <a:rPr lang="zh-CN" altLang="zh-CN" kern="0" dirty="0" smtClean="0">
                <a:solidFill>
                  <a:srgbClr val="FF0000"/>
                </a:solidFill>
              </a:rPr>
              <a:t>开发者</a:t>
            </a:r>
            <a:r>
              <a:rPr lang="zh-CN" altLang="zh-CN" kern="0" dirty="0" smtClean="0"/>
              <a:t>重要的属性</a:t>
            </a:r>
            <a:endParaRPr lang="en-US" altLang="zh-CN" kern="0" dirty="0" smtClean="0">
              <a:sym typeface="Wingdings" pitchFamily="2" charset="2"/>
            </a:endParaRPr>
          </a:p>
          <a:p>
            <a:pPr marL="180000" indent="0"/>
            <a:r>
              <a:rPr lang="zh-CN" altLang="en-US" kern="0" dirty="0" smtClean="0">
                <a:sym typeface="Wingdings" pitchFamily="2" charset="2"/>
              </a:rPr>
              <a:t>①</a:t>
            </a:r>
            <a:r>
              <a:rPr lang="en-US" altLang="zh-CN" kern="0" dirty="0" smtClean="0"/>
              <a:t> </a:t>
            </a:r>
            <a:r>
              <a:rPr lang="zh-CN" altLang="zh-CN" kern="0" dirty="0" smtClean="0"/>
              <a:t>可维护性。</a:t>
            </a:r>
          </a:p>
          <a:p>
            <a:pPr marL="180000" indent="0"/>
            <a:r>
              <a:rPr lang="zh-CN" altLang="en-US" kern="0" dirty="0" smtClean="0">
                <a:sym typeface="Wingdings" pitchFamily="2" charset="2"/>
              </a:rPr>
              <a:t>②</a:t>
            </a:r>
            <a:r>
              <a:rPr lang="en-US" altLang="zh-CN" kern="0" dirty="0" smtClean="0"/>
              <a:t> </a:t>
            </a:r>
            <a:r>
              <a:rPr lang="zh-CN" altLang="zh-CN" kern="0" dirty="0" smtClean="0"/>
              <a:t>可重用性。</a:t>
            </a:r>
          </a:p>
          <a:p>
            <a:pPr marL="180000" indent="0"/>
            <a:r>
              <a:rPr lang="zh-CN" altLang="en-US" kern="0" dirty="0" smtClean="0">
                <a:sym typeface="Wingdings" pitchFamily="2" charset="2"/>
              </a:rPr>
              <a:t>③</a:t>
            </a:r>
            <a:r>
              <a:rPr lang="en-US" altLang="zh-CN" kern="0" dirty="0" smtClean="0"/>
              <a:t> </a:t>
            </a:r>
            <a:r>
              <a:rPr lang="zh-CN" altLang="zh-CN" kern="0" dirty="0" smtClean="0"/>
              <a:t>可测试性。</a:t>
            </a:r>
          </a:p>
        </p:txBody>
      </p:sp>
      <p:sp>
        <p:nvSpPr>
          <p:cNvPr id="4" name="爆炸形 1 3"/>
          <p:cNvSpPr/>
          <p:nvPr/>
        </p:nvSpPr>
        <p:spPr bwMode="auto">
          <a:xfrm>
            <a:off x="3563888" y="4149080"/>
            <a:ext cx="3347987" cy="1944216"/>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属性的取舍</a:t>
            </a:r>
          </a:p>
        </p:txBody>
      </p:sp>
    </p:spTree>
    <p:extLst>
      <p:ext uri="{BB962C8B-B14F-4D97-AF65-F5344CB8AC3E}">
        <p14:creationId xmlns:p14="http://schemas.microsoft.com/office/powerpoint/2010/main" val="579931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t>学习目标</a:t>
            </a:r>
            <a:r>
              <a:rPr lang="zh-CN" altLang="zh-CN" dirty="0" smtClean="0"/>
              <a:t>：</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2</a:t>
            </a:fld>
            <a:endParaRPr lang="en-US" altLang="zh-CN"/>
          </a:p>
        </p:txBody>
      </p:sp>
      <p:sp>
        <p:nvSpPr>
          <p:cNvPr id="4098" name="内容占位符 2" descr="Rectangle: Click to edit Master text styles&#10;Second level&#10;Third level&#10;Fourth level&#10;Fifth level"/>
          <p:cNvSpPr>
            <a:spLocks noGrp="1"/>
          </p:cNvSpPr>
          <p:nvPr>
            <p:ph idx="4294967295"/>
          </p:nvPr>
        </p:nvSpPr>
        <p:spPr>
          <a:xfrm>
            <a:off x="611560" y="1628800"/>
            <a:ext cx="7978080" cy="3456384"/>
          </a:xfrm>
        </p:spPr>
        <p:txBody>
          <a:bodyPr/>
          <a:lstStyle/>
          <a:p>
            <a:pPr>
              <a:lnSpc>
                <a:spcPct val="150000"/>
              </a:lnSpc>
            </a:pPr>
            <a:r>
              <a:rPr lang="en-US" altLang="zh-CN" dirty="0" smtClean="0"/>
              <a:t>	1</a:t>
            </a:r>
            <a:r>
              <a:rPr lang="zh-CN" altLang="zh-CN" dirty="0" smtClean="0"/>
              <a:t>．理解项目质量管理的重要性与质量管理的基本概念</a:t>
            </a:r>
          </a:p>
          <a:p>
            <a:pPr>
              <a:lnSpc>
                <a:spcPct val="150000"/>
              </a:lnSpc>
            </a:pPr>
            <a:r>
              <a:rPr lang="en-US" altLang="zh-CN" dirty="0" smtClean="0"/>
              <a:t>	2</a:t>
            </a:r>
            <a:r>
              <a:rPr lang="zh-CN" altLang="zh-CN" dirty="0" smtClean="0"/>
              <a:t>．掌握项目质量管理的过程、方法、技术和工具</a:t>
            </a:r>
            <a:endParaRPr lang="en-US" altLang="zh-CN" dirty="0" smtClean="0"/>
          </a:p>
          <a:p>
            <a:pPr>
              <a:lnSpc>
                <a:spcPct val="150000"/>
              </a:lnSpc>
            </a:pPr>
            <a:r>
              <a:rPr lang="en-US" altLang="zh-CN" dirty="0" smtClean="0"/>
              <a:t>	3</a:t>
            </a:r>
            <a:r>
              <a:rPr lang="zh-CN" altLang="zh-CN" dirty="0" smtClean="0"/>
              <a:t>．</a:t>
            </a:r>
            <a:r>
              <a:rPr lang="zh-CN" altLang="zh-CN" dirty="0"/>
              <a:t>理解软件质量改进问题和对策</a:t>
            </a:r>
          </a:p>
          <a:p>
            <a:pPr>
              <a:lnSpc>
                <a:spcPct val="150000"/>
              </a:lnSpc>
            </a:pPr>
            <a:r>
              <a:rPr lang="en-US" altLang="zh-CN" dirty="0" smtClean="0"/>
              <a:t>	4</a:t>
            </a:r>
            <a:r>
              <a:rPr lang="zh-CN" altLang="zh-CN" dirty="0" smtClean="0"/>
              <a:t>．</a:t>
            </a:r>
            <a:r>
              <a:rPr lang="zh-CN" altLang="zh-CN" dirty="0"/>
              <a:t>掌握</a:t>
            </a:r>
            <a:r>
              <a:rPr lang="zh-CN" altLang="zh-CN" dirty="0">
                <a:solidFill>
                  <a:srgbClr val="FF0000"/>
                </a:solidFill>
              </a:rPr>
              <a:t>质量控制过程的主要输出和工具</a:t>
            </a:r>
          </a:p>
          <a:p>
            <a:pPr>
              <a:lnSpc>
                <a:spcPct val="150000"/>
              </a:lnSpc>
            </a:pPr>
            <a:endParaRPr lang="zh-CN" altLang="zh-CN" dirty="0" smtClean="0"/>
          </a:p>
        </p:txBody>
      </p:sp>
    </p:spTree>
    <p:extLst>
      <p:ext uri="{BB962C8B-B14F-4D97-AF65-F5344CB8AC3E}">
        <p14:creationId xmlns:p14="http://schemas.microsoft.com/office/powerpoint/2010/main" val="190059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 calcmode="lin" valueType="num">
                                      <p:cBhvr additive="base">
                                        <p:cTn id="7" dur="500" fill="hold"/>
                                        <p:tgtEl>
                                          <p:spTgt spid="4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xEl>
                                              <p:pRg st="1" end="1"/>
                                            </p:txEl>
                                          </p:spTgt>
                                        </p:tgtEl>
                                        <p:attrNameLst>
                                          <p:attrName>style.visibility</p:attrName>
                                        </p:attrNameLst>
                                      </p:cBhvr>
                                      <p:to>
                                        <p:strVal val="visible"/>
                                      </p:to>
                                    </p:set>
                                    <p:anim calcmode="lin" valueType="num">
                                      <p:cBhvr additive="base">
                                        <p:cTn id="13" dur="500" fill="hold"/>
                                        <p:tgtEl>
                                          <p:spTgt spid="40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xEl>
                                              <p:pRg st="2" end="2"/>
                                            </p:txEl>
                                          </p:spTgt>
                                        </p:tgtEl>
                                        <p:attrNameLst>
                                          <p:attrName>style.visibility</p:attrName>
                                        </p:attrNameLst>
                                      </p:cBhvr>
                                      <p:to>
                                        <p:strVal val="visible"/>
                                      </p:to>
                                    </p:set>
                                    <p:anim calcmode="lin" valueType="num">
                                      <p:cBhvr additive="base">
                                        <p:cTn id="19" dur="500" fill="hold"/>
                                        <p:tgtEl>
                                          <p:spTgt spid="40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8">
                                            <p:txEl>
                                              <p:pRg st="3" end="3"/>
                                            </p:txEl>
                                          </p:spTgt>
                                        </p:tgtEl>
                                        <p:attrNameLst>
                                          <p:attrName>style.visibility</p:attrName>
                                        </p:attrNameLst>
                                      </p:cBhvr>
                                      <p:to>
                                        <p:strVal val="visible"/>
                                      </p:to>
                                    </p:set>
                                    <p:anim calcmode="lin" valueType="num">
                                      <p:cBhvr additive="base">
                                        <p:cTn id="25" dur="500" fill="hold"/>
                                        <p:tgtEl>
                                          <p:spTgt spid="40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20</a:t>
            </a:fld>
            <a:endParaRPr lang="en-US" altLang="zh-CN"/>
          </a:p>
        </p:txBody>
      </p:sp>
      <p:sp>
        <p:nvSpPr>
          <p:cNvPr id="4" name="矩形 3"/>
          <p:cNvSpPr/>
          <p:nvPr/>
        </p:nvSpPr>
        <p:spPr>
          <a:xfrm>
            <a:off x="683568" y="1700808"/>
            <a:ext cx="7344816" cy="2677656"/>
          </a:xfrm>
          <a:prstGeom prst="rect">
            <a:avLst/>
          </a:prstGeom>
        </p:spPr>
        <p:txBody>
          <a:bodyPr wrap="square">
            <a:spAutoFit/>
          </a:bodyPr>
          <a:lstStyle/>
          <a:p>
            <a:r>
              <a:rPr lang="en-US" altLang="zh-CN" sz="2400" dirty="0"/>
              <a:t>McCall</a:t>
            </a:r>
            <a:r>
              <a:rPr lang="zh-CN" altLang="en-US" sz="2400" dirty="0"/>
              <a:t>软件质量模型中</a:t>
            </a:r>
            <a:r>
              <a:rPr lang="zh-CN" altLang="en-US" sz="2400" dirty="0" smtClean="0"/>
              <a:t>，（      ）</a:t>
            </a:r>
            <a:r>
              <a:rPr lang="zh-CN" altLang="en-US" sz="2400" dirty="0"/>
              <a:t>属于产品转移方面的质量特性。</a:t>
            </a:r>
            <a:br>
              <a:rPr lang="zh-CN" altLang="en-US" sz="2400" dirty="0"/>
            </a:br>
            <a:r>
              <a:rPr lang="zh-CN" altLang="en-US" sz="2400" dirty="0"/>
              <a:t/>
            </a:r>
            <a:br>
              <a:rPr lang="zh-CN" altLang="en-US" sz="2400" dirty="0"/>
            </a:br>
            <a:r>
              <a:rPr lang="en-US" altLang="zh-CN" sz="2400" dirty="0"/>
              <a:t>A</a:t>
            </a:r>
            <a:r>
              <a:rPr lang="zh-CN" altLang="en-US" sz="2400" dirty="0"/>
              <a:t>．可测试性</a:t>
            </a:r>
            <a:br>
              <a:rPr lang="zh-CN" altLang="en-US" sz="2400" dirty="0"/>
            </a:br>
            <a:r>
              <a:rPr lang="en-US" altLang="zh-CN" sz="2400" dirty="0"/>
              <a:t>B</a:t>
            </a:r>
            <a:r>
              <a:rPr lang="zh-CN" altLang="en-US" sz="2400" dirty="0"/>
              <a:t>．正确性</a:t>
            </a:r>
            <a:br>
              <a:rPr lang="zh-CN" altLang="en-US" sz="2400" dirty="0"/>
            </a:br>
            <a:r>
              <a:rPr lang="en-US" altLang="zh-CN" sz="2400" dirty="0"/>
              <a:t>C</a:t>
            </a:r>
            <a:r>
              <a:rPr lang="zh-CN" altLang="en-US" sz="2400" dirty="0"/>
              <a:t>．可移植性</a:t>
            </a:r>
            <a:br>
              <a:rPr lang="zh-CN" altLang="en-US" sz="2400" dirty="0"/>
            </a:br>
            <a:r>
              <a:rPr lang="en-US" altLang="zh-CN" sz="2400" dirty="0"/>
              <a:t>D</a:t>
            </a:r>
            <a:r>
              <a:rPr lang="zh-CN" altLang="en-US" sz="2400" dirty="0"/>
              <a:t>．易使用性</a:t>
            </a:r>
          </a:p>
        </p:txBody>
      </p:sp>
      <p:sp>
        <p:nvSpPr>
          <p:cNvPr id="5" name="TextBox 4"/>
          <p:cNvSpPr txBox="1"/>
          <p:nvPr/>
        </p:nvSpPr>
        <p:spPr>
          <a:xfrm>
            <a:off x="4572000" y="1700808"/>
            <a:ext cx="504056"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Tree>
    <p:extLst>
      <p:ext uri="{BB962C8B-B14F-4D97-AF65-F5344CB8AC3E}">
        <p14:creationId xmlns:p14="http://schemas.microsoft.com/office/powerpoint/2010/main" val="187218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7.1.4  IT</a:t>
            </a:r>
            <a:r>
              <a:rPr kumimoji="1" lang="zh-CN" altLang="zh-CN" dirty="0" smtClean="0">
                <a:solidFill>
                  <a:srgbClr val="990099"/>
                </a:solidFill>
                <a:latin typeface="+mn-ea"/>
                <a:ea typeface="+mn-ea"/>
                <a:cs typeface="+mn-cs"/>
              </a:rPr>
              <a:t>企业质量管理体系</a:t>
            </a:r>
            <a:endParaRPr kumimoji="1" lang="zh-CN" altLang="en-US" dirty="0" smtClean="0">
              <a:solidFill>
                <a:srgbClr val="990099"/>
              </a:solidFill>
              <a:latin typeface="+mn-ea"/>
              <a:ea typeface="+mn-ea"/>
              <a:cs typeface="+mn-cs"/>
            </a:endParaRPr>
          </a:p>
        </p:txBody>
      </p:sp>
      <p:sp>
        <p:nvSpPr>
          <p:cNvPr id="4" name="内容占位符 3"/>
          <p:cNvSpPr>
            <a:spLocks noGrp="1"/>
          </p:cNvSpPr>
          <p:nvPr>
            <p:ph idx="1"/>
          </p:nvPr>
        </p:nvSpPr>
        <p:spPr/>
        <p:txBody>
          <a:bodyPr/>
          <a:lstStyle/>
          <a:p>
            <a:pPr>
              <a:lnSpc>
                <a:spcPct val="150000"/>
              </a:lnSpc>
            </a:pPr>
            <a:r>
              <a:rPr lang="zh-CN" altLang="en-US" dirty="0" smtClean="0">
                <a:solidFill>
                  <a:srgbClr val="FF0000"/>
                </a:solidFill>
              </a:rPr>
              <a:t>质量管理体系</a:t>
            </a:r>
            <a:r>
              <a:rPr lang="zh-CN" altLang="en-US" dirty="0" smtClean="0"/>
              <a:t>是指在质量方面指挥和控制组织的管理体系，由建立</a:t>
            </a:r>
            <a:r>
              <a:rPr lang="zh-CN" altLang="en-US" dirty="0" smtClean="0">
                <a:solidFill>
                  <a:srgbClr val="FF0000"/>
                </a:solidFill>
              </a:rPr>
              <a:t>质量方针</a:t>
            </a:r>
            <a:r>
              <a:rPr lang="zh-CN" altLang="en-US" dirty="0" smtClean="0"/>
              <a:t>和</a:t>
            </a:r>
            <a:r>
              <a:rPr lang="zh-CN" altLang="en-US" dirty="0" smtClean="0">
                <a:solidFill>
                  <a:srgbClr val="FF0000"/>
                </a:solidFill>
              </a:rPr>
              <a:t>质量目标，</a:t>
            </a:r>
            <a:r>
              <a:rPr lang="zh-CN" altLang="en-US" dirty="0" smtClean="0"/>
              <a:t>并通过质量规划、质量保证和质量控制以及质量改进来实现这些目标的活动组成。</a:t>
            </a:r>
            <a:endParaRPr lang="en-US" altLang="zh-CN" dirty="0" smtClean="0"/>
          </a:p>
          <a:p>
            <a:pPr>
              <a:lnSpc>
                <a:spcPct val="150000"/>
              </a:lnSpc>
            </a:pPr>
            <a:r>
              <a:rPr lang="zh-CN" altLang="en-US" dirty="0" smtClean="0">
                <a:solidFill>
                  <a:srgbClr val="FF0000"/>
                </a:solidFill>
              </a:rPr>
              <a:t>质量方针</a:t>
            </a:r>
            <a:r>
              <a:rPr lang="zh-CN" altLang="en-US" dirty="0" smtClean="0"/>
              <a:t>：由组织的最高管理者正式发布的该组织总的质量宗旨和方向。</a:t>
            </a:r>
            <a:endParaRPr lang="en-US" altLang="zh-CN" dirty="0" smtClean="0"/>
          </a:p>
          <a:p>
            <a:pPr>
              <a:lnSpc>
                <a:spcPct val="150000"/>
              </a:lnSpc>
            </a:pPr>
            <a:r>
              <a:rPr lang="zh-CN" altLang="en-US" dirty="0" smtClean="0">
                <a:solidFill>
                  <a:srgbClr val="FF0000"/>
                </a:solidFill>
              </a:rPr>
              <a:t>质量目标</a:t>
            </a:r>
            <a:r>
              <a:rPr lang="zh-CN" altLang="en-US" dirty="0" smtClean="0"/>
              <a:t>：是指“在质量方面所追求的目的”，它是落实质量方针的具体要求，从属于质量方针，应与利润目标、成本目标，进度目标等相协调。</a:t>
            </a:r>
            <a:endParaRPr lang="en-US"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21</a:t>
            </a:fld>
            <a:endParaRPr lang="en-US" altLang="zh-CN"/>
          </a:p>
        </p:txBody>
      </p:sp>
    </p:spTree>
    <p:extLst>
      <p:ext uri="{BB962C8B-B14F-4D97-AF65-F5344CB8AC3E}">
        <p14:creationId xmlns:p14="http://schemas.microsoft.com/office/powerpoint/2010/main" val="402979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22</a:t>
            </a:fld>
            <a:endParaRPr lang="en-US" altLang="zh-CN"/>
          </a:p>
        </p:txBody>
      </p:sp>
      <p:pic>
        <p:nvPicPr>
          <p:cNvPr id="4" name="Picture 2" descr="07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115" y="1988840"/>
            <a:ext cx="69834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2627784" y="5791200"/>
            <a:ext cx="326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000" b="1"/>
              <a:t>图</a:t>
            </a:r>
            <a:r>
              <a:rPr lang="en-US" altLang="zh-CN" sz="2000" b="1"/>
              <a:t>7-2  </a:t>
            </a:r>
            <a:r>
              <a:rPr lang="zh-CN" altLang="zh-CN" sz="2000" b="1"/>
              <a:t>质量管理的概念体系</a:t>
            </a:r>
            <a:endParaRPr lang="zh-CN" altLang="en-US" sz="2000" b="1"/>
          </a:p>
        </p:txBody>
      </p:sp>
      <p:sp>
        <p:nvSpPr>
          <p:cNvPr id="2" name="矩形 1"/>
          <p:cNvSpPr/>
          <p:nvPr/>
        </p:nvSpPr>
        <p:spPr>
          <a:xfrm>
            <a:off x="539552" y="836712"/>
            <a:ext cx="7444976" cy="978729"/>
          </a:xfrm>
          <a:prstGeom prst="rect">
            <a:avLst/>
          </a:prstGeom>
        </p:spPr>
        <p:txBody>
          <a:bodyPr wrap="square">
            <a:spAutoFit/>
          </a:bodyPr>
          <a:lstStyle/>
          <a:p>
            <a:pPr marL="36000" indent="0">
              <a:lnSpc>
                <a:spcPct val="120000"/>
              </a:lnSpc>
            </a:pPr>
            <a:r>
              <a:rPr lang="zh-CN" altLang="en-US" sz="2400" dirty="0"/>
              <a:t>常见的</a:t>
            </a:r>
            <a:r>
              <a:rPr lang="en-US" altLang="zh-CN" sz="2400" dirty="0"/>
              <a:t>IT</a:t>
            </a:r>
            <a:r>
              <a:rPr lang="zh-CN" altLang="en-US" sz="2400" dirty="0"/>
              <a:t>企业遵循的质量标准体系有</a:t>
            </a:r>
            <a:r>
              <a:rPr lang="en-US" altLang="zh-CN" sz="2400" dirty="0" err="1">
                <a:solidFill>
                  <a:srgbClr val="FF0000"/>
                </a:solidFill>
              </a:rPr>
              <a:t>ISO9000</a:t>
            </a:r>
            <a:r>
              <a:rPr lang="zh-CN" altLang="en-US" sz="2400" dirty="0">
                <a:solidFill>
                  <a:srgbClr val="FF0000"/>
                </a:solidFill>
              </a:rPr>
              <a:t>质量认证体系</a:t>
            </a:r>
            <a:r>
              <a:rPr lang="zh-CN" altLang="en-US" sz="2400" dirty="0"/>
              <a:t>、</a:t>
            </a:r>
            <a:r>
              <a:rPr lang="zh-CN" altLang="en-US" sz="2400" dirty="0">
                <a:solidFill>
                  <a:srgbClr val="FF0000"/>
                </a:solidFill>
              </a:rPr>
              <a:t>软件能力成熟度模型</a:t>
            </a:r>
            <a:r>
              <a:rPr lang="en-US" altLang="zh-CN" sz="2400" dirty="0" err="1">
                <a:solidFill>
                  <a:srgbClr val="FF0000"/>
                </a:solidFill>
              </a:rPr>
              <a:t>CMMI</a:t>
            </a:r>
            <a:r>
              <a:rPr lang="zh-CN" altLang="en-US" sz="2400" dirty="0"/>
              <a:t>等。</a:t>
            </a:r>
            <a:endParaRPr lang="en-US" altLang="zh-CN" sz="2400" dirty="0"/>
          </a:p>
        </p:txBody>
      </p:sp>
    </p:spTree>
    <p:extLst>
      <p:ext uri="{BB962C8B-B14F-4D97-AF65-F5344CB8AC3E}">
        <p14:creationId xmlns:p14="http://schemas.microsoft.com/office/powerpoint/2010/main" val="10652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不同类型</a:t>
            </a:r>
            <a:r>
              <a:rPr lang="en-US" altLang="zh-CN" dirty="0" smtClean="0"/>
              <a:t>IT</a:t>
            </a:r>
            <a:r>
              <a:rPr lang="zh-CN" altLang="en-US" dirty="0" smtClean="0"/>
              <a:t>企业的质量管理体系</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23</a:t>
            </a:fld>
            <a:endParaRPr lang="en-US" altLang="zh-CN"/>
          </a:p>
        </p:txBody>
      </p:sp>
      <p:sp>
        <p:nvSpPr>
          <p:cNvPr id="27650" name="内容占位符 2" descr="Rectangle: Click to edit Master text styles&#10;Second level&#10;Third level&#10;Fourth level&#10;Fifth level"/>
          <p:cNvSpPr>
            <a:spLocks noGrp="1"/>
          </p:cNvSpPr>
          <p:nvPr>
            <p:ph idx="4294967295"/>
          </p:nvPr>
        </p:nvSpPr>
        <p:spPr>
          <a:xfrm>
            <a:off x="539552" y="1556792"/>
            <a:ext cx="8136904" cy="4896544"/>
          </a:xfrm>
        </p:spPr>
        <p:txBody>
          <a:bodyPr/>
          <a:lstStyle/>
          <a:p>
            <a:pPr>
              <a:lnSpc>
                <a:spcPct val="120000"/>
              </a:lnSpc>
            </a:pPr>
            <a:r>
              <a:rPr lang="zh-CN" altLang="en-US" dirty="0" smtClean="0"/>
              <a:t>构建质量管理体系是</a:t>
            </a:r>
            <a:r>
              <a:rPr lang="en-US" altLang="zh-CN" dirty="0" smtClean="0"/>
              <a:t>IT</a:t>
            </a:r>
            <a:r>
              <a:rPr lang="zh-CN" altLang="en-US" dirty="0" smtClean="0"/>
              <a:t>企业走向成熟的标志，其建立的过程也是企业逐步建立自觉的质量意识，形成企业文化的过程。</a:t>
            </a:r>
            <a:endParaRPr lang="en-US" altLang="zh-CN" dirty="0" smtClean="0"/>
          </a:p>
          <a:p>
            <a:pPr>
              <a:lnSpc>
                <a:spcPct val="120000"/>
              </a:lnSpc>
            </a:pPr>
            <a:r>
              <a:rPr lang="zh-CN" altLang="en-US" dirty="0" smtClean="0"/>
              <a:t>不同类型的</a:t>
            </a:r>
            <a:r>
              <a:rPr lang="en-US" altLang="zh-CN" dirty="0" smtClean="0"/>
              <a:t>IT</a:t>
            </a:r>
            <a:r>
              <a:rPr lang="zh-CN" altLang="en-US" dirty="0" smtClean="0"/>
              <a:t>企业关注的质量焦点也不同：</a:t>
            </a:r>
            <a:endParaRPr lang="en-US" altLang="zh-CN" dirty="0" smtClean="0"/>
          </a:p>
          <a:p>
            <a:pPr>
              <a:lnSpc>
                <a:spcPct val="120000"/>
              </a:lnSpc>
            </a:pPr>
            <a:r>
              <a:rPr lang="zh-CN" altLang="zh-CN" dirty="0" smtClean="0"/>
              <a:t>（</a:t>
            </a:r>
            <a:r>
              <a:rPr lang="en-US" altLang="zh-CN" dirty="0" smtClean="0"/>
              <a:t>1</a:t>
            </a:r>
            <a:r>
              <a:rPr lang="zh-CN" altLang="zh-CN" dirty="0" smtClean="0"/>
              <a:t>）</a:t>
            </a:r>
            <a:r>
              <a:rPr lang="zh-CN" altLang="zh-CN" dirty="0" smtClean="0">
                <a:solidFill>
                  <a:srgbClr val="FF0000"/>
                </a:solidFill>
              </a:rPr>
              <a:t>项目型</a:t>
            </a:r>
            <a:r>
              <a:rPr lang="zh-CN" altLang="zh-CN" dirty="0" smtClean="0"/>
              <a:t>软件企业。</a:t>
            </a:r>
          </a:p>
          <a:p>
            <a:pPr>
              <a:lnSpc>
                <a:spcPct val="120000"/>
              </a:lnSpc>
            </a:pPr>
            <a:r>
              <a:rPr lang="zh-CN" altLang="zh-CN" dirty="0" smtClean="0"/>
              <a:t>（</a:t>
            </a:r>
            <a:r>
              <a:rPr lang="en-US" altLang="zh-CN" dirty="0" smtClean="0"/>
              <a:t>2</a:t>
            </a:r>
            <a:r>
              <a:rPr lang="zh-CN" altLang="zh-CN" dirty="0" smtClean="0"/>
              <a:t>）产品型软件企业。</a:t>
            </a:r>
          </a:p>
          <a:p>
            <a:pPr>
              <a:lnSpc>
                <a:spcPct val="120000"/>
              </a:lnSpc>
            </a:pPr>
            <a:r>
              <a:rPr lang="zh-CN" altLang="zh-CN" dirty="0" smtClean="0"/>
              <a:t>（</a:t>
            </a:r>
            <a:r>
              <a:rPr lang="en-US" altLang="zh-CN" dirty="0" smtClean="0"/>
              <a:t>3</a:t>
            </a:r>
            <a:r>
              <a:rPr lang="zh-CN" altLang="zh-CN" dirty="0" smtClean="0"/>
              <a:t>）</a:t>
            </a:r>
            <a:r>
              <a:rPr lang="zh-CN" altLang="zh-CN" dirty="0" smtClean="0">
                <a:solidFill>
                  <a:srgbClr val="FF0000"/>
                </a:solidFill>
              </a:rPr>
              <a:t>服务型</a:t>
            </a:r>
            <a:r>
              <a:rPr lang="zh-CN" altLang="zh-CN" dirty="0" smtClean="0"/>
              <a:t>软件企业。</a:t>
            </a:r>
          </a:p>
          <a:p>
            <a:pPr>
              <a:lnSpc>
                <a:spcPct val="120000"/>
              </a:lnSpc>
            </a:pPr>
            <a:r>
              <a:rPr lang="zh-CN" altLang="zh-CN" dirty="0" smtClean="0"/>
              <a:t>（</a:t>
            </a:r>
            <a:r>
              <a:rPr lang="en-US" altLang="zh-CN" dirty="0" smtClean="0"/>
              <a:t>4</a:t>
            </a:r>
            <a:r>
              <a:rPr lang="zh-CN" altLang="zh-CN" dirty="0" smtClean="0"/>
              <a:t>）系统集成型</a:t>
            </a:r>
            <a:r>
              <a:rPr lang="en-US" altLang="zh-CN" dirty="0" smtClean="0"/>
              <a:t>IT</a:t>
            </a:r>
            <a:r>
              <a:rPr lang="zh-CN" altLang="zh-CN" dirty="0" smtClean="0"/>
              <a:t>企业。</a:t>
            </a:r>
          </a:p>
          <a:p>
            <a:pPr>
              <a:lnSpc>
                <a:spcPct val="120000"/>
              </a:lnSpc>
            </a:pPr>
            <a:r>
              <a:rPr lang="zh-CN" altLang="zh-CN" dirty="0" smtClean="0"/>
              <a:t>（</a:t>
            </a:r>
            <a:r>
              <a:rPr lang="en-US" altLang="zh-CN" dirty="0" smtClean="0"/>
              <a:t>5</a:t>
            </a:r>
            <a:r>
              <a:rPr lang="zh-CN" altLang="zh-CN" dirty="0" smtClean="0"/>
              <a:t>）</a:t>
            </a:r>
            <a:r>
              <a:rPr lang="zh-CN" altLang="zh-CN" dirty="0" smtClean="0">
                <a:solidFill>
                  <a:srgbClr val="FF0000"/>
                </a:solidFill>
              </a:rPr>
              <a:t>管理咨询</a:t>
            </a:r>
            <a:r>
              <a:rPr lang="zh-CN" altLang="zh-CN" dirty="0" smtClean="0"/>
              <a:t>型</a:t>
            </a:r>
            <a:r>
              <a:rPr lang="en-US" altLang="zh-CN" dirty="0" smtClean="0"/>
              <a:t>IT</a:t>
            </a:r>
            <a:r>
              <a:rPr lang="zh-CN" altLang="zh-CN" dirty="0" smtClean="0"/>
              <a:t>企业</a:t>
            </a:r>
            <a:r>
              <a:rPr lang="zh-CN" altLang="en-US" dirty="0" smtClean="0"/>
              <a:t>，埃森哲、普华永道、</a:t>
            </a:r>
            <a:r>
              <a:rPr lang="zh-CN" altLang="en-US" dirty="0"/>
              <a:t>凯捷安</a:t>
            </a:r>
            <a:r>
              <a:rPr lang="zh-CN" altLang="en-US" dirty="0" smtClean="0"/>
              <a:t>永、毕马威、</a:t>
            </a:r>
            <a:r>
              <a:rPr lang="zh-CN" altLang="en-US" dirty="0"/>
              <a:t>德勤</a:t>
            </a:r>
            <a:r>
              <a:rPr lang="zh-CN" altLang="zh-CN" dirty="0" smtClean="0"/>
              <a:t>。</a:t>
            </a:r>
          </a:p>
        </p:txBody>
      </p:sp>
    </p:spTree>
    <p:extLst>
      <p:ext uri="{BB962C8B-B14F-4D97-AF65-F5344CB8AC3E}">
        <p14:creationId xmlns:p14="http://schemas.microsoft.com/office/powerpoint/2010/main" val="3598057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 calcmode="lin" valueType="num">
                                      <p:cBhvr additive="base">
                                        <p:cTn id="7" dur="500" fill="hold"/>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anim calcmode="lin" valueType="num">
                                      <p:cBhvr additive="base">
                                        <p:cTn id="11" dur="5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0">
                                            <p:txEl>
                                              <p:pRg st="3" end="3"/>
                                            </p:txEl>
                                          </p:spTgt>
                                        </p:tgtEl>
                                        <p:attrNameLst>
                                          <p:attrName>style.visibility</p:attrName>
                                        </p:attrNameLst>
                                      </p:cBhvr>
                                      <p:to>
                                        <p:strVal val="visible"/>
                                      </p:to>
                                    </p:set>
                                    <p:anim calcmode="lin" valueType="num">
                                      <p:cBhvr additive="base">
                                        <p:cTn id="15" dur="5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anim calcmode="lin" valueType="num">
                                      <p:cBhvr additive="base">
                                        <p:cTn id="19"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anim calcmode="lin" valueType="num">
                                      <p:cBhvr additive="base">
                                        <p:cTn id="23"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anim calcmode="lin" valueType="num">
                                      <p:cBhvr additive="base">
                                        <p:cTn id="27" dur="5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20000"/>
              </a:lnSpc>
            </a:pPr>
            <a:r>
              <a:rPr lang="en-US" altLang="zh-CN" dirty="0" smtClean="0"/>
              <a:t>A</a:t>
            </a:r>
            <a:r>
              <a:rPr lang="zh-CN" altLang="en-US" dirty="0" smtClean="0"/>
              <a:t>公司为某</a:t>
            </a:r>
            <a:r>
              <a:rPr lang="zh-CN" altLang="en-US" dirty="0"/>
              <a:t>项目</a:t>
            </a:r>
            <a:r>
              <a:rPr lang="zh-CN" altLang="en-US" dirty="0" smtClean="0"/>
              <a:t>的总承包商，小明为该项目的项目经理，该公司有一个比较弱的质量方针，参与该项目的其他公司没有质量方针。小明应该（    ）</a:t>
            </a:r>
            <a:endParaRPr lang="en-US" altLang="zh-CN" dirty="0" smtClean="0"/>
          </a:p>
          <a:p>
            <a:pPr marL="720000">
              <a:lnSpc>
                <a:spcPct val="120000"/>
              </a:lnSpc>
            </a:pPr>
            <a:r>
              <a:rPr lang="en-US" altLang="zh-CN" dirty="0"/>
              <a:t>A</a:t>
            </a:r>
            <a:r>
              <a:rPr lang="en-US" altLang="zh-CN" dirty="0" smtClean="0"/>
              <a:t>.</a:t>
            </a:r>
            <a:r>
              <a:rPr lang="zh-CN" altLang="en-US" dirty="0" smtClean="0"/>
              <a:t>用</a:t>
            </a:r>
            <a:r>
              <a:rPr lang="en-US" altLang="zh-CN" dirty="0" smtClean="0"/>
              <a:t>A</a:t>
            </a:r>
            <a:r>
              <a:rPr lang="zh-CN" altLang="en-US" dirty="0" smtClean="0"/>
              <a:t>公司的质量方针，因为</a:t>
            </a:r>
            <a:r>
              <a:rPr lang="en-US" altLang="zh-CN" dirty="0" smtClean="0"/>
              <a:t>A</a:t>
            </a:r>
            <a:r>
              <a:rPr lang="zh-CN" altLang="en-US" dirty="0" smtClean="0"/>
              <a:t>公司是总承包商</a:t>
            </a:r>
            <a:endParaRPr lang="en-US" altLang="zh-CN" dirty="0"/>
          </a:p>
          <a:p>
            <a:pPr marL="720000">
              <a:lnSpc>
                <a:spcPct val="120000"/>
              </a:lnSpc>
            </a:pPr>
            <a:r>
              <a:rPr lang="en-US" altLang="zh-CN" dirty="0"/>
              <a:t>B</a:t>
            </a:r>
            <a:r>
              <a:rPr lang="en-US" altLang="zh-CN" dirty="0" smtClean="0"/>
              <a:t>.</a:t>
            </a:r>
            <a:r>
              <a:rPr lang="zh-CN" altLang="en-US" dirty="0" smtClean="0"/>
              <a:t>不考虑项目质量方面的事情，因为多数公司都没有质量方针</a:t>
            </a:r>
            <a:endParaRPr lang="en-US" altLang="zh-CN" dirty="0"/>
          </a:p>
          <a:p>
            <a:pPr marL="720000">
              <a:lnSpc>
                <a:spcPct val="120000"/>
              </a:lnSpc>
            </a:pPr>
            <a:r>
              <a:rPr lang="en-US" altLang="zh-CN" dirty="0"/>
              <a:t>C</a:t>
            </a:r>
            <a:r>
              <a:rPr lang="en-US" altLang="zh-CN" dirty="0" smtClean="0"/>
              <a:t>.</a:t>
            </a:r>
            <a:r>
              <a:rPr lang="zh-CN" altLang="en-US" dirty="0" smtClean="0"/>
              <a:t>与来自各个公司的核心成员一起制定这个项目的质量方针，同时不告诉任何其他人以消除负面反应</a:t>
            </a:r>
            <a:endParaRPr lang="en-US" altLang="zh-CN" dirty="0"/>
          </a:p>
          <a:p>
            <a:pPr marL="720000">
              <a:lnSpc>
                <a:spcPct val="120000"/>
              </a:lnSpc>
            </a:pPr>
            <a:r>
              <a:rPr lang="en-US" altLang="zh-CN" dirty="0"/>
              <a:t>D</a:t>
            </a:r>
            <a:r>
              <a:rPr lang="en-US" altLang="zh-CN" dirty="0" smtClean="0"/>
              <a:t>.</a:t>
            </a:r>
            <a:r>
              <a:rPr lang="zh-CN" altLang="en-US" dirty="0" smtClean="0"/>
              <a:t>从所有参与该项目的公司中寻找支持来建立一个质量计划</a:t>
            </a:r>
            <a:endParaRPr lang="zh-CN" altLang="en-US" dirty="0"/>
          </a:p>
          <a:p>
            <a:pPr>
              <a:lnSpc>
                <a:spcPct val="12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24</a:t>
            </a:fld>
            <a:endParaRPr lang="en-US" altLang="zh-CN"/>
          </a:p>
        </p:txBody>
      </p:sp>
      <p:sp>
        <p:nvSpPr>
          <p:cNvPr id="6" name="TextBox 5"/>
          <p:cNvSpPr txBox="1"/>
          <p:nvPr/>
        </p:nvSpPr>
        <p:spPr>
          <a:xfrm>
            <a:off x="4355976" y="2562621"/>
            <a:ext cx="504056"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Tree>
    <p:extLst>
      <p:ext uri="{BB962C8B-B14F-4D97-AF65-F5344CB8AC3E}">
        <p14:creationId xmlns:p14="http://schemas.microsoft.com/office/powerpoint/2010/main" val="285228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7.2  IT</a:t>
            </a:r>
            <a:r>
              <a:rPr lang="zh-CN" altLang="zh-CN" dirty="0" smtClean="0"/>
              <a:t>项目质量计划</a:t>
            </a:r>
            <a:endParaRPr lang="zh-CN" altLang="en-US" dirty="0"/>
          </a:p>
        </p:txBody>
      </p:sp>
      <p:sp>
        <p:nvSpPr>
          <p:cNvPr id="28675" name="内容占位符 2" descr="Rectangle: Click to edit Master text styles&#10;Second level&#10;Third level&#10;Fourth level&#10;Fifth level"/>
          <p:cNvSpPr>
            <a:spLocks noGrp="1"/>
          </p:cNvSpPr>
          <p:nvPr>
            <p:ph idx="1"/>
          </p:nvPr>
        </p:nvSpPr>
        <p:spPr/>
        <p:txBody>
          <a:bodyPr/>
          <a:lstStyle/>
          <a:p>
            <a:pPr marL="36000" lvl="1" indent="0">
              <a:lnSpc>
                <a:spcPct val="120000"/>
              </a:lnSpc>
              <a:buNone/>
            </a:pPr>
            <a:r>
              <a:rPr lang="en-US" altLang="zh-CN" dirty="0" smtClean="0">
                <a:latin typeface="+mn-ea"/>
                <a:ea typeface="+mn-ea"/>
              </a:rPr>
              <a:t>7.2.1  </a:t>
            </a:r>
            <a:r>
              <a:rPr lang="zh-CN" altLang="zh-CN" dirty="0" smtClean="0">
                <a:latin typeface="+mn-ea"/>
                <a:ea typeface="+mn-ea"/>
              </a:rPr>
              <a:t>质量计划的依据</a:t>
            </a:r>
          </a:p>
          <a:p>
            <a:pPr marL="36000" lvl="2" indent="0">
              <a:lnSpc>
                <a:spcPct val="120000"/>
              </a:lnSpc>
              <a:buNone/>
            </a:pPr>
            <a:r>
              <a:rPr lang="en-US" altLang="zh-CN" dirty="0" smtClean="0">
                <a:latin typeface="+mn-ea"/>
                <a:ea typeface="+mn-ea"/>
              </a:rPr>
              <a:t>1</a:t>
            </a:r>
            <a:r>
              <a:rPr lang="zh-CN" altLang="zh-CN" dirty="0" smtClean="0">
                <a:latin typeface="+mn-ea"/>
                <a:ea typeface="+mn-ea"/>
              </a:rPr>
              <a:t>．</a:t>
            </a:r>
            <a:r>
              <a:rPr lang="zh-CN" altLang="zh-CN" dirty="0" smtClean="0">
                <a:solidFill>
                  <a:srgbClr val="FF0000"/>
                </a:solidFill>
                <a:latin typeface="+mn-ea"/>
                <a:ea typeface="+mn-ea"/>
              </a:rPr>
              <a:t>质量方针</a:t>
            </a:r>
            <a:r>
              <a:rPr lang="zh-CN" altLang="en-US" dirty="0" smtClean="0">
                <a:latin typeface="+mn-ea"/>
                <a:ea typeface="+mn-ea"/>
              </a:rPr>
              <a:t>：在质量管理中提供原则性的规定，是企业总方针的组成部分，由最高管理者批准。</a:t>
            </a:r>
            <a:endParaRPr lang="zh-CN" altLang="zh-CN" dirty="0" smtClean="0">
              <a:latin typeface="+mn-ea"/>
              <a:ea typeface="+mn-ea"/>
            </a:endParaRPr>
          </a:p>
          <a:p>
            <a:pPr marL="36000" lvl="2" indent="0">
              <a:lnSpc>
                <a:spcPct val="120000"/>
              </a:lnSpc>
              <a:buNone/>
            </a:pPr>
            <a:r>
              <a:rPr lang="en-US" altLang="zh-CN" dirty="0" smtClean="0">
                <a:latin typeface="+mn-ea"/>
                <a:ea typeface="+mn-ea"/>
              </a:rPr>
              <a:t>2</a:t>
            </a:r>
            <a:r>
              <a:rPr lang="zh-CN" altLang="zh-CN" dirty="0" smtClean="0">
                <a:latin typeface="+mn-ea"/>
                <a:ea typeface="+mn-ea"/>
              </a:rPr>
              <a:t>．</a:t>
            </a:r>
            <a:r>
              <a:rPr lang="zh-CN" altLang="zh-CN" dirty="0" smtClean="0">
                <a:solidFill>
                  <a:srgbClr val="FF0000"/>
                </a:solidFill>
                <a:latin typeface="+mn-ea"/>
                <a:ea typeface="+mn-ea"/>
              </a:rPr>
              <a:t>范围阐述</a:t>
            </a:r>
            <a:r>
              <a:rPr lang="zh-CN" altLang="en-US" dirty="0" smtClean="0">
                <a:latin typeface="+mn-ea"/>
                <a:ea typeface="+mn-ea"/>
              </a:rPr>
              <a:t>：影响质量的范围包括，功能性和特色、系统输出、性能、可靠性和可维护性。</a:t>
            </a:r>
            <a:endParaRPr lang="zh-CN" altLang="zh-CN" dirty="0" smtClean="0">
              <a:latin typeface="+mn-ea"/>
              <a:ea typeface="+mn-ea"/>
            </a:endParaRPr>
          </a:p>
          <a:p>
            <a:pPr marL="36000" lvl="2" indent="0">
              <a:lnSpc>
                <a:spcPct val="120000"/>
              </a:lnSpc>
              <a:buNone/>
            </a:pPr>
            <a:r>
              <a:rPr lang="en-US" altLang="zh-CN" dirty="0" smtClean="0">
                <a:latin typeface="+mn-ea"/>
                <a:ea typeface="+mn-ea"/>
              </a:rPr>
              <a:t>3</a:t>
            </a:r>
            <a:r>
              <a:rPr lang="zh-CN" altLang="zh-CN" dirty="0" smtClean="0">
                <a:latin typeface="+mn-ea"/>
                <a:ea typeface="+mn-ea"/>
              </a:rPr>
              <a:t>．</a:t>
            </a:r>
            <a:r>
              <a:rPr lang="en-US" altLang="zh-CN" dirty="0" smtClean="0">
                <a:latin typeface="+mn-ea"/>
                <a:ea typeface="+mn-ea"/>
              </a:rPr>
              <a:t>IT</a:t>
            </a:r>
            <a:r>
              <a:rPr lang="zh-CN" altLang="zh-CN" dirty="0" smtClean="0">
                <a:latin typeface="+mn-ea"/>
                <a:ea typeface="+mn-ea"/>
              </a:rPr>
              <a:t>项目</a:t>
            </a:r>
            <a:r>
              <a:rPr lang="zh-CN" altLang="zh-CN" dirty="0" smtClean="0">
                <a:solidFill>
                  <a:srgbClr val="FF0000"/>
                </a:solidFill>
                <a:latin typeface="+mn-ea"/>
                <a:ea typeface="+mn-ea"/>
              </a:rPr>
              <a:t>质量标准</a:t>
            </a:r>
          </a:p>
          <a:p>
            <a:pPr marL="36000" lvl="2" indent="0">
              <a:lnSpc>
                <a:spcPct val="120000"/>
              </a:lnSpc>
              <a:buNone/>
            </a:pPr>
            <a:r>
              <a:rPr lang="en-US" altLang="zh-CN" dirty="0" smtClean="0">
                <a:latin typeface="+mn-ea"/>
                <a:ea typeface="+mn-ea"/>
              </a:rPr>
              <a:t>4</a:t>
            </a:r>
            <a:r>
              <a:rPr lang="zh-CN" altLang="zh-CN" dirty="0" smtClean="0">
                <a:latin typeface="+mn-ea"/>
                <a:ea typeface="+mn-ea"/>
              </a:rPr>
              <a:t>．</a:t>
            </a:r>
            <a:r>
              <a:rPr lang="zh-CN" altLang="zh-CN" dirty="0" smtClean="0">
                <a:solidFill>
                  <a:srgbClr val="FF0000"/>
                </a:solidFill>
                <a:latin typeface="+mn-ea"/>
                <a:ea typeface="+mn-ea"/>
              </a:rPr>
              <a:t>产品说明</a:t>
            </a:r>
            <a:r>
              <a:rPr lang="zh-CN" altLang="en-US" dirty="0" smtClean="0">
                <a:latin typeface="+mn-ea"/>
                <a:ea typeface="+mn-ea"/>
              </a:rPr>
              <a:t>：包含了更多的技术细节和性能标准，是制定质量计划必不可少的部分。</a:t>
            </a:r>
            <a:endParaRPr lang="zh-CN" altLang="zh-CN" dirty="0" smtClean="0">
              <a:latin typeface="+mn-ea"/>
              <a:ea typeface="+mn-ea"/>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25</a:t>
            </a:fld>
            <a:endParaRPr lang="en-US" altLang="zh-CN"/>
          </a:p>
        </p:txBody>
      </p:sp>
    </p:spTree>
    <p:extLst>
      <p:ext uri="{BB962C8B-B14F-4D97-AF65-F5344CB8AC3E}">
        <p14:creationId xmlns:p14="http://schemas.microsoft.com/office/powerpoint/2010/main" val="3266012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anim calcmode="lin" valueType="num">
                                      <p:cBhvr additive="base">
                                        <p:cTn id="11"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anim calcmode="lin" valueType="num">
                                      <p:cBhvr additive="base">
                                        <p:cTn id="1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IT</a:t>
            </a:r>
            <a:r>
              <a:rPr lang="zh-CN" altLang="en-US" dirty="0" smtClean="0"/>
              <a:t>项目质量标准</a:t>
            </a:r>
            <a:endParaRPr lang="zh-CN" altLang="en-US" dirty="0"/>
          </a:p>
        </p:txBody>
      </p:sp>
      <p:sp>
        <p:nvSpPr>
          <p:cNvPr id="5" name="内容占位符 4"/>
          <p:cNvSpPr>
            <a:spLocks noGrp="1"/>
          </p:cNvSpPr>
          <p:nvPr>
            <p:ph idx="1"/>
          </p:nvPr>
        </p:nvSpPr>
        <p:spPr/>
        <p:txBody>
          <a:bodyPr/>
          <a:lstStyle/>
          <a:p>
            <a:pPr>
              <a:lnSpc>
                <a:spcPct val="120000"/>
              </a:lnSpc>
            </a:pPr>
            <a:r>
              <a:rPr lang="zh-CN" altLang="en-US" dirty="0" smtClean="0"/>
              <a:t>标准主要包括技术标准和业务标准两大类。</a:t>
            </a:r>
            <a:endParaRPr lang="en-US" altLang="zh-CN" dirty="0" smtClean="0"/>
          </a:p>
          <a:p>
            <a:pPr>
              <a:lnSpc>
                <a:spcPct val="120000"/>
              </a:lnSpc>
            </a:pPr>
            <a:r>
              <a:rPr lang="zh-CN" altLang="en-US" dirty="0" smtClean="0"/>
              <a:t>①</a:t>
            </a:r>
            <a:r>
              <a:rPr lang="zh-CN" altLang="en-US" dirty="0" smtClean="0">
                <a:solidFill>
                  <a:srgbClr val="FF0000"/>
                </a:solidFill>
              </a:rPr>
              <a:t>技术标准</a:t>
            </a:r>
            <a:r>
              <a:rPr lang="zh-CN" altLang="en-US" dirty="0" smtClean="0"/>
              <a:t>，包含两个方面：</a:t>
            </a:r>
            <a:endParaRPr lang="en-US" altLang="zh-CN" dirty="0" smtClean="0"/>
          </a:p>
          <a:p>
            <a:pPr marL="720000">
              <a:lnSpc>
                <a:spcPct val="120000"/>
              </a:lnSpc>
            </a:pPr>
            <a:r>
              <a:rPr lang="zh-CN" altLang="en-US" dirty="0" smtClean="0"/>
              <a:t>一是作为</a:t>
            </a:r>
            <a:r>
              <a:rPr lang="zh-CN" altLang="en-US" dirty="0" smtClean="0">
                <a:solidFill>
                  <a:srgbClr val="FF0000"/>
                </a:solidFill>
              </a:rPr>
              <a:t>开发企业</a:t>
            </a:r>
            <a:r>
              <a:rPr lang="zh-CN" altLang="en-US" dirty="0" smtClean="0"/>
              <a:t>的</a:t>
            </a:r>
            <a:r>
              <a:rPr lang="zh-CN" altLang="en-US" dirty="0" smtClean="0">
                <a:solidFill>
                  <a:srgbClr val="0070C0"/>
                </a:solidFill>
              </a:rPr>
              <a:t>行业技术标准</a:t>
            </a:r>
            <a:r>
              <a:rPr lang="zh-CN" altLang="en-US" dirty="0" smtClean="0"/>
              <a:t>，包括知识体系职能、过程标准、建模标准、质量管理标准、程序语言标准、数据库标准；</a:t>
            </a:r>
            <a:endParaRPr lang="en-US" altLang="zh-CN" dirty="0" smtClean="0"/>
          </a:p>
          <a:p>
            <a:pPr marL="720000">
              <a:lnSpc>
                <a:spcPct val="120000"/>
              </a:lnSpc>
            </a:pPr>
            <a:r>
              <a:rPr lang="zh-CN" altLang="en-US" dirty="0" smtClean="0"/>
              <a:t>二是开发</a:t>
            </a:r>
            <a:r>
              <a:rPr lang="zh-CN" altLang="en-US" dirty="0" smtClean="0">
                <a:solidFill>
                  <a:srgbClr val="FF0000"/>
                </a:solidFill>
              </a:rPr>
              <a:t>服务对象</a:t>
            </a:r>
            <a:r>
              <a:rPr lang="zh-CN" altLang="en-US" dirty="0" smtClean="0"/>
              <a:t>所在的</a:t>
            </a:r>
            <a:r>
              <a:rPr lang="zh-CN" altLang="en-US" dirty="0" smtClean="0">
                <a:solidFill>
                  <a:srgbClr val="0070C0"/>
                </a:solidFill>
              </a:rPr>
              <a:t>行业技术标准</a:t>
            </a:r>
            <a:r>
              <a:rPr lang="zh-CN" altLang="en-US" dirty="0" smtClean="0"/>
              <a:t>，如安全保密标准、技术性能标准等。</a:t>
            </a:r>
            <a:endParaRPr lang="en-US" altLang="zh-CN" dirty="0" smtClean="0"/>
          </a:p>
          <a:p>
            <a:pPr>
              <a:lnSpc>
                <a:spcPct val="120000"/>
              </a:lnSpc>
            </a:pPr>
            <a:r>
              <a:rPr lang="zh-CN" altLang="en-US" dirty="0" smtClean="0"/>
              <a:t>②</a:t>
            </a:r>
            <a:r>
              <a:rPr lang="zh-CN" altLang="en-US" dirty="0" smtClean="0">
                <a:solidFill>
                  <a:srgbClr val="FF0000"/>
                </a:solidFill>
              </a:rPr>
              <a:t>业务标准</a:t>
            </a:r>
            <a:r>
              <a:rPr lang="zh-CN" altLang="en-US" dirty="0" smtClean="0"/>
              <a:t>，服务对象所在的组织或行业制定的</a:t>
            </a:r>
            <a:r>
              <a:rPr lang="zh-CN" altLang="en-US" dirty="0" smtClean="0">
                <a:solidFill>
                  <a:srgbClr val="0070C0"/>
                </a:solidFill>
              </a:rPr>
              <a:t>业务流程标准</a:t>
            </a:r>
            <a:r>
              <a:rPr lang="zh-CN" altLang="en-US" dirty="0" smtClean="0"/>
              <a:t>和</a:t>
            </a:r>
            <a:r>
              <a:rPr lang="zh-CN" altLang="en-US" dirty="0" smtClean="0">
                <a:solidFill>
                  <a:srgbClr val="0070C0"/>
                </a:solidFill>
              </a:rPr>
              <a:t>业务数据标准</a:t>
            </a:r>
            <a:r>
              <a:rPr lang="zh-CN" altLang="en-US" dirty="0" smtClean="0"/>
              <a:t>等。</a:t>
            </a:r>
            <a:endParaRPr lang="en-US" altLang="zh-CN" dirty="0" smtClean="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26</a:t>
            </a:fld>
            <a:endParaRPr lang="en-US" altLang="zh-CN"/>
          </a:p>
        </p:txBody>
      </p:sp>
    </p:spTree>
    <p:extLst>
      <p:ext uri="{BB962C8B-B14F-4D97-AF65-F5344CB8AC3E}">
        <p14:creationId xmlns:p14="http://schemas.microsoft.com/office/powerpoint/2010/main" val="243382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7.2.2  </a:t>
            </a:r>
            <a:r>
              <a:rPr kumimoji="1" lang="zh-CN" altLang="zh-CN" dirty="0" smtClean="0">
                <a:solidFill>
                  <a:srgbClr val="990099"/>
                </a:solidFill>
                <a:latin typeface="+mn-ea"/>
                <a:ea typeface="+mn-ea"/>
                <a:cs typeface="+mn-cs"/>
              </a:rPr>
              <a:t>编制质量计划的方法</a:t>
            </a:r>
            <a:endParaRPr kumimoji="1" lang="zh-CN" altLang="en-US" dirty="0" smtClean="0">
              <a:solidFill>
                <a:srgbClr val="990099"/>
              </a:solidFill>
              <a:latin typeface="+mn-ea"/>
              <a:ea typeface="+mn-ea"/>
              <a:cs typeface="+mn-cs"/>
            </a:endParaRPr>
          </a:p>
        </p:txBody>
      </p:sp>
      <p:sp>
        <p:nvSpPr>
          <p:cNvPr id="29699" name="内容占位符 2" descr="Rectangle: Click to edit Master text styles&#10;Second level&#10;Third level&#10;Fourth level&#10;Fifth level"/>
          <p:cNvSpPr>
            <a:spLocks noGrp="1"/>
          </p:cNvSpPr>
          <p:nvPr>
            <p:ph idx="1"/>
          </p:nvPr>
        </p:nvSpPr>
        <p:spPr>
          <a:xfrm>
            <a:off x="468312" y="1628775"/>
            <a:ext cx="8424167" cy="4525963"/>
          </a:xfrm>
        </p:spPr>
        <p:txBody>
          <a:bodyPr/>
          <a:lstStyle/>
          <a:p>
            <a:pPr>
              <a:lnSpc>
                <a:spcPct val="120000"/>
              </a:lnSpc>
              <a:buFont typeface="Arial" panose="020B0604020202020204" pitchFamily="34" charset="0"/>
              <a:buChar char="•"/>
            </a:pPr>
            <a:r>
              <a:rPr lang="zh-CN" altLang="zh-CN" sz="2200" dirty="0" smtClean="0">
                <a:solidFill>
                  <a:srgbClr val="FF0000"/>
                </a:solidFill>
              </a:rPr>
              <a:t>效益</a:t>
            </a:r>
            <a:r>
              <a:rPr lang="en-US" altLang="zh-CN" sz="2200" dirty="0" smtClean="0">
                <a:solidFill>
                  <a:srgbClr val="FF0000"/>
                </a:solidFill>
              </a:rPr>
              <a:t>/</a:t>
            </a:r>
            <a:r>
              <a:rPr lang="zh-CN" altLang="zh-CN" sz="2200" dirty="0" smtClean="0">
                <a:solidFill>
                  <a:srgbClr val="FF0000"/>
                </a:solidFill>
              </a:rPr>
              <a:t>成本分析法</a:t>
            </a:r>
            <a:r>
              <a:rPr lang="zh-CN" altLang="zh-CN" sz="2200" dirty="0" smtClean="0"/>
              <a:t>，</a:t>
            </a:r>
            <a:r>
              <a:rPr lang="zh-CN" altLang="en-US" sz="2200" dirty="0" smtClean="0"/>
              <a:t>对每个质量活动比较其可能的成本与预期的效益。主要效益包括减少返工、提高生产率等</a:t>
            </a:r>
            <a:endParaRPr lang="zh-CN" altLang="zh-CN" sz="2200" dirty="0" smtClean="0"/>
          </a:p>
          <a:p>
            <a:pPr>
              <a:lnSpc>
                <a:spcPct val="120000"/>
              </a:lnSpc>
              <a:buFont typeface="Arial" panose="020B0604020202020204" pitchFamily="34" charset="0"/>
              <a:buChar char="•"/>
            </a:pPr>
            <a:r>
              <a:rPr lang="zh-CN" altLang="zh-CN" sz="2200" dirty="0" smtClean="0">
                <a:solidFill>
                  <a:srgbClr val="FF0000"/>
                </a:solidFill>
              </a:rPr>
              <a:t>基准法</a:t>
            </a:r>
            <a:r>
              <a:rPr lang="zh-CN" altLang="zh-CN" sz="2200" dirty="0" smtClean="0"/>
              <a:t>，</a:t>
            </a:r>
            <a:r>
              <a:rPr lang="zh-CN" altLang="en-US" sz="2200" dirty="0" smtClean="0"/>
              <a:t>将实施的项目实践与其他可比的项目对照</a:t>
            </a:r>
            <a:endParaRPr lang="en-US" altLang="zh-CN" sz="2200" dirty="0" smtClean="0"/>
          </a:p>
          <a:p>
            <a:pPr>
              <a:lnSpc>
                <a:spcPct val="120000"/>
              </a:lnSpc>
              <a:buFont typeface="Arial" panose="020B0604020202020204" pitchFamily="34" charset="0"/>
              <a:buChar char="•"/>
            </a:pPr>
            <a:r>
              <a:rPr lang="zh-CN" altLang="en-US" sz="2200" dirty="0">
                <a:solidFill>
                  <a:srgbClr val="FF0000"/>
                </a:solidFill>
                <a:latin typeface="+mn-ea"/>
              </a:rPr>
              <a:t>流程图</a:t>
            </a:r>
            <a:r>
              <a:rPr lang="zh-CN" altLang="en-US" sz="2200" dirty="0" smtClean="0">
                <a:latin typeface="+mn-ea"/>
              </a:rPr>
              <a:t>，</a:t>
            </a:r>
            <a:r>
              <a:rPr lang="zh-CN" altLang="en-US" sz="2200" dirty="0"/>
              <a:t>使用流程图表来编制项目质量计划的</a:t>
            </a:r>
            <a:r>
              <a:rPr lang="zh-CN" altLang="en-US" sz="2200" dirty="0" smtClean="0"/>
              <a:t>方法，比如</a:t>
            </a:r>
            <a:r>
              <a:rPr lang="zh-CN" altLang="en-US" sz="2200" dirty="0" smtClean="0">
                <a:latin typeface="+mn-ea"/>
              </a:rPr>
              <a:t>过程流程图</a:t>
            </a:r>
            <a:endParaRPr lang="en-US" altLang="zh-CN" sz="2200" dirty="0" smtClean="0">
              <a:latin typeface="+mn-ea"/>
            </a:endParaRPr>
          </a:p>
          <a:p>
            <a:pPr>
              <a:lnSpc>
                <a:spcPct val="120000"/>
              </a:lnSpc>
              <a:buFont typeface="Arial" panose="020B0604020202020204" pitchFamily="34" charset="0"/>
              <a:buChar char="•"/>
            </a:pPr>
            <a:r>
              <a:rPr lang="zh-CN" altLang="zh-CN" sz="2200" dirty="0" smtClean="0">
                <a:solidFill>
                  <a:srgbClr val="FF0000"/>
                </a:solidFill>
              </a:rPr>
              <a:t>试验设计</a:t>
            </a:r>
            <a:endParaRPr lang="en-US" altLang="zh-CN" sz="2200" dirty="0" smtClean="0"/>
          </a:p>
          <a:p>
            <a:pPr>
              <a:lnSpc>
                <a:spcPct val="120000"/>
              </a:lnSpc>
              <a:buFont typeface="Arial" panose="020B0604020202020204" pitchFamily="34" charset="0"/>
              <a:buChar char="•"/>
            </a:pPr>
            <a:r>
              <a:rPr lang="zh-CN" altLang="zh-CN" sz="2200" dirty="0" smtClean="0">
                <a:solidFill>
                  <a:srgbClr val="FF0000"/>
                </a:solidFill>
              </a:rPr>
              <a:t>头脑风暴</a:t>
            </a:r>
            <a:r>
              <a:rPr lang="zh-CN" altLang="en-US" sz="2200" dirty="0" smtClean="0"/>
              <a:t>，用于产生创意的一种技术</a:t>
            </a:r>
            <a:endParaRPr lang="en-US" altLang="zh-CN" sz="2200" dirty="0" smtClean="0"/>
          </a:p>
          <a:p>
            <a:pPr>
              <a:lnSpc>
                <a:spcPct val="120000"/>
              </a:lnSpc>
              <a:buFont typeface="Arial" panose="020B0604020202020204" pitchFamily="34" charset="0"/>
              <a:buChar char="•"/>
            </a:pPr>
            <a:r>
              <a:rPr lang="zh-CN" altLang="zh-CN" sz="2200" dirty="0" smtClean="0">
                <a:solidFill>
                  <a:srgbClr val="FF0000"/>
                </a:solidFill>
              </a:rPr>
              <a:t>力场分析</a:t>
            </a:r>
            <a:r>
              <a:rPr lang="zh-CN" altLang="en-US" sz="2200" dirty="0" smtClean="0"/>
              <a:t>，显示变更的推力和阻力的图形</a:t>
            </a:r>
            <a:endParaRPr lang="en-US" altLang="zh-CN" sz="2200" dirty="0" smtClean="0"/>
          </a:p>
          <a:p>
            <a:pPr>
              <a:lnSpc>
                <a:spcPct val="120000"/>
              </a:lnSpc>
              <a:buFont typeface="Arial" panose="020B0604020202020204" pitchFamily="34" charset="0"/>
              <a:buChar char="•"/>
            </a:pPr>
            <a:r>
              <a:rPr lang="zh-CN" altLang="zh-CN" sz="2200" dirty="0" smtClean="0">
                <a:solidFill>
                  <a:srgbClr val="FF0000"/>
                </a:solidFill>
              </a:rPr>
              <a:t>名义</a:t>
            </a:r>
            <a:r>
              <a:rPr lang="zh-CN" altLang="zh-CN" sz="2200" dirty="0">
                <a:solidFill>
                  <a:srgbClr val="FF0000"/>
                </a:solidFill>
              </a:rPr>
              <a:t>组</a:t>
            </a:r>
            <a:r>
              <a:rPr lang="zh-CN" altLang="zh-CN" sz="2200" dirty="0" smtClean="0">
                <a:solidFill>
                  <a:srgbClr val="FF0000"/>
                </a:solidFill>
              </a:rPr>
              <a:t>技术</a:t>
            </a:r>
            <a:r>
              <a:rPr lang="zh-CN" altLang="en-US" sz="2200" dirty="0" smtClean="0"/>
              <a:t>，先由小规模的群体头脑风暴，提出创意，再由大规模的群体对创意进行评审</a:t>
            </a:r>
            <a:endParaRPr lang="zh-CN" altLang="zh-CN" sz="2200" dirty="0"/>
          </a:p>
          <a:p>
            <a:pPr>
              <a:lnSpc>
                <a:spcPct val="120000"/>
              </a:lnSpc>
              <a:buFont typeface="Wingdings"/>
              <a:buChar char="q"/>
            </a:pPr>
            <a:endParaRPr lang="zh-CN" altLang="zh-CN" sz="2200" dirty="0" smtClean="0"/>
          </a:p>
          <a:p>
            <a:pPr>
              <a:lnSpc>
                <a:spcPct val="120000"/>
              </a:lnSpc>
            </a:pPr>
            <a:endParaRPr lang="zh-CN" altLang="en-US" sz="2200"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27</a:t>
            </a:fld>
            <a:endParaRPr lang="en-US" altLang="zh-CN"/>
          </a:p>
        </p:txBody>
      </p:sp>
    </p:spTree>
    <p:extLst>
      <p:ext uri="{BB962C8B-B14F-4D97-AF65-F5344CB8AC3E}">
        <p14:creationId xmlns:p14="http://schemas.microsoft.com/office/powerpoint/2010/main" val="2694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9699">
                                            <p:txEl>
                                              <p:pRg st="6" end="6"/>
                                            </p:txEl>
                                          </p:spTgt>
                                        </p:tgtEl>
                                        <p:attrNameLst>
                                          <p:attrName>style.visibility</p:attrName>
                                        </p:attrNameLst>
                                      </p:cBhvr>
                                      <p:to>
                                        <p:strVal val="visible"/>
                                      </p:to>
                                    </p:set>
                                    <p:anim calcmode="lin" valueType="num">
                                      <p:cBhvr additive="base">
                                        <p:cTn id="4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试验设计</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solidFill>
                  <a:srgbClr val="FF0000"/>
                </a:solidFill>
              </a:rPr>
              <a:t>试验设计</a:t>
            </a:r>
            <a:r>
              <a:rPr lang="zh-CN" altLang="en-US" dirty="0" smtClean="0"/>
              <a:t>是一种质量计划技术，用以帮助确认哪个变量对一个过程的整体结果影响最大。了解哪个变量影响过程结果是质量计划的重要部分。</a:t>
            </a:r>
            <a:endParaRPr lang="en-US" altLang="zh-CN" dirty="0" smtClean="0"/>
          </a:p>
          <a:p>
            <a:pPr>
              <a:lnSpc>
                <a:spcPct val="120000"/>
              </a:lnSpc>
              <a:spcBef>
                <a:spcPts val="1200"/>
              </a:spcBef>
              <a:buFont typeface="Wingdings" panose="05000000000000000000" pitchFamily="2" charset="2"/>
              <a:buChar char="Ø"/>
            </a:pPr>
            <a:r>
              <a:rPr lang="zh-CN" altLang="en-US" dirty="0" smtClean="0"/>
              <a:t>计算机芯片设计者想确定哪种材料和设备的组合才能以合理的成本产生</a:t>
            </a:r>
            <a:r>
              <a:rPr lang="zh-CN" altLang="en-US" dirty="0" smtClean="0">
                <a:solidFill>
                  <a:srgbClr val="FF0000"/>
                </a:solidFill>
              </a:rPr>
              <a:t>最可靠</a:t>
            </a:r>
            <a:r>
              <a:rPr lang="zh-CN" altLang="en-US" dirty="0" smtClean="0"/>
              <a:t>的芯片。</a:t>
            </a:r>
            <a:endParaRPr lang="en-US" altLang="zh-CN" dirty="0" smtClean="0"/>
          </a:p>
          <a:p>
            <a:pPr>
              <a:lnSpc>
                <a:spcPct val="120000"/>
              </a:lnSpc>
              <a:buFont typeface="Wingdings" panose="05000000000000000000" pitchFamily="2" charset="2"/>
              <a:buChar char="Ø"/>
            </a:pPr>
            <a:r>
              <a:rPr lang="zh-CN" altLang="en-US" dirty="0" smtClean="0"/>
              <a:t>项目管理中的成本和进度之间的平衡。</a:t>
            </a:r>
            <a:endParaRPr lang="en-US" altLang="zh-CN" dirty="0" smtClean="0"/>
          </a:p>
          <a:p>
            <a:pPr>
              <a:lnSpc>
                <a:spcPct val="120000"/>
              </a:lnSpc>
              <a:buFont typeface="Wingdings" panose="05000000000000000000" pitchFamily="2" charset="2"/>
              <a:buChar char="Ø"/>
            </a:pPr>
            <a:r>
              <a:rPr lang="zh-CN" altLang="en-US" dirty="0" smtClean="0"/>
              <a:t>高级程序员比</a:t>
            </a:r>
            <a:r>
              <a:rPr lang="zh-CN" altLang="en-US" dirty="0"/>
              <a:t>初</a:t>
            </a:r>
            <a:r>
              <a:rPr lang="zh-CN" altLang="en-US" dirty="0" smtClean="0"/>
              <a:t>级程序员的成本高，但效率也高。适当设计一个实验来计算两者不同组合的成本和工时，有限资源下确定</a:t>
            </a:r>
            <a:r>
              <a:rPr lang="zh-CN" altLang="en-US" dirty="0" smtClean="0">
                <a:solidFill>
                  <a:srgbClr val="FF0000"/>
                </a:solidFill>
              </a:rPr>
              <a:t>最佳组合</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28</a:t>
            </a:fld>
            <a:endParaRPr lang="en-US" altLang="zh-CN"/>
          </a:p>
        </p:txBody>
      </p:sp>
    </p:spTree>
    <p:extLst>
      <p:ext uri="{BB962C8B-B14F-4D97-AF65-F5344CB8AC3E}">
        <p14:creationId xmlns:p14="http://schemas.microsoft.com/office/powerpoint/2010/main" val="16492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甲公司最近中标某市应急指挥系统建设。为保证项目质量，项目经理在明确系统功能和性能的过程中，以本省应急指挥系统为标杆，定期将该项目的功能和性能与之比较。这种方法属于（    ）</a:t>
            </a:r>
            <a:endParaRPr lang="en-US" altLang="zh-CN" dirty="0" smtClean="0"/>
          </a:p>
          <a:p>
            <a:pPr marL="720000">
              <a:lnSpc>
                <a:spcPct val="150000"/>
              </a:lnSpc>
            </a:pPr>
            <a:r>
              <a:rPr lang="en-US" altLang="zh-CN" dirty="0"/>
              <a:t>A</a:t>
            </a:r>
            <a:r>
              <a:rPr lang="en-US" altLang="zh-CN" dirty="0" smtClean="0"/>
              <a:t>.</a:t>
            </a:r>
            <a:r>
              <a:rPr lang="zh-CN" altLang="en-US" dirty="0" smtClean="0"/>
              <a:t>试验设计</a:t>
            </a:r>
            <a:endParaRPr lang="en-US" altLang="zh-CN" dirty="0"/>
          </a:p>
          <a:p>
            <a:pPr marL="720000">
              <a:lnSpc>
                <a:spcPct val="150000"/>
              </a:lnSpc>
            </a:pPr>
            <a:r>
              <a:rPr lang="en-US" altLang="zh-CN" dirty="0"/>
              <a:t>B</a:t>
            </a:r>
            <a:r>
              <a:rPr lang="en-US" altLang="zh-CN" dirty="0" smtClean="0"/>
              <a:t>.</a:t>
            </a:r>
            <a:r>
              <a:rPr lang="zh-CN" altLang="en-US" dirty="0" smtClean="0"/>
              <a:t>效益成本分析</a:t>
            </a:r>
            <a:endParaRPr lang="en-US" altLang="zh-CN" dirty="0"/>
          </a:p>
          <a:p>
            <a:pPr marL="720000">
              <a:lnSpc>
                <a:spcPct val="150000"/>
              </a:lnSpc>
            </a:pPr>
            <a:r>
              <a:rPr lang="en-US" altLang="zh-CN" dirty="0"/>
              <a:t>C</a:t>
            </a:r>
            <a:r>
              <a:rPr lang="en-US" altLang="zh-CN" dirty="0" smtClean="0"/>
              <a:t>.</a:t>
            </a:r>
            <a:r>
              <a:rPr lang="zh-CN" altLang="en-US" dirty="0" smtClean="0"/>
              <a:t>流程图</a:t>
            </a:r>
            <a:endParaRPr lang="en-US" altLang="zh-CN" dirty="0"/>
          </a:p>
          <a:p>
            <a:pPr marL="720000">
              <a:lnSpc>
                <a:spcPct val="150000"/>
              </a:lnSpc>
            </a:pPr>
            <a:r>
              <a:rPr lang="en-US" altLang="zh-CN" dirty="0"/>
              <a:t>D</a:t>
            </a:r>
            <a:r>
              <a:rPr lang="en-US" altLang="zh-CN" dirty="0" smtClean="0"/>
              <a:t>.</a:t>
            </a:r>
            <a:r>
              <a:rPr lang="zh-CN" altLang="en-US" dirty="0" smtClean="0"/>
              <a:t>基准比较</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29</a:t>
            </a:fld>
            <a:endParaRPr lang="en-US" altLang="zh-CN"/>
          </a:p>
        </p:txBody>
      </p:sp>
      <p:sp>
        <p:nvSpPr>
          <p:cNvPr id="6" name="TextBox 5"/>
          <p:cNvSpPr txBox="1"/>
          <p:nvPr/>
        </p:nvSpPr>
        <p:spPr>
          <a:xfrm>
            <a:off x="2915816" y="3356992"/>
            <a:ext cx="504056"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Tree>
    <p:extLst>
      <p:ext uri="{BB962C8B-B14F-4D97-AF65-F5344CB8AC3E}">
        <p14:creationId xmlns:p14="http://schemas.microsoft.com/office/powerpoint/2010/main" val="25040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项目质量管理的重要性</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美国某银行一个晚上从</a:t>
            </a:r>
            <a:r>
              <a:rPr lang="en-US" altLang="zh-CN" dirty="0" smtClean="0"/>
              <a:t>10</a:t>
            </a:r>
            <a:r>
              <a:rPr lang="zh-CN" altLang="en-US" dirty="0" smtClean="0"/>
              <a:t>万多客户账户上，错误地扣除了大约</a:t>
            </a:r>
            <a:r>
              <a:rPr lang="en-US" altLang="zh-CN" dirty="0" smtClean="0"/>
              <a:t>1500</a:t>
            </a:r>
            <a:r>
              <a:rPr lang="zh-CN" altLang="en-US" dirty="0" smtClean="0"/>
              <a:t>万美元的存款。这是银行历史上最大的软件错误之一。</a:t>
            </a:r>
            <a:endParaRPr lang="en-US" altLang="zh-CN" dirty="0" smtClean="0"/>
          </a:p>
          <a:p>
            <a:pPr>
              <a:lnSpc>
                <a:spcPct val="150000"/>
              </a:lnSpc>
            </a:pPr>
            <a:r>
              <a:rPr lang="zh-CN" altLang="en-US" dirty="0" smtClean="0"/>
              <a:t>问题是由更新计算机程序的一行代码产生的，它导致</a:t>
            </a:r>
            <a:r>
              <a:rPr lang="en-US" altLang="zh-CN" dirty="0" smtClean="0"/>
              <a:t>ATM</a:t>
            </a:r>
            <a:r>
              <a:rPr lang="zh-CN" altLang="en-US" dirty="0" smtClean="0"/>
              <a:t>自动提款和划转业务时，将一</a:t>
            </a:r>
            <a:r>
              <a:rPr lang="zh-CN" altLang="en-US" dirty="0" smtClean="0">
                <a:solidFill>
                  <a:srgbClr val="FF0000"/>
                </a:solidFill>
              </a:rPr>
              <a:t>笔业务重复记录两次</a:t>
            </a:r>
            <a:r>
              <a:rPr lang="zh-CN" altLang="en-US" dirty="0" smtClean="0"/>
              <a:t>。</a:t>
            </a:r>
            <a:endParaRPr lang="en-US" altLang="zh-CN" dirty="0" smtClean="0"/>
          </a:p>
          <a:p>
            <a:pPr>
              <a:lnSpc>
                <a:spcPct val="150000"/>
              </a:lnSpc>
            </a:pPr>
            <a:r>
              <a:rPr lang="zh-CN" altLang="en-US" dirty="0" smtClean="0"/>
              <a:t>例如，小明从</a:t>
            </a:r>
            <a:r>
              <a:rPr lang="en-US" altLang="zh-CN" dirty="0" smtClean="0"/>
              <a:t>1</a:t>
            </a:r>
            <a:r>
              <a:rPr lang="zh-CN" altLang="en-US" dirty="0" smtClean="0"/>
              <a:t>台</a:t>
            </a:r>
            <a:r>
              <a:rPr lang="en-US" altLang="zh-CN" dirty="0" smtClean="0"/>
              <a:t>ATM</a:t>
            </a:r>
            <a:r>
              <a:rPr lang="zh-CN" altLang="en-US" dirty="0" smtClean="0"/>
              <a:t>取款</a:t>
            </a:r>
            <a:r>
              <a:rPr lang="en-US" altLang="zh-CN" dirty="0" smtClean="0"/>
              <a:t>100</a:t>
            </a:r>
            <a:r>
              <a:rPr lang="zh-CN" altLang="en-US" dirty="0" smtClean="0"/>
              <a:t>元，而在其账户上扣除</a:t>
            </a:r>
            <a:r>
              <a:rPr lang="en-US" altLang="zh-CN" dirty="0" smtClean="0"/>
              <a:t>200</a:t>
            </a:r>
            <a:r>
              <a:rPr lang="zh-CN" altLang="en-US" dirty="0" smtClean="0"/>
              <a:t>元，但凭条显示取款</a:t>
            </a:r>
            <a:r>
              <a:rPr lang="en-US" altLang="zh-CN" dirty="0" smtClean="0"/>
              <a:t>100</a:t>
            </a:r>
            <a:r>
              <a:rPr lang="zh-CN" altLang="en-US" dirty="0" smtClean="0"/>
              <a:t>。这个错误影响</a:t>
            </a:r>
            <a:r>
              <a:rPr lang="en-US" altLang="zh-CN" dirty="0" smtClean="0"/>
              <a:t>15</a:t>
            </a:r>
            <a:r>
              <a:rPr lang="zh-CN" altLang="en-US" dirty="0" smtClean="0"/>
              <a:t>万笔交易。</a:t>
            </a:r>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3</a:t>
            </a:fld>
            <a:endParaRPr lang="en-US" altLang="zh-CN"/>
          </a:p>
        </p:txBody>
      </p:sp>
    </p:spTree>
    <p:extLst>
      <p:ext uri="{BB962C8B-B14F-4D97-AF65-F5344CB8AC3E}">
        <p14:creationId xmlns:p14="http://schemas.microsoft.com/office/powerpoint/2010/main" val="303445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在制订项目质量计划中，（    ）运用统计方法帮助项目确定影响特定变量的因素，经常用于项目产品的分析。</a:t>
            </a:r>
            <a:endParaRPr lang="en-US" altLang="zh-CN" dirty="0" smtClean="0"/>
          </a:p>
          <a:p>
            <a:pPr marL="720000">
              <a:lnSpc>
                <a:spcPct val="150000"/>
              </a:lnSpc>
            </a:pPr>
            <a:r>
              <a:rPr lang="en-US" altLang="zh-CN" dirty="0"/>
              <a:t>A</a:t>
            </a:r>
            <a:r>
              <a:rPr lang="en-US" altLang="zh-CN" dirty="0" smtClean="0"/>
              <a:t>.</a:t>
            </a:r>
            <a:r>
              <a:rPr lang="zh-CN" altLang="en-US" dirty="0" smtClean="0"/>
              <a:t>基准比较</a:t>
            </a:r>
            <a:endParaRPr lang="en-US" altLang="zh-CN" dirty="0"/>
          </a:p>
          <a:p>
            <a:pPr marL="720000">
              <a:lnSpc>
                <a:spcPct val="150000"/>
              </a:lnSpc>
            </a:pPr>
            <a:r>
              <a:rPr lang="en-US" altLang="zh-CN" dirty="0"/>
              <a:t>B</a:t>
            </a:r>
            <a:r>
              <a:rPr lang="en-US" altLang="zh-CN" dirty="0" smtClean="0"/>
              <a:t>.</a:t>
            </a:r>
            <a:r>
              <a:rPr lang="zh-CN" altLang="en-US" dirty="0" smtClean="0"/>
              <a:t>效益成本分析</a:t>
            </a:r>
            <a:endParaRPr lang="en-US" altLang="zh-CN" dirty="0"/>
          </a:p>
          <a:p>
            <a:pPr marL="720000">
              <a:lnSpc>
                <a:spcPct val="150000"/>
              </a:lnSpc>
            </a:pPr>
            <a:r>
              <a:rPr lang="en-US" altLang="zh-CN" dirty="0"/>
              <a:t>C</a:t>
            </a:r>
            <a:r>
              <a:rPr lang="en-US" altLang="zh-CN" dirty="0" smtClean="0"/>
              <a:t>.</a:t>
            </a:r>
            <a:r>
              <a:rPr lang="zh-CN" altLang="en-US" dirty="0" smtClean="0"/>
              <a:t>流程图</a:t>
            </a:r>
            <a:endParaRPr lang="en-US" altLang="zh-CN" dirty="0"/>
          </a:p>
          <a:p>
            <a:pPr marL="720000">
              <a:lnSpc>
                <a:spcPct val="150000"/>
              </a:lnSpc>
            </a:pPr>
            <a:r>
              <a:rPr lang="en-US" altLang="zh-CN" dirty="0"/>
              <a:t>D</a:t>
            </a:r>
            <a:r>
              <a:rPr lang="en-US" altLang="zh-CN" dirty="0" smtClean="0"/>
              <a:t>.</a:t>
            </a:r>
            <a:r>
              <a:rPr lang="zh-CN" altLang="en-US" dirty="0" smtClean="0"/>
              <a:t>试验设计</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30</a:t>
            </a:fld>
            <a:endParaRPr lang="en-US" altLang="zh-CN"/>
          </a:p>
        </p:txBody>
      </p:sp>
      <p:sp>
        <p:nvSpPr>
          <p:cNvPr id="6" name="TextBox 5"/>
          <p:cNvSpPr txBox="1"/>
          <p:nvPr/>
        </p:nvSpPr>
        <p:spPr>
          <a:xfrm>
            <a:off x="4283968" y="1700808"/>
            <a:ext cx="504056"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Tree>
    <p:extLst>
      <p:ext uri="{BB962C8B-B14F-4D97-AF65-F5344CB8AC3E}">
        <p14:creationId xmlns:p14="http://schemas.microsoft.com/office/powerpoint/2010/main" val="25040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7.2.3  </a:t>
            </a:r>
            <a:r>
              <a:rPr kumimoji="1" lang="zh-CN" altLang="zh-CN" dirty="0" smtClean="0">
                <a:solidFill>
                  <a:srgbClr val="990099"/>
                </a:solidFill>
                <a:latin typeface="+mn-ea"/>
                <a:ea typeface="+mn-ea"/>
                <a:cs typeface="+mn-cs"/>
              </a:rPr>
              <a:t>质量计划的输出</a:t>
            </a:r>
            <a:endParaRPr kumimoji="1" lang="zh-CN" altLang="en-US" dirty="0" smtClean="0">
              <a:solidFill>
                <a:srgbClr val="990099"/>
              </a:solidFill>
              <a:latin typeface="+mn-ea"/>
              <a:ea typeface="+mn-ea"/>
              <a:cs typeface="+mn-cs"/>
            </a:endParaRPr>
          </a:p>
        </p:txBody>
      </p:sp>
      <p:sp>
        <p:nvSpPr>
          <p:cNvPr id="31747" name="内容占位符 2" descr="Rectangle: Click to edit Master text styles&#10;Second level&#10;Third level&#10;Fourth level&#10;Fifth level"/>
          <p:cNvSpPr>
            <a:spLocks noGrp="1"/>
          </p:cNvSpPr>
          <p:nvPr>
            <p:ph idx="1"/>
          </p:nvPr>
        </p:nvSpPr>
        <p:spPr>
          <a:xfrm>
            <a:off x="468313" y="1628775"/>
            <a:ext cx="8229600" cy="4752553"/>
          </a:xfrm>
        </p:spPr>
        <p:txBody>
          <a:bodyPr/>
          <a:lstStyle/>
          <a:p>
            <a:pPr>
              <a:lnSpc>
                <a:spcPct val="120000"/>
              </a:lnSpc>
              <a:buFont typeface="Arial" panose="020B0604020202020204" pitchFamily="34" charset="0"/>
              <a:buChar char="•"/>
            </a:pPr>
            <a:r>
              <a:rPr lang="zh-CN" altLang="en-US" dirty="0" smtClean="0">
                <a:solidFill>
                  <a:srgbClr val="FF0000"/>
                </a:solidFill>
              </a:rPr>
              <a:t>质量计划的目的</a:t>
            </a:r>
            <a:r>
              <a:rPr lang="zh-CN" altLang="en-US" dirty="0" smtClean="0"/>
              <a:t>是</a:t>
            </a:r>
            <a:r>
              <a:rPr lang="zh-CN" altLang="en-US" dirty="0"/>
              <a:t>规划出哪些是需要被跟踪的质量工作，并建立</a:t>
            </a:r>
            <a:r>
              <a:rPr lang="zh-CN" altLang="en-US" dirty="0" smtClean="0"/>
              <a:t>文档作为</a:t>
            </a:r>
            <a:r>
              <a:rPr lang="zh-CN" altLang="en-US" dirty="0"/>
              <a:t>质量工作的指南，帮助项目经理确保所有工作按计划完成</a:t>
            </a:r>
            <a:r>
              <a:rPr lang="zh-CN" altLang="en-US" dirty="0" smtClean="0"/>
              <a:t>。</a:t>
            </a:r>
            <a:endParaRPr lang="en-US" altLang="zh-CN" dirty="0" smtClean="0">
              <a:solidFill>
                <a:srgbClr val="FF0000"/>
              </a:solidFill>
            </a:endParaRPr>
          </a:p>
          <a:p>
            <a:pPr>
              <a:lnSpc>
                <a:spcPct val="120000"/>
              </a:lnSpc>
              <a:spcBef>
                <a:spcPts val="2400"/>
              </a:spcBef>
              <a:spcAft>
                <a:spcPts val="2400"/>
              </a:spcAft>
              <a:buFont typeface="Arial" panose="020B0604020202020204" pitchFamily="34" charset="0"/>
              <a:buChar char="•"/>
            </a:pPr>
            <a:r>
              <a:rPr lang="zh-CN" altLang="en-US" dirty="0"/>
              <a:t>质量</a:t>
            </a:r>
            <a:r>
              <a:rPr lang="zh-CN" altLang="en-US" dirty="0">
                <a:solidFill>
                  <a:srgbClr val="FF0000"/>
                </a:solidFill>
              </a:rPr>
              <a:t>管理计划</a:t>
            </a:r>
            <a:r>
              <a:rPr lang="zh-CN" altLang="en-US" dirty="0"/>
              <a:t>是描述项目组织实现质量方针，对项目质量管理工作的计划与安排</a:t>
            </a:r>
            <a:r>
              <a:rPr lang="zh-CN" altLang="en-US" dirty="0" smtClean="0"/>
              <a:t>。</a:t>
            </a:r>
            <a:endParaRPr lang="en-US" altLang="zh-CN" dirty="0" smtClean="0"/>
          </a:p>
          <a:p>
            <a:pPr>
              <a:lnSpc>
                <a:spcPct val="120000"/>
              </a:lnSpc>
              <a:buFont typeface="Arial" panose="020B0604020202020204" pitchFamily="34" charset="0"/>
              <a:buChar char="•"/>
            </a:pPr>
            <a:r>
              <a:rPr lang="zh-CN" altLang="en-US" dirty="0">
                <a:latin typeface="+mn-ea"/>
              </a:rPr>
              <a:t>质量</a:t>
            </a:r>
            <a:r>
              <a:rPr lang="zh-CN" altLang="en-US" dirty="0">
                <a:solidFill>
                  <a:srgbClr val="FF0000"/>
                </a:solidFill>
                <a:latin typeface="+mn-ea"/>
              </a:rPr>
              <a:t>核对表</a:t>
            </a:r>
            <a:r>
              <a:rPr lang="zh-CN" altLang="en-US" dirty="0">
                <a:latin typeface="+mn-ea"/>
              </a:rPr>
              <a:t>是一种结构化的项目质量管理的计划工具，可用于检查项目流程的步骤或环节的质量计划安排与项目质量实施和控制的实际结果，也是项目质量计划文件的组成部分之一</a:t>
            </a:r>
            <a:r>
              <a:rPr lang="zh-CN" altLang="en-US" dirty="0" smtClean="0">
                <a:latin typeface="+mn-ea"/>
              </a:rPr>
              <a:t>。</a:t>
            </a:r>
            <a:endParaRPr lang="zh-CN" altLang="en-US" dirty="0"/>
          </a:p>
          <a:p>
            <a:pPr marL="0" indent="0">
              <a:lnSpc>
                <a:spcPct val="120000"/>
              </a:lnSpc>
            </a:pPr>
            <a:endParaRPr lang="zh-CN"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31</a:t>
            </a:fld>
            <a:endParaRPr lang="en-US" altLang="zh-CN"/>
          </a:p>
        </p:txBody>
      </p:sp>
    </p:spTree>
    <p:extLst>
      <p:ext uri="{BB962C8B-B14F-4D97-AF65-F5344CB8AC3E}">
        <p14:creationId xmlns:p14="http://schemas.microsoft.com/office/powerpoint/2010/main" val="19717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defRPr/>
            </a:pPr>
            <a:r>
              <a:rPr lang="en-US" altLang="zh-CN" dirty="0" smtClean="0"/>
              <a:t>1</a:t>
            </a:r>
            <a:r>
              <a:rPr lang="zh-CN" altLang="zh-CN" dirty="0"/>
              <a:t>．质量计划的</a:t>
            </a:r>
            <a:r>
              <a:rPr lang="zh-CN" altLang="zh-CN" dirty="0" smtClean="0"/>
              <a:t>要求</a:t>
            </a:r>
            <a:endParaRPr kumimoji="1" lang="zh-CN" altLang="en-US" dirty="0" smtClean="0">
              <a:solidFill>
                <a:srgbClr val="990099"/>
              </a:solidFill>
              <a:latin typeface="+mn-ea"/>
              <a:ea typeface="+mn-ea"/>
              <a:cs typeface="+mn-cs"/>
            </a:endParaRPr>
          </a:p>
        </p:txBody>
      </p:sp>
      <p:sp>
        <p:nvSpPr>
          <p:cNvPr id="31747" name="内容占位符 2" descr="Rectangle: Click to edit Master text styles&#10;Second level&#10;Third level&#10;Fourth level&#10;Fifth level"/>
          <p:cNvSpPr>
            <a:spLocks noGrp="1"/>
          </p:cNvSpPr>
          <p:nvPr>
            <p:ph idx="1"/>
          </p:nvPr>
        </p:nvSpPr>
        <p:spPr/>
        <p:txBody>
          <a:bodyPr/>
          <a:lstStyle/>
          <a:p>
            <a:pPr marL="36000">
              <a:lnSpc>
                <a:spcPct val="120000"/>
              </a:lnSpc>
            </a:pPr>
            <a:r>
              <a:rPr lang="zh-CN" altLang="en-US" dirty="0" smtClean="0">
                <a:sym typeface="Wingdings" pitchFamily="2" charset="2"/>
              </a:rPr>
              <a:t>质量计划应说明项目管理小组</a:t>
            </a:r>
            <a:r>
              <a:rPr lang="zh-CN" altLang="en-US" dirty="0" smtClean="0">
                <a:solidFill>
                  <a:srgbClr val="FF0000"/>
                </a:solidFill>
                <a:sym typeface="Wingdings" pitchFamily="2" charset="2"/>
              </a:rPr>
              <a:t>如何具体执行</a:t>
            </a:r>
            <a:r>
              <a:rPr lang="zh-CN" altLang="en-US" dirty="0" smtClean="0">
                <a:sym typeface="Wingdings" pitchFamily="2" charset="2"/>
              </a:rPr>
              <a:t>它的质量策略并满足下列要求：</a:t>
            </a:r>
            <a:endParaRPr lang="en-US" altLang="zh-CN" dirty="0" smtClean="0">
              <a:sym typeface="Wingdings" pitchFamily="2" charset="2"/>
            </a:endParaRPr>
          </a:p>
          <a:p>
            <a:pPr marL="36000">
              <a:lnSpc>
                <a:spcPct val="120000"/>
              </a:lnSpc>
              <a:buFont typeface="Wingdings" panose="05000000000000000000" pitchFamily="2" charset="2"/>
              <a:buChar char="Ø"/>
            </a:pPr>
            <a:r>
              <a:rPr lang="zh-CN" altLang="zh-CN" dirty="0" smtClean="0"/>
              <a:t>确定应达到的</a:t>
            </a:r>
            <a:r>
              <a:rPr lang="zh-CN" altLang="zh-CN" dirty="0" smtClean="0">
                <a:solidFill>
                  <a:srgbClr val="FF0000"/>
                </a:solidFill>
              </a:rPr>
              <a:t>质量目标</a:t>
            </a:r>
            <a:r>
              <a:rPr lang="zh-CN" altLang="zh-CN" dirty="0" smtClean="0"/>
              <a:t>和所有特性的要求。</a:t>
            </a:r>
          </a:p>
          <a:p>
            <a:pPr>
              <a:lnSpc>
                <a:spcPct val="120000"/>
              </a:lnSpc>
              <a:buFont typeface="Wingdings" panose="05000000000000000000" pitchFamily="2" charset="2"/>
              <a:buChar char="Ø"/>
            </a:pPr>
            <a:r>
              <a:rPr lang="zh-CN" altLang="zh-CN" dirty="0" smtClean="0"/>
              <a:t>确定质量活动和</a:t>
            </a:r>
            <a:r>
              <a:rPr lang="zh-CN" altLang="zh-CN" dirty="0" smtClean="0">
                <a:solidFill>
                  <a:srgbClr val="FF0000"/>
                </a:solidFill>
              </a:rPr>
              <a:t>质量控制程序</a:t>
            </a:r>
            <a:r>
              <a:rPr lang="zh-CN" altLang="zh-CN" dirty="0" smtClean="0"/>
              <a:t>。</a:t>
            </a:r>
            <a:endParaRPr lang="en-US" altLang="zh-CN" dirty="0" smtClean="0"/>
          </a:p>
          <a:p>
            <a:pPr>
              <a:lnSpc>
                <a:spcPct val="120000"/>
              </a:lnSpc>
              <a:buFont typeface="Wingdings" panose="05000000000000000000" pitchFamily="2" charset="2"/>
              <a:buChar char="Ø"/>
            </a:pPr>
            <a:r>
              <a:rPr lang="zh-CN" altLang="zh-CN" dirty="0" smtClean="0"/>
              <a:t>确定</a:t>
            </a:r>
            <a:r>
              <a:rPr lang="zh-CN" altLang="zh-CN" dirty="0"/>
              <a:t>项目不同阶段中的职责、权限、交流方式以及资源分配。</a:t>
            </a:r>
          </a:p>
          <a:p>
            <a:pPr>
              <a:lnSpc>
                <a:spcPct val="120000"/>
              </a:lnSpc>
              <a:buFont typeface="Wingdings" panose="05000000000000000000" pitchFamily="2" charset="2"/>
              <a:buChar char="Ø"/>
            </a:pPr>
            <a:r>
              <a:rPr lang="zh-CN" altLang="zh-CN" dirty="0" smtClean="0"/>
              <a:t>确定</a:t>
            </a:r>
            <a:r>
              <a:rPr lang="zh-CN" altLang="zh-CN" dirty="0"/>
              <a:t>采用控制的手段、合适的</a:t>
            </a:r>
            <a:r>
              <a:rPr lang="zh-CN" altLang="zh-CN" dirty="0">
                <a:solidFill>
                  <a:srgbClr val="FF0000"/>
                </a:solidFill>
              </a:rPr>
              <a:t>验证手段</a:t>
            </a:r>
            <a:r>
              <a:rPr lang="zh-CN" altLang="zh-CN" dirty="0"/>
              <a:t>和方法。</a:t>
            </a:r>
          </a:p>
          <a:p>
            <a:pPr>
              <a:lnSpc>
                <a:spcPct val="120000"/>
              </a:lnSpc>
              <a:buFont typeface="Wingdings" panose="05000000000000000000" pitchFamily="2" charset="2"/>
              <a:buChar char="Ø"/>
            </a:pPr>
            <a:r>
              <a:rPr lang="zh-CN" altLang="zh-CN" dirty="0" smtClean="0"/>
              <a:t>确定</a:t>
            </a:r>
            <a:r>
              <a:rPr lang="zh-CN" altLang="zh-CN" dirty="0"/>
              <a:t>和准备质量</a:t>
            </a:r>
            <a:r>
              <a:rPr lang="zh-CN" altLang="zh-CN" dirty="0">
                <a:solidFill>
                  <a:srgbClr val="FF0000"/>
                </a:solidFill>
              </a:rPr>
              <a:t>记录</a:t>
            </a:r>
            <a:r>
              <a:rPr lang="zh-CN" altLang="zh-CN" dirty="0"/>
              <a:t>。</a:t>
            </a:r>
          </a:p>
          <a:p>
            <a:pPr marL="36000">
              <a:lnSpc>
                <a:spcPct val="120000"/>
              </a:lnSpc>
              <a:buFont typeface="Wingdings"/>
              <a:buChar char="q"/>
            </a:pPr>
            <a:endParaRPr lang="zh-CN"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32</a:t>
            </a:fld>
            <a:endParaRPr lang="en-US" altLang="zh-CN"/>
          </a:p>
        </p:txBody>
      </p:sp>
    </p:spTree>
    <p:extLst>
      <p:ext uri="{BB962C8B-B14F-4D97-AF65-F5344CB8AC3E}">
        <p14:creationId xmlns:p14="http://schemas.microsoft.com/office/powerpoint/2010/main" val="1197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anim calcmode="lin" valueType="num">
                                      <p:cBhvr additive="base">
                                        <p:cTn id="11"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 calcmode="lin" valueType="num">
                                      <p:cBhvr additive="base">
                                        <p:cTn id="1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 calcmode="lin" valueType="num">
                                      <p:cBhvr additive="base">
                                        <p:cTn id="19"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anim calcmode="lin" valueType="num">
                                      <p:cBhvr additive="base">
                                        <p:cTn id="23"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质量度量指标</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33</a:t>
            </a:fld>
            <a:endParaRPr lang="en-US" altLang="zh-CN"/>
          </a:p>
        </p:txBody>
      </p:sp>
      <p:sp>
        <p:nvSpPr>
          <p:cNvPr id="33794" name="内容占位符 2" descr="Rectangle: Click to edit Master text styles&#10;Second level&#10;Third level&#10;Fourth level&#10;Fifth level"/>
          <p:cNvSpPr>
            <a:spLocks noGrp="1"/>
          </p:cNvSpPr>
          <p:nvPr>
            <p:ph idx="4294967295"/>
          </p:nvPr>
        </p:nvSpPr>
        <p:spPr>
          <a:xfrm>
            <a:off x="683568" y="1484784"/>
            <a:ext cx="7834064" cy="4320480"/>
          </a:xfrm>
        </p:spPr>
        <p:txBody>
          <a:bodyPr/>
          <a:lstStyle/>
          <a:p>
            <a:pPr>
              <a:lnSpc>
                <a:spcPct val="120000"/>
              </a:lnSpc>
            </a:pPr>
            <a:r>
              <a:rPr lang="en-US" altLang="zh-CN" dirty="0" smtClean="0">
                <a:sym typeface="Wingdings" pitchFamily="2" charset="2"/>
              </a:rPr>
              <a:t></a:t>
            </a:r>
            <a:r>
              <a:rPr lang="en-US" altLang="zh-CN" dirty="0" smtClean="0"/>
              <a:t> </a:t>
            </a:r>
            <a:r>
              <a:rPr lang="zh-CN" altLang="zh-CN" dirty="0" smtClean="0">
                <a:solidFill>
                  <a:srgbClr val="FF0000"/>
                </a:solidFill>
              </a:rPr>
              <a:t>初期故障率</a:t>
            </a:r>
            <a:r>
              <a:rPr lang="zh-CN" altLang="en-US" dirty="0" smtClean="0"/>
              <a:t>，软件在初期故障期内单位时间的故障数，每</a:t>
            </a:r>
            <a:r>
              <a:rPr lang="en-US" altLang="zh-CN" dirty="0" smtClean="0"/>
              <a:t>100</a:t>
            </a:r>
            <a:r>
              <a:rPr lang="zh-CN" altLang="en-US" dirty="0" smtClean="0"/>
              <a:t>小时为单位</a:t>
            </a:r>
            <a:endParaRPr lang="zh-CN" altLang="zh-CN" dirty="0" smtClean="0"/>
          </a:p>
          <a:p>
            <a:pPr>
              <a:lnSpc>
                <a:spcPct val="120000"/>
              </a:lnSpc>
            </a:pPr>
            <a:r>
              <a:rPr lang="en-US" altLang="zh-CN" dirty="0" smtClean="0">
                <a:sym typeface="Wingdings" pitchFamily="2" charset="2"/>
              </a:rPr>
              <a:t></a:t>
            </a:r>
            <a:r>
              <a:rPr lang="en-US" altLang="zh-CN" dirty="0" smtClean="0"/>
              <a:t> </a:t>
            </a:r>
            <a:r>
              <a:rPr lang="zh-CN" altLang="zh-CN" dirty="0" smtClean="0">
                <a:solidFill>
                  <a:srgbClr val="FF0000"/>
                </a:solidFill>
              </a:rPr>
              <a:t>偶然故障率</a:t>
            </a:r>
            <a:r>
              <a:rPr lang="zh-CN" altLang="en-US" dirty="0" smtClean="0"/>
              <a:t>，软件在偶然故障期（一般是软件交付后的</a:t>
            </a:r>
            <a:r>
              <a:rPr lang="en-US" altLang="zh-CN" dirty="0" smtClean="0"/>
              <a:t>4</a:t>
            </a:r>
            <a:r>
              <a:rPr lang="zh-CN" altLang="en-US" dirty="0" smtClean="0"/>
              <a:t>个月）内单位时间的故障数，每</a:t>
            </a:r>
            <a:r>
              <a:rPr lang="en-US" altLang="zh-CN" dirty="0" smtClean="0"/>
              <a:t>1000</a:t>
            </a:r>
            <a:r>
              <a:rPr lang="zh-CN" altLang="en-US" dirty="0" smtClean="0"/>
              <a:t>小时为单位，反映了软件处于稳定状态下的质量</a:t>
            </a:r>
            <a:endParaRPr lang="zh-CN" altLang="zh-CN" dirty="0" smtClean="0"/>
          </a:p>
          <a:p>
            <a:pPr>
              <a:lnSpc>
                <a:spcPct val="120000"/>
              </a:lnSpc>
            </a:pPr>
            <a:r>
              <a:rPr lang="en-US" altLang="zh-CN" dirty="0" smtClean="0">
                <a:sym typeface="Wingdings" pitchFamily="2" charset="2"/>
              </a:rPr>
              <a:t></a:t>
            </a:r>
            <a:r>
              <a:rPr lang="en-US" altLang="zh-CN" dirty="0" smtClean="0"/>
              <a:t> </a:t>
            </a:r>
            <a:r>
              <a:rPr lang="zh-CN" altLang="zh-CN" dirty="0" smtClean="0">
                <a:solidFill>
                  <a:srgbClr val="FF0000"/>
                </a:solidFill>
              </a:rPr>
              <a:t>平均失效间隔时间</a:t>
            </a:r>
            <a:r>
              <a:rPr lang="zh-CN" altLang="zh-CN" dirty="0" smtClean="0"/>
              <a:t>（</a:t>
            </a:r>
            <a:r>
              <a:rPr lang="en-US" altLang="zh-CN" dirty="0" err="1" smtClean="0"/>
              <a:t>MTBF</a:t>
            </a:r>
            <a:r>
              <a:rPr lang="zh-CN" altLang="zh-CN" dirty="0" smtClean="0"/>
              <a:t>）</a:t>
            </a:r>
            <a:r>
              <a:rPr lang="zh-CN" altLang="en-US" dirty="0" smtClean="0"/>
              <a:t>，软件在相继两次失效之间正常工作的平均统计时间</a:t>
            </a:r>
            <a:r>
              <a:rPr lang="zh-CN" altLang="zh-CN" dirty="0" smtClean="0"/>
              <a:t>。</a:t>
            </a:r>
          </a:p>
          <a:p>
            <a:pPr>
              <a:lnSpc>
                <a:spcPct val="120000"/>
              </a:lnSpc>
            </a:pPr>
            <a:r>
              <a:rPr lang="en-US" altLang="zh-CN" dirty="0" smtClean="0">
                <a:sym typeface="Wingdings" pitchFamily="2" charset="2"/>
              </a:rPr>
              <a:t></a:t>
            </a:r>
            <a:r>
              <a:rPr lang="en-US" altLang="zh-CN" dirty="0" smtClean="0"/>
              <a:t> </a:t>
            </a:r>
            <a:r>
              <a:rPr lang="zh-CN" altLang="zh-CN" dirty="0" smtClean="0">
                <a:solidFill>
                  <a:srgbClr val="FF0000"/>
                </a:solidFill>
              </a:rPr>
              <a:t>缺陷密度</a:t>
            </a:r>
            <a:r>
              <a:rPr lang="zh-CN" altLang="zh-CN" dirty="0" smtClean="0"/>
              <a:t>（</a:t>
            </a:r>
            <a:r>
              <a:rPr lang="en-US" altLang="zh-CN" dirty="0" smtClean="0"/>
              <a:t>FD</a:t>
            </a:r>
            <a:r>
              <a:rPr lang="zh-CN" altLang="zh-CN" dirty="0" smtClean="0"/>
              <a:t>）</a:t>
            </a:r>
            <a:r>
              <a:rPr lang="zh-CN" altLang="en-US" dirty="0" smtClean="0"/>
              <a:t>，软件单位源代码中隐藏的缺陷数量，通常以每千行无注解源代码为一个单位</a:t>
            </a:r>
            <a:r>
              <a:rPr lang="zh-CN" altLang="zh-CN" dirty="0" smtClean="0"/>
              <a:t>。</a:t>
            </a:r>
          </a:p>
          <a:p>
            <a:pPr>
              <a:lnSpc>
                <a:spcPct val="120000"/>
              </a:lnSpc>
            </a:pPr>
            <a:endParaRPr lang="zh-CN" altLang="en-US" dirty="0" smtClean="0"/>
          </a:p>
        </p:txBody>
      </p:sp>
      <p:sp>
        <p:nvSpPr>
          <p:cNvPr id="4" name="圆角矩形标注 3"/>
          <p:cNvSpPr/>
          <p:nvPr/>
        </p:nvSpPr>
        <p:spPr bwMode="auto">
          <a:xfrm>
            <a:off x="5364088" y="5733256"/>
            <a:ext cx="3672408" cy="1008112"/>
          </a:xfrm>
          <a:prstGeom prst="wedgeRoundRectCallout">
            <a:avLst>
              <a:gd name="adj1" fmla="val -42264"/>
              <a:gd name="adj2" fmla="val -6028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在开发阶段，平均每千行源代码有</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50—70</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个缺陷，交付使用后平均每千行源代码有</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15—18</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个缺陷。</a:t>
            </a:r>
          </a:p>
        </p:txBody>
      </p:sp>
    </p:spTree>
    <p:extLst>
      <p:ext uri="{BB962C8B-B14F-4D97-AF65-F5344CB8AC3E}">
        <p14:creationId xmlns:p14="http://schemas.microsoft.com/office/powerpoint/2010/main" val="2673804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4">
                                            <p:txEl>
                                              <p:pRg st="1" end="1"/>
                                            </p:txEl>
                                          </p:spTgt>
                                        </p:tgtEl>
                                        <p:attrNameLst>
                                          <p:attrName>style.visibility</p:attrName>
                                        </p:attrNameLst>
                                      </p:cBhvr>
                                      <p:to>
                                        <p:strVal val="visible"/>
                                      </p:to>
                                    </p:set>
                                    <p:anim calcmode="lin" valueType="num">
                                      <p:cBhvr additive="base">
                                        <p:cTn id="13" dur="500" fill="hold"/>
                                        <p:tgtEl>
                                          <p:spTgt spid="337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anim calcmode="lin" valueType="num">
                                      <p:cBhvr additive="base">
                                        <p:cTn id="19" dur="5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4">
                                            <p:txEl>
                                              <p:pRg st="3" end="3"/>
                                            </p:txEl>
                                          </p:spTgt>
                                        </p:tgtEl>
                                        <p:attrNameLst>
                                          <p:attrName>style.visibility</p:attrName>
                                        </p:attrNameLst>
                                      </p:cBhvr>
                                      <p:to>
                                        <p:strVal val="visible"/>
                                      </p:to>
                                    </p:set>
                                    <p:anim calcmode="lin" valueType="num">
                                      <p:cBhvr additive="base">
                                        <p:cTn id="25" dur="500" fill="hold"/>
                                        <p:tgtEl>
                                          <p:spTgt spid="337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FF0066"/>
                </a:solidFill>
                <a:latin typeface="+mn-ea"/>
                <a:ea typeface="+mn-ea"/>
                <a:cs typeface="+mn-cs"/>
              </a:rPr>
              <a:t>2</a:t>
            </a:r>
            <a:r>
              <a:rPr kumimoji="1" lang="zh-CN" altLang="zh-CN" dirty="0" smtClean="0">
                <a:solidFill>
                  <a:srgbClr val="FF0066"/>
                </a:solidFill>
                <a:latin typeface="+mn-ea"/>
                <a:ea typeface="+mn-ea"/>
                <a:cs typeface="+mn-cs"/>
              </a:rPr>
              <a:t>．质量计划的编</a:t>
            </a:r>
            <a:r>
              <a:rPr kumimoji="1" lang="zh-CN" altLang="en-US" dirty="0" smtClean="0">
                <a:solidFill>
                  <a:srgbClr val="FF0066"/>
                </a:solidFill>
                <a:latin typeface="+mn-ea"/>
                <a:ea typeface="+mn-ea"/>
                <a:cs typeface="+mn-cs"/>
              </a:rPr>
              <a:t>制</a:t>
            </a:r>
          </a:p>
        </p:txBody>
      </p:sp>
      <p:sp>
        <p:nvSpPr>
          <p:cNvPr id="34819" name="内容占位符 2" descr="Rectangle: Click to edit Master text styles&#10;Second level&#10;Third level&#10;Fourth level&#10;Fifth level"/>
          <p:cNvSpPr>
            <a:spLocks noGrp="1"/>
          </p:cNvSpPr>
          <p:nvPr>
            <p:ph idx="1"/>
          </p:nvPr>
        </p:nvSpPr>
        <p:spPr/>
        <p:txBody>
          <a:bodyPr/>
          <a:lstStyle/>
          <a:p>
            <a:pPr>
              <a:lnSpc>
                <a:spcPct val="150000"/>
              </a:lnSpc>
            </a:pPr>
            <a:r>
              <a:rPr lang="zh-CN" altLang="en-US" dirty="0" smtClean="0"/>
              <a:t>质量</a:t>
            </a:r>
            <a:r>
              <a:rPr lang="zh-CN" altLang="en-US" dirty="0"/>
              <a:t>计划编制中重要的是确定每个独特项目的</a:t>
            </a:r>
            <a:r>
              <a:rPr lang="zh-CN" altLang="en-US" dirty="0">
                <a:solidFill>
                  <a:srgbClr val="FF0000"/>
                </a:solidFill>
              </a:rPr>
              <a:t>质量标准</a:t>
            </a:r>
            <a:r>
              <a:rPr lang="zh-CN" altLang="en-US" dirty="0"/>
              <a:t>，把质量规划到项目的产品和管理项目所涉及的过程之中</a:t>
            </a:r>
            <a:r>
              <a:rPr lang="zh-CN" altLang="en-US" dirty="0" smtClean="0"/>
              <a:t>。</a:t>
            </a:r>
            <a:endParaRPr lang="en-US" altLang="zh-CN" dirty="0" smtClean="0"/>
          </a:p>
          <a:p>
            <a:pPr>
              <a:lnSpc>
                <a:spcPct val="150000"/>
              </a:lnSpc>
            </a:pPr>
            <a:r>
              <a:rPr lang="zh-CN" altLang="en-US" dirty="0" smtClean="0"/>
              <a:t>在</a:t>
            </a:r>
            <a:r>
              <a:rPr lang="zh-CN" altLang="en-US" dirty="0"/>
              <a:t>项目的质量计划编制中，描述能够直接促成</a:t>
            </a:r>
            <a:r>
              <a:rPr lang="zh-CN" altLang="en-US" dirty="0">
                <a:solidFill>
                  <a:srgbClr val="FF0000"/>
                </a:solidFill>
              </a:rPr>
              <a:t>满足顾客需求</a:t>
            </a:r>
            <a:r>
              <a:rPr lang="zh-CN" altLang="en-US" dirty="0"/>
              <a:t>的关键因素是重要的</a:t>
            </a:r>
            <a:r>
              <a:rPr lang="zh-CN" altLang="en-US" dirty="0" smtClean="0"/>
              <a:t>。</a:t>
            </a:r>
            <a:endParaRPr lang="en-US" altLang="zh-CN" dirty="0" smtClean="0"/>
          </a:p>
          <a:p>
            <a:pPr>
              <a:lnSpc>
                <a:spcPct val="150000"/>
              </a:lnSpc>
            </a:pPr>
            <a:r>
              <a:rPr lang="zh-CN" altLang="en-US" dirty="0" smtClean="0"/>
              <a:t>项目</a:t>
            </a:r>
            <a:r>
              <a:rPr lang="zh-CN" altLang="en-US" dirty="0"/>
              <a:t>的质量计划要根据项目的具体情况来决定采取的计划形式，</a:t>
            </a:r>
            <a:r>
              <a:rPr lang="zh-CN" altLang="en-US" dirty="0">
                <a:solidFill>
                  <a:srgbClr val="FF0000"/>
                </a:solidFill>
              </a:rPr>
              <a:t>没有统一的定律</a:t>
            </a:r>
            <a:r>
              <a:rPr lang="zh-CN" altLang="en-US" dirty="0"/>
              <a:t>。</a:t>
            </a:r>
            <a:endParaRPr lang="en-US" altLang="zh-CN" dirty="0"/>
          </a:p>
          <a:p>
            <a:endParaRPr lang="en-US" altLang="zh-CN" dirty="0" smtClean="0"/>
          </a:p>
          <a:p>
            <a:endParaRPr lang="zh-CN" altLang="en-US"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34</a:t>
            </a:fld>
            <a:endParaRPr lang="en-US" altLang="zh-CN"/>
          </a:p>
        </p:txBody>
      </p:sp>
    </p:spTree>
    <p:extLst>
      <p:ext uri="{BB962C8B-B14F-4D97-AF65-F5344CB8AC3E}">
        <p14:creationId xmlns:p14="http://schemas.microsoft.com/office/powerpoint/2010/main" val="171259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 calcmode="lin" valueType="num">
                                      <p:cBhvr additive="base">
                                        <p:cTn id="13"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质量计划</a:t>
            </a:r>
            <a:r>
              <a:rPr lang="zh-CN" altLang="en-US" dirty="0">
                <a:solidFill>
                  <a:srgbClr val="FF0000"/>
                </a:solidFill>
                <a:latin typeface="黑体" pitchFamily="49" charset="-122"/>
                <a:ea typeface="黑体" pitchFamily="49" charset="-122"/>
              </a:rPr>
              <a:t>模板</a:t>
            </a:r>
            <a:r>
              <a:rPr lang="zh-CN" altLang="en-US" dirty="0">
                <a:latin typeface="黑体" pitchFamily="49" charset="-122"/>
                <a:ea typeface="黑体" pitchFamily="49" charset="-122"/>
              </a:rPr>
              <a:t>参照</a:t>
            </a:r>
            <a:endParaRPr lang="zh-CN" altLang="en-US" dirty="0"/>
          </a:p>
        </p:txBody>
      </p:sp>
      <p:sp>
        <p:nvSpPr>
          <p:cNvPr id="5" name="内容占位符 4"/>
          <p:cNvSpPr>
            <a:spLocks noGrp="1"/>
          </p:cNvSpPr>
          <p:nvPr>
            <p:ph idx="1"/>
          </p:nvPr>
        </p:nvSpPr>
        <p:spPr>
          <a:xfrm>
            <a:off x="972369" y="1628775"/>
            <a:ext cx="6839991" cy="4525963"/>
          </a:xfrm>
        </p:spPr>
        <p:txBody>
          <a:bodyPr/>
          <a:lstStyle/>
          <a:p>
            <a:pPr marL="457200" indent="-457200" algn="just">
              <a:lnSpc>
                <a:spcPct val="120000"/>
              </a:lnSpc>
              <a:buFont typeface="+mj-ea"/>
              <a:buAutoNum type="circleNumDbPlain"/>
            </a:pPr>
            <a:r>
              <a:rPr lang="zh-CN" altLang="en-US" dirty="0">
                <a:latin typeface="+mn-ea"/>
              </a:rPr>
              <a:t> 项目概述</a:t>
            </a:r>
          </a:p>
          <a:p>
            <a:pPr marL="457200" indent="-457200" algn="just">
              <a:lnSpc>
                <a:spcPct val="120000"/>
              </a:lnSpc>
              <a:buFont typeface="+mj-ea"/>
              <a:buAutoNum type="circleNumDbPlain"/>
            </a:pPr>
            <a:r>
              <a:rPr lang="zh-CN" altLang="en-US" dirty="0">
                <a:latin typeface="+mn-ea"/>
              </a:rPr>
              <a:t> 实施策略</a:t>
            </a:r>
          </a:p>
          <a:p>
            <a:pPr marL="457200" indent="-457200" algn="just">
              <a:lnSpc>
                <a:spcPct val="120000"/>
              </a:lnSpc>
              <a:buFont typeface="+mj-ea"/>
              <a:buAutoNum type="circleNumDbPlain"/>
            </a:pPr>
            <a:r>
              <a:rPr lang="zh-CN" altLang="en-US" dirty="0">
                <a:latin typeface="+mn-ea"/>
              </a:rPr>
              <a:t> 项目组织</a:t>
            </a:r>
          </a:p>
          <a:p>
            <a:pPr marL="457200" indent="-457200" algn="just">
              <a:lnSpc>
                <a:spcPct val="120000"/>
              </a:lnSpc>
              <a:buFont typeface="+mj-ea"/>
              <a:buAutoNum type="circleNumDbPlain"/>
            </a:pPr>
            <a:r>
              <a:rPr lang="zh-CN" altLang="en-US" dirty="0">
                <a:latin typeface="+mn-ea"/>
              </a:rPr>
              <a:t> 质量保证对象分析及选择</a:t>
            </a:r>
          </a:p>
          <a:p>
            <a:pPr marL="457200" indent="-457200" algn="just">
              <a:lnSpc>
                <a:spcPct val="120000"/>
              </a:lnSpc>
              <a:buFont typeface="+mj-ea"/>
              <a:buAutoNum type="circleNumDbPlain"/>
            </a:pPr>
            <a:r>
              <a:rPr lang="zh-CN" altLang="en-US" dirty="0">
                <a:latin typeface="+mn-ea"/>
              </a:rPr>
              <a:t> 质量保证任务划分</a:t>
            </a:r>
          </a:p>
          <a:p>
            <a:pPr marL="457200" indent="-457200" algn="just">
              <a:lnSpc>
                <a:spcPct val="120000"/>
              </a:lnSpc>
              <a:buFont typeface="+mj-ea"/>
              <a:buAutoNum type="circleNumDbPlain"/>
            </a:pPr>
            <a:r>
              <a:rPr lang="zh-CN" altLang="en-US" dirty="0">
                <a:latin typeface="+mn-ea"/>
              </a:rPr>
              <a:t> 实施计划</a:t>
            </a:r>
          </a:p>
          <a:p>
            <a:pPr marL="457200" indent="-457200" algn="just">
              <a:lnSpc>
                <a:spcPct val="120000"/>
              </a:lnSpc>
              <a:buFont typeface="+mj-ea"/>
              <a:buAutoNum type="circleNumDbPlain"/>
            </a:pPr>
            <a:r>
              <a:rPr lang="zh-CN" altLang="en-US" dirty="0">
                <a:latin typeface="+mn-ea"/>
              </a:rPr>
              <a:t> 资源计划</a:t>
            </a:r>
          </a:p>
          <a:p>
            <a:pPr marL="457200" indent="-457200" algn="just">
              <a:lnSpc>
                <a:spcPct val="120000"/>
              </a:lnSpc>
              <a:buFont typeface="+mj-ea"/>
              <a:buAutoNum type="circleNumDbPlain"/>
            </a:pPr>
            <a:r>
              <a:rPr lang="zh-CN" altLang="en-US" dirty="0">
                <a:latin typeface="+mn-ea"/>
              </a:rPr>
              <a:t> 记录的收集、维护与保存</a:t>
            </a:r>
          </a:p>
          <a:p>
            <a:pPr>
              <a:lnSpc>
                <a:spcPct val="12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35</a:t>
            </a:fld>
            <a:endParaRPr lang="en-US" altLang="zh-CN"/>
          </a:p>
        </p:txBody>
      </p:sp>
    </p:spTree>
    <p:extLst>
      <p:ext uri="{BB962C8B-B14F-4D97-AF65-F5344CB8AC3E}">
        <p14:creationId xmlns:p14="http://schemas.microsoft.com/office/powerpoint/2010/main" val="4269948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a:xfrm>
            <a:off x="468313" y="1628775"/>
            <a:ext cx="7776095" cy="4525963"/>
          </a:xfrm>
        </p:spPr>
        <p:txBody>
          <a:bodyPr/>
          <a:lstStyle/>
          <a:p>
            <a:r>
              <a:rPr lang="zh-CN" altLang="en-US" dirty="0" smtClean="0"/>
              <a:t>在项目质量管理中，质量计划编制阶段的输出结果包括（      ）</a:t>
            </a:r>
            <a:endParaRPr lang="en-US" altLang="zh-CN" dirty="0" smtClean="0"/>
          </a:p>
          <a:p>
            <a:pPr marL="720000">
              <a:lnSpc>
                <a:spcPct val="120000"/>
              </a:lnSpc>
            </a:pPr>
            <a:r>
              <a:rPr lang="en-US" altLang="zh-CN" dirty="0"/>
              <a:t>A</a:t>
            </a:r>
            <a:r>
              <a:rPr lang="en-US" altLang="zh-CN" dirty="0" smtClean="0"/>
              <a:t>.</a:t>
            </a:r>
            <a:r>
              <a:rPr lang="zh-CN" altLang="en-US" dirty="0" smtClean="0"/>
              <a:t>质量管理计划、质量度量指标、建议的预防措施、质量检查单</a:t>
            </a:r>
            <a:endParaRPr lang="en-US" altLang="zh-CN" dirty="0"/>
          </a:p>
          <a:p>
            <a:pPr marL="720000">
              <a:lnSpc>
                <a:spcPct val="120000"/>
              </a:lnSpc>
            </a:pPr>
            <a:r>
              <a:rPr lang="en-US" altLang="zh-CN" dirty="0" smtClean="0"/>
              <a:t>B.</a:t>
            </a:r>
            <a:r>
              <a:rPr lang="zh-CN" altLang="en-US" dirty="0"/>
              <a:t>质量管理计划</a:t>
            </a:r>
            <a:r>
              <a:rPr lang="zh-CN" altLang="en-US" dirty="0" smtClean="0"/>
              <a:t>、</a:t>
            </a:r>
            <a:r>
              <a:rPr lang="zh-CN" altLang="en-US" dirty="0"/>
              <a:t>质量度量</a:t>
            </a:r>
            <a:r>
              <a:rPr lang="zh-CN" altLang="en-US" dirty="0" smtClean="0"/>
              <a:t>指标、</a:t>
            </a:r>
            <a:r>
              <a:rPr lang="zh-CN" altLang="en-US" dirty="0"/>
              <a:t>质量检查</a:t>
            </a:r>
            <a:r>
              <a:rPr lang="zh-CN" altLang="en-US" dirty="0" smtClean="0"/>
              <a:t>单、更新的项目管理计划</a:t>
            </a:r>
            <a:endParaRPr lang="en-US" altLang="zh-CN" dirty="0"/>
          </a:p>
          <a:p>
            <a:pPr marL="720000">
              <a:lnSpc>
                <a:spcPct val="120000"/>
              </a:lnSpc>
            </a:pPr>
            <a:r>
              <a:rPr lang="en-US" altLang="zh-CN" dirty="0"/>
              <a:t>C</a:t>
            </a:r>
            <a:r>
              <a:rPr lang="en-US" altLang="zh-CN" dirty="0" smtClean="0"/>
              <a:t>.</a:t>
            </a:r>
            <a:r>
              <a:rPr lang="zh-CN" altLang="en-US" dirty="0"/>
              <a:t>质量度量</a:t>
            </a:r>
            <a:r>
              <a:rPr lang="zh-CN" altLang="en-US" dirty="0" smtClean="0"/>
              <a:t>指标、</a:t>
            </a:r>
            <a:r>
              <a:rPr lang="zh-CN" altLang="en-US" dirty="0"/>
              <a:t>质量检查</a:t>
            </a:r>
            <a:r>
              <a:rPr lang="zh-CN" altLang="en-US" dirty="0" smtClean="0"/>
              <a:t>单、更新</a:t>
            </a:r>
            <a:r>
              <a:rPr lang="zh-CN" altLang="en-US" dirty="0"/>
              <a:t>的项目管理计划</a:t>
            </a:r>
            <a:endParaRPr lang="en-US" altLang="zh-CN" dirty="0"/>
          </a:p>
          <a:p>
            <a:pPr marL="720000">
              <a:lnSpc>
                <a:spcPct val="120000"/>
              </a:lnSpc>
            </a:pPr>
            <a:r>
              <a:rPr lang="en-US" altLang="zh-CN" dirty="0"/>
              <a:t>D</a:t>
            </a:r>
            <a:r>
              <a:rPr lang="en-US" altLang="zh-CN" dirty="0" smtClean="0"/>
              <a:t>.</a:t>
            </a:r>
            <a:r>
              <a:rPr lang="zh-CN" altLang="en-US" dirty="0"/>
              <a:t>质量管理</a:t>
            </a:r>
            <a:r>
              <a:rPr lang="zh-CN" altLang="en-US" dirty="0" smtClean="0"/>
              <a:t>计划、</a:t>
            </a:r>
            <a:r>
              <a:rPr lang="zh-CN" altLang="en-US" dirty="0"/>
              <a:t>质量度量</a:t>
            </a:r>
            <a:r>
              <a:rPr lang="zh-CN" altLang="en-US" dirty="0" smtClean="0"/>
              <a:t>指标、</a:t>
            </a:r>
            <a:r>
              <a:rPr lang="zh-CN" altLang="en-US" dirty="0"/>
              <a:t>建议的预防</a:t>
            </a:r>
            <a:r>
              <a:rPr lang="zh-CN" altLang="en-US" dirty="0" smtClean="0"/>
              <a:t>措施、更新</a:t>
            </a:r>
            <a:r>
              <a:rPr lang="zh-CN" altLang="en-US" dirty="0"/>
              <a:t>的项目管理计划</a:t>
            </a:r>
          </a:p>
          <a:p>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36</a:t>
            </a:fld>
            <a:endParaRPr lang="en-US" altLang="zh-CN"/>
          </a:p>
        </p:txBody>
      </p:sp>
      <p:sp>
        <p:nvSpPr>
          <p:cNvPr id="6" name="TextBox 5"/>
          <p:cNvSpPr txBox="1"/>
          <p:nvPr/>
        </p:nvSpPr>
        <p:spPr>
          <a:xfrm>
            <a:off x="1331640" y="1965275"/>
            <a:ext cx="504056" cy="461665"/>
          </a:xfrm>
          <a:prstGeom prst="rect">
            <a:avLst/>
          </a:prstGeom>
          <a:noFill/>
        </p:spPr>
        <p:txBody>
          <a:bodyPr wrap="square" rtlCol="0">
            <a:spAutoFit/>
          </a:bodyPr>
          <a:lstStyle/>
          <a:p>
            <a:pPr algn="ctr"/>
            <a:r>
              <a:rPr lang="en-US" altLang="zh-CN" sz="2400" dirty="0" smtClean="0">
                <a:solidFill>
                  <a:srgbClr val="FF0000"/>
                </a:solidFill>
              </a:rPr>
              <a:t>B</a:t>
            </a:r>
            <a:endParaRPr lang="zh-CN" altLang="en-US" sz="2400" dirty="0">
              <a:solidFill>
                <a:srgbClr val="FF0000"/>
              </a:solidFill>
            </a:endParaRPr>
          </a:p>
        </p:txBody>
      </p:sp>
    </p:spTree>
    <p:extLst>
      <p:ext uri="{BB962C8B-B14F-4D97-AF65-F5344CB8AC3E}">
        <p14:creationId xmlns:p14="http://schemas.microsoft.com/office/powerpoint/2010/main" val="386503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有关质量计划的编写，（    ）是正确的。</a:t>
            </a:r>
            <a:endParaRPr lang="en-US" altLang="zh-CN" dirty="0" smtClean="0"/>
          </a:p>
          <a:p>
            <a:pPr marL="720000">
              <a:lnSpc>
                <a:spcPct val="150000"/>
              </a:lnSpc>
            </a:pPr>
            <a:r>
              <a:rPr lang="en-US" altLang="zh-CN" dirty="0"/>
              <a:t>A</a:t>
            </a:r>
            <a:r>
              <a:rPr lang="en-US" altLang="zh-CN" dirty="0" smtClean="0"/>
              <a:t>.</a:t>
            </a:r>
            <a:r>
              <a:rPr lang="zh-CN" altLang="en-US" dirty="0" smtClean="0"/>
              <a:t>在整个项目的生命周期，应当定期进行质量计划的编制工作</a:t>
            </a:r>
            <a:endParaRPr lang="en-US" altLang="zh-CN" dirty="0"/>
          </a:p>
          <a:p>
            <a:pPr marL="720000">
              <a:lnSpc>
                <a:spcPct val="150000"/>
              </a:lnSpc>
            </a:pPr>
            <a:r>
              <a:rPr lang="en-US" altLang="zh-CN" dirty="0"/>
              <a:t>B</a:t>
            </a:r>
            <a:r>
              <a:rPr lang="en-US" altLang="zh-CN" dirty="0" smtClean="0"/>
              <a:t>.</a:t>
            </a:r>
            <a:r>
              <a:rPr lang="zh-CN" altLang="en-US" dirty="0" smtClean="0"/>
              <a:t>编制质量计划是编制范围说明书的前提</a:t>
            </a:r>
            <a:endParaRPr lang="en-US" altLang="zh-CN" dirty="0"/>
          </a:p>
          <a:p>
            <a:pPr marL="720000">
              <a:lnSpc>
                <a:spcPct val="150000"/>
              </a:lnSpc>
            </a:pPr>
            <a:r>
              <a:rPr lang="en-US" altLang="zh-CN" dirty="0"/>
              <a:t>C</a:t>
            </a:r>
            <a:r>
              <a:rPr lang="en-US" altLang="zh-CN" dirty="0" smtClean="0"/>
              <a:t>.</a:t>
            </a:r>
            <a:r>
              <a:rPr lang="zh-CN" altLang="en-US" dirty="0" smtClean="0"/>
              <a:t>仅在编制项目计划时，进行质量计划的编制</a:t>
            </a:r>
            <a:endParaRPr lang="en-US" altLang="zh-CN" dirty="0"/>
          </a:p>
          <a:p>
            <a:pPr marL="720000">
              <a:lnSpc>
                <a:spcPct val="150000"/>
              </a:lnSpc>
            </a:pPr>
            <a:r>
              <a:rPr lang="en-US" altLang="zh-CN" dirty="0"/>
              <a:t>D</a:t>
            </a:r>
            <a:r>
              <a:rPr lang="en-US" altLang="zh-CN" dirty="0" smtClean="0"/>
              <a:t>.</a:t>
            </a:r>
            <a:r>
              <a:rPr lang="zh-CN" altLang="en-US" dirty="0" smtClean="0"/>
              <a:t>在项目的执行阶段，不再考虑质量计划的编制</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37</a:t>
            </a:fld>
            <a:endParaRPr lang="en-US" altLang="zh-CN"/>
          </a:p>
        </p:txBody>
      </p:sp>
      <p:sp>
        <p:nvSpPr>
          <p:cNvPr id="6" name="TextBox 5"/>
          <p:cNvSpPr txBox="1"/>
          <p:nvPr/>
        </p:nvSpPr>
        <p:spPr>
          <a:xfrm>
            <a:off x="3923928" y="1700808"/>
            <a:ext cx="504056"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spTree>
    <p:extLst>
      <p:ext uri="{BB962C8B-B14F-4D97-AF65-F5344CB8AC3E}">
        <p14:creationId xmlns:p14="http://schemas.microsoft.com/office/powerpoint/2010/main" val="285228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    ）是编制质量规划的首要工作。</a:t>
            </a:r>
            <a:endParaRPr lang="en-US" altLang="zh-CN" dirty="0" smtClean="0"/>
          </a:p>
          <a:p>
            <a:pPr marL="720000">
              <a:lnSpc>
                <a:spcPct val="150000"/>
              </a:lnSpc>
            </a:pPr>
            <a:r>
              <a:rPr lang="en-US" altLang="zh-CN" dirty="0"/>
              <a:t>A</a:t>
            </a:r>
            <a:r>
              <a:rPr lang="en-US" altLang="zh-CN" dirty="0" smtClean="0"/>
              <a:t>.</a:t>
            </a:r>
            <a:r>
              <a:rPr lang="zh-CN" altLang="en-US" dirty="0" smtClean="0"/>
              <a:t>寻找影响质量的因素</a:t>
            </a:r>
            <a:endParaRPr lang="en-US" altLang="zh-CN" dirty="0"/>
          </a:p>
          <a:p>
            <a:pPr marL="720000">
              <a:lnSpc>
                <a:spcPct val="150000"/>
              </a:lnSpc>
            </a:pPr>
            <a:r>
              <a:rPr lang="en-US" altLang="zh-CN" dirty="0"/>
              <a:t>B</a:t>
            </a:r>
            <a:r>
              <a:rPr lang="en-US" altLang="zh-CN" dirty="0" smtClean="0"/>
              <a:t>.</a:t>
            </a:r>
            <a:r>
              <a:rPr lang="zh-CN" altLang="en-US" dirty="0" smtClean="0"/>
              <a:t>软件项目产品说明书</a:t>
            </a:r>
            <a:endParaRPr lang="en-US" altLang="zh-CN" dirty="0"/>
          </a:p>
          <a:p>
            <a:pPr marL="720000">
              <a:lnSpc>
                <a:spcPct val="150000"/>
              </a:lnSpc>
            </a:pPr>
            <a:r>
              <a:rPr lang="en-US" altLang="zh-CN" dirty="0"/>
              <a:t>C</a:t>
            </a:r>
            <a:r>
              <a:rPr lang="en-US" altLang="zh-CN" dirty="0" smtClean="0"/>
              <a:t>.</a:t>
            </a:r>
            <a:r>
              <a:rPr lang="zh-CN" altLang="en-US" dirty="0" smtClean="0"/>
              <a:t>确定质量度量指标</a:t>
            </a:r>
            <a:endParaRPr lang="en-US" altLang="zh-CN" dirty="0"/>
          </a:p>
          <a:p>
            <a:pPr marL="720000">
              <a:lnSpc>
                <a:spcPct val="150000"/>
              </a:lnSpc>
            </a:pPr>
            <a:r>
              <a:rPr lang="en-US" altLang="zh-CN" dirty="0"/>
              <a:t>D</a:t>
            </a:r>
            <a:r>
              <a:rPr lang="en-US" altLang="zh-CN" dirty="0" smtClean="0"/>
              <a:t>.</a:t>
            </a:r>
            <a:r>
              <a:rPr lang="zh-CN" altLang="en-US" dirty="0" smtClean="0"/>
              <a:t>识别相关质量标准</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38</a:t>
            </a:fld>
            <a:endParaRPr lang="en-US" altLang="zh-CN"/>
          </a:p>
        </p:txBody>
      </p:sp>
      <p:sp>
        <p:nvSpPr>
          <p:cNvPr id="6" name="TextBox 5"/>
          <p:cNvSpPr txBox="1"/>
          <p:nvPr/>
        </p:nvSpPr>
        <p:spPr>
          <a:xfrm>
            <a:off x="971600" y="1700808"/>
            <a:ext cx="504056"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Tree>
    <p:extLst>
      <p:ext uri="{BB962C8B-B14F-4D97-AF65-F5344CB8AC3E}">
        <p14:creationId xmlns:p14="http://schemas.microsoft.com/office/powerpoint/2010/main" val="285228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7.3  IT</a:t>
            </a:r>
            <a:r>
              <a:rPr lang="zh-CN" altLang="zh-CN" dirty="0" smtClean="0"/>
              <a:t>项目质量保证</a:t>
            </a:r>
            <a:endParaRPr lang="zh-CN" altLang="en-US" dirty="0"/>
          </a:p>
        </p:txBody>
      </p:sp>
      <p:sp>
        <p:nvSpPr>
          <p:cNvPr id="39939" name="内容占位符 2" descr="Rectangle: Click to edit Master text styles&#10;Second level&#10;Third level&#10;Fourth level&#10;Fifth level"/>
          <p:cNvSpPr>
            <a:spLocks noGrp="1"/>
          </p:cNvSpPr>
          <p:nvPr>
            <p:ph idx="1"/>
          </p:nvPr>
        </p:nvSpPr>
        <p:spPr>
          <a:xfrm>
            <a:off x="323528" y="1412776"/>
            <a:ext cx="8374385" cy="4752553"/>
          </a:xfrm>
        </p:spPr>
        <p:txBody>
          <a:bodyPr/>
          <a:lstStyle/>
          <a:p>
            <a:pPr marL="360000" lvl="1" indent="-457200">
              <a:lnSpc>
                <a:spcPct val="150000"/>
              </a:lnSpc>
              <a:buNone/>
            </a:pPr>
            <a:r>
              <a:rPr lang="zh-CN" altLang="en-US" sz="2400" dirty="0" smtClean="0">
                <a:solidFill>
                  <a:srgbClr val="FF0000"/>
                </a:solidFill>
                <a:latin typeface="黑体" pitchFamily="49" charset="-122"/>
                <a:ea typeface="黑体" pitchFamily="49" charset="-122"/>
              </a:rPr>
              <a:t>质量保证</a:t>
            </a:r>
            <a:r>
              <a:rPr lang="zh-CN" altLang="en-US" sz="2400" dirty="0" smtClean="0">
                <a:latin typeface="黑体" pitchFamily="49" charset="-122"/>
                <a:ea typeface="黑体" pitchFamily="49" charset="-122"/>
              </a:rPr>
              <a:t>是为提供项目能满足质量要求的适当信赖程度，在质量体系内所实施的并按需要进行证实的全部有策划的和系统的活动。</a:t>
            </a:r>
            <a:endParaRPr lang="en-US" altLang="zh-CN" sz="2400" dirty="0" smtClean="0">
              <a:latin typeface="黑体" pitchFamily="49" charset="-122"/>
              <a:ea typeface="黑体" pitchFamily="49" charset="-122"/>
            </a:endParaRPr>
          </a:p>
          <a:p>
            <a:pPr marL="360000" lvl="1" indent="-457200">
              <a:lnSpc>
                <a:spcPct val="150000"/>
              </a:lnSpc>
              <a:buNone/>
            </a:pPr>
            <a:r>
              <a:rPr lang="zh-CN" altLang="en-US" sz="2400" dirty="0" smtClean="0">
                <a:latin typeface="黑体" pitchFamily="49" charset="-122"/>
                <a:ea typeface="黑体" pitchFamily="49" charset="-122"/>
              </a:rPr>
              <a:t>质量保证的</a:t>
            </a:r>
            <a:r>
              <a:rPr lang="zh-CN" altLang="en-US" sz="2400" dirty="0" smtClean="0">
                <a:solidFill>
                  <a:srgbClr val="FF0000"/>
                </a:solidFill>
                <a:latin typeface="黑体" pitchFamily="49" charset="-122"/>
                <a:ea typeface="黑体" pitchFamily="49" charset="-122"/>
              </a:rPr>
              <a:t>目标</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marL="360000" lvl="1" indent="-457200">
              <a:lnSpc>
                <a:spcPct val="150000"/>
              </a:lnSpc>
              <a:buNone/>
            </a:pPr>
            <a:r>
              <a:rPr lang="zh-CN" altLang="en-US" sz="2400" dirty="0" smtClean="0">
                <a:latin typeface="黑体" pitchFamily="49" charset="-122"/>
                <a:ea typeface="黑体" pitchFamily="49" charset="-122"/>
              </a:rPr>
              <a:t>①以独立审查的方式，从第三方的角度</a:t>
            </a:r>
            <a:r>
              <a:rPr lang="zh-CN" altLang="en-US" sz="2400" dirty="0" smtClean="0">
                <a:solidFill>
                  <a:srgbClr val="FF0000"/>
                </a:solidFill>
                <a:latin typeface="黑体" pitchFamily="49" charset="-122"/>
                <a:ea typeface="黑体" pitchFamily="49" charset="-122"/>
              </a:rPr>
              <a:t>监控</a:t>
            </a:r>
            <a:r>
              <a:rPr lang="zh-CN" altLang="en-US" sz="2400" dirty="0" smtClean="0">
                <a:latin typeface="黑体" pitchFamily="49" charset="-122"/>
                <a:ea typeface="黑体" pitchFamily="49" charset="-122"/>
              </a:rPr>
              <a:t>项目任务的执行</a:t>
            </a:r>
            <a:endParaRPr lang="en-US" altLang="zh-CN" sz="2400" dirty="0" smtClean="0">
              <a:latin typeface="黑体" pitchFamily="49" charset="-122"/>
              <a:ea typeface="黑体" pitchFamily="49" charset="-122"/>
            </a:endParaRPr>
          </a:p>
          <a:p>
            <a:pPr marL="360000" lvl="1" indent="-457200">
              <a:lnSpc>
                <a:spcPct val="150000"/>
              </a:lnSpc>
              <a:buNone/>
            </a:pPr>
            <a:r>
              <a:rPr lang="zh-CN" altLang="en-US" sz="2400" dirty="0" smtClean="0">
                <a:latin typeface="黑体" pitchFamily="49" charset="-122"/>
                <a:ea typeface="黑体" pitchFamily="49" charset="-122"/>
              </a:rPr>
              <a:t>②在项目进展过程中，定期对项目各个方面的表现进行</a:t>
            </a:r>
            <a:r>
              <a:rPr lang="zh-CN" altLang="en-US" sz="2400" dirty="0" smtClean="0">
                <a:solidFill>
                  <a:srgbClr val="FF0000"/>
                </a:solidFill>
                <a:latin typeface="黑体" pitchFamily="49" charset="-122"/>
                <a:ea typeface="黑体" pitchFamily="49" charset="-122"/>
              </a:rPr>
              <a:t>评价</a:t>
            </a:r>
            <a:endParaRPr lang="en-US" altLang="zh-CN" sz="2400" dirty="0" smtClean="0">
              <a:solidFill>
                <a:srgbClr val="FF0000"/>
              </a:solidFill>
              <a:latin typeface="黑体" pitchFamily="49" charset="-122"/>
              <a:ea typeface="黑体" pitchFamily="49" charset="-122"/>
            </a:endParaRPr>
          </a:p>
          <a:p>
            <a:pPr marL="360000" lvl="1" indent="-457200">
              <a:lnSpc>
                <a:spcPct val="150000"/>
              </a:lnSpc>
              <a:buNone/>
            </a:pPr>
            <a:r>
              <a:rPr lang="zh-CN" altLang="en-US" sz="2400" dirty="0" smtClean="0">
                <a:latin typeface="黑体" pitchFamily="49" charset="-122"/>
                <a:ea typeface="黑体" pitchFamily="49" charset="-122"/>
              </a:rPr>
              <a:t>③通过</a:t>
            </a:r>
            <a:r>
              <a:rPr lang="zh-CN" altLang="en-US" sz="2400" dirty="0" smtClean="0">
                <a:solidFill>
                  <a:srgbClr val="FF0000"/>
                </a:solidFill>
                <a:latin typeface="黑体" pitchFamily="49" charset="-122"/>
                <a:ea typeface="黑体" pitchFamily="49" charset="-122"/>
              </a:rPr>
              <a:t>评价</a:t>
            </a:r>
            <a:r>
              <a:rPr lang="zh-CN" altLang="en-US" sz="2400" dirty="0" smtClean="0">
                <a:latin typeface="黑体" pitchFamily="49" charset="-122"/>
                <a:ea typeface="黑体" pitchFamily="49" charset="-122"/>
              </a:rPr>
              <a:t>来推测项目最后是否能够达到相关的质量指标</a:t>
            </a:r>
            <a:endParaRPr lang="en-US" altLang="zh-CN" sz="2400" dirty="0" smtClean="0">
              <a:latin typeface="黑体" pitchFamily="49" charset="-122"/>
              <a:ea typeface="黑体" pitchFamily="49" charset="-122"/>
            </a:endParaRPr>
          </a:p>
          <a:p>
            <a:pPr marL="360000" lvl="1" indent="-457200">
              <a:lnSpc>
                <a:spcPct val="150000"/>
              </a:lnSpc>
              <a:buNone/>
            </a:pPr>
            <a:r>
              <a:rPr lang="zh-CN" altLang="en-US" sz="2400" dirty="0" smtClean="0">
                <a:latin typeface="黑体" pitchFamily="49" charset="-122"/>
                <a:ea typeface="黑体" pitchFamily="49" charset="-122"/>
              </a:rPr>
              <a:t>④通过</a:t>
            </a:r>
            <a:r>
              <a:rPr lang="zh-CN" altLang="en-US" sz="2400" dirty="0" smtClean="0">
                <a:solidFill>
                  <a:srgbClr val="FF0000"/>
                </a:solidFill>
                <a:latin typeface="黑体" pitchFamily="49" charset="-122"/>
                <a:ea typeface="黑体" pitchFamily="49" charset="-122"/>
              </a:rPr>
              <a:t>质量评价</a:t>
            </a:r>
            <a:r>
              <a:rPr lang="zh-CN" altLang="en-US" sz="2400" dirty="0" smtClean="0">
                <a:latin typeface="黑体" pitchFamily="49" charset="-122"/>
                <a:ea typeface="黑体" pitchFamily="49" charset="-122"/>
              </a:rPr>
              <a:t>来帮助项目相关的人建立对项目质量的信心</a:t>
            </a:r>
            <a:endParaRPr lang="zh-CN" altLang="zh-CN" sz="2400" dirty="0" smtClean="0">
              <a:latin typeface="黑体" pitchFamily="49" charset="-122"/>
              <a:ea typeface="黑体" pitchFamily="49" charset="-122"/>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39</a:t>
            </a:fld>
            <a:endParaRPr lang="en-US" altLang="zh-CN"/>
          </a:p>
        </p:txBody>
      </p:sp>
    </p:spTree>
    <p:extLst>
      <p:ext uri="{BB962C8B-B14F-4D97-AF65-F5344CB8AC3E}">
        <p14:creationId xmlns:p14="http://schemas.microsoft.com/office/powerpoint/2010/main" val="7328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anim calcmode="lin" valueType="num">
                                      <p:cBhvr additive="base">
                                        <p:cTn id="1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anim calcmode="lin" valueType="num">
                                      <p:cBhvr additive="base">
                                        <p:cTn id="1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 calcmode="lin" valueType="num">
                                      <p:cBhvr additive="base">
                                        <p:cTn id="19"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939">
                                            <p:txEl>
                                              <p:pRg st="5" end="5"/>
                                            </p:txEl>
                                          </p:spTgt>
                                        </p:tgtEl>
                                        <p:attrNameLst>
                                          <p:attrName>style.visibility</p:attrName>
                                        </p:attrNameLst>
                                      </p:cBhvr>
                                      <p:to>
                                        <p:strVal val="visible"/>
                                      </p:to>
                                    </p:set>
                                    <p:anim calcmode="lin" valueType="num">
                                      <p:cBhvr additive="base">
                                        <p:cTn id="23"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7.1  </a:t>
            </a:r>
            <a:r>
              <a:rPr lang="zh-CN" altLang="zh-CN" dirty="0" smtClean="0"/>
              <a:t>项目质量管理概述</a:t>
            </a:r>
            <a:endParaRPr lang="zh-CN" altLang="en-US" dirty="0"/>
          </a:p>
        </p:txBody>
      </p:sp>
      <p:sp>
        <p:nvSpPr>
          <p:cNvPr id="6147" name="内容占位符 2" descr="Rectangle: Click to edit Master text styles&#10;Second level&#10;Third level&#10;Fourth level&#10;Fifth level"/>
          <p:cNvSpPr>
            <a:spLocks noGrp="1"/>
          </p:cNvSpPr>
          <p:nvPr>
            <p:ph idx="1"/>
          </p:nvPr>
        </p:nvSpPr>
        <p:spPr/>
        <p:txBody>
          <a:bodyPr/>
          <a:lstStyle/>
          <a:p>
            <a:pPr marL="36000" lvl="1" indent="0">
              <a:lnSpc>
                <a:spcPct val="150000"/>
              </a:lnSpc>
              <a:buNone/>
            </a:pPr>
            <a:r>
              <a:rPr lang="en-US" altLang="zh-CN" sz="2400" dirty="0" smtClean="0">
                <a:latin typeface="+mn-ea"/>
                <a:ea typeface="+mn-ea"/>
              </a:rPr>
              <a:t>7.1.1  </a:t>
            </a:r>
            <a:r>
              <a:rPr lang="zh-CN" altLang="zh-CN" sz="2400" dirty="0" smtClean="0">
                <a:latin typeface="+mn-ea"/>
                <a:ea typeface="+mn-ea"/>
              </a:rPr>
              <a:t>项目质量管理的概念</a:t>
            </a:r>
            <a:endParaRPr lang="en-US" altLang="zh-CN" sz="2400" dirty="0" smtClean="0">
              <a:latin typeface="+mn-ea"/>
              <a:ea typeface="+mn-ea"/>
            </a:endParaRPr>
          </a:p>
          <a:p>
            <a:pPr marL="36000" lvl="1" indent="0">
              <a:lnSpc>
                <a:spcPct val="150000"/>
              </a:lnSpc>
              <a:buNone/>
            </a:pPr>
            <a:r>
              <a:rPr lang="en-US" altLang="zh-CN" dirty="0" smtClean="0">
                <a:latin typeface="+mn-ea"/>
                <a:ea typeface="+mn-ea"/>
              </a:rPr>
              <a:t>1</a:t>
            </a:r>
            <a:r>
              <a:rPr lang="zh-CN" altLang="zh-CN" dirty="0" smtClean="0">
                <a:latin typeface="+mn-ea"/>
                <a:ea typeface="+mn-ea"/>
              </a:rPr>
              <a:t>．质量的概念</a:t>
            </a:r>
          </a:p>
          <a:p>
            <a:pPr marL="36000" indent="0">
              <a:lnSpc>
                <a:spcPct val="150000"/>
              </a:lnSpc>
            </a:pPr>
            <a:r>
              <a:rPr lang="zh-CN" altLang="zh-CN" dirty="0" smtClean="0">
                <a:latin typeface="+mn-ea"/>
              </a:rPr>
              <a:t>质量是反映</a:t>
            </a:r>
            <a:r>
              <a:rPr lang="zh-CN" altLang="zh-CN" dirty="0" smtClean="0">
                <a:solidFill>
                  <a:srgbClr val="FF0000"/>
                </a:solidFill>
                <a:latin typeface="+mn-ea"/>
              </a:rPr>
              <a:t>实体</a:t>
            </a:r>
            <a:r>
              <a:rPr lang="zh-CN" altLang="zh-CN" dirty="0" smtClean="0">
                <a:latin typeface="+mn-ea"/>
              </a:rPr>
              <a:t>满足明确和隐含的需要能力及</a:t>
            </a:r>
            <a:r>
              <a:rPr lang="zh-CN" altLang="zh-CN" dirty="0" smtClean="0">
                <a:solidFill>
                  <a:srgbClr val="FF0000"/>
                </a:solidFill>
                <a:latin typeface="+mn-ea"/>
              </a:rPr>
              <a:t>特性</a:t>
            </a:r>
            <a:r>
              <a:rPr lang="zh-CN" altLang="zh-CN" dirty="0" smtClean="0">
                <a:latin typeface="+mn-ea"/>
              </a:rPr>
              <a:t>的总和。</a:t>
            </a:r>
            <a:endParaRPr lang="en-US" altLang="zh-CN" dirty="0" smtClean="0">
              <a:latin typeface="+mn-ea"/>
            </a:endParaRPr>
          </a:p>
          <a:p>
            <a:pPr marL="378900">
              <a:lnSpc>
                <a:spcPct val="150000"/>
              </a:lnSpc>
              <a:buFont typeface="Arial" panose="020B0604020202020204" pitchFamily="34" charset="0"/>
              <a:buChar char="•"/>
            </a:pPr>
            <a:r>
              <a:rPr lang="zh-CN" altLang="en-US" dirty="0" smtClean="0">
                <a:solidFill>
                  <a:srgbClr val="FF0000"/>
                </a:solidFill>
                <a:latin typeface="+mn-ea"/>
              </a:rPr>
              <a:t>明确需求</a:t>
            </a:r>
            <a:r>
              <a:rPr lang="zh-CN" altLang="en-US" dirty="0" smtClean="0">
                <a:latin typeface="+mn-ea"/>
              </a:rPr>
              <a:t>是指在标准、规范、图样、技术要求和其他文件中已做出规定的需要。</a:t>
            </a:r>
            <a:endParaRPr lang="en-US" altLang="zh-CN" dirty="0" smtClean="0">
              <a:latin typeface="+mn-ea"/>
            </a:endParaRPr>
          </a:p>
          <a:p>
            <a:pPr marL="378900">
              <a:lnSpc>
                <a:spcPct val="150000"/>
              </a:lnSpc>
              <a:buFont typeface="Arial" panose="020B0604020202020204" pitchFamily="34" charset="0"/>
              <a:buChar char="•"/>
            </a:pPr>
            <a:r>
              <a:rPr lang="zh-CN" altLang="en-US" dirty="0" smtClean="0">
                <a:solidFill>
                  <a:srgbClr val="FF0000"/>
                </a:solidFill>
                <a:latin typeface="+mn-ea"/>
              </a:rPr>
              <a:t>隐含需求</a:t>
            </a:r>
            <a:r>
              <a:rPr lang="zh-CN" altLang="en-US" dirty="0" smtClean="0">
                <a:latin typeface="+mn-ea"/>
              </a:rPr>
              <a:t>是指用户和社会对实体的期望以及公认的、不必明确的需求，需要加以分析研究、识别才能确定。</a:t>
            </a:r>
            <a:endParaRPr lang="zh-CN" altLang="zh-CN" dirty="0" smtClean="0">
              <a:latin typeface="+mn-ea"/>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4</a:t>
            </a:fld>
            <a:endParaRPr lang="en-US" altLang="zh-CN"/>
          </a:p>
        </p:txBody>
      </p:sp>
      <p:sp>
        <p:nvSpPr>
          <p:cNvPr id="4" name="圆角矩形标注 3"/>
          <p:cNvSpPr/>
          <p:nvPr/>
        </p:nvSpPr>
        <p:spPr bwMode="auto">
          <a:xfrm>
            <a:off x="6138998" y="1916832"/>
            <a:ext cx="2825490" cy="1116124"/>
          </a:xfrm>
          <a:prstGeom prst="wedgeRoundRectCallout">
            <a:avLst>
              <a:gd name="adj1" fmla="val -12683"/>
              <a:gd name="adj2" fmla="val 6136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性能、寿命、可信性、安全性、适应性、经济性</a:t>
            </a:r>
          </a:p>
        </p:txBody>
      </p:sp>
      <p:sp>
        <p:nvSpPr>
          <p:cNvPr id="6" name="圆角矩形标注 5"/>
          <p:cNvSpPr/>
          <p:nvPr/>
        </p:nvSpPr>
        <p:spPr bwMode="auto">
          <a:xfrm>
            <a:off x="3347864" y="2382627"/>
            <a:ext cx="2376264" cy="542317"/>
          </a:xfrm>
          <a:prstGeom prst="wedgeRoundRectCallout">
            <a:avLst>
              <a:gd name="adj1" fmla="val -78219"/>
              <a:gd name="adj2" fmla="val 798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过程、产品、服务</a:t>
            </a:r>
          </a:p>
        </p:txBody>
      </p:sp>
    </p:spTree>
    <p:extLst>
      <p:ext uri="{BB962C8B-B14F-4D97-AF65-F5344CB8AC3E}">
        <p14:creationId xmlns:p14="http://schemas.microsoft.com/office/powerpoint/2010/main" val="93635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764704"/>
            <a:ext cx="7129462" cy="561975"/>
          </a:xfrm>
        </p:spPr>
        <p:txBody>
          <a:bodyPr/>
          <a:lstStyle/>
          <a:p>
            <a:pPr lvl="1">
              <a:defRPr/>
            </a:pPr>
            <a:r>
              <a:rPr lang="en-US" altLang="zh-CN" dirty="0" smtClean="0"/>
              <a:t>7.3.1  </a:t>
            </a:r>
            <a:r>
              <a:rPr lang="en-US" altLang="zh-CN" dirty="0"/>
              <a:t>IT</a:t>
            </a:r>
            <a:r>
              <a:rPr lang="zh-CN" altLang="zh-CN" dirty="0"/>
              <a:t>项目质量保证的</a:t>
            </a:r>
            <a:r>
              <a:rPr lang="zh-CN" altLang="zh-CN" dirty="0" smtClean="0"/>
              <a:t>思想</a:t>
            </a:r>
            <a:endParaRPr lang="zh-CN" altLang="en-US" dirty="0"/>
          </a:p>
        </p:txBody>
      </p:sp>
      <p:sp>
        <p:nvSpPr>
          <p:cNvPr id="39939" name="内容占位符 2" descr="Rectangle: Click to edit Master text styles&#10;Second level&#10;Third level&#10;Fourth level&#10;Fifth level"/>
          <p:cNvSpPr>
            <a:spLocks noGrp="1"/>
          </p:cNvSpPr>
          <p:nvPr>
            <p:ph idx="1"/>
          </p:nvPr>
        </p:nvSpPr>
        <p:spPr>
          <a:xfrm>
            <a:off x="468313" y="1412776"/>
            <a:ext cx="8229600" cy="4968552"/>
          </a:xfrm>
        </p:spPr>
        <p:txBody>
          <a:bodyPr/>
          <a:lstStyle/>
          <a:p>
            <a:pPr marL="36000" lvl="1" indent="0">
              <a:lnSpc>
                <a:spcPct val="120000"/>
              </a:lnSpc>
              <a:buNone/>
            </a:pPr>
            <a:r>
              <a:rPr lang="zh-CN" altLang="en-US" sz="2400" dirty="0" smtClean="0">
                <a:latin typeface="+mn-ea"/>
                <a:ea typeface="+mn-ea"/>
              </a:rPr>
              <a:t>一般项目</a:t>
            </a:r>
            <a:r>
              <a:rPr lang="zh-CN" altLang="en-US" sz="2400" dirty="0" smtClean="0">
                <a:solidFill>
                  <a:srgbClr val="FF0000"/>
                </a:solidFill>
                <a:latin typeface="+mn-ea"/>
                <a:ea typeface="+mn-ea"/>
              </a:rPr>
              <a:t>质量保证的认识</a:t>
            </a:r>
            <a:r>
              <a:rPr lang="zh-CN" altLang="en-US" sz="2400" dirty="0" smtClean="0">
                <a:latin typeface="+mn-ea"/>
                <a:ea typeface="+mn-ea"/>
              </a:rPr>
              <a:t>分为</a:t>
            </a:r>
            <a:r>
              <a:rPr lang="en-US" altLang="zh-CN" sz="2400" dirty="0" smtClean="0">
                <a:latin typeface="+mn-ea"/>
                <a:ea typeface="+mn-ea"/>
              </a:rPr>
              <a:t>3</a:t>
            </a:r>
            <a:r>
              <a:rPr lang="zh-CN" altLang="en-US" sz="2400" dirty="0" smtClean="0">
                <a:latin typeface="+mn-ea"/>
                <a:ea typeface="+mn-ea"/>
              </a:rPr>
              <a:t>个层次</a:t>
            </a:r>
            <a:endParaRPr lang="en-US" altLang="zh-CN" sz="2400" dirty="0" smtClean="0">
              <a:latin typeface="+mn-ea"/>
              <a:ea typeface="+mn-ea"/>
            </a:endParaRPr>
          </a:p>
          <a:p>
            <a:pPr marL="360000" indent="342900">
              <a:lnSpc>
                <a:spcPct val="120000"/>
              </a:lnSpc>
              <a:buFont typeface="Wingdings" pitchFamily="2" charset="2"/>
              <a:buChar char="p"/>
            </a:pPr>
            <a:r>
              <a:rPr lang="zh-CN" altLang="zh-CN" dirty="0">
                <a:latin typeface="+mn-ea"/>
              </a:rPr>
              <a:t>以</a:t>
            </a:r>
            <a:r>
              <a:rPr lang="zh-CN" altLang="zh-CN" dirty="0">
                <a:solidFill>
                  <a:srgbClr val="FF0000"/>
                </a:solidFill>
                <a:latin typeface="+mn-ea"/>
              </a:rPr>
              <a:t>产品开发</a:t>
            </a:r>
            <a:r>
              <a:rPr lang="zh-CN" altLang="zh-CN" dirty="0">
                <a:latin typeface="+mn-ea"/>
              </a:rPr>
              <a:t>为重点。</a:t>
            </a:r>
            <a:endParaRPr lang="en-US" altLang="zh-CN" dirty="0">
              <a:latin typeface="+mn-ea"/>
            </a:endParaRPr>
          </a:p>
          <a:p>
            <a:pPr marL="360000" indent="0">
              <a:lnSpc>
                <a:spcPct val="120000"/>
              </a:lnSpc>
            </a:pPr>
            <a:r>
              <a:rPr lang="en-US" altLang="zh-CN" dirty="0">
                <a:latin typeface="+mn-ea"/>
              </a:rPr>
              <a:t>  </a:t>
            </a:r>
            <a:r>
              <a:rPr lang="zh-CN" altLang="en-US" dirty="0">
                <a:latin typeface="+mn-ea"/>
              </a:rPr>
              <a:t>在产品的开发设计阶段，采取强有力的措施来消灭由于设计原因而产生的质量隐患</a:t>
            </a:r>
            <a:r>
              <a:rPr lang="zh-CN" altLang="en-US" dirty="0" smtClean="0">
                <a:latin typeface="+mn-ea"/>
              </a:rPr>
              <a:t>。</a:t>
            </a:r>
            <a:endParaRPr lang="en-US" altLang="zh-CN" dirty="0" smtClean="0">
              <a:latin typeface="+mn-ea"/>
            </a:endParaRPr>
          </a:p>
          <a:p>
            <a:pPr marL="360000" indent="342900">
              <a:lnSpc>
                <a:spcPct val="120000"/>
              </a:lnSpc>
              <a:buFont typeface="Wingdings" pitchFamily="2" charset="2"/>
              <a:buChar char="p"/>
            </a:pPr>
            <a:r>
              <a:rPr lang="zh-CN" altLang="zh-CN" dirty="0">
                <a:latin typeface="+mn-ea"/>
              </a:rPr>
              <a:t>以</a:t>
            </a:r>
            <a:r>
              <a:rPr lang="zh-CN" altLang="zh-CN" dirty="0">
                <a:solidFill>
                  <a:srgbClr val="FF0000"/>
                </a:solidFill>
                <a:latin typeface="+mn-ea"/>
              </a:rPr>
              <a:t>过程管理</a:t>
            </a:r>
            <a:r>
              <a:rPr lang="zh-CN" altLang="zh-CN" dirty="0">
                <a:latin typeface="+mn-ea"/>
              </a:rPr>
              <a:t>为重点。</a:t>
            </a:r>
            <a:endParaRPr lang="en-US" altLang="zh-CN" dirty="0">
              <a:latin typeface="+mn-ea"/>
            </a:endParaRPr>
          </a:p>
          <a:p>
            <a:pPr marL="360000" indent="0">
              <a:lnSpc>
                <a:spcPct val="120000"/>
              </a:lnSpc>
            </a:pPr>
            <a:r>
              <a:rPr lang="en-US" altLang="zh-CN" dirty="0">
                <a:latin typeface="+mn-ea"/>
              </a:rPr>
              <a:t>  </a:t>
            </a:r>
            <a:r>
              <a:rPr lang="zh-CN" altLang="en-US" dirty="0">
                <a:latin typeface="+mn-ea"/>
              </a:rPr>
              <a:t>把质量的保证工作重点放在过程管理上，对开发过程中的每一道工序都要进行质量控制</a:t>
            </a:r>
            <a:r>
              <a:rPr lang="zh-CN" altLang="en-US" dirty="0" smtClean="0">
                <a:latin typeface="+mn-ea"/>
              </a:rPr>
              <a:t>。</a:t>
            </a:r>
            <a:endParaRPr lang="zh-CN" altLang="zh-CN" sz="2400" dirty="0" smtClean="0">
              <a:latin typeface="+mn-ea"/>
              <a:ea typeface="+mn-ea"/>
            </a:endParaRPr>
          </a:p>
          <a:p>
            <a:pPr marL="360000" indent="342900">
              <a:lnSpc>
                <a:spcPct val="120000"/>
              </a:lnSpc>
              <a:buFont typeface="Wingdings" pitchFamily="2" charset="2"/>
              <a:buChar char="p"/>
            </a:pPr>
            <a:r>
              <a:rPr lang="zh-CN" altLang="zh-CN" dirty="0" smtClean="0">
                <a:latin typeface="+mn-ea"/>
              </a:rPr>
              <a:t>以</a:t>
            </a:r>
            <a:r>
              <a:rPr lang="zh-CN" altLang="zh-CN" dirty="0" smtClean="0">
                <a:solidFill>
                  <a:srgbClr val="FF0000"/>
                </a:solidFill>
                <a:latin typeface="+mn-ea"/>
              </a:rPr>
              <a:t>检测</a:t>
            </a:r>
            <a:r>
              <a:rPr lang="zh-CN" altLang="zh-CN" dirty="0" smtClean="0">
                <a:latin typeface="+mn-ea"/>
              </a:rPr>
              <a:t>为重点。</a:t>
            </a:r>
            <a:endParaRPr lang="en-US" altLang="zh-CN" dirty="0" smtClean="0">
              <a:latin typeface="+mn-ea"/>
            </a:endParaRPr>
          </a:p>
          <a:p>
            <a:pPr marL="360000" indent="0">
              <a:lnSpc>
                <a:spcPct val="120000"/>
              </a:lnSpc>
            </a:pPr>
            <a:r>
              <a:rPr lang="en-US" altLang="zh-CN" dirty="0">
                <a:latin typeface="+mn-ea"/>
              </a:rPr>
              <a:t> </a:t>
            </a:r>
            <a:r>
              <a:rPr lang="en-US" altLang="zh-CN" dirty="0" smtClean="0">
                <a:latin typeface="+mn-ea"/>
              </a:rPr>
              <a:t>  </a:t>
            </a:r>
            <a:r>
              <a:rPr lang="zh-CN" altLang="en-US" dirty="0" smtClean="0">
                <a:latin typeface="+mn-ea"/>
              </a:rPr>
              <a:t>产品制成之后进行监测，只能判断产品质量，不能提高产品质量。</a:t>
            </a:r>
            <a:endParaRPr lang="zh-CN" altLang="zh-CN" dirty="0" smtClean="0">
              <a:latin typeface="+mn-ea"/>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40</a:t>
            </a:fld>
            <a:endParaRPr lang="en-US" altLang="zh-CN"/>
          </a:p>
        </p:txBody>
      </p:sp>
    </p:spTree>
    <p:extLst>
      <p:ext uri="{BB962C8B-B14F-4D97-AF65-F5344CB8AC3E}">
        <p14:creationId xmlns:p14="http://schemas.microsoft.com/office/powerpoint/2010/main" val="218687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anim calcmode="lin" valueType="num">
                                      <p:cBhvr additive="base">
                                        <p:cTn id="1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 calcmode="lin" valueType="num">
                                      <p:cBhvr additive="base">
                                        <p:cTn id="1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anim calcmode="lin" valueType="num">
                                      <p:cBhvr additive="base">
                                        <p:cTn id="21"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anim calcmode="lin" valueType="num">
                                      <p:cBhvr additive="base">
                                        <p:cTn id="2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anim calcmode="lin" valueType="num">
                                      <p:cBhvr additive="base">
                                        <p:cTn id="31"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1"/>
            <a:r>
              <a:rPr lang="en-US" altLang="zh-CN" dirty="0"/>
              <a:t>IT</a:t>
            </a:r>
            <a:r>
              <a:rPr lang="zh-CN" altLang="zh-CN" dirty="0"/>
              <a:t>项目</a:t>
            </a:r>
            <a:r>
              <a:rPr lang="zh-CN" altLang="zh-CN" dirty="0" smtClean="0"/>
              <a:t>质量保证</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41</a:t>
            </a:fld>
            <a:endParaRPr lang="en-US" altLang="zh-CN"/>
          </a:p>
        </p:txBody>
      </p:sp>
      <p:sp>
        <p:nvSpPr>
          <p:cNvPr id="40962" name="内容占位符 2" descr="Rectangle: Click to edit Master text styles&#10;Second level&#10;Third level&#10;Fourth level&#10;Fifth level"/>
          <p:cNvSpPr>
            <a:spLocks noGrp="1"/>
          </p:cNvSpPr>
          <p:nvPr>
            <p:ph idx="4294967295"/>
          </p:nvPr>
        </p:nvSpPr>
        <p:spPr>
          <a:xfrm>
            <a:off x="467544" y="1700808"/>
            <a:ext cx="8208912" cy="3960440"/>
          </a:xfrm>
        </p:spPr>
        <p:txBody>
          <a:bodyPr/>
          <a:lstStyle/>
          <a:p>
            <a:pPr>
              <a:lnSpc>
                <a:spcPct val="120000"/>
              </a:lnSpc>
            </a:pPr>
            <a:r>
              <a:rPr lang="en-US" altLang="zh-CN" dirty="0" smtClean="0"/>
              <a:t>1</a:t>
            </a:r>
            <a:r>
              <a:rPr lang="zh-CN" altLang="zh-CN" dirty="0" smtClean="0"/>
              <a:t>．</a:t>
            </a:r>
            <a:r>
              <a:rPr lang="zh-CN" altLang="zh-CN" dirty="0" smtClean="0">
                <a:solidFill>
                  <a:srgbClr val="FF0000"/>
                </a:solidFill>
              </a:rPr>
              <a:t>平行测试</a:t>
            </a:r>
            <a:r>
              <a:rPr lang="zh-CN" altLang="zh-CN" dirty="0" smtClean="0"/>
              <a:t>过程</a:t>
            </a:r>
            <a:r>
              <a:rPr lang="zh-CN" altLang="en-US" dirty="0" smtClean="0"/>
              <a:t>：在产品的特性完成之后就立即对其进行测试。</a:t>
            </a:r>
            <a:endParaRPr lang="zh-CN" altLang="zh-CN" dirty="0" smtClean="0"/>
          </a:p>
          <a:p>
            <a:pPr>
              <a:lnSpc>
                <a:spcPct val="120000"/>
              </a:lnSpc>
            </a:pPr>
            <a:r>
              <a:rPr lang="en-US" altLang="zh-CN" dirty="0" smtClean="0"/>
              <a:t>2</a:t>
            </a:r>
            <a:r>
              <a:rPr lang="zh-CN" altLang="zh-CN" dirty="0" smtClean="0"/>
              <a:t>．性能的</a:t>
            </a:r>
            <a:r>
              <a:rPr lang="zh-CN" altLang="zh-CN" dirty="0" smtClean="0">
                <a:solidFill>
                  <a:srgbClr val="FF0000"/>
                </a:solidFill>
              </a:rPr>
              <a:t>稳定和集成</a:t>
            </a:r>
            <a:r>
              <a:rPr lang="zh-CN" altLang="en-US" dirty="0" smtClean="0"/>
              <a:t>：每隔一段时间，项目组织就应花费相应的时间对当期完成的产品特性进行测试、稳定和集成。</a:t>
            </a:r>
            <a:endParaRPr lang="zh-CN" altLang="zh-CN" dirty="0" smtClean="0"/>
          </a:p>
          <a:p>
            <a:pPr>
              <a:lnSpc>
                <a:spcPct val="120000"/>
              </a:lnSpc>
            </a:pPr>
            <a:r>
              <a:rPr lang="en-US" altLang="zh-CN" dirty="0" smtClean="0"/>
              <a:t>3</a:t>
            </a:r>
            <a:r>
              <a:rPr lang="zh-CN" altLang="zh-CN" dirty="0" smtClean="0"/>
              <a:t>．</a:t>
            </a:r>
            <a:r>
              <a:rPr lang="zh-CN" altLang="zh-CN" dirty="0" smtClean="0">
                <a:solidFill>
                  <a:srgbClr val="FF0000"/>
                </a:solidFill>
              </a:rPr>
              <a:t>自动化</a:t>
            </a:r>
            <a:r>
              <a:rPr lang="zh-CN" altLang="zh-CN" dirty="0" smtClean="0"/>
              <a:t>测试</a:t>
            </a:r>
            <a:r>
              <a:rPr lang="zh-CN" altLang="en-US" dirty="0" smtClean="0"/>
              <a:t>，利用自动化测试平台不仅可以降低测试成本，而且可以提高测试效率。</a:t>
            </a:r>
            <a:endParaRPr lang="zh-CN" altLang="zh-CN" dirty="0" smtClean="0"/>
          </a:p>
          <a:p>
            <a:pPr>
              <a:lnSpc>
                <a:spcPct val="120000"/>
              </a:lnSpc>
            </a:pPr>
            <a:r>
              <a:rPr lang="en-US" altLang="zh-CN" dirty="0" smtClean="0"/>
              <a:t>4</a:t>
            </a:r>
            <a:r>
              <a:rPr lang="zh-CN" altLang="zh-CN" dirty="0" smtClean="0"/>
              <a:t>．确保</a:t>
            </a:r>
            <a:r>
              <a:rPr lang="zh-CN" altLang="zh-CN" dirty="0" smtClean="0">
                <a:solidFill>
                  <a:srgbClr val="FF0000"/>
                </a:solidFill>
              </a:rPr>
              <a:t>项目成员</a:t>
            </a:r>
            <a:r>
              <a:rPr lang="zh-CN" altLang="zh-CN" dirty="0" smtClean="0"/>
              <a:t>和</a:t>
            </a:r>
            <a:r>
              <a:rPr lang="zh-CN" altLang="zh-CN" dirty="0" smtClean="0">
                <a:solidFill>
                  <a:srgbClr val="FF0000"/>
                </a:solidFill>
              </a:rPr>
              <a:t>项目文化</a:t>
            </a:r>
            <a:r>
              <a:rPr lang="zh-CN" altLang="zh-CN" dirty="0" smtClean="0"/>
              <a:t>都重视质量</a:t>
            </a:r>
            <a:r>
              <a:rPr lang="zh-CN" altLang="en-US" dirty="0" smtClean="0"/>
              <a:t>。</a:t>
            </a:r>
            <a:endParaRPr lang="en-US" altLang="zh-CN" dirty="0" smtClean="0"/>
          </a:p>
        </p:txBody>
      </p:sp>
    </p:spTree>
    <p:extLst>
      <p:ext uri="{BB962C8B-B14F-4D97-AF65-F5344CB8AC3E}">
        <p14:creationId xmlns:p14="http://schemas.microsoft.com/office/powerpoint/2010/main" val="322440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 calcmode="lin" valueType="num">
                                      <p:cBhvr additive="base">
                                        <p:cTn id="7" dur="500" fill="hold"/>
                                        <p:tgtEl>
                                          <p:spTgt spid="409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2">
                                            <p:txEl>
                                              <p:pRg st="2" end="2"/>
                                            </p:txEl>
                                          </p:spTgt>
                                        </p:tgtEl>
                                        <p:attrNameLst>
                                          <p:attrName>style.visibility</p:attrName>
                                        </p:attrNameLst>
                                      </p:cBhvr>
                                      <p:to>
                                        <p:strVal val="visible"/>
                                      </p:to>
                                    </p:set>
                                    <p:anim calcmode="lin" valueType="num">
                                      <p:cBhvr additive="base">
                                        <p:cTn id="13" dur="500" fill="hold"/>
                                        <p:tgtEl>
                                          <p:spTgt spid="4096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anim calcmode="lin" valueType="num">
                                      <p:cBhvr additive="base">
                                        <p:cTn id="19" dur="500" fill="hold"/>
                                        <p:tgtEl>
                                          <p:spTgt spid="409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7.3.2  </a:t>
            </a:r>
            <a:r>
              <a:rPr kumimoji="1" lang="zh-CN" altLang="zh-CN" dirty="0" smtClean="0">
                <a:solidFill>
                  <a:srgbClr val="990099"/>
                </a:solidFill>
                <a:latin typeface="+mn-ea"/>
                <a:ea typeface="+mn-ea"/>
                <a:cs typeface="+mn-cs"/>
              </a:rPr>
              <a:t>质量保证体系</a:t>
            </a:r>
            <a:endParaRPr kumimoji="1" lang="zh-CN" altLang="en-US" dirty="0" smtClean="0">
              <a:solidFill>
                <a:srgbClr val="990099"/>
              </a:solidFill>
              <a:latin typeface="+mn-ea"/>
              <a:ea typeface="+mn-ea"/>
              <a:cs typeface="+mn-cs"/>
            </a:endParaRPr>
          </a:p>
        </p:txBody>
      </p:sp>
      <p:sp>
        <p:nvSpPr>
          <p:cNvPr id="41987" name="内容占位符 2" descr="Rectangle: Click to edit Master text styles&#10;Second level&#10;Third level&#10;Fourth level&#10;Fifth level"/>
          <p:cNvSpPr>
            <a:spLocks noGrp="1"/>
          </p:cNvSpPr>
          <p:nvPr>
            <p:ph idx="1"/>
          </p:nvPr>
        </p:nvSpPr>
        <p:spPr/>
        <p:txBody>
          <a:bodyPr/>
          <a:lstStyle/>
          <a:p>
            <a:pPr marL="36000" indent="0">
              <a:lnSpc>
                <a:spcPct val="150000"/>
              </a:lnSpc>
            </a:pPr>
            <a:r>
              <a:rPr lang="zh-CN" altLang="en-US" dirty="0" smtClean="0"/>
              <a:t>从项目的角度来看，</a:t>
            </a:r>
            <a:r>
              <a:rPr lang="zh-CN" altLang="en-US" dirty="0" smtClean="0">
                <a:solidFill>
                  <a:srgbClr val="FF0000"/>
                </a:solidFill>
              </a:rPr>
              <a:t>质量体系</a:t>
            </a:r>
            <a:r>
              <a:rPr lang="zh-CN" altLang="en-US" dirty="0" smtClean="0"/>
              <a:t>是指为实施质量管理所需要的项目组织结构、职责、程序、过程和资源。</a:t>
            </a:r>
            <a:endParaRPr lang="en-US" altLang="zh-CN" dirty="0" smtClean="0"/>
          </a:p>
          <a:p>
            <a:pPr marL="36000" indent="0">
              <a:lnSpc>
                <a:spcPct val="150000"/>
              </a:lnSpc>
            </a:pPr>
            <a:r>
              <a:rPr lang="zh-CN" altLang="en-US" dirty="0" smtClean="0"/>
              <a:t>质量体系有两种形式：</a:t>
            </a:r>
            <a:endParaRPr lang="en-US" altLang="zh-CN" dirty="0" smtClean="0"/>
          </a:p>
          <a:p>
            <a:pPr marL="36000" indent="457200">
              <a:lnSpc>
                <a:spcPct val="150000"/>
              </a:lnSpc>
            </a:pPr>
            <a:r>
              <a:rPr lang="zh-CN" altLang="en-US" dirty="0" smtClean="0"/>
              <a:t>①质量</a:t>
            </a:r>
            <a:r>
              <a:rPr lang="zh-CN" altLang="en-US" dirty="0" smtClean="0">
                <a:solidFill>
                  <a:srgbClr val="FF0000"/>
                </a:solidFill>
              </a:rPr>
              <a:t>管理</a:t>
            </a:r>
            <a:r>
              <a:rPr lang="zh-CN" altLang="en-US" dirty="0" smtClean="0"/>
              <a:t>体系：用于内部管理</a:t>
            </a:r>
            <a:endParaRPr lang="en-US" altLang="zh-CN" dirty="0" smtClean="0"/>
          </a:p>
          <a:p>
            <a:pPr marL="36000" indent="457200">
              <a:lnSpc>
                <a:spcPct val="150000"/>
              </a:lnSpc>
            </a:pPr>
            <a:r>
              <a:rPr lang="zh-CN" altLang="en-US" dirty="0" smtClean="0"/>
              <a:t>②质量</a:t>
            </a:r>
            <a:r>
              <a:rPr lang="zh-CN" altLang="en-US" dirty="0" smtClean="0">
                <a:solidFill>
                  <a:srgbClr val="FF0000"/>
                </a:solidFill>
              </a:rPr>
              <a:t>保证</a:t>
            </a:r>
            <a:r>
              <a:rPr lang="zh-CN" altLang="en-US" dirty="0" smtClean="0"/>
              <a:t>体系：用于需方对供方提出外部证明的要求</a:t>
            </a:r>
            <a:endParaRPr lang="zh-CN" altLang="zh-CN" dirty="0" smtClean="0"/>
          </a:p>
          <a:p>
            <a:pPr marL="36000" indent="0">
              <a:lnSpc>
                <a:spcPct val="150000"/>
              </a:lnSpc>
            </a:pPr>
            <a:endParaRPr lang="zh-CN" altLang="en-US"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42</a:t>
            </a:fld>
            <a:endParaRPr lang="en-US" altLang="zh-CN"/>
          </a:p>
        </p:txBody>
      </p:sp>
    </p:spTree>
    <p:extLst>
      <p:ext uri="{BB962C8B-B14F-4D97-AF65-F5344CB8AC3E}">
        <p14:creationId xmlns:p14="http://schemas.microsoft.com/office/powerpoint/2010/main" val="2642933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anim calcmode="lin" valueType="num">
                                      <p:cBhvr additive="base">
                                        <p:cTn id="11"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anim calcmode="lin" valueType="num">
                                      <p:cBhvr additive="base">
                                        <p:cTn id="1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项目质量保证过程</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43</a:t>
            </a:fld>
            <a:endParaRPr lang="en-US" altLang="zh-CN"/>
          </a:p>
        </p:txBody>
      </p:sp>
      <p:grpSp>
        <p:nvGrpSpPr>
          <p:cNvPr id="4" name="Group 3"/>
          <p:cNvGrpSpPr>
            <a:grpSpLocks/>
          </p:cNvGrpSpPr>
          <p:nvPr/>
        </p:nvGrpSpPr>
        <p:grpSpPr bwMode="auto">
          <a:xfrm>
            <a:off x="900113" y="2133600"/>
            <a:ext cx="7327900" cy="3167063"/>
            <a:chOff x="0" y="0"/>
            <a:chExt cx="4616" cy="2020"/>
          </a:xfrm>
          <a:noFill/>
        </p:grpSpPr>
        <p:sp>
          <p:nvSpPr>
            <p:cNvPr id="5" name="AutoShape 4"/>
            <p:cNvSpPr>
              <a:spLocks noChangeArrowheads="1"/>
            </p:cNvSpPr>
            <p:nvPr/>
          </p:nvSpPr>
          <p:spPr bwMode="auto">
            <a:xfrm>
              <a:off x="0" y="0"/>
              <a:ext cx="1351" cy="186"/>
            </a:xfrm>
            <a:prstGeom prst="roundRect">
              <a:avLst>
                <a:gd name="adj" fmla="val 50000"/>
              </a:avLst>
            </a:prstGeom>
            <a:solidFill>
              <a:srgbClr val="FFC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dirty="0">
                  <a:latin typeface="Garamond" pitchFamily="18" charset="0"/>
                </a:rPr>
                <a:t>输入</a:t>
              </a:r>
            </a:p>
          </p:txBody>
        </p:sp>
        <p:sp>
          <p:nvSpPr>
            <p:cNvPr id="6" name="AutoShape 5"/>
            <p:cNvSpPr>
              <a:spLocks noChangeArrowheads="1"/>
            </p:cNvSpPr>
            <p:nvPr/>
          </p:nvSpPr>
          <p:spPr bwMode="auto">
            <a:xfrm>
              <a:off x="1633" y="0"/>
              <a:ext cx="1351" cy="186"/>
            </a:xfrm>
            <a:prstGeom prst="roundRect">
              <a:avLst>
                <a:gd name="adj" fmla="val 50000"/>
              </a:avLst>
            </a:prstGeom>
            <a:solidFill>
              <a:srgbClr val="FFC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dirty="0">
                  <a:latin typeface="Garamond" pitchFamily="18" charset="0"/>
                </a:rPr>
                <a:t>工具与技术</a:t>
              </a:r>
            </a:p>
          </p:txBody>
        </p:sp>
        <p:sp>
          <p:nvSpPr>
            <p:cNvPr id="7" name="AutoShape 6"/>
            <p:cNvSpPr>
              <a:spLocks noChangeArrowheads="1"/>
            </p:cNvSpPr>
            <p:nvPr/>
          </p:nvSpPr>
          <p:spPr bwMode="auto">
            <a:xfrm>
              <a:off x="3265" y="0"/>
              <a:ext cx="1351" cy="186"/>
            </a:xfrm>
            <a:prstGeom prst="roundRect">
              <a:avLst>
                <a:gd name="adj" fmla="val 50000"/>
              </a:avLst>
            </a:prstGeom>
            <a:solidFill>
              <a:srgbClr val="FFC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dirty="0">
                  <a:latin typeface="Garamond" pitchFamily="18" charset="0"/>
                </a:rPr>
                <a:t>输出</a:t>
              </a:r>
            </a:p>
          </p:txBody>
        </p:sp>
        <p:sp>
          <p:nvSpPr>
            <p:cNvPr id="8" name="AutoShape 7"/>
            <p:cNvSpPr>
              <a:spLocks noChangeArrowheads="1"/>
            </p:cNvSpPr>
            <p:nvPr/>
          </p:nvSpPr>
          <p:spPr bwMode="auto">
            <a:xfrm>
              <a:off x="45" y="226"/>
              <a:ext cx="1270" cy="1794"/>
            </a:xfrm>
            <a:prstGeom prst="roundRect">
              <a:avLst>
                <a:gd name="adj" fmla="val 9106"/>
              </a:avLst>
            </a:prstGeom>
            <a:grpFill/>
            <a:ln w="25400">
              <a:solidFill>
                <a:srgbClr val="8497E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latin typeface="Garamond" pitchFamily="18" charset="0"/>
                </a:rPr>
                <a:t>1.</a:t>
              </a:r>
              <a:r>
                <a:rPr lang="zh-CN" altLang="zh-CN" dirty="0">
                  <a:latin typeface="Garamond" pitchFamily="18" charset="0"/>
                </a:rPr>
                <a:t>项目管理计划</a:t>
              </a:r>
            </a:p>
            <a:p>
              <a:r>
                <a:rPr lang="en-US" altLang="zh-CN" dirty="0">
                  <a:latin typeface="Garamond" pitchFamily="18" charset="0"/>
                </a:rPr>
                <a:t>2.</a:t>
              </a:r>
              <a:r>
                <a:rPr lang="zh-CN" altLang="zh-CN" dirty="0">
                  <a:latin typeface="Garamond" pitchFamily="18" charset="0"/>
                </a:rPr>
                <a:t>质量测量指标</a:t>
              </a:r>
            </a:p>
            <a:p>
              <a:r>
                <a:rPr lang="en-US" altLang="zh-CN" dirty="0">
                  <a:latin typeface="Garamond" pitchFamily="18" charset="0"/>
                </a:rPr>
                <a:t>3</a:t>
              </a:r>
              <a:r>
                <a:rPr lang="en-US" altLang="zh-CN" dirty="0" smtClean="0">
                  <a:latin typeface="Garamond" pitchFamily="18" charset="0"/>
                </a:rPr>
                <a:t>.</a:t>
              </a:r>
              <a:r>
                <a:rPr lang="zh-CN" altLang="en-US" dirty="0" smtClean="0">
                  <a:latin typeface="Garamond" pitchFamily="18" charset="0"/>
                </a:rPr>
                <a:t>过程改进计划</a:t>
              </a:r>
              <a:endParaRPr lang="en-US" altLang="zh-CN" dirty="0" smtClean="0">
                <a:latin typeface="Garamond" pitchFamily="18" charset="0"/>
              </a:endParaRPr>
            </a:p>
            <a:p>
              <a:r>
                <a:rPr lang="en-US" altLang="zh-CN" dirty="0" smtClean="0">
                  <a:latin typeface="Garamond" pitchFamily="18" charset="0"/>
                </a:rPr>
                <a:t>4.</a:t>
              </a:r>
              <a:r>
                <a:rPr lang="zh-CN" altLang="zh-CN" dirty="0" smtClean="0">
                  <a:latin typeface="Garamond" pitchFamily="18" charset="0"/>
                </a:rPr>
                <a:t>工作</a:t>
              </a:r>
              <a:r>
                <a:rPr lang="zh-CN" altLang="zh-CN" dirty="0">
                  <a:latin typeface="Garamond" pitchFamily="18" charset="0"/>
                </a:rPr>
                <a:t>绩效信息</a:t>
              </a:r>
            </a:p>
            <a:p>
              <a:r>
                <a:rPr lang="en-US" altLang="zh-CN" dirty="0" smtClean="0">
                  <a:latin typeface="Garamond" pitchFamily="18" charset="0"/>
                </a:rPr>
                <a:t>5.</a:t>
              </a:r>
              <a:r>
                <a:rPr lang="zh-CN" altLang="zh-CN" dirty="0">
                  <a:latin typeface="Garamond" pitchFamily="18" charset="0"/>
                </a:rPr>
                <a:t>质量控制测量</a:t>
              </a:r>
            </a:p>
            <a:p>
              <a:r>
                <a:rPr lang="zh-CN" altLang="zh-CN" dirty="0">
                  <a:latin typeface="Garamond" pitchFamily="18" charset="0"/>
                </a:rPr>
                <a:t>   结果</a:t>
              </a:r>
            </a:p>
          </p:txBody>
        </p:sp>
        <p:sp>
          <p:nvSpPr>
            <p:cNvPr id="9" name="AutoShape 8"/>
            <p:cNvSpPr>
              <a:spLocks noChangeArrowheads="1"/>
            </p:cNvSpPr>
            <p:nvPr/>
          </p:nvSpPr>
          <p:spPr bwMode="auto">
            <a:xfrm>
              <a:off x="1678" y="226"/>
              <a:ext cx="1270" cy="1794"/>
            </a:xfrm>
            <a:prstGeom prst="roundRect">
              <a:avLst>
                <a:gd name="adj" fmla="val 9106"/>
              </a:avLst>
            </a:prstGeom>
            <a:grpFill/>
            <a:ln w="25400">
              <a:solidFill>
                <a:srgbClr val="8497E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a:latin typeface="Garamond" pitchFamily="18" charset="0"/>
                </a:rPr>
                <a:t>1.</a:t>
              </a:r>
              <a:r>
                <a:rPr lang="zh-CN" altLang="zh-CN">
                  <a:latin typeface="Garamond" pitchFamily="18" charset="0"/>
                </a:rPr>
                <a:t>规划质量和实施</a:t>
              </a:r>
            </a:p>
            <a:p>
              <a:r>
                <a:rPr lang="zh-CN" altLang="zh-CN">
                  <a:latin typeface="Garamond" pitchFamily="18" charset="0"/>
                </a:rPr>
                <a:t>   质量</a:t>
              </a:r>
              <a:r>
                <a:rPr lang="zh-CN" altLang="en-US">
                  <a:latin typeface="Garamond" pitchFamily="18" charset="0"/>
                </a:rPr>
                <a:t>控制的工具</a:t>
              </a:r>
            </a:p>
            <a:p>
              <a:r>
                <a:rPr lang="zh-CN" altLang="en-US">
                  <a:latin typeface="Garamond" pitchFamily="18" charset="0"/>
                </a:rPr>
                <a:t>   与技术</a:t>
              </a:r>
              <a:endParaRPr lang="zh-CN" altLang="zh-CN">
                <a:latin typeface="Garamond" pitchFamily="18" charset="0"/>
              </a:endParaRPr>
            </a:p>
            <a:p>
              <a:r>
                <a:rPr lang="en-US" altLang="zh-CN">
                  <a:latin typeface="Garamond" pitchFamily="18" charset="0"/>
                </a:rPr>
                <a:t>2.</a:t>
              </a:r>
              <a:r>
                <a:rPr lang="zh-CN" altLang="zh-CN">
                  <a:latin typeface="Garamond" pitchFamily="18" charset="0"/>
                </a:rPr>
                <a:t>质量审计</a:t>
              </a:r>
            </a:p>
            <a:p>
              <a:r>
                <a:rPr lang="en-US" altLang="zh-CN">
                  <a:latin typeface="Garamond" pitchFamily="18" charset="0"/>
                </a:rPr>
                <a:t>3.</a:t>
              </a:r>
              <a:r>
                <a:rPr lang="zh-CN" altLang="zh-CN">
                  <a:latin typeface="Garamond" pitchFamily="18" charset="0"/>
                </a:rPr>
                <a:t>过程分析</a:t>
              </a:r>
            </a:p>
          </p:txBody>
        </p:sp>
        <p:sp>
          <p:nvSpPr>
            <p:cNvPr id="10" name="AutoShape 9"/>
            <p:cNvSpPr>
              <a:spLocks noChangeArrowheads="1"/>
            </p:cNvSpPr>
            <p:nvPr/>
          </p:nvSpPr>
          <p:spPr bwMode="auto">
            <a:xfrm>
              <a:off x="3311" y="226"/>
              <a:ext cx="1270" cy="1794"/>
            </a:xfrm>
            <a:prstGeom prst="roundRect">
              <a:avLst>
                <a:gd name="adj" fmla="val 9106"/>
              </a:avLst>
            </a:prstGeom>
            <a:grpFill/>
            <a:ln w="25400">
              <a:solidFill>
                <a:srgbClr val="8497E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a:latin typeface="Garamond" pitchFamily="18" charset="0"/>
                </a:rPr>
                <a:t>1.</a:t>
              </a:r>
              <a:r>
                <a:rPr lang="zh-CN" altLang="zh-CN">
                  <a:latin typeface="Garamond" pitchFamily="18" charset="0"/>
                </a:rPr>
                <a:t>组织过程资产</a:t>
              </a:r>
            </a:p>
            <a:p>
              <a:r>
                <a:rPr lang="zh-CN" altLang="zh-CN">
                  <a:latin typeface="Garamond" pitchFamily="18" charset="0"/>
                </a:rPr>
                <a:t>  （更新）</a:t>
              </a:r>
            </a:p>
            <a:p>
              <a:r>
                <a:rPr lang="en-US" altLang="zh-CN">
                  <a:latin typeface="Garamond" pitchFamily="18" charset="0"/>
                </a:rPr>
                <a:t>2.</a:t>
              </a:r>
              <a:r>
                <a:rPr lang="zh-CN" altLang="zh-CN">
                  <a:latin typeface="Garamond" pitchFamily="18" charset="0"/>
                </a:rPr>
                <a:t>变更请求</a:t>
              </a:r>
            </a:p>
            <a:p>
              <a:r>
                <a:rPr lang="en-US" altLang="zh-CN">
                  <a:latin typeface="Garamond" pitchFamily="18" charset="0"/>
                </a:rPr>
                <a:t>3.</a:t>
              </a:r>
              <a:r>
                <a:rPr lang="zh-CN" altLang="zh-CN">
                  <a:latin typeface="Garamond" pitchFamily="18" charset="0"/>
                </a:rPr>
                <a:t>项目管理计划</a:t>
              </a:r>
            </a:p>
            <a:p>
              <a:r>
                <a:rPr lang="zh-CN" altLang="zh-CN">
                  <a:latin typeface="Garamond" pitchFamily="18" charset="0"/>
                </a:rPr>
                <a:t>  （更新）</a:t>
              </a:r>
            </a:p>
            <a:p>
              <a:r>
                <a:rPr lang="en-US" altLang="zh-CN">
                  <a:latin typeface="Garamond" pitchFamily="18" charset="0"/>
                </a:rPr>
                <a:t>4.</a:t>
              </a:r>
              <a:r>
                <a:rPr lang="zh-CN" altLang="zh-CN">
                  <a:latin typeface="Garamond" pitchFamily="18" charset="0"/>
                </a:rPr>
                <a:t>项目文件</a:t>
              </a:r>
              <a:r>
                <a:rPr lang="en-US" altLang="zh-CN">
                  <a:latin typeface="Garamond" pitchFamily="18" charset="0"/>
                </a:rPr>
                <a:t>(</a:t>
              </a:r>
              <a:r>
                <a:rPr lang="zh-CN" altLang="zh-CN">
                  <a:latin typeface="Garamond" pitchFamily="18" charset="0"/>
                </a:rPr>
                <a:t>更新</a:t>
              </a:r>
              <a:r>
                <a:rPr lang="en-US" altLang="zh-CN">
                  <a:latin typeface="Garamond" pitchFamily="18" charset="0"/>
                </a:rPr>
                <a:t>)</a:t>
              </a:r>
            </a:p>
          </p:txBody>
        </p:sp>
        <p:sp>
          <p:nvSpPr>
            <p:cNvPr id="11" name="AutoShape 10"/>
            <p:cNvSpPr>
              <a:spLocks noChangeArrowheads="1"/>
            </p:cNvSpPr>
            <p:nvPr/>
          </p:nvSpPr>
          <p:spPr bwMode="auto">
            <a:xfrm>
              <a:off x="1406" y="861"/>
              <a:ext cx="136" cy="545"/>
            </a:xfrm>
            <a:prstGeom prst="rightArrow">
              <a:avLst>
                <a:gd name="adj1" fmla="val 50000"/>
                <a:gd name="adj2" fmla="val 25000"/>
              </a:avLst>
            </a:prstGeom>
            <a:solidFill>
              <a:srgbClr val="007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1"/>
            <p:cNvSpPr>
              <a:spLocks noChangeArrowheads="1"/>
            </p:cNvSpPr>
            <p:nvPr/>
          </p:nvSpPr>
          <p:spPr bwMode="auto">
            <a:xfrm>
              <a:off x="3039" y="861"/>
              <a:ext cx="136" cy="545"/>
            </a:xfrm>
            <a:prstGeom prst="rightArrow">
              <a:avLst>
                <a:gd name="adj1" fmla="val 50000"/>
                <a:gd name="adj2" fmla="val 25000"/>
              </a:avLst>
            </a:prstGeom>
            <a:solidFill>
              <a:srgbClr val="007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35133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t>质量保证采用的主要工具和技术</a:t>
            </a:r>
            <a:endParaRPr kumimoji="1" lang="zh-CN" altLang="en-US" dirty="0" smtClean="0">
              <a:solidFill>
                <a:srgbClr val="FF0066"/>
              </a:solidFill>
              <a:latin typeface="+mn-ea"/>
              <a:ea typeface="+mn-ea"/>
              <a:cs typeface="+mn-cs"/>
            </a:endParaRPr>
          </a:p>
        </p:txBody>
      </p:sp>
      <p:sp>
        <p:nvSpPr>
          <p:cNvPr id="47107" name="内容占位符 2" descr="Rectangle: Click to edit Master text styles&#10;Second level&#10;Third level&#10;Fourth level&#10;Fifth level"/>
          <p:cNvSpPr>
            <a:spLocks noGrp="1"/>
          </p:cNvSpPr>
          <p:nvPr>
            <p:ph idx="1"/>
          </p:nvPr>
        </p:nvSpPr>
        <p:spPr>
          <a:xfrm>
            <a:off x="468313" y="1628775"/>
            <a:ext cx="8229600" cy="4392513"/>
          </a:xfrm>
        </p:spPr>
        <p:txBody>
          <a:bodyPr/>
          <a:lstStyle/>
          <a:p>
            <a:pPr>
              <a:lnSpc>
                <a:spcPct val="150000"/>
              </a:lnSpc>
              <a:buFont typeface="Arial" panose="020B0604020202020204" pitchFamily="34" charset="0"/>
              <a:buChar char="•"/>
            </a:pPr>
            <a:r>
              <a:rPr lang="zh-CN" altLang="zh-CN" dirty="0" smtClean="0">
                <a:solidFill>
                  <a:srgbClr val="FF0000"/>
                </a:solidFill>
              </a:rPr>
              <a:t>质量审计</a:t>
            </a:r>
            <a:r>
              <a:rPr lang="zh-CN" altLang="en-US" dirty="0" smtClean="0"/>
              <a:t>，又称质量保证体系审核，是对具体质量管理活动的结构性的评审。在具体领域中有专长的内部审计师或第三方组织都可以实施质量审计。</a:t>
            </a:r>
            <a:endParaRPr lang="en-US" altLang="zh-CN" dirty="0" smtClean="0"/>
          </a:p>
          <a:p>
            <a:pPr>
              <a:lnSpc>
                <a:spcPct val="150000"/>
              </a:lnSpc>
              <a:buFont typeface="Arial" panose="020B0604020202020204" pitchFamily="34" charset="0"/>
              <a:buChar char="•"/>
            </a:pPr>
            <a:r>
              <a:rPr lang="zh-CN" altLang="zh-CN" dirty="0" smtClean="0">
                <a:solidFill>
                  <a:srgbClr val="FF0000"/>
                </a:solidFill>
              </a:rPr>
              <a:t>过程分析</a:t>
            </a:r>
            <a:r>
              <a:rPr lang="zh-CN" altLang="en-US" dirty="0" smtClean="0"/>
              <a:t>，按照过程改进计划中概括的步骤来识别所需的改进。它也要检查在过程运行期间遇到的问题、制约因素，以及发行的非增值活动。</a:t>
            </a:r>
            <a:endParaRPr lang="en-US"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44</a:t>
            </a:fld>
            <a:endParaRPr lang="en-US" altLang="zh-CN"/>
          </a:p>
        </p:txBody>
      </p:sp>
    </p:spTree>
    <p:extLst>
      <p:ext uri="{BB962C8B-B14F-4D97-AF65-F5344CB8AC3E}">
        <p14:creationId xmlns:p14="http://schemas.microsoft.com/office/powerpoint/2010/main" val="287928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zh-CN" dirty="0" smtClean="0">
                <a:solidFill>
                  <a:srgbClr val="FF0066"/>
                </a:solidFill>
                <a:latin typeface="+mn-ea"/>
              </a:rPr>
              <a:t>质量审计</a:t>
            </a:r>
            <a:endParaRPr lang="zh-CN" altLang="en-US" dirty="0"/>
          </a:p>
        </p:txBody>
      </p:sp>
      <p:sp>
        <p:nvSpPr>
          <p:cNvPr id="5" name="内容占位符 4"/>
          <p:cNvSpPr>
            <a:spLocks noGrp="1"/>
          </p:cNvSpPr>
          <p:nvPr>
            <p:ph idx="1"/>
          </p:nvPr>
        </p:nvSpPr>
        <p:spPr>
          <a:xfrm>
            <a:off x="468313" y="1412776"/>
            <a:ext cx="8229600" cy="4320480"/>
          </a:xfrm>
        </p:spPr>
        <p:txBody>
          <a:bodyPr/>
          <a:lstStyle/>
          <a:p>
            <a:pPr>
              <a:lnSpc>
                <a:spcPct val="150000"/>
              </a:lnSpc>
            </a:pPr>
            <a:r>
              <a:rPr lang="zh-CN" altLang="en-US" dirty="0" smtClean="0"/>
              <a:t>软件质量审计是软件项目管理过程中的“过滤器”，审计被用于软件开发过程中的多个不同的点上，起到</a:t>
            </a:r>
            <a:r>
              <a:rPr lang="zh-CN" altLang="en-US" dirty="0" smtClean="0">
                <a:solidFill>
                  <a:srgbClr val="FF0000"/>
                </a:solidFill>
              </a:rPr>
              <a:t>发现错误</a:t>
            </a:r>
            <a:r>
              <a:rPr lang="zh-CN" altLang="en-US" dirty="0" smtClean="0"/>
              <a:t>的作用。</a:t>
            </a:r>
            <a:endParaRPr lang="en-US" altLang="zh-CN" dirty="0" smtClean="0"/>
          </a:p>
          <a:p>
            <a:pPr>
              <a:lnSpc>
                <a:spcPct val="150000"/>
              </a:lnSpc>
            </a:pPr>
            <a:r>
              <a:rPr lang="zh-CN" altLang="en-US" dirty="0"/>
              <a:t>软件审计并不是</a:t>
            </a:r>
            <a:r>
              <a:rPr lang="zh-CN" altLang="en-US" dirty="0" smtClean="0"/>
              <a:t>在软件开发完成后再进行的，而是在软件开发的</a:t>
            </a:r>
            <a:r>
              <a:rPr lang="zh-CN" altLang="en-US" dirty="0" smtClean="0">
                <a:solidFill>
                  <a:srgbClr val="FF0000"/>
                </a:solidFill>
              </a:rPr>
              <a:t>各个阶段</a:t>
            </a:r>
            <a:r>
              <a:rPr lang="zh-CN" altLang="en-US" dirty="0" smtClean="0"/>
              <a:t>都要</a:t>
            </a:r>
            <a:r>
              <a:rPr lang="zh-CN" altLang="en-US" dirty="0"/>
              <a:t>进行审计。</a:t>
            </a:r>
            <a:endParaRPr lang="en-US" altLang="zh-CN" dirty="0" smtClean="0"/>
          </a:p>
          <a:p>
            <a:pPr>
              <a:lnSpc>
                <a:spcPct val="150000"/>
              </a:lnSpc>
            </a:pPr>
            <a:r>
              <a:rPr lang="zh-CN" altLang="en-US" dirty="0"/>
              <a:t>审计起</a:t>
            </a:r>
            <a:r>
              <a:rPr lang="zh-CN" altLang="en-US" dirty="0" smtClean="0"/>
              <a:t>到的作用是“</a:t>
            </a:r>
            <a:r>
              <a:rPr lang="zh-CN" altLang="en-US" dirty="0" smtClean="0">
                <a:solidFill>
                  <a:srgbClr val="FF0000"/>
                </a:solidFill>
              </a:rPr>
              <a:t>净化</a:t>
            </a:r>
            <a:r>
              <a:rPr lang="zh-CN" altLang="en-US" dirty="0" smtClean="0"/>
              <a:t>”分析、设计和编码过程中所产生的软件工作产品。</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45</a:t>
            </a:fld>
            <a:endParaRPr lang="en-US" altLang="zh-CN"/>
          </a:p>
        </p:txBody>
      </p:sp>
    </p:spTree>
    <p:extLst>
      <p:ext uri="{BB962C8B-B14F-4D97-AF65-F5344CB8AC3E}">
        <p14:creationId xmlns:p14="http://schemas.microsoft.com/office/powerpoint/2010/main" val="242967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为什么要审计</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46</a:t>
            </a:fld>
            <a:endParaRPr lang="en-US" altLang="zh-CN"/>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180" b="10629"/>
          <a:stretch/>
        </p:blipFill>
        <p:spPr bwMode="auto">
          <a:xfrm>
            <a:off x="1843088" y="2420888"/>
            <a:ext cx="5911787" cy="3737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1412776"/>
            <a:ext cx="8208912" cy="830997"/>
          </a:xfrm>
          <a:prstGeom prst="rect">
            <a:avLst/>
          </a:prstGeom>
          <a:noFill/>
        </p:spPr>
        <p:txBody>
          <a:bodyPr wrap="square" rtlCol="0">
            <a:spAutoFit/>
          </a:bodyPr>
          <a:lstStyle/>
          <a:p>
            <a:r>
              <a:rPr lang="zh-CN" altLang="en-US" sz="2400" dirty="0" smtClean="0"/>
              <a:t>从技术上来衡量，前一阶段的错误自然会导致后一阶段的工作结果中有相应的错误，而且</a:t>
            </a:r>
            <a:r>
              <a:rPr lang="zh-CN" altLang="en-US" sz="2400" dirty="0" smtClean="0">
                <a:solidFill>
                  <a:srgbClr val="FF0000"/>
                </a:solidFill>
              </a:rPr>
              <a:t>错误会逐渐累积，越来越多</a:t>
            </a:r>
            <a:r>
              <a:rPr lang="zh-CN" altLang="en-US" sz="2400" dirty="0" smtClean="0"/>
              <a:t>。</a:t>
            </a:r>
            <a:endParaRPr lang="zh-CN" altLang="en-US" sz="2400" dirty="0"/>
          </a:p>
        </p:txBody>
      </p:sp>
      <p:sp>
        <p:nvSpPr>
          <p:cNvPr id="5" name="TextBox 4"/>
          <p:cNvSpPr txBox="1"/>
          <p:nvPr/>
        </p:nvSpPr>
        <p:spPr>
          <a:xfrm>
            <a:off x="2627784" y="6309320"/>
            <a:ext cx="3168353" cy="369332"/>
          </a:xfrm>
          <a:prstGeom prst="rect">
            <a:avLst/>
          </a:prstGeom>
          <a:noFill/>
        </p:spPr>
        <p:txBody>
          <a:bodyPr wrap="square" rtlCol="0">
            <a:spAutoFit/>
          </a:bodyPr>
          <a:lstStyle/>
          <a:p>
            <a:r>
              <a:rPr lang="zh-CN" altLang="en-US" dirty="0" smtClean="0"/>
              <a:t>错误“积累”及“放大”效应</a:t>
            </a:r>
            <a:endParaRPr lang="zh-CN" altLang="en-US" dirty="0"/>
          </a:p>
        </p:txBody>
      </p:sp>
      <p:sp>
        <p:nvSpPr>
          <p:cNvPr id="6" name="TextBox 5"/>
          <p:cNvSpPr txBox="1"/>
          <p:nvPr/>
        </p:nvSpPr>
        <p:spPr>
          <a:xfrm>
            <a:off x="755576" y="2993529"/>
            <a:ext cx="1224136" cy="369332"/>
          </a:xfrm>
          <a:prstGeom prst="rect">
            <a:avLst/>
          </a:prstGeom>
          <a:solidFill>
            <a:schemeClr val="bg1"/>
          </a:solidFill>
        </p:spPr>
        <p:txBody>
          <a:bodyPr wrap="square" rtlCol="0">
            <a:spAutoFit/>
          </a:bodyPr>
          <a:lstStyle/>
          <a:p>
            <a:r>
              <a:rPr lang="zh-CN" altLang="en-US" dirty="0" smtClean="0"/>
              <a:t>需求分析</a:t>
            </a:r>
            <a:endParaRPr lang="zh-CN" altLang="en-US" dirty="0"/>
          </a:p>
        </p:txBody>
      </p:sp>
      <p:sp>
        <p:nvSpPr>
          <p:cNvPr id="8" name="TextBox 7"/>
          <p:cNvSpPr txBox="1"/>
          <p:nvPr/>
        </p:nvSpPr>
        <p:spPr>
          <a:xfrm>
            <a:off x="1007604" y="3640684"/>
            <a:ext cx="720080" cy="369332"/>
          </a:xfrm>
          <a:prstGeom prst="rect">
            <a:avLst/>
          </a:prstGeom>
          <a:noFill/>
        </p:spPr>
        <p:txBody>
          <a:bodyPr wrap="square" rtlCol="0">
            <a:spAutoFit/>
          </a:bodyPr>
          <a:lstStyle/>
          <a:p>
            <a:r>
              <a:rPr lang="zh-CN" altLang="en-US" dirty="0" smtClean="0"/>
              <a:t>设计</a:t>
            </a:r>
            <a:endParaRPr lang="zh-CN" altLang="en-US" dirty="0"/>
          </a:p>
        </p:txBody>
      </p:sp>
      <p:sp>
        <p:nvSpPr>
          <p:cNvPr id="9" name="TextBox 8"/>
          <p:cNvSpPr txBox="1"/>
          <p:nvPr/>
        </p:nvSpPr>
        <p:spPr>
          <a:xfrm>
            <a:off x="1033612" y="4437112"/>
            <a:ext cx="720080" cy="369332"/>
          </a:xfrm>
          <a:prstGeom prst="rect">
            <a:avLst/>
          </a:prstGeom>
          <a:noFill/>
        </p:spPr>
        <p:txBody>
          <a:bodyPr wrap="square" rtlCol="0">
            <a:spAutoFit/>
          </a:bodyPr>
          <a:lstStyle/>
          <a:p>
            <a:r>
              <a:rPr lang="zh-CN" altLang="en-US" dirty="0" smtClean="0"/>
              <a:t>编码</a:t>
            </a:r>
            <a:endParaRPr lang="zh-CN" altLang="en-US" dirty="0"/>
          </a:p>
        </p:txBody>
      </p:sp>
      <p:sp>
        <p:nvSpPr>
          <p:cNvPr id="10" name="TextBox 9"/>
          <p:cNvSpPr txBox="1"/>
          <p:nvPr/>
        </p:nvSpPr>
        <p:spPr>
          <a:xfrm>
            <a:off x="971600" y="5147900"/>
            <a:ext cx="720080" cy="369332"/>
          </a:xfrm>
          <a:prstGeom prst="rect">
            <a:avLst/>
          </a:prstGeom>
          <a:noFill/>
        </p:spPr>
        <p:txBody>
          <a:bodyPr wrap="square" rtlCol="0">
            <a:spAutoFit/>
          </a:bodyPr>
          <a:lstStyle/>
          <a:p>
            <a:r>
              <a:rPr lang="zh-CN" altLang="en-US" dirty="0" smtClean="0"/>
              <a:t>测试</a:t>
            </a:r>
            <a:endParaRPr lang="zh-CN" altLang="en-US" dirty="0"/>
          </a:p>
        </p:txBody>
      </p:sp>
    </p:spTree>
    <p:extLst>
      <p:ext uri="{BB962C8B-B14F-4D97-AF65-F5344CB8AC3E}">
        <p14:creationId xmlns:p14="http://schemas.microsoft.com/office/powerpoint/2010/main" val="41774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为什么要审计</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47</a:t>
            </a:fld>
            <a:endParaRPr lang="en-US" altLang="zh-CN"/>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11" t="16271" r="4964" b="4366"/>
          <a:stretch/>
        </p:blipFill>
        <p:spPr bwMode="auto">
          <a:xfrm>
            <a:off x="1857375" y="3700463"/>
            <a:ext cx="5143500" cy="272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1503611"/>
            <a:ext cx="7776864" cy="1421928"/>
          </a:xfrm>
          <a:prstGeom prst="rect">
            <a:avLst/>
          </a:prstGeom>
          <a:noFill/>
        </p:spPr>
        <p:txBody>
          <a:bodyPr wrap="square" rtlCol="0">
            <a:spAutoFit/>
          </a:bodyPr>
          <a:lstStyle/>
          <a:p>
            <a:pPr>
              <a:lnSpc>
                <a:spcPct val="120000"/>
              </a:lnSpc>
            </a:pPr>
            <a:r>
              <a:rPr lang="zh-CN" altLang="en-US" sz="2400" dirty="0" smtClean="0"/>
              <a:t>从成本上来衡量，缺陷发现得越晚纠正费用越高，而质量审计的重要目的就是通过审计尽早发现产品的缺陷，</a:t>
            </a:r>
            <a:r>
              <a:rPr lang="zh-CN" altLang="en-US" sz="2400" dirty="0" smtClean="0">
                <a:solidFill>
                  <a:srgbClr val="FF0000"/>
                </a:solidFill>
              </a:rPr>
              <a:t>减少大量的后期返工</a:t>
            </a:r>
            <a:r>
              <a:rPr lang="zh-CN" altLang="en-US" sz="2400" dirty="0" smtClean="0"/>
              <a:t>。</a:t>
            </a:r>
            <a:endParaRPr lang="zh-CN" altLang="en-US" sz="2400" dirty="0"/>
          </a:p>
        </p:txBody>
      </p:sp>
      <p:sp>
        <p:nvSpPr>
          <p:cNvPr id="6" name="TextBox 5"/>
          <p:cNvSpPr txBox="1"/>
          <p:nvPr/>
        </p:nvSpPr>
        <p:spPr>
          <a:xfrm>
            <a:off x="2699792" y="3213200"/>
            <a:ext cx="3096344" cy="369332"/>
          </a:xfrm>
          <a:prstGeom prst="rect">
            <a:avLst/>
          </a:prstGeom>
          <a:noFill/>
        </p:spPr>
        <p:txBody>
          <a:bodyPr wrap="square" rtlCol="0">
            <a:spAutoFit/>
          </a:bodyPr>
          <a:lstStyle/>
          <a:p>
            <a:r>
              <a:rPr lang="zh-CN" altLang="en-US" dirty="0" smtClean="0"/>
              <a:t>需求阶段错误对后期的影响</a:t>
            </a:r>
            <a:endParaRPr lang="zh-CN" altLang="en-US" dirty="0"/>
          </a:p>
        </p:txBody>
      </p:sp>
    </p:spTree>
    <p:extLst>
      <p:ext uri="{BB962C8B-B14F-4D97-AF65-F5344CB8AC3E}">
        <p14:creationId xmlns:p14="http://schemas.microsoft.com/office/powerpoint/2010/main" val="372991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764704"/>
            <a:ext cx="2735535" cy="561975"/>
          </a:xfrm>
        </p:spPr>
        <p:txBody>
          <a:bodyPr/>
          <a:lstStyle/>
          <a:p>
            <a:pPr>
              <a:defRPr/>
            </a:pPr>
            <a:r>
              <a:rPr kumimoji="1" lang="zh-CN" altLang="zh-CN" dirty="0" smtClean="0">
                <a:solidFill>
                  <a:srgbClr val="FF0066"/>
                </a:solidFill>
                <a:latin typeface="+mn-ea"/>
                <a:ea typeface="+mn-ea"/>
                <a:cs typeface="+mn-cs"/>
              </a:rPr>
              <a:t>质量审计报告</a:t>
            </a:r>
            <a:endParaRPr kumimoji="1" lang="zh-CN" altLang="en-US" dirty="0" smtClean="0">
              <a:solidFill>
                <a:srgbClr val="FF0066"/>
              </a:solidFill>
              <a:latin typeface="+mn-ea"/>
              <a:ea typeface="+mn-ea"/>
              <a:cs typeface="+mn-cs"/>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681390200"/>
              </p:ext>
            </p:extLst>
          </p:nvPr>
        </p:nvGraphicFramePr>
        <p:xfrm>
          <a:off x="251520" y="1412776"/>
          <a:ext cx="8513442" cy="5004549"/>
        </p:xfrm>
        <a:graphic>
          <a:graphicData uri="http://schemas.openxmlformats.org/drawingml/2006/table">
            <a:tbl>
              <a:tblPr/>
              <a:tblGrid>
                <a:gridCol w="2232248"/>
                <a:gridCol w="2526767"/>
                <a:gridCol w="1636283"/>
                <a:gridCol w="2118144"/>
              </a:tblGrid>
              <a:tr h="270212">
                <a:tc>
                  <a:txBody>
                    <a:bodyPr/>
                    <a:lstStyle/>
                    <a:p>
                      <a:pPr algn="ctr">
                        <a:spcBef>
                          <a:spcPts val="130"/>
                        </a:spcBef>
                        <a:spcAft>
                          <a:spcPts val="130"/>
                        </a:spcAft>
                      </a:pPr>
                      <a:r>
                        <a:rPr lang="zh-CN" sz="1600" b="0" kern="100" dirty="0">
                          <a:latin typeface="+mn-ea"/>
                          <a:ea typeface="+mn-ea"/>
                          <a:cs typeface="Times New Roman"/>
                        </a:rPr>
                        <a:t>项 目 名 称</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30"/>
                        </a:spcBef>
                        <a:spcAft>
                          <a:spcPts val="130"/>
                        </a:spcAft>
                      </a:pPr>
                      <a:r>
                        <a:rPr lang="en-US" sz="1600" b="0" kern="100">
                          <a:latin typeface="+mn-ea"/>
                          <a:ea typeface="+mn-ea"/>
                          <a:cs typeface="Times New Roman"/>
                        </a:rPr>
                        <a:t>XX</a:t>
                      </a:r>
                      <a:r>
                        <a:rPr lang="zh-CN" sz="1600" b="0" kern="100">
                          <a:latin typeface="+mn-ea"/>
                          <a:ea typeface="+mn-ea"/>
                          <a:cs typeface="Times New Roman"/>
                        </a:rPr>
                        <a:t>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30"/>
                        </a:spcBef>
                        <a:spcAft>
                          <a:spcPts val="130"/>
                        </a:spcAft>
                      </a:pPr>
                      <a:r>
                        <a:rPr lang="zh-CN" sz="1600" b="0" kern="100">
                          <a:latin typeface="+mn-ea"/>
                          <a:ea typeface="+mn-ea"/>
                          <a:cs typeface="Times New Roman"/>
                        </a:rPr>
                        <a:t>项 目 标 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30"/>
                        </a:spcBef>
                        <a:spcAft>
                          <a:spcPts val="130"/>
                        </a:spcAft>
                      </a:pPr>
                      <a:endParaRPr lang="en-US" sz="1600" b="0" kern="100">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12">
                <a:tc>
                  <a:txBody>
                    <a:bodyPr/>
                    <a:lstStyle/>
                    <a:p>
                      <a:pPr algn="ctr">
                        <a:spcBef>
                          <a:spcPts val="140"/>
                        </a:spcBef>
                        <a:spcAft>
                          <a:spcPts val="140"/>
                        </a:spcAft>
                      </a:pPr>
                      <a:r>
                        <a:rPr lang="zh-CN" sz="1600" b="0" kern="100">
                          <a:latin typeface="+mn-ea"/>
                          <a:ea typeface="+mn-ea"/>
                          <a:cs typeface="Times New Roman"/>
                        </a:rPr>
                        <a:t>审计人</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0"/>
                        </a:spcBef>
                        <a:spcAft>
                          <a:spcPts val="140"/>
                        </a:spcAft>
                      </a:pPr>
                      <a:r>
                        <a:rPr lang="zh-CN" sz="1600" b="0" kern="100">
                          <a:latin typeface="+mn-ea"/>
                          <a:ea typeface="+mn-ea"/>
                          <a:cs typeface="Times New Roman"/>
                        </a:rPr>
                        <a:t>张明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0"/>
                        </a:spcBef>
                        <a:spcAft>
                          <a:spcPts val="140"/>
                        </a:spcAft>
                      </a:pPr>
                      <a:r>
                        <a:rPr lang="zh-CN" sz="1600" b="0" kern="100" dirty="0">
                          <a:latin typeface="+mn-ea"/>
                          <a:ea typeface="+mn-ea"/>
                          <a:cs typeface="Times New Roman"/>
                        </a:rPr>
                        <a:t>审计对象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0"/>
                        </a:spcBef>
                        <a:spcAft>
                          <a:spcPts val="140"/>
                        </a:spcAft>
                      </a:pPr>
                      <a:r>
                        <a:rPr lang="zh-CN" sz="1600" b="0" kern="100">
                          <a:latin typeface="+mn-ea"/>
                          <a:ea typeface="+mn-ea"/>
                          <a:cs typeface="Times New Roman"/>
                        </a:rPr>
                        <a:t>《功能测试报告》</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12">
                <a:tc>
                  <a:txBody>
                    <a:bodyPr/>
                    <a:lstStyle/>
                    <a:p>
                      <a:pPr algn="ctr">
                        <a:spcBef>
                          <a:spcPts val="140"/>
                        </a:spcBef>
                        <a:spcAft>
                          <a:spcPts val="140"/>
                        </a:spcAft>
                      </a:pPr>
                      <a:r>
                        <a:rPr lang="zh-CN" sz="1600" b="0" kern="100">
                          <a:latin typeface="+mn-ea"/>
                          <a:ea typeface="+mn-ea"/>
                          <a:cs typeface="Times New Roman"/>
                        </a:rPr>
                        <a:t>审计时间</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0"/>
                        </a:spcBef>
                        <a:spcAft>
                          <a:spcPts val="140"/>
                        </a:spcAft>
                      </a:pPr>
                      <a:r>
                        <a:rPr lang="en-US" sz="1600" b="0" kern="100">
                          <a:latin typeface="+mn-ea"/>
                          <a:ea typeface="+mn-ea"/>
                          <a:cs typeface="Times New Roman"/>
                        </a:rPr>
                        <a:t>2008-11-24</a:t>
                      </a:r>
                      <a:endParaRPr lang="zh-CN" sz="1600" b="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0"/>
                        </a:spcBef>
                        <a:spcAft>
                          <a:spcPts val="140"/>
                        </a:spcAft>
                      </a:pPr>
                      <a:r>
                        <a:rPr lang="zh-CN" sz="1600" b="0" kern="100">
                          <a:latin typeface="+mn-ea"/>
                          <a:ea typeface="+mn-ea"/>
                          <a:cs typeface="Times New Roman"/>
                        </a:rPr>
                        <a:t>审计次数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0"/>
                        </a:spcBef>
                        <a:spcAft>
                          <a:spcPts val="140"/>
                        </a:spcAft>
                      </a:pPr>
                      <a:r>
                        <a:rPr lang="en-US" sz="1600" b="0" kern="100">
                          <a:latin typeface="+mn-ea"/>
                          <a:ea typeface="+mn-ea"/>
                          <a:cs typeface="Times New Roman"/>
                        </a:rPr>
                        <a:t>1</a:t>
                      </a:r>
                      <a:endParaRPr lang="zh-CN" sz="1600" b="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12">
                <a:tc>
                  <a:txBody>
                    <a:bodyPr/>
                    <a:lstStyle/>
                    <a:p>
                      <a:pPr algn="ctr">
                        <a:spcBef>
                          <a:spcPts val="140"/>
                        </a:spcBef>
                        <a:spcAft>
                          <a:spcPts val="140"/>
                        </a:spcAft>
                      </a:pPr>
                      <a:r>
                        <a:rPr lang="zh-CN" sz="1600" b="0" kern="100">
                          <a:latin typeface="+mn-ea"/>
                          <a:ea typeface="+mn-ea"/>
                          <a:cs typeface="Times New Roman"/>
                        </a:rPr>
                        <a:t>审计主题</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Bef>
                          <a:spcPts val="140"/>
                        </a:spcBef>
                        <a:spcAft>
                          <a:spcPts val="140"/>
                        </a:spcAft>
                      </a:pPr>
                      <a:r>
                        <a:rPr lang="zh-CN" sz="1600" b="0" kern="100">
                          <a:latin typeface="+mn-ea"/>
                          <a:ea typeface="+mn-ea"/>
                          <a:cs typeface="Times New Roman"/>
                        </a:rPr>
                        <a:t>从质量保证管理的角度审计测试报告</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70212">
                <a:tc gridSpan="4">
                  <a:txBody>
                    <a:bodyPr/>
                    <a:lstStyle/>
                    <a:p>
                      <a:pPr algn="ctr">
                        <a:spcBef>
                          <a:spcPts val="140"/>
                        </a:spcBef>
                        <a:spcAft>
                          <a:spcPts val="140"/>
                        </a:spcAft>
                      </a:pPr>
                      <a:r>
                        <a:rPr lang="zh-CN" sz="1600" b="0" kern="100">
                          <a:latin typeface="+mn-ea"/>
                          <a:ea typeface="+mn-ea"/>
                          <a:cs typeface="Times New Roman"/>
                        </a:rPr>
                        <a:t>审计项与结论</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0212">
                <a:tc>
                  <a:txBody>
                    <a:bodyPr/>
                    <a:lstStyle/>
                    <a:p>
                      <a:pPr algn="ctr">
                        <a:spcBef>
                          <a:spcPts val="140"/>
                        </a:spcBef>
                        <a:spcAft>
                          <a:spcPts val="140"/>
                        </a:spcAft>
                      </a:pPr>
                      <a:r>
                        <a:rPr lang="zh-CN" sz="1600" b="0" kern="100">
                          <a:latin typeface="+mn-ea"/>
                          <a:ea typeface="+mn-ea"/>
                          <a:cs typeface="Times New Roman"/>
                        </a:rPr>
                        <a:t>审计要素</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140"/>
                        </a:spcBef>
                        <a:spcAft>
                          <a:spcPts val="140"/>
                        </a:spcAft>
                      </a:pPr>
                      <a:r>
                        <a:rPr lang="zh-CN" sz="1600" b="0" kern="100" dirty="0">
                          <a:solidFill>
                            <a:srgbClr val="FF0000"/>
                          </a:solidFill>
                          <a:latin typeface="+mn-ea"/>
                          <a:ea typeface="+mn-ea"/>
                          <a:cs typeface="Times New Roman"/>
                        </a:rPr>
                        <a:t>审计结果</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165288">
                <a:tc>
                  <a:txBody>
                    <a:bodyPr/>
                    <a:lstStyle/>
                    <a:p>
                      <a:pPr algn="just">
                        <a:spcBef>
                          <a:spcPts val="140"/>
                        </a:spcBef>
                        <a:spcAft>
                          <a:spcPts val="140"/>
                        </a:spcAft>
                      </a:pPr>
                      <a:r>
                        <a:rPr lang="zh-CN" sz="1600" b="0" kern="100" dirty="0">
                          <a:latin typeface="+mn-ea"/>
                          <a:ea typeface="+mn-ea"/>
                          <a:cs typeface="Times New Roman"/>
                        </a:rPr>
                        <a:t>测试报告与产品标准的符合程度</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Bef>
                          <a:spcPts val="140"/>
                        </a:spcBef>
                        <a:spcAft>
                          <a:spcPts val="140"/>
                        </a:spcAft>
                      </a:pPr>
                      <a:r>
                        <a:rPr lang="zh-CN" sz="1600" b="0" kern="100">
                          <a:latin typeface="+mn-ea"/>
                          <a:ea typeface="+mn-ea"/>
                          <a:cs typeface="Times New Roman"/>
                        </a:rPr>
                        <a:t>与产品标准存在如下不符合项</a:t>
                      </a:r>
                    </a:p>
                    <a:p>
                      <a:pPr algn="just">
                        <a:spcBef>
                          <a:spcPts val="140"/>
                        </a:spcBef>
                        <a:spcAft>
                          <a:spcPts val="140"/>
                        </a:spcAft>
                      </a:pPr>
                      <a:r>
                        <a:rPr lang="en-US" sz="1600" b="0" kern="100">
                          <a:latin typeface="+mn-ea"/>
                          <a:ea typeface="+mn-ea"/>
                          <a:cs typeface="Times New Roman"/>
                        </a:rPr>
                        <a:t>1</a:t>
                      </a:r>
                      <a:r>
                        <a:rPr lang="zh-CN" sz="1600" b="0" kern="100">
                          <a:latin typeface="+mn-ea"/>
                          <a:ea typeface="+mn-ea"/>
                          <a:cs typeface="Times New Roman"/>
                        </a:rPr>
                        <a:t>）封面的标识</a:t>
                      </a:r>
                    </a:p>
                    <a:p>
                      <a:pPr algn="just">
                        <a:spcBef>
                          <a:spcPts val="140"/>
                        </a:spcBef>
                        <a:spcAft>
                          <a:spcPts val="140"/>
                        </a:spcAft>
                      </a:pPr>
                      <a:r>
                        <a:rPr lang="en-US" sz="1600" b="0" kern="100">
                          <a:latin typeface="+mn-ea"/>
                          <a:ea typeface="+mn-ea"/>
                          <a:cs typeface="Times New Roman"/>
                        </a:rPr>
                        <a:t>2</a:t>
                      </a:r>
                      <a:r>
                        <a:rPr lang="zh-CN" sz="1600" b="0" kern="100">
                          <a:latin typeface="+mn-ea"/>
                          <a:ea typeface="+mn-ea"/>
                          <a:cs typeface="Times New Roman"/>
                        </a:rPr>
                        <a:t>）目录</a:t>
                      </a:r>
                    </a:p>
                    <a:p>
                      <a:pPr algn="just">
                        <a:spcBef>
                          <a:spcPts val="140"/>
                        </a:spcBef>
                        <a:spcAft>
                          <a:spcPts val="140"/>
                        </a:spcAft>
                      </a:pPr>
                      <a:r>
                        <a:rPr lang="en-US" sz="1600" b="0" kern="100">
                          <a:latin typeface="+mn-ea"/>
                          <a:ea typeface="+mn-ea"/>
                          <a:cs typeface="Times New Roman"/>
                        </a:rPr>
                        <a:t>3</a:t>
                      </a:r>
                      <a:r>
                        <a:rPr lang="zh-CN" sz="1600" b="0" kern="100">
                          <a:latin typeface="+mn-ea"/>
                          <a:ea typeface="+mn-ea"/>
                          <a:cs typeface="Times New Roman"/>
                        </a:rPr>
                        <a:t>）第</a:t>
                      </a:r>
                      <a:r>
                        <a:rPr lang="en-US" sz="1600" b="0" kern="100">
                          <a:latin typeface="+mn-ea"/>
                          <a:ea typeface="+mn-ea"/>
                          <a:cs typeface="Times New Roman"/>
                        </a:rPr>
                        <a:t>2</a:t>
                      </a:r>
                      <a:r>
                        <a:rPr lang="zh-CN" sz="1600" b="0" kern="100">
                          <a:latin typeface="+mn-ea"/>
                          <a:ea typeface="+mn-ea"/>
                          <a:cs typeface="Times New Roman"/>
                        </a:rPr>
                        <a:t>章和第</a:t>
                      </a:r>
                      <a:r>
                        <a:rPr lang="en-US" sz="1600" b="0" kern="100">
                          <a:latin typeface="+mn-ea"/>
                          <a:ea typeface="+mn-ea"/>
                          <a:cs typeface="Times New Roman"/>
                        </a:rPr>
                        <a:t>3</a:t>
                      </a:r>
                      <a:r>
                        <a:rPr lang="zh-CN" sz="1600" b="0" kern="100">
                          <a:latin typeface="+mn-ea"/>
                          <a:ea typeface="+mn-ea"/>
                          <a:cs typeface="Times New Roman"/>
                        </a:rPr>
                        <a:t>章（内容与标准有一定出入）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70212">
                <a:tc>
                  <a:txBody>
                    <a:bodyPr/>
                    <a:lstStyle/>
                    <a:p>
                      <a:pPr algn="ctr">
                        <a:spcBef>
                          <a:spcPts val="140"/>
                        </a:spcBef>
                        <a:spcAft>
                          <a:spcPts val="140"/>
                        </a:spcAft>
                      </a:pPr>
                      <a:r>
                        <a:rPr lang="zh-CN" sz="1600" b="0" kern="100">
                          <a:latin typeface="+mn-ea"/>
                          <a:ea typeface="+mn-ea"/>
                          <a:cs typeface="Times New Roman"/>
                        </a:rPr>
                        <a:t>测试执行情况</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Bef>
                          <a:spcPts val="140"/>
                        </a:spcBef>
                        <a:spcAft>
                          <a:spcPts val="140"/>
                        </a:spcAft>
                      </a:pPr>
                      <a:r>
                        <a:rPr lang="zh-CN" sz="1600" b="0" kern="100">
                          <a:latin typeface="+mn-ea"/>
                          <a:ea typeface="+mn-ea"/>
                          <a:cs typeface="Times New Roman"/>
                        </a:rPr>
                        <a:t>本文的第</a:t>
                      </a:r>
                      <a:r>
                        <a:rPr lang="en-US" sz="1600" b="0" kern="100">
                          <a:latin typeface="+mn-ea"/>
                          <a:ea typeface="+mn-ea"/>
                          <a:cs typeface="Times New Roman"/>
                        </a:rPr>
                        <a:t>2</a:t>
                      </a:r>
                      <a:r>
                        <a:rPr lang="zh-CN" sz="1600" b="0" kern="100">
                          <a:latin typeface="+mn-ea"/>
                          <a:ea typeface="+mn-ea"/>
                          <a:cs typeface="Times New Roman"/>
                        </a:rPr>
                        <a:t>章基本描述了测试执行情况，但题目应为“测试执行情况”</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70212">
                <a:tc>
                  <a:txBody>
                    <a:bodyPr/>
                    <a:lstStyle/>
                    <a:p>
                      <a:pPr algn="ctr">
                        <a:spcBef>
                          <a:spcPts val="140"/>
                        </a:spcBef>
                        <a:spcAft>
                          <a:spcPts val="140"/>
                        </a:spcAft>
                      </a:pPr>
                      <a:r>
                        <a:rPr lang="zh-CN" sz="1600" b="0" kern="100">
                          <a:latin typeface="+mn-ea"/>
                          <a:ea typeface="+mn-ea"/>
                          <a:cs typeface="Times New Roman"/>
                        </a:rPr>
                        <a:t>测试情况结论</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Bef>
                          <a:spcPts val="140"/>
                        </a:spcBef>
                        <a:spcAft>
                          <a:spcPts val="140"/>
                        </a:spcAft>
                      </a:pPr>
                      <a:r>
                        <a:rPr lang="zh-CN" sz="1600" b="0" kern="100">
                          <a:latin typeface="+mn-ea"/>
                          <a:ea typeface="+mn-ea"/>
                          <a:cs typeface="Times New Roman"/>
                        </a:rPr>
                        <a:t>测试总结不存在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70212">
                <a:tc gridSpan="4">
                  <a:txBody>
                    <a:bodyPr/>
                    <a:lstStyle/>
                    <a:p>
                      <a:pPr algn="ctr">
                        <a:spcBef>
                          <a:spcPts val="140"/>
                        </a:spcBef>
                        <a:spcAft>
                          <a:spcPts val="140"/>
                        </a:spcAft>
                      </a:pPr>
                      <a:r>
                        <a:rPr lang="zh-CN" sz="1600" b="0" kern="100">
                          <a:latin typeface="+mn-ea"/>
                          <a:ea typeface="+mn-ea"/>
                          <a:cs typeface="Times New Roman"/>
                        </a:rPr>
                        <a:t>结论（包括上次审计问题的解决方案）</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0212">
                <a:tc gridSpan="4">
                  <a:txBody>
                    <a:bodyPr/>
                    <a:lstStyle/>
                    <a:p>
                      <a:pPr algn="just">
                        <a:spcBef>
                          <a:spcPts val="140"/>
                        </a:spcBef>
                        <a:spcAft>
                          <a:spcPts val="140"/>
                        </a:spcAft>
                      </a:pPr>
                      <a:r>
                        <a:rPr lang="zh-CN" sz="1600" b="0" kern="100" dirty="0">
                          <a:solidFill>
                            <a:srgbClr val="FF0000"/>
                          </a:solidFill>
                          <a:latin typeface="+mn-ea"/>
                          <a:ea typeface="+mn-ea"/>
                          <a:cs typeface="Times New Roman"/>
                        </a:rPr>
                        <a:t>由于测试报告存在上述不符合项，建议修改测试报告，并进行再次审计</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0212">
                <a:tc gridSpan="4">
                  <a:txBody>
                    <a:bodyPr/>
                    <a:lstStyle/>
                    <a:p>
                      <a:pPr algn="ctr">
                        <a:spcBef>
                          <a:spcPts val="140"/>
                        </a:spcBef>
                        <a:spcAft>
                          <a:spcPts val="140"/>
                        </a:spcAft>
                      </a:pPr>
                      <a:r>
                        <a:rPr lang="zh-CN" sz="1600" b="0" kern="100" dirty="0">
                          <a:latin typeface="+mn-ea"/>
                          <a:ea typeface="+mn-ea"/>
                          <a:cs typeface="Times New Roman"/>
                        </a:rPr>
                        <a:t>审核意见</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66929">
                <a:tc gridSpan="4">
                  <a:txBody>
                    <a:bodyPr/>
                    <a:lstStyle/>
                    <a:p>
                      <a:pPr algn="just">
                        <a:spcBef>
                          <a:spcPts val="140"/>
                        </a:spcBef>
                        <a:spcAft>
                          <a:spcPts val="140"/>
                        </a:spcAft>
                      </a:pPr>
                      <a:r>
                        <a:rPr lang="zh-CN" sz="1600" b="0" kern="100" dirty="0">
                          <a:latin typeface="+mn-ea"/>
                          <a:ea typeface="+mn-ea"/>
                          <a:cs typeface="Times New Roman"/>
                        </a:rPr>
                        <a:t>不符合项基本属实，审计有效！</a:t>
                      </a:r>
                    </a:p>
                    <a:p>
                      <a:pPr algn="just">
                        <a:spcBef>
                          <a:spcPts val="140"/>
                        </a:spcBef>
                        <a:spcAft>
                          <a:spcPts val="140"/>
                        </a:spcAft>
                      </a:pPr>
                      <a:r>
                        <a:rPr lang="zh-CN" sz="1600" b="0" kern="100" dirty="0">
                          <a:latin typeface="+mn-ea"/>
                          <a:ea typeface="+mn-ea"/>
                          <a:cs typeface="Times New Roman"/>
                        </a:rPr>
                        <a:t>审核人：</a:t>
                      </a:r>
                    </a:p>
                    <a:p>
                      <a:pPr algn="just">
                        <a:spcBef>
                          <a:spcPts val="140"/>
                        </a:spcBef>
                        <a:spcAft>
                          <a:spcPts val="140"/>
                        </a:spcAft>
                      </a:pPr>
                      <a:r>
                        <a:rPr lang="zh-CN" sz="1600" b="0" kern="100" dirty="0">
                          <a:latin typeface="+mn-ea"/>
                          <a:ea typeface="+mn-ea"/>
                          <a:cs typeface="Times New Roman"/>
                        </a:rPr>
                        <a:t>审核日期：</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48</a:t>
            </a:fld>
            <a:endParaRPr lang="en-US" altLang="zh-CN"/>
          </a:p>
        </p:txBody>
      </p:sp>
    </p:spTree>
    <p:extLst>
      <p:ext uri="{BB962C8B-B14F-4D97-AF65-F5344CB8AC3E}">
        <p14:creationId xmlns:p14="http://schemas.microsoft.com/office/powerpoint/2010/main" val="136008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项目质量的组织保证</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49</a:t>
            </a:fld>
            <a:endParaRPr lang="en-US" altLang="zh-CN"/>
          </a:p>
        </p:txBody>
      </p:sp>
      <p:sp>
        <p:nvSpPr>
          <p:cNvPr id="5" name="AutoShape 6"/>
          <p:cNvSpPr>
            <a:spLocks noChangeAspect="1" noChangeArrowheads="1"/>
          </p:cNvSpPr>
          <p:nvPr/>
        </p:nvSpPr>
        <p:spPr bwMode="auto">
          <a:xfrm>
            <a:off x="-215900" y="1952625"/>
            <a:ext cx="96234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pPr>
            <a:endParaRPr kumimoji="0" lang="zh-CN" altLang="en-US" sz="1800"/>
          </a:p>
        </p:txBody>
      </p:sp>
      <p:sp>
        <p:nvSpPr>
          <p:cNvPr id="6" name="AutoShape 7"/>
          <p:cNvSpPr>
            <a:spLocks noChangeArrowheads="1"/>
          </p:cNvSpPr>
          <p:nvPr/>
        </p:nvSpPr>
        <p:spPr bwMode="auto">
          <a:xfrm>
            <a:off x="3340757" y="2029935"/>
            <a:ext cx="1589202" cy="455861"/>
          </a:xfrm>
          <a:prstGeom prst="roundRect">
            <a:avLst>
              <a:gd name="adj" fmla="val 16667"/>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940" tIns="33020" rIns="27940" bIns="33020"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algn="ctr" eaLnBrk="1" hangingPunct="1">
              <a:spcBef>
                <a:spcPct val="50000"/>
              </a:spcBef>
            </a:pPr>
            <a:r>
              <a:rPr kumimoji="0" lang="zh-CN" altLang="en-US">
                <a:latin typeface="Times New Roman" pitchFamily="18" charset="0"/>
              </a:rPr>
              <a:t>管理层</a:t>
            </a:r>
            <a:endParaRPr kumimoji="0" lang="zh-CN" altLang="en-US"/>
          </a:p>
        </p:txBody>
      </p:sp>
      <p:sp>
        <p:nvSpPr>
          <p:cNvPr id="7" name="AutoShape 8"/>
          <p:cNvSpPr>
            <a:spLocks noChangeArrowheads="1"/>
          </p:cNvSpPr>
          <p:nvPr/>
        </p:nvSpPr>
        <p:spPr bwMode="auto">
          <a:xfrm>
            <a:off x="3503821" y="2969649"/>
            <a:ext cx="1255055" cy="455861"/>
          </a:xfrm>
          <a:prstGeom prst="roundRect">
            <a:avLst>
              <a:gd name="adj" fmla="val 16667"/>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940" tIns="33020" rIns="27940" bIns="33020" anchor="ctr"/>
          <a:lstStyle/>
          <a:p>
            <a:pPr algn="ctr" eaLnBrk="1" hangingPunct="1">
              <a:spcBef>
                <a:spcPct val="50000"/>
              </a:spcBef>
              <a:defRPr/>
            </a:pPr>
            <a:r>
              <a:rPr lang="zh-CN" altLang="en-US" sz="2400">
                <a:latin typeface="Times New Roman" charset="0"/>
                <a:ea typeface="宋体" charset="0"/>
                <a:cs typeface="宋体" charset="0"/>
              </a:rPr>
              <a:t>测试组</a:t>
            </a:r>
            <a:endParaRPr lang="zh-CN" altLang="en-US" sz="2400">
              <a:latin typeface="Arial" charset="0"/>
              <a:ea typeface="宋体" charset="0"/>
              <a:cs typeface="宋体" charset="0"/>
            </a:endParaRPr>
          </a:p>
        </p:txBody>
      </p:sp>
      <p:cxnSp>
        <p:nvCxnSpPr>
          <p:cNvPr id="8" name="AutoShape 9"/>
          <p:cNvCxnSpPr>
            <a:cxnSpLocks noChangeShapeType="1"/>
            <a:stCxn id="6" idx="2"/>
            <a:endCxn id="7" idx="0"/>
          </p:cNvCxnSpPr>
          <p:nvPr/>
        </p:nvCxnSpPr>
        <p:spPr bwMode="auto">
          <a:xfrm rot="5400000">
            <a:off x="3890759" y="2725716"/>
            <a:ext cx="483853" cy="5346"/>
          </a:xfrm>
          <a:prstGeom prst="bentConnector3">
            <a:avLst>
              <a:gd name="adj1" fmla="val 49880"/>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9" name="AutoShape 10"/>
          <p:cNvSpPr>
            <a:spLocks noChangeArrowheads="1"/>
          </p:cNvSpPr>
          <p:nvPr/>
        </p:nvSpPr>
        <p:spPr bwMode="auto">
          <a:xfrm>
            <a:off x="6360107" y="2952321"/>
            <a:ext cx="1586529" cy="458527"/>
          </a:xfrm>
          <a:prstGeom prst="roundRect">
            <a:avLst>
              <a:gd name="adj" fmla="val 16667"/>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940" tIns="33020" rIns="27940" bIns="33020" anchor="ctr"/>
          <a:lstStyle/>
          <a:p>
            <a:pPr algn="ctr" eaLnBrk="1" hangingPunct="1">
              <a:spcBef>
                <a:spcPct val="50000"/>
              </a:spcBef>
              <a:defRPr/>
            </a:pPr>
            <a:r>
              <a:rPr lang="en-US" altLang="zh-CN" sz="2400">
                <a:latin typeface="Times New Roman" charset="0"/>
                <a:ea typeface="宋体" charset="0"/>
                <a:cs typeface="宋体" charset="0"/>
              </a:rPr>
              <a:t>SQA</a:t>
            </a:r>
            <a:r>
              <a:rPr lang="zh-CN" altLang="en-US" sz="2400">
                <a:latin typeface="Times New Roman" charset="0"/>
                <a:ea typeface="宋体" charset="0"/>
                <a:cs typeface="宋体" charset="0"/>
              </a:rPr>
              <a:t>组</a:t>
            </a:r>
            <a:endParaRPr lang="zh-CN" altLang="en-US" sz="2400">
              <a:latin typeface="Arial" charset="0"/>
              <a:ea typeface="宋体" charset="0"/>
              <a:cs typeface="宋体" charset="0"/>
            </a:endParaRPr>
          </a:p>
        </p:txBody>
      </p:sp>
      <p:sp>
        <p:nvSpPr>
          <p:cNvPr id="10" name="AutoShape 11"/>
          <p:cNvSpPr>
            <a:spLocks noChangeArrowheads="1"/>
          </p:cNvSpPr>
          <p:nvPr/>
        </p:nvSpPr>
        <p:spPr bwMode="auto">
          <a:xfrm>
            <a:off x="501847" y="2952321"/>
            <a:ext cx="1587865" cy="457194"/>
          </a:xfrm>
          <a:prstGeom prst="roundRect">
            <a:avLst>
              <a:gd name="adj" fmla="val 16667"/>
            </a:avLst>
          </a:prstGeom>
          <a:noFill/>
          <a:ln w="9525">
            <a:solidFill>
              <a:srgbClr val="000000"/>
            </a:solidFill>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940" tIns="33020" rIns="27940" bIns="33020" anchor="ctr"/>
          <a:lstStyle/>
          <a:p>
            <a:pPr algn="ctr" eaLnBrk="1" hangingPunct="1">
              <a:spcBef>
                <a:spcPct val="50000"/>
              </a:spcBef>
              <a:defRPr/>
            </a:pPr>
            <a:r>
              <a:rPr lang="en-US" altLang="zh-CN" sz="2400" dirty="0" err="1">
                <a:latin typeface="Times New Roman" charset="0"/>
                <a:ea typeface="宋体" charset="0"/>
                <a:cs typeface="宋体" charset="0"/>
              </a:rPr>
              <a:t>SEPG</a:t>
            </a:r>
            <a:r>
              <a:rPr lang="zh-CN" altLang="en-US" sz="2400" dirty="0">
                <a:latin typeface="Times New Roman" charset="0"/>
                <a:ea typeface="宋体" charset="0"/>
                <a:cs typeface="宋体" charset="0"/>
              </a:rPr>
              <a:t>组</a:t>
            </a:r>
            <a:endParaRPr lang="zh-CN" altLang="en-US" sz="2400" dirty="0">
              <a:latin typeface="Arial" charset="0"/>
              <a:ea typeface="宋体" charset="0"/>
              <a:cs typeface="宋体" charset="0"/>
            </a:endParaRPr>
          </a:p>
        </p:txBody>
      </p:sp>
      <p:sp>
        <p:nvSpPr>
          <p:cNvPr id="11" name="Rectangle 12"/>
          <p:cNvSpPr>
            <a:spLocks noChangeArrowheads="1"/>
          </p:cNvSpPr>
          <p:nvPr/>
        </p:nvSpPr>
        <p:spPr bwMode="auto">
          <a:xfrm>
            <a:off x="2679147" y="2645748"/>
            <a:ext cx="2963213" cy="1411571"/>
          </a:xfrm>
          <a:prstGeom prst="rect">
            <a:avLst/>
          </a:prstGeom>
          <a:noFill/>
          <a:ln w="9525">
            <a:solidFill>
              <a:srgbClr val="000000"/>
            </a:solidFill>
            <a:prstDash val="dash"/>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eaLnBrk="1" hangingPunct="1">
              <a:spcBef>
                <a:spcPct val="50000"/>
              </a:spcBef>
              <a:defRPr/>
            </a:pPr>
            <a:endParaRPr lang="zh-CN" altLang="en-US">
              <a:latin typeface="Arial" charset="0"/>
              <a:ea typeface="宋体" charset="0"/>
            </a:endParaRPr>
          </a:p>
        </p:txBody>
      </p:sp>
      <p:sp>
        <p:nvSpPr>
          <p:cNvPr id="12" name="AutoShape 13"/>
          <p:cNvSpPr>
            <a:spLocks noChangeArrowheads="1"/>
          </p:cNvSpPr>
          <p:nvPr/>
        </p:nvSpPr>
        <p:spPr bwMode="auto">
          <a:xfrm>
            <a:off x="4160754" y="3546537"/>
            <a:ext cx="1359978" cy="458527"/>
          </a:xfrm>
          <a:prstGeom prst="roundRect">
            <a:avLst>
              <a:gd name="adj" fmla="val 16667"/>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7940" tIns="33020" rIns="27940" bIns="33020"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algn="ctr" eaLnBrk="1" hangingPunct="1">
              <a:spcBef>
                <a:spcPct val="50000"/>
              </a:spcBef>
            </a:pPr>
            <a:r>
              <a:rPr kumimoji="0" lang="zh-CN" altLang="en-US" dirty="0">
                <a:latin typeface="Times New Roman" pitchFamily="18" charset="0"/>
              </a:rPr>
              <a:t>项目组</a:t>
            </a:r>
            <a:endParaRPr kumimoji="0" lang="zh-CN" altLang="en-US" dirty="0"/>
          </a:p>
        </p:txBody>
      </p:sp>
      <p:cxnSp>
        <p:nvCxnSpPr>
          <p:cNvPr id="13" name="AutoShape 14"/>
          <p:cNvCxnSpPr>
            <a:cxnSpLocks noChangeShapeType="1"/>
            <a:stCxn id="9" idx="1"/>
            <a:endCxn id="11" idx="3"/>
          </p:cNvCxnSpPr>
          <p:nvPr/>
        </p:nvCxnSpPr>
        <p:spPr bwMode="auto">
          <a:xfrm rot="10800000" flipV="1">
            <a:off x="5643697" y="3182917"/>
            <a:ext cx="716411" cy="169282"/>
          </a:xfrm>
          <a:prstGeom prst="bentConnector3">
            <a:avLst>
              <a:gd name="adj1" fmla="val 50000"/>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 name="AutoShape 15"/>
          <p:cNvCxnSpPr>
            <a:cxnSpLocks noChangeShapeType="1"/>
            <a:stCxn id="10" idx="3"/>
            <a:endCxn id="11" idx="1"/>
          </p:cNvCxnSpPr>
          <p:nvPr/>
        </p:nvCxnSpPr>
        <p:spPr bwMode="auto">
          <a:xfrm>
            <a:off x="2089712" y="3181585"/>
            <a:ext cx="590771" cy="171948"/>
          </a:xfrm>
          <a:prstGeom prst="bentConnector3">
            <a:avLst>
              <a:gd name="adj1" fmla="val 50000"/>
            </a:avLst>
          </a:prstGeom>
          <a:noFill/>
          <a:ln w="9525">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5" name="矩形 14"/>
          <p:cNvSpPr/>
          <p:nvPr/>
        </p:nvSpPr>
        <p:spPr>
          <a:xfrm>
            <a:off x="327646" y="4797152"/>
            <a:ext cx="8204794" cy="830997"/>
          </a:xfrm>
          <a:prstGeom prst="rect">
            <a:avLst/>
          </a:prstGeom>
        </p:spPr>
        <p:txBody>
          <a:bodyPr wrap="square">
            <a:spAutoFit/>
          </a:bodyPr>
          <a:lstStyle/>
          <a:p>
            <a:r>
              <a:rPr lang="zh-CN" altLang="en-US" sz="2400" dirty="0" smtClean="0"/>
              <a:t>软件工程</a:t>
            </a:r>
            <a:r>
              <a:rPr lang="zh-CN" altLang="en-US" sz="2400" dirty="0"/>
              <a:t>过程</a:t>
            </a:r>
            <a:r>
              <a:rPr lang="zh-CN" altLang="en-US" sz="2400" dirty="0" smtClean="0"/>
              <a:t>小组（</a:t>
            </a:r>
            <a:r>
              <a:rPr lang="en-US" altLang="zh-CN" sz="2400" dirty="0"/>
              <a:t>Software Engineering Process </a:t>
            </a:r>
            <a:r>
              <a:rPr lang="en-US" altLang="zh-CN" sz="2400" dirty="0" smtClean="0"/>
              <a:t>Group</a:t>
            </a:r>
            <a:r>
              <a:rPr lang="zh-CN" altLang="en-US" sz="2400" dirty="0" smtClean="0"/>
              <a:t>，</a:t>
            </a:r>
            <a:r>
              <a:rPr lang="en-US" altLang="zh-CN" sz="2400" dirty="0" err="1"/>
              <a:t>SEPG</a:t>
            </a:r>
            <a:r>
              <a:rPr lang="zh-CN" altLang="en-US" sz="2400" dirty="0" smtClean="0"/>
              <a:t>）</a:t>
            </a:r>
            <a:endParaRPr lang="zh-CN" altLang="en-US" sz="2400" dirty="0"/>
          </a:p>
        </p:txBody>
      </p:sp>
    </p:spTree>
    <p:extLst>
      <p:ext uri="{BB962C8B-B14F-4D97-AF65-F5344CB8AC3E}">
        <p14:creationId xmlns:p14="http://schemas.microsoft.com/office/powerpoint/2010/main" val="2518576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t>质量特性</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5</a:t>
            </a:fld>
            <a:endParaRPr lang="en-US" altLang="zh-CN"/>
          </a:p>
        </p:txBody>
      </p:sp>
      <p:sp>
        <p:nvSpPr>
          <p:cNvPr id="8194" name="内容占位符 2" descr="Rectangle: Click to edit Master text styles&#10;Second level&#10;Third level&#10;Fourth level&#10;Fifth level"/>
          <p:cNvSpPr>
            <a:spLocks noGrp="1"/>
          </p:cNvSpPr>
          <p:nvPr>
            <p:ph idx="4294967295"/>
          </p:nvPr>
        </p:nvSpPr>
        <p:spPr>
          <a:xfrm>
            <a:off x="305817" y="1556792"/>
            <a:ext cx="8154615" cy="4608512"/>
          </a:xfrm>
        </p:spPr>
        <p:txBody>
          <a:bodyPr/>
          <a:lstStyle/>
          <a:p>
            <a:pPr>
              <a:lnSpc>
                <a:spcPct val="150000"/>
              </a:lnSpc>
            </a:pPr>
            <a:r>
              <a:rPr lang="zh-CN" altLang="en-US" dirty="0">
                <a:solidFill>
                  <a:srgbClr val="FF0000"/>
                </a:solidFill>
              </a:rPr>
              <a:t>质量特性</a:t>
            </a:r>
            <a:r>
              <a:rPr lang="zh-CN" altLang="en-US" dirty="0"/>
              <a:t>是指产品或服务满足人们明确或隐含需求的</a:t>
            </a:r>
            <a:r>
              <a:rPr lang="zh-CN" altLang="en-US" dirty="0" smtClean="0"/>
              <a:t>能力</a:t>
            </a:r>
            <a:endParaRPr lang="en-US" altLang="zh-CN" dirty="0" smtClean="0"/>
          </a:p>
          <a:p>
            <a:pPr>
              <a:lnSpc>
                <a:spcPct val="150000"/>
              </a:lnSpc>
              <a:buFont typeface="Wingdings" panose="05000000000000000000" pitchFamily="2" charset="2"/>
              <a:buChar char="Ø"/>
            </a:pPr>
            <a:r>
              <a:rPr lang="zh-CN" altLang="en-US" dirty="0">
                <a:solidFill>
                  <a:srgbClr val="FF0000"/>
                </a:solidFill>
              </a:rPr>
              <a:t>内在</a:t>
            </a:r>
            <a:r>
              <a:rPr lang="zh-CN" altLang="en-US" dirty="0"/>
              <a:t>质量特性</a:t>
            </a:r>
            <a:r>
              <a:rPr lang="zh-CN" altLang="en-US" dirty="0" smtClean="0"/>
              <a:t>：性能</a:t>
            </a:r>
            <a:r>
              <a:rPr lang="zh-CN" altLang="en-US" dirty="0"/>
              <a:t>、特性、强度、</a:t>
            </a:r>
            <a:r>
              <a:rPr lang="zh-CN" altLang="en-US" dirty="0" smtClean="0"/>
              <a:t>精度</a:t>
            </a:r>
            <a:endParaRPr lang="zh-CN" altLang="en-US" dirty="0"/>
          </a:p>
          <a:p>
            <a:pPr>
              <a:lnSpc>
                <a:spcPct val="150000"/>
              </a:lnSpc>
              <a:buClr>
                <a:schemeClr val="accent1"/>
              </a:buClr>
              <a:buFont typeface="Wingdings" pitchFamily="2" charset="2"/>
              <a:buChar char="Ø"/>
            </a:pPr>
            <a:r>
              <a:rPr lang="zh-CN" altLang="en-US" dirty="0">
                <a:solidFill>
                  <a:srgbClr val="FF0000"/>
                </a:solidFill>
              </a:rPr>
              <a:t>外在</a:t>
            </a:r>
            <a:r>
              <a:rPr lang="zh-CN" altLang="en-US" dirty="0"/>
              <a:t>质量特性</a:t>
            </a:r>
            <a:r>
              <a:rPr lang="zh-CN" altLang="en-US" dirty="0" smtClean="0"/>
              <a:t>：外形</a:t>
            </a:r>
            <a:r>
              <a:rPr lang="zh-CN" altLang="en-US" dirty="0"/>
              <a:t>、包装、装潢、色泽、</a:t>
            </a:r>
            <a:r>
              <a:rPr lang="zh-CN" altLang="en-US" dirty="0" smtClean="0"/>
              <a:t>味道</a:t>
            </a:r>
            <a:endParaRPr lang="zh-CN" altLang="en-US" dirty="0"/>
          </a:p>
          <a:p>
            <a:pPr>
              <a:lnSpc>
                <a:spcPct val="150000"/>
              </a:lnSpc>
              <a:buClr>
                <a:schemeClr val="accent1"/>
              </a:buClr>
              <a:buFont typeface="Wingdings" pitchFamily="2" charset="2"/>
              <a:buChar char="Ø"/>
            </a:pPr>
            <a:r>
              <a:rPr lang="zh-CN" altLang="en-US" dirty="0">
                <a:solidFill>
                  <a:srgbClr val="FF0000"/>
                </a:solidFill>
              </a:rPr>
              <a:t>经济</a:t>
            </a:r>
            <a:r>
              <a:rPr lang="zh-CN" altLang="en-US" dirty="0"/>
              <a:t>质量特性</a:t>
            </a:r>
            <a:r>
              <a:rPr lang="zh-CN" altLang="en-US" dirty="0" smtClean="0"/>
              <a:t>：寿命</a:t>
            </a:r>
            <a:r>
              <a:rPr lang="zh-CN" altLang="en-US" dirty="0"/>
              <a:t>、成本、价格、运营</a:t>
            </a:r>
            <a:r>
              <a:rPr lang="zh-CN" altLang="en-US" dirty="0" smtClean="0"/>
              <a:t>维护费用</a:t>
            </a:r>
            <a:endParaRPr lang="zh-CN" altLang="en-US" dirty="0"/>
          </a:p>
          <a:p>
            <a:pPr>
              <a:lnSpc>
                <a:spcPct val="150000"/>
              </a:lnSpc>
              <a:buClr>
                <a:schemeClr val="accent1"/>
              </a:buClr>
              <a:buFont typeface="Wingdings" pitchFamily="2" charset="2"/>
              <a:buChar char="Ø"/>
            </a:pPr>
            <a:r>
              <a:rPr lang="zh-CN" altLang="en-US" dirty="0">
                <a:solidFill>
                  <a:srgbClr val="FF0000"/>
                </a:solidFill>
              </a:rPr>
              <a:t>商业</a:t>
            </a:r>
            <a:r>
              <a:rPr lang="zh-CN" altLang="en-US" dirty="0"/>
              <a:t>质量特性</a:t>
            </a:r>
            <a:r>
              <a:rPr lang="zh-CN" altLang="en-US" dirty="0" smtClean="0"/>
              <a:t>：保质期</a:t>
            </a:r>
            <a:r>
              <a:rPr lang="zh-CN" altLang="en-US" dirty="0"/>
              <a:t>、保修期、售后服务</a:t>
            </a:r>
            <a:r>
              <a:rPr lang="zh-CN" altLang="en-US" dirty="0" smtClean="0"/>
              <a:t>水平</a:t>
            </a:r>
            <a:endParaRPr lang="zh-CN" altLang="en-US" dirty="0"/>
          </a:p>
          <a:p>
            <a:pPr>
              <a:lnSpc>
                <a:spcPct val="150000"/>
              </a:lnSpc>
              <a:buClr>
                <a:schemeClr val="accent1"/>
              </a:buClr>
              <a:buFont typeface="Wingdings" pitchFamily="2" charset="2"/>
              <a:buChar char="Ø"/>
            </a:pPr>
            <a:r>
              <a:rPr lang="zh-CN" altLang="en-US" dirty="0">
                <a:solidFill>
                  <a:srgbClr val="FF0000"/>
                </a:solidFill>
              </a:rPr>
              <a:t>环保</a:t>
            </a:r>
            <a:r>
              <a:rPr lang="zh-CN" altLang="en-US" dirty="0"/>
              <a:t>质量特性</a:t>
            </a:r>
            <a:r>
              <a:rPr lang="zh-CN" altLang="en-US" dirty="0" smtClean="0"/>
              <a:t>：产品环境</a:t>
            </a:r>
            <a:r>
              <a:rPr lang="zh-CN" altLang="en-US" dirty="0"/>
              <a:t>的</a:t>
            </a:r>
            <a:r>
              <a:rPr lang="zh-CN" altLang="en-US" dirty="0" smtClean="0"/>
              <a:t>保护或环境的污染</a:t>
            </a:r>
            <a:endParaRPr lang="en-US" altLang="zh-CN" dirty="0" smtClean="0"/>
          </a:p>
        </p:txBody>
      </p:sp>
    </p:spTree>
    <p:extLst>
      <p:ext uri="{BB962C8B-B14F-4D97-AF65-F5344CB8AC3E}">
        <p14:creationId xmlns:p14="http://schemas.microsoft.com/office/powerpoint/2010/main" val="330330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 calcmode="lin" valueType="num">
                                      <p:cBhvr additive="base">
                                        <p:cTn id="7" dur="500" fill="hold"/>
                                        <p:tgtEl>
                                          <p:spTgt spid="81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2" end="2"/>
                                            </p:txEl>
                                          </p:spTgt>
                                        </p:tgtEl>
                                        <p:attrNameLst>
                                          <p:attrName>style.visibility</p:attrName>
                                        </p:attrNameLst>
                                      </p:cBhvr>
                                      <p:to>
                                        <p:strVal val="visible"/>
                                      </p:to>
                                    </p:set>
                                    <p:anim calcmode="lin" valueType="num">
                                      <p:cBhvr additive="base">
                                        <p:cTn id="13" dur="500" fill="hold"/>
                                        <p:tgtEl>
                                          <p:spTgt spid="81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3" end="3"/>
                                            </p:txEl>
                                          </p:spTgt>
                                        </p:tgtEl>
                                        <p:attrNameLst>
                                          <p:attrName>style.visibility</p:attrName>
                                        </p:attrNameLst>
                                      </p:cBhvr>
                                      <p:to>
                                        <p:strVal val="visible"/>
                                      </p:to>
                                    </p:set>
                                    <p:anim calcmode="lin" valueType="num">
                                      <p:cBhvr additive="base">
                                        <p:cTn id="19" dur="500" fill="hold"/>
                                        <p:tgtEl>
                                          <p:spTgt spid="81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xEl>
                                              <p:pRg st="4" end="4"/>
                                            </p:txEl>
                                          </p:spTgt>
                                        </p:tgtEl>
                                        <p:attrNameLst>
                                          <p:attrName>style.visibility</p:attrName>
                                        </p:attrNameLst>
                                      </p:cBhvr>
                                      <p:to>
                                        <p:strVal val="visible"/>
                                      </p:to>
                                    </p:set>
                                    <p:anim calcmode="lin" valueType="num">
                                      <p:cBhvr additive="base">
                                        <p:cTn id="25"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4">
                                            <p:txEl>
                                              <p:pRg st="5" end="5"/>
                                            </p:txEl>
                                          </p:spTgt>
                                        </p:tgtEl>
                                        <p:attrNameLst>
                                          <p:attrName>style.visibility</p:attrName>
                                        </p:attrNameLst>
                                      </p:cBhvr>
                                      <p:to>
                                        <p:strVal val="visible"/>
                                      </p:to>
                                    </p:set>
                                    <p:anim calcmode="lin" valueType="num">
                                      <p:cBhvr additive="base">
                                        <p:cTn id="31"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zh-CN" dirty="0" smtClean="0">
                <a:solidFill>
                  <a:srgbClr val="FF0066"/>
                </a:solidFill>
                <a:latin typeface="+mn-ea"/>
                <a:ea typeface="+mn-ea"/>
                <a:cs typeface="+mn-cs"/>
              </a:rPr>
              <a:t>软件项目质量保证</a:t>
            </a:r>
            <a:endParaRPr kumimoji="1" lang="zh-CN" altLang="en-US" dirty="0" smtClean="0">
              <a:solidFill>
                <a:srgbClr val="FF0066"/>
              </a:solidFill>
              <a:latin typeface="+mn-ea"/>
              <a:ea typeface="+mn-ea"/>
              <a:cs typeface="+mn-cs"/>
            </a:endParaRPr>
          </a:p>
        </p:txBody>
      </p:sp>
      <p:sp>
        <p:nvSpPr>
          <p:cNvPr id="49155" name="内容占位符 2" descr="Rectangle: Click to edit Master text styles&#10;Second level&#10;Third level&#10;Fourth level&#10;Fifth level"/>
          <p:cNvSpPr>
            <a:spLocks noGrp="1"/>
          </p:cNvSpPr>
          <p:nvPr>
            <p:ph idx="1"/>
          </p:nvPr>
        </p:nvSpPr>
        <p:spPr>
          <a:xfrm>
            <a:off x="533400" y="1700808"/>
            <a:ext cx="8077200" cy="4536504"/>
          </a:xfrm>
        </p:spPr>
        <p:txBody>
          <a:bodyPr/>
          <a:lstStyle/>
          <a:p>
            <a:pPr>
              <a:lnSpc>
                <a:spcPct val="120000"/>
              </a:lnSpc>
            </a:pPr>
            <a:r>
              <a:rPr lang="zh-CN" altLang="zh-CN" dirty="0"/>
              <a:t>软件质量保证（</a:t>
            </a:r>
            <a:r>
              <a:rPr lang="en-US" altLang="zh-CN" dirty="0"/>
              <a:t>Software quality assurance</a:t>
            </a:r>
            <a:r>
              <a:rPr lang="zh-CN" altLang="en-US" dirty="0"/>
              <a:t>，</a:t>
            </a:r>
            <a:r>
              <a:rPr lang="en-US" altLang="zh-CN" dirty="0" err="1"/>
              <a:t>SQA</a:t>
            </a:r>
            <a:r>
              <a:rPr lang="zh-CN" altLang="en-US" dirty="0"/>
              <a:t>）是指确定、达到和维护所需要的软件质量而进行的所有有计划、有组织的管理活动</a:t>
            </a:r>
            <a:r>
              <a:rPr lang="zh-CN" altLang="en-US" dirty="0" smtClean="0"/>
              <a:t>。</a:t>
            </a:r>
            <a:endParaRPr lang="en-US" altLang="zh-CN" dirty="0" smtClean="0"/>
          </a:p>
          <a:p>
            <a:pPr>
              <a:lnSpc>
                <a:spcPct val="120000"/>
              </a:lnSpc>
            </a:pPr>
            <a:r>
              <a:rPr lang="zh-CN" altLang="zh-CN" dirty="0" smtClean="0"/>
              <a:t>（</a:t>
            </a:r>
            <a:r>
              <a:rPr lang="en-US" altLang="zh-CN" dirty="0" smtClean="0"/>
              <a:t>1</a:t>
            </a:r>
            <a:r>
              <a:rPr lang="zh-CN" altLang="zh-CN" dirty="0" smtClean="0"/>
              <a:t>）与</a:t>
            </a:r>
            <a:r>
              <a:rPr lang="en-US" altLang="zh-CN" dirty="0" err="1" smtClean="0"/>
              <a:t>SQA</a:t>
            </a:r>
            <a:r>
              <a:rPr lang="zh-CN" altLang="zh-CN" dirty="0" smtClean="0"/>
              <a:t>计划直接相关的工作。</a:t>
            </a:r>
          </a:p>
          <a:p>
            <a:pPr>
              <a:lnSpc>
                <a:spcPct val="120000"/>
              </a:lnSpc>
            </a:pPr>
            <a:r>
              <a:rPr lang="zh-CN" altLang="zh-CN" dirty="0"/>
              <a:t>（</a:t>
            </a:r>
            <a:r>
              <a:rPr lang="en-US" altLang="zh-CN" dirty="0"/>
              <a:t>2</a:t>
            </a:r>
            <a:r>
              <a:rPr lang="zh-CN" altLang="zh-CN" dirty="0"/>
              <a:t>）参与项目的阶段性</a:t>
            </a:r>
            <a:r>
              <a:rPr lang="zh-CN" altLang="zh-CN" dirty="0">
                <a:solidFill>
                  <a:srgbClr val="FF0000"/>
                </a:solidFill>
              </a:rPr>
              <a:t>评审和审计</a:t>
            </a:r>
            <a:r>
              <a:rPr lang="zh-CN" altLang="zh-CN" dirty="0"/>
              <a:t>。</a:t>
            </a:r>
            <a:endParaRPr lang="en-US" altLang="zh-CN" dirty="0"/>
          </a:p>
          <a:p>
            <a:pPr>
              <a:lnSpc>
                <a:spcPct val="120000"/>
              </a:lnSpc>
            </a:pPr>
            <a:r>
              <a:rPr lang="zh-CN" altLang="zh-CN" dirty="0"/>
              <a:t>（</a:t>
            </a:r>
            <a:r>
              <a:rPr lang="en-US" altLang="zh-CN" dirty="0"/>
              <a:t>3</a:t>
            </a:r>
            <a:r>
              <a:rPr lang="zh-CN" altLang="zh-CN" dirty="0"/>
              <a:t>）对项目日常活动与规程的符合性进行</a:t>
            </a:r>
            <a:r>
              <a:rPr lang="zh-CN" altLang="zh-CN" dirty="0">
                <a:solidFill>
                  <a:srgbClr val="FF0000"/>
                </a:solidFill>
              </a:rPr>
              <a:t>检查</a:t>
            </a:r>
            <a:r>
              <a:rPr lang="zh-CN" altLang="zh-CN" dirty="0"/>
              <a:t>。</a:t>
            </a:r>
            <a:endParaRPr lang="en-US" altLang="zh-CN" dirty="0"/>
          </a:p>
          <a:p>
            <a:pPr>
              <a:lnSpc>
                <a:spcPct val="120000"/>
              </a:lnSpc>
            </a:pPr>
            <a:r>
              <a:rPr lang="zh-CN" altLang="zh-CN" dirty="0"/>
              <a:t>（</a:t>
            </a:r>
            <a:r>
              <a:rPr lang="en-US" altLang="zh-CN" dirty="0"/>
              <a:t>4</a:t>
            </a:r>
            <a:r>
              <a:rPr lang="zh-CN" altLang="zh-CN" dirty="0"/>
              <a:t>）对配置管理工作的</a:t>
            </a:r>
            <a:r>
              <a:rPr lang="zh-CN" altLang="zh-CN" dirty="0">
                <a:solidFill>
                  <a:srgbClr val="FF0000"/>
                </a:solidFill>
              </a:rPr>
              <a:t>检查和审计</a:t>
            </a:r>
            <a:r>
              <a:rPr lang="zh-CN" altLang="zh-CN" dirty="0"/>
              <a:t>。</a:t>
            </a:r>
            <a:endParaRPr lang="en-US" altLang="zh-CN" dirty="0"/>
          </a:p>
          <a:p>
            <a:pPr>
              <a:lnSpc>
                <a:spcPct val="120000"/>
              </a:lnSpc>
            </a:pPr>
            <a:r>
              <a:rPr lang="zh-CN" altLang="zh-CN" dirty="0"/>
              <a:t>（</a:t>
            </a:r>
            <a:r>
              <a:rPr lang="en-US" altLang="zh-CN" dirty="0"/>
              <a:t>5</a:t>
            </a:r>
            <a:r>
              <a:rPr lang="zh-CN" altLang="zh-CN" dirty="0"/>
              <a:t>）</a:t>
            </a:r>
            <a:r>
              <a:rPr lang="zh-CN" altLang="zh-CN" dirty="0">
                <a:solidFill>
                  <a:srgbClr val="FF0000"/>
                </a:solidFill>
              </a:rPr>
              <a:t>跟踪</a:t>
            </a:r>
            <a:r>
              <a:rPr lang="zh-CN" altLang="zh-CN" dirty="0"/>
              <a:t>问题的解决情况。</a:t>
            </a:r>
          </a:p>
          <a:p>
            <a:pPr>
              <a:lnSpc>
                <a:spcPct val="120000"/>
              </a:lnSpc>
            </a:pPr>
            <a:r>
              <a:rPr lang="zh-CN" altLang="zh-CN" dirty="0"/>
              <a:t>（</a:t>
            </a:r>
            <a:r>
              <a:rPr lang="en-US" altLang="zh-CN" dirty="0"/>
              <a:t>6</a:t>
            </a:r>
            <a:r>
              <a:rPr lang="zh-CN" altLang="zh-CN" dirty="0"/>
              <a:t>）</a:t>
            </a:r>
            <a:r>
              <a:rPr lang="zh-CN" altLang="zh-CN" dirty="0">
                <a:solidFill>
                  <a:srgbClr val="FF0000"/>
                </a:solidFill>
              </a:rPr>
              <a:t>收集新方法</a:t>
            </a:r>
            <a:r>
              <a:rPr lang="zh-CN" altLang="zh-CN" dirty="0"/>
              <a:t>，提供过程改进的依据</a:t>
            </a:r>
            <a:r>
              <a:rPr lang="zh-CN" altLang="zh-CN" dirty="0" smtClean="0"/>
              <a:t>。</a:t>
            </a:r>
            <a:endParaRPr lang="zh-CN" altLang="zh-CN" dirty="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50</a:t>
            </a:fld>
            <a:endParaRPr lang="en-US" altLang="zh-CN"/>
          </a:p>
        </p:txBody>
      </p:sp>
    </p:spTree>
    <p:extLst>
      <p:ext uri="{BB962C8B-B14F-4D97-AF65-F5344CB8AC3E}">
        <p14:creationId xmlns:p14="http://schemas.microsoft.com/office/powerpoint/2010/main" val="224072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anim calcmode="lin" valueType="num">
                                      <p:cBhvr additive="base">
                                        <p:cTn id="11"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anim calcmode="lin" valueType="num">
                                      <p:cBhvr additive="base">
                                        <p:cTn id="19"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anim calcmode="lin" valueType="num">
                                      <p:cBhvr additive="base">
                                        <p:cTn id="23"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anim calcmode="lin" valueType="num">
                                      <p:cBhvr additive="base">
                                        <p:cTn id="27"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以下有关质量保证的叙述，错误的是（    ）</a:t>
            </a:r>
            <a:endParaRPr lang="en-US" altLang="zh-CN" dirty="0" smtClean="0"/>
          </a:p>
          <a:p>
            <a:pPr marL="720000">
              <a:lnSpc>
                <a:spcPct val="150000"/>
              </a:lnSpc>
            </a:pPr>
            <a:r>
              <a:rPr lang="en-US" altLang="zh-CN" dirty="0"/>
              <a:t>A</a:t>
            </a:r>
            <a:r>
              <a:rPr lang="en-US" altLang="zh-CN" dirty="0" smtClean="0"/>
              <a:t>.</a:t>
            </a:r>
            <a:r>
              <a:rPr lang="zh-CN" altLang="en-US" dirty="0" smtClean="0"/>
              <a:t>质量保证主要任务是识别与项目相关的各种质量标准</a:t>
            </a:r>
            <a:endParaRPr lang="en-US" altLang="zh-CN" dirty="0"/>
          </a:p>
          <a:p>
            <a:pPr marL="720000">
              <a:lnSpc>
                <a:spcPct val="150000"/>
              </a:lnSpc>
            </a:pPr>
            <a:r>
              <a:rPr lang="en-US" altLang="zh-CN" dirty="0"/>
              <a:t>B</a:t>
            </a:r>
            <a:r>
              <a:rPr lang="en-US" altLang="zh-CN" dirty="0" smtClean="0"/>
              <a:t>.</a:t>
            </a:r>
            <a:r>
              <a:rPr lang="zh-CN" altLang="en-US" dirty="0" smtClean="0"/>
              <a:t>质量保证应该贯穿整个项目生命期</a:t>
            </a:r>
            <a:endParaRPr lang="en-US" altLang="zh-CN" dirty="0"/>
          </a:p>
          <a:p>
            <a:pPr marL="720000">
              <a:lnSpc>
                <a:spcPct val="150000"/>
              </a:lnSpc>
            </a:pPr>
            <a:r>
              <a:rPr lang="en-US" altLang="zh-CN" dirty="0"/>
              <a:t>C</a:t>
            </a:r>
            <a:r>
              <a:rPr lang="en-US" altLang="zh-CN" dirty="0" smtClean="0"/>
              <a:t>.</a:t>
            </a:r>
            <a:r>
              <a:rPr lang="zh-CN" altLang="en-US" dirty="0" smtClean="0"/>
              <a:t>质量保证为质量的持续改进过程提供保证</a:t>
            </a:r>
            <a:endParaRPr lang="en-US" altLang="zh-CN" dirty="0"/>
          </a:p>
          <a:p>
            <a:pPr marL="720000">
              <a:lnSpc>
                <a:spcPct val="150000"/>
              </a:lnSpc>
            </a:pPr>
            <a:r>
              <a:rPr lang="en-US" altLang="zh-CN" dirty="0"/>
              <a:t>D</a:t>
            </a:r>
            <a:r>
              <a:rPr lang="en-US" altLang="zh-CN" dirty="0" smtClean="0"/>
              <a:t>.</a:t>
            </a:r>
            <a:r>
              <a:rPr lang="zh-CN" altLang="en-US" dirty="0" smtClean="0"/>
              <a:t>质量审计是质量保证的有效手段</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51</a:t>
            </a:fld>
            <a:endParaRPr lang="en-US" altLang="zh-CN"/>
          </a:p>
        </p:txBody>
      </p:sp>
      <p:sp>
        <p:nvSpPr>
          <p:cNvPr id="6" name="TextBox 5"/>
          <p:cNvSpPr txBox="1"/>
          <p:nvPr/>
        </p:nvSpPr>
        <p:spPr>
          <a:xfrm>
            <a:off x="5688124" y="1772816"/>
            <a:ext cx="504056"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spTree>
    <p:extLst>
      <p:ext uri="{BB962C8B-B14F-4D97-AF65-F5344CB8AC3E}">
        <p14:creationId xmlns:p14="http://schemas.microsoft.com/office/powerpoint/2010/main" val="25040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7.4  IT</a:t>
            </a:r>
            <a:r>
              <a:rPr lang="zh-CN" altLang="zh-CN" dirty="0" smtClean="0"/>
              <a:t>项目质量控制</a:t>
            </a:r>
            <a:endParaRPr lang="zh-CN" altLang="en-US" dirty="0"/>
          </a:p>
        </p:txBody>
      </p:sp>
      <p:sp>
        <p:nvSpPr>
          <p:cNvPr id="52227" name="内容占位符 2" descr="Rectangle: Click to edit Master text styles&#10;Second level&#10;Third level&#10;Fourth level&#10;Fifth level"/>
          <p:cNvSpPr>
            <a:spLocks noGrp="1"/>
          </p:cNvSpPr>
          <p:nvPr>
            <p:ph idx="1"/>
          </p:nvPr>
        </p:nvSpPr>
        <p:spPr/>
        <p:txBody>
          <a:bodyPr/>
          <a:lstStyle/>
          <a:p>
            <a:pPr marL="360000" indent="-457200">
              <a:lnSpc>
                <a:spcPct val="150000"/>
              </a:lnSpc>
            </a:pPr>
            <a:r>
              <a:rPr lang="zh-CN" altLang="en-US" dirty="0" smtClean="0">
                <a:solidFill>
                  <a:srgbClr val="FF0000"/>
                </a:solidFill>
              </a:rPr>
              <a:t>质量控制</a:t>
            </a:r>
            <a:r>
              <a:rPr lang="zh-CN" altLang="en-US" dirty="0"/>
              <a:t>（</a:t>
            </a:r>
            <a:r>
              <a:rPr lang="en-US" altLang="zh-CN" dirty="0"/>
              <a:t>Quality Control</a:t>
            </a:r>
            <a:r>
              <a:rPr lang="zh-CN" altLang="en-US" dirty="0"/>
              <a:t>，</a:t>
            </a:r>
            <a:r>
              <a:rPr lang="en-US" altLang="zh-CN" dirty="0"/>
              <a:t>QC</a:t>
            </a:r>
            <a:r>
              <a:rPr lang="zh-CN" altLang="en-US" dirty="0"/>
              <a:t>）</a:t>
            </a:r>
            <a:r>
              <a:rPr lang="zh-CN" altLang="en-US" dirty="0" smtClean="0"/>
              <a:t>是确定项目结果是否与质量标准相符，同时确定消除不符合的原因和方法，控制产品的质量，及时纠正缺陷的过程。</a:t>
            </a:r>
            <a:endParaRPr lang="en-US" altLang="zh-CN" dirty="0" smtClean="0"/>
          </a:p>
          <a:p>
            <a:pPr marL="360000" indent="-457200">
              <a:lnSpc>
                <a:spcPct val="150000"/>
              </a:lnSpc>
            </a:pPr>
            <a:r>
              <a:rPr lang="zh-CN" altLang="en-US" dirty="0" smtClean="0"/>
              <a:t>质量控制的</a:t>
            </a:r>
            <a:r>
              <a:rPr lang="zh-CN" altLang="en-US" dirty="0" smtClean="0">
                <a:solidFill>
                  <a:srgbClr val="FF0000"/>
                </a:solidFill>
              </a:rPr>
              <a:t>目的</a:t>
            </a:r>
            <a:r>
              <a:rPr lang="zh-CN" altLang="en-US" dirty="0" smtClean="0"/>
              <a:t>是保证项目成果的质量满足</a:t>
            </a:r>
            <a:r>
              <a:rPr lang="zh-CN" altLang="en-US" dirty="0" smtClean="0">
                <a:solidFill>
                  <a:srgbClr val="FF0000"/>
                </a:solidFill>
              </a:rPr>
              <a:t>项目质量计划</a:t>
            </a:r>
            <a:r>
              <a:rPr lang="zh-CN" altLang="en-US" dirty="0" smtClean="0"/>
              <a:t>中项目成果的质量要求。</a:t>
            </a:r>
            <a:endParaRPr lang="zh-CN" altLang="zh-CN" dirty="0" smtClean="0"/>
          </a:p>
          <a:p>
            <a:pPr marL="360000" indent="-457200">
              <a:lnSpc>
                <a:spcPct val="150000"/>
              </a:lnSpc>
            </a:pPr>
            <a:endParaRPr lang="zh-CN" altLang="en-US"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52</a:t>
            </a:fld>
            <a:endParaRPr lang="en-US" altLang="zh-CN"/>
          </a:p>
        </p:txBody>
      </p:sp>
    </p:spTree>
    <p:extLst>
      <p:ext uri="{BB962C8B-B14F-4D97-AF65-F5344CB8AC3E}">
        <p14:creationId xmlns:p14="http://schemas.microsoft.com/office/powerpoint/2010/main" val="2364097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defRPr/>
            </a:pPr>
            <a:r>
              <a:rPr lang="en-US" altLang="zh-CN" dirty="0" smtClean="0"/>
              <a:t>7.4.1  </a:t>
            </a:r>
            <a:r>
              <a:rPr lang="zh-CN" altLang="zh-CN" dirty="0"/>
              <a:t>常见的</a:t>
            </a:r>
            <a:r>
              <a:rPr lang="en-US" altLang="zh-CN" dirty="0"/>
              <a:t>IT</a:t>
            </a:r>
            <a:r>
              <a:rPr lang="zh-CN" altLang="zh-CN" dirty="0"/>
              <a:t>项目质量</a:t>
            </a:r>
            <a:r>
              <a:rPr lang="zh-CN" altLang="zh-CN" dirty="0" smtClean="0"/>
              <a:t>问题</a:t>
            </a:r>
            <a:endParaRPr lang="zh-CN" altLang="en-US" dirty="0"/>
          </a:p>
        </p:txBody>
      </p:sp>
      <p:sp>
        <p:nvSpPr>
          <p:cNvPr id="52227" name="内容占位符 2" descr="Rectangle: Click to edit Master text styles&#10;Second level&#10;Third level&#10;Fourth level&#10;Fifth level"/>
          <p:cNvSpPr>
            <a:spLocks noGrp="1"/>
          </p:cNvSpPr>
          <p:nvPr>
            <p:ph idx="1"/>
          </p:nvPr>
        </p:nvSpPr>
        <p:spPr/>
        <p:txBody>
          <a:bodyPr/>
          <a:lstStyle/>
          <a:p>
            <a:pPr marL="36000" indent="0">
              <a:lnSpc>
                <a:spcPct val="130000"/>
              </a:lnSpc>
            </a:pPr>
            <a:r>
              <a:rPr lang="en-US" altLang="zh-CN" dirty="0" smtClean="0">
                <a:sym typeface="Wingdings" pitchFamily="2" charset="2"/>
              </a:rPr>
              <a:t></a:t>
            </a:r>
            <a:r>
              <a:rPr lang="en-US" altLang="zh-CN" dirty="0" smtClean="0"/>
              <a:t> </a:t>
            </a:r>
            <a:r>
              <a:rPr lang="zh-CN" altLang="zh-CN" dirty="0" smtClean="0">
                <a:solidFill>
                  <a:srgbClr val="FF0000"/>
                </a:solidFill>
              </a:rPr>
              <a:t>违背</a:t>
            </a:r>
            <a:r>
              <a:rPr lang="en-US" altLang="zh-CN" dirty="0" smtClean="0">
                <a:solidFill>
                  <a:srgbClr val="FF0000"/>
                </a:solidFill>
              </a:rPr>
              <a:t>IT</a:t>
            </a:r>
            <a:r>
              <a:rPr lang="zh-CN" altLang="zh-CN" dirty="0" smtClean="0">
                <a:solidFill>
                  <a:srgbClr val="FF0000"/>
                </a:solidFill>
              </a:rPr>
              <a:t>项目规律</a:t>
            </a:r>
            <a:r>
              <a:rPr lang="zh-CN" altLang="zh-CN" dirty="0" smtClean="0"/>
              <a:t>。</a:t>
            </a:r>
            <a:r>
              <a:rPr lang="zh-CN" altLang="en-US" dirty="0" smtClean="0"/>
              <a:t>如未经可行性论证，不做调查分析就启动项目；不按技术要求实施，不经过必要的测试、检验和验收就交付使用等蛮干现象</a:t>
            </a:r>
            <a:endParaRPr lang="en-US" altLang="zh-CN" dirty="0" smtClean="0"/>
          </a:p>
          <a:p>
            <a:pPr marL="36000" indent="0">
              <a:lnSpc>
                <a:spcPct val="130000"/>
              </a:lnSpc>
            </a:pPr>
            <a:r>
              <a:rPr lang="en-US" altLang="zh-CN" dirty="0" smtClean="0">
                <a:sym typeface="Wingdings" pitchFamily="2" charset="2"/>
              </a:rPr>
              <a:t></a:t>
            </a:r>
            <a:r>
              <a:rPr lang="en-US" altLang="zh-CN" dirty="0" smtClean="0"/>
              <a:t> </a:t>
            </a:r>
            <a:r>
              <a:rPr lang="zh-CN" altLang="zh-CN" dirty="0" smtClean="0">
                <a:solidFill>
                  <a:srgbClr val="FF0000"/>
                </a:solidFill>
              </a:rPr>
              <a:t>技术方案本身的缺陷</a:t>
            </a:r>
            <a:r>
              <a:rPr lang="zh-CN" altLang="zh-CN" dirty="0" smtClean="0"/>
              <a:t>。</a:t>
            </a:r>
            <a:r>
              <a:rPr lang="zh-CN" altLang="en-US" dirty="0" smtClean="0"/>
              <a:t>系统整体方案本身有缺陷，造成实施中的修修补补，不能有效地保证目标实现。</a:t>
            </a:r>
            <a:endParaRPr lang="zh-CN" altLang="zh-CN" dirty="0" smtClean="0"/>
          </a:p>
          <a:p>
            <a:pPr marL="36000" indent="0">
              <a:lnSpc>
                <a:spcPct val="130000"/>
              </a:lnSpc>
            </a:pPr>
            <a:r>
              <a:rPr lang="en-US" altLang="zh-CN" dirty="0" smtClean="0">
                <a:sym typeface="Wingdings" pitchFamily="2" charset="2"/>
              </a:rPr>
              <a:t></a:t>
            </a:r>
            <a:r>
              <a:rPr lang="en-US" altLang="zh-CN" dirty="0" smtClean="0"/>
              <a:t> </a:t>
            </a:r>
            <a:r>
              <a:rPr lang="zh-CN" altLang="zh-CN" dirty="0" smtClean="0">
                <a:solidFill>
                  <a:srgbClr val="FF0000"/>
                </a:solidFill>
              </a:rPr>
              <a:t>基本部件不合格</a:t>
            </a:r>
            <a:r>
              <a:rPr lang="zh-CN" altLang="zh-CN" dirty="0" smtClean="0"/>
              <a:t>。</a:t>
            </a:r>
            <a:r>
              <a:rPr lang="zh-CN" altLang="en-US" dirty="0" smtClean="0"/>
              <a:t>选购的软件组件、中间件、硬件设备等不稳定、不合格，造成整个系统不能正常运行。</a:t>
            </a:r>
            <a:endParaRPr lang="zh-CN" altLang="zh-CN" dirty="0" smtClean="0"/>
          </a:p>
          <a:p>
            <a:pPr marL="36000" indent="0">
              <a:lnSpc>
                <a:spcPct val="130000"/>
              </a:lnSpc>
            </a:pPr>
            <a:r>
              <a:rPr lang="en-US" altLang="zh-CN" dirty="0" smtClean="0">
                <a:sym typeface="Wingdings" pitchFamily="2" charset="2"/>
              </a:rPr>
              <a:t> </a:t>
            </a:r>
            <a:r>
              <a:rPr lang="zh-CN" altLang="zh-CN" dirty="0" smtClean="0">
                <a:solidFill>
                  <a:srgbClr val="FF0000"/>
                </a:solidFill>
              </a:rPr>
              <a:t>实施中的管理问题</a:t>
            </a:r>
            <a:r>
              <a:rPr lang="zh-CN" altLang="zh-CN" dirty="0" smtClean="0"/>
              <a:t>。</a:t>
            </a:r>
            <a:r>
              <a:rPr lang="zh-CN" altLang="en-US" dirty="0" smtClean="0"/>
              <a:t>人员技术水平、敬业精神、工作责任心、管理疏忽。</a:t>
            </a:r>
            <a:endParaRPr lang="zh-CN"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53</a:t>
            </a:fld>
            <a:endParaRPr lang="en-US" altLang="zh-CN"/>
          </a:p>
        </p:txBody>
      </p:sp>
    </p:spTree>
    <p:extLst>
      <p:ext uri="{BB962C8B-B14F-4D97-AF65-F5344CB8AC3E}">
        <p14:creationId xmlns:p14="http://schemas.microsoft.com/office/powerpoint/2010/main" val="381135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8312" y="836613"/>
            <a:ext cx="7416055" cy="561975"/>
          </a:xfrm>
        </p:spPr>
        <p:txBody>
          <a:bodyPr/>
          <a:lstStyle/>
          <a:p>
            <a:r>
              <a:rPr lang="zh-CN" altLang="en-US" dirty="0" smtClean="0"/>
              <a:t>项目</a:t>
            </a:r>
            <a:r>
              <a:rPr lang="zh-CN" altLang="zh-CN" dirty="0" smtClean="0"/>
              <a:t>质量</a:t>
            </a:r>
            <a:r>
              <a:rPr lang="zh-CN" altLang="en-US" dirty="0" smtClean="0"/>
              <a:t>的影响因素</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54</a:t>
            </a:fld>
            <a:endParaRPr lang="en-US" altLang="zh-CN"/>
          </a:p>
        </p:txBody>
      </p:sp>
      <p:sp>
        <p:nvSpPr>
          <p:cNvPr id="53250" name="内容占位符 2" descr="Rectangle: Click to edit Master text styles&#10;Second level&#10;Third level&#10;Fourth level&#10;Fifth level"/>
          <p:cNvSpPr>
            <a:spLocks noGrp="1"/>
          </p:cNvSpPr>
          <p:nvPr>
            <p:ph idx="4294967295"/>
          </p:nvPr>
        </p:nvSpPr>
        <p:spPr>
          <a:xfrm>
            <a:off x="539552" y="1628775"/>
            <a:ext cx="8229600" cy="4525963"/>
          </a:xfrm>
        </p:spPr>
        <p:txBody>
          <a:bodyPr/>
          <a:lstStyle/>
          <a:p>
            <a:pPr>
              <a:lnSpc>
                <a:spcPct val="150000"/>
              </a:lnSpc>
            </a:pPr>
            <a:r>
              <a:rPr lang="en-US" altLang="zh-CN" dirty="0" smtClean="0">
                <a:sym typeface="Wingdings" pitchFamily="2" charset="2"/>
              </a:rPr>
              <a:t></a:t>
            </a:r>
            <a:r>
              <a:rPr lang="en-US" altLang="zh-CN" dirty="0" smtClean="0"/>
              <a:t>  </a:t>
            </a:r>
            <a:r>
              <a:rPr lang="zh-CN" altLang="zh-CN" dirty="0" smtClean="0">
                <a:solidFill>
                  <a:srgbClr val="FF0000"/>
                </a:solidFill>
              </a:rPr>
              <a:t>人</a:t>
            </a:r>
            <a:r>
              <a:rPr lang="zh-CN" altLang="zh-CN" dirty="0" smtClean="0"/>
              <a:t>的因素。</a:t>
            </a:r>
            <a:r>
              <a:rPr lang="zh-CN" altLang="en-US" dirty="0" smtClean="0"/>
              <a:t>人是最关键的因素，人的技术水平、工作态度、情绪、协调沟通能力对项目质量产生重要的影响。</a:t>
            </a:r>
            <a:endParaRPr lang="zh-CN" altLang="zh-CN" dirty="0" smtClean="0"/>
          </a:p>
          <a:p>
            <a:pPr>
              <a:lnSpc>
                <a:spcPct val="150000"/>
              </a:lnSpc>
            </a:pPr>
            <a:r>
              <a:rPr lang="en-US" altLang="zh-CN" dirty="0" smtClean="0">
                <a:sym typeface="Wingdings" pitchFamily="2" charset="2"/>
              </a:rPr>
              <a:t></a:t>
            </a:r>
            <a:r>
              <a:rPr lang="en-US" altLang="zh-CN" dirty="0" smtClean="0"/>
              <a:t>  </a:t>
            </a:r>
            <a:r>
              <a:rPr lang="zh-CN" altLang="zh-CN" dirty="0" smtClean="0">
                <a:solidFill>
                  <a:srgbClr val="FF0000"/>
                </a:solidFill>
              </a:rPr>
              <a:t>资源</a:t>
            </a:r>
            <a:r>
              <a:rPr lang="zh-CN" altLang="zh-CN" dirty="0" smtClean="0"/>
              <a:t>要素</a:t>
            </a:r>
            <a:r>
              <a:rPr lang="zh-CN" altLang="en-US" dirty="0" smtClean="0"/>
              <a:t>，设备、组件等不能保质保量按时到位</a:t>
            </a:r>
            <a:r>
              <a:rPr lang="zh-CN" altLang="zh-CN" dirty="0" smtClean="0"/>
              <a:t>。</a:t>
            </a:r>
          </a:p>
          <a:p>
            <a:pPr>
              <a:lnSpc>
                <a:spcPct val="150000"/>
              </a:lnSpc>
            </a:pPr>
            <a:r>
              <a:rPr lang="en-US" altLang="zh-CN" dirty="0" smtClean="0">
                <a:sym typeface="Wingdings" pitchFamily="2" charset="2"/>
              </a:rPr>
              <a:t></a:t>
            </a:r>
            <a:r>
              <a:rPr lang="en-US" altLang="zh-CN" dirty="0" smtClean="0"/>
              <a:t>  </a:t>
            </a:r>
            <a:r>
              <a:rPr lang="zh-CN" altLang="zh-CN" dirty="0" smtClean="0">
                <a:solidFill>
                  <a:srgbClr val="FF0000"/>
                </a:solidFill>
              </a:rPr>
              <a:t>方法</a:t>
            </a:r>
            <a:r>
              <a:rPr lang="zh-CN" altLang="zh-CN" dirty="0" smtClean="0"/>
              <a:t>因素</a:t>
            </a:r>
            <a:r>
              <a:rPr lang="zh-CN" altLang="en-US" dirty="0" smtClean="0"/>
              <a:t>，也可以称为技术因素，比如过旧的技术或不成熟的技术</a:t>
            </a:r>
            <a:r>
              <a:rPr lang="zh-CN" altLang="zh-CN" dirty="0" smtClean="0"/>
              <a:t>。</a:t>
            </a:r>
          </a:p>
          <a:p>
            <a:pPr>
              <a:lnSpc>
                <a:spcPct val="150000"/>
              </a:lnSpc>
            </a:pPr>
            <a:endParaRPr lang="zh-CN" altLang="en-US" dirty="0" smtClean="0"/>
          </a:p>
        </p:txBody>
      </p:sp>
    </p:spTree>
    <p:extLst>
      <p:ext uri="{BB962C8B-B14F-4D97-AF65-F5344CB8AC3E}">
        <p14:creationId xmlns:p14="http://schemas.microsoft.com/office/powerpoint/2010/main" val="85016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0">
                                            <p:txEl>
                                              <p:pRg st="1" end="1"/>
                                            </p:txEl>
                                          </p:spTgt>
                                        </p:tgtEl>
                                        <p:attrNameLst>
                                          <p:attrName>style.visibility</p:attrName>
                                        </p:attrNameLst>
                                      </p:cBhvr>
                                      <p:to>
                                        <p:strVal val="visible"/>
                                      </p:to>
                                    </p:set>
                                    <p:anim calcmode="lin" valueType="num">
                                      <p:cBhvr additive="base">
                                        <p:cTn id="13" dur="500" fill="hold"/>
                                        <p:tgtEl>
                                          <p:spTgt spid="5325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0">
                                            <p:txEl>
                                              <p:pRg st="2" end="2"/>
                                            </p:txEl>
                                          </p:spTgt>
                                        </p:tgtEl>
                                        <p:attrNameLst>
                                          <p:attrName>style.visibility</p:attrName>
                                        </p:attrNameLst>
                                      </p:cBhvr>
                                      <p:to>
                                        <p:strVal val="visible"/>
                                      </p:to>
                                    </p:set>
                                    <p:anim calcmode="lin" valueType="num">
                                      <p:cBhvr additive="base">
                                        <p:cTn id="19" dur="500" fill="hold"/>
                                        <p:tgtEl>
                                          <p:spTgt spid="5325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7.4.2  </a:t>
            </a:r>
            <a:r>
              <a:rPr kumimoji="1" lang="zh-CN" altLang="zh-CN" dirty="0" smtClean="0">
                <a:solidFill>
                  <a:srgbClr val="990099"/>
                </a:solidFill>
                <a:latin typeface="+mn-ea"/>
                <a:ea typeface="+mn-ea"/>
                <a:cs typeface="+mn-cs"/>
              </a:rPr>
              <a:t>实施质量控制</a:t>
            </a:r>
            <a:endParaRPr kumimoji="1" lang="zh-CN" altLang="en-US" dirty="0" smtClean="0">
              <a:solidFill>
                <a:srgbClr val="990099"/>
              </a:solidFill>
              <a:latin typeface="+mn-ea"/>
              <a:ea typeface="+mn-ea"/>
              <a:cs typeface="+mn-cs"/>
            </a:endParaRPr>
          </a:p>
        </p:txBody>
      </p:sp>
      <p:sp>
        <p:nvSpPr>
          <p:cNvPr id="54275" name="内容占位符 2" descr="Rectangle: Click to edit Master text styles&#10;Second level&#10;Third level&#10;Fourth level&#10;Fifth level"/>
          <p:cNvSpPr>
            <a:spLocks noGrp="1"/>
          </p:cNvSpPr>
          <p:nvPr>
            <p:ph idx="1"/>
          </p:nvPr>
        </p:nvSpPr>
        <p:spPr/>
        <p:txBody>
          <a:bodyPr/>
          <a:lstStyle/>
          <a:p>
            <a:pPr marL="36000" indent="0">
              <a:lnSpc>
                <a:spcPct val="150000"/>
              </a:lnSpc>
              <a:spcBef>
                <a:spcPts val="2400"/>
              </a:spcBef>
            </a:pPr>
            <a:r>
              <a:rPr lang="zh-CN" altLang="en-US" dirty="0" smtClean="0"/>
              <a:t>项目质量控制分两个方面：</a:t>
            </a:r>
            <a:endParaRPr lang="en-US" altLang="zh-CN" dirty="0" smtClean="0"/>
          </a:p>
          <a:p>
            <a:pPr marL="360000" indent="0">
              <a:lnSpc>
                <a:spcPct val="150000"/>
              </a:lnSpc>
            </a:pPr>
            <a:r>
              <a:rPr lang="zh-CN" altLang="en-US" dirty="0" smtClean="0"/>
              <a:t>①质量</a:t>
            </a:r>
            <a:r>
              <a:rPr lang="zh-CN" altLang="en-US" dirty="0" smtClean="0">
                <a:solidFill>
                  <a:srgbClr val="FF0000"/>
                </a:solidFill>
              </a:rPr>
              <a:t>监测</a:t>
            </a:r>
            <a:r>
              <a:rPr lang="zh-CN" altLang="en-US" dirty="0" smtClean="0"/>
              <a:t>，目的是收集、记录和汇报有关项目质量的信息</a:t>
            </a:r>
            <a:endParaRPr lang="en-US" altLang="zh-CN" dirty="0" smtClean="0"/>
          </a:p>
          <a:p>
            <a:pPr marL="360000" indent="0">
              <a:lnSpc>
                <a:spcPct val="150000"/>
              </a:lnSpc>
            </a:pPr>
            <a:r>
              <a:rPr lang="zh-CN" altLang="en-US" dirty="0" smtClean="0"/>
              <a:t>②质量</a:t>
            </a:r>
            <a:r>
              <a:rPr lang="zh-CN" altLang="en-US" dirty="0" smtClean="0">
                <a:solidFill>
                  <a:srgbClr val="FF0000"/>
                </a:solidFill>
              </a:rPr>
              <a:t>控制</a:t>
            </a:r>
            <a:r>
              <a:rPr lang="zh-CN" altLang="en-US" dirty="0" smtClean="0"/>
              <a:t>，通过质量监测提供的数据进行控制，确保项目质量与计划保持一致。</a:t>
            </a: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55</a:t>
            </a:fld>
            <a:endParaRPr lang="en-US" altLang="zh-CN"/>
          </a:p>
        </p:txBody>
      </p:sp>
    </p:spTree>
    <p:extLst>
      <p:ext uri="{BB962C8B-B14F-4D97-AF65-F5344CB8AC3E}">
        <p14:creationId xmlns:p14="http://schemas.microsoft.com/office/powerpoint/2010/main" val="121306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质量控制过程</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56</a:t>
            </a:fld>
            <a:endParaRPr lang="en-US" altLang="zh-CN"/>
          </a:p>
        </p:txBody>
      </p:sp>
      <p:grpSp>
        <p:nvGrpSpPr>
          <p:cNvPr id="4" name="Group 3"/>
          <p:cNvGrpSpPr>
            <a:grpSpLocks/>
          </p:cNvGrpSpPr>
          <p:nvPr/>
        </p:nvGrpSpPr>
        <p:grpSpPr bwMode="auto">
          <a:xfrm>
            <a:off x="900113" y="2133600"/>
            <a:ext cx="7632701" cy="3600450"/>
            <a:chOff x="0" y="0"/>
            <a:chExt cx="4808" cy="2020"/>
          </a:xfrm>
        </p:grpSpPr>
        <p:sp>
          <p:nvSpPr>
            <p:cNvPr id="5" name="AutoShape 4"/>
            <p:cNvSpPr>
              <a:spLocks noChangeArrowheads="1"/>
            </p:cNvSpPr>
            <p:nvPr/>
          </p:nvSpPr>
          <p:spPr bwMode="auto">
            <a:xfrm>
              <a:off x="0" y="0"/>
              <a:ext cx="1351" cy="186"/>
            </a:xfrm>
            <a:prstGeom prst="roundRect">
              <a:avLst>
                <a:gd name="adj" fmla="val 50000"/>
              </a:avLst>
            </a:prstGeom>
            <a:solidFill>
              <a:srgbClr val="FFC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Garamond" pitchFamily="18" charset="0"/>
                </a:rPr>
                <a:t>输入</a:t>
              </a:r>
            </a:p>
          </p:txBody>
        </p:sp>
        <p:sp>
          <p:nvSpPr>
            <p:cNvPr id="6" name="AutoShape 5"/>
            <p:cNvSpPr>
              <a:spLocks noChangeArrowheads="1"/>
            </p:cNvSpPr>
            <p:nvPr/>
          </p:nvSpPr>
          <p:spPr bwMode="auto">
            <a:xfrm>
              <a:off x="1633" y="0"/>
              <a:ext cx="1351" cy="186"/>
            </a:xfrm>
            <a:prstGeom prst="roundRect">
              <a:avLst>
                <a:gd name="adj" fmla="val 50000"/>
              </a:avLst>
            </a:prstGeom>
            <a:solidFill>
              <a:srgbClr val="FFC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dirty="0">
                  <a:latin typeface="Garamond" pitchFamily="18" charset="0"/>
                </a:rPr>
                <a:t>工具与技术</a:t>
              </a:r>
            </a:p>
          </p:txBody>
        </p:sp>
        <p:sp>
          <p:nvSpPr>
            <p:cNvPr id="7" name="AutoShape 6"/>
            <p:cNvSpPr>
              <a:spLocks noChangeArrowheads="1"/>
            </p:cNvSpPr>
            <p:nvPr/>
          </p:nvSpPr>
          <p:spPr bwMode="auto">
            <a:xfrm>
              <a:off x="3366" y="0"/>
              <a:ext cx="1351" cy="186"/>
            </a:xfrm>
            <a:prstGeom prst="roundRect">
              <a:avLst>
                <a:gd name="adj" fmla="val 50000"/>
              </a:avLst>
            </a:prstGeom>
            <a:solidFill>
              <a:srgbClr val="FFC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dirty="0">
                  <a:latin typeface="Garamond" pitchFamily="18" charset="0"/>
                </a:rPr>
                <a:t>输出</a:t>
              </a:r>
            </a:p>
          </p:txBody>
        </p:sp>
        <p:sp>
          <p:nvSpPr>
            <p:cNvPr id="8" name="AutoShape 7"/>
            <p:cNvSpPr>
              <a:spLocks noChangeArrowheads="1"/>
            </p:cNvSpPr>
            <p:nvPr/>
          </p:nvSpPr>
          <p:spPr bwMode="auto">
            <a:xfrm>
              <a:off x="45" y="226"/>
              <a:ext cx="1270" cy="1794"/>
            </a:xfrm>
            <a:prstGeom prst="roundRect">
              <a:avLst>
                <a:gd name="adj" fmla="val 9106"/>
              </a:avLst>
            </a:prstGeom>
            <a:noFill/>
            <a:ln w="25400" cmpd="sng">
              <a:solidFill>
                <a:srgbClr val="8497E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latin typeface="Garamond" pitchFamily="18" charset="0"/>
                </a:rPr>
                <a:t>1.</a:t>
              </a:r>
              <a:r>
                <a:rPr lang="zh-CN" altLang="zh-CN" dirty="0">
                  <a:latin typeface="Garamond" pitchFamily="18" charset="0"/>
                </a:rPr>
                <a:t>项目管理计划</a:t>
              </a:r>
            </a:p>
            <a:p>
              <a:r>
                <a:rPr lang="en-US" altLang="zh-CN" dirty="0">
                  <a:latin typeface="Garamond" pitchFamily="18" charset="0"/>
                </a:rPr>
                <a:t>2.</a:t>
              </a:r>
              <a:r>
                <a:rPr lang="zh-CN" altLang="zh-CN" dirty="0">
                  <a:latin typeface="Garamond" pitchFamily="18" charset="0"/>
                </a:rPr>
                <a:t>质量测量指标</a:t>
              </a:r>
            </a:p>
            <a:p>
              <a:r>
                <a:rPr lang="en-US" altLang="zh-CN" dirty="0">
                  <a:latin typeface="Garamond" pitchFamily="18" charset="0"/>
                </a:rPr>
                <a:t>3.</a:t>
              </a:r>
              <a:r>
                <a:rPr lang="zh-CN" altLang="zh-CN" dirty="0">
                  <a:latin typeface="Garamond" pitchFamily="18" charset="0"/>
                </a:rPr>
                <a:t>质量核对表</a:t>
              </a:r>
            </a:p>
            <a:p>
              <a:r>
                <a:rPr lang="en-US" altLang="zh-CN" dirty="0">
                  <a:latin typeface="Garamond" pitchFamily="18" charset="0"/>
                </a:rPr>
                <a:t>4.</a:t>
              </a:r>
              <a:r>
                <a:rPr lang="zh-CN" altLang="zh-CN" dirty="0">
                  <a:latin typeface="Garamond" pitchFamily="18" charset="0"/>
                </a:rPr>
                <a:t>工作绩效测量</a:t>
              </a:r>
            </a:p>
            <a:p>
              <a:r>
                <a:rPr lang="zh-CN" altLang="zh-CN" dirty="0">
                  <a:latin typeface="Garamond" pitchFamily="18" charset="0"/>
                </a:rPr>
                <a:t>   结果</a:t>
              </a:r>
            </a:p>
            <a:p>
              <a:r>
                <a:rPr lang="en-US" altLang="zh-CN" dirty="0">
                  <a:latin typeface="Garamond" pitchFamily="18" charset="0"/>
                </a:rPr>
                <a:t>5.</a:t>
              </a:r>
              <a:r>
                <a:rPr lang="zh-CN" altLang="zh-CN" dirty="0">
                  <a:latin typeface="Garamond" pitchFamily="18" charset="0"/>
                </a:rPr>
                <a:t>批准的变更请求</a:t>
              </a:r>
            </a:p>
            <a:p>
              <a:r>
                <a:rPr lang="en-US" altLang="zh-CN" dirty="0">
                  <a:latin typeface="Garamond" pitchFamily="18" charset="0"/>
                </a:rPr>
                <a:t>6.</a:t>
              </a:r>
              <a:r>
                <a:rPr lang="zh-CN" altLang="zh-CN" dirty="0">
                  <a:latin typeface="Garamond" pitchFamily="18" charset="0"/>
                </a:rPr>
                <a:t>可交付成果</a:t>
              </a:r>
            </a:p>
            <a:p>
              <a:r>
                <a:rPr lang="en-US" altLang="zh-CN" dirty="0">
                  <a:latin typeface="Garamond" pitchFamily="18" charset="0"/>
                </a:rPr>
                <a:t>7.</a:t>
              </a:r>
              <a:r>
                <a:rPr lang="zh-CN" altLang="zh-CN" dirty="0">
                  <a:latin typeface="Garamond" pitchFamily="18" charset="0"/>
                </a:rPr>
                <a:t>组织过程资产</a:t>
              </a:r>
            </a:p>
          </p:txBody>
        </p:sp>
        <p:sp>
          <p:nvSpPr>
            <p:cNvPr id="9" name="AutoShape 8"/>
            <p:cNvSpPr>
              <a:spLocks noChangeArrowheads="1"/>
            </p:cNvSpPr>
            <p:nvPr/>
          </p:nvSpPr>
          <p:spPr bwMode="auto">
            <a:xfrm>
              <a:off x="1678" y="226"/>
              <a:ext cx="1270" cy="1794"/>
            </a:xfrm>
            <a:prstGeom prst="roundRect">
              <a:avLst>
                <a:gd name="adj" fmla="val 9106"/>
              </a:avLst>
            </a:prstGeom>
            <a:noFill/>
            <a:ln w="25400" cmpd="sng">
              <a:solidFill>
                <a:srgbClr val="8497E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latin typeface="Garamond" pitchFamily="18" charset="0"/>
                </a:rPr>
                <a:t>1</a:t>
              </a:r>
              <a:r>
                <a:rPr lang="en-US" altLang="zh-CN" dirty="0" smtClean="0">
                  <a:latin typeface="Garamond" pitchFamily="18" charset="0"/>
                </a:rPr>
                <a:t>.</a:t>
              </a:r>
              <a:r>
                <a:rPr lang="zh-CN" altLang="en-US" dirty="0" smtClean="0">
                  <a:latin typeface="Garamond" pitchFamily="18" charset="0"/>
                </a:rPr>
                <a:t>帕累托图</a:t>
              </a:r>
              <a:endParaRPr lang="en-US" altLang="zh-CN" dirty="0" smtClean="0">
                <a:latin typeface="Garamond" pitchFamily="18" charset="0"/>
              </a:endParaRPr>
            </a:p>
            <a:p>
              <a:r>
                <a:rPr lang="en-US" altLang="zh-CN" dirty="0">
                  <a:latin typeface="Garamond" pitchFamily="18" charset="0"/>
                </a:rPr>
                <a:t>2.</a:t>
              </a:r>
              <a:r>
                <a:rPr lang="zh-CN" altLang="zh-CN" dirty="0" smtClean="0">
                  <a:latin typeface="Garamond" pitchFamily="18" charset="0"/>
                </a:rPr>
                <a:t>因果</a:t>
              </a:r>
              <a:r>
                <a:rPr lang="zh-CN" altLang="zh-CN" dirty="0">
                  <a:latin typeface="Garamond" pitchFamily="18" charset="0"/>
                </a:rPr>
                <a:t>图</a:t>
              </a:r>
            </a:p>
            <a:p>
              <a:r>
                <a:rPr lang="en-US" altLang="zh-CN" dirty="0" smtClean="0">
                  <a:latin typeface="Garamond" pitchFamily="18" charset="0"/>
                </a:rPr>
                <a:t>3.</a:t>
              </a:r>
              <a:r>
                <a:rPr lang="zh-CN" altLang="zh-CN" dirty="0" smtClean="0">
                  <a:latin typeface="Garamond" pitchFamily="18" charset="0"/>
                </a:rPr>
                <a:t>流程图</a:t>
              </a:r>
              <a:endParaRPr lang="zh-CN" altLang="zh-CN" dirty="0">
                <a:latin typeface="Garamond" pitchFamily="18" charset="0"/>
              </a:endParaRPr>
            </a:p>
            <a:p>
              <a:r>
                <a:rPr lang="en-US" altLang="zh-CN" dirty="0" smtClean="0">
                  <a:latin typeface="Garamond" pitchFamily="18" charset="0"/>
                </a:rPr>
                <a:t>4.</a:t>
              </a:r>
              <a:r>
                <a:rPr lang="zh-CN" altLang="zh-CN" dirty="0" smtClean="0">
                  <a:latin typeface="Garamond" pitchFamily="18" charset="0"/>
                </a:rPr>
                <a:t>统计抽样</a:t>
              </a:r>
              <a:endParaRPr lang="en-US" altLang="zh-CN" dirty="0" smtClean="0">
                <a:latin typeface="Garamond" pitchFamily="18" charset="0"/>
              </a:endParaRPr>
            </a:p>
            <a:p>
              <a:r>
                <a:rPr lang="en-US" altLang="zh-CN" dirty="0" smtClean="0">
                  <a:latin typeface="Garamond" pitchFamily="18" charset="0"/>
                </a:rPr>
                <a:t>5.</a:t>
              </a:r>
              <a:r>
                <a:rPr lang="zh-CN" altLang="en-US" dirty="0" smtClean="0">
                  <a:latin typeface="Garamond" pitchFamily="18" charset="0"/>
                </a:rPr>
                <a:t>软件项目质量</a:t>
              </a:r>
              <a:endParaRPr lang="en-US" altLang="zh-CN" dirty="0" smtClean="0">
                <a:latin typeface="Garamond" pitchFamily="18" charset="0"/>
              </a:endParaRPr>
            </a:p>
            <a:p>
              <a:r>
                <a:rPr lang="zh-CN" altLang="en-US" dirty="0" smtClean="0">
                  <a:latin typeface="Garamond" pitchFamily="18" charset="0"/>
                </a:rPr>
                <a:t>控制技术</a:t>
              </a:r>
              <a:endParaRPr lang="zh-CN" altLang="zh-CN" dirty="0">
                <a:latin typeface="Garamond" pitchFamily="18" charset="0"/>
              </a:endParaRPr>
            </a:p>
          </p:txBody>
        </p:sp>
        <p:sp>
          <p:nvSpPr>
            <p:cNvPr id="10" name="AutoShape 9"/>
            <p:cNvSpPr>
              <a:spLocks noChangeArrowheads="1"/>
            </p:cNvSpPr>
            <p:nvPr/>
          </p:nvSpPr>
          <p:spPr bwMode="auto">
            <a:xfrm>
              <a:off x="3311" y="226"/>
              <a:ext cx="1497" cy="1794"/>
            </a:xfrm>
            <a:prstGeom prst="roundRect">
              <a:avLst>
                <a:gd name="adj" fmla="val 9106"/>
              </a:avLst>
            </a:prstGeom>
            <a:noFill/>
            <a:ln w="25400" cmpd="sng">
              <a:solidFill>
                <a:srgbClr val="8497E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latin typeface="Garamond" pitchFamily="18" charset="0"/>
                </a:rPr>
                <a:t>1.</a:t>
              </a:r>
              <a:r>
                <a:rPr lang="zh-CN" altLang="zh-CN" dirty="0">
                  <a:latin typeface="Garamond" pitchFamily="18" charset="0"/>
                </a:rPr>
                <a:t>质量控制</a:t>
              </a:r>
              <a:r>
                <a:rPr lang="zh-CN" altLang="zh-CN" dirty="0" smtClean="0">
                  <a:latin typeface="Garamond" pitchFamily="18" charset="0"/>
                </a:rPr>
                <a:t>测量</a:t>
              </a:r>
              <a:r>
                <a:rPr lang="zh-CN" altLang="en-US" dirty="0" smtClean="0">
                  <a:latin typeface="Garamond" pitchFamily="18" charset="0"/>
                </a:rPr>
                <a:t>值</a:t>
              </a:r>
              <a:endParaRPr lang="zh-CN" altLang="zh-CN" dirty="0">
                <a:latin typeface="Garamond" pitchFamily="18" charset="0"/>
              </a:endParaRPr>
            </a:p>
            <a:p>
              <a:r>
                <a:rPr lang="en-US" altLang="zh-CN" dirty="0">
                  <a:latin typeface="Garamond" pitchFamily="18" charset="0"/>
                </a:rPr>
                <a:t>2.</a:t>
              </a:r>
              <a:r>
                <a:rPr lang="zh-CN" altLang="zh-CN" dirty="0" smtClean="0">
                  <a:latin typeface="Garamond" pitchFamily="18" charset="0"/>
                </a:rPr>
                <a:t>确认</a:t>
              </a:r>
              <a:r>
                <a:rPr lang="zh-CN" altLang="en-US" dirty="0" smtClean="0">
                  <a:latin typeface="Garamond" pitchFamily="18" charset="0"/>
                </a:rPr>
                <a:t>缺陷补救</a:t>
              </a:r>
              <a:endParaRPr lang="en-US" altLang="zh-CN" dirty="0" smtClean="0">
                <a:latin typeface="Garamond" pitchFamily="18" charset="0"/>
              </a:endParaRPr>
            </a:p>
            <a:p>
              <a:r>
                <a:rPr lang="en-US" altLang="zh-CN" dirty="0" smtClean="0">
                  <a:latin typeface="Garamond" pitchFamily="18" charset="0"/>
                </a:rPr>
                <a:t>3.</a:t>
              </a:r>
              <a:r>
                <a:rPr lang="zh-CN" altLang="en-US" dirty="0" smtClean="0">
                  <a:latin typeface="Garamond" pitchFamily="18" charset="0"/>
                </a:rPr>
                <a:t>更新的质量基准</a:t>
              </a:r>
              <a:endParaRPr lang="en-US" altLang="zh-CN" dirty="0" smtClean="0">
                <a:latin typeface="Garamond" pitchFamily="18" charset="0"/>
              </a:endParaRPr>
            </a:p>
            <a:p>
              <a:r>
                <a:rPr lang="en-US" altLang="zh-CN" dirty="0" smtClean="0">
                  <a:latin typeface="Garamond" pitchFamily="18" charset="0"/>
                </a:rPr>
                <a:t>4.</a:t>
              </a:r>
              <a:r>
                <a:rPr lang="zh-CN" altLang="en-US" dirty="0" smtClean="0">
                  <a:latin typeface="Garamond" pitchFamily="18" charset="0"/>
                </a:rPr>
                <a:t>推荐的纠正措施</a:t>
              </a:r>
              <a:endParaRPr lang="en-US" altLang="zh-CN" dirty="0" smtClean="0">
                <a:latin typeface="Garamond" pitchFamily="18" charset="0"/>
              </a:endParaRPr>
            </a:p>
            <a:p>
              <a:r>
                <a:rPr lang="en-US" altLang="zh-CN" dirty="0" smtClean="0">
                  <a:latin typeface="Garamond" pitchFamily="18" charset="0"/>
                </a:rPr>
                <a:t>5.</a:t>
              </a:r>
              <a:r>
                <a:rPr lang="zh-CN" altLang="en-US" dirty="0" smtClean="0">
                  <a:latin typeface="Garamond" pitchFamily="18" charset="0"/>
                </a:rPr>
                <a:t>推荐的预防措施</a:t>
              </a:r>
              <a:endParaRPr lang="en-US" altLang="zh-CN" dirty="0" smtClean="0">
                <a:latin typeface="Garamond" pitchFamily="18" charset="0"/>
              </a:endParaRPr>
            </a:p>
            <a:p>
              <a:r>
                <a:rPr lang="en-US" altLang="zh-CN" dirty="0">
                  <a:latin typeface="Garamond" pitchFamily="18" charset="0"/>
                </a:rPr>
                <a:t>6.</a:t>
              </a:r>
              <a:r>
                <a:rPr lang="zh-CN" altLang="zh-CN" dirty="0">
                  <a:latin typeface="Garamond" pitchFamily="18" charset="0"/>
                </a:rPr>
                <a:t>变更请求</a:t>
              </a:r>
            </a:p>
            <a:p>
              <a:r>
                <a:rPr lang="en-US" altLang="zh-CN" dirty="0" smtClean="0">
                  <a:latin typeface="Garamond" pitchFamily="18" charset="0"/>
                </a:rPr>
                <a:t>7.</a:t>
              </a:r>
              <a:r>
                <a:rPr lang="zh-CN" altLang="en-US" dirty="0" smtClean="0">
                  <a:latin typeface="Garamond" pitchFamily="18" charset="0"/>
                </a:rPr>
                <a:t>推荐的补救措施</a:t>
              </a:r>
              <a:endParaRPr lang="en-US" altLang="zh-CN" dirty="0" smtClean="0">
                <a:latin typeface="Garamond" pitchFamily="18" charset="0"/>
              </a:endParaRPr>
            </a:p>
            <a:p>
              <a:r>
                <a:rPr lang="en-US" altLang="zh-CN" dirty="0" smtClean="0">
                  <a:latin typeface="Garamond" pitchFamily="18" charset="0"/>
                </a:rPr>
                <a:t>8.</a:t>
              </a:r>
              <a:r>
                <a:rPr lang="zh-CN" altLang="zh-CN" dirty="0" smtClean="0">
                  <a:latin typeface="Garamond" pitchFamily="18" charset="0"/>
                </a:rPr>
                <a:t>组织</a:t>
              </a:r>
              <a:r>
                <a:rPr lang="zh-CN" altLang="zh-CN" dirty="0">
                  <a:latin typeface="Garamond" pitchFamily="18" charset="0"/>
                </a:rPr>
                <a:t>过程</a:t>
              </a:r>
              <a:r>
                <a:rPr lang="zh-CN" altLang="zh-CN" dirty="0" smtClean="0">
                  <a:latin typeface="Garamond" pitchFamily="18" charset="0"/>
                </a:rPr>
                <a:t>资产 </a:t>
              </a:r>
              <a:r>
                <a:rPr lang="en-US" altLang="zh-CN" dirty="0">
                  <a:latin typeface="Garamond" pitchFamily="18" charset="0"/>
                </a:rPr>
                <a:t>(</a:t>
              </a:r>
              <a:r>
                <a:rPr lang="zh-CN" altLang="zh-CN" dirty="0">
                  <a:latin typeface="Garamond" pitchFamily="18" charset="0"/>
                </a:rPr>
                <a:t>更新</a:t>
              </a:r>
              <a:r>
                <a:rPr lang="en-US" altLang="zh-CN" dirty="0">
                  <a:latin typeface="Garamond" pitchFamily="18" charset="0"/>
                </a:rPr>
                <a:t>)</a:t>
              </a:r>
            </a:p>
            <a:p>
              <a:r>
                <a:rPr lang="en-US" altLang="zh-CN" dirty="0" smtClean="0">
                  <a:latin typeface="Garamond" pitchFamily="18" charset="0"/>
                </a:rPr>
                <a:t>9.</a:t>
              </a:r>
              <a:r>
                <a:rPr lang="zh-CN" altLang="en-US" dirty="0" smtClean="0">
                  <a:latin typeface="Garamond" pitchFamily="18" charset="0"/>
                </a:rPr>
                <a:t>确认的可交付成果</a:t>
              </a:r>
              <a:endParaRPr lang="en-US" altLang="zh-CN" dirty="0" smtClean="0">
                <a:latin typeface="Garamond" pitchFamily="18" charset="0"/>
              </a:endParaRPr>
            </a:p>
            <a:p>
              <a:r>
                <a:rPr lang="en-US" altLang="zh-CN" dirty="0" smtClean="0">
                  <a:latin typeface="Garamond" pitchFamily="18" charset="0"/>
                </a:rPr>
                <a:t>10.</a:t>
              </a:r>
              <a:r>
                <a:rPr lang="zh-CN" altLang="zh-CN" dirty="0">
                  <a:latin typeface="Garamond" pitchFamily="18" charset="0"/>
                </a:rPr>
                <a:t>项目管理</a:t>
              </a:r>
              <a:r>
                <a:rPr lang="zh-CN" altLang="zh-CN" dirty="0" smtClean="0">
                  <a:latin typeface="Garamond" pitchFamily="18" charset="0"/>
                </a:rPr>
                <a:t>计划 </a:t>
              </a:r>
              <a:r>
                <a:rPr lang="en-US" altLang="zh-CN" dirty="0">
                  <a:latin typeface="Garamond" pitchFamily="18" charset="0"/>
                </a:rPr>
                <a:t>(</a:t>
              </a:r>
              <a:r>
                <a:rPr lang="zh-CN" altLang="zh-CN" dirty="0">
                  <a:latin typeface="Garamond" pitchFamily="18" charset="0"/>
                </a:rPr>
                <a:t>更新</a:t>
              </a:r>
              <a:r>
                <a:rPr lang="en-US" altLang="zh-CN" dirty="0" smtClean="0">
                  <a:latin typeface="Garamond" pitchFamily="18" charset="0"/>
                </a:rPr>
                <a:t>)</a:t>
              </a:r>
              <a:endParaRPr lang="en-US" altLang="zh-CN" dirty="0">
                <a:latin typeface="Garamond" pitchFamily="18" charset="0"/>
              </a:endParaRPr>
            </a:p>
          </p:txBody>
        </p:sp>
        <p:sp>
          <p:nvSpPr>
            <p:cNvPr id="11" name="AutoShape 10"/>
            <p:cNvSpPr>
              <a:spLocks noChangeArrowheads="1"/>
            </p:cNvSpPr>
            <p:nvPr/>
          </p:nvSpPr>
          <p:spPr bwMode="auto">
            <a:xfrm>
              <a:off x="1406" y="861"/>
              <a:ext cx="136" cy="545"/>
            </a:xfrm>
            <a:prstGeom prst="rightArrow">
              <a:avLst>
                <a:gd name="adj1" fmla="val 50000"/>
                <a:gd name="adj2" fmla="val 25000"/>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1"/>
            <p:cNvSpPr>
              <a:spLocks noChangeArrowheads="1"/>
            </p:cNvSpPr>
            <p:nvPr/>
          </p:nvSpPr>
          <p:spPr bwMode="auto">
            <a:xfrm>
              <a:off x="3039" y="861"/>
              <a:ext cx="136" cy="545"/>
            </a:xfrm>
            <a:prstGeom prst="rightArrow">
              <a:avLst>
                <a:gd name="adj1" fmla="val 50000"/>
                <a:gd name="adj2" fmla="val 25000"/>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08916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zh-CN" dirty="0" smtClean="0">
                <a:solidFill>
                  <a:srgbClr val="FF0066"/>
                </a:solidFill>
                <a:latin typeface="+mn-ea"/>
                <a:ea typeface="+mn-ea"/>
                <a:cs typeface="+mn-cs"/>
              </a:rPr>
              <a:t>质量控制分类</a:t>
            </a:r>
            <a:endParaRPr kumimoji="1" lang="zh-CN" altLang="en-US" dirty="0" smtClean="0">
              <a:solidFill>
                <a:srgbClr val="FF0066"/>
              </a:solidFill>
              <a:latin typeface="+mn-ea"/>
              <a:ea typeface="+mn-ea"/>
              <a:cs typeface="+mn-cs"/>
            </a:endParaRPr>
          </a:p>
        </p:txBody>
      </p:sp>
      <p:sp>
        <p:nvSpPr>
          <p:cNvPr id="55299" name="内容占位符 2" descr="Rectangle: Click to edit Master text styles&#10;Second level&#10;Third level&#10;Fourth level&#10;Fifth level"/>
          <p:cNvSpPr>
            <a:spLocks noGrp="1"/>
          </p:cNvSpPr>
          <p:nvPr>
            <p:ph idx="1"/>
          </p:nvPr>
        </p:nvSpPr>
        <p:spPr>
          <a:xfrm>
            <a:off x="539552" y="1628800"/>
            <a:ext cx="8077200" cy="4608512"/>
          </a:xfrm>
        </p:spPr>
        <p:txBody>
          <a:bodyPr/>
          <a:lstStyle/>
          <a:p>
            <a:pPr>
              <a:lnSpc>
                <a:spcPct val="120000"/>
              </a:lnSpc>
              <a:spcBef>
                <a:spcPts val="1200"/>
              </a:spcBef>
            </a:pPr>
            <a:r>
              <a:rPr lang="zh-CN" altLang="zh-CN" dirty="0" smtClean="0"/>
              <a:t>（</a:t>
            </a:r>
            <a:r>
              <a:rPr lang="en-US" altLang="zh-CN" dirty="0" smtClean="0"/>
              <a:t>1</a:t>
            </a:r>
            <a:r>
              <a:rPr lang="zh-CN" altLang="zh-CN" dirty="0" smtClean="0"/>
              <a:t>）</a:t>
            </a:r>
            <a:r>
              <a:rPr lang="zh-CN" altLang="en-US" dirty="0" smtClean="0">
                <a:solidFill>
                  <a:srgbClr val="FF0000"/>
                </a:solidFill>
              </a:rPr>
              <a:t>事前质量控制</a:t>
            </a:r>
            <a:r>
              <a:rPr lang="zh-CN" altLang="en-US" dirty="0" smtClean="0"/>
              <a:t>指项目在正式实施前进行的质量控制。</a:t>
            </a:r>
            <a:endParaRPr lang="en-US" altLang="zh-CN" dirty="0" smtClean="0"/>
          </a:p>
          <a:p>
            <a:pPr>
              <a:lnSpc>
                <a:spcPct val="120000"/>
              </a:lnSpc>
            </a:pPr>
            <a:r>
              <a:rPr lang="zh-CN" altLang="en-US" dirty="0" smtClean="0"/>
              <a:t>比如</a:t>
            </a:r>
            <a:r>
              <a:rPr lang="zh-CN" altLang="zh-CN" dirty="0" smtClean="0"/>
              <a:t>选择合适的项目承包组织</a:t>
            </a:r>
            <a:r>
              <a:rPr lang="zh-CN" altLang="en-US" dirty="0" smtClean="0"/>
              <a:t>，</a:t>
            </a:r>
            <a:r>
              <a:rPr lang="zh-CN" altLang="zh-CN" dirty="0" smtClean="0"/>
              <a:t>审查</a:t>
            </a:r>
            <a:r>
              <a:rPr lang="zh-CN" altLang="zh-CN" dirty="0"/>
              <a:t>技术方案</a:t>
            </a:r>
            <a:r>
              <a:rPr lang="zh-CN" altLang="zh-CN" dirty="0" smtClean="0"/>
              <a:t>，协助</a:t>
            </a:r>
            <a:r>
              <a:rPr lang="zh-CN" altLang="zh-CN" dirty="0"/>
              <a:t>开发组织完善质量保证体系和质量管理制度</a:t>
            </a:r>
            <a:r>
              <a:rPr lang="zh-CN" altLang="zh-CN" dirty="0" smtClean="0"/>
              <a:t>。</a:t>
            </a:r>
            <a:endParaRPr lang="en-US" altLang="zh-CN" dirty="0" smtClean="0"/>
          </a:p>
          <a:p>
            <a:pPr>
              <a:lnSpc>
                <a:spcPct val="120000"/>
              </a:lnSpc>
            </a:pPr>
            <a:r>
              <a:rPr lang="zh-CN" altLang="en-US" dirty="0" smtClean="0"/>
              <a:t>（</a:t>
            </a:r>
            <a:r>
              <a:rPr lang="en-US" altLang="zh-CN" dirty="0" smtClean="0"/>
              <a:t>2</a:t>
            </a:r>
            <a:r>
              <a:rPr lang="zh-CN" altLang="en-US" dirty="0" smtClean="0"/>
              <a:t>）</a:t>
            </a:r>
            <a:r>
              <a:rPr lang="zh-CN" altLang="en-US" dirty="0">
                <a:solidFill>
                  <a:srgbClr val="FF0000"/>
                </a:solidFill>
                <a:sym typeface="Wingdings" pitchFamily="2" charset="2"/>
              </a:rPr>
              <a:t>事中质量控制</a:t>
            </a:r>
            <a:r>
              <a:rPr lang="zh-CN" altLang="en-US" dirty="0">
                <a:sym typeface="Wingdings" pitchFamily="2" charset="2"/>
              </a:rPr>
              <a:t>指在项目实施过程中进行的质量控制。</a:t>
            </a:r>
            <a:endParaRPr lang="en-US" altLang="zh-CN" dirty="0">
              <a:sym typeface="Wingdings" pitchFamily="2" charset="2"/>
            </a:endParaRPr>
          </a:p>
          <a:p>
            <a:pPr>
              <a:lnSpc>
                <a:spcPct val="120000"/>
              </a:lnSpc>
            </a:pPr>
            <a:r>
              <a:rPr lang="zh-CN" altLang="en-US" dirty="0"/>
              <a:t>比如</a:t>
            </a:r>
            <a:r>
              <a:rPr lang="zh-CN" altLang="zh-CN" dirty="0"/>
              <a:t>按合同或需求规格说明书行使质量监督权</a:t>
            </a:r>
            <a:r>
              <a:rPr lang="zh-CN" altLang="en-US" dirty="0"/>
              <a:t>，</a:t>
            </a:r>
            <a:r>
              <a:rPr lang="zh-CN" altLang="zh-CN" dirty="0"/>
              <a:t>组织评审会议，及时分析、通报项目质量状况</a:t>
            </a:r>
            <a:r>
              <a:rPr lang="zh-CN" altLang="zh-CN" dirty="0" smtClean="0"/>
              <a:t>。</a:t>
            </a:r>
            <a:endParaRPr lang="en-US" altLang="zh-CN" dirty="0" smtClean="0"/>
          </a:p>
          <a:p>
            <a:pPr>
              <a:lnSpc>
                <a:spcPct val="150000"/>
              </a:lnSpc>
            </a:pPr>
            <a:r>
              <a:rPr lang="zh-CN" altLang="en-US" dirty="0" smtClean="0"/>
              <a:t>（</a:t>
            </a:r>
            <a:r>
              <a:rPr lang="en-US" altLang="zh-CN" dirty="0" smtClean="0"/>
              <a:t>3</a:t>
            </a:r>
            <a:r>
              <a:rPr lang="zh-CN" altLang="en-US" dirty="0" smtClean="0"/>
              <a:t>）</a:t>
            </a:r>
            <a:r>
              <a:rPr lang="zh-CN" altLang="en-US" dirty="0">
                <a:solidFill>
                  <a:srgbClr val="FF0000"/>
                </a:solidFill>
              </a:rPr>
              <a:t>事后质量控制</a:t>
            </a:r>
            <a:r>
              <a:rPr lang="zh-CN" altLang="en-US" dirty="0"/>
              <a:t>指在完成项目过程形成产品后的质量控制</a:t>
            </a:r>
            <a:r>
              <a:rPr lang="zh-CN" altLang="en-US" dirty="0" smtClean="0"/>
              <a:t>。</a:t>
            </a:r>
            <a:r>
              <a:rPr lang="zh-CN" altLang="zh-CN" dirty="0" smtClean="0"/>
              <a:t>组织</a:t>
            </a:r>
            <a:r>
              <a:rPr lang="zh-CN" altLang="zh-CN" dirty="0"/>
              <a:t>测试</a:t>
            </a:r>
            <a:r>
              <a:rPr lang="zh-CN" altLang="en-US" dirty="0"/>
              <a:t>，</a:t>
            </a:r>
            <a:r>
              <a:rPr lang="zh-CN" altLang="zh-CN" dirty="0"/>
              <a:t>整理有关的项目质量的技术文件，并编号、建档。</a:t>
            </a:r>
          </a:p>
          <a:p>
            <a:pPr>
              <a:lnSpc>
                <a:spcPct val="120000"/>
              </a:lnSpc>
            </a:pPr>
            <a:endParaRPr lang="zh-CN" altLang="zh-CN" dirty="0"/>
          </a:p>
          <a:p>
            <a:pPr>
              <a:lnSpc>
                <a:spcPct val="120000"/>
              </a:lnSpc>
            </a:pPr>
            <a:endParaRPr lang="zh-CN" altLang="zh-CN" dirty="0"/>
          </a:p>
          <a:p>
            <a:pPr>
              <a:lnSpc>
                <a:spcPct val="120000"/>
              </a:lnSpc>
              <a:buFont typeface="Wingdings"/>
              <a:buChar char="q"/>
            </a:pPr>
            <a:endParaRPr lang="zh-CN" altLang="zh-CN"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57</a:t>
            </a:fld>
            <a:endParaRPr lang="en-US" altLang="zh-CN"/>
          </a:p>
        </p:txBody>
      </p:sp>
    </p:spTree>
    <p:extLst>
      <p:ext uri="{BB962C8B-B14F-4D97-AF65-F5344CB8AC3E}">
        <p14:creationId xmlns:p14="http://schemas.microsoft.com/office/powerpoint/2010/main" val="1425211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299">
                                            <p:txEl>
                                              <p:pRg st="3" end="3"/>
                                            </p:txEl>
                                          </p:spTgt>
                                        </p:tgtEl>
                                        <p:attrNameLst>
                                          <p:attrName>style.visibility</p:attrName>
                                        </p:attrNameLst>
                                      </p:cBhvr>
                                      <p:to>
                                        <p:strVal val="visible"/>
                                      </p:to>
                                    </p:set>
                                    <p:anim calcmode="lin" valueType="num">
                                      <p:cBhvr additive="base">
                                        <p:cTn id="25"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299">
                                            <p:txEl>
                                              <p:pRg st="4" end="4"/>
                                            </p:txEl>
                                          </p:spTgt>
                                        </p:tgtEl>
                                        <p:attrNameLst>
                                          <p:attrName>style.visibility</p:attrName>
                                        </p:attrNameLst>
                                      </p:cBhvr>
                                      <p:to>
                                        <p:strVal val="visible"/>
                                      </p:to>
                                    </p:set>
                                    <p:anim calcmode="lin" valueType="num">
                                      <p:cBhvr additive="base">
                                        <p:cTn id="31"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990099"/>
                </a:solidFill>
                <a:latin typeface="+mn-ea"/>
                <a:ea typeface="+mn-ea"/>
                <a:cs typeface="+mn-cs"/>
              </a:rPr>
              <a:t>7.4.3  IT</a:t>
            </a:r>
            <a:r>
              <a:rPr kumimoji="1" lang="zh-CN" altLang="zh-CN" dirty="0" smtClean="0">
                <a:solidFill>
                  <a:srgbClr val="990099"/>
                </a:solidFill>
                <a:latin typeface="+mn-ea"/>
                <a:ea typeface="+mn-ea"/>
                <a:cs typeface="+mn-cs"/>
              </a:rPr>
              <a:t>项目质量控制工具与技术</a:t>
            </a:r>
            <a:endParaRPr kumimoji="1" lang="zh-CN" altLang="en-US" dirty="0" smtClean="0">
              <a:solidFill>
                <a:srgbClr val="990099"/>
              </a:solidFill>
              <a:latin typeface="+mn-ea"/>
              <a:ea typeface="+mn-ea"/>
              <a:cs typeface="+mn-cs"/>
            </a:endParaRPr>
          </a:p>
        </p:txBody>
      </p:sp>
      <p:sp>
        <p:nvSpPr>
          <p:cNvPr id="61443" name="内容占位符 2" descr="Rectangle: Click to edit Master text styles&#10;Second level&#10;Third level&#10;Fourth level&#10;Fifth level"/>
          <p:cNvSpPr>
            <a:spLocks noGrp="1"/>
          </p:cNvSpPr>
          <p:nvPr>
            <p:ph idx="1"/>
          </p:nvPr>
        </p:nvSpPr>
        <p:spPr>
          <a:xfrm>
            <a:off x="539552" y="1484784"/>
            <a:ext cx="8064896" cy="4680520"/>
          </a:xfrm>
        </p:spPr>
        <p:txBody>
          <a:bodyPr/>
          <a:lstStyle/>
          <a:p>
            <a:pPr marL="360000" lvl="2" indent="-457200">
              <a:lnSpc>
                <a:spcPct val="120000"/>
              </a:lnSpc>
              <a:buNone/>
            </a:pPr>
            <a:r>
              <a:rPr lang="zh-CN" altLang="en-US" dirty="0" smtClean="0">
                <a:solidFill>
                  <a:srgbClr val="FF0000"/>
                </a:solidFill>
                <a:latin typeface="+mn-ea"/>
                <a:ea typeface="+mn-ea"/>
              </a:rPr>
              <a:t>质量控制的任务</a:t>
            </a:r>
            <a:r>
              <a:rPr lang="zh-CN" altLang="en-US" dirty="0" smtClean="0">
                <a:latin typeface="+mn-ea"/>
                <a:ea typeface="+mn-ea"/>
              </a:rPr>
              <a:t>是策划可行的质量管理活动，正确地执行和控制这些活动以保证绝大多数的缺陷可以在开发过程中被发现。</a:t>
            </a:r>
            <a:r>
              <a:rPr lang="zh-CN" altLang="en-US" dirty="0" smtClean="0">
                <a:solidFill>
                  <a:srgbClr val="FF0000"/>
                </a:solidFill>
                <a:latin typeface="+mn-ea"/>
                <a:ea typeface="+mn-ea"/>
              </a:rPr>
              <a:t>识别缺陷，消除缺陷</a:t>
            </a:r>
            <a:r>
              <a:rPr lang="zh-CN" altLang="en-US" dirty="0" smtClean="0">
                <a:latin typeface="+mn-ea"/>
                <a:ea typeface="+mn-ea"/>
              </a:rPr>
              <a:t>。</a:t>
            </a:r>
            <a:endParaRPr lang="en-US" altLang="zh-CN" dirty="0" smtClean="0">
              <a:latin typeface="+mn-ea"/>
              <a:ea typeface="+mn-ea"/>
            </a:endParaRPr>
          </a:p>
          <a:p>
            <a:pPr marL="0" lvl="2" indent="0">
              <a:lnSpc>
                <a:spcPct val="120000"/>
              </a:lnSpc>
              <a:spcBef>
                <a:spcPts val="2400"/>
              </a:spcBef>
              <a:buNone/>
            </a:pPr>
            <a:r>
              <a:rPr lang="zh-CN" altLang="en-US" dirty="0" smtClean="0">
                <a:latin typeface="+mn-ea"/>
                <a:ea typeface="+mn-ea"/>
              </a:rPr>
              <a:t>常见的</a:t>
            </a:r>
            <a:r>
              <a:rPr lang="en-US" altLang="zh-CN" dirty="0" smtClean="0">
                <a:latin typeface="+mn-ea"/>
                <a:ea typeface="+mn-ea"/>
              </a:rPr>
              <a:t>IT</a:t>
            </a:r>
            <a:r>
              <a:rPr lang="zh-CN" altLang="en-US" dirty="0" smtClean="0">
                <a:latin typeface="+mn-ea"/>
                <a:ea typeface="+mn-ea"/>
              </a:rPr>
              <a:t>项目质量控制工具和技术：</a:t>
            </a:r>
            <a:endParaRPr lang="en-US" altLang="zh-CN" dirty="0">
              <a:latin typeface="+mn-ea"/>
              <a:ea typeface="+mn-ea"/>
            </a:endParaRPr>
          </a:p>
          <a:p>
            <a:pPr marL="360000" lvl="2" indent="0">
              <a:lnSpc>
                <a:spcPct val="120000"/>
              </a:lnSpc>
              <a:buNone/>
            </a:pPr>
            <a:r>
              <a:rPr lang="en-US" altLang="zh-CN" dirty="0" smtClean="0">
                <a:latin typeface="+mn-ea"/>
                <a:ea typeface="+mn-ea"/>
              </a:rPr>
              <a:t>1. </a:t>
            </a:r>
            <a:r>
              <a:rPr lang="zh-CN" altLang="zh-CN" dirty="0" smtClean="0">
                <a:latin typeface="+mn-ea"/>
                <a:ea typeface="+mn-ea"/>
              </a:rPr>
              <a:t>帕累托图</a:t>
            </a:r>
            <a:endParaRPr lang="en-US" altLang="zh-CN" dirty="0" smtClean="0">
              <a:latin typeface="+mn-ea"/>
              <a:ea typeface="+mn-ea"/>
            </a:endParaRPr>
          </a:p>
          <a:p>
            <a:pPr marL="360000" lvl="2" indent="0">
              <a:lnSpc>
                <a:spcPct val="120000"/>
              </a:lnSpc>
              <a:buNone/>
            </a:pPr>
            <a:r>
              <a:rPr lang="en-US" altLang="zh-CN" dirty="0" smtClean="0">
                <a:latin typeface="+mn-ea"/>
                <a:ea typeface="+mn-ea"/>
              </a:rPr>
              <a:t>2. </a:t>
            </a:r>
            <a:r>
              <a:rPr lang="zh-CN" altLang="en-US" dirty="0" smtClean="0">
                <a:latin typeface="+mn-ea"/>
                <a:ea typeface="+mn-ea"/>
              </a:rPr>
              <a:t>因果图</a:t>
            </a:r>
            <a:endParaRPr lang="zh-CN" altLang="zh-CN" dirty="0" smtClean="0">
              <a:latin typeface="+mn-ea"/>
              <a:ea typeface="+mn-ea"/>
            </a:endParaRPr>
          </a:p>
          <a:p>
            <a:pPr marL="360000" indent="0">
              <a:lnSpc>
                <a:spcPct val="120000"/>
              </a:lnSpc>
            </a:pPr>
            <a:r>
              <a:rPr lang="en-US" altLang="zh-CN" dirty="0" smtClean="0">
                <a:latin typeface="+mn-ea"/>
              </a:rPr>
              <a:t>3. </a:t>
            </a:r>
            <a:r>
              <a:rPr lang="zh-CN" altLang="en-US" dirty="0" smtClean="0">
                <a:latin typeface="+mn-ea"/>
              </a:rPr>
              <a:t>流程图</a:t>
            </a:r>
            <a:endParaRPr lang="en-US" altLang="zh-CN" dirty="0" smtClean="0">
              <a:latin typeface="+mn-ea"/>
            </a:endParaRPr>
          </a:p>
          <a:p>
            <a:pPr marL="360000" indent="0">
              <a:lnSpc>
                <a:spcPct val="120000"/>
              </a:lnSpc>
            </a:pPr>
            <a:r>
              <a:rPr lang="en-US" altLang="zh-CN" dirty="0" smtClean="0">
                <a:latin typeface="+mn-ea"/>
              </a:rPr>
              <a:t>4. </a:t>
            </a:r>
            <a:r>
              <a:rPr lang="zh-CN" altLang="en-US" dirty="0" smtClean="0">
                <a:latin typeface="+mn-ea"/>
              </a:rPr>
              <a:t>统计抽样</a:t>
            </a:r>
            <a:endParaRPr lang="en-US" altLang="zh-CN" dirty="0" smtClean="0">
              <a:latin typeface="+mn-ea"/>
            </a:endParaRPr>
          </a:p>
          <a:p>
            <a:pPr marL="360000" indent="0">
              <a:lnSpc>
                <a:spcPct val="120000"/>
              </a:lnSpc>
            </a:pPr>
            <a:r>
              <a:rPr lang="en-US" altLang="zh-CN" dirty="0" smtClean="0">
                <a:latin typeface="+mn-ea"/>
              </a:rPr>
              <a:t>5.</a:t>
            </a:r>
            <a:r>
              <a:rPr lang="zh-CN" altLang="en-US" dirty="0" smtClean="0">
                <a:latin typeface="+mn-ea"/>
              </a:rPr>
              <a:t>软件项目质量控制技术</a:t>
            </a:r>
            <a:endParaRPr lang="en-US" altLang="zh-CN" dirty="0" smtClean="0">
              <a:latin typeface="+mn-ea"/>
            </a:endParaRP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58</a:t>
            </a:fld>
            <a:endParaRPr lang="en-US" altLang="zh-CN"/>
          </a:p>
        </p:txBody>
      </p:sp>
    </p:spTree>
    <p:extLst>
      <p:ext uri="{BB962C8B-B14F-4D97-AF65-F5344CB8AC3E}">
        <p14:creationId xmlns:p14="http://schemas.microsoft.com/office/powerpoint/2010/main" val="1516001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anim calcmode="lin" valueType="num">
                                      <p:cBhvr additive="base">
                                        <p:cTn id="11"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anim calcmode="lin" valueType="num">
                                      <p:cBhvr additive="base">
                                        <p:cTn id="1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 calcmode="lin" valueType="num">
                                      <p:cBhvr additive="base">
                                        <p:cTn id="23"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4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443">
                                            <p:txEl>
                                              <p:pRg st="6" end="6"/>
                                            </p:txEl>
                                          </p:spTgt>
                                        </p:tgtEl>
                                        <p:attrNameLst>
                                          <p:attrName>style.visibility</p:attrName>
                                        </p:attrNameLst>
                                      </p:cBhvr>
                                      <p:to>
                                        <p:strVal val="visible"/>
                                      </p:to>
                                    </p:set>
                                    <p:anim calcmode="lin" valueType="num">
                                      <p:cBhvr additive="base">
                                        <p:cTn id="27"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defRPr/>
            </a:pPr>
            <a:r>
              <a:rPr lang="en-US" altLang="zh-CN" dirty="0" smtClean="0"/>
              <a:t>1</a:t>
            </a:r>
            <a:r>
              <a:rPr lang="zh-CN" altLang="zh-CN" dirty="0"/>
              <a:t>．帕累托</a:t>
            </a:r>
            <a:r>
              <a:rPr lang="zh-CN" altLang="zh-CN" dirty="0" smtClean="0"/>
              <a:t>图</a:t>
            </a:r>
            <a:r>
              <a:rPr lang="zh-CN" altLang="en-US" dirty="0" smtClean="0"/>
              <a:t>（排列图）</a:t>
            </a:r>
            <a:endParaRPr kumimoji="1" lang="zh-CN" altLang="en-US" dirty="0" smtClean="0">
              <a:solidFill>
                <a:srgbClr val="990099"/>
              </a:solidFill>
              <a:latin typeface="+mn-lt"/>
              <a:ea typeface="隶书" pitchFamily="49" charset="-122"/>
              <a:cs typeface="+mn-cs"/>
            </a:endParaRPr>
          </a:p>
        </p:txBody>
      </p:sp>
      <p:sp>
        <p:nvSpPr>
          <p:cNvPr id="61443" name="内容占位符 2" descr="Rectangle: Click to edit Master text styles&#10;Second level&#10;Third level&#10;Fourth level&#10;Fifth level"/>
          <p:cNvSpPr>
            <a:spLocks noGrp="1"/>
          </p:cNvSpPr>
          <p:nvPr>
            <p:ph idx="1"/>
          </p:nvPr>
        </p:nvSpPr>
        <p:spPr>
          <a:xfrm>
            <a:off x="762000" y="1524000"/>
            <a:ext cx="7698432" cy="4569296"/>
          </a:xfrm>
        </p:spPr>
        <p:txBody>
          <a:bodyPr/>
          <a:lstStyle/>
          <a:p>
            <a:pPr marL="360000" indent="-360000">
              <a:lnSpc>
                <a:spcPct val="150000"/>
              </a:lnSpc>
            </a:pPr>
            <a:r>
              <a:rPr lang="zh-CN" altLang="en-US" dirty="0" smtClean="0"/>
              <a:t>意大利经济学家</a:t>
            </a:r>
            <a:r>
              <a:rPr lang="en-US" altLang="zh-CN" dirty="0" smtClean="0"/>
              <a:t>Vilfredo Pareto</a:t>
            </a:r>
            <a:r>
              <a:rPr lang="zh-CN" altLang="en-US" dirty="0" smtClean="0"/>
              <a:t>，</a:t>
            </a:r>
            <a:r>
              <a:rPr lang="en-US" altLang="zh-CN" dirty="0" smtClean="0"/>
              <a:t>1897</a:t>
            </a:r>
            <a:r>
              <a:rPr lang="zh-CN" altLang="en-US" dirty="0" smtClean="0"/>
              <a:t>年提出，</a:t>
            </a:r>
            <a:r>
              <a:rPr lang="en-US" altLang="zh-CN" dirty="0" smtClean="0">
                <a:solidFill>
                  <a:srgbClr val="FF0000"/>
                </a:solidFill>
              </a:rPr>
              <a:t>80/20</a:t>
            </a:r>
            <a:r>
              <a:rPr lang="zh-CN" altLang="en-US" dirty="0" smtClean="0">
                <a:solidFill>
                  <a:srgbClr val="FF0000"/>
                </a:solidFill>
              </a:rPr>
              <a:t>法则</a:t>
            </a:r>
            <a:r>
              <a:rPr lang="zh-CN" altLang="en-US" dirty="0" smtClean="0"/>
              <a:t>，</a:t>
            </a:r>
            <a:r>
              <a:rPr lang="en-US" altLang="zh-CN" dirty="0" smtClean="0"/>
              <a:t>80%</a:t>
            </a:r>
            <a:r>
              <a:rPr lang="zh-CN" altLang="en-US" dirty="0" smtClean="0"/>
              <a:t>的财富集中在</a:t>
            </a:r>
            <a:r>
              <a:rPr lang="en-US" altLang="zh-CN" dirty="0" smtClean="0"/>
              <a:t>20%</a:t>
            </a:r>
            <a:r>
              <a:rPr lang="zh-CN" altLang="en-US" dirty="0" smtClean="0"/>
              <a:t>的人手里。</a:t>
            </a:r>
            <a:endParaRPr lang="en-US" altLang="zh-CN" dirty="0" smtClean="0"/>
          </a:p>
          <a:p>
            <a:pPr marL="360000" indent="-360000">
              <a:lnSpc>
                <a:spcPct val="150000"/>
              </a:lnSpc>
            </a:pPr>
            <a:r>
              <a:rPr lang="zh-CN" altLang="en-US" dirty="0" smtClean="0">
                <a:solidFill>
                  <a:srgbClr val="FF0000"/>
                </a:solidFill>
              </a:rPr>
              <a:t>帕</a:t>
            </a:r>
            <a:r>
              <a:rPr lang="zh-CN" altLang="en-US" dirty="0">
                <a:solidFill>
                  <a:srgbClr val="FF0000"/>
                </a:solidFill>
              </a:rPr>
              <a:t>累托分析</a:t>
            </a:r>
            <a:r>
              <a:rPr lang="zh-CN" altLang="en-US" dirty="0"/>
              <a:t>指确定造成大多数质量问题的最为重要的几个因素</a:t>
            </a:r>
            <a:r>
              <a:rPr lang="zh-CN" altLang="en-US" dirty="0" smtClean="0"/>
              <a:t>。</a:t>
            </a:r>
            <a:endParaRPr lang="en-US" altLang="zh-CN" dirty="0" smtClean="0"/>
          </a:p>
          <a:p>
            <a:pPr marL="360000" indent="-360000">
              <a:lnSpc>
                <a:spcPct val="150000"/>
              </a:lnSpc>
            </a:pPr>
            <a:r>
              <a:rPr lang="zh-CN" altLang="en-US" dirty="0">
                <a:solidFill>
                  <a:srgbClr val="FF0000"/>
                </a:solidFill>
              </a:rPr>
              <a:t>帕累托</a:t>
            </a:r>
            <a:r>
              <a:rPr lang="zh-CN" altLang="en-US" dirty="0" smtClean="0">
                <a:solidFill>
                  <a:srgbClr val="FF0000"/>
                </a:solidFill>
              </a:rPr>
              <a:t>图</a:t>
            </a:r>
            <a:r>
              <a:rPr lang="zh-CN" altLang="en-US" dirty="0" smtClean="0"/>
              <a:t>是用于帮助确认问题和对问题进行排序的柱状图。柱状图描述的变量根据发生的频率排序。</a:t>
            </a:r>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59</a:t>
            </a:fld>
            <a:endParaRPr lang="en-US" altLang="zh-CN"/>
          </a:p>
        </p:txBody>
      </p:sp>
    </p:spTree>
    <p:extLst>
      <p:ext uri="{BB962C8B-B14F-4D97-AF65-F5344CB8AC3E}">
        <p14:creationId xmlns:p14="http://schemas.microsoft.com/office/powerpoint/2010/main" val="35496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项目质量</a:t>
            </a:r>
            <a:endParaRPr lang="zh-CN" altLang="en-US" dirty="0"/>
          </a:p>
        </p:txBody>
      </p:sp>
      <p:sp>
        <p:nvSpPr>
          <p:cNvPr id="3" name="内容占位符 2"/>
          <p:cNvSpPr>
            <a:spLocks noGrp="1"/>
          </p:cNvSpPr>
          <p:nvPr>
            <p:ph idx="1"/>
          </p:nvPr>
        </p:nvSpPr>
        <p:spPr>
          <a:xfrm>
            <a:off x="467544" y="1484784"/>
            <a:ext cx="8229600" cy="4680520"/>
          </a:xfrm>
        </p:spPr>
        <p:txBody>
          <a:bodyPr/>
          <a:lstStyle/>
          <a:p>
            <a:pPr marL="0" indent="0">
              <a:lnSpc>
                <a:spcPct val="200000"/>
              </a:lnSpc>
              <a:buClr>
                <a:schemeClr val="accent1"/>
              </a:buClr>
            </a:pPr>
            <a:r>
              <a:rPr lang="zh-CN" altLang="en-US" dirty="0"/>
              <a:t>对于项目管理，质量特性表现在两个方面：</a:t>
            </a:r>
            <a:endParaRPr lang="en-US" altLang="zh-CN" dirty="0"/>
          </a:p>
          <a:p>
            <a:pPr>
              <a:lnSpc>
                <a:spcPct val="200000"/>
              </a:lnSpc>
              <a:buClr>
                <a:schemeClr val="accent1"/>
              </a:buClr>
              <a:buFont typeface="Wingdings" pitchFamily="2" charset="2"/>
              <a:buChar char="Ø"/>
            </a:pPr>
            <a:r>
              <a:rPr lang="zh-CN" altLang="en-US" dirty="0"/>
              <a:t>项目</a:t>
            </a:r>
            <a:r>
              <a:rPr lang="zh-CN" altLang="en-US" dirty="0">
                <a:solidFill>
                  <a:srgbClr val="FF0000"/>
                </a:solidFill>
              </a:rPr>
              <a:t>过程</a:t>
            </a:r>
            <a:r>
              <a:rPr lang="zh-CN" altLang="en-US" dirty="0"/>
              <a:t>质量</a:t>
            </a:r>
            <a:endParaRPr lang="en-US" altLang="zh-CN" dirty="0"/>
          </a:p>
          <a:p>
            <a:pPr>
              <a:lnSpc>
                <a:spcPct val="200000"/>
              </a:lnSpc>
              <a:buClr>
                <a:schemeClr val="accent1"/>
              </a:buClr>
              <a:buFont typeface="Wingdings" pitchFamily="2" charset="2"/>
              <a:buChar char="Ø"/>
            </a:pPr>
            <a:r>
              <a:rPr lang="zh-CN" altLang="en-US" dirty="0"/>
              <a:t>项目</a:t>
            </a:r>
            <a:r>
              <a:rPr lang="zh-CN" altLang="en-US" dirty="0">
                <a:solidFill>
                  <a:srgbClr val="FF0000"/>
                </a:solidFill>
              </a:rPr>
              <a:t>成果</a:t>
            </a:r>
            <a:r>
              <a:rPr lang="zh-CN" altLang="en-US" dirty="0" smtClean="0"/>
              <a:t>质量</a:t>
            </a:r>
            <a:endParaRPr lang="en-US" altLang="zh-CN" dirty="0" smtClean="0"/>
          </a:p>
          <a:p>
            <a:pPr>
              <a:lnSpc>
                <a:spcPct val="150000"/>
              </a:lnSpc>
            </a:pPr>
            <a:r>
              <a:rPr lang="zh-CN" altLang="en-US" dirty="0" smtClean="0"/>
              <a:t>项目质量的“明确的需求和隐含的需求”，一般在项目的需求说明中进行定义，</a:t>
            </a:r>
            <a:r>
              <a:rPr lang="zh-CN" altLang="en-US" dirty="0" smtClean="0">
                <a:solidFill>
                  <a:srgbClr val="FF0000"/>
                </a:solidFill>
              </a:rPr>
              <a:t>项目范围管理的一个重要工作就是将质量“隐含的需求”转变为“明确的需求”</a:t>
            </a:r>
            <a:r>
              <a:rPr lang="zh-CN" altLang="en-US" dirty="0" smtClean="0"/>
              <a:t>，不能明确的需求则作为项目的风险而存在。</a:t>
            </a:r>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6</a:t>
            </a:fld>
            <a:endParaRPr lang="en-US" altLang="zh-CN"/>
          </a:p>
        </p:txBody>
      </p:sp>
      <p:sp>
        <p:nvSpPr>
          <p:cNvPr id="5" name="圆角矩形标注 4"/>
          <p:cNvSpPr/>
          <p:nvPr/>
        </p:nvSpPr>
        <p:spPr bwMode="auto">
          <a:xfrm>
            <a:off x="3347864" y="2420888"/>
            <a:ext cx="3960440" cy="1512168"/>
          </a:xfrm>
          <a:prstGeom prst="wedgeRoundRectCallout">
            <a:avLst>
              <a:gd name="adj1" fmla="val -66124"/>
              <a:gd name="adj2" fmla="val 392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未能满足其中的任何一个，都会对项目产品的部分或全部造成缺陷，给项目干系人带来消极的影响和损失。</a:t>
            </a:r>
          </a:p>
        </p:txBody>
      </p:sp>
    </p:spTree>
    <p:extLst>
      <p:ext uri="{BB962C8B-B14F-4D97-AF65-F5344CB8AC3E}">
        <p14:creationId xmlns:p14="http://schemas.microsoft.com/office/powerpoint/2010/main" val="3977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维弗雷多</a:t>
            </a:r>
            <a:r>
              <a:rPr lang="en-US" altLang="zh-CN" dirty="0"/>
              <a:t>·</a:t>
            </a:r>
            <a:r>
              <a:rPr lang="zh-CN" altLang="en-US" dirty="0"/>
              <a:t>帕累托</a:t>
            </a:r>
          </a:p>
        </p:txBody>
      </p:sp>
      <p:sp>
        <p:nvSpPr>
          <p:cNvPr id="5" name="内容占位符 4"/>
          <p:cNvSpPr>
            <a:spLocks noGrp="1"/>
          </p:cNvSpPr>
          <p:nvPr>
            <p:ph idx="1"/>
          </p:nvPr>
        </p:nvSpPr>
        <p:spPr>
          <a:xfrm>
            <a:off x="467544" y="1484784"/>
            <a:ext cx="8229600" cy="4968552"/>
          </a:xfrm>
        </p:spPr>
        <p:txBody>
          <a:bodyPr/>
          <a:lstStyle/>
          <a:p>
            <a:pPr>
              <a:lnSpc>
                <a:spcPct val="120000"/>
              </a:lnSpc>
            </a:pPr>
            <a:r>
              <a:rPr lang="zh-CN" altLang="en-US" dirty="0"/>
              <a:t>维弗雷多</a:t>
            </a:r>
            <a:r>
              <a:rPr lang="en-US" altLang="zh-CN" dirty="0"/>
              <a:t>·</a:t>
            </a:r>
            <a:r>
              <a:rPr lang="zh-CN" altLang="en-US" dirty="0"/>
              <a:t>帕累托（</a:t>
            </a:r>
            <a:r>
              <a:rPr lang="en-US" altLang="zh-CN" dirty="0"/>
              <a:t>Vilfredo Pareto </a:t>
            </a:r>
            <a:r>
              <a:rPr lang="zh-CN" altLang="en-US" dirty="0"/>
              <a:t>，</a:t>
            </a:r>
            <a:r>
              <a:rPr lang="en-US" altLang="zh-CN" dirty="0"/>
              <a:t>1848</a:t>
            </a:r>
            <a:r>
              <a:rPr lang="zh-CN" altLang="en-US" dirty="0"/>
              <a:t>年</a:t>
            </a:r>
            <a:r>
              <a:rPr lang="en-US" altLang="zh-CN" dirty="0"/>
              <a:t>7</a:t>
            </a:r>
            <a:r>
              <a:rPr lang="zh-CN" altLang="en-US" dirty="0"/>
              <a:t>月</a:t>
            </a:r>
            <a:r>
              <a:rPr lang="en-US" altLang="zh-CN" dirty="0"/>
              <a:t>15</a:t>
            </a:r>
            <a:r>
              <a:rPr lang="zh-CN" altLang="en-US" dirty="0"/>
              <a:t>日</a:t>
            </a:r>
            <a:r>
              <a:rPr lang="en-US" altLang="zh-CN" dirty="0"/>
              <a:t>—1923</a:t>
            </a:r>
            <a:r>
              <a:rPr lang="zh-CN" altLang="en-US" dirty="0"/>
              <a:t>年</a:t>
            </a:r>
            <a:r>
              <a:rPr lang="en-US" altLang="zh-CN" dirty="0"/>
              <a:t>8</a:t>
            </a:r>
            <a:r>
              <a:rPr lang="zh-CN" altLang="en-US" dirty="0"/>
              <a:t>月</a:t>
            </a:r>
            <a:r>
              <a:rPr lang="en-US" altLang="zh-CN" dirty="0"/>
              <a:t>19</a:t>
            </a:r>
            <a:r>
              <a:rPr lang="zh-CN" altLang="en-US" dirty="0"/>
              <a:t>日），</a:t>
            </a:r>
            <a:r>
              <a:rPr lang="zh-CN" altLang="en-US" dirty="0">
                <a:solidFill>
                  <a:srgbClr val="FF0000"/>
                </a:solidFill>
              </a:rPr>
              <a:t>意大利</a:t>
            </a:r>
            <a:r>
              <a:rPr lang="zh-CN" altLang="en-US" dirty="0"/>
              <a:t>经济学家、社会学家。</a:t>
            </a:r>
            <a:r>
              <a:rPr lang="zh-CN" altLang="en-US" dirty="0">
                <a:solidFill>
                  <a:srgbClr val="FF0000"/>
                </a:solidFill>
              </a:rPr>
              <a:t>祖父</a:t>
            </a:r>
            <a:r>
              <a:rPr lang="zh-CN" altLang="en-US" dirty="0"/>
              <a:t>帕累托爵士被拿破仑封为帝国男爵</a:t>
            </a:r>
            <a:r>
              <a:rPr lang="zh-CN" altLang="en-US" dirty="0" smtClean="0"/>
              <a:t>。</a:t>
            </a:r>
            <a:endParaRPr lang="en-US" altLang="zh-CN" dirty="0" smtClean="0"/>
          </a:p>
          <a:p>
            <a:pPr>
              <a:lnSpc>
                <a:spcPct val="120000"/>
              </a:lnSpc>
            </a:pPr>
            <a:r>
              <a:rPr lang="zh-CN" altLang="en-US" dirty="0">
                <a:solidFill>
                  <a:srgbClr val="FF0000"/>
                </a:solidFill>
              </a:rPr>
              <a:t>帕累托法则</a:t>
            </a:r>
            <a:r>
              <a:rPr lang="zh-CN" altLang="en-US" dirty="0"/>
              <a:t>是指在任何大系统中，约</a:t>
            </a:r>
            <a:r>
              <a:rPr lang="en-US" altLang="zh-CN" dirty="0"/>
              <a:t>80%</a:t>
            </a:r>
            <a:r>
              <a:rPr lang="zh-CN" altLang="en-US" dirty="0"/>
              <a:t>的结果是由该系统中约</a:t>
            </a:r>
            <a:r>
              <a:rPr lang="en-US" altLang="zh-CN" dirty="0"/>
              <a:t>20%</a:t>
            </a:r>
            <a:r>
              <a:rPr lang="zh-CN" altLang="en-US" dirty="0"/>
              <a:t>的变量产生的</a:t>
            </a:r>
            <a:r>
              <a:rPr lang="zh-CN" altLang="en-US" dirty="0" smtClean="0"/>
              <a:t>。</a:t>
            </a:r>
            <a:endParaRPr lang="en-US" altLang="zh-CN" dirty="0" smtClean="0"/>
          </a:p>
          <a:p>
            <a:pPr>
              <a:lnSpc>
                <a:spcPct val="120000"/>
              </a:lnSpc>
            </a:pPr>
            <a:r>
              <a:rPr lang="zh-CN" altLang="en-US" dirty="0" smtClean="0"/>
              <a:t>例如</a:t>
            </a:r>
            <a:r>
              <a:rPr lang="zh-CN" altLang="en-US" dirty="0"/>
              <a:t>，在</a:t>
            </a:r>
            <a:r>
              <a:rPr lang="zh-CN" altLang="en-US" dirty="0">
                <a:solidFill>
                  <a:srgbClr val="FF0000"/>
                </a:solidFill>
              </a:rPr>
              <a:t>企业</a:t>
            </a:r>
            <a:r>
              <a:rPr lang="zh-CN" altLang="en-US" dirty="0"/>
              <a:t>中，通常</a:t>
            </a:r>
            <a:r>
              <a:rPr lang="en-US" altLang="zh-CN" dirty="0"/>
              <a:t>80%</a:t>
            </a:r>
            <a:r>
              <a:rPr lang="zh-CN" altLang="en-US" dirty="0"/>
              <a:t>的利润来自于</a:t>
            </a:r>
            <a:r>
              <a:rPr lang="en-US" altLang="zh-CN" dirty="0"/>
              <a:t>20%</a:t>
            </a:r>
            <a:r>
              <a:rPr lang="zh-CN" altLang="en-US" dirty="0"/>
              <a:t>的项目或重要客户；</a:t>
            </a:r>
            <a:r>
              <a:rPr lang="zh-CN" altLang="en-US" dirty="0">
                <a:solidFill>
                  <a:srgbClr val="FF0000"/>
                </a:solidFill>
              </a:rPr>
              <a:t>经济学</a:t>
            </a:r>
            <a:r>
              <a:rPr lang="zh-CN" altLang="en-US" dirty="0"/>
              <a:t>家认为，</a:t>
            </a:r>
            <a:r>
              <a:rPr lang="en-US" altLang="zh-CN" dirty="0"/>
              <a:t>20%</a:t>
            </a:r>
            <a:r>
              <a:rPr lang="zh-CN" altLang="en-US" dirty="0"/>
              <a:t>的人掌握着</a:t>
            </a:r>
            <a:r>
              <a:rPr lang="en-US" altLang="zh-CN" dirty="0"/>
              <a:t>80%</a:t>
            </a:r>
            <a:r>
              <a:rPr lang="zh-CN" altLang="en-US" dirty="0"/>
              <a:t>的财富；</a:t>
            </a:r>
            <a:r>
              <a:rPr lang="zh-CN" altLang="en-US" dirty="0">
                <a:solidFill>
                  <a:srgbClr val="FF0000"/>
                </a:solidFill>
              </a:rPr>
              <a:t>心理学家</a:t>
            </a:r>
            <a:r>
              <a:rPr lang="zh-CN" altLang="en-US" dirty="0"/>
              <a:t>认为，</a:t>
            </a:r>
            <a:r>
              <a:rPr lang="en-US" altLang="zh-CN" dirty="0"/>
              <a:t>20%</a:t>
            </a:r>
            <a:r>
              <a:rPr lang="zh-CN" altLang="en-US" dirty="0"/>
              <a:t>的人身上集中了</a:t>
            </a:r>
            <a:r>
              <a:rPr lang="en-US" altLang="zh-CN" dirty="0"/>
              <a:t>80%</a:t>
            </a:r>
            <a:r>
              <a:rPr lang="zh-CN" altLang="en-US" dirty="0"/>
              <a:t>的智慧等</a:t>
            </a:r>
            <a:r>
              <a:rPr lang="zh-CN" altLang="en-US" dirty="0" smtClean="0"/>
              <a:t>。</a:t>
            </a:r>
            <a:endParaRPr lang="en-US" altLang="zh-CN" dirty="0" smtClean="0"/>
          </a:p>
          <a:p>
            <a:pPr>
              <a:lnSpc>
                <a:spcPct val="120000"/>
              </a:lnSpc>
            </a:pPr>
            <a:r>
              <a:rPr lang="zh-CN" altLang="en-US" dirty="0" smtClean="0"/>
              <a:t>具体</a:t>
            </a:r>
            <a:r>
              <a:rPr lang="zh-CN" altLang="en-US" dirty="0"/>
              <a:t>到</a:t>
            </a:r>
            <a:r>
              <a:rPr lang="zh-CN" altLang="en-US" dirty="0">
                <a:solidFill>
                  <a:srgbClr val="FF0000"/>
                </a:solidFill>
              </a:rPr>
              <a:t>时间管理领域</a:t>
            </a:r>
            <a:r>
              <a:rPr lang="zh-CN" altLang="en-US" dirty="0"/>
              <a:t>是指大约</a:t>
            </a:r>
            <a:r>
              <a:rPr lang="en-US" altLang="zh-CN" dirty="0"/>
              <a:t>20%</a:t>
            </a:r>
            <a:r>
              <a:rPr lang="zh-CN" altLang="en-US" dirty="0"/>
              <a:t>的重要项目能带来整个工作成果的</a:t>
            </a:r>
            <a:r>
              <a:rPr lang="en-US" altLang="zh-CN" dirty="0"/>
              <a:t>80%</a:t>
            </a:r>
            <a:r>
              <a:rPr lang="zh-CN" altLang="en-US" dirty="0"/>
              <a:t>，并且在很多情况下，工作的头</a:t>
            </a:r>
            <a:r>
              <a:rPr lang="en-US" altLang="zh-CN" dirty="0"/>
              <a:t>20%</a:t>
            </a:r>
            <a:r>
              <a:rPr lang="zh-CN" altLang="en-US" dirty="0"/>
              <a:t>时间会带来所有效益的</a:t>
            </a:r>
            <a:r>
              <a:rPr lang="en-US" altLang="zh-CN" dirty="0"/>
              <a:t>80%</a:t>
            </a:r>
            <a:r>
              <a:rPr lang="zh-CN" altLang="en-US" dirty="0"/>
              <a:t>。</a:t>
            </a:r>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60</a:t>
            </a:fld>
            <a:endParaRPr lang="en-US" altLang="zh-CN"/>
          </a:p>
        </p:txBody>
      </p:sp>
    </p:spTree>
    <p:extLst>
      <p:ext uri="{BB962C8B-B14F-4D97-AF65-F5344CB8AC3E}">
        <p14:creationId xmlns:p14="http://schemas.microsoft.com/office/powerpoint/2010/main" val="297875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帕累托图的绘制</a:t>
            </a: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solidFill>
                  <a:srgbClr val="FF0000"/>
                </a:solidFill>
              </a:rPr>
              <a:t>左纵</a:t>
            </a:r>
            <a:r>
              <a:rPr lang="zh-CN" altLang="en-US" dirty="0" smtClean="0"/>
              <a:t>坐标表示频数，即某因素发生的次数</a:t>
            </a:r>
            <a:endParaRPr lang="en-US" altLang="zh-CN" dirty="0" smtClean="0"/>
          </a:p>
          <a:p>
            <a:r>
              <a:rPr lang="en-US" altLang="zh-CN" dirty="0" smtClean="0"/>
              <a:t>2.</a:t>
            </a:r>
            <a:r>
              <a:rPr lang="zh-CN" altLang="en-US" dirty="0" smtClean="0">
                <a:solidFill>
                  <a:srgbClr val="FF0000"/>
                </a:solidFill>
              </a:rPr>
              <a:t>右纵</a:t>
            </a:r>
            <a:r>
              <a:rPr lang="zh-CN" altLang="en-US" dirty="0" smtClean="0"/>
              <a:t>坐标表示频率，即某因素发生的累计频率</a:t>
            </a:r>
            <a:endParaRPr lang="en-US" altLang="zh-CN" dirty="0" smtClean="0"/>
          </a:p>
          <a:p>
            <a:r>
              <a:rPr lang="en-US" altLang="zh-CN" dirty="0" smtClean="0"/>
              <a:t>3.</a:t>
            </a:r>
            <a:r>
              <a:rPr lang="zh-CN" altLang="en-US" dirty="0" smtClean="0">
                <a:solidFill>
                  <a:srgbClr val="FF0000"/>
                </a:solidFill>
              </a:rPr>
              <a:t>横坐标</a:t>
            </a:r>
            <a:r>
              <a:rPr lang="zh-CN" altLang="en-US" dirty="0" smtClean="0"/>
              <a:t>表示影响质量的各种因素，按影响程度，从左到右依次排列</a:t>
            </a:r>
            <a:endParaRPr lang="en-US" altLang="zh-CN" dirty="0" smtClean="0"/>
          </a:p>
          <a:p>
            <a:r>
              <a:rPr lang="en-US" altLang="zh-CN" dirty="0" smtClean="0"/>
              <a:t>4.</a:t>
            </a:r>
            <a:r>
              <a:rPr lang="zh-CN" altLang="en-US" dirty="0" smtClean="0"/>
              <a:t>若干按</a:t>
            </a:r>
            <a:r>
              <a:rPr lang="zh-CN" altLang="en-US" dirty="0" smtClean="0">
                <a:solidFill>
                  <a:srgbClr val="FF0000"/>
                </a:solidFill>
              </a:rPr>
              <a:t>频数大小</a:t>
            </a:r>
            <a:r>
              <a:rPr lang="zh-CN" altLang="en-US" dirty="0" smtClean="0"/>
              <a:t>（高度）依次排列的直方柱</a:t>
            </a:r>
            <a:endParaRPr lang="en-US" altLang="zh-CN" dirty="0" smtClean="0"/>
          </a:p>
          <a:p>
            <a:r>
              <a:rPr lang="en-US" altLang="zh-CN" dirty="0" smtClean="0"/>
              <a:t>5.</a:t>
            </a:r>
            <a:r>
              <a:rPr lang="zh-CN" altLang="en-US" dirty="0" smtClean="0"/>
              <a:t>一条频率</a:t>
            </a:r>
            <a:r>
              <a:rPr lang="zh-CN" altLang="en-US" dirty="0" smtClean="0">
                <a:solidFill>
                  <a:srgbClr val="FF0000"/>
                </a:solidFill>
              </a:rPr>
              <a:t>累计</a:t>
            </a:r>
            <a:r>
              <a:rPr lang="zh-CN" altLang="en-US" dirty="0" smtClean="0"/>
              <a:t>曲线</a:t>
            </a:r>
            <a:endParaRPr lang="en-US" altLang="zh-CN" dirty="0" smtClean="0"/>
          </a:p>
          <a:p>
            <a:pPr marL="720000"/>
            <a:r>
              <a:rPr lang="en-US" altLang="zh-CN" dirty="0" smtClean="0"/>
              <a:t>A</a:t>
            </a:r>
            <a:r>
              <a:rPr lang="zh-CN" altLang="en-US" dirty="0" smtClean="0"/>
              <a:t>类（主要）因素：频率</a:t>
            </a:r>
            <a:r>
              <a:rPr lang="en-US" altLang="zh-CN" dirty="0" smtClean="0"/>
              <a:t>0%-80%</a:t>
            </a:r>
          </a:p>
          <a:p>
            <a:pPr marL="720000"/>
            <a:r>
              <a:rPr lang="en-US" altLang="zh-CN" dirty="0" smtClean="0"/>
              <a:t>B</a:t>
            </a:r>
            <a:r>
              <a:rPr lang="zh-CN" altLang="en-US" dirty="0" smtClean="0"/>
              <a:t>类（次要）因素：频率</a:t>
            </a:r>
            <a:r>
              <a:rPr lang="en-US" altLang="zh-CN" dirty="0" smtClean="0"/>
              <a:t>80%-90%</a:t>
            </a:r>
          </a:p>
          <a:p>
            <a:pPr marL="720000"/>
            <a:r>
              <a:rPr lang="en-US" altLang="zh-CN" dirty="0" smtClean="0"/>
              <a:t>C</a:t>
            </a:r>
            <a:r>
              <a:rPr lang="zh-CN" altLang="en-US" dirty="0" smtClean="0"/>
              <a:t>类（一般）因素：频率</a:t>
            </a:r>
            <a:r>
              <a:rPr lang="en-US" altLang="zh-CN" dirty="0" smtClean="0"/>
              <a:t>90%-100%</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61</a:t>
            </a:fld>
            <a:endParaRPr lang="en-US" altLang="zh-CN"/>
          </a:p>
        </p:txBody>
      </p:sp>
    </p:spTree>
    <p:extLst>
      <p:ext uri="{BB962C8B-B14F-4D97-AF65-F5344CB8AC3E}">
        <p14:creationId xmlns:p14="http://schemas.microsoft.com/office/powerpoint/2010/main" val="263345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3" y="764704"/>
            <a:ext cx="7129462" cy="864096"/>
          </a:xfrm>
        </p:spPr>
        <p:txBody>
          <a:bodyPr/>
          <a:lstStyle/>
          <a:p>
            <a:r>
              <a:rPr lang="zh-CN" altLang="en-US" sz="2400" dirty="0" smtClean="0"/>
              <a:t>例 某软件项目在使用过程中积累了用户投诉的历史记录</a:t>
            </a:r>
            <a:endParaRPr lang="zh-CN" altLang="en-US" sz="2400"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362605972"/>
              </p:ext>
            </p:extLst>
          </p:nvPr>
        </p:nvGraphicFramePr>
        <p:xfrm>
          <a:off x="756345" y="1916832"/>
          <a:ext cx="6695975" cy="2595880"/>
        </p:xfrm>
        <a:graphic>
          <a:graphicData uri="http://schemas.openxmlformats.org/drawingml/2006/table">
            <a:tbl>
              <a:tblPr firstRow="1" bandRow="1">
                <a:tableStyleId>{5C22544A-7EE6-4342-B048-85BDC9FD1C3A}</a:tableStyleId>
              </a:tblPr>
              <a:tblGrid>
                <a:gridCol w="1511399"/>
                <a:gridCol w="864096"/>
                <a:gridCol w="1944216"/>
                <a:gridCol w="2376264"/>
              </a:tblGrid>
              <a:tr h="370840">
                <a:tc>
                  <a:txBody>
                    <a:bodyPr/>
                    <a:lstStyle/>
                    <a:p>
                      <a:pPr algn="ctr"/>
                      <a:r>
                        <a:rPr lang="zh-CN" altLang="en-US" b="0" dirty="0" smtClean="0">
                          <a:solidFill>
                            <a:schemeClr val="tx1"/>
                          </a:solidFill>
                        </a:rPr>
                        <a:t>系统问题</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rPr>
                        <a:t>次数</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rPr>
                        <a:t>相对次数百分率</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rPr>
                        <a:t>累计相对次数百分率</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solidFill>
                            <a:srgbClr val="FF0000"/>
                          </a:solidFill>
                        </a:rPr>
                        <a:t>登录问题</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54.7%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rgbClr val="FF0000"/>
                          </a:solidFill>
                        </a:rPr>
                        <a:t>54.7%</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solidFill>
                            <a:srgbClr val="FF0000"/>
                          </a:solidFill>
                        </a:rPr>
                        <a:t>系统上锁</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24.2%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rgbClr val="FF0000"/>
                          </a:solidFill>
                        </a:rPr>
                        <a:t>78.9%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系统太慢</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12.7%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91.5%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界面不友好</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7.4%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97.9%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报告不准确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合计</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95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62</a:t>
            </a:fld>
            <a:endParaRPr lang="en-US" altLang="zh-CN"/>
          </a:p>
        </p:txBody>
      </p:sp>
      <p:sp>
        <p:nvSpPr>
          <p:cNvPr id="7" name="圆角矩形标注 6"/>
          <p:cNvSpPr/>
          <p:nvPr/>
        </p:nvSpPr>
        <p:spPr bwMode="auto">
          <a:xfrm>
            <a:off x="5724128" y="4941168"/>
            <a:ext cx="2592288" cy="1296144"/>
          </a:xfrm>
          <a:prstGeom prst="wedgeRoundRectCallout">
            <a:avLst>
              <a:gd name="adj1" fmla="val -28549"/>
              <a:gd name="adj2" fmla="val -8829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集中解决前两类问题，以提高软件的质量</a:t>
            </a:r>
          </a:p>
        </p:txBody>
      </p:sp>
    </p:spTree>
    <p:extLst>
      <p:ext uri="{BB962C8B-B14F-4D97-AF65-F5344CB8AC3E}">
        <p14:creationId xmlns:p14="http://schemas.microsoft.com/office/powerpoint/2010/main" val="29223347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帕累托图示例</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63</a:t>
            </a:fld>
            <a:endParaRPr lang="en-US" altLang="zh-CN"/>
          </a:p>
        </p:txBody>
      </p:sp>
      <p:pic>
        <p:nvPicPr>
          <p:cNvPr id="4" name="Picture 2" descr="07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393479"/>
            <a:ext cx="6102424" cy="491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113729" y="4052969"/>
            <a:ext cx="2009999" cy="2328359"/>
          </a:xfrm>
          <a:prstGeom prst="wedgeRoundRectCallout">
            <a:avLst>
              <a:gd name="adj1" fmla="val 83761"/>
              <a:gd name="adj2" fmla="val -1343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rgbClr val="FF0000"/>
                </a:solidFill>
                <a:effectLst/>
                <a:latin typeface="黑体" pitchFamily="49" charset="-122"/>
                <a:ea typeface="黑体" pitchFamily="49" charset="-122"/>
              </a:rPr>
              <a:t>直方柱</a:t>
            </a: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代表每种投诉的数量，</a:t>
            </a:r>
            <a:r>
              <a:rPr kumimoji="0" lang="zh-CN" altLang="en-US" sz="2400" b="0" i="0" u="none" strike="noStrike" cap="none" normalizeH="0" baseline="0" dirty="0" smtClean="0">
                <a:ln>
                  <a:noFill/>
                </a:ln>
                <a:solidFill>
                  <a:srgbClr val="FF0000"/>
                </a:solidFill>
                <a:effectLst/>
                <a:latin typeface="黑体" pitchFamily="49" charset="-122"/>
                <a:ea typeface="黑体" pitchFamily="49" charset="-122"/>
              </a:rPr>
              <a:t>曲线</a:t>
            </a: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代表了投诉的百分比</a:t>
            </a:r>
          </a:p>
        </p:txBody>
      </p:sp>
    </p:spTree>
    <p:extLst>
      <p:ext uri="{BB962C8B-B14F-4D97-AF65-F5344CB8AC3E}">
        <p14:creationId xmlns:p14="http://schemas.microsoft.com/office/powerpoint/2010/main" val="2983896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468313" y="1628775"/>
            <a:ext cx="8229600" cy="936129"/>
          </a:xfrm>
        </p:spPr>
        <p:txBody>
          <a:bodyPr/>
          <a:lstStyle/>
          <a:p>
            <a:r>
              <a:rPr lang="zh-CN" altLang="en-US" dirty="0" smtClean="0"/>
              <a:t>公司想了解大多数人对公司发起的哪种娱乐项目感兴趣，派小明完成。小明根据分析调查结果，决定制作帕累托图。</a:t>
            </a:r>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64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582637552"/>
              </p:ext>
            </p:extLst>
          </p:nvPr>
        </p:nvGraphicFramePr>
        <p:xfrm>
          <a:off x="1763688" y="2755736"/>
          <a:ext cx="4464496" cy="3337560"/>
        </p:xfrm>
        <a:graphic>
          <a:graphicData uri="http://schemas.openxmlformats.org/drawingml/2006/table">
            <a:tbl>
              <a:tblPr firstRow="1" bandRow="1">
                <a:tableStyleId>{5C22544A-7EE6-4342-B048-85BDC9FD1C3A}</a:tableStyleId>
              </a:tblPr>
              <a:tblGrid>
                <a:gridCol w="2304256"/>
                <a:gridCol w="2160240"/>
              </a:tblGrid>
              <a:tr h="370840">
                <a:tc>
                  <a:txBody>
                    <a:bodyPr/>
                    <a:lstStyle/>
                    <a:p>
                      <a:pPr algn="ctr"/>
                      <a:r>
                        <a:rPr lang="zh-CN" altLang="en-US" b="1" dirty="0" smtClean="0">
                          <a:solidFill>
                            <a:schemeClr val="tx1"/>
                          </a:solidFill>
                        </a:rPr>
                        <a:t>需求项目</a:t>
                      </a:r>
                      <a:r>
                        <a:rPr lang="en-US" altLang="zh-CN" b="1" dirty="0" smtClean="0">
                          <a:solidFill>
                            <a:schemeClr val="tx1"/>
                          </a:solidFill>
                        </a:rPr>
                        <a:t>/</a:t>
                      </a:r>
                      <a:r>
                        <a:rPr lang="zh-CN" altLang="en-US" b="1" dirty="0" smtClean="0">
                          <a:solidFill>
                            <a:schemeClr val="tx1"/>
                          </a:solidFill>
                        </a:rPr>
                        <a:t>班</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需要的时间</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电竞项目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7115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篮球项目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2054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减肥班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8875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戒烟班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4889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减压班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1894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追剧班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3297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足球项目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976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t>兵乓球项目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713274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FF0066"/>
                </a:solidFill>
                <a:latin typeface="+mn-ea"/>
                <a:ea typeface="+mn-ea"/>
                <a:cs typeface="+mn-cs"/>
              </a:rPr>
              <a:t>2</a:t>
            </a:r>
            <a:r>
              <a:rPr kumimoji="1" lang="zh-CN" altLang="zh-CN" dirty="0" smtClean="0">
                <a:solidFill>
                  <a:srgbClr val="FF0066"/>
                </a:solidFill>
                <a:latin typeface="+mn-ea"/>
                <a:ea typeface="+mn-ea"/>
                <a:cs typeface="+mn-cs"/>
              </a:rPr>
              <a:t>．因果图</a:t>
            </a:r>
            <a:r>
              <a:rPr lang="zh-CN" altLang="en-US" dirty="0"/>
              <a:t>（鱼骨</a:t>
            </a:r>
            <a:r>
              <a:rPr lang="zh-CN" altLang="en-US" dirty="0" smtClean="0"/>
              <a:t>图或石川图）</a:t>
            </a:r>
            <a:endParaRPr kumimoji="1" lang="zh-CN" altLang="en-US" dirty="0" smtClean="0">
              <a:solidFill>
                <a:srgbClr val="FF0066"/>
              </a:solidFill>
              <a:latin typeface="+mn-ea"/>
              <a:ea typeface="+mn-ea"/>
              <a:cs typeface="+mn-cs"/>
            </a:endParaRPr>
          </a:p>
        </p:txBody>
      </p:sp>
      <p:sp>
        <p:nvSpPr>
          <p:cNvPr id="4" name="内容占位符 3"/>
          <p:cNvSpPr>
            <a:spLocks noGrp="1"/>
          </p:cNvSpPr>
          <p:nvPr>
            <p:ph idx="1"/>
          </p:nvPr>
        </p:nvSpPr>
        <p:spPr/>
        <p:txBody>
          <a:bodyPr/>
          <a:lstStyle/>
          <a:p>
            <a:pPr>
              <a:lnSpc>
                <a:spcPct val="150000"/>
              </a:lnSpc>
            </a:pPr>
            <a:r>
              <a:rPr lang="zh-CN" altLang="en-US" dirty="0" smtClean="0"/>
              <a:t>因果图由日本质量学家</a:t>
            </a:r>
            <a:r>
              <a:rPr lang="zh-CN" altLang="en-US" dirty="0" smtClean="0">
                <a:solidFill>
                  <a:srgbClr val="FF0000"/>
                </a:solidFill>
              </a:rPr>
              <a:t>石川馨</a:t>
            </a:r>
            <a:r>
              <a:rPr lang="zh-CN" altLang="en-US" dirty="0" smtClean="0"/>
              <a:t>发明，是用于寻找造成质量问题的原因、表达质量问题因果关系的一种图形分析工具。</a:t>
            </a:r>
            <a:endParaRPr lang="en-US" altLang="zh-CN" dirty="0" smtClean="0">
              <a:solidFill>
                <a:srgbClr val="FF0000"/>
              </a:solidFill>
            </a:endParaRPr>
          </a:p>
          <a:p>
            <a:pPr>
              <a:lnSpc>
                <a:spcPct val="150000"/>
              </a:lnSpc>
            </a:pPr>
            <a:r>
              <a:rPr lang="zh-CN" altLang="en-US" dirty="0" smtClean="0"/>
              <a:t>因果图的</a:t>
            </a:r>
            <a:r>
              <a:rPr lang="zh-CN" altLang="en-US" dirty="0" smtClean="0">
                <a:solidFill>
                  <a:srgbClr val="FF0000"/>
                </a:solidFill>
              </a:rPr>
              <a:t>问题陈述</a:t>
            </a:r>
            <a:r>
              <a:rPr lang="zh-CN" altLang="en-US" dirty="0" smtClean="0"/>
              <a:t>放在鱼骨的头部，作为起点，用来追溯问题来源，回推到可行动的根本</a:t>
            </a:r>
            <a:r>
              <a:rPr lang="zh-CN" altLang="en-US" dirty="0"/>
              <a:t>原因</a:t>
            </a:r>
            <a:r>
              <a:rPr lang="zh-CN" altLang="en-US" dirty="0" smtClean="0"/>
              <a:t>。</a:t>
            </a:r>
            <a:endParaRPr lang="en-US" altLang="zh-CN" dirty="0" smtClean="0"/>
          </a:p>
          <a:p>
            <a:pPr>
              <a:lnSpc>
                <a:spcPct val="150000"/>
              </a:lnSpc>
            </a:pPr>
            <a:r>
              <a:rPr lang="zh-CN" altLang="en-US" dirty="0" smtClean="0"/>
              <a:t>利用</a:t>
            </a:r>
            <a:r>
              <a:rPr lang="zh-CN" altLang="en-US" dirty="0"/>
              <a:t>因果图逐级分层、从大到小、从粗到细、寻根究底，直至确定能够采取有效措施的原因为止。</a:t>
            </a:r>
            <a:endParaRPr lang="en-US" altLang="zh-CN"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65</a:t>
            </a:fld>
            <a:endParaRPr lang="en-US" altLang="zh-CN"/>
          </a:p>
        </p:txBody>
      </p:sp>
    </p:spTree>
    <p:extLst>
      <p:ext uri="{BB962C8B-B14F-4D97-AF65-F5344CB8AC3E}">
        <p14:creationId xmlns:p14="http://schemas.microsoft.com/office/powerpoint/2010/main" val="359095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石川馨</a:t>
            </a:r>
            <a:endParaRPr lang="zh-CN" altLang="en-US" dirty="0"/>
          </a:p>
        </p:txBody>
      </p:sp>
      <p:sp>
        <p:nvSpPr>
          <p:cNvPr id="3" name="内容占位符 2"/>
          <p:cNvSpPr>
            <a:spLocks noGrp="1"/>
          </p:cNvSpPr>
          <p:nvPr>
            <p:ph idx="1"/>
          </p:nvPr>
        </p:nvSpPr>
        <p:spPr/>
        <p:txBody>
          <a:bodyPr/>
          <a:lstStyle/>
          <a:p>
            <a:r>
              <a:rPr lang="zh-CN" altLang="en-US" dirty="0"/>
              <a:t>石川</a:t>
            </a:r>
            <a:r>
              <a:rPr lang="zh-CN" altLang="en-US" dirty="0" smtClean="0"/>
              <a:t>馨</a:t>
            </a:r>
            <a:r>
              <a:rPr lang="en-US" altLang="zh-CN" dirty="0" smtClean="0"/>
              <a:t>Ishikawa Kaoru</a:t>
            </a:r>
            <a:r>
              <a:rPr lang="zh-CN" altLang="en-US" dirty="0" smtClean="0"/>
              <a:t>（</a:t>
            </a:r>
            <a:r>
              <a:rPr lang="en-US" altLang="zh-CN" dirty="0"/>
              <a:t>1915—1989</a:t>
            </a:r>
            <a:r>
              <a:rPr lang="zh-CN" altLang="en-US" dirty="0" smtClean="0"/>
              <a:t>）</a:t>
            </a:r>
            <a:r>
              <a:rPr lang="en-US" altLang="zh-CN" dirty="0" err="1" smtClean="0"/>
              <a:t>QCC</a:t>
            </a:r>
            <a:r>
              <a:rPr lang="en-US" altLang="zh-CN" dirty="0" smtClean="0"/>
              <a:t> </a:t>
            </a:r>
            <a:r>
              <a:rPr lang="zh-CN" altLang="en-US" dirty="0"/>
              <a:t>之父、日本式质量管理的集大成者，出生于日本，毕业于东京大学工程系，主修应用化学</a:t>
            </a:r>
            <a:r>
              <a:rPr lang="zh-CN" altLang="en-US" dirty="0" smtClean="0"/>
              <a:t>。</a:t>
            </a:r>
            <a:endParaRPr lang="en-US" altLang="zh-CN" dirty="0" smtClean="0"/>
          </a:p>
          <a:p>
            <a:r>
              <a:rPr lang="en-US" altLang="zh-CN" dirty="0"/>
              <a:t>1915</a:t>
            </a:r>
            <a:r>
              <a:rPr lang="zh-CN" altLang="en-US" dirty="0"/>
              <a:t>年出生于一个显赫的家族。</a:t>
            </a:r>
          </a:p>
          <a:p>
            <a:r>
              <a:rPr lang="en-US" altLang="zh-CN" dirty="0"/>
              <a:t>1943</a:t>
            </a:r>
            <a:r>
              <a:rPr lang="zh-CN" altLang="en-US" dirty="0"/>
              <a:t>年发明石川图</a:t>
            </a:r>
            <a:r>
              <a:rPr lang="zh-CN" altLang="en-US" dirty="0" smtClean="0"/>
              <a:t>。</a:t>
            </a:r>
            <a:endParaRPr lang="en-US" altLang="zh-CN" dirty="0" smtClean="0"/>
          </a:p>
          <a:p>
            <a:r>
              <a:rPr lang="zh-CN" altLang="en-US" dirty="0" smtClean="0"/>
              <a:t>石川馨确定</a:t>
            </a:r>
            <a:r>
              <a:rPr lang="zh-CN" altLang="en-US" dirty="0"/>
              <a:t>了全面质量管理中</a:t>
            </a:r>
            <a:r>
              <a:rPr lang="zh-CN" altLang="en-US" dirty="0">
                <a:solidFill>
                  <a:srgbClr val="FF0000"/>
                </a:solidFill>
              </a:rPr>
              <a:t>全员和全过程管理</a:t>
            </a:r>
            <a:r>
              <a:rPr lang="zh-CN" altLang="en-US" dirty="0"/>
              <a:t>这一最基本特性。管理者应当通过质量循环从而实现质量的全过程管理，并借助统计技术在全公司范围内实现质量控制，而不是仅仅利用石川图（因果分析图）发现个别问题</a:t>
            </a:r>
            <a:r>
              <a:rPr lang="zh-CN" altLang="en-US" dirty="0" smtClean="0"/>
              <a:t>。</a:t>
            </a:r>
            <a:endParaRPr lang="en-US" altLang="zh-CN" dirty="0" smtClean="0"/>
          </a:p>
          <a:p>
            <a:r>
              <a:rPr lang="zh-CN" altLang="en-US" dirty="0" smtClean="0"/>
              <a:t>石川馨</a:t>
            </a:r>
            <a:r>
              <a:rPr lang="zh-CN" altLang="en-US" dirty="0"/>
              <a:t>认为日本企业能够成功地支配世界市场的原因就在于</a:t>
            </a:r>
            <a:r>
              <a:rPr lang="zh-CN" altLang="en-US" dirty="0">
                <a:solidFill>
                  <a:srgbClr val="FF0000"/>
                </a:solidFill>
              </a:rPr>
              <a:t>日本人的质量意识</a:t>
            </a:r>
            <a:r>
              <a:rPr lang="zh-CN" altLang="en-US" dirty="0"/>
              <a:t>和在质量管理方面所做的贡献。</a:t>
            </a:r>
          </a:p>
          <a:p>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66</a:t>
            </a:fld>
            <a:endParaRPr lang="en-US" altLang="zh-CN"/>
          </a:p>
        </p:txBody>
      </p:sp>
    </p:spTree>
    <p:extLst>
      <p:ext uri="{BB962C8B-B14F-4D97-AF65-F5344CB8AC3E}">
        <p14:creationId xmlns:p14="http://schemas.microsoft.com/office/powerpoint/2010/main" val="121170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836613"/>
            <a:ext cx="3599631" cy="561975"/>
          </a:xfrm>
        </p:spPr>
        <p:txBody>
          <a:bodyPr/>
          <a:lstStyle/>
          <a:p>
            <a:r>
              <a:rPr lang="zh-CN" altLang="en-US" dirty="0" smtClean="0"/>
              <a:t>因果图绘制步骤</a:t>
            </a:r>
            <a:endParaRPr lang="zh-CN" altLang="en-US" dirty="0"/>
          </a:p>
        </p:txBody>
      </p:sp>
      <p:sp>
        <p:nvSpPr>
          <p:cNvPr id="3" name="内容占位符 2"/>
          <p:cNvSpPr>
            <a:spLocks noGrp="1"/>
          </p:cNvSpPr>
          <p:nvPr>
            <p:ph idx="1"/>
          </p:nvPr>
        </p:nvSpPr>
        <p:spPr>
          <a:xfrm>
            <a:off x="539552" y="1556792"/>
            <a:ext cx="8229600" cy="4752528"/>
          </a:xfrm>
        </p:spPr>
        <p:txBody>
          <a:bodyPr/>
          <a:lstStyle/>
          <a:p>
            <a:r>
              <a:rPr lang="en-US" altLang="zh-CN" dirty="0" smtClean="0"/>
              <a:t>1.</a:t>
            </a:r>
            <a:r>
              <a:rPr lang="zh-CN" altLang="en-US" dirty="0" smtClean="0"/>
              <a:t>确定问题</a:t>
            </a:r>
            <a:endParaRPr lang="en-US" altLang="zh-CN" dirty="0" smtClean="0"/>
          </a:p>
          <a:p>
            <a:r>
              <a:rPr lang="en-US" altLang="zh-CN" dirty="0" smtClean="0"/>
              <a:t>2.</a:t>
            </a:r>
            <a:r>
              <a:rPr lang="zh-CN" altLang="en-US" dirty="0" smtClean="0"/>
              <a:t>组建队伍（头脑风暴班子）</a:t>
            </a:r>
            <a:endParaRPr lang="en-US" altLang="zh-CN" dirty="0" smtClean="0"/>
          </a:p>
          <a:p>
            <a:r>
              <a:rPr lang="en-US" altLang="zh-CN" dirty="0" smtClean="0"/>
              <a:t>3.</a:t>
            </a:r>
            <a:r>
              <a:rPr lang="zh-CN" altLang="en-US" dirty="0" smtClean="0"/>
              <a:t>画出问题框和主箭头</a:t>
            </a:r>
            <a:endParaRPr lang="en-US" altLang="zh-CN" dirty="0" smtClean="0"/>
          </a:p>
          <a:p>
            <a:r>
              <a:rPr lang="en-US" altLang="zh-CN" dirty="0" smtClean="0"/>
              <a:t>4.</a:t>
            </a:r>
            <a:r>
              <a:rPr lang="zh-CN" altLang="en-US" dirty="0" smtClean="0"/>
              <a:t>具体化主要分类，基本的分类：人、料、机、法、环</a:t>
            </a:r>
            <a:endParaRPr lang="en-US" altLang="zh-CN" dirty="0" smtClean="0"/>
          </a:p>
          <a:p>
            <a:r>
              <a:rPr lang="en-US" altLang="zh-CN" dirty="0" smtClean="0"/>
              <a:t>5.</a:t>
            </a:r>
            <a:r>
              <a:rPr lang="zh-CN" altLang="en-US" dirty="0" smtClean="0"/>
              <a:t>甄别问题原因</a:t>
            </a:r>
            <a:endParaRPr lang="en-US" altLang="zh-CN" dirty="0" smtClean="0"/>
          </a:p>
          <a:p>
            <a:r>
              <a:rPr lang="zh-CN" altLang="en-US" dirty="0" smtClean="0"/>
              <a:t>①</a:t>
            </a:r>
            <a:r>
              <a:rPr lang="zh-CN" altLang="en-US" dirty="0" smtClean="0">
                <a:solidFill>
                  <a:srgbClr val="FF0000"/>
                </a:solidFill>
              </a:rPr>
              <a:t>整理问题</a:t>
            </a:r>
            <a:r>
              <a:rPr lang="zh-CN" altLang="en-US" dirty="0" smtClean="0"/>
              <a:t>型（各要素与特性值间不存在因果关系，而是结构构成关系）</a:t>
            </a:r>
            <a:endParaRPr lang="en-US" altLang="zh-CN" dirty="0" smtClean="0"/>
          </a:p>
          <a:p>
            <a:r>
              <a:rPr lang="zh-CN" altLang="en-US" dirty="0" smtClean="0"/>
              <a:t>②</a:t>
            </a:r>
            <a:r>
              <a:rPr lang="zh-CN" altLang="en-US" dirty="0" smtClean="0">
                <a:solidFill>
                  <a:srgbClr val="FF0000"/>
                </a:solidFill>
              </a:rPr>
              <a:t>对策</a:t>
            </a:r>
            <a:r>
              <a:rPr lang="zh-CN" altLang="en-US" dirty="0" smtClean="0"/>
              <a:t>型（鱼头在左，特性值通常以“如何提高</a:t>
            </a:r>
            <a:r>
              <a:rPr lang="en-US" altLang="zh-CN" dirty="0" smtClean="0"/>
              <a:t>/</a:t>
            </a:r>
            <a:r>
              <a:rPr lang="zh-CN" altLang="en-US" dirty="0" smtClean="0"/>
              <a:t>改善</a:t>
            </a:r>
            <a:r>
              <a:rPr lang="en-US" altLang="zh-CN" dirty="0" smtClean="0"/>
              <a:t>……</a:t>
            </a:r>
            <a:r>
              <a:rPr lang="zh-CN" altLang="en-US" dirty="0" smtClean="0"/>
              <a:t>”来写）</a:t>
            </a:r>
            <a:endParaRPr lang="en-US" altLang="zh-CN" dirty="0" smtClean="0"/>
          </a:p>
          <a:p>
            <a:r>
              <a:rPr lang="zh-CN" altLang="en-US" dirty="0" smtClean="0"/>
              <a:t>③</a:t>
            </a:r>
            <a:r>
              <a:rPr lang="zh-CN" altLang="en-US" dirty="0" smtClean="0">
                <a:solidFill>
                  <a:srgbClr val="FF0000"/>
                </a:solidFill>
              </a:rPr>
              <a:t>原因</a:t>
            </a:r>
            <a:r>
              <a:rPr lang="zh-CN" altLang="en-US" dirty="0" smtClean="0"/>
              <a:t>型（鱼头在右，特性值通常以“为什么</a:t>
            </a:r>
            <a:r>
              <a:rPr lang="en-US" altLang="zh-CN" dirty="0" smtClean="0"/>
              <a:t>……</a:t>
            </a:r>
            <a:r>
              <a:rPr lang="zh-CN" altLang="en-US" dirty="0" smtClean="0"/>
              <a:t>”来写）</a:t>
            </a:r>
            <a:endParaRPr lang="en-US" altLang="zh-CN" dirty="0" smtClean="0"/>
          </a:p>
          <a:p>
            <a:r>
              <a:rPr lang="en-US" altLang="zh-CN" dirty="0" smtClean="0"/>
              <a:t>6.</a:t>
            </a:r>
            <a:r>
              <a:rPr lang="zh-CN" altLang="en-US" dirty="0" smtClean="0"/>
              <a:t>确定矫正措施</a:t>
            </a:r>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67</a:t>
            </a:fld>
            <a:endParaRPr lang="en-US" altLang="zh-CN"/>
          </a:p>
        </p:txBody>
      </p:sp>
      <p:sp>
        <p:nvSpPr>
          <p:cNvPr id="5" name="圆角矩形标注 4"/>
          <p:cNvSpPr/>
          <p:nvPr/>
        </p:nvSpPr>
        <p:spPr bwMode="auto">
          <a:xfrm>
            <a:off x="5220072" y="961331"/>
            <a:ext cx="2808312" cy="1728192"/>
          </a:xfrm>
          <a:prstGeom prst="wedgeRoundRect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质量因素</a:t>
            </a:r>
            <a:r>
              <a:rPr kumimoji="0" lang="en-US" altLang="zh-CN" sz="2400" b="0" i="0" u="none" strike="noStrike" cap="none" normalizeH="0" baseline="0" dirty="0" err="1" smtClean="0">
                <a:ln>
                  <a:noFill/>
                </a:ln>
                <a:solidFill>
                  <a:schemeClr val="tx1"/>
                </a:solidFill>
                <a:effectLst/>
                <a:latin typeface="Arial" pitchFamily="34" charset="0"/>
                <a:ea typeface="宋体" pitchFamily="2" charset="-122"/>
              </a:rPr>
              <a:t>4M1E</a:t>
            </a: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lang="en-US" altLang="zh-CN" sz="2400" dirty="0" smtClean="0">
                <a:latin typeface="Arial" pitchFamily="34" charset="0"/>
                <a:ea typeface="宋体" pitchFamily="2" charset="-122"/>
              </a:rPr>
              <a:t>Man</a:t>
            </a:r>
            <a:r>
              <a:rPr lang="zh-CN" altLang="en-US" sz="2400" dirty="0" smtClean="0">
                <a:latin typeface="Arial" pitchFamily="34" charset="0"/>
                <a:ea typeface="宋体" pitchFamily="2" charset="-122"/>
              </a:rPr>
              <a:t>，</a:t>
            </a:r>
            <a:r>
              <a:rPr lang="en-US" altLang="zh-CN" sz="2400" dirty="0" smtClean="0">
                <a:latin typeface="Arial" pitchFamily="34" charset="0"/>
                <a:ea typeface="宋体" pitchFamily="2" charset="-122"/>
              </a:rPr>
              <a:t>Machine</a:t>
            </a:r>
            <a:r>
              <a:rPr lang="zh-CN" altLang="en-US" sz="2400" dirty="0" smtClean="0">
                <a:latin typeface="Arial" pitchFamily="34" charset="0"/>
                <a:ea typeface="宋体" pitchFamily="2" charset="-122"/>
              </a:rPr>
              <a:t>，</a:t>
            </a:r>
            <a:r>
              <a:rPr lang="en-US" altLang="zh-CN" sz="2400" dirty="0" smtClean="0">
                <a:latin typeface="Arial" pitchFamily="34" charset="0"/>
                <a:ea typeface="宋体" pitchFamily="2" charset="-122"/>
              </a:rPr>
              <a:t>Material</a:t>
            </a:r>
            <a:r>
              <a:rPr lang="zh-CN" altLang="en-US" sz="2400" dirty="0" smtClean="0">
                <a:latin typeface="Arial" pitchFamily="34" charset="0"/>
                <a:ea typeface="宋体" pitchFamily="2" charset="-122"/>
              </a:rPr>
              <a:t>，</a:t>
            </a:r>
            <a:r>
              <a:rPr lang="en-US" altLang="zh-CN" sz="2400" dirty="0" smtClean="0">
                <a:latin typeface="Arial" pitchFamily="34" charset="0"/>
                <a:ea typeface="宋体" pitchFamily="2" charset="-122"/>
              </a:rPr>
              <a:t>Method</a:t>
            </a:r>
            <a:r>
              <a:rPr lang="zh-CN" altLang="en-US" sz="2400" dirty="0" smtClean="0">
                <a:latin typeface="Arial" pitchFamily="34" charset="0"/>
                <a:ea typeface="宋体" pitchFamily="2" charset="-122"/>
              </a:rPr>
              <a:t>，</a:t>
            </a:r>
            <a:r>
              <a:rPr lang="en-US" altLang="zh-CN" sz="2400" dirty="0" smtClean="0">
                <a:latin typeface="Arial" pitchFamily="34" charset="0"/>
                <a:ea typeface="宋体" pitchFamily="2" charset="-122"/>
              </a:rPr>
              <a:t>Environment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71561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原因型因果图</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68</a:t>
            </a:fld>
            <a:endParaRPr lang="en-US" altLang="zh-CN"/>
          </a:p>
        </p:txBody>
      </p:sp>
      <p:grpSp>
        <p:nvGrpSpPr>
          <p:cNvPr id="1028" name="组合 1027"/>
          <p:cNvGrpSpPr/>
          <p:nvPr/>
        </p:nvGrpSpPr>
        <p:grpSpPr>
          <a:xfrm>
            <a:off x="323528" y="2060848"/>
            <a:ext cx="8208912" cy="3672408"/>
            <a:chOff x="323528" y="2060848"/>
            <a:chExt cx="8208912" cy="3672408"/>
          </a:xfrm>
        </p:grpSpPr>
        <p:sp>
          <p:nvSpPr>
            <p:cNvPr id="4" name="矩形 3"/>
            <p:cNvSpPr/>
            <p:nvPr/>
          </p:nvSpPr>
          <p:spPr bwMode="auto">
            <a:xfrm>
              <a:off x="7380312" y="3328977"/>
              <a:ext cx="1152128"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结果</a:t>
              </a:r>
            </a:p>
          </p:txBody>
        </p:sp>
        <p:sp>
          <p:nvSpPr>
            <p:cNvPr id="6" name="矩形 5"/>
            <p:cNvSpPr/>
            <p:nvPr/>
          </p:nvSpPr>
          <p:spPr bwMode="auto">
            <a:xfrm>
              <a:off x="2496925" y="2104841"/>
              <a:ext cx="1152128"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原因一</a:t>
              </a:r>
            </a:p>
          </p:txBody>
        </p:sp>
        <p:sp>
          <p:nvSpPr>
            <p:cNvPr id="7" name="矩形 6"/>
            <p:cNvSpPr/>
            <p:nvPr/>
          </p:nvSpPr>
          <p:spPr bwMode="auto">
            <a:xfrm>
              <a:off x="5017205" y="2060848"/>
              <a:ext cx="1152128"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原因二</a:t>
              </a:r>
            </a:p>
          </p:txBody>
        </p:sp>
        <p:sp>
          <p:nvSpPr>
            <p:cNvPr id="8" name="矩形 7"/>
            <p:cNvSpPr/>
            <p:nvPr/>
          </p:nvSpPr>
          <p:spPr bwMode="auto">
            <a:xfrm>
              <a:off x="971600" y="5229200"/>
              <a:ext cx="1152128"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原因三</a:t>
              </a:r>
            </a:p>
          </p:txBody>
        </p:sp>
        <p:sp>
          <p:nvSpPr>
            <p:cNvPr id="9" name="矩形 8"/>
            <p:cNvSpPr/>
            <p:nvPr/>
          </p:nvSpPr>
          <p:spPr bwMode="auto">
            <a:xfrm>
              <a:off x="3870239" y="5218743"/>
              <a:ext cx="1152128"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原因四</a:t>
              </a:r>
            </a:p>
          </p:txBody>
        </p:sp>
        <p:cxnSp>
          <p:nvCxnSpPr>
            <p:cNvPr id="10" name="直接箭头连接符 9"/>
            <p:cNvCxnSpPr/>
            <p:nvPr/>
          </p:nvCxnSpPr>
          <p:spPr bwMode="auto">
            <a:xfrm>
              <a:off x="1043608" y="3581005"/>
              <a:ext cx="63360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bwMode="auto">
            <a:xfrm>
              <a:off x="5915713" y="4451063"/>
              <a:ext cx="1116203"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子原因</a:t>
              </a: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a:t>
              </a:r>
              <a:endPar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3" name="矩形 12"/>
            <p:cNvSpPr/>
            <p:nvPr/>
          </p:nvSpPr>
          <p:spPr bwMode="auto">
            <a:xfrm>
              <a:off x="2975682" y="3789040"/>
              <a:ext cx="1080120" cy="50405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子原因</a:t>
              </a: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B</a:t>
              </a:r>
              <a:endParaRPr kumimoji="0" lang="zh-CN" altLang="en-US"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箭头连接符 13"/>
            <p:cNvCxnSpPr>
              <a:stCxn id="6" idx="2"/>
            </p:cNvCxnSpPr>
            <p:nvPr/>
          </p:nvCxnSpPr>
          <p:spPr bwMode="auto">
            <a:xfrm>
              <a:off x="3072989" y="2608897"/>
              <a:ext cx="864096" cy="97210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stCxn id="8" idx="0"/>
            </p:cNvCxnSpPr>
            <p:nvPr/>
          </p:nvCxnSpPr>
          <p:spPr bwMode="auto">
            <a:xfrm flipV="1">
              <a:off x="1547664" y="3593812"/>
              <a:ext cx="1116291" cy="16353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5449253" y="2608897"/>
              <a:ext cx="864096" cy="97210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stCxn id="9" idx="0"/>
            </p:cNvCxnSpPr>
            <p:nvPr/>
          </p:nvCxnSpPr>
          <p:spPr bwMode="auto">
            <a:xfrm flipV="1">
              <a:off x="4446303" y="3593812"/>
              <a:ext cx="1290982" cy="162493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H="1">
              <a:off x="4932040" y="4677106"/>
              <a:ext cx="93610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4104705" y="4095698"/>
              <a:ext cx="111612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323528" y="3396339"/>
              <a:ext cx="726659" cy="369332"/>
            </a:xfrm>
            <a:prstGeom prst="rect">
              <a:avLst/>
            </a:prstGeom>
            <a:noFill/>
          </p:spPr>
          <p:txBody>
            <a:bodyPr wrap="square" rtlCol="0">
              <a:spAutoFit/>
            </a:bodyPr>
            <a:lstStyle/>
            <a:p>
              <a:r>
                <a:rPr lang="zh-CN" altLang="en-US" dirty="0" smtClean="0">
                  <a:solidFill>
                    <a:srgbClr val="FF0000"/>
                  </a:solidFill>
                </a:rPr>
                <a:t>主骨</a:t>
              </a:r>
              <a:endParaRPr lang="zh-CN" altLang="en-US" dirty="0">
                <a:solidFill>
                  <a:srgbClr val="FF0000"/>
                </a:solidFill>
              </a:endParaRPr>
            </a:p>
          </p:txBody>
        </p:sp>
        <p:sp>
          <p:nvSpPr>
            <p:cNvPr id="26" name="TextBox 25"/>
            <p:cNvSpPr txBox="1"/>
            <p:nvPr/>
          </p:nvSpPr>
          <p:spPr>
            <a:xfrm>
              <a:off x="1562626" y="2172203"/>
              <a:ext cx="726659" cy="369332"/>
            </a:xfrm>
            <a:prstGeom prst="rect">
              <a:avLst/>
            </a:prstGeom>
            <a:noFill/>
          </p:spPr>
          <p:txBody>
            <a:bodyPr wrap="square" rtlCol="0">
              <a:spAutoFit/>
            </a:bodyPr>
            <a:lstStyle/>
            <a:p>
              <a:r>
                <a:rPr lang="zh-CN" altLang="en-US" dirty="0">
                  <a:solidFill>
                    <a:srgbClr val="FF0000"/>
                  </a:solidFill>
                </a:rPr>
                <a:t>大</a:t>
              </a:r>
              <a:r>
                <a:rPr lang="zh-CN" altLang="en-US" dirty="0" smtClean="0">
                  <a:solidFill>
                    <a:srgbClr val="FF0000"/>
                  </a:solidFill>
                </a:rPr>
                <a:t>骨</a:t>
              </a:r>
              <a:endParaRPr lang="zh-CN" altLang="en-US" dirty="0">
                <a:solidFill>
                  <a:srgbClr val="FF0000"/>
                </a:solidFill>
              </a:endParaRPr>
            </a:p>
          </p:txBody>
        </p:sp>
        <p:sp>
          <p:nvSpPr>
            <p:cNvPr id="27" name="TextBox 26"/>
            <p:cNvSpPr txBox="1"/>
            <p:nvPr/>
          </p:nvSpPr>
          <p:spPr>
            <a:xfrm>
              <a:off x="4164805" y="2172203"/>
              <a:ext cx="726659" cy="369332"/>
            </a:xfrm>
            <a:prstGeom prst="rect">
              <a:avLst/>
            </a:prstGeom>
            <a:noFill/>
          </p:spPr>
          <p:txBody>
            <a:bodyPr wrap="square" rtlCol="0">
              <a:spAutoFit/>
            </a:bodyPr>
            <a:lstStyle/>
            <a:p>
              <a:r>
                <a:rPr lang="zh-CN" altLang="en-US" dirty="0" smtClean="0">
                  <a:solidFill>
                    <a:srgbClr val="FF0000"/>
                  </a:solidFill>
                </a:rPr>
                <a:t>大骨</a:t>
              </a:r>
              <a:endParaRPr lang="zh-CN" altLang="en-US" dirty="0">
                <a:solidFill>
                  <a:srgbClr val="FF0000"/>
                </a:solidFill>
              </a:endParaRPr>
            </a:p>
          </p:txBody>
        </p:sp>
        <p:sp>
          <p:nvSpPr>
            <p:cNvPr id="28" name="TextBox 27"/>
            <p:cNvSpPr txBox="1"/>
            <p:nvPr/>
          </p:nvSpPr>
          <p:spPr>
            <a:xfrm>
              <a:off x="7593046" y="2910285"/>
              <a:ext cx="726659" cy="369332"/>
            </a:xfrm>
            <a:prstGeom prst="rect">
              <a:avLst/>
            </a:prstGeom>
            <a:noFill/>
          </p:spPr>
          <p:txBody>
            <a:bodyPr wrap="square" rtlCol="0">
              <a:spAutoFit/>
            </a:bodyPr>
            <a:lstStyle/>
            <a:p>
              <a:r>
                <a:rPr lang="zh-CN" altLang="en-US" dirty="0" smtClean="0">
                  <a:solidFill>
                    <a:srgbClr val="FF0000"/>
                  </a:solidFill>
                </a:rPr>
                <a:t>鱼头</a:t>
              </a:r>
              <a:endParaRPr lang="zh-CN" altLang="en-US" dirty="0">
                <a:solidFill>
                  <a:srgbClr val="FF0000"/>
                </a:solidFill>
              </a:endParaRPr>
            </a:p>
          </p:txBody>
        </p:sp>
        <p:sp>
          <p:nvSpPr>
            <p:cNvPr id="29" name="TextBox 28"/>
            <p:cNvSpPr txBox="1"/>
            <p:nvPr/>
          </p:nvSpPr>
          <p:spPr>
            <a:xfrm>
              <a:off x="7085701" y="4518425"/>
              <a:ext cx="726659" cy="369332"/>
            </a:xfrm>
            <a:prstGeom prst="rect">
              <a:avLst/>
            </a:prstGeom>
            <a:noFill/>
          </p:spPr>
          <p:txBody>
            <a:bodyPr wrap="square" rtlCol="0">
              <a:spAutoFit/>
            </a:bodyPr>
            <a:lstStyle/>
            <a:p>
              <a:r>
                <a:rPr lang="zh-CN" altLang="en-US" dirty="0" smtClean="0">
                  <a:solidFill>
                    <a:srgbClr val="FF0000"/>
                  </a:solidFill>
                </a:rPr>
                <a:t>中骨</a:t>
              </a:r>
              <a:endParaRPr lang="zh-CN" altLang="en-US" dirty="0">
                <a:solidFill>
                  <a:srgbClr val="FF0000"/>
                </a:solidFill>
              </a:endParaRPr>
            </a:p>
          </p:txBody>
        </p:sp>
        <p:cxnSp>
          <p:nvCxnSpPr>
            <p:cNvPr id="30" name="直接箭头连接符 29"/>
            <p:cNvCxnSpPr/>
            <p:nvPr/>
          </p:nvCxnSpPr>
          <p:spPr bwMode="auto">
            <a:xfrm>
              <a:off x="5400092" y="4438256"/>
              <a:ext cx="288032" cy="2388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 name="直接箭头连接符 1023"/>
            <p:cNvCxnSpPr/>
            <p:nvPr/>
          </p:nvCxnSpPr>
          <p:spPr bwMode="auto">
            <a:xfrm flipH="1" flipV="1">
              <a:off x="5256076" y="4703091"/>
              <a:ext cx="288032" cy="3100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a:xfrm>
              <a:off x="5334661" y="5034077"/>
              <a:ext cx="726659" cy="369332"/>
            </a:xfrm>
            <a:prstGeom prst="rect">
              <a:avLst/>
            </a:prstGeom>
            <a:noFill/>
          </p:spPr>
          <p:txBody>
            <a:bodyPr wrap="square" rtlCol="0">
              <a:spAutoFit/>
            </a:bodyPr>
            <a:lstStyle/>
            <a:p>
              <a:r>
                <a:rPr lang="zh-CN" altLang="en-US" dirty="0" smtClean="0">
                  <a:solidFill>
                    <a:srgbClr val="FF0000"/>
                  </a:solidFill>
                </a:rPr>
                <a:t>小骨</a:t>
              </a:r>
              <a:endParaRPr lang="zh-CN" altLang="en-US" dirty="0">
                <a:solidFill>
                  <a:srgbClr val="FF0000"/>
                </a:solidFill>
              </a:endParaRPr>
            </a:p>
          </p:txBody>
        </p:sp>
      </p:grpSp>
    </p:spTree>
    <p:extLst>
      <p:ext uri="{BB962C8B-B14F-4D97-AF65-F5344CB8AC3E}">
        <p14:creationId xmlns:p14="http://schemas.microsoft.com/office/powerpoint/2010/main" val="40194894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solidFill>
                  <a:srgbClr val="FF0066"/>
                </a:solidFill>
                <a:latin typeface="+mn-ea"/>
                <a:ea typeface="+mn-ea"/>
                <a:cs typeface="+mn-cs"/>
              </a:rPr>
              <a:t>对策型</a:t>
            </a:r>
            <a:r>
              <a:rPr kumimoji="1" lang="zh-CN" altLang="zh-CN" dirty="0" smtClean="0">
                <a:solidFill>
                  <a:srgbClr val="FF0066"/>
                </a:solidFill>
                <a:latin typeface="+mn-ea"/>
                <a:ea typeface="+mn-ea"/>
                <a:cs typeface="+mn-cs"/>
              </a:rPr>
              <a:t>因果图</a:t>
            </a:r>
            <a:endParaRPr kumimoji="1" lang="zh-CN" altLang="en-US" dirty="0" smtClean="0">
              <a:solidFill>
                <a:srgbClr val="FF0066"/>
              </a:solidFill>
              <a:latin typeface="+mn-ea"/>
              <a:ea typeface="+mn-ea"/>
              <a:cs typeface="+mn-cs"/>
            </a:endParaRPr>
          </a:p>
        </p:txBody>
      </p:sp>
      <p:pic>
        <p:nvPicPr>
          <p:cNvPr id="62467" name="Picture 2" descr="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56792"/>
            <a:ext cx="76644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矩形 5"/>
          <p:cNvSpPr>
            <a:spLocks noChangeArrowheads="1"/>
          </p:cNvSpPr>
          <p:nvPr/>
        </p:nvSpPr>
        <p:spPr bwMode="auto">
          <a:xfrm>
            <a:off x="2411760" y="5445224"/>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000" dirty="0"/>
              <a:t>图</a:t>
            </a:r>
            <a:r>
              <a:rPr lang="en-US" altLang="zh-CN" sz="2000" dirty="0"/>
              <a:t>7-4  </a:t>
            </a:r>
            <a:r>
              <a:rPr lang="zh-CN" altLang="zh-CN" sz="2000" dirty="0"/>
              <a:t>以提高产品在市场上竞争力为主要目标的因果图</a:t>
            </a:r>
            <a:endParaRPr lang="zh-CN" altLang="en-US" sz="2000" dirty="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69</a:t>
            </a:fld>
            <a:endParaRPr lang="en-US" altLang="zh-CN"/>
          </a:p>
        </p:txBody>
      </p:sp>
    </p:spTree>
    <p:extLst>
      <p:ext uri="{BB962C8B-B14F-4D97-AF65-F5344CB8AC3E}">
        <p14:creationId xmlns:p14="http://schemas.microsoft.com/office/powerpoint/2010/main" val="1197162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smtClean="0">
                <a:solidFill>
                  <a:srgbClr val="FF0066"/>
                </a:solidFill>
                <a:latin typeface="+mn-ea"/>
                <a:ea typeface="+mn-ea"/>
                <a:cs typeface="+mn-cs"/>
              </a:rPr>
              <a:t>2</a:t>
            </a:r>
            <a:r>
              <a:rPr kumimoji="1" lang="zh-CN" altLang="zh-CN" dirty="0" smtClean="0">
                <a:solidFill>
                  <a:srgbClr val="FF0066"/>
                </a:solidFill>
                <a:latin typeface="+mn-ea"/>
                <a:ea typeface="+mn-ea"/>
                <a:cs typeface="+mn-cs"/>
              </a:rPr>
              <a:t>．项目质量管理的概念</a:t>
            </a:r>
            <a:endParaRPr kumimoji="1" lang="zh-CN" altLang="en-US" dirty="0" smtClean="0">
              <a:solidFill>
                <a:srgbClr val="FF0066"/>
              </a:solidFill>
              <a:latin typeface="+mn-ea"/>
              <a:ea typeface="+mn-ea"/>
              <a:cs typeface="+mn-cs"/>
            </a:endParaRPr>
          </a:p>
        </p:txBody>
      </p:sp>
      <p:sp>
        <p:nvSpPr>
          <p:cNvPr id="10243" name="内容占位符 2" descr="Rectangle: Click to edit Master text styles&#10;Second level&#10;Third level&#10;Fourth level&#10;Fifth level"/>
          <p:cNvSpPr>
            <a:spLocks noGrp="1"/>
          </p:cNvSpPr>
          <p:nvPr>
            <p:ph idx="1"/>
          </p:nvPr>
        </p:nvSpPr>
        <p:spPr/>
        <p:txBody>
          <a:bodyPr/>
          <a:lstStyle/>
          <a:p>
            <a:pPr>
              <a:lnSpc>
                <a:spcPct val="120000"/>
              </a:lnSpc>
            </a:pPr>
            <a:r>
              <a:rPr lang="zh-CN" altLang="en-US" dirty="0" smtClean="0">
                <a:solidFill>
                  <a:srgbClr val="FF0000"/>
                </a:solidFill>
              </a:rPr>
              <a:t>项目质量管理</a:t>
            </a:r>
            <a:r>
              <a:rPr lang="zh-CN" altLang="en-US" dirty="0" smtClean="0"/>
              <a:t>是指围绕项目质量所进行的指挥、协调和控制等活动。</a:t>
            </a:r>
            <a:endParaRPr lang="en-US" altLang="zh-CN" dirty="0" smtClean="0"/>
          </a:p>
          <a:p>
            <a:pPr>
              <a:lnSpc>
                <a:spcPct val="120000"/>
              </a:lnSpc>
            </a:pPr>
            <a:endParaRPr lang="zh-CN" altLang="en-US" dirty="0" smtClean="0"/>
          </a:p>
        </p:txBody>
      </p:sp>
      <p:sp>
        <p:nvSpPr>
          <p:cNvPr id="3" name="灯片编号占位符 2"/>
          <p:cNvSpPr>
            <a:spLocks noGrp="1"/>
          </p:cNvSpPr>
          <p:nvPr>
            <p:ph type="sldNum" sz="quarter" idx="10"/>
          </p:nvPr>
        </p:nvSpPr>
        <p:spPr/>
        <p:txBody>
          <a:bodyPr/>
          <a:lstStyle/>
          <a:p>
            <a:pPr>
              <a:defRPr/>
            </a:pPr>
            <a:fld id="{3ED412F7-EE3C-4B90-B0B7-6C60B69A73ED}" type="slidenum">
              <a:rPr lang="zh-CN" altLang="en-US" smtClean="0"/>
              <a:pPr>
                <a:defRPr/>
              </a:pPr>
              <a:t>7</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348880"/>
            <a:ext cx="4248472" cy="410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107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a:xfrm>
            <a:off x="468313" y="1628775"/>
            <a:ext cx="8229600" cy="936129"/>
          </a:xfrm>
        </p:spPr>
        <p:txBody>
          <a:bodyPr/>
          <a:lstStyle/>
          <a:p>
            <a:r>
              <a:rPr lang="zh-CN" altLang="en-US" dirty="0" smtClean="0"/>
              <a:t>小明开发了一个图书管理系统，用户反映经常出现无法登录的情况，通过绘制因果图帮小明分析原因。</a:t>
            </a:r>
            <a:endParaRPr lang="zh-CN" altLang="en-US" dirty="0"/>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70</a:t>
            </a:fld>
            <a:endParaRPr lang="en-US" altLang="zh-CN"/>
          </a:p>
        </p:txBody>
      </p:sp>
    </p:spTree>
    <p:extLst>
      <p:ext uri="{BB962C8B-B14F-4D97-AF65-F5344CB8AC3E}">
        <p14:creationId xmlns:p14="http://schemas.microsoft.com/office/powerpoint/2010/main" val="16911582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a:r>
              <a:rPr lang="en-US" altLang="zh-CN" dirty="0"/>
              <a:t>3</a:t>
            </a:r>
            <a:r>
              <a:rPr lang="zh-CN" altLang="zh-CN" dirty="0"/>
              <a:t>．</a:t>
            </a:r>
            <a:r>
              <a:rPr lang="zh-CN" altLang="zh-CN" dirty="0" smtClean="0"/>
              <a:t>流程图</a:t>
            </a:r>
            <a:endParaRPr lang="zh-CN" altLang="en-US" dirty="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71</a:t>
            </a:fld>
            <a:endParaRPr lang="en-US" altLang="zh-CN"/>
          </a:p>
        </p:txBody>
      </p:sp>
      <p:sp>
        <p:nvSpPr>
          <p:cNvPr id="63490" name="内容占位符 2" descr="Rectangle: Click to edit Master text styles&#10;Second level&#10;Third level&#10;Fourth level&#10;Fifth level"/>
          <p:cNvSpPr>
            <a:spLocks noGrp="1"/>
          </p:cNvSpPr>
          <p:nvPr>
            <p:ph idx="4294967295"/>
          </p:nvPr>
        </p:nvSpPr>
        <p:spPr>
          <a:xfrm>
            <a:off x="611560" y="1628775"/>
            <a:ext cx="8136904" cy="4525963"/>
          </a:xfrm>
        </p:spPr>
        <p:txBody>
          <a:bodyPr/>
          <a:lstStyle/>
          <a:p>
            <a:pPr marL="360000" lvl="2" indent="-457200">
              <a:lnSpc>
                <a:spcPct val="120000"/>
              </a:lnSpc>
              <a:buNone/>
            </a:pPr>
            <a:r>
              <a:rPr lang="zh-CN" altLang="en-US" dirty="0" smtClean="0">
                <a:solidFill>
                  <a:srgbClr val="FF0000"/>
                </a:solidFill>
                <a:latin typeface="+mn-ea"/>
                <a:ea typeface="+mn-ea"/>
              </a:rPr>
              <a:t>流程图</a:t>
            </a:r>
            <a:r>
              <a:rPr lang="zh-CN" altLang="en-US" dirty="0">
                <a:latin typeface="+mn-ea"/>
                <a:ea typeface="+mn-ea"/>
              </a:rPr>
              <a:t>反映项目各个活动</a:t>
            </a:r>
            <a:r>
              <a:rPr lang="zh-CN" altLang="en-US" dirty="0" smtClean="0">
                <a:latin typeface="+mn-ea"/>
                <a:ea typeface="+mn-ea"/>
              </a:rPr>
              <a:t>之间逻辑</a:t>
            </a:r>
            <a:r>
              <a:rPr lang="zh-CN" altLang="en-US" dirty="0">
                <a:latin typeface="+mn-ea"/>
                <a:ea typeface="+mn-ea"/>
              </a:rPr>
              <a:t>关系的图形。</a:t>
            </a:r>
            <a:r>
              <a:rPr lang="zh-CN" altLang="en-US" dirty="0" smtClean="0">
                <a:latin typeface="+mn-ea"/>
                <a:ea typeface="+mn-ea"/>
              </a:rPr>
              <a:t>用于帮助分析问题发生的缘由，以图形的形式展示一个过程。</a:t>
            </a:r>
            <a:endParaRPr lang="en-US" altLang="zh-CN" dirty="0" smtClean="0">
              <a:latin typeface="+mn-ea"/>
              <a:ea typeface="+mn-ea"/>
            </a:endParaRPr>
          </a:p>
          <a:p>
            <a:pPr marL="360000" lvl="2" indent="-457200">
              <a:lnSpc>
                <a:spcPct val="120000"/>
              </a:lnSpc>
              <a:buNone/>
            </a:pPr>
            <a:r>
              <a:rPr lang="zh-CN" altLang="en-US" dirty="0" smtClean="0">
                <a:latin typeface="+mn-ea"/>
                <a:ea typeface="+mn-ea"/>
              </a:rPr>
              <a:t>在项目质量控制中，通过流程图来</a:t>
            </a:r>
            <a:r>
              <a:rPr lang="zh-CN" altLang="en-US" dirty="0" smtClean="0">
                <a:solidFill>
                  <a:srgbClr val="FF0000"/>
                </a:solidFill>
                <a:latin typeface="+mn-ea"/>
                <a:ea typeface="+mn-ea"/>
              </a:rPr>
              <a:t>判断质量问题发生在项目流程的哪个环节</a:t>
            </a:r>
            <a:r>
              <a:rPr lang="zh-CN" altLang="en-US" dirty="0" smtClean="0">
                <a:latin typeface="+mn-ea"/>
                <a:ea typeface="+mn-ea"/>
              </a:rPr>
              <a:t>，造成这些质量问题的原因发展和形成的过程。</a:t>
            </a:r>
            <a:endParaRPr lang="en-US" altLang="zh-CN" dirty="0" smtClean="0">
              <a:latin typeface="+mn-ea"/>
              <a:ea typeface="+mn-ea"/>
            </a:endParaRPr>
          </a:p>
          <a:p>
            <a:pPr marL="360000" lvl="2" indent="-457200">
              <a:lnSpc>
                <a:spcPct val="120000"/>
              </a:lnSpc>
              <a:buNone/>
            </a:pPr>
            <a:r>
              <a:rPr lang="zh-CN" altLang="en-US" dirty="0" smtClean="0">
                <a:latin typeface="+mn-ea"/>
                <a:ea typeface="+mn-ea"/>
              </a:rPr>
              <a:t>流程图可用</a:t>
            </a:r>
            <a:r>
              <a:rPr lang="zh-CN" altLang="en-US" dirty="0" smtClean="0">
                <a:solidFill>
                  <a:srgbClr val="FF0000"/>
                </a:solidFill>
                <a:latin typeface="+mn-ea"/>
                <a:ea typeface="+mn-ea"/>
              </a:rPr>
              <a:t>多种格式</a:t>
            </a:r>
            <a:r>
              <a:rPr lang="zh-CN" altLang="en-US" dirty="0" smtClean="0">
                <a:latin typeface="+mn-ea"/>
                <a:ea typeface="+mn-ea"/>
              </a:rPr>
              <a:t>表示，但所有流程图都具有活动、决策点、过程顺序等基本要素。</a:t>
            </a:r>
            <a:endParaRPr lang="en-US" altLang="zh-CN" dirty="0" smtClean="0">
              <a:latin typeface="+mn-ea"/>
              <a:ea typeface="+mn-ea"/>
            </a:endParaRPr>
          </a:p>
          <a:p>
            <a:pPr marL="360000" lvl="2" indent="-457200">
              <a:lnSpc>
                <a:spcPct val="120000"/>
              </a:lnSpc>
              <a:buNone/>
            </a:pPr>
            <a:r>
              <a:rPr lang="zh-CN" altLang="en-US" dirty="0" smtClean="0">
                <a:latin typeface="+mn-ea"/>
                <a:ea typeface="+mn-ea"/>
              </a:rPr>
              <a:t>流程图可以帮助项目管理者预期将在</a:t>
            </a:r>
            <a:r>
              <a:rPr lang="zh-CN" altLang="en-US" dirty="0" smtClean="0">
                <a:solidFill>
                  <a:srgbClr val="FF0000"/>
                </a:solidFill>
                <a:latin typeface="+mn-ea"/>
                <a:ea typeface="+mn-ea"/>
              </a:rPr>
              <a:t>何时</a:t>
            </a:r>
            <a:r>
              <a:rPr lang="zh-CN" altLang="en-US" dirty="0" smtClean="0">
                <a:latin typeface="+mn-ea"/>
                <a:ea typeface="+mn-ea"/>
              </a:rPr>
              <a:t>、</a:t>
            </a:r>
            <a:r>
              <a:rPr lang="zh-CN" altLang="en-US" dirty="0" smtClean="0">
                <a:solidFill>
                  <a:srgbClr val="FF0000"/>
                </a:solidFill>
                <a:latin typeface="+mn-ea"/>
                <a:ea typeface="+mn-ea"/>
              </a:rPr>
              <a:t>何地</a:t>
            </a:r>
            <a:r>
              <a:rPr lang="zh-CN" altLang="en-US" dirty="0" smtClean="0">
                <a:latin typeface="+mn-ea"/>
                <a:ea typeface="+mn-ea"/>
              </a:rPr>
              <a:t>发生质量问题，有助于项目质量的控制和管理。</a:t>
            </a:r>
            <a:endParaRPr lang="zh-CN" altLang="zh-CN" dirty="0" smtClean="0">
              <a:latin typeface="+mn-ea"/>
              <a:ea typeface="+mn-ea"/>
            </a:endParaRPr>
          </a:p>
        </p:txBody>
      </p:sp>
    </p:spTree>
    <p:extLst>
      <p:ext uri="{BB962C8B-B14F-4D97-AF65-F5344CB8AC3E}">
        <p14:creationId xmlns:p14="http://schemas.microsoft.com/office/powerpoint/2010/main" val="349096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xEl>
                                              <p:pRg st="1" end="1"/>
                                            </p:txEl>
                                          </p:spTgt>
                                        </p:tgtEl>
                                        <p:attrNameLst>
                                          <p:attrName>style.visibility</p:attrName>
                                        </p:attrNameLst>
                                      </p:cBhvr>
                                      <p:to>
                                        <p:strVal val="visible"/>
                                      </p:to>
                                    </p:set>
                                    <p:anim calcmode="lin" valueType="num">
                                      <p:cBhvr additive="base">
                                        <p:cTn id="7" dur="500" fill="hold"/>
                                        <p:tgtEl>
                                          <p:spTgt spid="634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0">
                                            <p:txEl>
                                              <p:pRg st="2" end="2"/>
                                            </p:txEl>
                                          </p:spTgt>
                                        </p:tgtEl>
                                        <p:attrNameLst>
                                          <p:attrName>style.visibility</p:attrName>
                                        </p:attrNameLst>
                                      </p:cBhvr>
                                      <p:to>
                                        <p:strVal val="visible"/>
                                      </p:to>
                                    </p:set>
                                    <p:anim calcmode="lin" valueType="num">
                                      <p:cBhvr additive="base">
                                        <p:cTn id="13" dur="500" fill="hold"/>
                                        <p:tgtEl>
                                          <p:spTgt spid="634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0">
                                            <p:txEl>
                                              <p:pRg st="3" end="3"/>
                                            </p:txEl>
                                          </p:spTgt>
                                        </p:tgtEl>
                                        <p:attrNameLst>
                                          <p:attrName>style.visibility</p:attrName>
                                        </p:attrNameLst>
                                      </p:cBhvr>
                                      <p:to>
                                        <p:strVal val="visible"/>
                                      </p:to>
                                    </p:set>
                                    <p:anim calcmode="lin" valueType="num">
                                      <p:cBhvr additive="base">
                                        <p:cTn id="19"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indent="0"/>
            <a:r>
              <a:rPr lang="en-US" altLang="zh-CN" dirty="0"/>
              <a:t>4</a:t>
            </a:r>
            <a:r>
              <a:rPr lang="zh-CN" altLang="zh-CN" dirty="0"/>
              <a:t>．统计抽样</a:t>
            </a:r>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72</a:t>
            </a:fld>
            <a:endParaRPr lang="en-US" altLang="zh-CN"/>
          </a:p>
        </p:txBody>
      </p:sp>
      <p:sp>
        <p:nvSpPr>
          <p:cNvPr id="63490" name="内容占位符 2" descr="Rectangle: Click to edit Master text styles&#10;Second level&#10;Third level&#10;Fourth level&#10;Fifth level"/>
          <p:cNvSpPr>
            <a:spLocks noGrp="1"/>
          </p:cNvSpPr>
          <p:nvPr>
            <p:ph idx="4294967295"/>
          </p:nvPr>
        </p:nvSpPr>
        <p:spPr>
          <a:xfrm>
            <a:off x="683568" y="1484784"/>
            <a:ext cx="7834064" cy="1512193"/>
          </a:xfrm>
        </p:spPr>
        <p:txBody>
          <a:bodyPr/>
          <a:lstStyle/>
          <a:p>
            <a:pPr marL="360000" lvl="2" indent="-457200">
              <a:lnSpc>
                <a:spcPct val="120000"/>
              </a:lnSpc>
              <a:buNone/>
            </a:pPr>
            <a:r>
              <a:rPr lang="zh-CN" altLang="en-US" dirty="0" smtClean="0">
                <a:solidFill>
                  <a:srgbClr val="FF0000"/>
                </a:solidFill>
                <a:latin typeface="黑体" pitchFamily="49" charset="-122"/>
                <a:ea typeface="黑体" pitchFamily="49" charset="-122"/>
              </a:rPr>
              <a:t>统计抽样</a:t>
            </a:r>
            <a:r>
              <a:rPr lang="zh-CN" altLang="en-US" dirty="0" smtClean="0">
                <a:latin typeface="黑体" pitchFamily="49" charset="-122"/>
                <a:ea typeface="黑体" pitchFamily="49" charset="-122"/>
              </a:rPr>
              <a:t>是项目质量管理中的一个重要概念，包括统计抽样、可信度因子、标准差、变异性等。统计抽样包括选择样本总体的部分来检查。</a:t>
            </a:r>
            <a:endParaRPr lang="zh-CN" altLang="zh-CN" dirty="0" smtClean="0">
              <a:latin typeface="黑体" pitchFamily="49" charset="-122"/>
              <a:ea typeface="黑体" pitchFamily="49" charset="-122"/>
            </a:endParaRPr>
          </a:p>
        </p:txBody>
      </p:sp>
      <p:sp>
        <p:nvSpPr>
          <p:cNvPr id="6" name="内容占位符 4"/>
          <p:cNvSpPr txBox="1">
            <a:spLocks/>
          </p:cNvSpPr>
          <p:nvPr/>
        </p:nvSpPr>
        <p:spPr>
          <a:xfrm>
            <a:off x="683568" y="2924944"/>
            <a:ext cx="7776864" cy="2016224"/>
          </a:xfrm>
          <a:prstGeom prst="rect">
            <a:avLst/>
          </a:prstGeom>
        </p:spPr>
        <p:txBody>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a:lnSpc>
                <a:spcPct val="120000"/>
              </a:lnSpc>
            </a:pPr>
            <a:r>
              <a:rPr lang="zh-CN" altLang="en-US" dirty="0" smtClean="0">
                <a:solidFill>
                  <a:srgbClr val="FF0000"/>
                </a:solidFill>
              </a:rPr>
              <a:t>决定样本大小的公式</a:t>
            </a:r>
            <a:endParaRPr lang="en-US" altLang="zh-CN" dirty="0" smtClean="0">
              <a:solidFill>
                <a:srgbClr val="FF0000"/>
              </a:solidFill>
            </a:endParaRPr>
          </a:p>
          <a:p>
            <a:pPr>
              <a:lnSpc>
                <a:spcPct val="120000"/>
              </a:lnSpc>
            </a:pPr>
            <a:r>
              <a:rPr lang="en-US" altLang="zh-CN" dirty="0" smtClean="0"/>
              <a:t>	</a:t>
            </a:r>
            <a:r>
              <a:rPr lang="zh-CN" altLang="en-US" dirty="0" smtClean="0"/>
              <a:t>样本量</a:t>
            </a:r>
            <a:r>
              <a:rPr lang="en-US" altLang="zh-CN" dirty="0" smtClean="0"/>
              <a:t>=</a:t>
            </a:r>
            <a:r>
              <a:rPr lang="en-US" altLang="zh-CN" dirty="0" err="1" smtClean="0"/>
              <a:t>0.25ⅹ</a:t>
            </a:r>
            <a:r>
              <a:rPr lang="en-US" altLang="zh-CN" dirty="0" smtClean="0"/>
              <a:t>(</a:t>
            </a:r>
            <a:r>
              <a:rPr lang="zh-CN" altLang="en-US" dirty="0" smtClean="0"/>
              <a:t>可信度因子</a:t>
            </a:r>
            <a:r>
              <a:rPr lang="en-US" altLang="zh-CN" dirty="0" smtClean="0"/>
              <a:t>/</a:t>
            </a:r>
            <a:r>
              <a:rPr lang="zh-CN" altLang="en-US" dirty="0" smtClean="0"/>
              <a:t>可接受误差</a:t>
            </a:r>
            <a:r>
              <a:rPr lang="en-US" altLang="zh-CN" dirty="0" smtClean="0"/>
              <a:t>)</a:t>
            </a:r>
            <a:r>
              <a:rPr lang="en-US" altLang="zh-CN" baseline="50000" dirty="0" smtClean="0"/>
              <a:t>2</a:t>
            </a:r>
          </a:p>
          <a:p>
            <a:pPr>
              <a:lnSpc>
                <a:spcPct val="120000"/>
              </a:lnSpc>
            </a:pPr>
            <a:r>
              <a:rPr lang="zh-CN" altLang="en-US" dirty="0" smtClean="0"/>
              <a:t>可信度因子表示被抽样的数据样本变化的可信度。</a:t>
            </a:r>
            <a:endParaRPr lang="en-US" altLang="zh-CN" dirty="0" smtClean="0"/>
          </a:p>
          <a:p>
            <a:pPr>
              <a:lnSpc>
                <a:spcPct val="120000"/>
              </a:lnSpc>
            </a:pPr>
            <a:r>
              <a:rPr lang="zh-CN" altLang="en-US" dirty="0" smtClean="0"/>
              <a:t>依据统计学原理，常用的可信度因子如下表</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796996534"/>
              </p:ext>
            </p:extLst>
          </p:nvPr>
        </p:nvGraphicFramePr>
        <p:xfrm>
          <a:off x="2699792" y="5186000"/>
          <a:ext cx="3456384" cy="1483360"/>
        </p:xfrm>
        <a:graphic>
          <a:graphicData uri="http://schemas.openxmlformats.org/drawingml/2006/table">
            <a:tbl>
              <a:tblPr firstRow="1" bandRow="1">
                <a:tableStyleId>{5C22544A-7EE6-4342-B048-85BDC9FD1C3A}</a:tableStyleId>
              </a:tblPr>
              <a:tblGrid>
                <a:gridCol w="1728192"/>
                <a:gridCol w="1728192"/>
              </a:tblGrid>
              <a:tr h="370840">
                <a:tc>
                  <a:txBody>
                    <a:bodyPr/>
                    <a:lstStyle/>
                    <a:p>
                      <a:pPr algn="ctr"/>
                      <a:r>
                        <a:rPr lang="zh-CN" altLang="en-US" b="0" dirty="0" smtClean="0">
                          <a:solidFill>
                            <a:schemeClr val="tx1"/>
                          </a:solidFill>
                        </a:rPr>
                        <a:t>期望的可信度</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rPr>
                        <a:t>可信度因子</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95%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1.960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90%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1.645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85%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t>1.281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15057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49" charset="-122"/>
                <a:ea typeface="黑体" pitchFamily="49" charset="-122"/>
              </a:rPr>
              <a:t>例</a:t>
            </a:r>
            <a:r>
              <a:rPr lang="zh-CN" altLang="en-US" dirty="0">
                <a:latin typeface="黑体" pitchFamily="49" charset="-122"/>
                <a:ea typeface="黑体" pitchFamily="49" charset="-122"/>
              </a:rPr>
              <a:t>子</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73</a:t>
            </a:fld>
            <a:endParaRPr lang="en-US" altLang="zh-CN"/>
          </a:p>
        </p:txBody>
      </p:sp>
      <p:sp>
        <p:nvSpPr>
          <p:cNvPr id="4" name="内容占位符 2" descr="Rectangle: Click to edit Master text styles&#10;Second level&#10;Third level&#10;Fourth level&#10;Fifth level"/>
          <p:cNvSpPr txBox="1">
            <a:spLocks/>
          </p:cNvSpPr>
          <p:nvPr/>
        </p:nvSpPr>
        <p:spPr bwMode="auto">
          <a:xfrm>
            <a:off x="470446" y="1556792"/>
            <a:ext cx="7834064" cy="151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0" lvl="2" indent="0">
              <a:lnSpc>
                <a:spcPct val="120000"/>
              </a:lnSpc>
              <a:buFontTx/>
              <a:buNone/>
            </a:pPr>
            <a:r>
              <a:rPr lang="zh-CN" altLang="en-US" dirty="0" smtClean="0">
                <a:latin typeface="黑体" pitchFamily="49" charset="-122"/>
                <a:ea typeface="黑体" pitchFamily="49" charset="-122"/>
              </a:rPr>
              <a:t>假设某公司准备开发一个电子数据交换系统来处理所有供应商开具的发票。同时假定在过去的一年里，有来自</a:t>
            </a:r>
            <a:r>
              <a:rPr lang="en-US" altLang="zh-CN" dirty="0" smtClean="0">
                <a:solidFill>
                  <a:srgbClr val="FF0000"/>
                </a:solidFill>
                <a:latin typeface="黑体" pitchFamily="49" charset="-122"/>
                <a:ea typeface="黑体" pitchFamily="49" charset="-122"/>
              </a:rPr>
              <a:t>200</a:t>
            </a:r>
            <a:r>
              <a:rPr lang="zh-CN" altLang="en-US" dirty="0" smtClean="0">
                <a:latin typeface="黑体" pitchFamily="49" charset="-122"/>
                <a:ea typeface="黑体" pitchFamily="49" charset="-122"/>
              </a:rPr>
              <a:t>个不同的供应商开具的</a:t>
            </a:r>
            <a:r>
              <a:rPr lang="en-US" altLang="zh-CN" dirty="0" smtClean="0">
                <a:solidFill>
                  <a:srgbClr val="FF0000"/>
                </a:solidFill>
                <a:latin typeface="黑体" pitchFamily="49" charset="-122"/>
                <a:ea typeface="黑体" pitchFamily="49" charset="-122"/>
              </a:rPr>
              <a:t>5</a:t>
            </a:r>
            <a:r>
              <a:rPr lang="zh-CN" altLang="en-US" dirty="0" smtClean="0">
                <a:solidFill>
                  <a:srgbClr val="FF0000"/>
                </a:solidFill>
                <a:latin typeface="黑体" pitchFamily="49" charset="-122"/>
                <a:ea typeface="黑体" pitchFamily="49" charset="-122"/>
              </a:rPr>
              <a:t>万张</a:t>
            </a:r>
            <a:r>
              <a:rPr lang="zh-CN" altLang="en-US" dirty="0" smtClean="0">
                <a:latin typeface="黑体" pitchFamily="49" charset="-122"/>
                <a:ea typeface="黑体" pitchFamily="49" charset="-122"/>
              </a:rPr>
              <a:t>发票。</a:t>
            </a:r>
            <a:endParaRPr lang="zh-CN" altLang="zh-CN" dirty="0" smtClean="0">
              <a:latin typeface="黑体" pitchFamily="49" charset="-122"/>
              <a:ea typeface="黑体" pitchFamily="49" charset="-122"/>
            </a:endParaRPr>
          </a:p>
        </p:txBody>
      </p:sp>
      <p:sp>
        <p:nvSpPr>
          <p:cNvPr id="5" name="内容占位符 2" descr="Rectangle: Click to edit Master text styles&#10;Second level&#10;Third level&#10;Fourth level&#10;Fifth level"/>
          <p:cNvSpPr txBox="1">
            <a:spLocks/>
          </p:cNvSpPr>
          <p:nvPr/>
        </p:nvSpPr>
        <p:spPr bwMode="auto">
          <a:xfrm>
            <a:off x="472132" y="3083272"/>
            <a:ext cx="7834064"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marL="0" lvl="2" indent="0">
              <a:lnSpc>
                <a:spcPct val="120000"/>
              </a:lnSpc>
              <a:buFontTx/>
              <a:buNone/>
            </a:pPr>
            <a:r>
              <a:rPr lang="zh-CN" altLang="en-US" dirty="0" smtClean="0">
                <a:latin typeface="+mn-ea"/>
                <a:ea typeface="+mn-ea"/>
              </a:rPr>
              <a:t>①开发者接受的可信度为</a:t>
            </a:r>
            <a:r>
              <a:rPr lang="en-US" altLang="zh-CN" dirty="0" smtClean="0">
                <a:solidFill>
                  <a:srgbClr val="FF0000"/>
                </a:solidFill>
                <a:latin typeface="+mn-ea"/>
                <a:ea typeface="+mn-ea"/>
              </a:rPr>
              <a:t>95</a:t>
            </a:r>
            <a:r>
              <a:rPr lang="en-US" altLang="zh-CN" dirty="0" smtClean="0">
                <a:latin typeface="+mn-ea"/>
                <a:ea typeface="+mn-ea"/>
              </a:rPr>
              <a:t>%</a:t>
            </a:r>
            <a:r>
              <a:rPr lang="zh-CN" altLang="en-US" dirty="0" smtClean="0">
                <a:latin typeface="+mn-ea"/>
                <a:ea typeface="+mn-ea"/>
              </a:rPr>
              <a:t>，</a:t>
            </a:r>
            <a:endParaRPr lang="en-US" altLang="zh-CN" dirty="0" smtClean="0">
              <a:latin typeface="+mn-ea"/>
              <a:ea typeface="+mn-ea"/>
            </a:endParaRPr>
          </a:p>
          <a:p>
            <a:pPr marL="0" lvl="2" indent="0">
              <a:lnSpc>
                <a:spcPct val="120000"/>
              </a:lnSpc>
              <a:buNone/>
            </a:pPr>
            <a:r>
              <a:rPr lang="en-US" altLang="zh-CN" dirty="0" smtClean="0">
                <a:latin typeface="+mn-ea"/>
                <a:ea typeface="+mn-ea"/>
              </a:rPr>
              <a:t>	</a:t>
            </a:r>
            <a:r>
              <a:rPr lang="zh-CN" altLang="en-US" dirty="0" smtClean="0">
                <a:latin typeface="+mn-ea"/>
                <a:ea typeface="+mn-ea"/>
              </a:rPr>
              <a:t>样本量</a:t>
            </a:r>
            <a:r>
              <a:rPr lang="en-US" altLang="zh-CN" dirty="0" smtClean="0">
                <a:latin typeface="+mn-ea"/>
                <a:ea typeface="+mn-ea"/>
              </a:rPr>
              <a:t>=</a:t>
            </a:r>
            <a:r>
              <a:rPr lang="en-US" altLang="zh-CN" dirty="0" err="1" smtClean="0">
                <a:latin typeface="+mn-ea"/>
                <a:ea typeface="+mn-ea"/>
              </a:rPr>
              <a:t>0.25ⅹ</a:t>
            </a:r>
            <a:r>
              <a:rPr lang="en-US" altLang="zh-CN" dirty="0" smtClean="0">
                <a:latin typeface="+mn-ea"/>
                <a:ea typeface="+mn-ea"/>
              </a:rPr>
              <a:t>(1.960/0.05)</a:t>
            </a:r>
            <a:r>
              <a:rPr lang="en-US" altLang="zh-CN" baseline="50000" dirty="0" smtClean="0">
                <a:latin typeface="+mn-ea"/>
                <a:ea typeface="+mn-ea"/>
              </a:rPr>
              <a:t>2</a:t>
            </a:r>
            <a:r>
              <a:rPr lang="en-US" altLang="zh-CN" dirty="0" smtClean="0">
                <a:latin typeface="+mn-ea"/>
                <a:ea typeface="+mn-ea"/>
              </a:rPr>
              <a:t>=</a:t>
            </a:r>
            <a:r>
              <a:rPr lang="en-US" altLang="zh-CN" dirty="0" smtClean="0">
                <a:solidFill>
                  <a:srgbClr val="FF0000"/>
                </a:solidFill>
                <a:latin typeface="+mn-ea"/>
                <a:ea typeface="+mn-ea"/>
              </a:rPr>
              <a:t>384</a:t>
            </a:r>
            <a:endParaRPr lang="en-US" altLang="zh-CN" dirty="0">
              <a:solidFill>
                <a:srgbClr val="FF0000"/>
              </a:solidFill>
              <a:latin typeface="+mn-ea"/>
              <a:ea typeface="+mn-ea"/>
            </a:endParaRPr>
          </a:p>
          <a:p>
            <a:pPr marL="0" lvl="2" indent="0">
              <a:lnSpc>
                <a:spcPct val="120000"/>
              </a:lnSpc>
              <a:buFontTx/>
              <a:buNone/>
            </a:pPr>
            <a:r>
              <a:rPr lang="zh-CN" altLang="en-US" dirty="0" smtClean="0">
                <a:latin typeface="+mn-ea"/>
                <a:ea typeface="+mn-ea"/>
              </a:rPr>
              <a:t>②开发者接受的可信度为</a:t>
            </a:r>
            <a:r>
              <a:rPr lang="en-US" altLang="zh-CN" dirty="0" smtClean="0">
                <a:solidFill>
                  <a:srgbClr val="FF0000"/>
                </a:solidFill>
                <a:latin typeface="+mn-ea"/>
                <a:ea typeface="+mn-ea"/>
              </a:rPr>
              <a:t>90</a:t>
            </a:r>
            <a:r>
              <a:rPr lang="en-US" altLang="zh-CN" dirty="0" smtClean="0">
                <a:latin typeface="+mn-ea"/>
                <a:ea typeface="+mn-ea"/>
              </a:rPr>
              <a:t>%</a:t>
            </a:r>
            <a:r>
              <a:rPr lang="zh-CN" altLang="en-US" dirty="0" smtClean="0">
                <a:latin typeface="+mn-ea"/>
                <a:ea typeface="+mn-ea"/>
              </a:rPr>
              <a:t>，</a:t>
            </a:r>
            <a:endParaRPr lang="en-US" altLang="zh-CN" dirty="0" smtClean="0">
              <a:latin typeface="+mn-ea"/>
              <a:ea typeface="+mn-ea"/>
            </a:endParaRPr>
          </a:p>
          <a:p>
            <a:pPr marL="0" lvl="2" indent="0">
              <a:lnSpc>
                <a:spcPct val="120000"/>
              </a:lnSpc>
              <a:buNone/>
            </a:pPr>
            <a:r>
              <a:rPr lang="en-US" altLang="zh-CN" dirty="0" smtClean="0">
                <a:latin typeface="+mn-ea"/>
                <a:ea typeface="+mn-ea"/>
              </a:rPr>
              <a:t>	</a:t>
            </a:r>
            <a:r>
              <a:rPr lang="zh-CN" altLang="en-US" dirty="0" smtClean="0">
                <a:latin typeface="+mn-ea"/>
                <a:ea typeface="+mn-ea"/>
              </a:rPr>
              <a:t>样本量</a:t>
            </a:r>
            <a:r>
              <a:rPr lang="en-US" altLang="zh-CN" dirty="0">
                <a:latin typeface="+mn-ea"/>
                <a:ea typeface="+mn-ea"/>
              </a:rPr>
              <a:t>=</a:t>
            </a:r>
            <a:r>
              <a:rPr lang="en-US" altLang="zh-CN" dirty="0" err="1" smtClean="0">
                <a:latin typeface="+mn-ea"/>
                <a:ea typeface="+mn-ea"/>
              </a:rPr>
              <a:t>0.25ⅹ</a:t>
            </a:r>
            <a:r>
              <a:rPr lang="en-US" altLang="zh-CN" dirty="0" smtClean="0">
                <a:latin typeface="+mn-ea"/>
                <a:ea typeface="+mn-ea"/>
              </a:rPr>
              <a:t>(1.645/0.10)</a:t>
            </a:r>
            <a:r>
              <a:rPr lang="en-US" altLang="zh-CN" baseline="50000" dirty="0" smtClean="0">
                <a:latin typeface="+mn-ea"/>
                <a:ea typeface="+mn-ea"/>
              </a:rPr>
              <a:t>2</a:t>
            </a:r>
            <a:r>
              <a:rPr lang="en-US" altLang="zh-CN" dirty="0" smtClean="0">
                <a:latin typeface="+mn-ea"/>
                <a:ea typeface="+mn-ea"/>
              </a:rPr>
              <a:t>=</a:t>
            </a:r>
            <a:r>
              <a:rPr lang="en-US" altLang="zh-CN" dirty="0" smtClean="0">
                <a:solidFill>
                  <a:srgbClr val="FF0000"/>
                </a:solidFill>
                <a:latin typeface="+mn-ea"/>
                <a:ea typeface="+mn-ea"/>
              </a:rPr>
              <a:t>68</a:t>
            </a:r>
          </a:p>
          <a:p>
            <a:pPr marL="0" lvl="2" indent="0">
              <a:lnSpc>
                <a:spcPct val="120000"/>
              </a:lnSpc>
              <a:buFontTx/>
              <a:buNone/>
            </a:pPr>
            <a:r>
              <a:rPr lang="zh-CN" altLang="en-US" dirty="0" smtClean="0">
                <a:latin typeface="+mn-ea"/>
                <a:ea typeface="+mn-ea"/>
              </a:rPr>
              <a:t>③开发</a:t>
            </a:r>
            <a:r>
              <a:rPr lang="zh-CN" altLang="en-US" dirty="0">
                <a:latin typeface="+mn-ea"/>
                <a:ea typeface="+mn-ea"/>
              </a:rPr>
              <a:t>者接受的可信度</a:t>
            </a:r>
            <a:r>
              <a:rPr lang="zh-CN" altLang="en-US" dirty="0" smtClean="0">
                <a:latin typeface="+mn-ea"/>
                <a:ea typeface="+mn-ea"/>
              </a:rPr>
              <a:t>为</a:t>
            </a:r>
            <a:r>
              <a:rPr lang="en-US" altLang="zh-CN" dirty="0" smtClean="0">
                <a:solidFill>
                  <a:srgbClr val="FF0000"/>
                </a:solidFill>
                <a:latin typeface="+mn-ea"/>
                <a:ea typeface="+mn-ea"/>
              </a:rPr>
              <a:t>80</a:t>
            </a:r>
            <a:r>
              <a:rPr lang="en-US" altLang="zh-CN" dirty="0">
                <a:latin typeface="+mn-ea"/>
                <a:ea typeface="+mn-ea"/>
              </a:rPr>
              <a:t>%</a:t>
            </a:r>
            <a:r>
              <a:rPr lang="zh-CN" altLang="en-US" dirty="0">
                <a:latin typeface="+mn-ea"/>
                <a:ea typeface="+mn-ea"/>
              </a:rPr>
              <a:t>，</a:t>
            </a:r>
            <a:endParaRPr lang="en-US" altLang="zh-CN" dirty="0">
              <a:latin typeface="+mn-ea"/>
              <a:ea typeface="+mn-ea"/>
            </a:endParaRPr>
          </a:p>
          <a:p>
            <a:pPr marL="0" lvl="2" indent="0">
              <a:lnSpc>
                <a:spcPct val="120000"/>
              </a:lnSpc>
              <a:buNone/>
            </a:pPr>
            <a:r>
              <a:rPr lang="en-US" altLang="zh-CN" dirty="0">
                <a:latin typeface="+mn-ea"/>
                <a:ea typeface="+mn-ea"/>
              </a:rPr>
              <a:t>	</a:t>
            </a:r>
            <a:r>
              <a:rPr lang="zh-CN" altLang="en-US" dirty="0">
                <a:latin typeface="+mn-ea"/>
                <a:ea typeface="+mn-ea"/>
              </a:rPr>
              <a:t>样本量</a:t>
            </a:r>
            <a:r>
              <a:rPr lang="en-US" altLang="zh-CN" dirty="0">
                <a:latin typeface="+mn-ea"/>
                <a:ea typeface="+mn-ea"/>
              </a:rPr>
              <a:t>=</a:t>
            </a:r>
            <a:r>
              <a:rPr lang="en-US" altLang="zh-CN" dirty="0" err="1" smtClean="0">
                <a:latin typeface="+mn-ea"/>
                <a:ea typeface="+mn-ea"/>
              </a:rPr>
              <a:t>0.25ⅹ</a:t>
            </a:r>
            <a:r>
              <a:rPr lang="en-US" altLang="zh-CN" dirty="0" smtClean="0">
                <a:latin typeface="+mn-ea"/>
                <a:ea typeface="+mn-ea"/>
              </a:rPr>
              <a:t>(1.281/0.20)</a:t>
            </a:r>
            <a:r>
              <a:rPr lang="en-US" altLang="zh-CN" baseline="50000" dirty="0" smtClean="0">
                <a:latin typeface="+mn-ea"/>
                <a:ea typeface="+mn-ea"/>
              </a:rPr>
              <a:t>2</a:t>
            </a:r>
            <a:r>
              <a:rPr lang="en-US" altLang="zh-CN" dirty="0" smtClean="0">
                <a:latin typeface="+mn-ea"/>
                <a:ea typeface="+mn-ea"/>
              </a:rPr>
              <a:t>=</a:t>
            </a:r>
            <a:r>
              <a:rPr lang="en-US" altLang="zh-CN" dirty="0" smtClean="0">
                <a:solidFill>
                  <a:srgbClr val="FF0000"/>
                </a:solidFill>
                <a:latin typeface="+mn-ea"/>
                <a:ea typeface="+mn-ea"/>
              </a:rPr>
              <a:t>10</a:t>
            </a:r>
            <a:endParaRPr lang="en-US" altLang="zh-CN" dirty="0">
              <a:solidFill>
                <a:srgbClr val="FF0000"/>
              </a:solidFill>
              <a:latin typeface="+mn-ea"/>
              <a:ea typeface="+mn-ea"/>
            </a:endParaRPr>
          </a:p>
          <a:p>
            <a:pPr marL="0" lvl="2" indent="0">
              <a:lnSpc>
                <a:spcPct val="120000"/>
              </a:lnSpc>
              <a:buNone/>
            </a:pPr>
            <a:endParaRPr lang="en-US" altLang="zh-CN" dirty="0">
              <a:latin typeface="+mn-ea"/>
              <a:ea typeface="+mn-ea"/>
            </a:endParaRPr>
          </a:p>
          <a:p>
            <a:pPr marL="0" lvl="2" indent="0">
              <a:lnSpc>
                <a:spcPct val="120000"/>
              </a:lnSpc>
              <a:buFontTx/>
              <a:buNone/>
            </a:pPr>
            <a:endParaRPr lang="en-US" altLang="zh-CN" dirty="0" smtClean="0">
              <a:latin typeface="+mn-ea"/>
              <a:ea typeface="+mn-ea"/>
            </a:endParaRPr>
          </a:p>
          <a:p>
            <a:pPr marL="0" lvl="2" indent="0">
              <a:lnSpc>
                <a:spcPct val="120000"/>
              </a:lnSpc>
              <a:buFontTx/>
              <a:buNone/>
            </a:pPr>
            <a:endParaRPr lang="zh-CN" altLang="zh-CN" dirty="0" smtClean="0">
              <a:latin typeface="+mn-ea"/>
              <a:ea typeface="+mn-ea"/>
            </a:endParaRPr>
          </a:p>
        </p:txBody>
      </p:sp>
    </p:spTree>
    <p:extLst>
      <p:ext uri="{BB962C8B-B14F-4D97-AF65-F5344CB8AC3E}">
        <p14:creationId xmlns:p14="http://schemas.microsoft.com/office/powerpoint/2010/main" val="8131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六西格玛</a:t>
            </a:r>
            <a:endParaRPr lang="zh-CN" altLang="en-US" dirty="0"/>
          </a:p>
        </p:txBody>
      </p:sp>
      <p:sp>
        <p:nvSpPr>
          <p:cNvPr id="5" name="内容占位符 4"/>
          <p:cNvSpPr>
            <a:spLocks noGrp="1"/>
          </p:cNvSpPr>
          <p:nvPr>
            <p:ph idx="1"/>
          </p:nvPr>
        </p:nvSpPr>
        <p:spPr>
          <a:xfrm>
            <a:off x="587449" y="1484785"/>
            <a:ext cx="8229600" cy="1728192"/>
          </a:xfrm>
        </p:spPr>
        <p:txBody>
          <a:bodyPr/>
          <a:lstStyle/>
          <a:p>
            <a:r>
              <a:rPr lang="en-US" altLang="zh-CN" dirty="0" err="1" smtClean="0"/>
              <a:t>6σ</a:t>
            </a:r>
            <a:r>
              <a:rPr lang="zh-CN" altLang="en-US" dirty="0" smtClean="0"/>
              <a:t>由</a:t>
            </a:r>
            <a:r>
              <a:rPr lang="zh-CN" altLang="en-US" dirty="0" smtClean="0">
                <a:solidFill>
                  <a:srgbClr val="FF0000"/>
                </a:solidFill>
              </a:rPr>
              <a:t>摩托罗拉</a:t>
            </a:r>
            <a:r>
              <a:rPr lang="zh-CN" altLang="en-US" dirty="0" smtClean="0"/>
              <a:t>首创，用来提高质量、降低成本、更好地满足客户。</a:t>
            </a:r>
            <a:r>
              <a:rPr lang="en-US" altLang="zh-CN" dirty="0" smtClean="0"/>
              <a:t>σ</a:t>
            </a:r>
            <a:r>
              <a:rPr lang="zh-CN" altLang="en-US" dirty="0" smtClean="0"/>
              <a:t>是统计学中的标准差。标准差测量数据分布中存在多少偏差。</a:t>
            </a:r>
            <a:endParaRPr lang="en-US" altLang="zh-CN" dirty="0" smtClean="0"/>
          </a:p>
          <a:p>
            <a:r>
              <a:rPr lang="zh-CN" altLang="en-US" dirty="0" smtClean="0"/>
              <a:t>小的标准差意味着数据集中分布的中间，数据间的变化很小</a:t>
            </a:r>
            <a:endParaRPr lang="en-US" altLang="zh-CN" dirty="0" smtClean="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74</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523" y="3356992"/>
            <a:ext cx="6128805"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6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836613"/>
            <a:ext cx="7129462" cy="873125"/>
          </a:xfrm>
        </p:spPr>
        <p:txBody>
          <a:bodyPr/>
          <a:lstStyle/>
          <a:p>
            <a:r>
              <a:rPr lang="zh-CN" altLang="en-US" sz="2400" dirty="0">
                <a:solidFill>
                  <a:srgbClr val="FF0000"/>
                </a:solidFill>
              </a:rPr>
              <a:t>标准差</a:t>
            </a:r>
            <a:r>
              <a:rPr lang="zh-CN" altLang="en-US" sz="2400" dirty="0"/>
              <a:t>是一个决定在总体中有缺陷个体的可接受数的关键</a:t>
            </a:r>
            <a:r>
              <a:rPr lang="zh-CN" altLang="en-US" sz="2400" dirty="0" smtClean="0"/>
              <a:t>因素</a:t>
            </a:r>
            <a:endParaRPr lang="zh-CN" altLang="en-US" sz="2400"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75</a:t>
            </a:fld>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9738"/>
            <a:ext cx="7621780" cy="4239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34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20000"/>
              </a:lnSpc>
            </a:pPr>
            <a:r>
              <a:rPr lang="zh-CN" altLang="en-US" dirty="0" smtClean="0"/>
              <a:t>某工厂是生产电源的企业，在出厂产品质量控制过程中，使用统计抽样原理检查</a:t>
            </a:r>
            <a:r>
              <a:rPr lang="en-US" altLang="zh-CN" dirty="0" smtClean="0"/>
              <a:t>10000</a:t>
            </a:r>
            <a:r>
              <a:rPr lang="zh-CN" altLang="en-US" dirty="0" smtClean="0"/>
              <a:t>个电源的质量状况。</a:t>
            </a:r>
            <a:endParaRPr lang="en-US" altLang="zh-CN" dirty="0" smtClean="0"/>
          </a:p>
          <a:p>
            <a:pPr>
              <a:lnSpc>
                <a:spcPct val="120000"/>
              </a:lnSpc>
            </a:pPr>
            <a:r>
              <a:rPr lang="zh-CN" altLang="en-US" dirty="0" smtClean="0"/>
              <a:t>在随机抽取</a:t>
            </a:r>
            <a:r>
              <a:rPr lang="en-US" altLang="zh-CN" dirty="0" smtClean="0"/>
              <a:t>200</a:t>
            </a:r>
            <a:r>
              <a:rPr lang="zh-CN" altLang="en-US" dirty="0" smtClean="0"/>
              <a:t>个进行检查后，发现有</a:t>
            </a:r>
            <a:r>
              <a:rPr lang="en-US" altLang="zh-CN" dirty="0" smtClean="0"/>
              <a:t>5</a:t>
            </a:r>
            <a:r>
              <a:rPr lang="zh-CN" altLang="en-US" dirty="0" smtClean="0"/>
              <a:t>个电源的外观不合格，</a:t>
            </a:r>
            <a:r>
              <a:rPr lang="en-US" altLang="zh-CN" dirty="0" smtClean="0"/>
              <a:t>4</a:t>
            </a:r>
            <a:r>
              <a:rPr lang="zh-CN" altLang="en-US" dirty="0" smtClean="0"/>
              <a:t>个电源的接口不合格，其中有</a:t>
            </a:r>
            <a:r>
              <a:rPr lang="en-US" altLang="zh-CN" dirty="0" smtClean="0"/>
              <a:t>2</a:t>
            </a:r>
            <a:r>
              <a:rPr lang="zh-CN" altLang="en-US" dirty="0" smtClean="0"/>
              <a:t>个电源同时存在这两种不合格缺陷，其余电源未发现问题。</a:t>
            </a:r>
            <a:endParaRPr lang="en-US" altLang="zh-CN" dirty="0" smtClean="0"/>
          </a:p>
          <a:p>
            <a:pPr>
              <a:lnSpc>
                <a:spcPct val="120000"/>
              </a:lnSpc>
            </a:pPr>
            <a:r>
              <a:rPr lang="zh-CN" altLang="en-US" dirty="0" smtClean="0"/>
              <a:t>根据统计抽样的基本原理，这批电源的合格率为（    ）</a:t>
            </a:r>
            <a:endParaRPr lang="en-US" altLang="zh-CN" dirty="0" smtClean="0"/>
          </a:p>
          <a:p>
            <a:pPr marL="720000">
              <a:lnSpc>
                <a:spcPct val="120000"/>
              </a:lnSpc>
            </a:pPr>
            <a:r>
              <a:rPr lang="en-US" altLang="zh-CN" dirty="0" err="1" smtClean="0"/>
              <a:t>A.96.5</a:t>
            </a:r>
            <a:r>
              <a:rPr lang="en-US" altLang="zh-CN" dirty="0" smtClean="0"/>
              <a:t>%		</a:t>
            </a:r>
            <a:r>
              <a:rPr lang="en-US" altLang="zh-CN" dirty="0" err="1" smtClean="0"/>
              <a:t>B.96</a:t>
            </a:r>
            <a:r>
              <a:rPr lang="en-US" altLang="zh-CN" dirty="0" smtClean="0"/>
              <a:t>%		</a:t>
            </a:r>
            <a:r>
              <a:rPr lang="en-US" altLang="zh-CN" dirty="0" err="1" smtClean="0"/>
              <a:t>C.95.5</a:t>
            </a:r>
            <a:r>
              <a:rPr lang="en-US" altLang="zh-CN" dirty="0" smtClean="0"/>
              <a:t>%	</a:t>
            </a:r>
            <a:r>
              <a:rPr lang="en-US" altLang="zh-CN" dirty="0" err="1" smtClean="0"/>
              <a:t>D.90</a:t>
            </a:r>
            <a:r>
              <a:rPr lang="en-US" altLang="zh-CN" dirty="0" smtClean="0"/>
              <a:t>%</a:t>
            </a:r>
            <a:endParaRPr lang="zh-CN" altLang="en-US" dirty="0"/>
          </a:p>
          <a:p>
            <a:pPr>
              <a:lnSpc>
                <a:spcPct val="12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76</a:t>
            </a:fld>
            <a:endParaRPr lang="en-US" altLang="zh-CN"/>
          </a:p>
        </p:txBody>
      </p:sp>
      <p:sp>
        <p:nvSpPr>
          <p:cNvPr id="6" name="TextBox 5"/>
          <p:cNvSpPr txBox="1"/>
          <p:nvPr/>
        </p:nvSpPr>
        <p:spPr>
          <a:xfrm>
            <a:off x="7308304" y="4005064"/>
            <a:ext cx="504056" cy="461665"/>
          </a:xfrm>
          <a:prstGeom prst="rect">
            <a:avLst/>
          </a:prstGeom>
          <a:noFill/>
        </p:spPr>
        <p:txBody>
          <a:bodyPr wrap="square" rtlCol="0">
            <a:spAutoFit/>
          </a:bodyPr>
          <a:lstStyle/>
          <a:p>
            <a:pPr algn="ctr"/>
            <a:r>
              <a:rPr lang="en-US" altLang="zh-CN" sz="2400" dirty="0" smtClean="0">
                <a:solidFill>
                  <a:srgbClr val="FF0000"/>
                </a:solidFill>
              </a:rPr>
              <a:t>A</a:t>
            </a:r>
            <a:endParaRPr lang="zh-CN" altLang="en-US" sz="2400" dirty="0">
              <a:solidFill>
                <a:srgbClr val="FF0000"/>
              </a:solidFill>
            </a:endParaRPr>
          </a:p>
        </p:txBody>
      </p:sp>
    </p:spTree>
    <p:extLst>
      <p:ext uri="{BB962C8B-B14F-4D97-AF65-F5344CB8AC3E}">
        <p14:creationId xmlns:p14="http://schemas.microsoft.com/office/powerpoint/2010/main" val="379019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20000"/>
              </a:lnSpc>
            </a:pPr>
            <a:r>
              <a:rPr lang="zh-CN" altLang="en-US" dirty="0" smtClean="0"/>
              <a:t>某企业针对实施失败的系统集成项目进行分析，计划优先解决几个引起缺陷最多的问题。该企业最可能使用（    ）方法进行分析。</a:t>
            </a:r>
            <a:endParaRPr lang="en-US" altLang="zh-CN" dirty="0" smtClean="0"/>
          </a:p>
          <a:p>
            <a:pPr marL="720000">
              <a:lnSpc>
                <a:spcPct val="120000"/>
              </a:lnSpc>
            </a:pPr>
            <a:r>
              <a:rPr lang="en-US" altLang="zh-CN" dirty="0" smtClean="0"/>
              <a:t>A.</a:t>
            </a:r>
            <a:r>
              <a:rPr lang="zh-CN" altLang="en-US" dirty="0" smtClean="0"/>
              <a:t>网络图</a:t>
            </a:r>
            <a:r>
              <a:rPr lang="en-US" altLang="zh-CN" dirty="0" smtClean="0"/>
              <a:t>	B.</a:t>
            </a:r>
            <a:r>
              <a:rPr lang="zh-CN" altLang="en-US" dirty="0" smtClean="0"/>
              <a:t>鱼骨图</a:t>
            </a:r>
            <a:r>
              <a:rPr lang="en-US" altLang="zh-CN" dirty="0" smtClean="0"/>
              <a:t>	C.</a:t>
            </a:r>
            <a:r>
              <a:rPr lang="zh-CN" altLang="en-US" dirty="0" smtClean="0"/>
              <a:t>帕累托图</a:t>
            </a:r>
            <a:r>
              <a:rPr lang="en-US" altLang="zh-CN" dirty="0" smtClean="0"/>
              <a:t>	D.</a:t>
            </a:r>
            <a:r>
              <a:rPr lang="zh-CN" altLang="en-US" dirty="0" smtClean="0"/>
              <a:t>流程图</a:t>
            </a:r>
            <a:endParaRPr lang="zh-CN" altLang="en-US" dirty="0"/>
          </a:p>
          <a:p>
            <a:pPr>
              <a:lnSpc>
                <a:spcPct val="12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77</a:t>
            </a:fld>
            <a:endParaRPr lang="en-US" altLang="zh-CN"/>
          </a:p>
        </p:txBody>
      </p:sp>
      <p:sp>
        <p:nvSpPr>
          <p:cNvPr id="6" name="TextBox 5"/>
          <p:cNvSpPr txBox="1"/>
          <p:nvPr/>
        </p:nvSpPr>
        <p:spPr>
          <a:xfrm>
            <a:off x="7668344" y="2060848"/>
            <a:ext cx="504056"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Tree>
    <p:extLst>
      <p:ext uri="{BB962C8B-B14F-4D97-AF65-F5344CB8AC3E}">
        <p14:creationId xmlns:p14="http://schemas.microsoft.com/office/powerpoint/2010/main" val="8200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a:xfrm>
            <a:off x="468313" y="1628775"/>
            <a:ext cx="8064127" cy="4525963"/>
          </a:xfrm>
        </p:spPr>
        <p:txBody>
          <a:bodyPr/>
          <a:lstStyle/>
          <a:p>
            <a:pPr>
              <a:lnSpc>
                <a:spcPct val="120000"/>
              </a:lnSpc>
            </a:pPr>
            <a:r>
              <a:rPr lang="zh-CN" altLang="en-US" dirty="0" smtClean="0"/>
              <a:t>某</a:t>
            </a:r>
            <a:r>
              <a:rPr lang="en-US" altLang="zh-CN" dirty="0" smtClean="0"/>
              <a:t>ERP</a:t>
            </a:r>
            <a:r>
              <a:rPr lang="zh-CN" altLang="en-US" dirty="0" smtClean="0"/>
              <a:t>系统投入使用后，经过一段时间，发现系统变慢，进行初步检测之后，要找出造成该问题的原因，最好采用（     ）方法。</a:t>
            </a:r>
            <a:endParaRPr lang="en-US" altLang="zh-CN" dirty="0" smtClean="0"/>
          </a:p>
          <a:p>
            <a:pPr marL="834300" indent="-457200">
              <a:lnSpc>
                <a:spcPct val="120000"/>
              </a:lnSpc>
              <a:buAutoNum type="alphaUcPeriod"/>
            </a:pPr>
            <a:r>
              <a:rPr lang="zh-CN" altLang="en-US" dirty="0" smtClean="0"/>
              <a:t>质量审计</a:t>
            </a:r>
            <a:r>
              <a:rPr lang="en-US" altLang="zh-CN" dirty="0" smtClean="0"/>
              <a:t>	</a:t>
            </a:r>
          </a:p>
          <a:p>
            <a:pPr marL="377100" indent="0">
              <a:lnSpc>
                <a:spcPct val="120000"/>
              </a:lnSpc>
            </a:pPr>
            <a:r>
              <a:rPr lang="en-US" altLang="zh-CN" dirty="0" smtClean="0"/>
              <a:t>B.</a:t>
            </a:r>
            <a:r>
              <a:rPr lang="zh-CN" altLang="en-US" dirty="0" smtClean="0"/>
              <a:t>网络图</a:t>
            </a:r>
            <a:r>
              <a:rPr lang="en-US" altLang="zh-CN" dirty="0" smtClean="0"/>
              <a:t>	</a:t>
            </a:r>
          </a:p>
          <a:p>
            <a:pPr marL="377100" indent="0">
              <a:lnSpc>
                <a:spcPct val="120000"/>
              </a:lnSpc>
            </a:pPr>
            <a:r>
              <a:rPr lang="en-US" altLang="zh-CN" dirty="0" smtClean="0"/>
              <a:t>C.</a:t>
            </a:r>
            <a:r>
              <a:rPr lang="zh-CN" altLang="en-US" dirty="0" smtClean="0"/>
              <a:t>因果图</a:t>
            </a:r>
            <a:r>
              <a:rPr lang="en-US" altLang="zh-CN" dirty="0" smtClean="0"/>
              <a:t>	</a:t>
            </a:r>
          </a:p>
          <a:p>
            <a:pPr marL="377100" indent="0">
              <a:lnSpc>
                <a:spcPct val="120000"/>
              </a:lnSpc>
            </a:pPr>
            <a:r>
              <a:rPr lang="en-US" altLang="zh-CN" dirty="0" smtClean="0"/>
              <a:t>D.</a:t>
            </a:r>
            <a:r>
              <a:rPr lang="zh-CN" altLang="en-US" dirty="0" smtClean="0"/>
              <a:t>统计抽样</a:t>
            </a:r>
            <a:endParaRPr lang="zh-CN" altLang="en-US" dirty="0"/>
          </a:p>
          <a:p>
            <a:pPr>
              <a:lnSpc>
                <a:spcPct val="12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78</a:t>
            </a:fld>
            <a:endParaRPr lang="en-US" altLang="zh-CN"/>
          </a:p>
        </p:txBody>
      </p:sp>
      <p:sp>
        <p:nvSpPr>
          <p:cNvPr id="6" name="TextBox 5"/>
          <p:cNvSpPr txBox="1"/>
          <p:nvPr/>
        </p:nvSpPr>
        <p:spPr>
          <a:xfrm>
            <a:off x="1331640" y="2492896"/>
            <a:ext cx="504056"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Tree>
    <p:extLst>
      <p:ext uri="{BB962C8B-B14F-4D97-AF65-F5344CB8AC3E}">
        <p14:creationId xmlns:p14="http://schemas.microsoft.com/office/powerpoint/2010/main" val="8200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a:t>
            </a:r>
            <a:r>
              <a:rPr lang="zh-CN" altLang="zh-CN" dirty="0"/>
              <a:t>．软件项目质量控制技术</a:t>
            </a:r>
            <a:endParaRPr lang="zh-CN" altLang="en-US" dirty="0"/>
          </a:p>
        </p:txBody>
      </p:sp>
      <p:sp>
        <p:nvSpPr>
          <p:cNvPr id="64514" name="内容占位符 2" descr="Rectangle: Click to edit Master text styles&#10;Second level&#10;Third level&#10;Fourth level&#10;Fifth level"/>
          <p:cNvSpPr>
            <a:spLocks noGrp="1"/>
          </p:cNvSpPr>
          <p:nvPr>
            <p:ph idx="1"/>
          </p:nvPr>
        </p:nvSpPr>
        <p:spPr/>
        <p:txBody>
          <a:bodyPr/>
          <a:lstStyle/>
          <a:p>
            <a:endParaRPr lang="zh-CN" altLang="en-US" dirty="0" smtClean="0"/>
          </a:p>
          <a:p>
            <a:endParaRPr lang="zh-CN" altLang="en-US" dirty="0" smtClean="0"/>
          </a:p>
        </p:txBody>
      </p:sp>
      <p:sp>
        <p:nvSpPr>
          <p:cNvPr id="2" name="灯片编号占位符 1"/>
          <p:cNvSpPr>
            <a:spLocks noGrp="1"/>
          </p:cNvSpPr>
          <p:nvPr>
            <p:ph type="sldNum" sz="quarter" idx="10"/>
          </p:nvPr>
        </p:nvSpPr>
        <p:spPr/>
        <p:txBody>
          <a:bodyPr/>
          <a:lstStyle/>
          <a:p>
            <a:pPr>
              <a:defRPr/>
            </a:pPr>
            <a:fld id="{3ED412F7-EE3C-4B90-B0B7-6C60B69A73ED}" type="slidenum">
              <a:rPr lang="zh-CN" altLang="en-US" smtClean="0"/>
              <a:pPr>
                <a:defRPr/>
              </a:pPr>
              <a:t>79</a:t>
            </a:fld>
            <a:endParaRPr lang="en-US" altLang="zh-CN"/>
          </a:p>
        </p:txBody>
      </p:sp>
      <p:sp>
        <p:nvSpPr>
          <p:cNvPr id="6" name="内容占位符 2" descr="Rectangle: Click to edit Master text styles&#10;Second level&#10;Third level&#10;Fourth level&#10;Fifth level"/>
          <p:cNvSpPr txBox="1">
            <a:spLocks/>
          </p:cNvSpPr>
          <p:nvPr/>
        </p:nvSpPr>
        <p:spPr bwMode="auto">
          <a:xfrm>
            <a:off x="501452" y="1700808"/>
            <a:ext cx="82296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j-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j-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j-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j-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j-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j-lt"/>
                <a:ea typeface="宋体" pitchFamily="2" charset="-122"/>
              </a:defRPr>
            </a:lvl9pPr>
          </a:lstStyle>
          <a:p>
            <a:pPr>
              <a:lnSpc>
                <a:spcPct val="150000"/>
              </a:lnSpc>
            </a:pPr>
            <a:r>
              <a:rPr lang="zh-CN" altLang="zh-CN" dirty="0" smtClean="0"/>
              <a:t>软件项目质量控制采用的主要方法</a:t>
            </a:r>
            <a:endParaRPr lang="en-US" altLang="zh-CN" dirty="0" smtClean="0"/>
          </a:p>
          <a:p>
            <a:pPr>
              <a:lnSpc>
                <a:spcPct val="150000"/>
              </a:lnSpc>
            </a:pPr>
            <a:r>
              <a:rPr lang="zh-CN" altLang="en-US" dirty="0" smtClean="0"/>
              <a:t>（</a:t>
            </a:r>
            <a:r>
              <a:rPr lang="en-US" altLang="zh-CN" dirty="0" smtClean="0"/>
              <a:t>1</a:t>
            </a:r>
            <a:r>
              <a:rPr lang="zh-CN" altLang="en-US" dirty="0" smtClean="0"/>
              <a:t>）</a:t>
            </a:r>
            <a:r>
              <a:rPr lang="zh-CN" altLang="en-US" dirty="0"/>
              <a:t>技术</a:t>
            </a:r>
            <a:r>
              <a:rPr lang="zh-CN" altLang="zh-CN" dirty="0" smtClean="0"/>
              <a:t>评审</a:t>
            </a:r>
            <a:endParaRPr lang="en-US" altLang="zh-CN" dirty="0" smtClean="0"/>
          </a:p>
          <a:p>
            <a:pPr>
              <a:lnSpc>
                <a:spcPct val="150000"/>
              </a:lnSpc>
            </a:pPr>
            <a:r>
              <a:rPr lang="zh-CN" altLang="en-US" dirty="0" smtClean="0"/>
              <a:t>（</a:t>
            </a:r>
            <a:r>
              <a:rPr lang="en-US" altLang="zh-CN" dirty="0" smtClean="0"/>
              <a:t>2</a:t>
            </a:r>
            <a:r>
              <a:rPr lang="zh-CN" altLang="en-US" dirty="0" smtClean="0"/>
              <a:t>）</a:t>
            </a:r>
            <a:r>
              <a:rPr lang="zh-CN" altLang="zh-CN" dirty="0" smtClean="0"/>
              <a:t>代码走查</a:t>
            </a:r>
            <a:endParaRPr lang="en-US" altLang="zh-CN" dirty="0" smtClean="0"/>
          </a:p>
          <a:p>
            <a:pPr>
              <a:lnSpc>
                <a:spcPct val="150000"/>
              </a:lnSpc>
            </a:pPr>
            <a:r>
              <a:rPr lang="zh-CN" altLang="en-US" dirty="0" smtClean="0"/>
              <a:t>（</a:t>
            </a:r>
            <a:r>
              <a:rPr lang="en-US" altLang="zh-CN" dirty="0" smtClean="0"/>
              <a:t>3</a:t>
            </a:r>
            <a:r>
              <a:rPr lang="zh-CN" altLang="en-US" dirty="0" smtClean="0"/>
              <a:t>）</a:t>
            </a:r>
            <a:r>
              <a:rPr lang="zh-CN" altLang="zh-CN" dirty="0" smtClean="0"/>
              <a:t>代码会审</a:t>
            </a:r>
            <a:endParaRPr lang="en-US" altLang="zh-CN" dirty="0" smtClean="0"/>
          </a:p>
          <a:p>
            <a:pPr>
              <a:lnSpc>
                <a:spcPct val="150000"/>
              </a:lnSpc>
            </a:pPr>
            <a:r>
              <a:rPr lang="zh-CN" altLang="en-US" dirty="0" smtClean="0"/>
              <a:t>（</a:t>
            </a:r>
            <a:r>
              <a:rPr lang="en-US" altLang="zh-CN" dirty="0" smtClean="0"/>
              <a:t>4</a:t>
            </a:r>
            <a:r>
              <a:rPr lang="zh-CN" altLang="en-US" dirty="0" smtClean="0"/>
              <a:t>）软件测试</a:t>
            </a:r>
            <a:endParaRPr lang="en-US" altLang="zh-CN" dirty="0" smtClean="0"/>
          </a:p>
          <a:p>
            <a:pPr>
              <a:lnSpc>
                <a:spcPct val="150000"/>
              </a:lnSpc>
            </a:pPr>
            <a:r>
              <a:rPr lang="zh-CN" altLang="en-US" dirty="0" smtClean="0"/>
              <a:t>（</a:t>
            </a:r>
            <a:r>
              <a:rPr lang="en-US" altLang="zh-CN" dirty="0" smtClean="0"/>
              <a:t>5</a:t>
            </a:r>
            <a:r>
              <a:rPr lang="zh-CN" altLang="en-US" dirty="0" smtClean="0"/>
              <a:t>）</a:t>
            </a:r>
            <a:r>
              <a:rPr lang="zh-CN" altLang="zh-CN" dirty="0" smtClean="0"/>
              <a:t>缺陷</a:t>
            </a:r>
            <a:r>
              <a:rPr lang="zh-CN" altLang="en-US" dirty="0" smtClean="0"/>
              <a:t>跟</a:t>
            </a:r>
            <a:r>
              <a:rPr lang="zh-CN" altLang="zh-CN" dirty="0" smtClean="0"/>
              <a:t>踪</a:t>
            </a:r>
          </a:p>
          <a:p>
            <a:pPr>
              <a:lnSpc>
                <a:spcPct val="150000"/>
              </a:lnSpc>
            </a:pPr>
            <a:endParaRPr lang="zh-CN" altLang="en-US" dirty="0" smtClean="0"/>
          </a:p>
        </p:txBody>
      </p:sp>
      <p:sp>
        <p:nvSpPr>
          <p:cNvPr id="3" name="圆角矩形标注 2"/>
          <p:cNvSpPr/>
          <p:nvPr/>
        </p:nvSpPr>
        <p:spPr bwMode="auto">
          <a:xfrm>
            <a:off x="4616252" y="3212976"/>
            <a:ext cx="2620044" cy="2016224"/>
          </a:xfrm>
          <a:prstGeom prst="wedgeRoundRect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mn-ea"/>
              </a:rPr>
              <a:t>软件评审的内容：</a:t>
            </a:r>
            <a:endParaRPr kumimoji="0" lang="en-US" altLang="zh-CN" sz="2400" b="0" i="0" u="none" strike="noStrike" cap="none" normalizeH="0" baseline="0" dirty="0" smtClean="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smtClean="0">
                <a:latin typeface="+mn-ea"/>
              </a:rPr>
              <a:t>管理评审</a:t>
            </a:r>
            <a:endParaRPr lang="en-US" altLang="zh-CN" sz="2400" dirty="0" smtClean="0">
              <a:latin typeface="+mn-ea"/>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mn-ea"/>
              </a:rPr>
              <a:t>技术评审</a:t>
            </a:r>
            <a:endParaRPr kumimoji="0" lang="en-US" altLang="zh-CN" sz="2400" b="0" i="0" u="none" strike="noStrike" cap="none" normalizeH="0" baseline="0" dirty="0" smtClean="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smtClean="0">
                <a:latin typeface="+mn-ea"/>
              </a:rPr>
              <a:t>文档评审</a:t>
            </a:r>
            <a:endParaRPr lang="en-US" altLang="zh-CN" sz="2400" dirty="0" smtClean="0">
              <a:latin typeface="+mn-ea"/>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0" i="0" u="none" strike="noStrike" cap="none" normalizeH="0" baseline="0" dirty="0" smtClean="0">
                <a:ln>
                  <a:noFill/>
                </a:ln>
                <a:solidFill>
                  <a:schemeClr val="tx1"/>
                </a:solidFill>
                <a:effectLst/>
                <a:latin typeface="+mn-ea"/>
              </a:rPr>
              <a:t>过程评审</a:t>
            </a:r>
          </a:p>
        </p:txBody>
      </p:sp>
    </p:spTree>
    <p:extLst>
      <p:ext uri="{BB962C8B-B14F-4D97-AF65-F5344CB8AC3E}">
        <p14:creationId xmlns:p14="http://schemas.microsoft.com/office/powerpoint/2010/main" val="3212076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不同的质量管理</a:t>
            </a:r>
            <a:r>
              <a:rPr lang="zh-CN" altLang="en-US" dirty="0" smtClean="0">
                <a:latin typeface="黑体" panose="02010609060101010101" pitchFamily="49" charset="-122"/>
                <a:ea typeface="黑体" panose="02010609060101010101" pitchFamily="49" charset="-122"/>
              </a:rPr>
              <a:t>方式</a:t>
            </a:r>
            <a:endParaRPr lang="zh-CN" altLang="en-US"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a:t>
            </a:fld>
            <a:endParaRPr lang="en-US" altLang="zh-CN"/>
          </a:p>
        </p:txBody>
      </p:sp>
      <p:pic>
        <p:nvPicPr>
          <p:cNvPr id="5" name="Picture 4" descr="j01569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772816"/>
            <a:ext cx="160655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211563" y="2349078"/>
            <a:ext cx="1428750" cy="42703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lvl1pPr>
              <a:spcBef>
                <a:spcPct val="50000"/>
              </a:spcBef>
              <a:defRPr>
                <a:solidFill>
                  <a:schemeClr val="tx1"/>
                </a:solidFill>
                <a:latin typeface="Arial" charset="0"/>
                <a:ea typeface="宋体" charset="0"/>
              </a:defRPr>
            </a:lvl1pPr>
            <a:lvl2pPr marL="742950" indent="-285750">
              <a:spcBef>
                <a:spcPct val="50000"/>
              </a:spcBef>
              <a:defRPr>
                <a:solidFill>
                  <a:schemeClr val="tx1"/>
                </a:solidFill>
                <a:latin typeface="Arial" charset="0"/>
                <a:ea typeface="宋体" charset="0"/>
              </a:defRPr>
            </a:lvl2pPr>
            <a:lvl3pPr marL="1143000" indent="-228600">
              <a:spcBef>
                <a:spcPct val="50000"/>
              </a:spcBef>
              <a:defRPr>
                <a:solidFill>
                  <a:schemeClr val="tx1"/>
                </a:solidFill>
                <a:latin typeface="Arial" charset="0"/>
                <a:ea typeface="宋体" charset="0"/>
              </a:defRPr>
            </a:lvl3pPr>
            <a:lvl4pPr marL="1600200" indent="-228600">
              <a:spcBef>
                <a:spcPct val="50000"/>
              </a:spcBef>
              <a:defRPr>
                <a:solidFill>
                  <a:schemeClr val="tx1"/>
                </a:solidFill>
                <a:latin typeface="Arial" charset="0"/>
                <a:ea typeface="宋体" charset="0"/>
              </a:defRPr>
            </a:lvl4pPr>
            <a:lvl5pPr marL="2057400" indent="-228600">
              <a:spcBef>
                <a:spcPct val="50000"/>
              </a:spcBef>
              <a:defRPr>
                <a:solidFill>
                  <a:schemeClr val="tx1"/>
                </a:solidFill>
                <a:latin typeface="Arial" charset="0"/>
                <a:ea typeface="宋体" charset="0"/>
              </a:defRPr>
            </a:lvl5pPr>
            <a:lvl6pPr marL="2514600" indent="-228600" eaLnBrk="0" fontAlgn="base" hangingPunct="0">
              <a:spcBef>
                <a:spcPct val="50000"/>
              </a:spcBef>
              <a:spcAft>
                <a:spcPct val="0"/>
              </a:spcAft>
              <a:defRPr>
                <a:solidFill>
                  <a:schemeClr val="tx1"/>
                </a:solidFill>
                <a:latin typeface="Arial" charset="0"/>
                <a:ea typeface="宋体" charset="0"/>
              </a:defRPr>
            </a:lvl6pPr>
            <a:lvl7pPr marL="2971800" indent="-228600" eaLnBrk="0" fontAlgn="base" hangingPunct="0">
              <a:spcBef>
                <a:spcPct val="50000"/>
              </a:spcBef>
              <a:spcAft>
                <a:spcPct val="0"/>
              </a:spcAft>
              <a:defRPr>
                <a:solidFill>
                  <a:schemeClr val="tx1"/>
                </a:solidFill>
                <a:latin typeface="Arial" charset="0"/>
                <a:ea typeface="宋体" charset="0"/>
              </a:defRPr>
            </a:lvl7pPr>
            <a:lvl8pPr marL="3429000" indent="-228600" eaLnBrk="0" fontAlgn="base" hangingPunct="0">
              <a:spcBef>
                <a:spcPct val="50000"/>
              </a:spcBef>
              <a:spcAft>
                <a:spcPct val="0"/>
              </a:spcAft>
              <a:defRPr>
                <a:solidFill>
                  <a:schemeClr val="tx1"/>
                </a:solidFill>
                <a:latin typeface="Arial" charset="0"/>
                <a:ea typeface="宋体" charset="0"/>
              </a:defRPr>
            </a:lvl8pPr>
            <a:lvl9pPr marL="3886200" indent="-228600" eaLnBrk="0" fontAlgn="base" hangingPunct="0">
              <a:spcBef>
                <a:spcPct val="50000"/>
              </a:spcBef>
              <a:spcAft>
                <a:spcPct val="0"/>
              </a:spcAft>
              <a:defRPr>
                <a:solidFill>
                  <a:schemeClr val="tx1"/>
                </a:solidFill>
                <a:latin typeface="Arial" charset="0"/>
                <a:ea typeface="宋体" charset="0"/>
              </a:defRPr>
            </a:lvl9pPr>
          </a:lstStyle>
          <a:p>
            <a:pPr algn="r" eaLnBrk="1" hangingPunct="1">
              <a:spcBef>
                <a:spcPct val="0"/>
              </a:spcBef>
              <a:defRPr/>
            </a:pPr>
            <a:r>
              <a:rPr lang="zh-CN" altLang="en-US" sz="2800" b="1" smtClean="0">
                <a:solidFill>
                  <a:schemeClr val="hlink"/>
                </a:solidFill>
                <a:cs typeface="宋体" charset="0"/>
              </a:rPr>
              <a:t>病入膏肓</a:t>
            </a:r>
          </a:p>
        </p:txBody>
      </p:sp>
      <p:sp>
        <p:nvSpPr>
          <p:cNvPr id="7" name="AutoShape 6"/>
          <p:cNvSpPr>
            <a:spLocks noChangeArrowheads="1"/>
          </p:cNvSpPr>
          <p:nvPr/>
        </p:nvSpPr>
        <p:spPr bwMode="auto">
          <a:xfrm rot="10800000">
            <a:off x="2628826" y="2349078"/>
            <a:ext cx="1512887" cy="503238"/>
          </a:xfrm>
          <a:prstGeom prst="notchedRightArrow">
            <a:avLst>
              <a:gd name="adj1" fmla="val 50000"/>
              <a:gd name="adj2" fmla="val 75158"/>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eaLnBrk="1" hangingPunct="1">
              <a:spcBef>
                <a:spcPct val="50000"/>
              </a:spcBef>
              <a:defRPr/>
            </a:pPr>
            <a:endParaRPr lang="zh-CN" altLang="en-US">
              <a:latin typeface="Arial" charset="0"/>
              <a:ea typeface="宋体"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10351007"/>
              </p:ext>
            </p:extLst>
          </p:nvPr>
        </p:nvGraphicFramePr>
        <p:xfrm>
          <a:off x="755576" y="3861966"/>
          <a:ext cx="1790700" cy="1819275"/>
        </p:xfrm>
        <a:graphic>
          <a:graphicData uri="http://schemas.openxmlformats.org/presentationml/2006/ole">
            <mc:AlternateContent xmlns:mc="http://schemas.openxmlformats.org/markup-compatibility/2006">
              <mc:Choice xmlns:v="urn:schemas-microsoft-com:vml" Requires="v">
                <p:oleObj spid="_x0000_s1064" name="Clip" r:id="rId4" imgW="1790395" imgH="1819656" progId="MS_ClipArt_Gallery.2">
                  <p:embed/>
                </p:oleObj>
              </mc:Choice>
              <mc:Fallback>
                <p:oleObj name="Clip" r:id="rId4" imgW="1790395" imgH="181965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55576" y="3861966"/>
                        <a:ext cx="1790700" cy="181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8"/>
          <p:cNvSpPr txBox="1">
            <a:spLocks noChangeArrowheads="1"/>
          </p:cNvSpPr>
          <p:nvPr/>
        </p:nvSpPr>
        <p:spPr bwMode="auto">
          <a:xfrm>
            <a:off x="4283001" y="4654128"/>
            <a:ext cx="1428750" cy="42703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algn="r" eaLnBrk="1" hangingPunct="1"/>
            <a:r>
              <a:rPr kumimoji="0" lang="zh-CN" altLang="en-US" sz="2800" b="1">
                <a:solidFill>
                  <a:schemeClr val="hlink"/>
                </a:solidFill>
              </a:rPr>
              <a:t>及早治疗</a:t>
            </a:r>
          </a:p>
        </p:txBody>
      </p:sp>
      <p:sp>
        <p:nvSpPr>
          <p:cNvPr id="10" name="AutoShape 9"/>
          <p:cNvSpPr>
            <a:spLocks noChangeArrowheads="1"/>
          </p:cNvSpPr>
          <p:nvPr/>
        </p:nvSpPr>
        <p:spPr bwMode="auto">
          <a:xfrm rot="10800000">
            <a:off x="2700263" y="4654128"/>
            <a:ext cx="1512888" cy="503238"/>
          </a:xfrm>
          <a:prstGeom prst="notchedRightArrow">
            <a:avLst>
              <a:gd name="adj1" fmla="val 50000"/>
              <a:gd name="adj2" fmla="val 75158"/>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eaLnBrk="1" hangingPunct="1">
              <a:spcBef>
                <a:spcPct val="50000"/>
              </a:spcBef>
              <a:defRPr/>
            </a:pPr>
            <a:endParaRPr lang="zh-CN" altLang="en-US">
              <a:latin typeface="Arial" charset="0"/>
              <a:ea typeface="宋体"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725266178"/>
              </p:ext>
            </p:extLst>
          </p:nvPr>
        </p:nvGraphicFramePr>
        <p:xfrm>
          <a:off x="6262613" y="2061741"/>
          <a:ext cx="2062163" cy="2547937"/>
        </p:xfrm>
        <a:graphic>
          <a:graphicData uri="http://schemas.openxmlformats.org/presentationml/2006/ole">
            <mc:AlternateContent xmlns:mc="http://schemas.openxmlformats.org/markup-compatibility/2006">
              <mc:Choice xmlns:v="urn:schemas-microsoft-com:vml" Requires="v">
                <p:oleObj spid="_x0000_s1065" name="Clip" r:id="rId6" imgW="1459382" imgH="1825142" progId="MS_ClipArt_Gallery.2">
                  <p:embed/>
                </p:oleObj>
              </mc:Choice>
              <mc:Fallback>
                <p:oleObj name="Clip" r:id="rId6" imgW="1459382" imgH="1825142"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262613" y="2061741"/>
                        <a:ext cx="2062163" cy="2547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11"/>
          <p:cNvSpPr txBox="1">
            <a:spLocks noChangeArrowheads="1"/>
          </p:cNvSpPr>
          <p:nvPr/>
        </p:nvSpPr>
        <p:spPr bwMode="auto">
          <a:xfrm>
            <a:off x="6924601" y="4604916"/>
            <a:ext cx="1428750" cy="4270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algn="r" eaLnBrk="1" hangingPunct="1"/>
            <a:r>
              <a:rPr kumimoji="0" lang="zh-CN" altLang="en-US" sz="2800" b="1">
                <a:solidFill>
                  <a:schemeClr val="accent2"/>
                </a:solidFill>
              </a:rPr>
              <a:t>提前预防</a:t>
            </a:r>
          </a:p>
        </p:txBody>
      </p:sp>
    </p:spTree>
    <p:extLst>
      <p:ext uri="{BB962C8B-B14F-4D97-AF65-F5344CB8AC3E}">
        <p14:creationId xmlns:p14="http://schemas.microsoft.com/office/powerpoint/2010/main" val="38626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 presetClass="entr" presetSubtype="2" fill="hold" grpId="0" nodeType="withEffect">
                                  <p:stCondLst>
                                    <p:cond delay="15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1+#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2" presetClass="entr" presetSubtype="2" fill="hold" grpId="0" nodeType="withEffect">
                                  <p:stCondLst>
                                    <p:cond delay="150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a:t>
            </a:r>
            <a:r>
              <a:rPr lang="en-US" altLang="zh-CN" dirty="0" smtClean="0"/>
              <a:t>1</a:t>
            </a:r>
            <a:r>
              <a:rPr lang="zh-CN" altLang="en-US" dirty="0" smtClean="0"/>
              <a:t>）技术评审</a:t>
            </a:r>
            <a:endParaRPr lang="zh-CN" altLang="en-US" dirty="0"/>
          </a:p>
        </p:txBody>
      </p:sp>
      <p:sp>
        <p:nvSpPr>
          <p:cNvPr id="5" name="内容占位符 4"/>
          <p:cNvSpPr>
            <a:spLocks noGrp="1"/>
          </p:cNvSpPr>
          <p:nvPr>
            <p:ph idx="1"/>
          </p:nvPr>
        </p:nvSpPr>
        <p:spPr>
          <a:xfrm>
            <a:off x="468313" y="1412776"/>
            <a:ext cx="8229600" cy="5040560"/>
          </a:xfrm>
        </p:spPr>
        <p:txBody>
          <a:bodyPr/>
          <a:lstStyle/>
          <a:p>
            <a:pPr eaLnBrk="1" hangingPunct="1">
              <a:lnSpc>
                <a:spcPct val="110000"/>
              </a:lnSpc>
            </a:pPr>
            <a:r>
              <a:rPr lang="zh-CN" altLang="en-US" dirty="0">
                <a:solidFill>
                  <a:srgbClr val="FF0000"/>
                </a:solidFill>
                <a:latin typeface="黑体" panose="02010609060101010101" pitchFamily="49" charset="-122"/>
                <a:ea typeface="黑体" panose="02010609060101010101" pitchFamily="49" charset="-122"/>
              </a:rPr>
              <a:t>技术评审</a:t>
            </a:r>
            <a:r>
              <a:rPr lang="zh-CN" altLang="en-US" dirty="0">
                <a:latin typeface="黑体" panose="02010609060101010101" pitchFamily="49" charset="-122"/>
                <a:ea typeface="黑体" panose="02010609060101010101" pitchFamily="49" charset="-122"/>
              </a:rPr>
              <a:t>是指在完成一项工作后，把工作产品分发给合作者，让合作者检查其中的缺陷。然后开会讨论工作产品并产生需要修复的缺陷列表。</a:t>
            </a:r>
          </a:p>
          <a:p>
            <a:pPr>
              <a:lnSpc>
                <a:spcPct val="110000"/>
              </a:lnSpc>
            </a:pPr>
            <a:r>
              <a:rPr lang="zh-CN" altLang="en-US" dirty="0" smtClean="0"/>
              <a:t>主要评审的</a:t>
            </a:r>
            <a:r>
              <a:rPr lang="zh-CN" altLang="en-US" dirty="0" smtClean="0">
                <a:solidFill>
                  <a:srgbClr val="FF0000"/>
                </a:solidFill>
              </a:rPr>
              <a:t>对象</a:t>
            </a:r>
            <a:r>
              <a:rPr lang="zh-CN" altLang="en-US" dirty="0" smtClean="0"/>
              <a:t>有：</a:t>
            </a:r>
            <a:endParaRPr lang="en-US" altLang="zh-CN" dirty="0" smtClean="0"/>
          </a:p>
          <a:p>
            <a:pPr marL="720000">
              <a:lnSpc>
                <a:spcPct val="110000"/>
              </a:lnSpc>
              <a:buFont typeface="Arial" pitchFamily="34" charset="0"/>
              <a:buChar char="•"/>
            </a:pPr>
            <a:r>
              <a:rPr lang="zh-CN" altLang="en-US" dirty="0" smtClean="0"/>
              <a:t>软件需求规格说明书</a:t>
            </a:r>
            <a:endParaRPr lang="en-US" altLang="zh-CN" dirty="0" smtClean="0"/>
          </a:p>
          <a:p>
            <a:pPr marL="720000">
              <a:lnSpc>
                <a:spcPct val="110000"/>
              </a:lnSpc>
              <a:buFont typeface="Arial" pitchFamily="34" charset="0"/>
              <a:buChar char="•"/>
            </a:pPr>
            <a:r>
              <a:rPr lang="zh-CN" altLang="en-US" dirty="0" smtClean="0"/>
              <a:t>软件设计方案</a:t>
            </a:r>
            <a:endParaRPr lang="en-US" altLang="zh-CN" dirty="0" smtClean="0"/>
          </a:p>
          <a:p>
            <a:pPr marL="720000">
              <a:lnSpc>
                <a:spcPct val="110000"/>
              </a:lnSpc>
              <a:buFont typeface="Arial" pitchFamily="34" charset="0"/>
              <a:buChar char="•"/>
            </a:pPr>
            <a:r>
              <a:rPr lang="zh-CN" altLang="en-US" dirty="0" smtClean="0"/>
              <a:t>测试计划</a:t>
            </a:r>
            <a:endParaRPr lang="en-US" altLang="zh-CN" dirty="0" smtClean="0"/>
          </a:p>
          <a:p>
            <a:pPr marL="720000">
              <a:lnSpc>
                <a:spcPct val="110000"/>
              </a:lnSpc>
              <a:buFont typeface="Arial" pitchFamily="34" charset="0"/>
              <a:buChar char="•"/>
            </a:pPr>
            <a:r>
              <a:rPr lang="zh-CN" altLang="en-US" dirty="0" smtClean="0"/>
              <a:t>用户手册</a:t>
            </a:r>
            <a:endParaRPr lang="en-US" altLang="zh-CN" dirty="0" smtClean="0"/>
          </a:p>
          <a:p>
            <a:pPr marL="720000">
              <a:lnSpc>
                <a:spcPct val="110000"/>
              </a:lnSpc>
              <a:buFont typeface="Arial" pitchFamily="34" charset="0"/>
              <a:buChar char="•"/>
            </a:pPr>
            <a:r>
              <a:rPr lang="zh-CN" altLang="en-US" dirty="0" smtClean="0"/>
              <a:t>维护手册</a:t>
            </a:r>
            <a:endParaRPr lang="en-US" altLang="zh-CN" dirty="0" smtClean="0"/>
          </a:p>
          <a:p>
            <a:pPr marL="720000">
              <a:lnSpc>
                <a:spcPct val="110000"/>
              </a:lnSpc>
              <a:buFont typeface="Arial" pitchFamily="34" charset="0"/>
              <a:buChar char="•"/>
            </a:pPr>
            <a:r>
              <a:rPr lang="zh-CN" altLang="en-US" dirty="0" smtClean="0"/>
              <a:t>系统开发规程</a:t>
            </a:r>
            <a:endParaRPr lang="en-US" altLang="zh-CN" dirty="0" smtClean="0"/>
          </a:p>
          <a:p>
            <a:pPr marL="720000">
              <a:lnSpc>
                <a:spcPct val="110000"/>
              </a:lnSpc>
              <a:buFont typeface="Arial" pitchFamily="34" charset="0"/>
              <a:buChar char="•"/>
            </a:pPr>
            <a:r>
              <a:rPr lang="zh-CN" altLang="en-US" dirty="0" smtClean="0"/>
              <a:t>产品发布说明</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80</a:t>
            </a:fld>
            <a:endParaRPr lang="en-US" altLang="zh-CN"/>
          </a:p>
        </p:txBody>
      </p:sp>
    </p:spTree>
    <p:extLst>
      <p:ext uri="{BB962C8B-B14F-4D97-AF65-F5344CB8AC3E}">
        <p14:creationId xmlns:p14="http://schemas.microsoft.com/office/powerpoint/2010/main" val="292790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评审过程</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81</a:t>
            </a:fld>
            <a:endParaRPr lang="en-US" altLang="zh-CN"/>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139"/>
          <a:stretch/>
        </p:blipFill>
        <p:spPr bwMode="auto">
          <a:xfrm>
            <a:off x="395536" y="1628800"/>
            <a:ext cx="8149997" cy="4069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bwMode="auto">
          <a:xfrm>
            <a:off x="2526318" y="1196752"/>
            <a:ext cx="1944216" cy="648072"/>
          </a:xfrm>
          <a:prstGeom prst="wedgeRoundRectCallout">
            <a:avLst>
              <a:gd name="adj1" fmla="val -64879"/>
              <a:gd name="adj2" fmla="val 4234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nSpc>
                <a:spcPct val="110000"/>
              </a:lnSpc>
            </a:pPr>
            <a:r>
              <a:rPr lang="en-US" altLang="zh-CN" dirty="0"/>
              <a:t>3—5</a:t>
            </a:r>
            <a:r>
              <a:rPr lang="zh-CN" altLang="en-US" dirty="0"/>
              <a:t>人，会议时间</a:t>
            </a:r>
            <a:r>
              <a:rPr lang="en-US" altLang="zh-CN" dirty="0"/>
              <a:t>2</a:t>
            </a:r>
            <a:r>
              <a:rPr lang="zh-CN" altLang="en-US" dirty="0"/>
              <a:t>小时</a:t>
            </a:r>
            <a:r>
              <a:rPr lang="zh-CN" altLang="en-US" dirty="0" smtClean="0"/>
              <a:t>内</a:t>
            </a:r>
            <a:endParaRPr lang="en-US" altLang="zh-CN" dirty="0"/>
          </a:p>
        </p:txBody>
      </p:sp>
      <p:sp>
        <p:nvSpPr>
          <p:cNvPr id="5" name="圆角矩形标注 4"/>
          <p:cNvSpPr/>
          <p:nvPr/>
        </p:nvSpPr>
        <p:spPr bwMode="auto">
          <a:xfrm>
            <a:off x="5737261" y="2008212"/>
            <a:ext cx="2808271" cy="1780828"/>
          </a:xfrm>
          <a:prstGeom prst="wedgeRoundRect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nSpc>
                <a:spcPct val="110000"/>
              </a:lnSpc>
            </a:pPr>
            <a:r>
              <a:rPr lang="zh-CN" altLang="en-US" dirty="0"/>
              <a:t>开发小组对提交的评审对象进行</a:t>
            </a:r>
            <a:r>
              <a:rPr lang="zh-CN" altLang="en-US" dirty="0" smtClean="0">
                <a:solidFill>
                  <a:srgbClr val="FF0000"/>
                </a:solidFill>
              </a:rPr>
              <a:t>讲解</a:t>
            </a:r>
            <a:r>
              <a:rPr lang="zh-CN" altLang="en-US" dirty="0" smtClean="0"/>
              <a:t>；评审组对</a:t>
            </a:r>
            <a:r>
              <a:rPr lang="zh-CN" altLang="en-US" dirty="0"/>
              <a:t>开发小组</a:t>
            </a:r>
            <a:r>
              <a:rPr lang="zh-CN" altLang="en-US" dirty="0">
                <a:solidFill>
                  <a:srgbClr val="FF0000"/>
                </a:solidFill>
              </a:rPr>
              <a:t>提问</a:t>
            </a:r>
            <a:r>
              <a:rPr lang="zh-CN" altLang="en-US" dirty="0"/>
              <a:t>，提出建议和要求，也可与开发小组展开讨论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圆角矩形标注 5"/>
          <p:cNvSpPr/>
          <p:nvPr/>
        </p:nvSpPr>
        <p:spPr bwMode="auto">
          <a:xfrm>
            <a:off x="1115616" y="4762128"/>
            <a:ext cx="3858974" cy="1872208"/>
          </a:xfrm>
          <a:prstGeom prst="wedgeRoundRectCallout">
            <a:avLst>
              <a:gd name="adj1" fmla="val 89210"/>
              <a:gd name="adj2" fmla="val -372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indent="0">
              <a:lnSpc>
                <a:spcPct val="110000"/>
              </a:lnSpc>
            </a:pPr>
            <a:r>
              <a:rPr lang="zh-CN" altLang="en-US" dirty="0" smtClean="0"/>
              <a:t>①</a:t>
            </a:r>
            <a:r>
              <a:rPr lang="zh-CN" altLang="en-US" dirty="0" smtClean="0">
                <a:solidFill>
                  <a:srgbClr val="FF0000"/>
                </a:solidFill>
              </a:rPr>
              <a:t>接受</a:t>
            </a:r>
            <a:r>
              <a:rPr lang="zh-CN" altLang="en-US" dirty="0"/>
              <a:t>该产品，不需要修改</a:t>
            </a:r>
            <a:endParaRPr lang="en-US" altLang="zh-CN" dirty="0"/>
          </a:p>
          <a:p>
            <a:pPr indent="0">
              <a:lnSpc>
                <a:spcPct val="110000"/>
              </a:lnSpc>
            </a:pPr>
            <a:r>
              <a:rPr lang="zh-CN" altLang="en-US" dirty="0" smtClean="0"/>
              <a:t>②由于</a:t>
            </a:r>
            <a:r>
              <a:rPr lang="zh-CN" altLang="en-US" dirty="0"/>
              <a:t>错误严重，</a:t>
            </a:r>
            <a:r>
              <a:rPr lang="zh-CN" altLang="en-US" dirty="0">
                <a:solidFill>
                  <a:srgbClr val="FF0000"/>
                </a:solidFill>
              </a:rPr>
              <a:t>拒绝</a:t>
            </a:r>
            <a:r>
              <a:rPr lang="zh-CN" altLang="en-US" dirty="0"/>
              <a:t>接受</a:t>
            </a:r>
            <a:endParaRPr lang="en-US" altLang="zh-CN" dirty="0"/>
          </a:p>
          <a:p>
            <a:pPr indent="0">
              <a:lnSpc>
                <a:spcPct val="110000"/>
              </a:lnSpc>
            </a:pPr>
            <a:r>
              <a:rPr lang="zh-CN" altLang="en-US" dirty="0" smtClean="0"/>
              <a:t>③暂时</a:t>
            </a:r>
            <a:r>
              <a:rPr lang="zh-CN" altLang="en-US" dirty="0"/>
              <a:t>接受该产品，但需要对某部分进行</a:t>
            </a:r>
            <a:r>
              <a:rPr lang="zh-CN" altLang="en-US" dirty="0">
                <a:solidFill>
                  <a:srgbClr val="FF0000"/>
                </a:solidFill>
              </a:rPr>
              <a:t>修改</a:t>
            </a:r>
            <a:r>
              <a:rPr lang="zh-CN" altLang="en-US" dirty="0" smtClean="0"/>
              <a:t>。将</a:t>
            </a:r>
            <a:r>
              <a:rPr lang="zh-CN" altLang="en-US" dirty="0"/>
              <a:t>修改后的结果反馈至评审组。</a:t>
            </a:r>
            <a:endParaRPr lang="en-US" altLang="zh-CN" dirty="0"/>
          </a:p>
        </p:txBody>
      </p:sp>
    </p:spTree>
    <p:extLst>
      <p:ext uri="{BB962C8B-B14F-4D97-AF65-F5344CB8AC3E}">
        <p14:creationId xmlns:p14="http://schemas.microsoft.com/office/powerpoint/2010/main" val="33147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同行评审（</a:t>
            </a:r>
            <a:r>
              <a:rPr lang="en-US" altLang="zh-CN" dirty="0"/>
              <a:t>Peer Review</a:t>
            </a:r>
            <a:r>
              <a:rPr lang="zh-CN" altLang="en-US" dirty="0"/>
              <a:t>）</a:t>
            </a:r>
          </a:p>
        </p:txBody>
      </p:sp>
      <p:sp>
        <p:nvSpPr>
          <p:cNvPr id="3" name="内容占位符 2"/>
          <p:cNvSpPr>
            <a:spLocks noGrp="1"/>
          </p:cNvSpPr>
          <p:nvPr>
            <p:ph idx="1"/>
          </p:nvPr>
        </p:nvSpPr>
        <p:spPr/>
        <p:txBody>
          <a:bodyPr/>
          <a:lstStyle/>
          <a:p>
            <a:pPr eaLnBrk="1" hangingPunct="1">
              <a:lnSpc>
                <a:spcPct val="150000"/>
              </a:lnSpc>
            </a:pPr>
            <a:r>
              <a:rPr lang="zh-CN" altLang="en-US" dirty="0">
                <a:solidFill>
                  <a:srgbClr val="FF0000"/>
                </a:solidFill>
                <a:latin typeface="黑体" panose="02010609060101010101" pitchFamily="49" charset="-122"/>
                <a:ea typeface="黑体" panose="02010609060101010101" pitchFamily="49" charset="-122"/>
              </a:rPr>
              <a:t>同行评审</a:t>
            </a:r>
            <a:r>
              <a:rPr lang="zh-CN" altLang="en-US" dirty="0">
                <a:latin typeface="黑体" panose="02010609060101010101" pitchFamily="49" charset="-122"/>
                <a:ea typeface="黑体" panose="02010609060101010101" pitchFamily="49" charset="-122"/>
              </a:rPr>
              <a:t>是一种特殊类型的技术评审。</a:t>
            </a:r>
          </a:p>
          <a:p>
            <a:pPr eaLnBrk="1" hangingPunct="1">
              <a:lnSpc>
                <a:spcPct val="150000"/>
              </a:lnSpc>
            </a:pPr>
            <a:r>
              <a:rPr lang="zh-CN" altLang="en-US" dirty="0">
                <a:latin typeface="黑体" panose="02010609060101010101" pitchFamily="49" charset="-122"/>
                <a:ea typeface="黑体" panose="02010609060101010101" pitchFamily="49" charset="-122"/>
              </a:rPr>
              <a:t>由与工作产品开发人员具有同等背景和能力的人员对工作产品进行技术评审，因此非常有利于发现工作产品中的问题。</a:t>
            </a:r>
          </a:p>
          <a:p>
            <a:pPr>
              <a:lnSpc>
                <a:spcPct val="150000"/>
              </a:lnSpc>
            </a:pP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pPr>
              <a:defRPr/>
            </a:pPr>
            <a:fld id="{3ED412F7-EE3C-4B90-B0B7-6C60B69A73ED}" type="slidenum">
              <a:rPr lang="zh-CN" altLang="en-US" smtClean="0"/>
              <a:pPr>
                <a:defRPr/>
              </a:pPr>
              <a:t>82</a:t>
            </a:fld>
            <a:endParaRPr lang="en-US" altLang="zh-CN"/>
          </a:p>
        </p:txBody>
      </p:sp>
    </p:spTree>
    <p:extLst>
      <p:ext uri="{BB962C8B-B14F-4D97-AF65-F5344CB8AC3E}">
        <p14:creationId xmlns:p14="http://schemas.microsoft.com/office/powerpoint/2010/main" val="18268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a:t>
            </a:r>
            <a:r>
              <a:rPr lang="en-US" altLang="zh-CN" dirty="0" smtClean="0"/>
              <a:t>2</a:t>
            </a:r>
            <a:r>
              <a:rPr lang="zh-CN" altLang="en-US" dirty="0" smtClean="0"/>
              <a:t>）代码走查</a:t>
            </a:r>
            <a:endParaRPr lang="zh-CN" altLang="en-US" dirty="0"/>
          </a:p>
        </p:txBody>
      </p:sp>
      <p:sp>
        <p:nvSpPr>
          <p:cNvPr id="5" name="内容占位符 4"/>
          <p:cNvSpPr>
            <a:spLocks noGrp="1"/>
          </p:cNvSpPr>
          <p:nvPr>
            <p:ph idx="1"/>
          </p:nvPr>
        </p:nvSpPr>
        <p:spPr/>
        <p:txBody>
          <a:bodyPr/>
          <a:lstStyle/>
          <a:p>
            <a:pPr>
              <a:lnSpc>
                <a:spcPct val="120000"/>
              </a:lnSpc>
            </a:pPr>
            <a:r>
              <a:rPr lang="zh-CN" altLang="en-US" dirty="0" smtClean="0">
                <a:solidFill>
                  <a:srgbClr val="FF0000"/>
                </a:solidFill>
              </a:rPr>
              <a:t>代码走查</a:t>
            </a:r>
            <a:r>
              <a:rPr lang="zh-CN" altLang="en-US" dirty="0" smtClean="0"/>
              <a:t>就是由</a:t>
            </a:r>
            <a:r>
              <a:rPr lang="zh-CN" altLang="en-US" dirty="0" smtClean="0">
                <a:solidFill>
                  <a:srgbClr val="FF0000"/>
                </a:solidFill>
              </a:rPr>
              <a:t>审查人员</a:t>
            </a:r>
            <a:r>
              <a:rPr lang="zh-CN" altLang="en-US" dirty="0" smtClean="0"/>
              <a:t>“读”代码，然后对照“标准”进行检查。</a:t>
            </a:r>
            <a:endParaRPr lang="en-US" altLang="zh-CN" dirty="0" smtClean="0"/>
          </a:p>
          <a:p>
            <a:pPr>
              <a:lnSpc>
                <a:spcPct val="120000"/>
              </a:lnSpc>
            </a:pPr>
            <a:r>
              <a:rPr lang="zh-CN" altLang="en-US" dirty="0" smtClean="0"/>
              <a:t>代码走查可以检查到其他测试方法无法监测到的错误，如</a:t>
            </a:r>
            <a:r>
              <a:rPr lang="zh-CN" altLang="en-US" dirty="0" smtClean="0">
                <a:solidFill>
                  <a:srgbClr val="FF0000"/>
                </a:solidFill>
              </a:rPr>
              <a:t>逻辑错误</a:t>
            </a:r>
            <a:r>
              <a:rPr lang="zh-CN" altLang="en-US" dirty="0" smtClean="0"/>
              <a:t>。</a:t>
            </a:r>
            <a:endParaRPr lang="en-US" altLang="zh-CN" dirty="0" smtClean="0"/>
          </a:p>
          <a:p>
            <a:pPr>
              <a:lnSpc>
                <a:spcPct val="120000"/>
              </a:lnSpc>
            </a:pPr>
            <a:r>
              <a:rPr lang="zh-CN" altLang="en-US" dirty="0" smtClean="0"/>
              <a:t>代码走查的</a:t>
            </a:r>
            <a:r>
              <a:rPr lang="zh-CN" altLang="en-US" dirty="0" smtClean="0">
                <a:solidFill>
                  <a:srgbClr val="FF0000"/>
                </a:solidFill>
              </a:rPr>
              <a:t>目的</a:t>
            </a:r>
            <a:r>
              <a:rPr lang="zh-CN" altLang="en-US" dirty="0" smtClean="0"/>
              <a:t>：</a:t>
            </a:r>
            <a:endParaRPr lang="en-US" altLang="zh-CN" dirty="0" smtClean="0"/>
          </a:p>
          <a:p>
            <a:pPr>
              <a:lnSpc>
                <a:spcPct val="120000"/>
              </a:lnSpc>
            </a:pPr>
            <a:r>
              <a:rPr lang="zh-CN" altLang="en-US" dirty="0" smtClean="0"/>
              <a:t>①通过人工模拟执行源程序的过程，特别是一些关键算法和控制过程，</a:t>
            </a:r>
            <a:r>
              <a:rPr lang="zh-CN" altLang="en-US" dirty="0" smtClean="0">
                <a:solidFill>
                  <a:srgbClr val="FF0000"/>
                </a:solidFill>
              </a:rPr>
              <a:t>检查软件设计的正确性</a:t>
            </a:r>
            <a:r>
              <a:rPr lang="zh-CN" altLang="en-US" dirty="0" smtClean="0"/>
              <a:t>。</a:t>
            </a:r>
            <a:endParaRPr lang="en-US" altLang="zh-CN" dirty="0" smtClean="0"/>
          </a:p>
          <a:p>
            <a:pPr>
              <a:lnSpc>
                <a:spcPct val="120000"/>
              </a:lnSpc>
            </a:pPr>
            <a:r>
              <a:rPr lang="zh-CN" altLang="en-US" dirty="0" smtClean="0"/>
              <a:t>②检查程序</a:t>
            </a:r>
            <a:r>
              <a:rPr lang="zh-CN" altLang="en-US" dirty="0" smtClean="0">
                <a:solidFill>
                  <a:srgbClr val="FF0000"/>
                </a:solidFill>
              </a:rPr>
              <a:t>书写的规范性</a:t>
            </a:r>
            <a:r>
              <a:rPr lang="zh-CN" altLang="en-US" dirty="0" smtClean="0"/>
              <a:t>。例如，变量的命名规则、程序文件的注释格式、函数参数定义和调用的规范等。</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83</a:t>
            </a:fld>
            <a:endParaRPr lang="en-US" altLang="zh-CN"/>
          </a:p>
        </p:txBody>
      </p:sp>
    </p:spTree>
    <p:extLst>
      <p:ext uri="{BB962C8B-B14F-4D97-AF65-F5344CB8AC3E}">
        <p14:creationId xmlns:p14="http://schemas.microsoft.com/office/powerpoint/2010/main" val="33458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a:t>
            </a:r>
            <a:r>
              <a:rPr lang="en-US" altLang="zh-CN" dirty="0" smtClean="0"/>
              <a:t>3</a:t>
            </a:r>
            <a:r>
              <a:rPr lang="zh-CN" altLang="en-US" dirty="0" smtClean="0"/>
              <a:t>）代码会审</a:t>
            </a:r>
            <a:endParaRPr lang="zh-CN" altLang="en-US" dirty="0"/>
          </a:p>
        </p:txBody>
      </p:sp>
      <p:sp>
        <p:nvSpPr>
          <p:cNvPr id="5" name="内容占位符 4"/>
          <p:cNvSpPr>
            <a:spLocks noGrp="1"/>
          </p:cNvSpPr>
          <p:nvPr>
            <p:ph idx="1"/>
          </p:nvPr>
        </p:nvSpPr>
        <p:spPr/>
        <p:txBody>
          <a:bodyPr/>
          <a:lstStyle/>
          <a:p>
            <a:pPr eaLnBrk="1" hangingPunct="1">
              <a:lnSpc>
                <a:spcPct val="150000"/>
              </a:lnSpc>
            </a:pPr>
            <a:r>
              <a:rPr lang="zh-CN" altLang="en-US" dirty="0" smtClean="0">
                <a:solidFill>
                  <a:srgbClr val="FF0000"/>
                </a:solidFill>
                <a:latin typeface="+mn-ea"/>
              </a:rPr>
              <a:t>代码会审</a:t>
            </a:r>
            <a:r>
              <a:rPr lang="zh-CN" altLang="en-US" dirty="0" smtClean="0">
                <a:latin typeface="+mn-ea"/>
              </a:rPr>
              <a:t>是</a:t>
            </a:r>
            <a:r>
              <a:rPr lang="zh-CN" altLang="en-US" dirty="0">
                <a:latin typeface="+mn-ea"/>
              </a:rPr>
              <a:t>编码阶段的一种技术评审，由</a:t>
            </a:r>
            <a:r>
              <a:rPr lang="zh-CN" altLang="en-US" dirty="0">
                <a:solidFill>
                  <a:srgbClr val="FF0000"/>
                </a:solidFill>
                <a:latin typeface="+mn-ea"/>
              </a:rPr>
              <a:t>一组</a:t>
            </a:r>
            <a:r>
              <a:rPr lang="zh-CN" altLang="en-US" dirty="0" smtClean="0">
                <a:solidFill>
                  <a:srgbClr val="FF0000"/>
                </a:solidFill>
                <a:latin typeface="+mn-ea"/>
              </a:rPr>
              <a:t>人员（高级管理人员、程序员和测试员）</a:t>
            </a:r>
            <a:r>
              <a:rPr lang="zh-CN" altLang="en-US" dirty="0" smtClean="0">
                <a:latin typeface="+mn-ea"/>
              </a:rPr>
              <a:t>对</a:t>
            </a:r>
            <a:r>
              <a:rPr lang="zh-CN" altLang="en-US" dirty="0">
                <a:latin typeface="+mn-ea"/>
              </a:rPr>
              <a:t>程序进行阅读和静态分析，可以很有效地检查程序代码中的缺陷。</a:t>
            </a:r>
          </a:p>
          <a:p>
            <a:pPr eaLnBrk="1" hangingPunct="1">
              <a:lnSpc>
                <a:spcPct val="150000"/>
              </a:lnSpc>
            </a:pPr>
            <a:r>
              <a:rPr lang="zh-CN" altLang="en-US" dirty="0">
                <a:solidFill>
                  <a:srgbClr val="FF0000"/>
                </a:solidFill>
                <a:latin typeface="+mn-ea"/>
              </a:rPr>
              <a:t>评审内容</a:t>
            </a:r>
            <a:r>
              <a:rPr lang="zh-CN" altLang="en-US" dirty="0">
                <a:latin typeface="+mn-ea"/>
              </a:rPr>
              <a:t>：程序是否符合编码规范，程序结构是否合理，算法和程序逻辑是否正确，程序</a:t>
            </a:r>
            <a:r>
              <a:rPr lang="zh-CN" altLang="en-US" dirty="0" smtClean="0">
                <a:latin typeface="+mn-ea"/>
              </a:rPr>
              <a:t>性能等</a:t>
            </a:r>
            <a:r>
              <a:rPr lang="zh-CN" altLang="en-US" dirty="0">
                <a:latin typeface="+mn-ea"/>
              </a:rPr>
              <a:t>。</a:t>
            </a:r>
          </a:p>
          <a:p>
            <a:pPr eaLnBrk="1" hangingPunct="1">
              <a:lnSpc>
                <a:spcPct val="150000"/>
              </a:lnSpc>
            </a:pPr>
            <a:r>
              <a:rPr lang="zh-CN" altLang="en-US" dirty="0" smtClean="0">
                <a:latin typeface="+mn-ea"/>
              </a:rPr>
              <a:t>实践表明，程序员在</a:t>
            </a:r>
            <a:r>
              <a:rPr lang="zh-CN" altLang="en-US" dirty="0" smtClean="0">
                <a:solidFill>
                  <a:srgbClr val="FF0000"/>
                </a:solidFill>
                <a:latin typeface="+mn-ea"/>
              </a:rPr>
              <a:t>讲解</a:t>
            </a:r>
            <a:r>
              <a:rPr lang="zh-CN" altLang="en-US" dirty="0" smtClean="0">
                <a:latin typeface="+mn-ea"/>
              </a:rPr>
              <a:t>过程中可能发现许多自己原来没有发现的错误，而讨论和争议进一步促使问题暴露。</a:t>
            </a:r>
            <a:endParaRPr lang="zh-CN" altLang="en-US" dirty="0">
              <a:latin typeface="+mn-ea"/>
            </a:endParaRPr>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84</a:t>
            </a:fld>
            <a:endParaRPr lang="en-US" altLang="zh-CN"/>
          </a:p>
        </p:txBody>
      </p:sp>
    </p:spTree>
    <p:extLst>
      <p:ext uri="{BB962C8B-B14F-4D97-AF65-F5344CB8AC3E}">
        <p14:creationId xmlns:p14="http://schemas.microsoft.com/office/powerpoint/2010/main" val="124562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a:xfrm>
            <a:off x="468313" y="1628775"/>
            <a:ext cx="8229600" cy="4680545"/>
          </a:xfrm>
        </p:spPr>
        <p:txBody>
          <a:bodyPr/>
          <a:lstStyle/>
          <a:p>
            <a:pPr>
              <a:lnSpc>
                <a:spcPct val="120000"/>
              </a:lnSpc>
            </a:pPr>
            <a:r>
              <a:rPr lang="zh-CN" altLang="en-US" dirty="0" smtClean="0"/>
              <a:t>代码走查和代码会审是两种不同的代码评审方法，下列叙述中，（     ）是正确的。</a:t>
            </a:r>
            <a:endParaRPr lang="en-US" altLang="zh-CN" dirty="0" smtClean="0"/>
          </a:p>
          <a:p>
            <a:pPr marL="720000">
              <a:lnSpc>
                <a:spcPct val="120000"/>
              </a:lnSpc>
            </a:pPr>
            <a:r>
              <a:rPr lang="en-US" altLang="zh-CN" dirty="0"/>
              <a:t>A</a:t>
            </a:r>
            <a:r>
              <a:rPr lang="en-US" altLang="zh-CN" dirty="0" smtClean="0"/>
              <a:t>.</a:t>
            </a:r>
            <a:r>
              <a:rPr lang="zh-CN" altLang="en-US" dirty="0" smtClean="0"/>
              <a:t>在代码会审中由编写代码的程序员来组织讨论，而在代码走查中由高级管理人员来领导评审小组的活动</a:t>
            </a:r>
            <a:endParaRPr lang="en-US" altLang="zh-CN" dirty="0"/>
          </a:p>
          <a:p>
            <a:pPr marL="720000">
              <a:lnSpc>
                <a:spcPct val="120000"/>
              </a:lnSpc>
            </a:pPr>
            <a:r>
              <a:rPr lang="en-US" altLang="zh-CN" dirty="0"/>
              <a:t>B</a:t>
            </a:r>
            <a:r>
              <a:rPr lang="en-US" altLang="zh-CN" dirty="0" smtClean="0"/>
              <a:t>.</a:t>
            </a:r>
            <a:r>
              <a:rPr lang="zh-CN" altLang="en-US" dirty="0" smtClean="0"/>
              <a:t>在</a:t>
            </a:r>
            <a:r>
              <a:rPr lang="zh-CN" altLang="en-US" dirty="0"/>
              <a:t>代码会审中</a:t>
            </a:r>
            <a:r>
              <a:rPr lang="zh-CN" altLang="en-US" dirty="0" smtClean="0"/>
              <a:t>只检查代码中是否有错误，而在代码走查中还要检查程序与设计文档的一致性</a:t>
            </a:r>
            <a:endParaRPr lang="en-US" altLang="zh-CN" dirty="0"/>
          </a:p>
          <a:p>
            <a:pPr marL="720000">
              <a:lnSpc>
                <a:spcPct val="120000"/>
              </a:lnSpc>
            </a:pPr>
            <a:r>
              <a:rPr lang="en-US" altLang="zh-CN" dirty="0"/>
              <a:t>C</a:t>
            </a:r>
            <a:r>
              <a:rPr lang="en-US" altLang="zh-CN" dirty="0" smtClean="0"/>
              <a:t>.</a:t>
            </a:r>
            <a:r>
              <a:rPr lang="zh-CN" altLang="en-US" dirty="0" smtClean="0"/>
              <a:t>在代码走查中只检查程序的正确性，而在</a:t>
            </a:r>
            <a:r>
              <a:rPr lang="zh-CN" altLang="en-US" dirty="0"/>
              <a:t>代码会审中</a:t>
            </a:r>
            <a:r>
              <a:rPr lang="zh-CN" altLang="en-US" dirty="0" smtClean="0"/>
              <a:t>还要评审程序员的编程能力和工作业绩</a:t>
            </a:r>
            <a:endParaRPr lang="en-US" altLang="zh-CN" dirty="0"/>
          </a:p>
          <a:p>
            <a:pPr marL="720000">
              <a:lnSpc>
                <a:spcPct val="120000"/>
              </a:lnSpc>
            </a:pPr>
            <a:r>
              <a:rPr lang="en-US" altLang="zh-CN" dirty="0"/>
              <a:t>D</a:t>
            </a:r>
            <a:r>
              <a:rPr lang="en-US" altLang="zh-CN" dirty="0" smtClean="0"/>
              <a:t>.</a:t>
            </a:r>
            <a:r>
              <a:rPr lang="zh-CN" altLang="en-US" dirty="0"/>
              <a:t>代码会审是</a:t>
            </a:r>
            <a:r>
              <a:rPr lang="zh-CN" altLang="en-US" dirty="0" smtClean="0"/>
              <a:t>一种正式的评审活动，而代码走查的讨论过程是非正式</a:t>
            </a:r>
            <a:r>
              <a:rPr lang="zh-CN" altLang="en-US" dirty="0" smtClean="0"/>
              <a:t>的</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85</a:t>
            </a:fld>
            <a:endParaRPr lang="en-US" altLang="zh-CN"/>
          </a:p>
        </p:txBody>
      </p:sp>
      <p:sp>
        <p:nvSpPr>
          <p:cNvPr id="6" name="TextBox 5"/>
          <p:cNvSpPr txBox="1"/>
          <p:nvPr/>
        </p:nvSpPr>
        <p:spPr>
          <a:xfrm>
            <a:off x="1979712" y="2046039"/>
            <a:ext cx="504056" cy="461665"/>
          </a:xfrm>
          <a:prstGeom prst="rect">
            <a:avLst/>
          </a:prstGeom>
          <a:noFill/>
        </p:spPr>
        <p:txBody>
          <a:bodyPr wrap="square" rtlCol="0">
            <a:spAutoFit/>
          </a:bodyPr>
          <a:lstStyle/>
          <a:p>
            <a:pPr algn="ctr"/>
            <a:r>
              <a:rPr lang="en-US" altLang="zh-CN" sz="2400" dirty="0" smtClean="0">
                <a:solidFill>
                  <a:srgbClr val="FF0000"/>
                </a:solidFill>
              </a:rPr>
              <a:t>D</a:t>
            </a:r>
            <a:endParaRPr lang="zh-CN" altLang="en-US" sz="2400" dirty="0">
              <a:solidFill>
                <a:srgbClr val="FF0000"/>
              </a:solidFill>
            </a:endParaRPr>
          </a:p>
        </p:txBody>
      </p:sp>
    </p:spTree>
    <p:extLst>
      <p:ext uri="{BB962C8B-B14F-4D97-AF65-F5344CB8AC3E}">
        <p14:creationId xmlns:p14="http://schemas.microsoft.com/office/powerpoint/2010/main" val="166446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a:t>
            </a:r>
            <a:r>
              <a:rPr lang="en-US" altLang="zh-CN" dirty="0" smtClean="0"/>
              <a:t>4</a:t>
            </a:r>
            <a:r>
              <a:rPr lang="zh-CN" altLang="en-US" dirty="0" smtClean="0"/>
              <a:t>）软件测试</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a:solidFill>
                  <a:srgbClr val="FF0000"/>
                </a:solidFill>
              </a:rPr>
              <a:t>软件测试</a:t>
            </a:r>
            <a:r>
              <a:rPr lang="zh-CN" altLang="en-US" dirty="0"/>
              <a:t>是通过执行软件来发现缺陷，它是控制软件质量的重要手段和关键活动。</a:t>
            </a:r>
          </a:p>
          <a:p>
            <a:pPr marL="720000">
              <a:lnSpc>
                <a:spcPct val="150000"/>
              </a:lnSpc>
            </a:pPr>
            <a:r>
              <a:rPr lang="zh-CN" altLang="en-US" dirty="0" smtClean="0"/>
              <a:t>①</a:t>
            </a:r>
            <a:r>
              <a:rPr lang="zh-CN" altLang="zh-CN" dirty="0" smtClean="0"/>
              <a:t>单元测试</a:t>
            </a:r>
            <a:endParaRPr lang="en-US" altLang="zh-CN" dirty="0" smtClean="0"/>
          </a:p>
          <a:p>
            <a:pPr marL="720000">
              <a:lnSpc>
                <a:spcPct val="150000"/>
              </a:lnSpc>
            </a:pPr>
            <a:r>
              <a:rPr lang="zh-CN" altLang="en-US" dirty="0" smtClean="0"/>
              <a:t>②</a:t>
            </a:r>
            <a:r>
              <a:rPr lang="zh-CN" altLang="zh-CN" dirty="0" smtClean="0"/>
              <a:t>集成测试</a:t>
            </a:r>
            <a:endParaRPr lang="en-US" altLang="zh-CN" dirty="0" smtClean="0"/>
          </a:p>
          <a:p>
            <a:pPr marL="720000">
              <a:lnSpc>
                <a:spcPct val="150000"/>
              </a:lnSpc>
            </a:pPr>
            <a:r>
              <a:rPr lang="zh-CN" altLang="en-US" dirty="0"/>
              <a:t>③</a:t>
            </a:r>
            <a:r>
              <a:rPr lang="zh-CN" altLang="zh-CN" dirty="0" smtClean="0"/>
              <a:t>系统测试</a:t>
            </a:r>
            <a:endParaRPr lang="en-US" altLang="zh-CN" dirty="0" smtClean="0"/>
          </a:p>
          <a:p>
            <a:pPr marL="720000">
              <a:lnSpc>
                <a:spcPct val="150000"/>
              </a:lnSpc>
            </a:pPr>
            <a:r>
              <a:rPr lang="zh-CN" altLang="en-US" dirty="0"/>
              <a:t>④</a:t>
            </a:r>
            <a:r>
              <a:rPr lang="zh-CN" altLang="zh-CN" dirty="0" smtClean="0"/>
              <a:t>验收测试</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86</a:t>
            </a:fld>
            <a:endParaRPr lang="en-US" altLang="zh-CN"/>
          </a:p>
        </p:txBody>
      </p:sp>
    </p:spTree>
    <p:extLst>
      <p:ext uri="{BB962C8B-B14F-4D97-AF65-F5344CB8AC3E}">
        <p14:creationId xmlns:p14="http://schemas.microsoft.com/office/powerpoint/2010/main" val="124562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a:t>
            </a:r>
            <a:r>
              <a:rPr lang="en-US" altLang="zh-CN" dirty="0" smtClean="0"/>
              <a:t>5</a:t>
            </a:r>
            <a:r>
              <a:rPr lang="zh-CN" altLang="en-US" dirty="0" smtClean="0"/>
              <a:t>）缺陷跟踪</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solidFill>
                  <a:srgbClr val="FF0000"/>
                </a:solidFill>
              </a:rPr>
              <a:t>缺陷跟踪</a:t>
            </a:r>
            <a:r>
              <a:rPr lang="zh-CN" altLang="en-US" dirty="0" smtClean="0"/>
              <a:t>指从缺陷发现开始，一直到缺陷改正为止的全过程。</a:t>
            </a:r>
            <a:endParaRPr lang="en-US" altLang="zh-CN" dirty="0" smtClean="0"/>
          </a:p>
          <a:p>
            <a:pPr>
              <a:lnSpc>
                <a:spcPct val="150000"/>
              </a:lnSpc>
            </a:pPr>
            <a:r>
              <a:rPr lang="zh-CN" altLang="en-US" dirty="0" smtClean="0"/>
              <a:t>缺陷跟踪要一个缺陷一个缺陷地加以追踪，在统计的水平上进行，</a:t>
            </a:r>
            <a:r>
              <a:rPr lang="zh-CN" altLang="en-US" dirty="0" smtClean="0">
                <a:solidFill>
                  <a:srgbClr val="FF0000"/>
                </a:solidFill>
              </a:rPr>
              <a:t>包括</a:t>
            </a:r>
            <a:r>
              <a:rPr lang="zh-CN" altLang="en-US" dirty="0" smtClean="0"/>
              <a:t>未改正的缺陷总数、已经改正的缺陷百分比、改正一个缺陷的平均时间等。</a:t>
            </a:r>
            <a:endParaRPr lang="en-US" altLang="zh-CN" dirty="0" smtClean="0"/>
          </a:p>
          <a:p>
            <a:pPr>
              <a:lnSpc>
                <a:spcPct val="150000"/>
              </a:lnSpc>
            </a:pPr>
            <a:r>
              <a:rPr lang="zh-CN" altLang="en-US" dirty="0" smtClean="0"/>
              <a:t>缺陷跟踪是可以最终消灭缺陷的非常有效的控制手段。</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87</a:t>
            </a:fld>
            <a:endParaRPr lang="en-US" altLang="zh-CN"/>
          </a:p>
        </p:txBody>
      </p:sp>
    </p:spTree>
    <p:extLst>
      <p:ext uri="{BB962C8B-B14F-4D97-AF65-F5344CB8AC3E}">
        <p14:creationId xmlns:p14="http://schemas.microsoft.com/office/powerpoint/2010/main" val="124562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质量计划编制的工具和技术不包括（   ）</a:t>
            </a:r>
            <a:endParaRPr lang="en-US" altLang="zh-CN" dirty="0" smtClean="0"/>
          </a:p>
          <a:p>
            <a:pPr marL="720000">
              <a:lnSpc>
                <a:spcPct val="150000"/>
              </a:lnSpc>
            </a:pPr>
            <a:r>
              <a:rPr lang="en-US" altLang="zh-CN" dirty="0"/>
              <a:t>A</a:t>
            </a:r>
            <a:r>
              <a:rPr lang="en-US" altLang="zh-CN" dirty="0" smtClean="0"/>
              <a:t>.</a:t>
            </a:r>
            <a:r>
              <a:rPr lang="zh-CN" altLang="en-US" dirty="0" smtClean="0"/>
              <a:t>基准分析</a:t>
            </a:r>
            <a:endParaRPr lang="en-US" altLang="zh-CN" dirty="0"/>
          </a:p>
          <a:p>
            <a:pPr marL="720000">
              <a:lnSpc>
                <a:spcPct val="150000"/>
              </a:lnSpc>
            </a:pPr>
            <a:r>
              <a:rPr lang="en-US" altLang="zh-CN" dirty="0"/>
              <a:t>B</a:t>
            </a:r>
            <a:r>
              <a:rPr lang="en-US" altLang="zh-CN" dirty="0" smtClean="0"/>
              <a:t>.</a:t>
            </a:r>
            <a:r>
              <a:rPr lang="zh-CN" altLang="en-US" dirty="0" smtClean="0"/>
              <a:t>试验设计</a:t>
            </a:r>
            <a:endParaRPr lang="en-US" altLang="zh-CN" dirty="0"/>
          </a:p>
          <a:p>
            <a:pPr marL="720000">
              <a:lnSpc>
                <a:spcPct val="150000"/>
              </a:lnSpc>
            </a:pPr>
            <a:r>
              <a:rPr lang="en-US" altLang="zh-CN" dirty="0"/>
              <a:t>C</a:t>
            </a:r>
            <a:r>
              <a:rPr lang="en-US" altLang="zh-CN" dirty="0" smtClean="0"/>
              <a:t>.</a:t>
            </a:r>
            <a:r>
              <a:rPr lang="zh-CN" altLang="en-US" dirty="0" smtClean="0"/>
              <a:t>质量审计</a:t>
            </a:r>
            <a:endParaRPr lang="en-US" altLang="zh-CN" dirty="0"/>
          </a:p>
          <a:p>
            <a:pPr marL="720000">
              <a:lnSpc>
                <a:spcPct val="150000"/>
              </a:lnSpc>
            </a:pPr>
            <a:r>
              <a:rPr lang="en-US" altLang="zh-CN" dirty="0"/>
              <a:t>D</a:t>
            </a:r>
            <a:r>
              <a:rPr lang="en-US" altLang="zh-CN" dirty="0" smtClean="0"/>
              <a:t>.</a:t>
            </a:r>
            <a:r>
              <a:rPr lang="zh-CN" altLang="en-US" dirty="0" smtClean="0"/>
              <a:t>效益成本分析</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88</a:t>
            </a:fld>
            <a:endParaRPr lang="en-US" altLang="zh-CN"/>
          </a:p>
        </p:txBody>
      </p:sp>
      <p:sp>
        <p:nvSpPr>
          <p:cNvPr id="6" name="TextBox 5"/>
          <p:cNvSpPr txBox="1"/>
          <p:nvPr/>
        </p:nvSpPr>
        <p:spPr>
          <a:xfrm>
            <a:off x="5436096" y="1700808"/>
            <a:ext cx="504056" cy="461665"/>
          </a:xfrm>
          <a:prstGeom prst="rect">
            <a:avLst/>
          </a:prstGeom>
          <a:noFill/>
        </p:spPr>
        <p:txBody>
          <a:bodyPr wrap="square" rtlCol="0">
            <a:spAutoFit/>
          </a:bodyPr>
          <a:lstStyle/>
          <a:p>
            <a:pPr algn="ctr"/>
            <a:r>
              <a:rPr lang="en-US" altLang="zh-CN" sz="2400" dirty="0" smtClean="0">
                <a:solidFill>
                  <a:srgbClr val="FF0000"/>
                </a:solidFill>
              </a:rPr>
              <a:t>C</a:t>
            </a:r>
            <a:endParaRPr lang="zh-CN" altLang="en-US" sz="2400" dirty="0">
              <a:solidFill>
                <a:srgbClr val="FF0000"/>
              </a:solidFill>
            </a:endParaRPr>
          </a:p>
        </p:txBody>
      </p:sp>
    </p:spTree>
    <p:extLst>
      <p:ext uri="{BB962C8B-B14F-4D97-AF65-F5344CB8AC3E}">
        <p14:creationId xmlns:p14="http://schemas.microsoft.com/office/powerpoint/2010/main" val="386503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课堂练习</a:t>
            </a:r>
            <a:endParaRPr lang="zh-CN" altLang="en-US" dirty="0"/>
          </a:p>
        </p:txBody>
      </p:sp>
      <p:sp>
        <p:nvSpPr>
          <p:cNvPr id="5" name="内容占位符 4"/>
          <p:cNvSpPr>
            <a:spLocks noGrp="1"/>
          </p:cNvSpPr>
          <p:nvPr>
            <p:ph idx="1"/>
          </p:nvPr>
        </p:nvSpPr>
        <p:spPr/>
        <p:txBody>
          <a:bodyPr/>
          <a:lstStyle/>
          <a:p>
            <a:pPr>
              <a:lnSpc>
                <a:spcPct val="150000"/>
              </a:lnSpc>
            </a:pPr>
            <a:r>
              <a:rPr lang="zh-CN" altLang="en-US" dirty="0" smtClean="0"/>
              <a:t>质量控制非常重要，但是进行质量控制也需要一定的成本，（    ）可以降低质量控制的成本。</a:t>
            </a:r>
            <a:endParaRPr lang="en-US" altLang="zh-CN" dirty="0" smtClean="0"/>
          </a:p>
          <a:p>
            <a:pPr marL="720000">
              <a:lnSpc>
                <a:spcPct val="150000"/>
              </a:lnSpc>
            </a:pPr>
            <a:r>
              <a:rPr lang="en-US" altLang="zh-CN" dirty="0" smtClean="0"/>
              <a:t>A.</a:t>
            </a:r>
            <a:r>
              <a:rPr lang="zh-CN" altLang="en-US" dirty="0" smtClean="0"/>
              <a:t>进行过程分析</a:t>
            </a:r>
            <a:endParaRPr lang="en-US" altLang="zh-CN" dirty="0"/>
          </a:p>
          <a:p>
            <a:pPr marL="720000">
              <a:lnSpc>
                <a:spcPct val="150000"/>
              </a:lnSpc>
            </a:pPr>
            <a:r>
              <a:rPr lang="en-US" altLang="zh-CN" dirty="0"/>
              <a:t>B</a:t>
            </a:r>
            <a:r>
              <a:rPr lang="en-US" altLang="zh-CN" dirty="0" smtClean="0"/>
              <a:t>.</a:t>
            </a:r>
            <a:r>
              <a:rPr lang="zh-CN" altLang="en-US" dirty="0" smtClean="0"/>
              <a:t>使用抽样统计</a:t>
            </a:r>
            <a:endParaRPr lang="en-US" altLang="zh-CN" dirty="0"/>
          </a:p>
          <a:p>
            <a:pPr marL="720000">
              <a:lnSpc>
                <a:spcPct val="150000"/>
              </a:lnSpc>
            </a:pPr>
            <a:r>
              <a:rPr lang="en-US" altLang="zh-CN" dirty="0"/>
              <a:t>C</a:t>
            </a:r>
            <a:r>
              <a:rPr lang="en-US" altLang="zh-CN" dirty="0" smtClean="0"/>
              <a:t>.</a:t>
            </a:r>
            <a:r>
              <a:rPr lang="zh-CN" altLang="en-US" dirty="0" smtClean="0"/>
              <a:t>对全程进行监督</a:t>
            </a:r>
            <a:endParaRPr lang="en-US" altLang="zh-CN" dirty="0"/>
          </a:p>
          <a:p>
            <a:pPr marL="720000">
              <a:lnSpc>
                <a:spcPct val="150000"/>
              </a:lnSpc>
            </a:pPr>
            <a:r>
              <a:rPr lang="en-US" altLang="zh-CN" dirty="0"/>
              <a:t>D</a:t>
            </a:r>
            <a:r>
              <a:rPr lang="en-US" altLang="zh-CN" dirty="0" smtClean="0"/>
              <a:t>.</a:t>
            </a:r>
            <a:r>
              <a:rPr lang="zh-CN" altLang="en-US" dirty="0" smtClean="0"/>
              <a:t>进行质量审计</a:t>
            </a:r>
            <a:endParaRPr lang="zh-CN" altLang="en-US" dirty="0"/>
          </a:p>
          <a:p>
            <a:pPr>
              <a:lnSpc>
                <a:spcPct val="150000"/>
              </a:lnSpc>
            </a:pP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89</a:t>
            </a:fld>
            <a:endParaRPr lang="en-US" altLang="zh-CN"/>
          </a:p>
        </p:txBody>
      </p:sp>
      <p:sp>
        <p:nvSpPr>
          <p:cNvPr id="6" name="TextBox 5"/>
          <p:cNvSpPr txBox="1"/>
          <p:nvPr/>
        </p:nvSpPr>
        <p:spPr>
          <a:xfrm>
            <a:off x="1331640" y="2204864"/>
            <a:ext cx="504056" cy="461665"/>
          </a:xfrm>
          <a:prstGeom prst="rect">
            <a:avLst/>
          </a:prstGeom>
          <a:noFill/>
        </p:spPr>
        <p:txBody>
          <a:bodyPr wrap="square" rtlCol="0">
            <a:spAutoFit/>
          </a:bodyPr>
          <a:lstStyle/>
          <a:p>
            <a:pPr algn="ctr"/>
            <a:r>
              <a:rPr lang="en-US" altLang="zh-CN" sz="2400" dirty="0" smtClean="0">
                <a:solidFill>
                  <a:srgbClr val="FF0000"/>
                </a:solidFill>
              </a:rPr>
              <a:t>B</a:t>
            </a:r>
            <a:endParaRPr lang="zh-CN" altLang="en-US" sz="2400" dirty="0">
              <a:solidFill>
                <a:srgbClr val="FF0000"/>
              </a:solidFill>
            </a:endParaRPr>
          </a:p>
        </p:txBody>
      </p:sp>
    </p:spTree>
    <p:extLst>
      <p:ext uri="{BB962C8B-B14F-4D97-AF65-F5344CB8AC3E}">
        <p14:creationId xmlns:p14="http://schemas.microsoft.com/office/powerpoint/2010/main" val="166446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全面质量管理</a:t>
            </a:r>
            <a:r>
              <a:rPr lang="en-US" altLang="zh-CN" dirty="0" smtClean="0"/>
              <a:t>TQM</a:t>
            </a:r>
            <a:endParaRPr lang="zh-CN" altLang="en-US" dirty="0"/>
          </a:p>
        </p:txBody>
      </p:sp>
      <p:sp>
        <p:nvSpPr>
          <p:cNvPr id="3" name="灯片编号占位符 2"/>
          <p:cNvSpPr>
            <a:spLocks noGrp="1"/>
          </p:cNvSpPr>
          <p:nvPr>
            <p:ph type="sldNum" sz="quarter" idx="10"/>
          </p:nvPr>
        </p:nvSpPr>
        <p:spPr/>
        <p:txBody>
          <a:bodyPr/>
          <a:lstStyle/>
          <a:p>
            <a:pPr>
              <a:defRPr/>
            </a:pPr>
            <a:fld id="{3F865141-2F8D-43E6-98E4-5B5392CFBC3E}" type="slidenum">
              <a:rPr lang="zh-CN" altLang="en-US" smtClean="0"/>
              <a:pPr>
                <a:defRPr/>
              </a:pPr>
              <a:t>9</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2311401163"/>
              </p:ext>
            </p:extLst>
          </p:nvPr>
        </p:nvGraphicFramePr>
        <p:xfrm>
          <a:off x="971600" y="1700808"/>
          <a:ext cx="4824412" cy="4246563"/>
        </p:xfrm>
        <a:graphic>
          <a:graphicData uri="http://schemas.openxmlformats.org/presentationml/2006/ole">
            <mc:AlternateContent xmlns:mc="http://schemas.openxmlformats.org/markup-compatibility/2006">
              <mc:Choice xmlns:v="urn:schemas-microsoft-com:vml" Requires="v">
                <p:oleObj spid="_x0000_s2068" name="Visio" r:id="rId4" imgW="3490609" imgH="3076665" progId="Visio.Drawing.11">
                  <p:embed/>
                </p:oleObj>
              </mc:Choice>
              <mc:Fallback>
                <p:oleObj name="Visio" r:id="rId4" imgW="3490609" imgH="307666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700808"/>
                        <a:ext cx="4824412" cy="4246563"/>
                      </a:xfrm>
                      <a:prstGeom prst="rect">
                        <a:avLst/>
                      </a:prstGeom>
                      <a:noFill/>
                      <a:ln>
                        <a:noFill/>
                      </a:ln>
                    </p:spPr>
                  </p:pic>
                </p:oleObj>
              </mc:Fallback>
            </mc:AlternateContent>
          </a:graphicData>
        </a:graphic>
      </p:graphicFrame>
      <p:sp>
        <p:nvSpPr>
          <p:cNvPr id="5" name="圆角矩形标注 4"/>
          <p:cNvSpPr/>
          <p:nvPr/>
        </p:nvSpPr>
        <p:spPr bwMode="auto">
          <a:xfrm>
            <a:off x="6084168" y="620688"/>
            <a:ext cx="2808312" cy="3888432"/>
          </a:xfrm>
          <a:prstGeom prst="wedgeRoundRectCallout">
            <a:avLst>
              <a:gd name="adj1" fmla="val -58045"/>
              <a:gd name="adj2" fmla="val 1955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en-US" dirty="0">
                <a:latin typeface="Arial" pitchFamily="34" charset="0"/>
              </a:rPr>
              <a:t>在全面质量管理中</a:t>
            </a:r>
            <a:r>
              <a:rPr lang="zh-CN" altLang="en-US" dirty="0" smtClean="0">
                <a:latin typeface="Arial" pitchFamily="34" charset="0"/>
              </a:rPr>
              <a:t>，</a:t>
            </a:r>
            <a:endParaRPr lang="en-US" altLang="zh-CN" dirty="0" smtClean="0">
              <a:latin typeface="Arial" pitchFamily="34" charset="0"/>
            </a:endParaRPr>
          </a:p>
          <a:p>
            <a:pPr marL="285750" indent="-285750" fontAlgn="base">
              <a:spcBef>
                <a:spcPct val="0"/>
              </a:spcBef>
              <a:spcAft>
                <a:spcPct val="0"/>
              </a:spcAft>
              <a:buFont typeface="Arial" panose="020B0604020202020204" pitchFamily="34" charset="0"/>
              <a:buChar char="•"/>
            </a:pPr>
            <a:r>
              <a:rPr lang="zh-CN" altLang="en-US" dirty="0" smtClean="0">
                <a:latin typeface="Arial" pitchFamily="34" charset="0"/>
              </a:rPr>
              <a:t>通过</a:t>
            </a:r>
            <a:r>
              <a:rPr lang="zh-CN" altLang="en-US" dirty="0">
                <a:solidFill>
                  <a:srgbClr val="FF0000"/>
                </a:solidFill>
                <a:latin typeface="Arial" pitchFamily="34" charset="0"/>
              </a:rPr>
              <a:t>制定质量管理计划</a:t>
            </a:r>
            <a:r>
              <a:rPr lang="zh-CN" altLang="en-US" dirty="0">
                <a:latin typeface="Arial" pitchFamily="34" charset="0"/>
              </a:rPr>
              <a:t>来规划软件项目中的各种质量管理活动</a:t>
            </a:r>
            <a:r>
              <a:rPr lang="zh-CN" altLang="en-US" dirty="0" smtClean="0">
                <a:latin typeface="Arial" pitchFamily="34" charset="0"/>
              </a:rPr>
              <a:t>，</a:t>
            </a:r>
            <a:endParaRPr lang="en-US" altLang="zh-CN" dirty="0" smtClean="0">
              <a:latin typeface="Arial" pitchFamily="34" charset="0"/>
            </a:endParaRPr>
          </a:p>
          <a:p>
            <a:pPr marL="285750" indent="-285750" fontAlgn="base">
              <a:spcBef>
                <a:spcPct val="0"/>
              </a:spcBef>
              <a:spcAft>
                <a:spcPct val="0"/>
              </a:spcAft>
              <a:buFont typeface="Arial" panose="020B0604020202020204" pitchFamily="34" charset="0"/>
              <a:buChar char="•"/>
            </a:pPr>
            <a:r>
              <a:rPr lang="zh-CN" altLang="en-US" dirty="0" smtClean="0">
                <a:latin typeface="Arial" pitchFamily="34" charset="0"/>
              </a:rPr>
              <a:t>通过</a:t>
            </a:r>
            <a:r>
              <a:rPr lang="zh-CN" altLang="en-US" dirty="0">
                <a:solidFill>
                  <a:srgbClr val="FF0000"/>
                </a:solidFill>
                <a:latin typeface="Arial" pitchFamily="34" charset="0"/>
              </a:rPr>
              <a:t>技术评审和软件测试</a:t>
            </a:r>
            <a:r>
              <a:rPr lang="zh-CN" altLang="en-US" dirty="0">
                <a:latin typeface="Arial" pitchFamily="34" charset="0"/>
              </a:rPr>
              <a:t>发现软件缺陷</a:t>
            </a:r>
            <a:r>
              <a:rPr lang="zh-CN" altLang="en-US" dirty="0" smtClean="0">
                <a:latin typeface="Arial" pitchFamily="34" charset="0"/>
              </a:rPr>
              <a:t>，</a:t>
            </a:r>
            <a:endParaRPr lang="en-US" altLang="zh-CN" dirty="0" smtClean="0">
              <a:latin typeface="Arial" pitchFamily="34" charset="0"/>
            </a:endParaRPr>
          </a:p>
          <a:p>
            <a:pPr marL="285750" indent="-285750" fontAlgn="base">
              <a:spcBef>
                <a:spcPct val="0"/>
              </a:spcBef>
              <a:spcAft>
                <a:spcPct val="0"/>
              </a:spcAft>
              <a:buFont typeface="Arial" panose="020B0604020202020204" pitchFamily="34" charset="0"/>
              <a:buChar char="•"/>
            </a:pPr>
            <a:r>
              <a:rPr lang="zh-CN" altLang="en-US" dirty="0" smtClean="0">
                <a:latin typeface="Arial" pitchFamily="34" charset="0"/>
              </a:rPr>
              <a:t>通过</a:t>
            </a:r>
            <a:r>
              <a:rPr lang="zh-CN" altLang="en-US" dirty="0">
                <a:solidFill>
                  <a:srgbClr val="FF0000"/>
                </a:solidFill>
                <a:latin typeface="Arial" pitchFamily="34" charset="0"/>
              </a:rPr>
              <a:t>过程检查</a:t>
            </a:r>
            <a:r>
              <a:rPr lang="zh-CN" altLang="en-US" dirty="0">
                <a:latin typeface="Arial" pitchFamily="34" charset="0"/>
              </a:rPr>
              <a:t>保证软件过程和产品符合既定的规范</a:t>
            </a:r>
            <a:r>
              <a:rPr lang="zh-CN" altLang="en-US" dirty="0" smtClean="0">
                <a:latin typeface="Arial" pitchFamily="34" charset="0"/>
              </a:rPr>
              <a:t>，</a:t>
            </a:r>
            <a:endParaRPr lang="en-US" altLang="zh-CN" dirty="0" smtClean="0">
              <a:latin typeface="Arial" pitchFamily="34" charset="0"/>
            </a:endParaRPr>
          </a:p>
          <a:p>
            <a:pPr marL="285750" indent="-285750" fontAlgn="base">
              <a:spcBef>
                <a:spcPct val="0"/>
              </a:spcBef>
              <a:spcAft>
                <a:spcPct val="0"/>
              </a:spcAft>
              <a:buFont typeface="Arial" panose="020B0604020202020204" pitchFamily="34" charset="0"/>
              <a:buChar char="•"/>
            </a:pPr>
            <a:r>
              <a:rPr lang="zh-CN" altLang="en-US" dirty="0" smtClean="0">
                <a:latin typeface="Arial" pitchFamily="34" charset="0"/>
              </a:rPr>
              <a:t>通过</a:t>
            </a:r>
            <a:r>
              <a:rPr lang="zh-CN" altLang="en-US" dirty="0">
                <a:solidFill>
                  <a:srgbClr val="FF0000"/>
                </a:solidFill>
                <a:latin typeface="Arial" pitchFamily="34" charset="0"/>
              </a:rPr>
              <a:t>缺陷跟踪</a:t>
            </a:r>
            <a:r>
              <a:rPr lang="zh-CN" altLang="en-US" dirty="0">
                <a:latin typeface="Arial" pitchFamily="34" charset="0"/>
              </a:rPr>
              <a:t>保证发现的缺陷和问题被正确记录、跟踪和处理。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010957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灯片编号占位符 3"/>
          <p:cNvSpPr>
            <a:spLocks noGrp="1"/>
          </p:cNvSpPr>
          <p:nvPr>
            <p:ph type="sldNum" sz="quarter" idx="10"/>
          </p:nvPr>
        </p:nvSpPr>
        <p:spPr>
          <a:noFill/>
        </p:spPr>
        <p:txBody>
          <a:bodyPr/>
          <a:lstStyle>
            <a:lvl1pPr algn="l" eaLnBrk="0" hangingPunct="0">
              <a:spcBef>
                <a:spcPct val="20000"/>
              </a:spcBef>
              <a:defRPr sz="2400">
                <a:solidFill>
                  <a:schemeClr val="tx1"/>
                </a:solidFill>
                <a:latin typeface="黑体" pitchFamily="49" charset="-122"/>
                <a:ea typeface="黑体" pitchFamily="49" charset="-122"/>
              </a:defRPr>
            </a:lvl1pPr>
            <a:lvl2pPr marL="742950" indent="-285750" algn="l" eaLnBrk="0" hangingPunct="0">
              <a:spcBef>
                <a:spcPct val="20000"/>
              </a:spcBef>
              <a:buChar char="–"/>
              <a:defRPr sz="2800">
                <a:solidFill>
                  <a:schemeClr val="tx1"/>
                </a:solidFill>
                <a:latin typeface="Arial" pitchFamily="34" charset="0"/>
                <a:ea typeface="宋体" pitchFamily="2" charset="-122"/>
              </a:defRPr>
            </a:lvl2pPr>
            <a:lvl3pPr marL="1143000" indent="-228600" algn="l" eaLnBrk="0" hangingPunct="0">
              <a:spcBef>
                <a:spcPct val="20000"/>
              </a:spcBef>
              <a:buChar char="•"/>
              <a:defRPr sz="2400">
                <a:solidFill>
                  <a:schemeClr val="tx1"/>
                </a:solidFill>
                <a:latin typeface="Arial" pitchFamily="34" charset="0"/>
                <a:ea typeface="宋体" pitchFamily="2" charset="-122"/>
              </a:defRPr>
            </a:lvl3pPr>
            <a:lvl4pPr marL="1600200" indent="-228600" algn="l" eaLnBrk="0" hangingPunct="0">
              <a:spcBef>
                <a:spcPct val="20000"/>
              </a:spcBef>
              <a:buChar char="–"/>
              <a:defRPr sz="2000">
                <a:solidFill>
                  <a:schemeClr val="tx1"/>
                </a:solidFill>
                <a:latin typeface="Arial" pitchFamily="34" charset="0"/>
                <a:ea typeface="宋体" pitchFamily="2" charset="-122"/>
              </a:defRPr>
            </a:lvl4pPr>
            <a:lvl5pPr marL="2057400" indent="-228600" algn="l"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FontTx/>
              <a:buNone/>
            </a:pPr>
            <a:fld id="{D101DA1C-3660-432A-90C1-D2DA072A579A}" type="slidenum">
              <a:rPr lang="zh-CN" altLang="en-US" sz="1400" smtClean="0">
                <a:latin typeface="Times New Roman" pitchFamily="18" charset="0"/>
                <a:ea typeface="宋体" pitchFamily="2" charset="-122"/>
              </a:rPr>
              <a:pPr algn="r" eaLnBrk="1" hangingPunct="1">
                <a:spcBef>
                  <a:spcPct val="0"/>
                </a:spcBef>
                <a:buFontTx/>
                <a:buNone/>
              </a:pPr>
              <a:t>90</a:t>
            </a:fld>
            <a:endParaRPr lang="zh-CN" altLang="en-US" sz="1400" smtClean="0">
              <a:latin typeface="Times New Roman" pitchFamily="18" charset="0"/>
              <a:ea typeface="宋体" pitchFamily="2" charset="-122"/>
            </a:endParaRPr>
          </a:p>
        </p:txBody>
      </p:sp>
      <p:sp>
        <p:nvSpPr>
          <p:cNvPr id="6" name="WordArt 5"/>
          <p:cNvSpPr>
            <a:spLocks noChangeArrowheads="1" noChangeShapeType="1" noTextEdit="1"/>
          </p:cNvSpPr>
          <p:nvPr/>
        </p:nvSpPr>
        <p:spPr bwMode="auto">
          <a:xfrm>
            <a:off x="2362200" y="4191000"/>
            <a:ext cx="4662488" cy="2098675"/>
          </a:xfrm>
          <a:prstGeom prst="rect">
            <a:avLst/>
          </a:prstGeom>
        </p:spPr>
        <p:txBody>
          <a:bodyPr wrap="none" fromWordArt="1">
            <a:prstTxWarp prst="textCascadeUp">
              <a:avLst>
                <a:gd name="adj" fmla="val 44444"/>
              </a:avLst>
            </a:prstTxWarp>
            <a:scene3d>
              <a:camera prst="legacyPerspectiveFront">
                <a:rot lat="20519982" lon="1080000" rev="0"/>
              </a:camera>
              <a:lightRig rig="legacyHarsh2" dir="b"/>
            </a:scene3d>
            <a:sp3d extrusionH="430200" prstMaterial="legacyMatte">
              <a:extrusionClr>
                <a:srgbClr val="FF6600"/>
              </a:extrusionClr>
            </a:sp3d>
          </a:bodyPr>
          <a:lstStyle/>
          <a:p>
            <a:pPr algn="ctr"/>
            <a:r>
              <a:rPr lang="zh-CN" altLang="en-US" sz="8000" kern="10" dirty="0">
                <a:ln w="9525">
                  <a:round/>
                  <a:headEnd/>
                  <a:tailEnd/>
                </a:ln>
                <a:gradFill rotWithShape="1">
                  <a:gsLst>
                    <a:gs pos="0">
                      <a:srgbClr val="FFE701"/>
                    </a:gs>
                    <a:gs pos="100000">
                      <a:srgbClr val="FE3E02"/>
                    </a:gs>
                  </a:gsLst>
                  <a:lin ang="5400000" scaled="1"/>
                </a:gradFill>
                <a:latin typeface="方正舒体"/>
                <a:ea typeface="方正舒体"/>
              </a:rPr>
              <a:t>本章结束</a:t>
            </a:r>
          </a:p>
        </p:txBody>
      </p:sp>
      <p:pic>
        <p:nvPicPr>
          <p:cNvPr id="7" name="Picture 5" descr="1102053787_097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764704"/>
            <a:ext cx="187220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538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空白设计模板">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TotalTime>
  <Words>6986</Words>
  <Application>Microsoft Office PowerPoint</Application>
  <PresentationFormat>全屏显示(4:3)</PresentationFormat>
  <Paragraphs>783</Paragraphs>
  <Slides>90</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93" baseType="lpstr">
      <vt:lpstr>空白设计模板</vt:lpstr>
      <vt:lpstr>Clip</vt:lpstr>
      <vt:lpstr>Visio</vt:lpstr>
      <vt:lpstr>第7章  IT项目质量管理</vt:lpstr>
      <vt:lpstr>学习目标：</vt:lpstr>
      <vt:lpstr>项目质量管理的重要性</vt:lpstr>
      <vt:lpstr>7.1  项目质量管理概述</vt:lpstr>
      <vt:lpstr>质量特性</vt:lpstr>
      <vt:lpstr>项目质量</vt:lpstr>
      <vt:lpstr>2．项目质量管理的概念</vt:lpstr>
      <vt:lpstr>不同的质量管理方式</vt:lpstr>
      <vt:lpstr>全面质量管理TQM</vt:lpstr>
      <vt:lpstr>3．理解质量成本</vt:lpstr>
      <vt:lpstr>7.1.2  质量管理的过程</vt:lpstr>
      <vt:lpstr>PowerPoint 演示文稿</vt:lpstr>
      <vt:lpstr>7.1.3  软件质量</vt:lpstr>
      <vt:lpstr>评价软件质量应遵循的原则</vt:lpstr>
      <vt:lpstr>2．软件质量的要素</vt:lpstr>
      <vt:lpstr>McCall—产品运行</vt:lpstr>
      <vt:lpstr>McCall—产品修改</vt:lpstr>
      <vt:lpstr>McCall—产品转移</vt:lpstr>
      <vt:lpstr>3．不同角度对质量的认识</vt:lpstr>
      <vt:lpstr>课堂练习</vt:lpstr>
      <vt:lpstr>7.1.4  IT企业质量管理体系</vt:lpstr>
      <vt:lpstr>PowerPoint 演示文稿</vt:lpstr>
      <vt:lpstr>不同类型IT企业的质量管理体系</vt:lpstr>
      <vt:lpstr>课堂练习</vt:lpstr>
      <vt:lpstr>7.2  IT项目质量计划</vt:lpstr>
      <vt:lpstr>IT项目质量标准</vt:lpstr>
      <vt:lpstr>7.2.2  编制质量计划的方法</vt:lpstr>
      <vt:lpstr>试验设计</vt:lpstr>
      <vt:lpstr>课堂练习</vt:lpstr>
      <vt:lpstr>课堂练习</vt:lpstr>
      <vt:lpstr>7.2.3  质量计划的输出</vt:lpstr>
      <vt:lpstr>1．质量计划的要求</vt:lpstr>
      <vt:lpstr>质量度量指标</vt:lpstr>
      <vt:lpstr>2．质量计划的编制</vt:lpstr>
      <vt:lpstr>质量计划模板参照</vt:lpstr>
      <vt:lpstr>课堂练习</vt:lpstr>
      <vt:lpstr>课堂练习</vt:lpstr>
      <vt:lpstr>课堂练习</vt:lpstr>
      <vt:lpstr>7.3  IT项目质量保证</vt:lpstr>
      <vt:lpstr>7.3.1  IT项目质量保证的思想</vt:lpstr>
      <vt:lpstr>IT项目质量保证</vt:lpstr>
      <vt:lpstr>7.3.2  质量保证体系</vt:lpstr>
      <vt:lpstr>项目质量保证过程</vt:lpstr>
      <vt:lpstr>质量保证采用的主要工具和技术</vt:lpstr>
      <vt:lpstr>质量审计</vt:lpstr>
      <vt:lpstr>为什么要审计</vt:lpstr>
      <vt:lpstr>为什么要审计</vt:lpstr>
      <vt:lpstr>质量审计报告</vt:lpstr>
      <vt:lpstr>项目质量的组织保证</vt:lpstr>
      <vt:lpstr>软件项目质量保证</vt:lpstr>
      <vt:lpstr>课堂练习</vt:lpstr>
      <vt:lpstr>7.4  IT项目质量控制</vt:lpstr>
      <vt:lpstr>7.4.1  常见的IT项目质量问题</vt:lpstr>
      <vt:lpstr>项目质量的影响因素</vt:lpstr>
      <vt:lpstr>7.4.2  实施质量控制</vt:lpstr>
      <vt:lpstr>质量控制过程</vt:lpstr>
      <vt:lpstr>质量控制分类</vt:lpstr>
      <vt:lpstr>7.4.3  IT项目质量控制工具与技术</vt:lpstr>
      <vt:lpstr>1．帕累托图（排列图）</vt:lpstr>
      <vt:lpstr>维弗雷多·帕累托</vt:lpstr>
      <vt:lpstr>帕累托图的绘制</vt:lpstr>
      <vt:lpstr>例 某软件项目在使用过程中积累了用户投诉的历史记录</vt:lpstr>
      <vt:lpstr>帕累托图示例</vt:lpstr>
      <vt:lpstr>课堂练习</vt:lpstr>
      <vt:lpstr>2．因果图（鱼骨图或石川图）</vt:lpstr>
      <vt:lpstr>石川馨</vt:lpstr>
      <vt:lpstr>因果图绘制步骤</vt:lpstr>
      <vt:lpstr>原因型因果图</vt:lpstr>
      <vt:lpstr>对策型因果图</vt:lpstr>
      <vt:lpstr>课堂练习</vt:lpstr>
      <vt:lpstr>3．流程图</vt:lpstr>
      <vt:lpstr>4．统计抽样</vt:lpstr>
      <vt:lpstr>例子</vt:lpstr>
      <vt:lpstr>六西格玛</vt:lpstr>
      <vt:lpstr>标准差是一个决定在总体中有缺陷个体的可接受数的关键因素</vt:lpstr>
      <vt:lpstr>课堂练习</vt:lpstr>
      <vt:lpstr>课堂练习</vt:lpstr>
      <vt:lpstr>课堂练习</vt:lpstr>
      <vt:lpstr>5．软件项目质量控制技术</vt:lpstr>
      <vt:lpstr>（1）技术评审</vt:lpstr>
      <vt:lpstr>评审过程</vt:lpstr>
      <vt:lpstr>同行评审（Peer Review）</vt:lpstr>
      <vt:lpstr>（2）代码走查</vt:lpstr>
      <vt:lpstr>（3）代码会审</vt:lpstr>
      <vt:lpstr>课堂练习</vt:lpstr>
      <vt:lpstr>（4）软件测试</vt:lpstr>
      <vt:lpstr>（5）缺陷跟踪</vt:lpstr>
      <vt:lpstr>课堂练习</vt:lpstr>
      <vt:lpstr>课堂练习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代数系统习题课</dc:title>
  <dc:creator>tyutdlg</dc:creator>
  <cp:lastModifiedBy>tyutdlg</cp:lastModifiedBy>
  <cp:revision>142</cp:revision>
  <dcterms:created xsi:type="dcterms:W3CDTF">2017-10-12T02:52:16Z</dcterms:created>
  <dcterms:modified xsi:type="dcterms:W3CDTF">2018-04-17T00:53:55Z</dcterms:modified>
</cp:coreProperties>
</file>