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60" r:id="rId9"/>
    <p:sldId id="270" r:id="rId10"/>
    <p:sldId id="261" r:id="rId11"/>
    <p:sldId id="262" r:id="rId12"/>
    <p:sldId id="271" r:id="rId13"/>
    <p:sldId id="272" r:id="rId14"/>
    <p:sldId id="273" r:id="rId15"/>
    <p:sldId id="274" r:id="rId16"/>
    <p:sldId id="263" r:id="rId17"/>
    <p:sldId id="275" r:id="rId18"/>
    <p:sldId id="264" r:id="rId19"/>
    <p:sldId id="276" r:id="rId20"/>
    <p:sldId id="26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2008-25F2-4C5A-97EE-98957E2696F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93E3-6595-4AE5-B6CE-7C2005DA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1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2008-25F2-4C5A-97EE-98957E2696F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93E3-6595-4AE5-B6CE-7C2005DA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8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2008-25F2-4C5A-97EE-98957E2696F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93E3-6595-4AE5-B6CE-7C2005DA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8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2008-25F2-4C5A-97EE-98957E2696F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93E3-6595-4AE5-B6CE-7C2005DAB9E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561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2008-25F2-4C5A-97EE-98957E2696F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93E3-6595-4AE5-B6CE-7C2005DA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5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2008-25F2-4C5A-97EE-98957E2696F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93E3-6595-4AE5-B6CE-7C2005DA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4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2008-25F2-4C5A-97EE-98957E2696F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93E3-6595-4AE5-B6CE-7C2005DA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67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2008-25F2-4C5A-97EE-98957E2696F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93E3-6595-4AE5-B6CE-7C2005DA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40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2008-25F2-4C5A-97EE-98957E2696F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93E3-6595-4AE5-B6CE-7C2005DA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48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1653-A4F5-4BC1-9CBF-2CE52D6F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5BE9-4BEE-4FFE-8302-282B91AA2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F80FC-39BE-4223-8B5D-39D272B2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2008-25F2-4C5A-97EE-98957E2696F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934E-57FB-4FFC-A23F-5A3E5963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322F0-E88B-4AC8-8586-8496DBB0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93E3-6595-4AE5-B6CE-7C2005DA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7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2008-25F2-4C5A-97EE-98957E2696F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93E3-6595-4AE5-B6CE-7C2005DA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9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2008-25F2-4C5A-97EE-98957E2696F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93E3-6595-4AE5-B6CE-7C2005DA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2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2008-25F2-4C5A-97EE-98957E2696F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93E3-6595-4AE5-B6CE-7C2005DA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2008-25F2-4C5A-97EE-98957E2696F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93E3-6595-4AE5-B6CE-7C2005DA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2008-25F2-4C5A-97EE-98957E2696F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93E3-6595-4AE5-B6CE-7C2005DA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8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2008-25F2-4C5A-97EE-98957E2696F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93E3-6595-4AE5-B6CE-7C2005DA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7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2008-25F2-4C5A-97EE-98957E2696F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93E3-6595-4AE5-B6CE-7C2005DA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2008-25F2-4C5A-97EE-98957E2696F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93E3-6595-4AE5-B6CE-7C2005DA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2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6732008-25F2-4C5A-97EE-98957E2696F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6C93E3-6595-4AE5-B6CE-7C2005DA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4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community.ibm.com/accelerators/catalog/content/Customer-chur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45873676-3D69-48B0-BA02-D759766A9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248E96D7-6599-4607-9958-FD9E10001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ilver metal newtons cradle">
            <a:extLst>
              <a:ext uri="{FF2B5EF4-FFF2-40B4-BE49-F238E27FC236}">
                <a16:creationId xmlns:a16="http://schemas.microsoft.com/office/drawing/2014/main" id="{908D4FF4-8ED3-47E9-B17B-193B9C8D65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565" b="18886"/>
          <a:stretch/>
        </p:blipFill>
        <p:spPr>
          <a:xfrm>
            <a:off x="20" y="-1"/>
            <a:ext cx="12191980" cy="4187739"/>
          </a:xfrm>
          <a:prstGeom prst="rect">
            <a:avLst/>
          </a:prstGeom>
        </p:spPr>
      </p:pic>
      <p:cxnSp>
        <p:nvCxnSpPr>
          <p:cNvPr id="29" name="Straight Connector 23">
            <a:extLst>
              <a:ext uri="{FF2B5EF4-FFF2-40B4-BE49-F238E27FC236}">
                <a16:creationId xmlns:a16="http://schemas.microsoft.com/office/drawing/2014/main" id="{99478AA5-D1D0-4B5E-9FDE-6F55026D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12192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CA8EEE2-DA9A-4635-9B41-33EB56514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AF5B0-C653-485D-8427-0FF8EE782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048" y="4437888"/>
            <a:ext cx="9899904" cy="1116711"/>
          </a:xfrm>
        </p:spPr>
        <p:txBody>
          <a:bodyPr>
            <a:normAutofit/>
          </a:bodyPr>
          <a:lstStyle/>
          <a:p>
            <a:r>
              <a:rPr lang="en-US"/>
              <a:t>Customer churn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EDD0-D6F5-49C1-9F52-A31E26968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481448"/>
            <a:ext cx="8689976" cy="5359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Shichao Zhou</a:t>
            </a:r>
          </a:p>
        </p:txBody>
      </p:sp>
    </p:spTree>
    <p:extLst>
      <p:ext uri="{BB962C8B-B14F-4D97-AF65-F5344CB8AC3E}">
        <p14:creationId xmlns:p14="http://schemas.microsoft.com/office/powerpoint/2010/main" val="24320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C8B9669-2EB7-4D37-B2A3-E8D2772F1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363" y="640831"/>
            <a:ext cx="6160446" cy="54613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ED43-52B6-4EBB-834E-3CC3618E6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/>
              <a:t>Numerical variables: Tenure and monthly charge( EDA results)</a:t>
            </a:r>
          </a:p>
          <a:p>
            <a:r>
              <a:rPr lang="en-US" sz="1800"/>
              <a:t>Categorical variables: SelectKBest(Chi2)</a:t>
            </a:r>
          </a:p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6A505-F229-4CE0-B683-C3BEE7DC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293469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7E87-193D-4E29-B141-25C9CA9B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2290-6BA1-4EBC-AA63-B365C279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error rate :73.46% ( 0:5174,1:1869)</a:t>
            </a:r>
          </a:p>
          <a:p>
            <a:r>
              <a:rPr lang="en-US" dirty="0"/>
              <a:t>After Over-sampling, the null error rate is now 50%</a:t>
            </a:r>
          </a:p>
          <a:p>
            <a:r>
              <a:rPr lang="en-US" dirty="0"/>
              <a:t>KNN classifier</a:t>
            </a:r>
          </a:p>
          <a:p>
            <a:r>
              <a:rPr lang="en-US" dirty="0"/>
              <a:t>D</a:t>
            </a:r>
            <a:r>
              <a:rPr lang="en-US" altLang="zh-CN" dirty="0"/>
              <a:t>ecision Tree classifier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Naïve Bayes</a:t>
            </a:r>
          </a:p>
          <a:p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3013B3-DDEE-4184-AD4F-F49C92A65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228" y="3739840"/>
            <a:ext cx="5591471" cy="159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9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AF2918A-1C5B-42DB-81F0-39DF7ED15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5F6D9BC-491D-426B-8C90-6B090419E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C2DC788-F9E1-4396-9785-3F4600AA1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445" y="815345"/>
            <a:ext cx="3427091" cy="233898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09FB51CF-3EC5-465F-BE61-BB4ABB67B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445" y="3806828"/>
            <a:ext cx="3427091" cy="215049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F1914C-EC2D-465E-A932-04CD9F4E2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97E87-193D-4E29-B141-25C9CA9B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6564205" cy="1573863"/>
          </a:xfrm>
        </p:spPr>
        <p:txBody>
          <a:bodyPr>
            <a:normAutofit/>
          </a:bodyPr>
          <a:lstStyle/>
          <a:p>
            <a:r>
              <a:rPr lang="en-US"/>
              <a:t>Model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2290-6BA1-4EBC-AA63-B365C279D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6564207" cy="3881309"/>
          </a:xfrm>
        </p:spPr>
        <p:txBody>
          <a:bodyPr>
            <a:normAutofit/>
          </a:bodyPr>
          <a:lstStyle/>
          <a:p>
            <a:r>
              <a:rPr lang="en-US" dirty="0"/>
              <a:t>KNN classifier</a:t>
            </a:r>
          </a:p>
          <a:p>
            <a:r>
              <a:rPr lang="en-US" b="0" i="0" dirty="0" err="1">
                <a:effectLst/>
                <a:latin typeface="Helvetica Neue"/>
              </a:rPr>
              <a:t>n_neighbors</a:t>
            </a:r>
            <a:r>
              <a:rPr lang="en-US" b="0" i="0" dirty="0">
                <a:effectLst/>
                <a:latin typeface="Helvetica Neue"/>
              </a:rPr>
              <a:t>: ( default value K= 5) </a:t>
            </a:r>
          </a:p>
          <a:p>
            <a:r>
              <a:rPr lang="en-US" dirty="0" err="1">
                <a:latin typeface="Helvetica Neue"/>
              </a:rPr>
              <a:t>Distance:</a:t>
            </a:r>
            <a:r>
              <a:rPr lang="en-US" b="0" i="0" dirty="0" err="1">
                <a:effectLst/>
                <a:latin typeface="Helvetica Neue"/>
              </a:rPr>
              <a:t>euclidean</a:t>
            </a:r>
            <a:r>
              <a:rPr lang="en-US" b="0" i="0" dirty="0">
                <a:effectLst/>
                <a:latin typeface="Helvetica Neue"/>
              </a:rPr>
              <a:t> distance (default value P =2)</a:t>
            </a:r>
            <a:endParaRPr lang="en-US" dirty="0">
              <a:latin typeface="Helvetica Neue"/>
            </a:endParaRPr>
          </a:p>
          <a:p>
            <a:endParaRPr lang="en-US" b="0" i="0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22464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CA358-2EA6-49C2-AAEF-0C79C1F76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AD74829-8970-4A28-B5F6-387E0E31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312EEB8-4A10-4499-B083-1578576F1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18" y="618518"/>
            <a:ext cx="2511690" cy="2649616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E6B41CB-295D-40F7-964B-BA3E5172A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97" y="3668614"/>
            <a:ext cx="4044539" cy="24671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976ACB9-C2D4-45C2-924A-2CF7CFF5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2290-6BA1-4EBC-AA63-B365C279D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065" y="2367092"/>
            <a:ext cx="5855415" cy="3847444"/>
          </a:xfrm>
        </p:spPr>
        <p:txBody>
          <a:bodyPr>
            <a:normAutofit/>
          </a:bodyPr>
          <a:lstStyle/>
          <a:p>
            <a:r>
              <a:rPr lang="en-US"/>
              <a:t>D</a:t>
            </a:r>
            <a:r>
              <a:rPr lang="en-US" altLang="zh-CN"/>
              <a:t>ecision Tree classifier</a:t>
            </a:r>
            <a:endParaRPr lang="en-US"/>
          </a:p>
          <a:p>
            <a:r>
              <a:rPr lang="en-US" b="0" i="0">
                <a:effectLst/>
                <a:latin typeface="Helvetica Neue"/>
              </a:rPr>
              <a:t>max_depth: 10</a:t>
            </a:r>
          </a:p>
          <a:p>
            <a:r>
              <a:rPr lang="en-US">
                <a:latin typeface="Helvetica Neue"/>
              </a:rPr>
              <a:t>criterion: </a:t>
            </a:r>
            <a:r>
              <a:rPr lang="en-US" b="0" i="0">
                <a:effectLst/>
                <a:latin typeface="Helvetica Neue"/>
              </a:rPr>
              <a:t>gini (less computationally expensive)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97E87-193D-4E29-B141-25C9CA9B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064" y="618517"/>
            <a:ext cx="5855416" cy="1596177"/>
          </a:xfrm>
        </p:spPr>
        <p:txBody>
          <a:bodyPr>
            <a:normAutofit/>
          </a:bodyPr>
          <a:lstStyle/>
          <a:p>
            <a:r>
              <a:rPr lang="en-US"/>
              <a:t>Model construction</a:t>
            </a:r>
          </a:p>
        </p:txBody>
      </p:sp>
    </p:spTree>
    <p:extLst>
      <p:ext uri="{BB962C8B-B14F-4D97-AF65-F5344CB8AC3E}">
        <p14:creationId xmlns:p14="http://schemas.microsoft.com/office/powerpoint/2010/main" val="371413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3B7A8670-0F87-4D12-B71E-2454399E4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643" y="1489434"/>
            <a:ext cx="6299887" cy="37641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2290-6BA1-4EBC-AA63-B365C279D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/>
              <a:t>XGBoost</a:t>
            </a:r>
          </a:p>
          <a:p>
            <a:r>
              <a:rPr lang="en-US" sz="1800" b="0" i="0">
                <a:effectLst/>
                <a:latin typeface="Helvetica Neue"/>
              </a:rPr>
              <a:t>n_estimators : 16</a:t>
            </a:r>
          </a:p>
          <a:p>
            <a:r>
              <a:rPr lang="en-US" sz="1800">
                <a:latin typeface="Helvetica Neue"/>
              </a:rPr>
              <a:t>objective: ‘</a:t>
            </a:r>
            <a:r>
              <a:rPr lang="en-US" sz="1800" b="0" i="0">
                <a:effectLst/>
                <a:latin typeface="Helvetica Neue"/>
              </a:rPr>
              <a:t>binary:logistic’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97E87-193D-4E29-B141-25C9CA9B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/>
              <a:t>Model construction</a:t>
            </a:r>
          </a:p>
        </p:txBody>
      </p:sp>
    </p:spTree>
    <p:extLst>
      <p:ext uri="{BB962C8B-B14F-4D97-AF65-F5344CB8AC3E}">
        <p14:creationId xmlns:p14="http://schemas.microsoft.com/office/powerpoint/2010/main" val="2530958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0B0BE60-9109-44FE-988D-F3CC7F488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643" y="2749412"/>
            <a:ext cx="6299887" cy="12442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2290-6BA1-4EBC-AA63-B365C279D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/>
              <a:t>Naïve bayes</a:t>
            </a:r>
          </a:p>
          <a:p>
            <a:r>
              <a:rPr lang="en-US" sz="1800" b="0" i="0">
                <a:effectLst/>
                <a:latin typeface="Helvetica Neue"/>
              </a:rPr>
              <a:t>Customer churn is one of the major used application of Naive Bayes</a:t>
            </a:r>
          </a:p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97E87-193D-4E29-B141-25C9CA9B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/>
              <a:t>Model construction</a:t>
            </a:r>
          </a:p>
        </p:txBody>
      </p:sp>
    </p:spTree>
    <p:extLst>
      <p:ext uri="{BB962C8B-B14F-4D97-AF65-F5344CB8AC3E}">
        <p14:creationId xmlns:p14="http://schemas.microsoft.com/office/powerpoint/2010/main" val="2998827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3E4805A-43ED-4A74-889A-EA5EBB5B9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643" y="2663061"/>
            <a:ext cx="6299887" cy="14169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E93DF8D-E35D-4941-89DB-4D705EF94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/>
              <a:t>XG boost is preferred model.</a:t>
            </a:r>
          </a:p>
          <a:p>
            <a:r>
              <a:rPr lang="en-US" sz="1800"/>
              <a:t>The highest accuracy,precision and AUC score among the 4 models.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E897F-5DD6-453C-8198-5A3779AA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423846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8DABDCBA-3483-4395-986B-AF2A223F6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E5DDAE72-2BA0-4D3D-A316-7BF1A514B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9E897F-5DD6-453C-8198-5A3779AA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3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 Testing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E93DF8D-E35D-4941-89DB-4D705EF94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3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600"/>
              <a:t>Test XG boost subset</a:t>
            </a:r>
          </a:p>
          <a:p>
            <a:r>
              <a:rPr lang="en-US" sz="1600"/>
              <a:t>Only 405 observations were misclassified. The accuracy is 80% (training set accuracy is 79.51%)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4A1988B-7F25-435D-B8BD-DBC5E9F97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788" y="2231513"/>
            <a:ext cx="3209153" cy="2420617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A5DEA4BD-DCAB-43CC-83A0-3AAFBB968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70" y="1517940"/>
            <a:ext cx="3209144" cy="1108613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96AB1A7-54B2-4352-B4D9-1044B63DB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70" y="4226905"/>
            <a:ext cx="3209144" cy="1139246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34" name="Picture 21">
            <a:extLst>
              <a:ext uri="{FF2B5EF4-FFF2-40B4-BE49-F238E27FC236}">
                <a16:creationId xmlns:a16="http://schemas.microsoft.com/office/drawing/2014/main" id="{B92E0FD1-8437-4082-8DD6-4623B4D0C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6"/>
          <a:stretch/>
        </p:blipFill>
        <p:spPr>
          <a:xfrm>
            <a:off x="4087504" y="0"/>
            <a:ext cx="8104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76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C8E9-3256-4F1C-A2D0-9CFB27A2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Ensemble model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276B11-A9F1-4ED9-903F-3ED8AB306E0C}"/>
              </a:ext>
            </a:extLst>
          </p:cNvPr>
          <p:cNvSpPr/>
          <p:nvPr/>
        </p:nvSpPr>
        <p:spPr>
          <a:xfrm>
            <a:off x="480601" y="2538151"/>
            <a:ext cx="855406" cy="10102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3387789-7405-46AF-98FD-89D1EECDEC6B}"/>
              </a:ext>
            </a:extLst>
          </p:cNvPr>
          <p:cNvSpPr/>
          <p:nvPr/>
        </p:nvSpPr>
        <p:spPr>
          <a:xfrm>
            <a:off x="1558029" y="2556072"/>
            <a:ext cx="979503" cy="84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BDCFA8-AAF4-47AB-AEB6-8A84670F168C}"/>
              </a:ext>
            </a:extLst>
          </p:cNvPr>
          <p:cNvSpPr/>
          <p:nvPr/>
        </p:nvSpPr>
        <p:spPr>
          <a:xfrm>
            <a:off x="1558031" y="2946284"/>
            <a:ext cx="979503" cy="84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6F7CB2F-8945-4833-9227-234D67B72FCA}"/>
              </a:ext>
            </a:extLst>
          </p:cNvPr>
          <p:cNvSpPr/>
          <p:nvPr/>
        </p:nvSpPr>
        <p:spPr>
          <a:xfrm>
            <a:off x="1558030" y="3421264"/>
            <a:ext cx="979503" cy="84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9C994A-C1E7-4541-BC3C-4F2E902B1369}"/>
              </a:ext>
            </a:extLst>
          </p:cNvPr>
          <p:cNvSpPr/>
          <p:nvPr/>
        </p:nvSpPr>
        <p:spPr>
          <a:xfrm>
            <a:off x="2688348" y="2438719"/>
            <a:ext cx="1162975" cy="257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FE992-6A1F-463F-864A-C6B9637B271B}"/>
              </a:ext>
            </a:extLst>
          </p:cNvPr>
          <p:cNvSpPr/>
          <p:nvPr/>
        </p:nvSpPr>
        <p:spPr>
          <a:xfrm>
            <a:off x="2716482" y="2902325"/>
            <a:ext cx="1162975" cy="257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F91C89-4674-4EC4-A553-900C0D287AE3}"/>
              </a:ext>
            </a:extLst>
          </p:cNvPr>
          <p:cNvSpPr/>
          <p:nvPr/>
        </p:nvSpPr>
        <p:spPr>
          <a:xfrm>
            <a:off x="2716482" y="3405371"/>
            <a:ext cx="1162975" cy="257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Decision tree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3AFCCBF-DCA7-4E54-844E-E1643C376C23}"/>
              </a:ext>
            </a:extLst>
          </p:cNvPr>
          <p:cNvSpPr/>
          <p:nvPr/>
        </p:nvSpPr>
        <p:spPr>
          <a:xfrm>
            <a:off x="4163543" y="2974450"/>
            <a:ext cx="77983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B1A2EE2-4DA8-4C9E-8309-5A0A7313390C}"/>
              </a:ext>
            </a:extLst>
          </p:cNvPr>
          <p:cNvSpPr/>
          <p:nvPr/>
        </p:nvSpPr>
        <p:spPr>
          <a:xfrm>
            <a:off x="4163543" y="3540717"/>
            <a:ext cx="77983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8E59F65-4212-438E-B61B-D428A11809A2}"/>
              </a:ext>
            </a:extLst>
          </p:cNvPr>
          <p:cNvSpPr/>
          <p:nvPr/>
        </p:nvSpPr>
        <p:spPr>
          <a:xfrm flipV="1">
            <a:off x="4145172" y="2468563"/>
            <a:ext cx="77385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00AD6E6-D843-4B32-8081-D0035CFC80F1}"/>
              </a:ext>
            </a:extLst>
          </p:cNvPr>
          <p:cNvSpPr/>
          <p:nvPr/>
        </p:nvSpPr>
        <p:spPr>
          <a:xfrm>
            <a:off x="5339919" y="2775818"/>
            <a:ext cx="1336089" cy="4720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03F9766-8B37-495E-BFC8-B2B32346BCC8}"/>
              </a:ext>
            </a:extLst>
          </p:cNvPr>
          <p:cNvSpPr/>
          <p:nvPr/>
        </p:nvSpPr>
        <p:spPr>
          <a:xfrm>
            <a:off x="7072551" y="2937835"/>
            <a:ext cx="824221" cy="186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Table&#10;&#10;Description automatically generated">
            <a:extLst>
              <a:ext uri="{FF2B5EF4-FFF2-40B4-BE49-F238E27FC236}">
                <a16:creationId xmlns:a16="http://schemas.microsoft.com/office/drawing/2014/main" id="{73088DD2-74A5-4C2D-ACD8-BAECDEB89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97" y="4722525"/>
            <a:ext cx="6363251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3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438D575-BA94-4825-9EAA-6AB4FC076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AD42FA4-1D13-4494-93FD-6BF20CDE6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5B27DFB1-7D0C-48B4-BC7F-CBF13BC11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26" y="4196559"/>
            <a:ext cx="4970101" cy="1594640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A9F1178D-F47A-43F2-8CAA-0D0DB5943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36148"/>
            <a:ext cx="3616291" cy="2900871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7727D90-AE2C-4C94-9C0E-DD21CA43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B5C8E9-3256-4F1C-A2D0-9CFB27A2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Testing Ensemble model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38BE4E-C147-406E-9FED-8BE6A386B4B8}"/>
              </a:ext>
            </a:extLst>
          </p:cNvPr>
          <p:cNvSpPr txBox="1"/>
          <p:nvPr/>
        </p:nvSpPr>
        <p:spPr>
          <a:xfrm>
            <a:off x="913774" y="2367092"/>
            <a:ext cx="3893978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ctr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cap="all"/>
              <a:t>Only 359 observations were misclassified. The accuracy is 83% (training set accuracy is 79.99%)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B032E8C-DCD0-4D1F-9CE7-5A9FD389C856}"/>
              </a:ext>
            </a:extLst>
          </p:cNvPr>
          <p:cNvSpPr txBox="1">
            <a:spLocks/>
          </p:cNvSpPr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7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E5080-222F-4507-9BEF-CACDA369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4100"/>
              <a:t>R</a:t>
            </a:r>
            <a:r>
              <a:rPr lang="en-US" altLang="zh-CN" sz="4100"/>
              <a:t>esearch questions</a:t>
            </a:r>
            <a:endParaRPr lang="en-US" sz="410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889A8DA-9DF7-421D-AFF3-79EABD3D7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r>
              <a:rPr lang="en-US" dirty="0"/>
              <a:t>Which model has the best performance to predict whether customers churn or not?</a:t>
            </a:r>
          </a:p>
          <a:p>
            <a:r>
              <a:rPr lang="en-US" dirty="0"/>
              <a:t>Did the preferred model perform as well as expected?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67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4CC1-D367-4BDE-A1FB-7E6F0FF8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F7B0F-DA52-46B0-877D-6FE4FB8C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In the initial training, the training set accuracy was extremely low, only about 50%-60%.</a:t>
            </a:r>
          </a:p>
          <a:p>
            <a:pPr marL="0" indent="0">
              <a:buNone/>
            </a:pPr>
            <a:r>
              <a:rPr lang="en-US" dirty="0"/>
              <a:t>Solutions to improve performance:</a:t>
            </a:r>
          </a:p>
          <a:p>
            <a:r>
              <a:rPr lang="en-US" dirty="0"/>
              <a:t>Apply over-sampling</a:t>
            </a:r>
          </a:p>
          <a:p>
            <a:r>
              <a:rPr lang="en-US" dirty="0"/>
              <a:t>Increase the number of features from 10 to 22.</a:t>
            </a:r>
          </a:p>
          <a:p>
            <a:r>
              <a:rPr lang="en-US" dirty="0"/>
              <a:t>Tuning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4269428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008CE-7801-4C36-90FA-1CFA03CB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62" y="1227279"/>
            <a:ext cx="4328819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you!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2596444" cy="8727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0473994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D27C428B-4257-4820-B497-E1062F231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90459" y="948266"/>
            <a:ext cx="4743406" cy="47434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4605339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BB465F6-D4CA-40A8-91EA-14A3C978D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735" y="834438"/>
            <a:ext cx="3146752" cy="5220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C2F73-A3F4-4C26-B94D-2EF7C9DAF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065" y="2367092"/>
            <a:ext cx="5855415" cy="3847444"/>
          </a:xfrm>
        </p:spPr>
        <p:txBody>
          <a:bodyPr>
            <a:normAutofit/>
          </a:bodyPr>
          <a:lstStyle/>
          <a:p>
            <a:r>
              <a:rPr lang="en-US" dirty="0"/>
              <a:t>Data set Source: IBM( </a:t>
            </a:r>
            <a:r>
              <a:rPr lang="en-US" b="0" i="0" u="sng" dirty="0">
                <a:effectLst/>
                <a:latin typeface="Helvetica Neue"/>
                <a:hlinkClick r:id="rId4"/>
              </a:rPr>
              <a:t>https://community.ibm.com/accelerators/catalog/content/Customer-churn</a:t>
            </a:r>
            <a:r>
              <a:rPr lang="en-US" b="0" i="0" dirty="0">
                <a:effectLst/>
                <a:latin typeface="Helvetica Neue"/>
              </a:rPr>
              <a:t> )</a:t>
            </a:r>
            <a:endParaRPr lang="en-US" dirty="0"/>
          </a:p>
          <a:p>
            <a:r>
              <a:rPr lang="en-US" dirty="0"/>
              <a:t>Dataset shape : 7043 rows, 21 variables. </a:t>
            </a:r>
            <a:r>
              <a:rPr lang="zh-CN" altLang="en-US" dirty="0"/>
              <a:t>（</a:t>
            </a:r>
            <a:r>
              <a:rPr lang="en-US" altLang="zh-CN" dirty="0"/>
              <a:t>Drop two non-predictive variables.</a:t>
            </a:r>
            <a:r>
              <a:rPr lang="zh-CN" altLang="en-US" dirty="0"/>
              <a:t>）</a:t>
            </a:r>
            <a:endParaRPr lang="en-US" dirty="0"/>
          </a:p>
          <a:p>
            <a:r>
              <a:rPr lang="en-US" dirty="0"/>
              <a:t>Missing data: ‘Total charges’ has 11 missing data. (Replace with 0)</a:t>
            </a:r>
          </a:p>
          <a:p>
            <a:r>
              <a:rPr lang="en-US" dirty="0"/>
              <a:t>Response variable: Churn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DBB38-62BE-4F5F-80F6-6144880A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064" y="618517"/>
            <a:ext cx="5855416" cy="1596177"/>
          </a:xfrm>
        </p:spPr>
        <p:txBody>
          <a:bodyPr>
            <a:normAutofit/>
          </a:bodyPr>
          <a:lstStyle/>
          <a:p>
            <a:r>
              <a:rPr lang="en-US"/>
              <a:t>Data set overview</a:t>
            </a:r>
          </a:p>
        </p:txBody>
      </p:sp>
    </p:spTree>
    <p:extLst>
      <p:ext uri="{BB962C8B-B14F-4D97-AF65-F5344CB8AC3E}">
        <p14:creationId xmlns:p14="http://schemas.microsoft.com/office/powerpoint/2010/main" val="96430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896717C-76F7-4F54-81AC-610C4BAC5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67" y="609600"/>
            <a:ext cx="5026150" cy="5181599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1DBB38-62BE-4F5F-80F6-6144880A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C2F73-A3F4-4C26-B94D-2EF7C9DAF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1600" dirty="0"/>
              <a:t>Numerical variables: histogram &amp; boxplot</a:t>
            </a:r>
          </a:p>
          <a:p>
            <a:r>
              <a:rPr lang="en-US" sz="1600" dirty="0"/>
              <a:t>Different scales</a:t>
            </a:r>
          </a:p>
          <a:p>
            <a:r>
              <a:rPr lang="en-US" sz="1600" dirty="0"/>
              <a:t>No exaggerated outliers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91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DABDCBA-3483-4395-986B-AF2A223F6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E5DDAE72-2BA0-4D3D-A316-7BF1A514B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1DBB38-62BE-4F5F-80F6-6144880A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3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C2F73-A3F4-4C26-B94D-2EF7C9DAF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3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600"/>
              <a:t>Countplot and catplot: show the relationship between numerical and response variable ( categorical variable)</a:t>
            </a:r>
          </a:p>
        </p:txBody>
      </p:sp>
      <p:pic>
        <p:nvPicPr>
          <p:cNvPr id="10" name="Picture 9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6372B47A-B98D-4F80-B7C9-9B8B6BD95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788" y="2126069"/>
            <a:ext cx="3209153" cy="2631506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78222B3-1FAB-4798-87DC-630ED78B0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70" y="1229846"/>
            <a:ext cx="3209144" cy="1684801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ABB839C-938E-42F5-9541-C2D40C668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70" y="3809716"/>
            <a:ext cx="3209144" cy="1973623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2E0FD1-8437-4082-8DD6-4623B4D0C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6"/>
          <a:stretch/>
        </p:blipFill>
        <p:spPr>
          <a:xfrm>
            <a:off x="4087504" y="0"/>
            <a:ext cx="8104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CAF2918A-1C5B-42DB-81F0-39DF7ED15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5F6D9BC-491D-426B-8C90-6B090419E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B156F6B-168A-4275-814D-AA1034419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263" y="1533907"/>
            <a:ext cx="4201273" cy="1105598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16CA60-BDEE-4712-98F5-37F263FA2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37" y="4508687"/>
            <a:ext cx="4138800" cy="90186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1" name="Picture 16">
            <a:extLst>
              <a:ext uri="{FF2B5EF4-FFF2-40B4-BE49-F238E27FC236}">
                <a16:creationId xmlns:a16="http://schemas.microsoft.com/office/drawing/2014/main" id="{B7F1914C-EC2D-465E-A932-04CD9F4E2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1DBB38-62BE-4F5F-80F6-6144880A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6564205" cy="1573863"/>
          </a:xfrm>
        </p:spPr>
        <p:txBody>
          <a:bodyPr>
            <a:normAutofit/>
          </a:bodyPr>
          <a:lstStyle/>
          <a:p>
            <a:r>
              <a:rPr lang="en-US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C2F73-A3F4-4C26-B94D-2EF7C9DAF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6564207" cy="3881309"/>
          </a:xfrm>
        </p:spPr>
        <p:txBody>
          <a:bodyPr>
            <a:normAutofit/>
          </a:bodyPr>
          <a:lstStyle/>
          <a:p>
            <a:r>
              <a:rPr lang="en-US"/>
              <a:t>Graph 1: show the correlation between numerical variables.</a:t>
            </a:r>
          </a:p>
          <a:p>
            <a:r>
              <a:rPr lang="en-US"/>
              <a:t>Graph 2: Point-biserial correlation measure the relationship between a binary response variable(Churn) and continuous variables.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6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911E254-2ACD-43AC-A820-8CBB17050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A5877A2-973E-4D6B-B2E1-C8B1C5437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13">
            <a:extLst>
              <a:ext uri="{FF2B5EF4-FFF2-40B4-BE49-F238E27FC236}">
                <a16:creationId xmlns:a16="http://schemas.microsoft.com/office/drawing/2014/main" id="{AE3D3859-5D0C-4E3E-8215-E246D3E2E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3" y="635245"/>
            <a:ext cx="6909478" cy="5613156"/>
          </a:xfrm>
          <a:prstGeom prst="roundRect">
            <a:avLst>
              <a:gd name="adj" fmla="val 2274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chart, application, table, Excel, bar chart&#10;&#10;Description automatically generated">
            <a:extLst>
              <a:ext uri="{FF2B5EF4-FFF2-40B4-BE49-F238E27FC236}">
                <a16:creationId xmlns:a16="http://schemas.microsoft.com/office/drawing/2014/main" id="{B2869E28-DE15-445B-B165-0207B608D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86" y="1173686"/>
            <a:ext cx="3209144" cy="1797120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D8FF8D66-3738-4256-A22F-D6658A935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059" y="1281993"/>
            <a:ext cx="3209153" cy="1580507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E499C48-5EF9-4DE2-AAFD-29EF9D06F5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86" y="3837796"/>
            <a:ext cx="3209144" cy="1917463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DA455C8-C3CD-4B67-AE4F-597CD653D0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059" y="4023177"/>
            <a:ext cx="3209153" cy="1500278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673DE9B-32B1-488A-88A1-1CAF6E67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C2F73-A3F4-4C26-B94D-2EF7C9DAF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1377" y="2367092"/>
            <a:ext cx="3457159" cy="3881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Categorical variables: </a:t>
            </a:r>
            <a:r>
              <a:rPr lang="en-US" sz="1600" dirty="0" err="1"/>
              <a:t>barplot</a:t>
            </a:r>
            <a:r>
              <a:rPr lang="en-US" sz="1600" dirty="0"/>
              <a:t> &amp; </a:t>
            </a:r>
            <a:r>
              <a:rPr lang="en-US" sz="1600" dirty="0" err="1"/>
              <a:t>countplot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DBB38-62BE-4F5F-80F6-6144880A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377" y="640831"/>
            <a:ext cx="3457159" cy="1573863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303172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0C7A1064-D22B-4F0B-8A60-873A4A024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54" y="2798394"/>
            <a:ext cx="7758946" cy="29096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4010C-56CD-481A-BC17-01A57DCFD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/>
              <a:t>Dummy categorical variables</a:t>
            </a:r>
          </a:p>
          <a:p>
            <a:r>
              <a:rPr lang="en-US" sz="1800"/>
              <a:t>MinMax standardize numerical data</a:t>
            </a:r>
          </a:p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ED87-A891-4195-B6A1-E87CBCFF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228779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2CA358-2EA6-49C2-AAEF-0C79C1F76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AAD74829-8970-4A28-B5F6-387E0E31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052DC1E4-61CC-46E6-BE1A-F29CB7BE4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" y="4083772"/>
            <a:ext cx="5320653" cy="167600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6A2F451-56E6-4BFA-9F0F-CF7A77470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" y="1421487"/>
            <a:ext cx="5276621" cy="159617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976ACB9-C2D4-45C2-924A-2CF7CFF5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ED87-A891-4195-B6A1-E87CBCFF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520" y="618517"/>
            <a:ext cx="5855416" cy="1596177"/>
          </a:xfrm>
        </p:spPr>
        <p:txBody>
          <a:bodyPr>
            <a:normAutofit/>
          </a:bodyPr>
          <a:lstStyle/>
          <a:p>
            <a:r>
              <a:rPr lang="en-US"/>
              <a:t>Prepped data review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6CDD294-C68C-47EE-B82E-1A630DF7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520" y="2367092"/>
            <a:ext cx="5855415" cy="3847444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Helvetica Neue"/>
              </a:rPr>
              <a:t>After standardization and filling missing data, the data are all in the same range. The distribution of the dataset has not changed.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1297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302</TotalTime>
  <Words>438</Words>
  <Application>Microsoft Office PowerPoint</Application>
  <PresentationFormat>Widescreen</PresentationFormat>
  <Paragraphs>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Helvetica Neue</vt:lpstr>
      <vt:lpstr>Arial</vt:lpstr>
      <vt:lpstr>Tw Cen MT</vt:lpstr>
      <vt:lpstr>Droplet</vt:lpstr>
      <vt:lpstr>Customer churn</vt:lpstr>
      <vt:lpstr>Research questions</vt:lpstr>
      <vt:lpstr>Data set overview</vt:lpstr>
      <vt:lpstr>EDA</vt:lpstr>
      <vt:lpstr>EDA</vt:lpstr>
      <vt:lpstr>EDA</vt:lpstr>
      <vt:lpstr>EDA</vt:lpstr>
      <vt:lpstr>Data preparation</vt:lpstr>
      <vt:lpstr>Prepped data review</vt:lpstr>
      <vt:lpstr>Feature selection</vt:lpstr>
      <vt:lpstr>Model construction</vt:lpstr>
      <vt:lpstr>Model construction</vt:lpstr>
      <vt:lpstr>Model construction</vt:lpstr>
      <vt:lpstr>Model construction</vt:lpstr>
      <vt:lpstr>Model construction</vt:lpstr>
      <vt:lpstr>Model selection</vt:lpstr>
      <vt:lpstr> Testing</vt:lpstr>
      <vt:lpstr>Ensemble model </vt:lpstr>
      <vt:lpstr>Testing Ensemble model </vt:lpstr>
      <vt:lpstr>Challenge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</dc:title>
  <dc:creator>Li Bingnan</dc:creator>
  <cp:lastModifiedBy>Li Bingnan</cp:lastModifiedBy>
  <cp:revision>5</cp:revision>
  <dcterms:created xsi:type="dcterms:W3CDTF">2021-12-20T17:51:18Z</dcterms:created>
  <dcterms:modified xsi:type="dcterms:W3CDTF">2021-12-20T22:55:35Z</dcterms:modified>
</cp:coreProperties>
</file>