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5"/>
  </p:notesMasterIdLst>
  <p:handoutMasterIdLst>
    <p:handoutMasterId r:id="rId56"/>
  </p:handoutMasterIdLst>
  <p:sldIdLst>
    <p:sldId id="256" r:id="rId4"/>
    <p:sldId id="269" r:id="rId5"/>
    <p:sldId id="270" r:id="rId6"/>
    <p:sldId id="317" r:id="rId7"/>
    <p:sldId id="31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</p:sldIdLst>
  <p:sldSz cx="9720263" cy="6480175"/>
  <p:notesSz cx="7556500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900" y="126"/>
      </p:cViewPr>
      <p:guideLst>
        <p:guide orient="horz" pos="2041"/>
        <p:guide pos="3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18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587960" y="1005840"/>
            <a:ext cx="4596120" cy="3447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185120" y="4787640"/>
            <a:ext cx="5407200" cy="3826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>
        <a:ln>
          <a:noFill/>
        </a:ln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71525" y="812800"/>
            <a:ext cx="601186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440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81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8963" y="538163"/>
            <a:ext cx="2074862" cy="5021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75" y="538163"/>
            <a:ext cx="6072188" cy="5021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0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EE886B-E85F-463E-AE8F-A506909272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C0038-A2B1-4726-A97B-44C55FAB8D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81229-BC2A-437C-8AA2-C5DB9BD014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516063"/>
            <a:ext cx="4297363" cy="375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8" y="1516063"/>
            <a:ext cx="4297362" cy="375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0AECFF-3E0E-4F45-ADF5-716F8E7B22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ED6B2E-56C5-412A-8728-98EE2BB9A9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0BAA21-031D-40F9-913A-EF6B3F882D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A542E1-D63E-4217-BC1D-404B6F426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8E515A-64BE-4B3C-A606-54AEAC5A96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19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7B8B35-E6A1-4F04-B0EC-1D52C29B6D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313314-357E-4B2C-BAF7-B704D984A6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6913" y="258763"/>
            <a:ext cx="2185987" cy="501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58763"/>
            <a:ext cx="6408738" cy="501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1AC5B6-813F-40CE-88FE-CC924B18C7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1AF39C-0988-494C-92CF-B82A26EB32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24D55-8DE7-4ACC-8571-8534477434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5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F0BC5A-8594-431C-9E7F-938C54A72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516063"/>
            <a:ext cx="4297363" cy="375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8" y="1516063"/>
            <a:ext cx="4297362" cy="375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B96D72-5F79-4246-A05E-29BC32C47D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3F3FBD-C01B-4F25-8097-1DF1861B3A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0E1013-C658-47D2-942E-4CAE7AF1EE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98A5E-7116-485A-A952-CBEDFF7B98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20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E86D6C-D86C-46D9-A628-2FC3C41D59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95705-4FD9-4C97-9DC0-50FB90EE41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77DE7-F282-4EA9-83C9-5276A2136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6913" y="258763"/>
            <a:ext cx="2185987" cy="501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58763"/>
            <a:ext cx="6408738" cy="501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F539AB-B2DC-4948-90BF-E88D0868AD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801813"/>
            <a:ext cx="4073525" cy="375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0300" y="1801813"/>
            <a:ext cx="4073525" cy="375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6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7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1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6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79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34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3880" y="537480"/>
            <a:ext cx="8300160" cy="108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3880" y="1801080"/>
            <a:ext cx="8300160" cy="375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</a:defRPr>
            </a:lvl2pPr>
            <a:lvl3pPr marL="1296000" marR="0" lvl="2" indent="-216000">
              <a:spcBef>
                <a:spcPts val="0"/>
              </a:spcBef>
              <a:spcAft>
                <a:spcPts val="726"/>
              </a:spcAft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SzPct val="75000"/>
              <a:buFont typeface="StarSymbol"/>
              <a:buChar char="–"/>
              <a:defRPr lang="en-US" sz="1710" b="0" i="0" u="none" strike="noStrike">
                <a:ln>
                  <a:noFill/>
                </a:ln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SzPct val="45000"/>
              <a:buFont typeface="StarSymbol"/>
              <a:buChar char="●"/>
              <a:defRPr lang="en-US" sz="1710" b="0" i="0" u="none" strike="noStrike">
                <a:ln>
                  <a:noFill/>
                </a:ln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SzPct val="45000"/>
              <a:buFont typeface="StarSymbol"/>
              <a:buChar char="●"/>
              <a:defRPr lang="en-US" sz="1710" b="0" i="0" u="none" strike="noStrike">
                <a:ln>
                  <a:noFill/>
                </a:ln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SzPct val="45000"/>
              <a:buFont typeface="StarSymbol"/>
              <a:buChar char="●"/>
              <a:defRPr lang="en-US" sz="1710" b="0" i="0" u="none" strike="noStrike">
                <a:ln>
                  <a:noFill/>
                </a:ln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SzPct val="45000"/>
              <a:buFont typeface="StarSymbol"/>
              <a:buChar char="●"/>
              <a:defRPr lang="en-US" sz="1710" b="0" i="0" u="none" strike="noStrike">
                <a:ln>
                  <a:noFill/>
                </a:ln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SzPct val="45000"/>
              <a:buFont typeface="StarSymbol"/>
              <a:buChar char="●"/>
              <a:defRPr lang="en-US" sz="1710" b="0" i="0" u="none" strike="noStrike">
                <a:ln>
                  <a:noFill/>
                </a:ln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" y="6413040"/>
            <a:ext cx="9720000" cy="66960"/>
          </a:xfrm>
          <a:prstGeom prst="rect">
            <a:avLst/>
          </a:prstGeom>
          <a:solidFill>
            <a:srgbClr val="0062B1"/>
          </a:solidFill>
          <a:ln w="0">
            <a:solidFill>
              <a:srgbClr val="0062B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rtl="0" hangingPunct="0">
        <a:buNone/>
        <a:tabLst/>
        <a:defRPr lang="en-US" sz="4630" b="0" i="0" u="none" strike="noStrike">
          <a:ln>
            <a:noFill/>
          </a:ln>
          <a:latin typeface="Nimbus Sans L" pitchFamily="34"/>
          <a:ea typeface="HG Mincho Light J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213"/>
        </a:spcAft>
        <a:tabLst/>
        <a:defRPr lang="en-US" sz="2740" b="0" i="0" u="none" strike="noStrike">
          <a:ln>
            <a:noFill/>
          </a:ln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86000" y="258120"/>
            <a:ext cx="8747640" cy="108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86000" y="5903280"/>
            <a:ext cx="2264400" cy="446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324239" y="5903280"/>
            <a:ext cx="3080880" cy="446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69240" y="5903280"/>
            <a:ext cx="2264400" cy="446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solidFill>
                  <a:srgbClr val="FFFFFF"/>
                </a:solidFill>
              </a:defRPr>
            </a:lvl1pPr>
          </a:lstStyle>
          <a:p>
            <a:pPr lvl="0"/>
            <a:fld id="{4D8418F3-1D71-46B9-9402-F335B47301A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770" b="0" i="0" u="none" strike="noStrike">
          <a:ln>
            <a:noFill/>
          </a:ln>
          <a:solidFill>
            <a:srgbClr val="FFFFFF"/>
          </a:solidFill>
        </a:defRPr>
      </a:lvl1pPr>
    </p:titleStyle>
    <p:bodyStyle>
      <a:lvl1pPr marL="0" marR="0" indent="0" rtl="0" hangingPunct="0">
        <a:spcBef>
          <a:spcPts val="0"/>
        </a:spcBef>
        <a:spcAft>
          <a:spcPts val="1213"/>
        </a:spcAft>
        <a:tabLst/>
        <a:defRPr lang="en-US" sz="2740" b="0" i="0" u="none" strike="noStrike">
          <a:ln>
            <a:noFill/>
          </a:ln>
          <a:solidFill>
            <a:srgbClr val="FFFFFF"/>
          </a:solidFill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86000" y="258120"/>
            <a:ext cx="8747640" cy="108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SzPct val="45000"/>
              <a:buFont typeface="StarSymbol"/>
              <a:buNone/>
              <a:defRPr lang="en-US" sz="2740" b="0" i="0" u="none" strike="noStrike" kern="1200">
                <a:ln>
                  <a:noFill/>
                </a:ln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SzPct val="45000"/>
              <a:buFont typeface="StarSymbol"/>
              <a:buChar char="●"/>
              <a:defRPr lang="en-US" sz="2740" b="0" i="0" u="none" strike="noStrike" kern="1200">
                <a:ln>
                  <a:noFill/>
                </a:ln>
              </a:defRPr>
            </a:lvl1pPr>
            <a:lvl2pPr marL="864000" marR="0" lvl="1" indent="-324000">
              <a:spcBef>
                <a:spcPts val="0"/>
              </a:spcBef>
              <a:spcAft>
                <a:spcPts val="969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</a:defRPr>
            </a:lvl2pPr>
            <a:lvl3pPr marL="1295999" marR="0" lvl="2" indent="-288000">
              <a:spcBef>
                <a:spcPts val="0"/>
              </a:spcBef>
              <a:spcAft>
                <a:spcPts val="729"/>
              </a:spcAft>
              <a:buSzPct val="75000"/>
              <a:buFont typeface="StarSymbol"/>
              <a:buChar char="–"/>
              <a:defRPr lang="en-US" sz="2060" b="0" i="0" u="none" strike="noStrike" kern="1200">
                <a:ln>
                  <a:noFill/>
                </a:ln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SzPct val="45000"/>
              <a:buFont typeface="StarSymbol"/>
              <a:buChar char="●"/>
              <a:defRPr lang="en-US" sz="1710" b="0" i="0" u="none" strike="noStrike" kern="1200">
                <a:ln>
                  <a:noFill/>
                </a:ln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SzPct val="75000"/>
              <a:buFont typeface="StarSymbol"/>
              <a:buChar char="–"/>
              <a:defRPr lang="en-US" sz="1710" b="0" i="0" u="none" strike="noStrike" kern="1200">
                <a:ln>
                  <a:noFill/>
                </a:ln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SzPct val="45000"/>
              <a:buFont typeface="StarSymbol"/>
              <a:buChar char="●"/>
              <a:defRPr lang="en-US" sz="1710" b="0" i="0" u="none" strike="noStrike" kern="1200">
                <a:ln>
                  <a:noFill/>
                </a:ln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SzPct val="45000"/>
              <a:buFont typeface="StarSymbol"/>
              <a:buChar char="●"/>
              <a:defRPr lang="en-US" sz="1710" b="0" i="0" u="none" strike="noStrike" kern="1200">
                <a:ln>
                  <a:noFill/>
                </a:ln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SzPct val="45000"/>
              <a:buFont typeface="StarSymbol"/>
              <a:buChar char="●"/>
              <a:defRPr lang="en-US" sz="1710" b="0" i="0" u="none" strike="noStrike" kern="1200">
                <a:ln>
                  <a:noFill/>
                </a:ln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SzPct val="45000"/>
              <a:buFont typeface="StarSymbol"/>
              <a:buChar char="●"/>
              <a:defRPr lang="en-US" sz="1710" b="0" i="0" u="none" strike="noStrike" kern="1200">
                <a:ln>
                  <a:noFill/>
                </a:ln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86000" y="5903280"/>
            <a:ext cx="2264400" cy="446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324239" y="5903280"/>
            <a:ext cx="3080880" cy="446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400" kern="1200"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68880" y="5903280"/>
            <a:ext cx="2264400" cy="446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/>
            </a:lvl1pPr>
          </a:lstStyle>
          <a:p>
            <a:pPr lvl="0"/>
            <a:fld id="{6948B81F-6252-48B1-A24C-2ADD99435E9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010" b="0" i="0" u="none" strike="noStrike" kern="1200">
          <a:ln>
            <a:noFill/>
          </a:ln>
        </a:defRPr>
      </a:lvl1pPr>
    </p:titleStyle>
    <p:bodyStyle>
      <a:lvl1pPr marL="0" marR="0" indent="0" rtl="0" hangingPunct="0">
        <a:spcBef>
          <a:spcPts val="0"/>
        </a:spcBef>
        <a:spcAft>
          <a:spcPts val="1213"/>
        </a:spcAft>
        <a:tabLst/>
        <a:defRPr lang="en-US" sz="2740" b="0" i="0" u="none" strike="noStrike" kern="1200">
          <a:ln>
            <a:noFill/>
          </a:ln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030760"/>
            <a:ext cx="8511480" cy="108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commands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024279" y="2928959"/>
            <a:ext cx="5549400" cy="532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 sz="3600">
                <a:latin typeface="Myriad Web" pitchFamily="2"/>
                <a:cs typeface="Tahoma" pitchFamily="2"/>
              </a:rPr>
              <a:t>Tech Training Team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0479" y="1515960"/>
            <a:ext cx="6358320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0479" y="1515960"/>
            <a:ext cx="6358320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0479" y="1515960"/>
            <a:ext cx="6358320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0479" y="1515960"/>
            <a:ext cx="6358320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0479" y="1515960"/>
            <a:ext cx="6358320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0479" y="1515960"/>
            <a:ext cx="6358320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Security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9400" y="1515960"/>
            <a:ext cx="6540120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security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Hierarchy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26600" y="1515960"/>
            <a:ext cx="5265720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00200" y="1515960"/>
            <a:ext cx="7315200" cy="48848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599" y="1515960"/>
            <a:ext cx="7086600" cy="48848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799" y="1515960"/>
            <a:ext cx="8458200" cy="48848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Hierarchy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70679" y="1515960"/>
            <a:ext cx="657791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43000" y="1143000"/>
            <a:ext cx="8000999" cy="5029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799" y="1515960"/>
            <a:ext cx="8458200" cy="46562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5720" y="1438920"/>
            <a:ext cx="7006679" cy="473327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08719" y="1515960"/>
            <a:ext cx="5900760" cy="427608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Linux Generic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3399" y="1515960"/>
            <a:ext cx="5892479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Editor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4948919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VIM - Text editor</a:t>
            </a:r>
          </a:p>
          <a:p>
            <a:pPr lvl="0"/>
            <a:r>
              <a:rPr lang="en-US"/>
              <a:t>A text editor used to useful for editing programs like C, C++, Java,</a:t>
            </a:r>
          </a:p>
          <a:p>
            <a:pPr lvl="0"/>
            <a:r>
              <a:rPr lang="en-US"/>
              <a:t>    and scripting languages like shell, PERL, PYTHON, TCL.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* How to open a file</a:t>
            </a:r>
          </a:p>
          <a:p>
            <a:pPr lvl="0"/>
            <a:r>
              <a:rPr lang="en-US"/>
              <a:t>$ vim hello.c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Change user password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30880" y="1515960"/>
            <a:ext cx="6257160" cy="4276440"/>
          </a:xfrm>
        </p:spPr>
      </p:pic>
    </p:spTree>
    <p:extLst>
      <p:ext uri="{BB962C8B-B14F-4D97-AF65-F5344CB8AC3E}">
        <p14:creationId xmlns:p14="http://schemas.microsoft.com/office/powerpoint/2010/main" val="27319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Editor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427644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Vim operates in two modes.</a:t>
            </a:r>
          </a:p>
          <a:p>
            <a:pPr lvl="1" rtl="0" hangingPunct="0"/>
            <a:r>
              <a:rPr lang="en-US"/>
              <a:t>insert mode</a:t>
            </a:r>
          </a:p>
          <a:p>
            <a:pPr lvl="2" rtl="0" hangingPunct="0">
              <a:buNone/>
            </a:pPr>
            <a:r>
              <a:rPr lang="en-US"/>
              <a:t>Data can be entered, edited...</a:t>
            </a:r>
          </a:p>
          <a:p>
            <a:pPr lvl="1" rtl="0" hangingPunct="0"/>
            <a:r>
              <a:rPr lang="en-US"/>
              <a:t>Command mode</a:t>
            </a:r>
          </a:p>
          <a:p>
            <a:pPr lvl="2" rtl="0" hangingPunct="0"/>
            <a:r>
              <a:rPr lang="en-US"/>
              <a:t>operate on the data like cut, copy, paste, navigate...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Commands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5103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Basics</a:t>
            </a:r>
          </a:p>
          <a:p>
            <a:pPr lvl="0"/>
            <a:r>
              <a:rPr lang="en-US"/>
              <a:t>:e filename 	Open filename for edition</a:t>
            </a:r>
          </a:p>
          <a:p>
            <a:pPr lvl="0"/>
            <a:r>
              <a:rPr lang="en-US"/>
              <a:t>:w 	Save file</a:t>
            </a:r>
          </a:p>
          <a:p>
            <a:pPr lvl="0"/>
            <a:r>
              <a:rPr lang="en-US"/>
              <a:t>:q 	Exit Vim</a:t>
            </a:r>
          </a:p>
          <a:p>
            <a:pPr lvl="0"/>
            <a:r>
              <a:rPr lang="en-US"/>
              <a:t>:q! Quit without saving</a:t>
            </a:r>
          </a:p>
          <a:p>
            <a:pPr lvl="0"/>
            <a:r>
              <a:rPr lang="en-US"/>
              <a:t>:x 	Write file (if changes has been made) and exit</a:t>
            </a:r>
          </a:p>
          <a:p>
            <a:pPr lvl="0"/>
            <a:r>
              <a:rPr lang="en-US"/>
              <a:t>:sav filename 	Saves file as filename</a:t>
            </a:r>
          </a:p>
          <a:p>
            <a:pPr lvl="0"/>
            <a:r>
              <a:rPr lang="en-US"/>
              <a:t>. 	Repeats the last change made in normal mode</a:t>
            </a:r>
          </a:p>
          <a:p>
            <a:pPr lvl="0"/>
            <a:r>
              <a:rPr lang="en-US"/>
              <a:t>5. 	Repeats 5 times the last change made in normal mode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Commands – Moving in the file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427644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k 	or Up Arrow 	move the cursor up one line</a:t>
            </a:r>
          </a:p>
          <a:p>
            <a:pPr lvl="0"/>
            <a:r>
              <a:rPr lang="en-US"/>
              <a:t>j 	or Down Arrow 	move the cursor down one line</a:t>
            </a:r>
          </a:p>
          <a:p>
            <a:pPr lvl="0"/>
            <a:r>
              <a:rPr lang="en-US"/>
              <a:t>e 	move the cursor to the end of the word</a:t>
            </a:r>
          </a:p>
          <a:p>
            <a:pPr lvl="0"/>
            <a:r>
              <a:rPr lang="en-US"/>
              <a:t>b 	move the cursor to the begining of the word</a:t>
            </a:r>
          </a:p>
          <a:p>
            <a:pPr lvl="0"/>
            <a:r>
              <a:rPr lang="en-US"/>
              <a:t>0 	move the cursor to the begining of the line</a:t>
            </a:r>
          </a:p>
          <a:p>
            <a:pPr lvl="0"/>
            <a:r>
              <a:rPr lang="en-US"/>
              <a:t>G 	move the cursor to the end of the file</a:t>
            </a:r>
          </a:p>
          <a:p>
            <a:pPr lvl="0"/>
            <a:r>
              <a:rPr lang="en-US"/>
              <a:t>gg 	move the cursor to the begining of the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Commands – Moving in the file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427644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L 	move the cursor to the bottom of the screen</a:t>
            </a:r>
          </a:p>
          <a:p>
            <a:pPr lvl="0"/>
            <a:r>
              <a:rPr lang="en-US"/>
              <a:t>:59 move cursor to line 59. Replace 59 by the desired line number.</a:t>
            </a:r>
          </a:p>
          <a:p>
            <a:pPr lvl="0"/>
            <a:r>
              <a:rPr lang="en-US"/>
              <a:t>20| move cursor to column 20.</a:t>
            </a:r>
          </a:p>
          <a:p>
            <a:pPr lvl="0"/>
            <a:r>
              <a:rPr lang="en-US"/>
              <a:t>% 	Move cursor to matching parenthesis</a:t>
            </a:r>
          </a:p>
          <a:p>
            <a:pPr lvl="0"/>
            <a:r>
              <a:rPr lang="en-US"/>
              <a:t>[[ 	Jump to function start</a:t>
            </a:r>
          </a:p>
          <a:p>
            <a:pPr lvl="0"/>
            <a:r>
              <a:rPr lang="en-US"/>
              <a:t>[{ 	Jump to block start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commands – Cut, Copy, Paste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427644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y 	Copy the selected text to clipboard</a:t>
            </a:r>
          </a:p>
          <a:p>
            <a:pPr lvl="0"/>
            <a:r>
              <a:rPr lang="en-US"/>
              <a:t>p 	Paste clipboard contents</a:t>
            </a:r>
          </a:p>
          <a:p>
            <a:pPr lvl="0"/>
            <a:r>
              <a:rPr lang="en-US"/>
              <a:t>dd 	Cut current line</a:t>
            </a:r>
          </a:p>
          <a:p>
            <a:pPr lvl="0"/>
            <a:r>
              <a:rPr lang="en-US"/>
              <a:t>yy 	Copy current line</a:t>
            </a:r>
          </a:p>
          <a:p>
            <a:pPr lvl="0"/>
            <a:r>
              <a:rPr lang="en-US"/>
              <a:t>y$ 	Copy to end of line</a:t>
            </a:r>
          </a:p>
          <a:p>
            <a:pPr lvl="0"/>
            <a:r>
              <a:rPr lang="en-US"/>
              <a:t>D 	Cut to end of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Commands - Search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427644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/word 	Search word from top to bottom</a:t>
            </a:r>
          </a:p>
          <a:p>
            <a:pPr lvl="0"/>
            <a:r>
              <a:rPr lang="en-US"/>
              <a:t>?word 	Search word from bottom to top</a:t>
            </a:r>
          </a:p>
          <a:p>
            <a:pPr lvl="0"/>
            <a:r>
              <a:rPr lang="en-US"/>
              <a:t>* 		Search the word under cursor</a:t>
            </a:r>
          </a:p>
          <a:p>
            <a:pPr lvl="0"/>
            <a:r>
              <a:rPr lang="en-US"/>
              <a:t>/\cstring 	Search STRING or string, case insensitive</a:t>
            </a:r>
          </a:p>
          <a:p>
            <a:pPr lvl="0"/>
            <a:r>
              <a:rPr lang="en-US"/>
              <a:t>/jo[ha]n 	Search john or joan</a:t>
            </a:r>
          </a:p>
          <a:p>
            <a:pPr lvl="0"/>
            <a:r>
              <a:rPr lang="en-US"/>
              <a:t>/\&lt; the 	Search the, theatre or then</a:t>
            </a:r>
          </a:p>
          <a:p>
            <a:pPr lvl="0"/>
            <a:r>
              <a:rPr lang="en-US"/>
              <a:t>/the\&gt; 		Search the or breathe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Commands - Search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427644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/\&lt; the\&gt; 	Search the</a:t>
            </a:r>
          </a:p>
          <a:p>
            <a:pPr lvl="0"/>
            <a:r>
              <a:rPr lang="en-US"/>
              <a:t>/\&lt; ¦.\&gt; 	Search all words of 4 letters</a:t>
            </a:r>
          </a:p>
          <a:p>
            <a:pPr lvl="0"/>
            <a:r>
              <a:rPr lang="en-US"/>
              <a:t>/\/ 		Search fred but not alfred or frederick</a:t>
            </a:r>
          </a:p>
          <a:p>
            <a:pPr lvl="0"/>
            <a:r>
              <a:rPr lang="en-US"/>
              <a:t>/fred\|joe 	Search fred or joe</a:t>
            </a:r>
          </a:p>
          <a:p>
            <a:pPr lvl="0"/>
            <a:r>
              <a:rPr lang="en-US"/>
              <a:t>/\&lt;\d\d\d\d\&gt; 	Search exactly 4 digits</a:t>
            </a:r>
          </a:p>
          <a:p>
            <a:pPr lvl="0"/>
            <a:r>
              <a:rPr lang="en-US"/>
              <a:t>/^\n\{3} 	Find 3 empty lines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commands - Search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427644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:bufdo /searchstr/ 	Search in all open files</a:t>
            </a:r>
          </a:p>
          <a:p>
            <a:pPr lvl="0"/>
            <a:r>
              <a:rPr lang="en-US"/>
              <a:t>bufdo %s/something/somethingelse/g 	Search something in all the open buffers and replace it with somethingelse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commands - Replace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42764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:%s/old/new/g 	Replace all occurences of old by new in file</a:t>
            </a:r>
          </a:p>
          <a:p>
            <a:pPr lvl="0"/>
            <a:r>
              <a:rPr lang="en-US"/>
              <a:t>:%s/onward/forward/gi 	Replace onward by forward, case unsensitive</a:t>
            </a:r>
          </a:p>
          <a:p>
            <a:pPr lvl="0"/>
            <a:r>
              <a:rPr lang="en-US"/>
              <a:t>:%s/old/new/gc 	Replace all occurences with confirmation</a:t>
            </a:r>
          </a:p>
          <a:p>
            <a:pPr lvl="0"/>
            <a:r>
              <a:rPr lang="en-US"/>
              <a:t>:2,35s/old/new/g 	Replace all occurences between lines 2 and 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commands - Replace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427644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:5,$s/old/new/g 	Replace all occurences from line 5 to EOF</a:t>
            </a:r>
          </a:p>
          <a:p>
            <a:pPr lvl="0"/>
            <a:r>
              <a:rPr lang="en-US"/>
              <a:t>:%s/^/hello/g 	Replace the begining of each line by hello</a:t>
            </a:r>
          </a:p>
          <a:p>
            <a:pPr lvl="0"/>
            <a:r>
              <a:rPr lang="en-US"/>
              <a:t>:%s/$/Harry/g 	Replace the end of each line by Harry</a:t>
            </a:r>
          </a:p>
          <a:p>
            <a:pPr lvl="0"/>
            <a:r>
              <a:rPr lang="en-US"/>
              <a:t>:%s/onward/forward/gi 	Replace onward by forward, case unsensitive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Change root password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30880" y="1515960"/>
            <a:ext cx="6257160" cy="4276440"/>
          </a:xfrm>
        </p:spPr>
      </p:pic>
    </p:spTree>
    <p:extLst>
      <p:ext uri="{BB962C8B-B14F-4D97-AF65-F5344CB8AC3E}">
        <p14:creationId xmlns:p14="http://schemas.microsoft.com/office/powerpoint/2010/main" val="1008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Vim commands - Replace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0" y="1516320"/>
            <a:ext cx="8747640" cy="427644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None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defPPr>
            <a:lvl1pPr marL="432000" marR="0" lvl="0" indent="-324000">
              <a:spcBef>
                <a:spcPts val="0"/>
              </a:spcBef>
              <a:spcAft>
                <a:spcPts val="1213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740" b="0" i="0" u="none" strike="noStrike">
                <a:ln>
                  <a:noFill/>
                </a:ln>
                <a:solidFill>
                  <a:srgbClr val="FFFFFF"/>
                </a:solidFill>
              </a:defRPr>
            </a:lvl1pPr>
            <a:lvl2pPr marL="864000" marR="0" lvl="1" indent="-288000">
              <a:spcBef>
                <a:spcPts val="0"/>
              </a:spcBef>
              <a:spcAft>
                <a:spcPts val="969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</a:defRPr>
            </a:lvl2pPr>
            <a:lvl3pPr marL="1296000" marR="0" lvl="2" indent="-216000">
              <a:spcBef>
                <a:spcPts val="0"/>
              </a:spcBef>
              <a:spcAft>
                <a:spcPts val="729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2060" b="0" i="0" u="none" strike="noStrike">
                <a:ln>
                  <a:noFill/>
                </a:ln>
                <a:solidFill>
                  <a:srgbClr val="FFFFFF"/>
                </a:solidFill>
              </a:defRPr>
            </a:lvl3pPr>
            <a:lvl4pPr marL="1728000" marR="0" lvl="3" indent="-216000">
              <a:spcBef>
                <a:spcPts val="0"/>
              </a:spcBef>
              <a:spcAft>
                <a:spcPts val="485"/>
              </a:spcAft>
              <a:buClr>
                <a:srgbClr val="FFCC99"/>
              </a:buClr>
              <a:buSzPct val="75000"/>
              <a:buFont typeface="StarSymbol"/>
              <a:buChar char="–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4pPr>
            <a:lvl5pPr marL="2160000" marR="0" lvl="4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5pPr>
            <a:lvl6pPr marL="2592000" marR="0" lvl="5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6pPr>
            <a:lvl7pPr marL="3024000" marR="0" lvl="6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7pPr>
            <a:lvl8pPr marL="3456000" marR="0" lvl="7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8pPr>
            <a:lvl9pPr marL="3887999" marR="0" lvl="8" indent="-216000">
              <a:spcBef>
                <a:spcPts val="0"/>
              </a:spcBef>
              <a:spcAft>
                <a:spcPts val="241"/>
              </a:spcAft>
              <a:buClr>
                <a:srgbClr val="FFCC99"/>
              </a:buClr>
              <a:buSzPct val="45000"/>
              <a:buFont typeface="StarSymbol"/>
              <a:buChar char="●"/>
              <a:defRPr lang="en-US" sz="1720" b="0" i="0" u="none" strike="noStrike">
                <a:ln>
                  <a:noFill/>
                </a:ln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:%s/ *$//g 	Delete all white spaces</a:t>
            </a:r>
          </a:p>
          <a:p>
            <a:pPr lvl="0"/>
            <a:r>
              <a:rPr lang="en-US"/>
              <a:t>:g/string/d 	Delete all lines containing string</a:t>
            </a:r>
          </a:p>
          <a:p>
            <a:pPr lvl="0"/>
            <a:r>
              <a:rPr lang="en-US"/>
              <a:t>:v/string/d 	Delete all lines containing which didn’t contain string</a:t>
            </a:r>
          </a:p>
          <a:p>
            <a:pPr lvl="0"/>
            <a:r>
              <a:rPr lang="en-US"/>
              <a:t>:s/Bill/Steve/ 	Replace the first occurence of Bill by Steve in current line</a:t>
            </a:r>
          </a:p>
          <a:p>
            <a:pPr lvl="0"/>
            <a:r>
              <a:rPr lang="en-US"/>
              <a:t>:s/Bill/Steve/g 	Replace Bill by Steve in current line</a:t>
            </a:r>
          </a:p>
          <a:p>
            <a:pPr lvl="0"/>
            <a:r>
              <a:rPr lang="en-US"/>
              <a:t>:%s/Bill/Steve/g 	Replace Bill by Steve in all the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86000" y="1516320"/>
            <a:ext cx="8747640" cy="427644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en-US" sz="3200">
              <a:latin typeface="Albany" pitchFamily="18"/>
              <a:cs typeface="Tahoma" pitchFamily="2"/>
            </a:endParaRPr>
          </a:p>
          <a:p>
            <a:pPr marL="0" lvl="0" indent="0" algn="ctr">
              <a:buNone/>
            </a:pPr>
            <a:r>
              <a:rPr lang="en-US" sz="3200">
                <a:latin typeface="Albany" pitchFamily="18"/>
                <a:cs typeface="Tahoma" pitchFamily="2"/>
              </a:rPr>
              <a:t>Thank You</a:t>
            </a:r>
          </a:p>
          <a:p>
            <a:pPr marL="0" lvl="0" indent="0" algn="ctr">
              <a:buNone/>
            </a:pPr>
            <a:endParaRPr lang="en-US" sz="3200">
              <a:latin typeface="Albany" pitchFamily="18"/>
              <a:cs typeface="Tahoma" pitchFamily="2"/>
            </a:endParaRPr>
          </a:p>
          <a:p>
            <a:pPr marL="0" lvl="0" indent="0" algn="ctr">
              <a:buNone/>
            </a:pPr>
            <a:r>
              <a:rPr lang="en-US" sz="3200">
                <a:latin typeface="Albany" pitchFamily="18"/>
                <a:cs typeface="Tahoma" pitchFamily="2"/>
              </a:rPr>
              <a:t>Tech Training Team</a:t>
            </a:r>
          </a:p>
          <a:p>
            <a:pPr marL="0" lvl="0" indent="0" algn="ctr">
              <a:buNone/>
            </a:pPr>
            <a:endParaRPr lang="en-US" sz="320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Absolute and Relative paths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5640" y="2652480"/>
            <a:ext cx="8747640" cy="200376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PWD &amp; HOME dirs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5640" y="2248920"/>
            <a:ext cx="8747640" cy="281052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7040" y="1515960"/>
            <a:ext cx="8484840" cy="42764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Albany" pitchFamily="18"/>
                <a:cs typeface="Tahoma" pitchFamily="2"/>
              </a:rPr>
              <a:t>File System commands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1515960"/>
            <a:ext cx="8000999" cy="46562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s-fedo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-blue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../../../../../../../usr/lib/openoffice.org/basis3.3/share/template/en-US/presnt/prs-default.otp</Template>
  <TotalTime>1</TotalTime>
  <Words>275</Words>
  <Application>Microsoft Office PowerPoint</Application>
  <PresentationFormat>Custom</PresentationFormat>
  <Paragraphs>124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prs-fedora</vt:lpstr>
      <vt:lpstr>lyt-bluegrey</vt:lpstr>
      <vt:lpstr>Default</vt:lpstr>
      <vt:lpstr>Linux commands</vt:lpstr>
      <vt:lpstr>File system Hierarchy</vt:lpstr>
      <vt:lpstr>File system Hierarchy</vt:lpstr>
      <vt:lpstr>Change user password</vt:lpstr>
      <vt:lpstr>Change root password</vt:lpstr>
      <vt:lpstr>Absolute and Relative paths</vt:lpstr>
      <vt:lpstr>PWD &amp; HOME dirs</vt:lpstr>
      <vt:lpstr>File System commands</vt:lpstr>
      <vt:lpstr>File System commands</vt:lpstr>
      <vt:lpstr>File System commands</vt:lpstr>
      <vt:lpstr>File System commands</vt:lpstr>
      <vt:lpstr>File System commands</vt:lpstr>
      <vt:lpstr>File System commands</vt:lpstr>
      <vt:lpstr>File System commands</vt:lpstr>
      <vt:lpstr>File System commands</vt:lpstr>
      <vt:lpstr>File System commands</vt:lpstr>
      <vt:lpstr>File System commands</vt:lpstr>
      <vt:lpstr>File System Security</vt:lpstr>
      <vt:lpstr>File System security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Linux Generic Commands</vt:lpstr>
      <vt:lpstr>Vim Editor</vt:lpstr>
      <vt:lpstr>Vim Editor</vt:lpstr>
      <vt:lpstr>Vim Commands</vt:lpstr>
      <vt:lpstr>Vim Commands – Moving in the file</vt:lpstr>
      <vt:lpstr>Vim Commands – Moving in the file</vt:lpstr>
      <vt:lpstr>Vim commands – Cut, Copy, Paste</vt:lpstr>
      <vt:lpstr>Vim Commands - Search</vt:lpstr>
      <vt:lpstr>Vim Commands - Search</vt:lpstr>
      <vt:lpstr>Vim commands - Search</vt:lpstr>
      <vt:lpstr>Vim commands - Replace</vt:lpstr>
      <vt:lpstr>Vim commands - Replace</vt:lpstr>
      <vt:lpstr>Vim commands - Replace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 reference</dc:title>
  <dc:creator>g.prabhunath</dc:creator>
  <cp:lastModifiedBy>Prabhunath </cp:lastModifiedBy>
  <cp:revision>2</cp:revision>
  <dcterms:created xsi:type="dcterms:W3CDTF">2013-09-04T12:28:17Z</dcterms:created>
  <dcterms:modified xsi:type="dcterms:W3CDTF">2016-11-05T07:14:16Z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