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>
      <p:cViewPr varScale="1">
        <p:scale>
          <a:sx n="67" d="100"/>
          <a:sy n="67" d="100"/>
        </p:scale>
        <p:origin x="-12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OMP'!$B$1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OMP'!$B$2:$B$17</c:f>
              <c:numCache>
                <c:formatCode>General</c:formatCode>
                <c:ptCount val="16"/>
                <c:pt idx="0">
                  <c:v>55.764899999999997</c:v>
                </c:pt>
                <c:pt idx="1">
                  <c:v>52.7453</c:v>
                </c:pt>
                <c:pt idx="2">
                  <c:v>52.958399999999997</c:v>
                </c:pt>
                <c:pt idx="3">
                  <c:v>55.673999999999999</c:v>
                </c:pt>
                <c:pt idx="4">
                  <c:v>57.259</c:v>
                </c:pt>
                <c:pt idx="5">
                  <c:v>56.823099999999997</c:v>
                </c:pt>
                <c:pt idx="6">
                  <c:v>58.0989</c:v>
                </c:pt>
                <c:pt idx="7">
                  <c:v>61.059800000000003</c:v>
                </c:pt>
                <c:pt idx="8">
                  <c:v>59.745100000000001</c:v>
                </c:pt>
                <c:pt idx="9">
                  <c:v>60.8855</c:v>
                </c:pt>
                <c:pt idx="10">
                  <c:v>63.251100000000001</c:v>
                </c:pt>
                <c:pt idx="11">
                  <c:v>63.050600000000003</c:v>
                </c:pt>
                <c:pt idx="12">
                  <c:v>63.229599999999998</c:v>
                </c:pt>
                <c:pt idx="13">
                  <c:v>64.9238</c:v>
                </c:pt>
                <c:pt idx="14">
                  <c:v>64.897199999999998</c:v>
                </c:pt>
                <c:pt idx="15">
                  <c:v>64.055499999999995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OMP'!$C$1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OMP'!$C$2:$C$17</c:f>
              <c:numCache>
                <c:formatCode>General</c:formatCode>
                <c:ptCount val="16"/>
                <c:pt idx="0">
                  <c:v>36.071300000000001</c:v>
                </c:pt>
                <c:pt idx="1">
                  <c:v>35.844900000000003</c:v>
                </c:pt>
                <c:pt idx="2">
                  <c:v>35.252699999999997</c:v>
                </c:pt>
                <c:pt idx="3">
                  <c:v>29.903099999999998</c:v>
                </c:pt>
                <c:pt idx="4">
                  <c:v>31.202999999999999</c:v>
                </c:pt>
                <c:pt idx="5">
                  <c:v>27.1511</c:v>
                </c:pt>
                <c:pt idx="6">
                  <c:v>21.335999999999999</c:v>
                </c:pt>
                <c:pt idx="7">
                  <c:v>23.7256</c:v>
                </c:pt>
                <c:pt idx="8">
                  <c:v>21.956</c:v>
                </c:pt>
                <c:pt idx="9">
                  <c:v>21.978200000000001</c:v>
                </c:pt>
                <c:pt idx="10">
                  <c:v>20.802199999999999</c:v>
                </c:pt>
                <c:pt idx="11">
                  <c:v>18.1538</c:v>
                </c:pt>
                <c:pt idx="12">
                  <c:v>20.235099999999999</c:v>
                </c:pt>
                <c:pt idx="13">
                  <c:v>19.367599999999999</c:v>
                </c:pt>
                <c:pt idx="14">
                  <c:v>16.7943</c:v>
                </c:pt>
                <c:pt idx="15">
                  <c:v>18.700199999999999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OMP'!$D$1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OMP'!$D$2:$D$17</c:f>
              <c:numCache>
                <c:formatCode>General</c:formatCode>
                <c:ptCount val="16"/>
                <c:pt idx="0">
                  <c:v>20.896899999999999</c:v>
                </c:pt>
                <c:pt idx="1">
                  <c:v>22.1784</c:v>
                </c:pt>
                <c:pt idx="2">
                  <c:v>21.582899999999999</c:v>
                </c:pt>
                <c:pt idx="3">
                  <c:v>22.536999999999999</c:v>
                </c:pt>
                <c:pt idx="4">
                  <c:v>23.502199999999998</c:v>
                </c:pt>
                <c:pt idx="5">
                  <c:v>22.138500000000001</c:v>
                </c:pt>
                <c:pt idx="6">
                  <c:v>21.595400000000001</c:v>
                </c:pt>
                <c:pt idx="7">
                  <c:v>21.714700000000001</c:v>
                </c:pt>
                <c:pt idx="8">
                  <c:v>23.227599999999999</c:v>
                </c:pt>
                <c:pt idx="9">
                  <c:v>16.960100000000001</c:v>
                </c:pt>
                <c:pt idx="10">
                  <c:v>21.4254</c:v>
                </c:pt>
                <c:pt idx="11">
                  <c:v>22.076699999999999</c:v>
                </c:pt>
                <c:pt idx="12">
                  <c:v>22.678599999999999</c:v>
                </c:pt>
                <c:pt idx="13">
                  <c:v>19.581499999999998</c:v>
                </c:pt>
                <c:pt idx="14">
                  <c:v>22.881699999999999</c:v>
                </c:pt>
                <c:pt idx="15">
                  <c:v>22.855899999999998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OMP'!$E$1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'Thrust OMP'!$A$2:$A$17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OMP'!$E$2:$E$17</c:f>
              <c:numCache>
                <c:formatCode>General</c:formatCode>
                <c:ptCount val="16"/>
                <c:pt idx="0">
                  <c:v>29.167999999999999</c:v>
                </c:pt>
                <c:pt idx="1">
                  <c:v>28.975300000000001</c:v>
                </c:pt>
                <c:pt idx="2">
                  <c:v>27.391400000000001</c:v>
                </c:pt>
                <c:pt idx="3">
                  <c:v>28.2272</c:v>
                </c:pt>
                <c:pt idx="4">
                  <c:v>28.500800000000002</c:v>
                </c:pt>
                <c:pt idx="5">
                  <c:v>29.299399999999999</c:v>
                </c:pt>
                <c:pt idx="6">
                  <c:v>15.6965</c:v>
                </c:pt>
                <c:pt idx="7">
                  <c:v>17.580100000000002</c:v>
                </c:pt>
                <c:pt idx="8">
                  <c:v>28.2605</c:v>
                </c:pt>
                <c:pt idx="9">
                  <c:v>21.329699999999999</c:v>
                </c:pt>
                <c:pt idx="10">
                  <c:v>28.3064</c:v>
                </c:pt>
                <c:pt idx="11">
                  <c:v>27.677499999999998</c:v>
                </c:pt>
                <c:pt idx="12">
                  <c:v>28.334700000000002</c:v>
                </c:pt>
                <c:pt idx="13">
                  <c:v>27.279499999999999</c:v>
                </c:pt>
                <c:pt idx="14">
                  <c:v>26.128399999999999</c:v>
                </c:pt>
                <c:pt idx="15">
                  <c:v>18.2364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90112"/>
        <c:axId val="59662336"/>
      </c:scatterChart>
      <c:valAx>
        <c:axId val="6090112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9662336"/>
        <c:crosses val="autoZero"/>
        <c:crossBetween val="midCat"/>
        <c:majorUnit val="1"/>
      </c:valAx>
      <c:valAx>
        <c:axId val="59662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090112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CUDA'!$C$1</c:f>
              <c:strCache>
                <c:ptCount val="1"/>
                <c:pt idx="0">
                  <c:v>Tesla K20Xm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CUDA'!$C$2:$C$17</c:f>
              <c:numCache>
                <c:formatCode>General</c:formatCode>
                <c:ptCount val="16"/>
                <c:pt idx="0">
                  <c:v>38.990099999999998</c:v>
                </c:pt>
                <c:pt idx="1">
                  <c:v>41.031399999999998</c:v>
                </c:pt>
                <c:pt idx="2">
                  <c:v>42.470799999999997</c:v>
                </c:pt>
                <c:pt idx="3">
                  <c:v>44.203099999999999</c:v>
                </c:pt>
                <c:pt idx="4">
                  <c:v>45.6432</c:v>
                </c:pt>
                <c:pt idx="5">
                  <c:v>47.044199999999996</c:v>
                </c:pt>
                <c:pt idx="6">
                  <c:v>46.463799999999999</c:v>
                </c:pt>
                <c:pt idx="7">
                  <c:v>49.296100000000003</c:v>
                </c:pt>
                <c:pt idx="8">
                  <c:v>45.305100000000003</c:v>
                </c:pt>
                <c:pt idx="9">
                  <c:v>51.311999999999998</c:v>
                </c:pt>
                <c:pt idx="10">
                  <c:v>52.313000000000002</c:v>
                </c:pt>
                <c:pt idx="11">
                  <c:v>53.209200000000003</c:v>
                </c:pt>
                <c:pt idx="12">
                  <c:v>54.0321</c:v>
                </c:pt>
                <c:pt idx="13">
                  <c:v>54.884599999999999</c:v>
                </c:pt>
                <c:pt idx="14">
                  <c:v>55.524900000000002</c:v>
                </c:pt>
                <c:pt idx="15">
                  <c:v>56.194499999999998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CUDA'!$D$1</c:f>
              <c:strCache>
                <c:ptCount val="1"/>
                <c:pt idx="0">
                  <c:v>Tesla K40c</c:v>
                </c:pt>
              </c:strCache>
            </c:strRef>
          </c:tx>
          <c:xVal>
            <c:numRef>
              <c:f>'Thrust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CUDA'!$D$2:$D$17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13856"/>
        <c:axId val="64715776"/>
      </c:scatterChart>
      <c:valAx>
        <c:axId val="64713856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715776"/>
        <c:crosses val="autoZero"/>
        <c:crossBetween val="midCat"/>
        <c:majorUnit val="1"/>
      </c:valAx>
      <c:valAx>
        <c:axId val="64715776"/>
        <c:scaling>
          <c:orientation val="minMax"/>
          <c:max val="60"/>
          <c:min val="3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713856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CPU'!$B$1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CPU'!$B$2:$B$17</c:f>
              <c:numCache>
                <c:formatCode>General</c:formatCode>
                <c:ptCount val="16"/>
                <c:pt idx="0">
                  <c:v>1.2630600000000001</c:v>
                </c:pt>
                <c:pt idx="1">
                  <c:v>1.38219</c:v>
                </c:pt>
                <c:pt idx="2">
                  <c:v>1.5077199999999999</c:v>
                </c:pt>
                <c:pt idx="3">
                  <c:v>1.6200699999999999</c:v>
                </c:pt>
                <c:pt idx="4">
                  <c:v>1.7332099999999999</c:v>
                </c:pt>
                <c:pt idx="5">
                  <c:v>1.8266500000000001</c:v>
                </c:pt>
                <c:pt idx="6">
                  <c:v>1.9045399999999999</c:v>
                </c:pt>
                <c:pt idx="7">
                  <c:v>1.98085</c:v>
                </c:pt>
                <c:pt idx="8">
                  <c:v>2.0646399999999998</c:v>
                </c:pt>
                <c:pt idx="9">
                  <c:v>2.1452399999999998</c:v>
                </c:pt>
                <c:pt idx="10">
                  <c:v>2.2188300000000001</c:v>
                </c:pt>
                <c:pt idx="11">
                  <c:v>2.2818800000000001</c:v>
                </c:pt>
                <c:pt idx="12">
                  <c:v>2.3674400000000002</c:v>
                </c:pt>
                <c:pt idx="13">
                  <c:v>2.4115600000000001</c:v>
                </c:pt>
                <c:pt idx="14">
                  <c:v>2.4910399999999999</c:v>
                </c:pt>
                <c:pt idx="15">
                  <c:v>2.55843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CPU'!$C$1</c:f>
              <c:strCache>
                <c:ptCount val="1"/>
                <c:pt idx="0">
                  <c:v>Xeon E5-2690v2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CPU'!$C$2:$C$17</c:f>
              <c:numCache>
                <c:formatCode>General</c:formatCode>
                <c:ptCount val="16"/>
                <c:pt idx="0">
                  <c:v>5.8181599999999998</c:v>
                </c:pt>
                <c:pt idx="1">
                  <c:v>5.2951100000000002</c:v>
                </c:pt>
                <c:pt idx="2">
                  <c:v>5.6645300000000001</c:v>
                </c:pt>
                <c:pt idx="3">
                  <c:v>5.6244800000000001</c:v>
                </c:pt>
                <c:pt idx="4">
                  <c:v>5.6945199999999998</c:v>
                </c:pt>
                <c:pt idx="5">
                  <c:v>5.5730700000000004</c:v>
                </c:pt>
                <c:pt idx="6">
                  <c:v>5.3433700000000002</c:v>
                </c:pt>
                <c:pt idx="7">
                  <c:v>5.6022699999999999</c:v>
                </c:pt>
                <c:pt idx="8">
                  <c:v>5.5785200000000001</c:v>
                </c:pt>
                <c:pt idx="9">
                  <c:v>5.6356999999999999</c:v>
                </c:pt>
                <c:pt idx="10">
                  <c:v>5.5953900000000001</c:v>
                </c:pt>
                <c:pt idx="11">
                  <c:v>5.4961099999999998</c:v>
                </c:pt>
                <c:pt idx="12">
                  <c:v>5.5747200000000001</c:v>
                </c:pt>
                <c:pt idx="13">
                  <c:v>5.5773999999999999</c:v>
                </c:pt>
                <c:pt idx="14">
                  <c:v>5.6160100000000002</c:v>
                </c:pt>
                <c:pt idx="15">
                  <c:v>5.6604900000000002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CPU'!$D$1</c:f>
              <c:strCache>
                <c:ptCount val="1"/>
                <c:pt idx="0">
                  <c:v>i7-5960X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CPU'!$D$2:$D$17</c:f>
              <c:numCache>
                <c:formatCode>General</c:formatCode>
                <c:ptCount val="16"/>
                <c:pt idx="0">
                  <c:v>8.9993099999999995</c:v>
                </c:pt>
                <c:pt idx="1">
                  <c:v>9.3288200000000003</c:v>
                </c:pt>
                <c:pt idx="2">
                  <c:v>9.5567499999999992</c:v>
                </c:pt>
                <c:pt idx="3">
                  <c:v>9.4180899999999994</c:v>
                </c:pt>
                <c:pt idx="4">
                  <c:v>9.8004599999999993</c:v>
                </c:pt>
                <c:pt idx="5">
                  <c:v>9.9639699999999998</c:v>
                </c:pt>
                <c:pt idx="6">
                  <c:v>10.4072</c:v>
                </c:pt>
                <c:pt idx="7">
                  <c:v>10.1342</c:v>
                </c:pt>
                <c:pt idx="8">
                  <c:v>10.0783</c:v>
                </c:pt>
                <c:pt idx="9">
                  <c:v>10.291700000000001</c:v>
                </c:pt>
                <c:pt idx="10">
                  <c:v>10.3742</c:v>
                </c:pt>
                <c:pt idx="11">
                  <c:v>10.442600000000001</c:v>
                </c:pt>
                <c:pt idx="12">
                  <c:v>10.262700000000001</c:v>
                </c:pt>
                <c:pt idx="13">
                  <c:v>10.384</c:v>
                </c:pt>
                <c:pt idx="14">
                  <c:v>10.694100000000001</c:v>
                </c:pt>
                <c:pt idx="15">
                  <c:v>9.84511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CPU'!$E$1</c:f>
              <c:strCache>
                <c:ptCount val="1"/>
                <c:pt idx="0">
                  <c:v>Opteron</c:v>
                </c:pt>
              </c:strCache>
            </c:strRef>
          </c:tx>
          <c:xVal>
            <c:numRef>
              <c:f>'VexCL CPU'!$A$2:$A$17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CPU'!$E$2:$E$17</c:f>
              <c:numCache>
                <c:formatCode>General</c:formatCode>
                <c:ptCount val="16"/>
                <c:pt idx="0">
                  <c:v>31.537500000000001</c:v>
                </c:pt>
                <c:pt idx="1">
                  <c:v>28.970700000000001</c:v>
                </c:pt>
                <c:pt idx="2">
                  <c:v>28.620100000000001</c:v>
                </c:pt>
                <c:pt idx="3">
                  <c:v>19.258099999999999</c:v>
                </c:pt>
                <c:pt idx="4">
                  <c:v>16.030999999999999</c:v>
                </c:pt>
                <c:pt idx="5">
                  <c:v>15.647600000000001</c:v>
                </c:pt>
                <c:pt idx="6">
                  <c:v>14.6526</c:v>
                </c:pt>
                <c:pt idx="7">
                  <c:v>9.5356699999999996</c:v>
                </c:pt>
                <c:pt idx="8">
                  <c:v>12.3348</c:v>
                </c:pt>
                <c:pt idx="9">
                  <c:v>11.848800000000001</c:v>
                </c:pt>
                <c:pt idx="10">
                  <c:v>11.2196</c:v>
                </c:pt>
                <c:pt idx="11">
                  <c:v>11.2858</c:v>
                </c:pt>
                <c:pt idx="12">
                  <c:v>11.1633</c:v>
                </c:pt>
                <c:pt idx="13">
                  <c:v>11.1981</c:v>
                </c:pt>
                <c:pt idx="14">
                  <c:v>10.7796</c:v>
                </c:pt>
                <c:pt idx="15">
                  <c:v>10.866899999999999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45536"/>
        <c:axId val="64548224"/>
      </c:scatterChart>
      <c:valAx>
        <c:axId val="64545536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548224"/>
        <c:crosses val="autoZero"/>
        <c:crossBetween val="midCat"/>
        <c:majorUnit val="1"/>
      </c:valAx>
      <c:valAx>
        <c:axId val="64548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4545536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GPU'!$B$1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GPU'!$B$2:$B$17</c:f>
              <c:numCache>
                <c:formatCode>General</c:formatCode>
                <c:ptCount val="16"/>
                <c:pt idx="0">
                  <c:v>3.7445599999999999</c:v>
                </c:pt>
                <c:pt idx="1">
                  <c:v>3.8415599999999999</c:v>
                </c:pt>
                <c:pt idx="2">
                  <c:v>4.1449100000000003</c:v>
                </c:pt>
                <c:pt idx="3">
                  <c:v>4.00962</c:v>
                </c:pt>
                <c:pt idx="4">
                  <c:v>3.9810099999999999</c:v>
                </c:pt>
                <c:pt idx="5">
                  <c:v>4.3714899999999997</c:v>
                </c:pt>
                <c:pt idx="6">
                  <c:v>4.1862399999999997</c:v>
                </c:pt>
                <c:pt idx="7">
                  <c:v>4.2914500000000002</c:v>
                </c:pt>
                <c:pt idx="8">
                  <c:v>4.2344099999999996</c:v>
                </c:pt>
                <c:pt idx="9">
                  <c:v>4.4534599999999998</c:v>
                </c:pt>
                <c:pt idx="10">
                  <c:v>4.3612299999999999</c:v>
                </c:pt>
                <c:pt idx="11">
                  <c:v>4.4196799999999996</c:v>
                </c:pt>
                <c:pt idx="12">
                  <c:v>4.5283699999999998</c:v>
                </c:pt>
                <c:pt idx="13">
                  <c:v>4.6705100000000002</c:v>
                </c:pt>
                <c:pt idx="14">
                  <c:v>4.4356299999999997</c:v>
                </c:pt>
                <c:pt idx="15">
                  <c:v>4.7038200000000003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GPU'!$C$1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GPU'!$C$2:$C$17</c:f>
              <c:numCache>
                <c:formatCode>General</c:formatCode>
                <c:ptCount val="16"/>
                <c:pt idx="0">
                  <c:v>42.024500000000003</c:v>
                </c:pt>
                <c:pt idx="1">
                  <c:v>42.042000000000002</c:v>
                </c:pt>
                <c:pt idx="2">
                  <c:v>42.550400000000003</c:v>
                </c:pt>
                <c:pt idx="3">
                  <c:v>42.6387</c:v>
                </c:pt>
                <c:pt idx="4">
                  <c:v>42.642299999999999</c:v>
                </c:pt>
                <c:pt idx="5">
                  <c:v>42.727600000000002</c:v>
                </c:pt>
                <c:pt idx="6">
                  <c:v>43.058300000000003</c:v>
                </c:pt>
                <c:pt idx="7">
                  <c:v>43.051200000000001</c:v>
                </c:pt>
                <c:pt idx="8">
                  <c:v>43.047899999999998</c:v>
                </c:pt>
                <c:pt idx="9">
                  <c:v>43.075200000000002</c:v>
                </c:pt>
                <c:pt idx="10">
                  <c:v>43.2408</c:v>
                </c:pt>
                <c:pt idx="11">
                  <c:v>43.1434</c:v>
                </c:pt>
                <c:pt idx="12">
                  <c:v>43.312600000000003</c:v>
                </c:pt>
                <c:pt idx="13">
                  <c:v>43.287199999999999</c:v>
                </c:pt>
                <c:pt idx="14">
                  <c:v>43.322899999999997</c:v>
                </c:pt>
                <c:pt idx="15">
                  <c:v>43.3108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GPU'!$D$1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GPU'!$D$2:$D$17</c:f>
              <c:numCache>
                <c:formatCode>General</c:formatCode>
                <c:ptCount val="16"/>
                <c:pt idx="0">
                  <c:v>41.220700000000001</c:v>
                </c:pt>
                <c:pt idx="1">
                  <c:v>41.579000000000001</c:v>
                </c:pt>
                <c:pt idx="2">
                  <c:v>37.820799999999998</c:v>
                </c:pt>
                <c:pt idx="3">
                  <c:v>42.1066</c:v>
                </c:pt>
                <c:pt idx="4">
                  <c:v>41.892499999999998</c:v>
                </c:pt>
                <c:pt idx="5">
                  <c:v>36.782600000000002</c:v>
                </c:pt>
                <c:pt idx="6">
                  <c:v>42.304600000000001</c:v>
                </c:pt>
                <c:pt idx="7">
                  <c:v>42.348999999999997</c:v>
                </c:pt>
                <c:pt idx="8">
                  <c:v>40.593499999999999</c:v>
                </c:pt>
                <c:pt idx="9">
                  <c:v>42.5505</c:v>
                </c:pt>
                <c:pt idx="10">
                  <c:v>42.679400000000001</c:v>
                </c:pt>
                <c:pt idx="11">
                  <c:v>38.505299999999998</c:v>
                </c:pt>
                <c:pt idx="12">
                  <c:v>42.726999999999997</c:v>
                </c:pt>
                <c:pt idx="13">
                  <c:v>42.804099999999998</c:v>
                </c:pt>
                <c:pt idx="14">
                  <c:v>40.862299999999998</c:v>
                </c:pt>
                <c:pt idx="15">
                  <c:v>42.846400000000003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GPU'!$E$1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GPU'!$E$2:$E$17</c:f>
              <c:numCache>
                <c:formatCode>General</c:formatCode>
                <c:ptCount val="16"/>
                <c:pt idx="0">
                  <c:v>66.7179</c:v>
                </c:pt>
                <c:pt idx="1">
                  <c:v>74.811300000000003</c:v>
                </c:pt>
                <c:pt idx="2">
                  <c:v>74.842299999999994</c:v>
                </c:pt>
                <c:pt idx="3">
                  <c:v>76.757499999999993</c:v>
                </c:pt>
                <c:pt idx="4">
                  <c:v>76.929199999999994</c:v>
                </c:pt>
                <c:pt idx="5">
                  <c:v>78.070999999999998</c:v>
                </c:pt>
                <c:pt idx="6">
                  <c:v>76.521699999999996</c:v>
                </c:pt>
                <c:pt idx="7">
                  <c:v>69.490799999999993</c:v>
                </c:pt>
                <c:pt idx="8">
                  <c:v>79.900700000000001</c:v>
                </c:pt>
                <c:pt idx="9">
                  <c:v>79.400499999999994</c:v>
                </c:pt>
                <c:pt idx="10">
                  <c:v>64.834900000000005</c:v>
                </c:pt>
                <c:pt idx="11">
                  <c:v>70.411500000000004</c:v>
                </c:pt>
                <c:pt idx="12">
                  <c:v>80.845399999999998</c:v>
                </c:pt>
                <c:pt idx="13">
                  <c:v>73.750399999999999</c:v>
                </c:pt>
                <c:pt idx="14">
                  <c:v>74.112099999999998</c:v>
                </c:pt>
                <c:pt idx="15">
                  <c:v>72.165400000000005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GPU'!$F$1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GPU'!$A$2:$A$17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GPU'!$F$2:$F$17</c:f>
              <c:numCache>
                <c:formatCode>General</c:formatCode>
                <c:ptCount val="16"/>
                <c:pt idx="0">
                  <c:v>90.348299999999995</c:v>
                </c:pt>
                <c:pt idx="1">
                  <c:v>90.518600000000006</c:v>
                </c:pt>
                <c:pt idx="2">
                  <c:v>93.240600000000001</c:v>
                </c:pt>
                <c:pt idx="3">
                  <c:v>93.988</c:v>
                </c:pt>
                <c:pt idx="4">
                  <c:v>101.405</c:v>
                </c:pt>
                <c:pt idx="5">
                  <c:v>97.145200000000003</c:v>
                </c:pt>
                <c:pt idx="6">
                  <c:v>103.498</c:v>
                </c:pt>
                <c:pt idx="7">
                  <c:v>97.877799999999993</c:v>
                </c:pt>
                <c:pt idx="8">
                  <c:v>107.827</c:v>
                </c:pt>
                <c:pt idx="9">
                  <c:v>110.166</c:v>
                </c:pt>
                <c:pt idx="10">
                  <c:v>101.389</c:v>
                </c:pt>
                <c:pt idx="11">
                  <c:v>110.58799999999999</c:v>
                </c:pt>
                <c:pt idx="12">
                  <c:v>107.85599999999999</c:v>
                </c:pt>
                <c:pt idx="13">
                  <c:v>100.39100000000001</c:v>
                </c:pt>
                <c:pt idx="14">
                  <c:v>101.22499999999999</c:v>
                </c:pt>
                <c:pt idx="15">
                  <c:v>101.008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10048"/>
        <c:axId val="62718336"/>
      </c:scatterChart>
      <c:valAx>
        <c:axId val="62610048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718336"/>
        <c:crosses val="autoZero"/>
        <c:crossBetween val="midCat"/>
        <c:majorUnit val="1"/>
      </c:valAx>
      <c:valAx>
        <c:axId val="62718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610048"/>
        <c:crosses val="autoZero"/>
        <c:crossBetween val="midCat"/>
        <c:majorUnit val="8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CUDA'!$B$1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CUDA'!$B$2:$B$17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CUDA'!$C$1</c:f>
              <c:strCache>
                <c:ptCount val="1"/>
                <c:pt idx="0">
                  <c:v>1_K40c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CUDA'!$C$2:$C$17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CUDA'!$D$1</c:f>
              <c:strCache>
                <c:ptCount val="1"/>
                <c:pt idx="0">
                  <c:v>2_K40c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CUDA'!$D$2:$D$17</c:f>
              <c:numCache>
                <c:formatCode>General</c:formatCode>
                <c:ptCount val="16"/>
                <c:pt idx="0">
                  <c:v>68.456699999999998</c:v>
                </c:pt>
                <c:pt idx="1">
                  <c:v>76.535200000000003</c:v>
                </c:pt>
                <c:pt idx="2">
                  <c:v>72.2119</c:v>
                </c:pt>
                <c:pt idx="3">
                  <c:v>76.451700000000002</c:v>
                </c:pt>
                <c:pt idx="4">
                  <c:v>79.060199999999995</c:v>
                </c:pt>
                <c:pt idx="5">
                  <c:v>79.738100000000003</c:v>
                </c:pt>
                <c:pt idx="6">
                  <c:v>73.583299999999994</c:v>
                </c:pt>
                <c:pt idx="7">
                  <c:v>74.790300000000002</c:v>
                </c:pt>
                <c:pt idx="8">
                  <c:v>81.344499999999996</c:v>
                </c:pt>
                <c:pt idx="9">
                  <c:v>80.208200000000005</c:v>
                </c:pt>
                <c:pt idx="10">
                  <c:v>75.502899999999997</c:v>
                </c:pt>
                <c:pt idx="11">
                  <c:v>82.391499999999994</c:v>
                </c:pt>
                <c:pt idx="12">
                  <c:v>82.9953</c:v>
                </c:pt>
                <c:pt idx="13">
                  <c:v>83.408100000000005</c:v>
                </c:pt>
                <c:pt idx="14">
                  <c:v>83.363200000000006</c:v>
                </c:pt>
                <c:pt idx="15">
                  <c:v>84.197400000000002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CUDA'!$E$1</c:f>
              <c:strCache>
                <c:ptCount val="1"/>
                <c:pt idx="0">
                  <c:v>3_K20Xm</c:v>
                </c:pt>
              </c:strCache>
            </c:strRef>
          </c:tx>
          <c:xVal>
            <c:numRef>
              <c:f>'VexCL 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CUDA'!$E$2:$E$17</c:f>
              <c:numCache>
                <c:formatCode>General</c:formatCode>
                <c:ptCount val="16"/>
                <c:pt idx="0">
                  <c:v>84.759100000000004</c:v>
                </c:pt>
                <c:pt idx="1">
                  <c:v>95.859700000000004</c:v>
                </c:pt>
                <c:pt idx="2">
                  <c:v>96.8583</c:v>
                </c:pt>
                <c:pt idx="3">
                  <c:v>95.585400000000007</c:v>
                </c:pt>
                <c:pt idx="4">
                  <c:v>100.81399999999999</c:v>
                </c:pt>
                <c:pt idx="5">
                  <c:v>102.334</c:v>
                </c:pt>
                <c:pt idx="6">
                  <c:v>95.599599999999995</c:v>
                </c:pt>
                <c:pt idx="7">
                  <c:v>106.697</c:v>
                </c:pt>
                <c:pt idx="8">
                  <c:v>100.821</c:v>
                </c:pt>
                <c:pt idx="9">
                  <c:v>98.966300000000004</c:v>
                </c:pt>
                <c:pt idx="10">
                  <c:v>99.195499999999996</c:v>
                </c:pt>
                <c:pt idx="11">
                  <c:v>100.682</c:v>
                </c:pt>
                <c:pt idx="12">
                  <c:v>102.672</c:v>
                </c:pt>
                <c:pt idx="13">
                  <c:v>101.605</c:v>
                </c:pt>
                <c:pt idx="14">
                  <c:v>102.699</c:v>
                </c:pt>
                <c:pt idx="15">
                  <c:v>104.994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317120"/>
        <c:axId val="113378048"/>
      </c:scatterChart>
      <c:valAx>
        <c:axId val="65317120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378048"/>
        <c:crosses val="autoZero"/>
        <c:crossBetween val="midCat"/>
        <c:majorUnit val="1"/>
      </c:valAx>
      <c:valAx>
        <c:axId val="113378048"/>
        <c:scaling>
          <c:orientation val="minMax"/>
          <c:max val="110"/>
          <c:min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5317120"/>
        <c:crosses val="autoZero"/>
        <c:crossBetween val="midCat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'Thrust VS VexCL_CUDA'!$B$1</c:f>
              <c:strCache>
                <c:ptCount val="1"/>
                <c:pt idx="0">
                  <c:v>GTX_770_CUDA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VexCL_CUDA'!$B$2:$B$17</c:f>
              <c:numCache>
                <c:formatCode>General</c:formatCode>
                <c:ptCount val="16"/>
                <c:pt idx="0">
                  <c:v>41.413499999999999</c:v>
                </c:pt>
                <c:pt idx="1">
                  <c:v>43.538400000000003</c:v>
                </c:pt>
                <c:pt idx="2">
                  <c:v>45.064599999999999</c:v>
                </c:pt>
                <c:pt idx="3">
                  <c:v>46.452500000000001</c:v>
                </c:pt>
                <c:pt idx="4">
                  <c:v>47.945099999999996</c:v>
                </c:pt>
                <c:pt idx="5">
                  <c:v>49.092399999999998</c:v>
                </c:pt>
                <c:pt idx="6">
                  <c:v>50.594499999999996</c:v>
                </c:pt>
                <c:pt idx="7">
                  <c:v>51.543900000000001</c:v>
                </c:pt>
                <c:pt idx="8">
                  <c:v>52.362400000000001</c:v>
                </c:pt>
                <c:pt idx="9">
                  <c:v>53.436300000000003</c:v>
                </c:pt>
                <c:pt idx="10">
                  <c:v>54.360700000000001</c:v>
                </c:pt>
                <c:pt idx="11">
                  <c:v>54.984299999999998</c:v>
                </c:pt>
                <c:pt idx="12">
                  <c:v>55.726599999999998</c:v>
                </c:pt>
                <c:pt idx="13">
                  <c:v>56.573900000000002</c:v>
                </c:pt>
                <c:pt idx="14">
                  <c:v>57.196399999999997</c:v>
                </c:pt>
                <c:pt idx="15">
                  <c:v>57.771500000000003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'Thrust VS VexCL_CUDA'!$C$1</c:f>
              <c:strCache>
                <c:ptCount val="1"/>
                <c:pt idx="0">
                  <c:v>Tesla_K40c_CUDA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VexCL_CUDA'!$C$2:$C$17</c:f>
              <c:numCache>
                <c:formatCode>General</c:formatCode>
                <c:ptCount val="16"/>
                <c:pt idx="0">
                  <c:v>35.147399999999998</c:v>
                </c:pt>
                <c:pt idx="1">
                  <c:v>37.833599999999997</c:v>
                </c:pt>
                <c:pt idx="2">
                  <c:v>39.604300000000002</c:v>
                </c:pt>
                <c:pt idx="3">
                  <c:v>41.4116</c:v>
                </c:pt>
                <c:pt idx="4">
                  <c:v>42.381300000000003</c:v>
                </c:pt>
                <c:pt idx="5">
                  <c:v>44.272399999999998</c:v>
                </c:pt>
                <c:pt idx="6">
                  <c:v>45.706699999999998</c:v>
                </c:pt>
                <c:pt idx="7">
                  <c:v>46.763599999999997</c:v>
                </c:pt>
                <c:pt idx="8">
                  <c:v>48.023699999999998</c:v>
                </c:pt>
                <c:pt idx="9">
                  <c:v>49.159100000000002</c:v>
                </c:pt>
                <c:pt idx="10">
                  <c:v>50.256300000000003</c:v>
                </c:pt>
                <c:pt idx="11">
                  <c:v>50.856499999999997</c:v>
                </c:pt>
                <c:pt idx="12">
                  <c:v>52.049100000000003</c:v>
                </c:pt>
                <c:pt idx="13">
                  <c:v>52.718200000000003</c:v>
                </c:pt>
                <c:pt idx="14">
                  <c:v>53.509399999999999</c:v>
                </c:pt>
                <c:pt idx="15">
                  <c:v>54.360199999999999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'Thrust VS VexCL_CUDA'!$D$1</c:f>
              <c:strCache>
                <c:ptCount val="1"/>
                <c:pt idx="0">
                  <c:v>GTX_770_VexCL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VexCL_CUDA'!$D$2:$D$17</c:f>
              <c:numCache>
                <c:formatCode>General</c:formatCode>
                <c:ptCount val="16"/>
                <c:pt idx="0">
                  <c:v>42.536700000000003</c:v>
                </c:pt>
                <c:pt idx="1">
                  <c:v>42.538600000000002</c:v>
                </c:pt>
                <c:pt idx="2">
                  <c:v>42.828600000000002</c:v>
                </c:pt>
                <c:pt idx="3">
                  <c:v>42.922699999999999</c:v>
                </c:pt>
                <c:pt idx="4">
                  <c:v>43.060299999999998</c:v>
                </c:pt>
                <c:pt idx="5">
                  <c:v>43.038800000000002</c:v>
                </c:pt>
                <c:pt idx="6">
                  <c:v>43.23</c:v>
                </c:pt>
                <c:pt idx="7">
                  <c:v>43.245899999999999</c:v>
                </c:pt>
                <c:pt idx="8">
                  <c:v>43.245600000000003</c:v>
                </c:pt>
                <c:pt idx="9">
                  <c:v>43.366</c:v>
                </c:pt>
                <c:pt idx="10">
                  <c:v>43.429000000000002</c:v>
                </c:pt>
                <c:pt idx="11">
                  <c:v>43.311799999999998</c:v>
                </c:pt>
                <c:pt idx="12">
                  <c:v>43.505600000000001</c:v>
                </c:pt>
                <c:pt idx="13">
                  <c:v>43.509399999999999</c:v>
                </c:pt>
                <c:pt idx="14">
                  <c:v>43.636099999999999</c:v>
                </c:pt>
                <c:pt idx="15">
                  <c:v>43.583799999999997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'Thrust VS VexCL_CUDA'!$E$1</c:f>
              <c:strCache>
                <c:ptCount val="1"/>
                <c:pt idx="0">
                  <c:v>Tesla_K40c_VexCL</c:v>
                </c:pt>
              </c:strCache>
            </c:strRef>
          </c:tx>
          <c:xVal>
            <c:numRef>
              <c:f>'Thrust VS VexCL_CUDA'!$A$2:$A$17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'Thrust VS VexCL_CUDA'!$E$2:$E$17</c:f>
              <c:numCache>
                <c:formatCode>General</c:formatCode>
                <c:ptCount val="16"/>
                <c:pt idx="0">
                  <c:v>42.453400000000002</c:v>
                </c:pt>
                <c:pt idx="1">
                  <c:v>42.778799999999997</c:v>
                </c:pt>
                <c:pt idx="2">
                  <c:v>40.077399999999997</c:v>
                </c:pt>
                <c:pt idx="3">
                  <c:v>43.027700000000003</c:v>
                </c:pt>
                <c:pt idx="4">
                  <c:v>43.1282</c:v>
                </c:pt>
                <c:pt idx="5">
                  <c:v>40.317</c:v>
                </c:pt>
                <c:pt idx="6">
                  <c:v>43.2117</c:v>
                </c:pt>
                <c:pt idx="7">
                  <c:v>43.361199999999997</c:v>
                </c:pt>
                <c:pt idx="8">
                  <c:v>41.9773</c:v>
                </c:pt>
                <c:pt idx="9">
                  <c:v>43.448399999999999</c:v>
                </c:pt>
                <c:pt idx="10">
                  <c:v>43.748800000000003</c:v>
                </c:pt>
                <c:pt idx="11">
                  <c:v>40.956499999999998</c:v>
                </c:pt>
                <c:pt idx="12">
                  <c:v>43.913800000000002</c:v>
                </c:pt>
                <c:pt idx="13">
                  <c:v>43.9358</c:v>
                </c:pt>
                <c:pt idx="14">
                  <c:v>42.11</c:v>
                </c:pt>
                <c:pt idx="15">
                  <c:v>43.945999999999998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21024"/>
        <c:axId val="62740352"/>
      </c:scatterChart>
      <c:valAx>
        <c:axId val="62721024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  <a:r>
                  <a:rPr lang="en-US" baseline="0"/>
                  <a:t> million (1024*1024)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740352"/>
        <c:crosses val="autoZero"/>
        <c:crossBetween val="midCat"/>
        <c:majorUnit val="1"/>
      </c:valAx>
      <c:valAx>
        <c:axId val="62740352"/>
        <c:scaling>
          <c:orientation val="minMax"/>
          <c:max val="60"/>
          <c:min val="3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721024"/>
        <c:crosses val="autoZero"/>
        <c:crossBetween val="midCat"/>
        <c:majorUnit val="2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'VexCL BW'!$B$1</c:f>
              <c:strCache>
                <c:ptCount val="1"/>
                <c:pt idx="0">
                  <c:v>1_K40c_CUDA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BW'!$B$2:$B$17</c:f>
              <c:numCache>
                <c:formatCode>General</c:formatCode>
                <c:ptCount val="16"/>
                <c:pt idx="0">
                  <c:v>124.538</c:v>
                </c:pt>
                <c:pt idx="1">
                  <c:v>128.154</c:v>
                </c:pt>
                <c:pt idx="2">
                  <c:v>128.636</c:v>
                </c:pt>
                <c:pt idx="3">
                  <c:v>128.54900000000001</c:v>
                </c:pt>
                <c:pt idx="4">
                  <c:v>128.636</c:v>
                </c:pt>
                <c:pt idx="5">
                  <c:v>128.74700000000001</c:v>
                </c:pt>
                <c:pt idx="6">
                  <c:v>129.00800000000001</c:v>
                </c:pt>
                <c:pt idx="7">
                  <c:v>129.00200000000001</c:v>
                </c:pt>
                <c:pt idx="8">
                  <c:v>133.59800000000001</c:v>
                </c:pt>
                <c:pt idx="9">
                  <c:v>129.494</c:v>
                </c:pt>
                <c:pt idx="10">
                  <c:v>129.423</c:v>
                </c:pt>
                <c:pt idx="11">
                  <c:v>129.19999999999999</c:v>
                </c:pt>
                <c:pt idx="12">
                  <c:v>129.404</c:v>
                </c:pt>
                <c:pt idx="13">
                  <c:v>129.55500000000001</c:v>
                </c:pt>
                <c:pt idx="14">
                  <c:v>129.374</c:v>
                </c:pt>
                <c:pt idx="15">
                  <c:v>129.44300000000001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'VexCL BW'!$C$1</c:f>
              <c:strCache>
                <c:ptCount val="1"/>
                <c:pt idx="0">
                  <c:v>2_K40c_CUDA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BW'!$C$2:$C$17</c:f>
              <c:numCache>
                <c:formatCode>General</c:formatCode>
                <c:ptCount val="16"/>
                <c:pt idx="0">
                  <c:v>124.379</c:v>
                </c:pt>
                <c:pt idx="1">
                  <c:v>131.78</c:v>
                </c:pt>
                <c:pt idx="2">
                  <c:v>133.35300000000001</c:v>
                </c:pt>
                <c:pt idx="3">
                  <c:v>137.863</c:v>
                </c:pt>
                <c:pt idx="4">
                  <c:v>137.81299999999999</c:v>
                </c:pt>
                <c:pt idx="5">
                  <c:v>138.59399999999999</c:v>
                </c:pt>
                <c:pt idx="6">
                  <c:v>139.44</c:v>
                </c:pt>
                <c:pt idx="7">
                  <c:v>140.76300000000001</c:v>
                </c:pt>
                <c:pt idx="8">
                  <c:v>141.43799999999999</c:v>
                </c:pt>
                <c:pt idx="9">
                  <c:v>142.55699999999999</c:v>
                </c:pt>
                <c:pt idx="10">
                  <c:v>144.51</c:v>
                </c:pt>
                <c:pt idx="11">
                  <c:v>146.06399999999999</c:v>
                </c:pt>
                <c:pt idx="12">
                  <c:v>146.17099999999999</c:v>
                </c:pt>
                <c:pt idx="13">
                  <c:v>146.447</c:v>
                </c:pt>
                <c:pt idx="14">
                  <c:v>146.89099999999999</c:v>
                </c:pt>
                <c:pt idx="15">
                  <c:v>147.96299999999999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'VexCL BW'!$D$1</c:f>
              <c:strCache>
                <c:ptCount val="1"/>
                <c:pt idx="0">
                  <c:v>APU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BW'!$D$2:$D$17</c:f>
              <c:numCache>
                <c:formatCode>General</c:formatCode>
                <c:ptCount val="16"/>
                <c:pt idx="0">
                  <c:v>144.4</c:v>
                </c:pt>
                <c:pt idx="1">
                  <c:v>145.262</c:v>
                </c:pt>
                <c:pt idx="2">
                  <c:v>145.68600000000001</c:v>
                </c:pt>
                <c:pt idx="3">
                  <c:v>146.24600000000001</c:v>
                </c:pt>
                <c:pt idx="4">
                  <c:v>146.02600000000001</c:v>
                </c:pt>
                <c:pt idx="5">
                  <c:v>146.679</c:v>
                </c:pt>
                <c:pt idx="6">
                  <c:v>146.441</c:v>
                </c:pt>
                <c:pt idx="7">
                  <c:v>146.982</c:v>
                </c:pt>
                <c:pt idx="8">
                  <c:v>147.04499999999999</c:v>
                </c:pt>
                <c:pt idx="9">
                  <c:v>147.005</c:v>
                </c:pt>
                <c:pt idx="10">
                  <c:v>147.595</c:v>
                </c:pt>
                <c:pt idx="11">
                  <c:v>147.75</c:v>
                </c:pt>
                <c:pt idx="12">
                  <c:v>147.76300000000001</c:v>
                </c:pt>
                <c:pt idx="13">
                  <c:v>147.10599999999999</c:v>
                </c:pt>
                <c:pt idx="14">
                  <c:v>147.886</c:v>
                </c:pt>
                <c:pt idx="15">
                  <c:v>147.23599999999999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'VexCL BW'!$E$1</c:f>
              <c:strCache>
                <c:ptCount val="1"/>
                <c:pt idx="0">
                  <c:v>1_K20Xm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BW'!$E$2:$E$17</c:f>
              <c:numCache>
                <c:formatCode>General</c:formatCode>
                <c:ptCount val="16"/>
                <c:pt idx="0">
                  <c:v>133.50700000000001</c:v>
                </c:pt>
                <c:pt idx="1">
                  <c:v>135.02799999999999</c:v>
                </c:pt>
                <c:pt idx="2">
                  <c:v>135.37899999999999</c:v>
                </c:pt>
                <c:pt idx="3">
                  <c:v>135.40600000000001</c:v>
                </c:pt>
                <c:pt idx="4">
                  <c:v>135.994</c:v>
                </c:pt>
                <c:pt idx="5">
                  <c:v>135.91</c:v>
                </c:pt>
                <c:pt idx="6">
                  <c:v>136.07900000000001</c:v>
                </c:pt>
                <c:pt idx="7">
                  <c:v>136.119</c:v>
                </c:pt>
                <c:pt idx="8">
                  <c:v>136.47399999999999</c:v>
                </c:pt>
                <c:pt idx="9">
                  <c:v>139.495</c:v>
                </c:pt>
                <c:pt idx="10">
                  <c:v>136.61000000000001</c:v>
                </c:pt>
                <c:pt idx="11">
                  <c:v>136.904</c:v>
                </c:pt>
                <c:pt idx="12">
                  <c:v>136.90799999999999</c:v>
                </c:pt>
                <c:pt idx="13">
                  <c:v>136.92599999999999</c:v>
                </c:pt>
                <c:pt idx="14">
                  <c:v>136.93700000000001</c:v>
                </c:pt>
                <c:pt idx="15">
                  <c:v>137.02000000000001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'VexCL BW'!$F$1</c:f>
              <c:strCache>
                <c:ptCount val="1"/>
                <c:pt idx="0">
                  <c:v>2_K20Xm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BW'!$F$2:$F$17</c:f>
              <c:numCache>
                <c:formatCode>General</c:formatCode>
                <c:ptCount val="16"/>
                <c:pt idx="0">
                  <c:v>95.375</c:v>
                </c:pt>
                <c:pt idx="1">
                  <c:v>104.41</c:v>
                </c:pt>
                <c:pt idx="2">
                  <c:v>107.126</c:v>
                </c:pt>
                <c:pt idx="3">
                  <c:v>108.447</c:v>
                </c:pt>
                <c:pt idx="4">
                  <c:v>110.605</c:v>
                </c:pt>
                <c:pt idx="5">
                  <c:v>112.7</c:v>
                </c:pt>
                <c:pt idx="6">
                  <c:v>113.06399999999999</c:v>
                </c:pt>
                <c:pt idx="7">
                  <c:v>114.468</c:v>
                </c:pt>
                <c:pt idx="8">
                  <c:v>120.392</c:v>
                </c:pt>
                <c:pt idx="9">
                  <c:v>116.61799999999999</c:v>
                </c:pt>
                <c:pt idx="10">
                  <c:v>118.42400000000001</c:v>
                </c:pt>
                <c:pt idx="11">
                  <c:v>117.82299999999999</c:v>
                </c:pt>
                <c:pt idx="12">
                  <c:v>120.032</c:v>
                </c:pt>
                <c:pt idx="13">
                  <c:v>120.566</c:v>
                </c:pt>
                <c:pt idx="14">
                  <c:v>121.699</c:v>
                </c:pt>
                <c:pt idx="15">
                  <c:v>121.60899999999999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'VexCL BW'!$G$1</c:f>
              <c:strCache>
                <c:ptCount val="1"/>
                <c:pt idx="0">
                  <c:v>3_K20Xm_CL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BW'!$G$2:$G$17</c:f>
              <c:numCache>
                <c:formatCode>General</c:formatCode>
                <c:ptCount val="16"/>
                <c:pt idx="0">
                  <c:v>87.338200000000001</c:v>
                </c:pt>
                <c:pt idx="1">
                  <c:v>95.748199999999997</c:v>
                </c:pt>
                <c:pt idx="2">
                  <c:v>96.144999999999996</c:v>
                </c:pt>
                <c:pt idx="3">
                  <c:v>100.86</c:v>
                </c:pt>
                <c:pt idx="4">
                  <c:v>100.61799999999999</c:v>
                </c:pt>
                <c:pt idx="5">
                  <c:v>110.121</c:v>
                </c:pt>
                <c:pt idx="6">
                  <c:v>105.508</c:v>
                </c:pt>
                <c:pt idx="7">
                  <c:v>106.35599999999999</c:v>
                </c:pt>
                <c:pt idx="8">
                  <c:v>109.093</c:v>
                </c:pt>
                <c:pt idx="9">
                  <c:v>107.18899999999999</c:v>
                </c:pt>
                <c:pt idx="10">
                  <c:v>117.203</c:v>
                </c:pt>
                <c:pt idx="11">
                  <c:v>112.803</c:v>
                </c:pt>
                <c:pt idx="12">
                  <c:v>111.52</c:v>
                </c:pt>
                <c:pt idx="13">
                  <c:v>113.512</c:v>
                </c:pt>
                <c:pt idx="14">
                  <c:v>119.605</c:v>
                </c:pt>
                <c:pt idx="15">
                  <c:v>109.59699999999999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'VexCL BW'!$H$1</c:f>
              <c:strCache>
                <c:ptCount val="1"/>
                <c:pt idx="0">
                  <c:v>3_K20Xm_CUDA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BW'!$H$2:$H$17</c:f>
              <c:numCache>
                <c:formatCode>General</c:formatCode>
                <c:ptCount val="16"/>
                <c:pt idx="0">
                  <c:v>123.983</c:v>
                </c:pt>
                <c:pt idx="1">
                  <c:v>141.03399999999999</c:v>
                </c:pt>
                <c:pt idx="2">
                  <c:v>118.861</c:v>
                </c:pt>
                <c:pt idx="3">
                  <c:v>156.304</c:v>
                </c:pt>
                <c:pt idx="4">
                  <c:v>121.56100000000001</c:v>
                </c:pt>
                <c:pt idx="5">
                  <c:v>158.25700000000001</c:v>
                </c:pt>
                <c:pt idx="6">
                  <c:v>127.836</c:v>
                </c:pt>
                <c:pt idx="7">
                  <c:v>161.90100000000001</c:v>
                </c:pt>
                <c:pt idx="8">
                  <c:v>160.613</c:v>
                </c:pt>
                <c:pt idx="9">
                  <c:v>156.054</c:v>
                </c:pt>
                <c:pt idx="10">
                  <c:v>166.49600000000001</c:v>
                </c:pt>
                <c:pt idx="11">
                  <c:v>132.98099999999999</c:v>
                </c:pt>
                <c:pt idx="12">
                  <c:v>134.084</c:v>
                </c:pt>
                <c:pt idx="13">
                  <c:v>171.69300000000001</c:v>
                </c:pt>
                <c:pt idx="14">
                  <c:v>174.66</c:v>
                </c:pt>
                <c:pt idx="15">
                  <c:v>172.07300000000001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'VexCL BW'!$I$1</c:f>
              <c:strCache>
                <c:ptCount val="1"/>
                <c:pt idx="0">
                  <c:v>Xeon Phi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BW'!$I$2:$I$17</c:f>
              <c:numCache>
                <c:formatCode>General</c:formatCode>
                <c:ptCount val="16"/>
                <c:pt idx="0">
                  <c:v>133.142</c:v>
                </c:pt>
                <c:pt idx="1">
                  <c:v>134.27000000000001</c:v>
                </c:pt>
                <c:pt idx="2">
                  <c:v>134.995</c:v>
                </c:pt>
                <c:pt idx="3">
                  <c:v>134.80600000000001</c:v>
                </c:pt>
                <c:pt idx="4">
                  <c:v>135.512</c:v>
                </c:pt>
                <c:pt idx="5">
                  <c:v>135.42099999999999</c:v>
                </c:pt>
                <c:pt idx="6">
                  <c:v>140.904</c:v>
                </c:pt>
                <c:pt idx="7">
                  <c:v>143.267</c:v>
                </c:pt>
                <c:pt idx="8">
                  <c:v>136.822</c:v>
                </c:pt>
                <c:pt idx="9">
                  <c:v>151.42500000000001</c:v>
                </c:pt>
                <c:pt idx="10">
                  <c:v>154.51</c:v>
                </c:pt>
                <c:pt idx="11">
                  <c:v>152.125</c:v>
                </c:pt>
                <c:pt idx="12">
                  <c:v>151.381</c:v>
                </c:pt>
                <c:pt idx="13">
                  <c:v>152.34100000000001</c:v>
                </c:pt>
                <c:pt idx="14">
                  <c:v>151.21100000000001</c:v>
                </c:pt>
                <c:pt idx="15">
                  <c:v>152.24700000000001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'VexCL BW'!$J$1</c:f>
              <c:strCache>
                <c:ptCount val="1"/>
                <c:pt idx="0">
                  <c:v>GTX 770</c:v>
                </c:pt>
              </c:strCache>
            </c:strRef>
          </c:tx>
          <c:xVal>
            <c:numRef>
              <c:f>'VexCL BW'!$A$2:$A$17</c:f>
              <c:numCache>
                <c:formatCode>General</c:formatCode>
                <c:ptCount val="1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</c:numCache>
            </c:numRef>
          </c:xVal>
          <c:yVal>
            <c:numRef>
              <c:f>'VexCL BW'!$J$2:$J$17</c:f>
              <c:numCache>
                <c:formatCode>General</c:formatCode>
                <c:ptCount val="16"/>
                <c:pt idx="0">
                  <c:v>266.68700000000001</c:v>
                </c:pt>
                <c:pt idx="1">
                  <c:v>268.31700000000001</c:v>
                </c:pt>
                <c:pt idx="2">
                  <c:v>267.50900000000001</c:v>
                </c:pt>
                <c:pt idx="3">
                  <c:v>268.334</c:v>
                </c:pt>
                <c:pt idx="4">
                  <c:v>269.72199999999998</c:v>
                </c:pt>
                <c:pt idx="5">
                  <c:v>271.08699999999999</c:v>
                </c:pt>
                <c:pt idx="6">
                  <c:v>270.16399999999999</c:v>
                </c:pt>
                <c:pt idx="7">
                  <c:v>269.916</c:v>
                </c:pt>
                <c:pt idx="8">
                  <c:v>270.43900000000002</c:v>
                </c:pt>
                <c:pt idx="9">
                  <c:v>270.35500000000002</c:v>
                </c:pt>
                <c:pt idx="10">
                  <c:v>271.72300000000001</c:v>
                </c:pt>
                <c:pt idx="11">
                  <c:v>271.16699999999997</c:v>
                </c:pt>
                <c:pt idx="12">
                  <c:v>271.31700000000001</c:v>
                </c:pt>
                <c:pt idx="13">
                  <c:v>270.93200000000002</c:v>
                </c:pt>
                <c:pt idx="14">
                  <c:v>271.41699999999997</c:v>
                </c:pt>
                <c:pt idx="15">
                  <c:v>271.62400000000002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421696"/>
        <c:axId val="113800704"/>
      </c:scatterChart>
      <c:valAx>
        <c:axId val="113421696"/>
        <c:scaling>
          <c:orientation val="minMax"/>
          <c:max val="25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 million (1024*1024)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800704"/>
        <c:crosses val="autoZero"/>
        <c:crossBetween val="midCat"/>
        <c:majorUnit val="1"/>
      </c:valAx>
      <c:valAx>
        <c:axId val="113800704"/>
        <c:scaling>
          <c:orientation val="minMax"/>
          <c:max val="300"/>
          <c:min val="8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B/W</a:t>
                </a:r>
                <a:r>
                  <a:rPr lang="en-US" baseline="0"/>
                  <a:t> (GB/sec)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3421696"/>
        <c:crosses val="autoZero"/>
        <c:crossBetween val="midCat"/>
        <c:majorUnit val="20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00E6-F117-458E-B0EB-98CE30D69A68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AF38-35EB-4F09-8443-60E80C3DB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Reduction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Transform Reduce [sum(A*B)]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Floats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10M to 15 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Libraries and platforms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Thrust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OpenMP: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CUDA: GTX 770, Tesla K20Xm, Tesla K40c</a:t>
            </a:r>
          </a:p>
          <a:p>
            <a:r>
              <a:rPr lang="en-US" sz="2800" dirty="0" err="1" smtClean="0"/>
              <a:t>VexCL</a:t>
            </a:r>
            <a:r>
              <a:rPr lang="en-US" sz="2800" dirty="0" smtClean="0"/>
              <a:t> </a:t>
            </a:r>
            <a:r>
              <a:rPr lang="en-US" sz="2800" dirty="0" err="1" smtClean="0"/>
              <a:t>backends</a:t>
            </a:r>
            <a:endParaRPr lang="en-US" sz="2800" dirty="0" smtClean="0"/>
          </a:p>
          <a:p>
            <a:pPr lvl="1"/>
            <a:r>
              <a:rPr lang="en-US" dirty="0" smtClean="0"/>
              <a:t>OpenCL CPUs: </a:t>
            </a:r>
            <a:r>
              <a:rPr lang="it-IT" dirty="0" smtClean="0"/>
              <a:t>Xeon Phi, Xeon E5-2690v2, i7-5960X, Opteron</a:t>
            </a:r>
            <a:endParaRPr lang="en-US" dirty="0" smtClean="0"/>
          </a:p>
          <a:p>
            <a:pPr lvl="1"/>
            <a:r>
              <a:rPr lang="en-US" dirty="0" smtClean="0"/>
              <a:t>OpenCL GPUs: APU, GTX 770, K20Xm (x1-3)</a:t>
            </a:r>
          </a:p>
          <a:p>
            <a:pPr lvl="1"/>
            <a:r>
              <a:rPr lang="en-US" dirty="0" smtClean="0"/>
              <a:t>CUDA GPUs: GTX 770, K40c (x2), K20Xm(x3)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OMP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203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467007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VexCL</a:t>
            </a:r>
            <a:r>
              <a:rPr lang="en-US" dirty="0" smtClean="0"/>
              <a:t> CPU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31901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VexCL</a:t>
            </a:r>
            <a:r>
              <a:rPr lang="en-US" dirty="0" smtClean="0"/>
              <a:t> GPU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20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VexCL</a:t>
            </a:r>
            <a:r>
              <a:rPr lang="en-US" dirty="0" smtClean="0"/>
              <a:t>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145934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Thrust VS </a:t>
            </a:r>
            <a:r>
              <a:rPr lang="en-US" dirty="0" err="1" smtClean="0"/>
              <a:t>VexCL</a:t>
            </a:r>
            <a:r>
              <a:rPr lang="en-US" dirty="0" smtClean="0"/>
              <a:t> CUDA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377226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VexCL</a:t>
            </a:r>
            <a:r>
              <a:rPr lang="en-US" dirty="0" smtClean="0"/>
              <a:t> Bandwidth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260962"/>
              </p:ext>
            </p:extLst>
          </p:nvPr>
        </p:nvGraphicFramePr>
        <p:xfrm>
          <a:off x="152400" y="1066800"/>
          <a:ext cx="8839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90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Reduction</vt:lpstr>
      <vt:lpstr>Libraries and platforms</vt:lpstr>
      <vt:lpstr>Thrust OMP</vt:lpstr>
      <vt:lpstr>Thrust CUDA</vt:lpstr>
      <vt:lpstr>VexCL CPU</vt:lpstr>
      <vt:lpstr>VexCL GPU</vt:lpstr>
      <vt:lpstr>VexCL CUDA</vt:lpstr>
      <vt:lpstr>Thrust VS VexCL CUDA</vt:lpstr>
      <vt:lpstr>VexCL Bandwidth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</dc:title>
  <dc:creator>omkar</dc:creator>
  <cp:lastModifiedBy>omkar</cp:lastModifiedBy>
  <cp:revision>21</cp:revision>
  <dcterms:created xsi:type="dcterms:W3CDTF">2014-12-29T06:48:23Z</dcterms:created>
  <dcterms:modified xsi:type="dcterms:W3CDTF">2014-12-29T07:14:04Z</dcterms:modified>
</cp:coreProperties>
</file>