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VXsMRuMAev8CDbZjNHTBKnX6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e65e580b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22e65e580b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f84c3b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22f84c3b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2e65e580b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22e65e580b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2f84c3b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글자 크기, 불필요한 글자 수정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캡쳐의 배율 맞춤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지저분한 캡쳐 수정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22f84c3b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2e65e580b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22e65e580b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f84c3bd0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22f84c3bd0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2e65e580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122e65e580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2f84c3bd0_3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122f84c3bd0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2e65e580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122e65e580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2f84c3bd0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122f84c3bd0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2e65e580b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122e65e580b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e65e580b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22e65e580b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2f84c3bd0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122f84c3bd0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2e65e580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 축약</a:t>
            </a:r>
            <a:endParaRPr/>
          </a:p>
        </p:txBody>
      </p:sp>
      <p:sp>
        <p:nvSpPr>
          <p:cNvPr id="511" name="Google Shape;511;g122e65e580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2e65e580b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122e65e580b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2f84c3bd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122f84c3bd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2f84c3bd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22f84c3bd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e65e580b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22e65e580b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e65e580b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22e65e580b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f84c3bd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22f84c3bd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f84c3bd0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2f84c3bd0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e65e580b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22e65e580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f84c3b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22f84c3b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e65e580b_2_295"/>
          <p:cNvSpPr txBox="1"/>
          <p:nvPr/>
        </p:nvSpPr>
        <p:spPr>
          <a:xfrm>
            <a:off x="1561175" y="3887500"/>
            <a:ext cx="9261600" cy="2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키워드를 활용한 사용자 리뷰 기반 네이버 영화 추천시스템</a:t>
            </a:r>
            <a:r>
              <a:rPr lang="ko-KR" sz="4000" b="1" i="1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4000" b="1" i="1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4조 김도균(조장) 박강인 박선홍 반위홍</a:t>
            </a:r>
            <a:endParaRPr sz="1900" b="1"/>
          </a:p>
        </p:txBody>
      </p:sp>
      <p:pic>
        <p:nvPicPr>
          <p:cNvPr id="85" name="Google Shape;85;g122e65e580b_2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875" y="304800"/>
            <a:ext cx="3582700" cy="35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g122f84c3bd0_0_33"/>
          <p:cNvGrpSpPr/>
          <p:nvPr/>
        </p:nvGrpSpPr>
        <p:grpSpPr>
          <a:xfrm>
            <a:off x="654883" y="999823"/>
            <a:ext cx="11422854" cy="5693074"/>
            <a:chOff x="632683" y="999810"/>
            <a:chExt cx="11422854" cy="5693074"/>
          </a:xfrm>
        </p:grpSpPr>
        <p:sp>
          <p:nvSpPr>
            <p:cNvPr id="251" name="Google Shape;251;g122f84c3bd0_0_33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2" name="Google Shape;252;g122f84c3bd0_0_33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3" name="Google Shape;253;g122f84c3bd0_0_33"/>
          <p:cNvSpPr/>
          <p:nvPr/>
        </p:nvSpPr>
        <p:spPr>
          <a:xfrm>
            <a:off x="370861" y="374806"/>
            <a:ext cx="11541600" cy="6191100"/>
          </a:xfrm>
          <a:prstGeom prst="rect">
            <a:avLst/>
          </a:prstGeom>
          <a:solidFill>
            <a:srgbClr val="FCFB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122f84c3bd0_0_33"/>
          <p:cNvSpPr txBox="1"/>
          <p:nvPr/>
        </p:nvSpPr>
        <p:spPr>
          <a:xfrm>
            <a:off x="660450" y="1013875"/>
            <a:ext cx="289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 smtClean="0">
                <a:latin typeface="Malgun Gothic"/>
                <a:ea typeface="Malgun Gothic"/>
                <a:cs typeface="Malgun Gothic"/>
                <a:sym typeface="Malgun Gothic"/>
              </a:rPr>
              <a:t>OKT </a:t>
            </a:r>
            <a:r>
              <a:rPr lang="ko-KR" sz="1700" b="1" dirty="0" smtClean="0">
                <a:latin typeface="Malgun Gothic"/>
                <a:ea typeface="Malgun Gothic"/>
                <a:cs typeface="Malgun Gothic"/>
                <a:sym typeface="Malgun Gothic"/>
              </a:rPr>
              <a:t>한글 </a:t>
            </a:r>
            <a:r>
              <a:rPr lang="ko-KR" sz="1700" b="1" dirty="0" err="1">
                <a:latin typeface="Malgun Gothic"/>
                <a:ea typeface="Malgun Gothic"/>
                <a:cs typeface="Malgun Gothic"/>
                <a:sym typeface="Malgun Gothic"/>
              </a:rPr>
              <a:t>토큰화</a:t>
            </a:r>
            <a:endParaRPr sz="1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122f84c3bd0_0_33"/>
          <p:cNvSpPr/>
          <p:nvPr/>
        </p:nvSpPr>
        <p:spPr>
          <a:xfrm>
            <a:off x="1067413" y="2598822"/>
            <a:ext cx="2703300" cy="23544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122f84c3bd0_0_33"/>
          <p:cNvSpPr/>
          <p:nvPr/>
        </p:nvSpPr>
        <p:spPr>
          <a:xfrm>
            <a:off x="1067413" y="2598822"/>
            <a:ext cx="2703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7" name="Google Shape;257;g122f84c3bd0_0_33"/>
          <p:cNvGrpSpPr/>
          <p:nvPr/>
        </p:nvGrpSpPr>
        <p:grpSpPr>
          <a:xfrm>
            <a:off x="2891071" y="2695184"/>
            <a:ext cx="893824" cy="138832"/>
            <a:chOff x="5455269" y="2543608"/>
            <a:chExt cx="893824" cy="138832"/>
          </a:xfrm>
        </p:grpSpPr>
        <p:sp>
          <p:nvSpPr>
            <p:cNvPr id="258" name="Google Shape;258;g122f84c3bd0_0_33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g122f84c3bd0_0_33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0" name="Google Shape;260;g122f84c3bd0_0_33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261" name="Google Shape;261;g122f84c3bd0_0_33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g122f84c3bd0_0_33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63" name="Google Shape;263;g122f84c3bd0_0_33"/>
          <p:cNvSpPr/>
          <p:nvPr/>
        </p:nvSpPr>
        <p:spPr>
          <a:xfrm>
            <a:off x="4644416" y="2598822"/>
            <a:ext cx="2703300" cy="23544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22f84c3bd0_0_33"/>
          <p:cNvSpPr/>
          <p:nvPr/>
        </p:nvSpPr>
        <p:spPr>
          <a:xfrm>
            <a:off x="4644416" y="2598822"/>
            <a:ext cx="2703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5" name="Google Shape;265;g122f84c3bd0_0_33"/>
          <p:cNvGrpSpPr/>
          <p:nvPr/>
        </p:nvGrpSpPr>
        <p:grpSpPr>
          <a:xfrm>
            <a:off x="6315674" y="2695184"/>
            <a:ext cx="893824" cy="138832"/>
            <a:chOff x="5455269" y="2543608"/>
            <a:chExt cx="893824" cy="138832"/>
          </a:xfrm>
        </p:grpSpPr>
        <p:sp>
          <p:nvSpPr>
            <p:cNvPr id="266" name="Google Shape;266;g122f84c3bd0_0_33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g122f84c3bd0_0_33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8" name="Google Shape;268;g122f84c3bd0_0_33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269" name="Google Shape;269;g122f84c3bd0_0_33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g122f84c3bd0_0_33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71" name="Google Shape;271;g122f84c3bd0_0_33"/>
          <p:cNvSpPr/>
          <p:nvPr/>
        </p:nvSpPr>
        <p:spPr>
          <a:xfrm>
            <a:off x="8069026" y="2598825"/>
            <a:ext cx="3220200" cy="23544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122f84c3bd0_0_33"/>
          <p:cNvSpPr/>
          <p:nvPr/>
        </p:nvSpPr>
        <p:spPr>
          <a:xfrm>
            <a:off x="8069026" y="2598825"/>
            <a:ext cx="32202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3" name="Google Shape;273;g122f84c3bd0_0_33"/>
          <p:cNvGrpSpPr/>
          <p:nvPr/>
        </p:nvGrpSpPr>
        <p:grpSpPr>
          <a:xfrm>
            <a:off x="10273677" y="2695184"/>
            <a:ext cx="893824" cy="138832"/>
            <a:chOff x="5455269" y="2543608"/>
            <a:chExt cx="893824" cy="138832"/>
          </a:xfrm>
        </p:grpSpPr>
        <p:sp>
          <p:nvSpPr>
            <p:cNvPr id="274" name="Google Shape;274;g122f84c3bd0_0_33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g122f84c3bd0_0_33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6" name="Google Shape;276;g122f84c3bd0_0_33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277" name="Google Shape;277;g122f84c3bd0_0_33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g122f84c3bd0_0_33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79" name="Google Shape;279;g122f84c3bd0_0_33"/>
          <p:cNvSpPr/>
          <p:nvPr/>
        </p:nvSpPr>
        <p:spPr>
          <a:xfrm>
            <a:off x="1069900" y="1681122"/>
            <a:ext cx="9335100" cy="677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22f84c3bd0_0_33"/>
          <p:cNvSpPr txBox="1"/>
          <p:nvPr/>
        </p:nvSpPr>
        <p:spPr>
          <a:xfrm>
            <a:off x="1136825" y="1672375"/>
            <a:ext cx="9335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OKT 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pen-source 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orean 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 processor의 약자로 트위터에서 개발한 Twitter 한국어 처리기에서 파생된 오픈소스 한국어 처리기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122f84c3bd0_0_33"/>
          <p:cNvSpPr/>
          <p:nvPr/>
        </p:nvSpPr>
        <p:spPr>
          <a:xfrm>
            <a:off x="1272350" y="5342925"/>
            <a:ext cx="9738600" cy="76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5400000" sx="95000" sy="95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OKT 문장 토큰화 → 형태소 분석→ 품사태깅(명사, 형용소만 포함) 방식으로 전처리한 3643개의 데이터 저장</a:t>
            </a:r>
            <a:endParaRPr sz="15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122f84c3bd0_0_33"/>
          <p:cNvSpPr txBox="1"/>
          <p:nvPr/>
        </p:nvSpPr>
        <p:spPr>
          <a:xfrm>
            <a:off x="8018575" y="2533725"/>
            <a:ext cx="208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명사, 형용사 추출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122f84c3bd0_0_33"/>
          <p:cNvSpPr txBox="1"/>
          <p:nvPr/>
        </p:nvSpPr>
        <p:spPr>
          <a:xfrm>
            <a:off x="3947275" y="2528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품사태깅</a:t>
            </a:r>
            <a:endParaRPr sz="800"/>
          </a:p>
        </p:txBody>
      </p:sp>
      <p:sp>
        <p:nvSpPr>
          <p:cNvPr id="284" name="Google Shape;284;g122f84c3bd0_0_33"/>
          <p:cNvSpPr txBox="1"/>
          <p:nvPr/>
        </p:nvSpPr>
        <p:spPr>
          <a:xfrm>
            <a:off x="457200" y="253125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토큰화</a:t>
            </a:r>
            <a:endParaRPr sz="800"/>
          </a:p>
        </p:txBody>
      </p:sp>
      <p:pic>
        <p:nvPicPr>
          <p:cNvPr id="285" name="Google Shape;285;g122f84c3bd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300" y="2930325"/>
            <a:ext cx="1838700" cy="19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22f84c3bd0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63" y="3119425"/>
            <a:ext cx="2643825" cy="1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22f84c3bd0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225" y="2990325"/>
            <a:ext cx="2675700" cy="1916925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</p:pic>
      <p:sp>
        <p:nvSpPr>
          <p:cNvPr id="288" name="Google Shape;288;g122f84c3bd0_0_33"/>
          <p:cNvSpPr/>
          <p:nvPr/>
        </p:nvSpPr>
        <p:spPr>
          <a:xfrm>
            <a:off x="45554" y="101616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122f84c3bd0_0_33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Preprocessing(2)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g122f84c3bd0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22f84c3bd0_0_33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" name="Google Shape;292;g122f84c3bd0_0_33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g122e65e580b_2_161"/>
          <p:cNvGrpSpPr/>
          <p:nvPr/>
        </p:nvGrpSpPr>
        <p:grpSpPr>
          <a:xfrm>
            <a:off x="654883" y="999823"/>
            <a:ext cx="11422854" cy="5693074"/>
            <a:chOff x="632683" y="999810"/>
            <a:chExt cx="11422854" cy="5693074"/>
          </a:xfrm>
        </p:grpSpPr>
        <p:sp>
          <p:nvSpPr>
            <p:cNvPr id="298" name="Google Shape;298;g122e65e580b_2_161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9" name="Google Shape;299;g122e65e580b_2_161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0" name="Google Shape;300;g122e65e580b_2_161"/>
          <p:cNvSpPr/>
          <p:nvPr/>
        </p:nvSpPr>
        <p:spPr>
          <a:xfrm>
            <a:off x="370861" y="374806"/>
            <a:ext cx="11541600" cy="6191100"/>
          </a:xfrm>
          <a:prstGeom prst="rect">
            <a:avLst/>
          </a:prstGeom>
          <a:solidFill>
            <a:srgbClr val="FCFB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122e65e580b_2_161"/>
          <p:cNvSpPr txBox="1"/>
          <p:nvPr/>
        </p:nvSpPr>
        <p:spPr>
          <a:xfrm>
            <a:off x="660450" y="1041583"/>
            <a:ext cx="289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</a:t>
            </a:r>
            <a:r>
              <a:rPr lang="ko-KR" altLang="ko-KR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700" b="1" dirty="0" smtClean="0">
                <a:latin typeface="Malgun Gothic"/>
                <a:ea typeface="Malgun Gothic"/>
                <a:cs typeface="Malgun Gothic"/>
                <a:sym typeface="Malgun Gothic"/>
              </a:rPr>
              <a:t>한글 </a:t>
            </a:r>
            <a:r>
              <a:rPr lang="ko-KR" sz="1700" b="1" dirty="0" err="1">
                <a:latin typeface="Malgun Gothic"/>
                <a:ea typeface="Malgun Gothic"/>
                <a:cs typeface="Malgun Gothic"/>
                <a:sym typeface="Malgun Gothic"/>
              </a:rPr>
              <a:t>토큰화</a:t>
            </a:r>
            <a:endParaRPr sz="1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122e65e580b_2_161"/>
          <p:cNvSpPr/>
          <p:nvPr/>
        </p:nvSpPr>
        <p:spPr>
          <a:xfrm>
            <a:off x="1067413" y="2598822"/>
            <a:ext cx="2703300" cy="23544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122e65e580b_2_161"/>
          <p:cNvSpPr/>
          <p:nvPr/>
        </p:nvSpPr>
        <p:spPr>
          <a:xfrm>
            <a:off x="1067413" y="2598822"/>
            <a:ext cx="2703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4" name="Google Shape;304;g122e65e580b_2_161"/>
          <p:cNvGrpSpPr/>
          <p:nvPr/>
        </p:nvGrpSpPr>
        <p:grpSpPr>
          <a:xfrm>
            <a:off x="2891071" y="2695184"/>
            <a:ext cx="893824" cy="138832"/>
            <a:chOff x="5455269" y="2543608"/>
            <a:chExt cx="893824" cy="138832"/>
          </a:xfrm>
        </p:grpSpPr>
        <p:sp>
          <p:nvSpPr>
            <p:cNvPr id="305" name="Google Shape;305;g122e65e580b_2_161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g122e65e580b_2_161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7" name="Google Shape;307;g122e65e580b_2_161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308" name="Google Shape;308;g122e65e580b_2_161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g122e65e580b_2_161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0" name="Google Shape;310;g122e65e580b_2_161"/>
          <p:cNvSpPr/>
          <p:nvPr/>
        </p:nvSpPr>
        <p:spPr>
          <a:xfrm>
            <a:off x="4537313" y="2598825"/>
            <a:ext cx="2810400" cy="23544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22e65e580b_2_161"/>
          <p:cNvSpPr/>
          <p:nvPr/>
        </p:nvSpPr>
        <p:spPr>
          <a:xfrm>
            <a:off x="4518401" y="2598825"/>
            <a:ext cx="2829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2" name="Google Shape;312;g122e65e580b_2_161"/>
          <p:cNvGrpSpPr/>
          <p:nvPr/>
        </p:nvGrpSpPr>
        <p:grpSpPr>
          <a:xfrm>
            <a:off x="6315674" y="2695184"/>
            <a:ext cx="893824" cy="138832"/>
            <a:chOff x="5455269" y="2543608"/>
            <a:chExt cx="893824" cy="138832"/>
          </a:xfrm>
        </p:grpSpPr>
        <p:sp>
          <p:nvSpPr>
            <p:cNvPr id="313" name="Google Shape;313;g122e65e580b_2_161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g122e65e580b_2_161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5" name="Google Shape;315;g122e65e580b_2_161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316" name="Google Shape;316;g122e65e580b_2_161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" name="Google Shape;317;g122e65e580b_2_161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8" name="Google Shape;318;g122e65e580b_2_161"/>
          <p:cNvSpPr/>
          <p:nvPr/>
        </p:nvSpPr>
        <p:spPr>
          <a:xfrm>
            <a:off x="8069026" y="2598825"/>
            <a:ext cx="3220200" cy="23544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122e65e580b_2_161"/>
          <p:cNvSpPr/>
          <p:nvPr/>
        </p:nvSpPr>
        <p:spPr>
          <a:xfrm>
            <a:off x="8069026" y="2598825"/>
            <a:ext cx="32202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0" name="Google Shape;320;g122e65e580b_2_161"/>
          <p:cNvGrpSpPr/>
          <p:nvPr/>
        </p:nvGrpSpPr>
        <p:grpSpPr>
          <a:xfrm>
            <a:off x="10273677" y="2695184"/>
            <a:ext cx="893824" cy="138832"/>
            <a:chOff x="5455269" y="2543608"/>
            <a:chExt cx="893824" cy="138832"/>
          </a:xfrm>
        </p:grpSpPr>
        <p:sp>
          <p:nvSpPr>
            <p:cNvPr id="321" name="Google Shape;321;g122e65e580b_2_161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g122e65e580b_2_161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3" name="Google Shape;323;g122e65e580b_2_161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324" name="Google Shape;324;g122e65e580b_2_161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g122e65e580b_2_161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26" name="Google Shape;326;g122e65e580b_2_161"/>
          <p:cNvSpPr/>
          <p:nvPr/>
        </p:nvSpPr>
        <p:spPr>
          <a:xfrm>
            <a:off x="1069900" y="1681122"/>
            <a:ext cx="9335100" cy="677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22e65e580b_2_161"/>
          <p:cNvSpPr txBox="1"/>
          <p:nvPr/>
        </p:nvSpPr>
        <p:spPr>
          <a:xfrm>
            <a:off x="1136825" y="1824775"/>
            <a:ext cx="933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rean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phological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alyer는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자바로 구현된 한국어 형태소 분석기이다.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122e65e580b_2_161"/>
          <p:cNvSpPr/>
          <p:nvPr/>
        </p:nvSpPr>
        <p:spPr>
          <a:xfrm>
            <a:off x="1424660" y="5495316"/>
            <a:ext cx="9606900" cy="76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5400000" sx="95000" sy="95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문장 코큰화 → 품사태깅(명사, 형용소만 포함) 방식으로 전처리한 3643개의 데이터 저장</a:t>
            </a:r>
            <a:endParaRPr sz="15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122e65e580b_2_161"/>
          <p:cNvSpPr txBox="1"/>
          <p:nvPr/>
        </p:nvSpPr>
        <p:spPr>
          <a:xfrm>
            <a:off x="8018575" y="2533725"/>
            <a:ext cx="208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명사, 어간 추출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122e65e580b_2_161"/>
          <p:cNvSpPr txBox="1"/>
          <p:nvPr/>
        </p:nvSpPr>
        <p:spPr>
          <a:xfrm>
            <a:off x="3947275" y="2528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품사태깅</a:t>
            </a:r>
            <a:endParaRPr sz="800"/>
          </a:p>
        </p:txBody>
      </p:sp>
      <p:sp>
        <p:nvSpPr>
          <p:cNvPr id="331" name="Google Shape;331;g122e65e580b_2_161"/>
          <p:cNvSpPr txBox="1"/>
          <p:nvPr/>
        </p:nvSpPr>
        <p:spPr>
          <a:xfrm>
            <a:off x="762000" y="253125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토큰화</a:t>
            </a:r>
            <a:endParaRPr sz="800"/>
          </a:p>
        </p:txBody>
      </p:sp>
      <p:pic>
        <p:nvPicPr>
          <p:cNvPr id="332" name="Google Shape;332;g122e65e580b_2_161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8566300" y="2976300"/>
            <a:ext cx="1708750" cy="19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22e65e580b_2_161"/>
          <p:cNvPicPr preferRelativeResize="0"/>
          <p:nvPr/>
        </p:nvPicPr>
        <p:blipFill rotWithShape="1">
          <a:blip r:embed="rId4">
            <a:alphaModFix/>
          </a:blip>
          <a:srcRect l="2812" r="2803"/>
          <a:stretch/>
        </p:blipFill>
        <p:spPr>
          <a:xfrm>
            <a:off x="1097163" y="3119425"/>
            <a:ext cx="2643824" cy="1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22e65e580b_2_161"/>
          <p:cNvPicPr preferRelativeResize="0"/>
          <p:nvPr/>
        </p:nvPicPr>
        <p:blipFill rotWithShape="1">
          <a:blip r:embed="rId5">
            <a:alphaModFix/>
          </a:blip>
          <a:srcRect l="8443" r="10129"/>
          <a:stretch/>
        </p:blipFill>
        <p:spPr>
          <a:xfrm>
            <a:off x="4554425" y="2990325"/>
            <a:ext cx="2703300" cy="193095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</p:pic>
      <p:sp>
        <p:nvSpPr>
          <p:cNvPr id="335" name="Google Shape;335;g122e65e580b_2_161"/>
          <p:cNvSpPr/>
          <p:nvPr/>
        </p:nvSpPr>
        <p:spPr>
          <a:xfrm>
            <a:off x="45554" y="101616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122e65e580b_2_161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Preprocessing(3)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7" name="Google Shape;337;g122e65e580b_2_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22e65e580b_2_161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9" name="Google Shape;339;g122e65e580b_2_161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g122f84c3bd0_0_41"/>
          <p:cNvGrpSpPr/>
          <p:nvPr/>
        </p:nvGrpSpPr>
        <p:grpSpPr>
          <a:xfrm>
            <a:off x="1044317" y="996594"/>
            <a:ext cx="11422854" cy="5693074"/>
            <a:chOff x="632683" y="999810"/>
            <a:chExt cx="11422854" cy="5693074"/>
          </a:xfrm>
        </p:grpSpPr>
        <p:sp>
          <p:nvSpPr>
            <p:cNvPr id="345" name="Google Shape;345;g122f84c3bd0_0_41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46" name="Google Shape;346;g122f84c3bd0_0_41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7" name="Google Shape;347;g122f84c3bd0_0_41"/>
          <p:cNvSpPr/>
          <p:nvPr/>
        </p:nvSpPr>
        <p:spPr>
          <a:xfrm>
            <a:off x="370861" y="374806"/>
            <a:ext cx="11541600" cy="6191100"/>
          </a:xfrm>
          <a:prstGeom prst="rect">
            <a:avLst/>
          </a:prstGeom>
          <a:solidFill>
            <a:srgbClr val="FCFB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122f84c3bd0_0_41"/>
          <p:cNvSpPr txBox="1"/>
          <p:nvPr/>
        </p:nvSpPr>
        <p:spPr>
          <a:xfrm>
            <a:off x="1202475" y="2686250"/>
            <a:ext cx="289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불용어 제거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122f84c3bd0_0_41"/>
          <p:cNvSpPr/>
          <p:nvPr/>
        </p:nvSpPr>
        <p:spPr>
          <a:xfrm>
            <a:off x="1130050" y="3347025"/>
            <a:ext cx="9472500" cy="17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22f84c3bd0_0_41"/>
          <p:cNvSpPr txBox="1"/>
          <p:nvPr/>
        </p:nvSpPr>
        <p:spPr>
          <a:xfrm>
            <a:off x="1082550" y="3297850"/>
            <a:ext cx="111282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stopwords = pd.read_csv('./stopwords_small.csv', index_col=0)	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불용어를 리스트에 추가하고 실행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pd.DataFrame({'stopword':['렉스','년대','메르','일자리','여전히','동영상 첨부','만드는','모습','과정']})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stopwords = pd.concat([stopwords, a],ignore_index=True)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stopwords = stopwords.drop_duplicates()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print(stopwords.duplicated().sum())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stopwords.to_csv('./stopwords_small.csv')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g122f84c3bd0_0_41"/>
          <p:cNvSpPr/>
          <p:nvPr/>
        </p:nvSpPr>
        <p:spPr>
          <a:xfrm>
            <a:off x="701559" y="5456096"/>
            <a:ext cx="10788900" cy="49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5400000" sx="95000" sy="95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122f84c3bd0_0_41"/>
          <p:cNvSpPr txBox="1"/>
          <p:nvPr/>
        </p:nvSpPr>
        <p:spPr>
          <a:xfrm>
            <a:off x="1048625" y="5494094"/>
            <a:ext cx="1026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워드 클라우드를 참고하여 stopwords small.csv에 불용어를 추가 하면서 저장 하는 방식으로 불용어 파일 생성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122f84c3bd0_0_41"/>
          <p:cNvSpPr txBox="1"/>
          <p:nvPr/>
        </p:nvSpPr>
        <p:spPr>
          <a:xfrm>
            <a:off x="1202475" y="1086050"/>
            <a:ext cx="289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워드 클라우드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122f84c3bd0_0_41"/>
          <p:cNvSpPr/>
          <p:nvPr/>
        </p:nvSpPr>
        <p:spPr>
          <a:xfrm>
            <a:off x="45554" y="101616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122f84c3bd0_0_41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Preprocessing(4)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6" name="Google Shape;356;g122f84c3bd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538" y="1072800"/>
            <a:ext cx="4527526" cy="2114625"/>
          </a:xfrm>
          <a:prstGeom prst="rect">
            <a:avLst/>
          </a:prstGeom>
          <a:noFill/>
          <a:ln w="19050" cap="flat" cmpd="sng">
            <a:solidFill>
              <a:srgbClr val="59654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7" name="Google Shape;357;g122f84c3bd0_0_41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8" name="Google Shape;358;g122f84c3bd0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g122f84c3bd0_0_41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g122e65e580b_2_64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365" name="Google Shape;365;g122e65e580b_2_64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g122e65e580b_2_64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122e65e580b_2_64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8" name="Google Shape;368;g122e65e580b_2_64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9" name="Google Shape;369;g122e65e580b_2_64"/>
          <p:cNvSpPr txBox="1"/>
          <p:nvPr/>
        </p:nvSpPr>
        <p:spPr>
          <a:xfrm>
            <a:off x="1827375" y="2547575"/>
            <a:ext cx="8524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400" b="1" i="1">
                <a:latin typeface="Malgun Gothic"/>
                <a:ea typeface="Malgun Gothic"/>
                <a:cs typeface="Malgun Gothic"/>
                <a:sym typeface="Malgun Gothic"/>
              </a:rPr>
              <a:t>Modeling</a:t>
            </a:r>
            <a:endParaRPr sz="94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122e65e580b_2_64"/>
          <p:cNvSpPr txBox="1"/>
          <p:nvPr/>
        </p:nvSpPr>
        <p:spPr>
          <a:xfrm>
            <a:off x="359900" y="375400"/>
            <a:ext cx="62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122e65e580b_2_64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" name="Google Shape;372;g122e65e580b_2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g122f84c3bd0_3_68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378" name="Google Shape;378;g122f84c3bd0_3_68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g122f84c3bd0_3_68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g122f84c3bd0_3_68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81" name="Google Shape;381;g122f84c3bd0_3_68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2" name="Google Shape;382;g122f84c3bd0_3_68"/>
          <p:cNvSpPr txBox="1"/>
          <p:nvPr/>
        </p:nvSpPr>
        <p:spPr>
          <a:xfrm>
            <a:off x="359900" y="375400"/>
            <a:ext cx="739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Modeling - Word2Vec &amp; TFIDF Model </a:t>
            </a:r>
            <a:endParaRPr/>
          </a:p>
        </p:txBody>
      </p:sp>
      <p:sp>
        <p:nvSpPr>
          <p:cNvPr id="383" name="Google Shape;383;g122f84c3bd0_3_68"/>
          <p:cNvSpPr txBox="1"/>
          <p:nvPr/>
        </p:nvSpPr>
        <p:spPr>
          <a:xfrm>
            <a:off x="2763988" y="101626"/>
            <a:ext cx="529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g122f84c3bd0_3_68"/>
          <p:cNvSpPr/>
          <p:nvPr/>
        </p:nvSpPr>
        <p:spPr>
          <a:xfrm>
            <a:off x="919850" y="1774650"/>
            <a:ext cx="4635000" cy="42972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endParaRPr sz="160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algun Gothic"/>
              <a:buChar char="●"/>
            </a:pPr>
            <a:r>
              <a:rPr lang="ko-KR" sz="1600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분산표현을 활용한 2개의 히든레이어를 사용하여 단어를 벡터로 변환해주는 얕은 뉴럴 네트워크 모델</a:t>
            </a:r>
            <a:endParaRPr sz="1600">
              <a:solidFill>
                <a:schemeClr val="dk1"/>
              </a:solidFill>
              <a:highlight>
                <a:srgbClr val="F8F9F9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g122f84c3bd0_3_68"/>
          <p:cNvSpPr/>
          <p:nvPr/>
        </p:nvSpPr>
        <p:spPr>
          <a:xfrm>
            <a:off x="919850" y="1647672"/>
            <a:ext cx="4635000" cy="67427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Word2Vec</a:t>
            </a:r>
            <a:endParaRPr sz="23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122f84c3bd0_3_68"/>
          <p:cNvSpPr/>
          <p:nvPr/>
        </p:nvSpPr>
        <p:spPr>
          <a:xfrm>
            <a:off x="6641075" y="1774650"/>
            <a:ext cx="4635000" cy="42972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-KR" sz="1600" dirty="0">
                <a:solidFill>
                  <a:schemeClr val="dk1"/>
                </a:solidFill>
                <a:highlight>
                  <a:srgbClr val="F8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특정한 단어가 문서 내에 얼마나 자주 </a:t>
            </a:r>
            <a:endParaRPr sz="1600" dirty="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algun Gothic"/>
              <a:buChar char="●"/>
            </a:pPr>
            <a:r>
              <a:rPr lang="ko-KR" sz="1600" dirty="0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문서에서 단어가 얼마나 등장하는지를 나타내는 </a:t>
            </a:r>
            <a:r>
              <a:rPr lang="ko-KR" sz="1600" dirty="0" err="1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TF값과</a:t>
            </a:r>
            <a:r>
              <a:rPr lang="ko-KR" sz="1600" dirty="0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 전체문서에서 단어가 얼마나 자주 등장하는지 나타내는 </a:t>
            </a:r>
            <a:r>
              <a:rPr lang="ko-KR" sz="1600" dirty="0" err="1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DF값의</a:t>
            </a:r>
            <a:r>
              <a:rPr lang="ko-KR" sz="1600" dirty="0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 역수인 </a:t>
            </a:r>
            <a:r>
              <a:rPr lang="ko-KR" sz="1600" dirty="0" err="1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IDF값을</a:t>
            </a:r>
            <a:r>
              <a:rPr lang="ko-KR" sz="1600" dirty="0">
                <a:solidFill>
                  <a:schemeClr val="dk1"/>
                </a:solidFill>
                <a:highlight>
                  <a:srgbClr val="F8F9F9"/>
                </a:highlight>
                <a:latin typeface="Malgun Gothic"/>
                <a:ea typeface="Malgun Gothic"/>
                <a:cs typeface="Malgun Gothic"/>
                <a:sym typeface="Malgun Gothic"/>
              </a:rPr>
              <a:t> 곱한 값을 사용하는 모델</a:t>
            </a:r>
            <a:endParaRPr sz="1600" dirty="0">
              <a:solidFill>
                <a:schemeClr val="dk1"/>
              </a:solidFill>
              <a:highlight>
                <a:srgbClr val="F8F9F9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g122f84c3bd0_3_68"/>
          <p:cNvSpPr/>
          <p:nvPr/>
        </p:nvSpPr>
        <p:spPr>
          <a:xfrm>
            <a:off x="6631839" y="1624815"/>
            <a:ext cx="4635000" cy="7282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TFIDF</a:t>
            </a:r>
            <a:endParaRPr sz="2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ko-KR" sz="1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erm</a:t>
            </a:r>
            <a:r>
              <a:rPr lang="ko-KR" sz="1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lang="ko-KR" sz="1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requency</a:t>
            </a:r>
            <a:r>
              <a:rPr lang="ko-KR" sz="1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ko-KR" sz="1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nverse</a:t>
            </a:r>
            <a:r>
              <a:rPr lang="ko-KR" sz="1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ko-KR" sz="1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ocument</a:t>
            </a:r>
            <a:r>
              <a:rPr lang="ko-KR" sz="1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lang="ko-KR" sz="1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requency</a:t>
            </a:r>
            <a:r>
              <a:rPr lang="ko-KR" sz="1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8" name="Google Shape;388;g122f84c3bd0_3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25" y="4367925"/>
            <a:ext cx="3357350" cy="7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22f84c3bd0_3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625" y="5121125"/>
            <a:ext cx="2988990" cy="7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22f84c3bd0_3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3075" y="3947688"/>
            <a:ext cx="3708551" cy="159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g122f84c3bd0_3_68"/>
          <p:cNvCxnSpPr/>
          <p:nvPr/>
        </p:nvCxnSpPr>
        <p:spPr>
          <a:xfrm>
            <a:off x="6033825" y="1599775"/>
            <a:ext cx="12600" cy="44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2" name="Google Shape;392;g122f84c3bd0_3_68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g122e65e580b_0_111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398" name="Google Shape;398;g122e65e580b_0_111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122e65e580b_0_111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1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g122e65e580b_0_111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01" name="Google Shape;401;g122e65e580b_0_111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2" name="Google Shape;402;g122e65e580b_0_111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Modeling - 유사도 도출(1)</a:t>
            </a:r>
            <a:endParaRPr/>
          </a:p>
        </p:txBody>
      </p:sp>
      <p:sp>
        <p:nvSpPr>
          <p:cNvPr id="403" name="Google Shape;403;g122e65e580b_0_111"/>
          <p:cNvSpPr/>
          <p:nvPr/>
        </p:nvSpPr>
        <p:spPr>
          <a:xfrm>
            <a:off x="787869" y="2338650"/>
            <a:ext cx="4514100" cy="203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122e65e580b_0_111"/>
          <p:cNvSpPr txBox="1"/>
          <p:nvPr/>
        </p:nvSpPr>
        <p:spPr>
          <a:xfrm>
            <a:off x="520300" y="1824625"/>
            <a:ext cx="50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Word2Vec 모델 구성</a:t>
            </a:r>
            <a:endParaRPr sz="1600"/>
          </a:p>
        </p:txBody>
      </p:sp>
      <p:sp>
        <p:nvSpPr>
          <p:cNvPr id="405" name="Google Shape;405;g122e65e580b_0_111"/>
          <p:cNvSpPr/>
          <p:nvPr/>
        </p:nvSpPr>
        <p:spPr>
          <a:xfrm>
            <a:off x="790075" y="3250150"/>
            <a:ext cx="4450800" cy="1032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122e65e580b_0_111"/>
          <p:cNvSpPr/>
          <p:nvPr/>
        </p:nvSpPr>
        <p:spPr>
          <a:xfrm>
            <a:off x="6157525" y="1620575"/>
            <a:ext cx="4967400" cy="49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122e65e580b_0_111"/>
          <p:cNvSpPr txBox="1"/>
          <p:nvPr/>
        </p:nvSpPr>
        <p:spPr>
          <a:xfrm>
            <a:off x="6143250" y="1169375"/>
            <a:ext cx="50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키워드 유사도 도출</a:t>
            </a:r>
            <a:endParaRPr sz="1600"/>
          </a:p>
        </p:txBody>
      </p:sp>
      <p:sp>
        <p:nvSpPr>
          <p:cNvPr id="408" name="Google Shape;408;g122e65e580b_0_111"/>
          <p:cNvSpPr/>
          <p:nvPr/>
        </p:nvSpPr>
        <p:spPr>
          <a:xfrm>
            <a:off x="6229050" y="2017600"/>
            <a:ext cx="4799400" cy="131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g122e65e580b_0_111"/>
          <p:cNvCxnSpPr>
            <a:stCxn id="405" idx="3"/>
            <a:endCxn id="408" idx="1"/>
          </p:cNvCxnSpPr>
          <p:nvPr/>
        </p:nvCxnSpPr>
        <p:spPr>
          <a:xfrm rot="10800000" flipH="1">
            <a:off x="5240875" y="2672650"/>
            <a:ext cx="988200" cy="10938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" name="Google Shape;410;g122e65e580b_0_111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551735" y="5047475"/>
            <a:ext cx="49675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22e65e580b_0_111"/>
          <p:cNvSpPr txBox="1"/>
          <p:nvPr/>
        </p:nvSpPr>
        <p:spPr>
          <a:xfrm>
            <a:off x="836450" y="2336450"/>
            <a:ext cx="4514100" cy="1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sentence in clean_token_review: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token = sentence.split(' ')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cleaned_tokens.append(token)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print(cleaned_tokens[0])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embedding_model = Word2Vec(cleaned_tokens, vector_size=300,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window=30, min_count=20,ns_exponent=0.75,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workers=-1)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embedding_model.save('./word2VecModel_final.model')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122e65e580b_0_111"/>
          <p:cNvSpPr txBox="1"/>
          <p:nvPr/>
        </p:nvSpPr>
        <p:spPr>
          <a:xfrm>
            <a:off x="6143250" y="4296500"/>
            <a:ext cx="56706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이전 학습 모델 불러오기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open('./tfidf.pickle', 'wb') as f: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pickle.dump(Tfidf, f)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mmwrite('./tfidf.mtx', Tfidf_matrix)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sentence_vec = Tfidf.transform([sentence])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코사인 유사도 계산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cosine_sim = linear_kernel(sentence_vec,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Tfidf_matrix)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함수 적용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recommendation = getRecommendation(cosine_sim)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122e65e580b_0_111"/>
          <p:cNvSpPr txBox="1"/>
          <p:nvPr/>
        </p:nvSpPr>
        <p:spPr>
          <a:xfrm>
            <a:off x="6143250" y="1516525"/>
            <a:ext cx="5558700" cy="27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유사도 추출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key_word in embedding_model.wv.index_to_key: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sim_word = embedding_model.wv.most_similar(key_word, topn=10)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print(sim_word)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labels = []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for label, _ in sim_word: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labels.append(label)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print(labels)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#### 토큰 추출 및 유사도 생성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i, word in enumerate(labels):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sentence += [word] * (9-i)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= ' '.join(sentence)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122e65e580b_0_111"/>
          <p:cNvSpPr txBox="1"/>
          <p:nvPr/>
        </p:nvSpPr>
        <p:spPr>
          <a:xfrm>
            <a:off x="596500" y="4585250"/>
            <a:ext cx="50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문장과 Cosine유사도가 영화 제목 출력</a:t>
            </a:r>
            <a:endParaRPr sz="1600"/>
          </a:p>
        </p:txBody>
      </p:sp>
      <p:sp>
        <p:nvSpPr>
          <p:cNvPr id="415" name="Google Shape;415;g122e65e580b_0_111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g122f84c3bd0_3_76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421" name="Google Shape;421;g122f84c3bd0_3_76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122f84c3bd0_3_76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1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122f84c3bd0_3_76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4" name="Google Shape;424;g122f84c3bd0_3_76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5" name="Google Shape;425;g122f84c3bd0_3_76"/>
          <p:cNvSpPr/>
          <p:nvPr/>
        </p:nvSpPr>
        <p:spPr>
          <a:xfrm>
            <a:off x="611550" y="1956700"/>
            <a:ext cx="5182800" cy="20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122f84c3bd0_3_76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Modeling - 유사도 도출(2)</a:t>
            </a:r>
            <a:endParaRPr/>
          </a:p>
        </p:txBody>
      </p:sp>
      <p:sp>
        <p:nvSpPr>
          <p:cNvPr id="427" name="Google Shape;427;g122f84c3bd0_3_76"/>
          <p:cNvSpPr txBox="1"/>
          <p:nvPr/>
        </p:nvSpPr>
        <p:spPr>
          <a:xfrm>
            <a:off x="520300" y="1367425"/>
            <a:ext cx="50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TFIDF모델 구성</a:t>
            </a:r>
            <a:endParaRPr sz="1600"/>
          </a:p>
        </p:txBody>
      </p:sp>
      <p:sp>
        <p:nvSpPr>
          <p:cNvPr id="428" name="Google Shape;428;g122f84c3bd0_3_76"/>
          <p:cNvSpPr/>
          <p:nvPr/>
        </p:nvSpPr>
        <p:spPr>
          <a:xfrm>
            <a:off x="673275" y="2156400"/>
            <a:ext cx="5030400" cy="75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22f84c3bd0_3_76"/>
          <p:cNvSpPr/>
          <p:nvPr/>
        </p:nvSpPr>
        <p:spPr>
          <a:xfrm>
            <a:off x="6187525" y="1528925"/>
            <a:ext cx="4960200" cy="49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0" name="Google Shape;430;g122f84c3bd0_3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50" y="4406750"/>
            <a:ext cx="32681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22f84c3bd0_3_76"/>
          <p:cNvSpPr txBox="1"/>
          <p:nvPr/>
        </p:nvSpPr>
        <p:spPr>
          <a:xfrm>
            <a:off x="596500" y="3975650"/>
            <a:ext cx="50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문장과 Cosine유사도가 영화 제목 출력</a:t>
            </a:r>
            <a:endParaRPr sz="1600"/>
          </a:p>
        </p:txBody>
      </p:sp>
      <p:sp>
        <p:nvSpPr>
          <p:cNvPr id="432" name="Google Shape;432;g122f84c3bd0_3_76"/>
          <p:cNvSpPr/>
          <p:nvPr/>
        </p:nvSpPr>
        <p:spPr>
          <a:xfrm>
            <a:off x="6193031" y="4351125"/>
            <a:ext cx="4960200" cy="855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22f84c3bd0_3_76"/>
          <p:cNvSpPr txBox="1"/>
          <p:nvPr/>
        </p:nvSpPr>
        <p:spPr>
          <a:xfrm>
            <a:off x="673275" y="1912551"/>
            <a:ext cx="50304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tfidf 모델생성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Tfidf = TfidfVectorizer(sublinear_tf=True,ngram_range=(1,2))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Tfidf_matrix = Tfidf.fit_transform(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df_review_one_sentence['review'])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pickle 형태 저장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open('./tfidf.pickle', 'wb') as f: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pickle.dump(Tfidf, f)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mtx 형태 저장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mmwrite('./tfidf.mtx', Tfidf_matrix) </a:t>
            </a:r>
            <a:r>
              <a:rPr lang="ko-KR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122f84c3bd0_3_76"/>
          <p:cNvSpPr txBox="1"/>
          <p:nvPr/>
        </p:nvSpPr>
        <p:spPr>
          <a:xfrm>
            <a:off x="6314875" y="1456400"/>
            <a:ext cx="4715400" cy="50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유사도 추출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key_word in embedding_model.wv.index_to_key: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sim_word = embedding_model.wv.most_similar(key_word, topn=10)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labels = []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label, _ in sim_word: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labels.append(label)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#### 토큰 추출 및 유사도 생성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i, word in enumerate(labels):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sentence += [word] * (9-i)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= ' '.join(sentence)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Tfidf = TfidfVectorizer(sublinear_tf=True)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Tfidf_matrix = Tfidf.fit_transform(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df_review_one_sentence['review'])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### 이전 학습 모델 불러오기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with open('./tfidf.pickle', 'wb') as f: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pickle.dump(Tfidf, f)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mmwrite('./tfidf.mtx', Tfidf_matrix)</a:t>
            </a:r>
            <a:endParaRPr sz="1050" b="1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sentence_vec = Tfidf.transform([sentence])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코사인 유사도 계산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cosine_sim = linear_kernel(sentence_vec,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Tfidf_matrix)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함수 적용</a:t>
            </a:r>
            <a:endParaRPr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recommendation = getRecommendation(cosine_sim)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5" name="Google Shape;435;g122f84c3bd0_3_76"/>
          <p:cNvCxnSpPr>
            <a:endCxn id="432" idx="1"/>
          </p:cNvCxnSpPr>
          <p:nvPr/>
        </p:nvCxnSpPr>
        <p:spPr>
          <a:xfrm rot="-5400000" flipH="1">
            <a:off x="4386131" y="2971875"/>
            <a:ext cx="1872000" cy="17418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g122f84c3bd0_3_76"/>
          <p:cNvSpPr txBox="1"/>
          <p:nvPr/>
        </p:nvSpPr>
        <p:spPr>
          <a:xfrm>
            <a:off x="6143250" y="1169375"/>
            <a:ext cx="50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키워드 유사도 도출</a:t>
            </a:r>
            <a:endParaRPr sz="1600"/>
          </a:p>
        </p:txBody>
      </p:sp>
      <p:sp>
        <p:nvSpPr>
          <p:cNvPr id="437" name="Google Shape;437;g122f84c3bd0_3_76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g122e65e580b_0_187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443" name="Google Shape;443;g122e65e580b_0_187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g122e65e580b_0_187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1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</p:txBody>
        </p:sp>
        <p:sp>
          <p:nvSpPr>
            <p:cNvPr id="445" name="Google Shape;445;g122e65e580b_0_187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6" name="Google Shape;446;g122e65e580b_0_187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47" name="Google Shape;447;g122e65e580b_0_187"/>
          <p:cNvCxnSpPr>
            <a:stCxn id="448" idx="3"/>
            <a:endCxn id="448" idx="1"/>
          </p:cNvCxnSpPr>
          <p:nvPr/>
        </p:nvCxnSpPr>
        <p:spPr>
          <a:xfrm rot="10800000">
            <a:off x="660450" y="2711122"/>
            <a:ext cx="499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g122e65e580b_0_187"/>
          <p:cNvSpPr/>
          <p:nvPr/>
        </p:nvSpPr>
        <p:spPr>
          <a:xfrm>
            <a:off x="672675" y="1957075"/>
            <a:ext cx="4995900" cy="14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5965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48" name="Google Shape;448;g122e65e580b_0_187"/>
          <p:cNvSpPr txBox="1"/>
          <p:nvPr/>
        </p:nvSpPr>
        <p:spPr>
          <a:xfrm>
            <a:off x="660450" y="2036722"/>
            <a:ext cx="49959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 모델 (Topic model) 이란, 문서 집합의 추상적인 주제를 발견하기 위한 통계적 모델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중요한 특징으로 레이블이 된 데이터가 필요 없고, 스스로 패턴을 식별하는 비지도학습 방식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122e65e580b_0_187"/>
          <p:cNvSpPr/>
          <p:nvPr/>
        </p:nvSpPr>
        <p:spPr>
          <a:xfrm>
            <a:off x="7065800" y="1405475"/>
            <a:ext cx="4635000" cy="19863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확률 기반의 토픽 모델링</a:t>
            </a:r>
            <a:endParaRPr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단어가 특정 토픽에 존재할 확률과 문서에 특정 토픽이 존재할 확률을 추정하여 토픽 추출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122e65e580b_0_187"/>
          <p:cNvSpPr/>
          <p:nvPr/>
        </p:nvSpPr>
        <p:spPr>
          <a:xfrm>
            <a:off x="7065800" y="1405475"/>
            <a:ext cx="4635000" cy="547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잠재 디리클레 할당 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sz="17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atent </a:t>
            </a:r>
            <a:r>
              <a:rPr lang="ko-KR" sz="17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irichlet </a:t>
            </a:r>
            <a:r>
              <a:rPr lang="ko-KR" sz="17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llocation </a:t>
            </a:r>
            <a:r>
              <a:rPr lang="ko-KR" sz="1700">
                <a:solidFill>
                  <a:srgbClr val="006DD7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7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122e65e580b_0_187"/>
          <p:cNvSpPr/>
          <p:nvPr/>
        </p:nvSpPr>
        <p:spPr>
          <a:xfrm>
            <a:off x="7076761" y="4253425"/>
            <a:ext cx="4635000" cy="19863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algun Gothic"/>
              <a:buChar char="●"/>
            </a:pPr>
            <a:r>
              <a:rPr lang="ko-KR" sz="13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행렬 분해 기반의 토픽 모델링</a:t>
            </a:r>
            <a:endParaRPr sz="1300" dirty="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algun Gothic"/>
              <a:buChar char="●"/>
            </a:pP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행렬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V를</a:t>
            </a: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두 개의 행렬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W와</a:t>
            </a: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H로</a:t>
            </a: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분해되는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선형대수와</a:t>
            </a: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다변량</a:t>
            </a: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분석으로 토픽 추출</a:t>
            </a:r>
            <a:endParaRPr sz="1300" dirty="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algun Gothic"/>
              <a:buChar char="●"/>
            </a:pPr>
            <a:r>
              <a:rPr lang="ko-KR" sz="1300" spc="-150" dirty="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섞여 있는 데이터에서 원본/성분을 구분하는데 </a:t>
            </a:r>
            <a:r>
              <a:rPr lang="ko-KR" sz="1300" spc="-150" dirty="0" smtClean="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ko-KR" sz="1300" dirty="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ko-KR" sz="1300" dirty="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300" dirty="0" err="1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300" dirty="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시각 처리, 문서 분류, 음파 분석</a:t>
            </a:r>
            <a:endParaRPr sz="1300" dirty="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122e65e580b_0_187"/>
          <p:cNvSpPr/>
          <p:nvPr/>
        </p:nvSpPr>
        <p:spPr>
          <a:xfrm>
            <a:off x="7065800" y="4045575"/>
            <a:ext cx="4635000" cy="547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비음수 행렬 분해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sz="17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on-negative </a:t>
            </a:r>
            <a:r>
              <a:rPr lang="ko-KR" sz="17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atrix </a:t>
            </a:r>
            <a:r>
              <a:rPr lang="ko-KR" sz="17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actorization)</a:t>
            </a:r>
            <a:endParaRPr sz="17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4" name="Google Shape;454;g122e65e580b_0_187"/>
          <p:cNvCxnSpPr>
            <a:stCxn id="448" idx="3"/>
            <a:endCxn id="448" idx="3"/>
          </p:cNvCxnSpPr>
          <p:nvPr/>
        </p:nvCxnSpPr>
        <p:spPr>
          <a:xfrm>
            <a:off x="5656350" y="271112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g122e65e580b_0_187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Modeling - Topic Model(1)</a:t>
            </a:r>
            <a:endParaRPr/>
          </a:p>
        </p:txBody>
      </p:sp>
      <p:sp>
        <p:nvSpPr>
          <p:cNvPr id="456" name="Google Shape;456;g122e65e580b_0_187"/>
          <p:cNvSpPr txBox="1"/>
          <p:nvPr/>
        </p:nvSpPr>
        <p:spPr>
          <a:xfrm>
            <a:off x="660450" y="1498288"/>
            <a:ext cx="361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 모델링(Topic Modeling)이란?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7" name="Google Shape;457;g122e65e580b_0_187"/>
          <p:cNvCxnSpPr>
            <a:stCxn id="448" idx="3"/>
            <a:endCxn id="450" idx="2"/>
          </p:cNvCxnSpPr>
          <p:nvPr/>
        </p:nvCxnSpPr>
        <p:spPr>
          <a:xfrm rot="10800000" flipH="1">
            <a:off x="5656350" y="2398522"/>
            <a:ext cx="1409400" cy="312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g122e65e580b_0_187"/>
          <p:cNvCxnSpPr>
            <a:stCxn id="448" idx="3"/>
            <a:endCxn id="452" idx="2"/>
          </p:cNvCxnSpPr>
          <p:nvPr/>
        </p:nvCxnSpPr>
        <p:spPr>
          <a:xfrm>
            <a:off x="5656350" y="2711122"/>
            <a:ext cx="1420411" cy="25354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9" name="Google Shape;459;g122e65e580b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75" y="3619775"/>
            <a:ext cx="4983674" cy="2837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22e65e580b_0_187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g122f84c3bd0_3_60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466" name="Google Shape;466;g122f84c3bd0_3_60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g122f84c3bd0_3_60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g122f84c3bd0_3_60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9" name="Google Shape;469;g122f84c3bd0_3_60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0" name="Google Shape;470;g122f84c3bd0_3_60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Modeling - Topic Model(2)</a:t>
            </a:r>
            <a:endParaRPr/>
          </a:p>
        </p:txBody>
      </p:sp>
      <p:sp>
        <p:nvSpPr>
          <p:cNvPr id="471" name="Google Shape;471;g122f84c3bd0_3_60"/>
          <p:cNvSpPr txBox="1"/>
          <p:nvPr/>
        </p:nvSpPr>
        <p:spPr>
          <a:xfrm>
            <a:off x="964663" y="1120775"/>
            <a:ext cx="2890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NMF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특정 토픽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에 치우침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122f84c3bd0_3_60"/>
          <p:cNvSpPr txBox="1"/>
          <p:nvPr/>
        </p:nvSpPr>
        <p:spPr>
          <a:xfrm>
            <a:off x="6857925" y="1128575"/>
            <a:ext cx="3342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LDA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토픽에 치우치지 않고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b="1">
                <a:highlight>
                  <a:srgbClr val="EFE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균등하게 분류</a:t>
            </a:r>
            <a:endParaRPr sz="1500" b="1">
              <a:highlight>
                <a:srgbClr val="EFEFE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3" name="Google Shape;473;g122f84c3bd0_3_60"/>
          <p:cNvCxnSpPr/>
          <p:nvPr/>
        </p:nvCxnSpPr>
        <p:spPr>
          <a:xfrm>
            <a:off x="6033825" y="1599775"/>
            <a:ext cx="12600" cy="44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pic>
        <p:nvPicPr>
          <p:cNvPr id="474" name="Google Shape;474;g122f84c3bd0_3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1844063"/>
            <a:ext cx="4257675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22f84c3bd0_3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25" y="1844075"/>
            <a:ext cx="4462776" cy="42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22f84c3bd0_3_60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7" name="Google Shape;477;g122f84c3bd0_3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9563" y="1082225"/>
            <a:ext cx="800399" cy="8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g122e65e580b_2_73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483" name="Google Shape;483;g122e65e580b_2_73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g122e65e580b_2_73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g122e65e580b_2_73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6" name="Google Shape;486;g122e65e580b_2_73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87" name="Google Shape;487;g122e65e580b_2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22e65e580b_2_73"/>
          <p:cNvSpPr txBox="1"/>
          <p:nvPr/>
        </p:nvSpPr>
        <p:spPr>
          <a:xfrm>
            <a:off x="1827375" y="2547575"/>
            <a:ext cx="85242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i="1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sz="96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122e65e580b_2_73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g122e65e580b_2_73"/>
          <p:cNvSpPr txBox="1"/>
          <p:nvPr/>
        </p:nvSpPr>
        <p:spPr>
          <a:xfrm>
            <a:off x="359900" y="375400"/>
            <a:ext cx="62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122e65e580b_2_36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91" name="Google Shape;91;g122e65e580b_2_36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g122e65e580b_2_36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g122e65e580b_2_36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4" name="Google Shape;94;g122e65e580b_2_36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g122e65e580b_2_36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122e65e580b_2_36"/>
          <p:cNvSpPr txBox="1"/>
          <p:nvPr/>
        </p:nvSpPr>
        <p:spPr>
          <a:xfrm>
            <a:off x="3244350" y="2547575"/>
            <a:ext cx="5703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i="1">
                <a:latin typeface="Malgun Gothic"/>
                <a:ea typeface="Malgun Gothic"/>
                <a:cs typeface="Malgun Gothic"/>
                <a:sym typeface="Malgun Gothic"/>
              </a:rPr>
              <a:t>발표 순서</a:t>
            </a:r>
            <a:endParaRPr sz="96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122e65e580b_2_36"/>
          <p:cNvSpPr txBox="1"/>
          <p:nvPr/>
        </p:nvSpPr>
        <p:spPr>
          <a:xfrm>
            <a:off x="359900" y="375400"/>
            <a:ext cx="62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g122e65e580b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g122f84c3bd0_3_8"/>
          <p:cNvGrpSpPr/>
          <p:nvPr/>
        </p:nvGrpSpPr>
        <p:grpSpPr>
          <a:xfrm>
            <a:off x="556483" y="923610"/>
            <a:ext cx="11422854" cy="5693074"/>
            <a:chOff x="632683" y="999810"/>
            <a:chExt cx="11422854" cy="5693074"/>
          </a:xfrm>
        </p:grpSpPr>
        <p:sp>
          <p:nvSpPr>
            <p:cNvPr id="496" name="Google Shape;496;g122f84c3bd0_3_8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97" name="Google Shape;497;g122f84c3bd0_3_8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8" name="Google Shape;498;g122f84c3bd0_3_8"/>
          <p:cNvSpPr/>
          <p:nvPr/>
        </p:nvSpPr>
        <p:spPr>
          <a:xfrm>
            <a:off x="370861" y="374806"/>
            <a:ext cx="11541600" cy="6191100"/>
          </a:xfrm>
          <a:prstGeom prst="rect">
            <a:avLst/>
          </a:prstGeom>
          <a:solidFill>
            <a:srgbClr val="FCFB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9" name="Google Shape;499;g122f84c3bd0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525" y="138887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22f84c3bd0_3_8"/>
          <p:cNvSpPr/>
          <p:nvPr/>
        </p:nvSpPr>
        <p:spPr>
          <a:xfrm>
            <a:off x="45554" y="101616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122f84c3bd0_3_8"/>
          <p:cNvSpPr txBox="1"/>
          <p:nvPr/>
        </p:nvSpPr>
        <p:spPr>
          <a:xfrm>
            <a:off x="7152675" y="2866425"/>
            <a:ext cx="24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122f84c3bd0_3_8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- Django(1)</a:t>
            </a:r>
            <a:endParaRPr/>
          </a:p>
        </p:txBody>
      </p:sp>
      <p:cxnSp>
        <p:nvCxnSpPr>
          <p:cNvPr id="503" name="Google Shape;503;g122f84c3bd0_3_8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g122f84c3bd0_3_8"/>
          <p:cNvSpPr/>
          <p:nvPr/>
        </p:nvSpPr>
        <p:spPr>
          <a:xfrm>
            <a:off x="776000" y="2149238"/>
            <a:ext cx="4635000" cy="625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endParaRPr sz="23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122f84c3bd0_3_8"/>
          <p:cNvSpPr/>
          <p:nvPr/>
        </p:nvSpPr>
        <p:spPr>
          <a:xfrm>
            <a:off x="776000" y="2774450"/>
            <a:ext cx="4635000" cy="27093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g122f84c3bd0_3_8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122f84c3bd0_3_8"/>
          <p:cNvSpPr txBox="1"/>
          <p:nvPr/>
        </p:nvSpPr>
        <p:spPr>
          <a:xfrm>
            <a:off x="951675" y="2995413"/>
            <a:ext cx="45126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웹 프로그램을 위해 만들어야 할 기능들을 프로그램에  내장하고 있는 파이썬 기반의 웹 프레임 워크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 개발할 필요 없이 내장된 기능만을 이용해 빠른 개발을 할 수 있다는 장점이 있다.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8" name="Google Shape;508;g122f84c3bd0_3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g122e65e580b_0_144"/>
          <p:cNvGrpSpPr/>
          <p:nvPr/>
        </p:nvGrpSpPr>
        <p:grpSpPr>
          <a:xfrm>
            <a:off x="678146" y="1027948"/>
            <a:ext cx="11422854" cy="5693074"/>
            <a:chOff x="632683" y="999810"/>
            <a:chExt cx="11422854" cy="5693074"/>
          </a:xfrm>
        </p:grpSpPr>
        <p:sp>
          <p:nvSpPr>
            <p:cNvPr id="514" name="Google Shape;514;g122e65e580b_0_144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5" name="Google Shape;515;g122e65e580b_0_144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16" name="Google Shape;516;g122e65e580b_0_144"/>
          <p:cNvGrpSpPr/>
          <p:nvPr/>
        </p:nvGrpSpPr>
        <p:grpSpPr>
          <a:xfrm>
            <a:off x="45554" y="101616"/>
            <a:ext cx="11866907" cy="6464290"/>
            <a:chOff x="45554" y="101616"/>
            <a:chExt cx="11866907" cy="6464290"/>
          </a:xfrm>
        </p:grpSpPr>
        <p:sp>
          <p:nvSpPr>
            <p:cNvPr id="517" name="Google Shape;517;g122e65e580b_0_144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g122e65e580b_0_144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19" name="Google Shape;519;g122e65e580b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25" y="1868000"/>
            <a:ext cx="8365026" cy="3114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20" name="Google Shape;520;g122e65e580b_0_144"/>
          <p:cNvSpPr txBox="1"/>
          <p:nvPr/>
        </p:nvSpPr>
        <p:spPr>
          <a:xfrm>
            <a:off x="642950" y="1205500"/>
            <a:ext cx="4286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실행 과정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122e65e580b_0_144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- Django(2)</a:t>
            </a:r>
            <a:endParaRPr/>
          </a:p>
        </p:txBody>
      </p:sp>
      <p:sp>
        <p:nvSpPr>
          <p:cNvPr id="522" name="Google Shape;522;g122e65e580b_0_144"/>
          <p:cNvSpPr/>
          <p:nvPr/>
        </p:nvSpPr>
        <p:spPr>
          <a:xfrm>
            <a:off x="1868150" y="5230075"/>
            <a:ext cx="8364900" cy="10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5965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ㅇㅁㄴㅁㅇㄴㅁ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3" name="Google Shape;523;g122e65e580b_0_144"/>
          <p:cNvSpPr txBox="1"/>
          <p:nvPr/>
        </p:nvSpPr>
        <p:spPr>
          <a:xfrm>
            <a:off x="2058950" y="5397475"/>
            <a:ext cx="7983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 → </a:t>
            </a:r>
            <a:r>
              <a:rPr lang="ko-KR" sz="2000" b="1">
                <a:solidFill>
                  <a:schemeClr val="dk1"/>
                </a:solidFill>
              </a:rPr>
              <a:t>model 개발  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lang="ko-KR" sz="2000" b="1">
                <a:solidFill>
                  <a:schemeClr val="dk1"/>
                </a:solidFill>
              </a:rPr>
              <a:t> URL conf 생성 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</a:rPr>
              <a:t>Template 생성 및 수정 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lang="ko-KR" sz="2000" b="1">
                <a:solidFill>
                  <a:schemeClr val="dk1"/>
                </a:solidFill>
              </a:rPr>
              <a:t> views 수정 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lang="ko-KR" sz="2000" b="1">
                <a:solidFill>
                  <a:schemeClr val="dk1"/>
                </a:solidFill>
              </a:rPr>
              <a:t>  웹 서버 실행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4" name="Google Shape;524;g122e65e580b_0_144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5" name="Google Shape;525;g122e65e580b_0_144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6" name="Google Shape;526;g122e65e580b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g122e65e580b_2_322"/>
          <p:cNvGrpSpPr/>
          <p:nvPr/>
        </p:nvGrpSpPr>
        <p:grpSpPr>
          <a:xfrm>
            <a:off x="556483" y="923610"/>
            <a:ext cx="11422854" cy="5693074"/>
            <a:chOff x="632683" y="999810"/>
            <a:chExt cx="11422854" cy="5693074"/>
          </a:xfrm>
        </p:grpSpPr>
        <p:sp>
          <p:nvSpPr>
            <p:cNvPr id="532" name="Google Shape;532;g122e65e580b_2_322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33" name="Google Shape;533;g122e65e580b_2_322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4" name="Google Shape;534;g122e65e580b_2_322"/>
          <p:cNvSpPr/>
          <p:nvPr/>
        </p:nvSpPr>
        <p:spPr>
          <a:xfrm>
            <a:off x="370861" y="374806"/>
            <a:ext cx="11541600" cy="6191100"/>
          </a:xfrm>
          <a:prstGeom prst="rect">
            <a:avLst/>
          </a:prstGeom>
          <a:solidFill>
            <a:srgbClr val="FCFB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g122e65e580b_2_322"/>
          <p:cNvSpPr/>
          <p:nvPr/>
        </p:nvSpPr>
        <p:spPr>
          <a:xfrm>
            <a:off x="45554" y="101616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g122e65e580b_2_322"/>
          <p:cNvSpPr txBox="1"/>
          <p:nvPr/>
        </p:nvSpPr>
        <p:spPr>
          <a:xfrm>
            <a:off x="7152675" y="2866425"/>
            <a:ext cx="24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122e65e580b_2_322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- PyQt(1)</a:t>
            </a:r>
            <a:endParaRPr/>
          </a:p>
        </p:txBody>
      </p:sp>
      <p:cxnSp>
        <p:nvCxnSpPr>
          <p:cNvPr id="538" name="Google Shape;538;g122e65e580b_2_322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9" name="Google Shape;539;g122e65e580b_2_322"/>
          <p:cNvSpPr/>
          <p:nvPr/>
        </p:nvSpPr>
        <p:spPr>
          <a:xfrm>
            <a:off x="6244950" y="1193475"/>
            <a:ext cx="4635000" cy="625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PyQt</a:t>
            </a:r>
            <a:endParaRPr sz="23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122e65e580b_2_322"/>
          <p:cNvSpPr/>
          <p:nvPr/>
        </p:nvSpPr>
        <p:spPr>
          <a:xfrm>
            <a:off x="6244950" y="1818675"/>
            <a:ext cx="4635000" cy="42972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파이썬에서 GUI(Graphical User Interface) 프로그래밍을 할 때 사용하는 대표적인 패키지</a:t>
            </a:r>
            <a:b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-"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그래픽 사용자 인터페이스, 네트워킹,</a:t>
            </a:r>
            <a:b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스레드, 정규표현식, SQL 데이터베이스, SVG, OpenGL, XML, 사용자 및 응용 프로그램 설정, 위치서비스, 단거리통신</a:t>
            </a:r>
            <a:b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(예:NFC 및 블루투스) 및 클라우드 액세스 등 1000개가 넘는 클래스를 Python 모듈 세트로 구현하고 제공.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g122e65e580b_2_322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2" name="Google Shape;542;g122e65e580b_2_322"/>
          <p:cNvPicPr preferRelativeResize="0"/>
          <p:nvPr/>
        </p:nvPicPr>
        <p:blipFill rotWithShape="1">
          <a:blip r:embed="rId3">
            <a:alphaModFix/>
          </a:blip>
          <a:srcRect t="6934" b="19837"/>
          <a:stretch/>
        </p:blipFill>
        <p:spPr>
          <a:xfrm>
            <a:off x="632675" y="2102513"/>
            <a:ext cx="5307300" cy="3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g122f84c3bd0_1_23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548" name="Google Shape;548;g122f84c3bd0_1_23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g122f84c3bd0_1_23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g122f84c3bd0_1_23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51" name="Google Shape;551;g122f84c3bd0_1_23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52" name="Google Shape;552;g122f84c3bd0_1_23"/>
          <p:cNvSpPr txBox="1"/>
          <p:nvPr/>
        </p:nvSpPr>
        <p:spPr>
          <a:xfrm>
            <a:off x="1362075" y="2204150"/>
            <a:ext cx="93666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400" b="1" i="1">
                <a:latin typeface="Malgun Gothic"/>
                <a:ea typeface="Malgun Gothic"/>
                <a:cs typeface="Malgun Gothic"/>
                <a:sym typeface="Malgun Gothic"/>
              </a:rPr>
              <a:t>Application 시연</a:t>
            </a:r>
            <a:endParaRPr sz="94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122f84c3bd0_1_23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122f84c3bd0_1_23"/>
          <p:cNvSpPr txBox="1"/>
          <p:nvPr/>
        </p:nvSpPr>
        <p:spPr>
          <a:xfrm>
            <a:off x="359900" y="375400"/>
            <a:ext cx="62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5" name="Google Shape;555;g122f84c3bd0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g122f84c3bd0_0_321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561" name="Google Shape;561;g122f84c3bd0_0_321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2" name="Google Shape;562;g122f84c3bd0_0_321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g122f84c3bd0_0_321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4" name="Google Shape;564;g122f84c3bd0_0_321"/>
          <p:cNvSpPr/>
          <p:nvPr/>
        </p:nvSpPr>
        <p:spPr>
          <a:xfrm>
            <a:off x="1602075" y="1913025"/>
            <a:ext cx="9170400" cy="32700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sz="6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122f84c3bd0_0_321"/>
          <p:cNvSpPr/>
          <p:nvPr/>
        </p:nvSpPr>
        <p:spPr>
          <a:xfrm>
            <a:off x="1602075" y="1543150"/>
            <a:ext cx="9170400" cy="701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6" name="Google Shape;566;g122f84c3bd0_0_321"/>
          <p:cNvGrpSpPr/>
          <p:nvPr/>
        </p:nvGrpSpPr>
        <p:grpSpPr>
          <a:xfrm>
            <a:off x="7271614" y="1637309"/>
            <a:ext cx="3032119" cy="510845"/>
            <a:chOff x="5455269" y="2543608"/>
            <a:chExt cx="893824" cy="138832"/>
          </a:xfrm>
        </p:grpSpPr>
        <p:sp>
          <p:nvSpPr>
            <p:cNvPr id="567" name="Google Shape;567;g122f84c3bd0_0_321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8" name="Google Shape;568;g122f84c3bd0_0_321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69" name="Google Shape;569;g122f84c3bd0_0_321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570" name="Google Shape;570;g122f84c3bd0_0_321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1" name="Google Shape;571;g122f84c3bd0_0_321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72" name="Google Shape;572;g122f84c3bd0_0_321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104" name="Google Shape;104;p2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0861" y="374806"/>
              <a:ext cx="11541739" cy="6191077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554" y="101616"/>
              <a:ext cx="1174259" cy="898194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7" name="Google Shape;107;p2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" name="Google Shape;108;p2"/>
          <p:cNvSpPr txBox="1"/>
          <p:nvPr/>
        </p:nvSpPr>
        <p:spPr>
          <a:xfrm>
            <a:off x="1075200" y="1298300"/>
            <a:ext cx="244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latin typeface="Malgun Gothic"/>
                <a:ea typeface="Malgun Gothic"/>
                <a:cs typeface="Malgun Gothic"/>
                <a:sym typeface="Malgun Gothic"/>
              </a:rPr>
              <a:t>발표 순서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075200" y="1888550"/>
            <a:ext cx="10041600" cy="40236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구현 과정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Crawling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Preprocessing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Modeling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Application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Application 시연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Q&amp;A</a:t>
            </a:r>
            <a:endParaRPr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59900" y="375400"/>
            <a:ext cx="62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122e65e580b_2_45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118" name="Google Shape;118;g122e65e580b_2_45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g122e65e580b_2_45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1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g122e65e580b_2_45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1" name="Google Shape;121;g122e65e580b_2_45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2" name="Google Shape;122;g122e65e580b_2_45"/>
          <p:cNvSpPr txBox="1"/>
          <p:nvPr/>
        </p:nvSpPr>
        <p:spPr>
          <a:xfrm>
            <a:off x="2526075" y="2547575"/>
            <a:ext cx="7341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400" b="1" i="1">
                <a:latin typeface="Malgun Gothic"/>
                <a:ea typeface="Malgun Gothic"/>
                <a:cs typeface="Malgun Gothic"/>
                <a:sym typeface="Malgun Gothic"/>
              </a:rPr>
              <a:t>Crawling</a:t>
            </a:r>
            <a:endParaRPr sz="94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122e65e580b_2_45"/>
          <p:cNvSpPr txBox="1"/>
          <p:nvPr/>
        </p:nvSpPr>
        <p:spPr>
          <a:xfrm>
            <a:off x="359900" y="375400"/>
            <a:ext cx="630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122e65e580b_2_45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122e65e580b_2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g122e65e580b_2_99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131" name="Google Shape;131;g122e65e580b_2_99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g122e65e580b_2_99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sp>
          <p:nvSpPr>
            <p:cNvPr id="133" name="Google Shape;133;g122e65e580b_2_99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4" name="Google Shape;134;g122e65e580b_2_99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5" name="Google Shape;135;g122e65e580b_2_99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crawling(1)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122e65e580b_2_99"/>
          <p:cNvSpPr txBox="1"/>
          <p:nvPr/>
        </p:nvSpPr>
        <p:spPr>
          <a:xfrm>
            <a:off x="-319450" y="2862875"/>
            <a:ext cx="522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122e65e580b_2_99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22e65e580b_2_99"/>
          <p:cNvSpPr/>
          <p:nvPr/>
        </p:nvSpPr>
        <p:spPr>
          <a:xfrm>
            <a:off x="776000" y="1147900"/>
            <a:ext cx="4635000" cy="625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BeautifulSoap</a:t>
            </a:r>
            <a:endParaRPr sz="23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122e65e580b_2_99"/>
          <p:cNvSpPr/>
          <p:nvPr/>
        </p:nvSpPr>
        <p:spPr>
          <a:xfrm>
            <a:off x="776000" y="1773100"/>
            <a:ext cx="4635000" cy="386835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6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BeautifulSoup는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 상의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가치있는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빠르게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하기위한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도구로써 진입 장벽이 매우 낮고 간결하다.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urlib2 와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requests로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HTML 소스를 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가져와야 웹 사이트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122e65e580b_2_99"/>
          <p:cNvSpPr/>
          <p:nvPr/>
        </p:nvSpPr>
        <p:spPr>
          <a:xfrm>
            <a:off x="6244950" y="1798850"/>
            <a:ext cx="4635000" cy="38426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6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Scrapy는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파이썬으로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 되었으며,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spider를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작성해서 크롤링하거나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lxml과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연동해서 사용한다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BeautifulSoup에서는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지원하지 않는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XPath를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사용해 복잡한 HTML 소스를 쉽게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수 있음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8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122e65e580b_2_99"/>
          <p:cNvSpPr/>
          <p:nvPr/>
        </p:nvSpPr>
        <p:spPr>
          <a:xfrm>
            <a:off x="6244950" y="1173650"/>
            <a:ext cx="4635000" cy="625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Scrapy</a:t>
            </a:r>
            <a:endParaRPr sz="230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g122e65e580b_2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863" y="4479635"/>
            <a:ext cx="3731175" cy="107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22e65e580b_2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950" y="4247400"/>
            <a:ext cx="3498450" cy="130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2e65e580b_2_99"/>
          <p:cNvSpPr/>
          <p:nvPr/>
        </p:nvSpPr>
        <p:spPr>
          <a:xfrm>
            <a:off x="776000" y="5794688"/>
            <a:ext cx="10104000" cy="77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 b="1" dirty="0" smtClean="0">
                <a:solidFill>
                  <a:schemeClr val="dk1"/>
                </a:solidFill>
                <a:highlight>
                  <a:srgbClr val="FFC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자료가 적고 빠른 </a:t>
            </a:r>
            <a:r>
              <a:rPr lang="ko-KR" sz="2000" b="1" dirty="0" err="1" smtClean="0">
                <a:solidFill>
                  <a:schemeClr val="dk1"/>
                </a:solidFill>
                <a:highlight>
                  <a:srgbClr val="FFC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Crawling</a:t>
            </a:r>
            <a:r>
              <a:rPr lang="ko-KR" sz="20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원하면 가볍고 빠른 </a:t>
            </a:r>
            <a:r>
              <a:rPr lang="ko-KR" sz="2000" b="1" dirty="0" err="1" smtClean="0">
                <a:solidFill>
                  <a:srgbClr val="E53A40"/>
                </a:solidFill>
                <a:highlight>
                  <a:srgbClr val="FFC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Beautiful</a:t>
            </a:r>
            <a:r>
              <a:rPr lang="ko-KR" sz="2000" b="1" dirty="0" smtClean="0">
                <a:solidFill>
                  <a:srgbClr val="E53A40"/>
                </a:solidFill>
                <a:highlight>
                  <a:srgbClr val="FFC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Soup</a:t>
            </a:r>
            <a:r>
              <a:rPr lang="ko-KR" sz="2000" b="1" dirty="0" smtClean="0">
                <a:solidFill>
                  <a:schemeClr val="dk1"/>
                </a:solidFill>
                <a:highlight>
                  <a:srgbClr val="FFC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 b="1" dirty="0" smtClean="0">
                <a:solidFill>
                  <a:schemeClr val="dk1"/>
                </a:solidFill>
                <a:highlight>
                  <a:srgbClr val="9CDCFE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자료가 방대하고 </a:t>
            </a:r>
            <a:r>
              <a:rPr lang="ko-KR" sz="2000" b="1" dirty="0" err="1" smtClean="0">
                <a:solidFill>
                  <a:schemeClr val="dk1"/>
                </a:solidFill>
                <a:highlight>
                  <a:srgbClr val="9CDCFE"/>
                </a:highlight>
                <a:latin typeface="Malgun Gothic"/>
                <a:ea typeface="Malgun Gothic"/>
                <a:cs typeface="Malgun Gothic"/>
                <a:sym typeface="Malgun Gothic"/>
              </a:rPr>
              <a:t>Xpath를</a:t>
            </a:r>
            <a:r>
              <a:rPr lang="ko-KR" sz="2000" b="1" dirty="0" smtClean="0">
                <a:solidFill>
                  <a:schemeClr val="dk1"/>
                </a:solidFill>
                <a:highlight>
                  <a:srgbClr val="9CDCFE"/>
                </a:highlight>
                <a:latin typeface="Malgun Gothic"/>
                <a:ea typeface="Malgun Gothic"/>
                <a:cs typeface="Malgun Gothic"/>
                <a:sym typeface="Malgun Gothic"/>
              </a:rPr>
              <a:t> 이용한 </a:t>
            </a:r>
            <a:r>
              <a:rPr lang="ko-KR" sz="2000" b="1" dirty="0" err="1" smtClean="0">
                <a:solidFill>
                  <a:schemeClr val="dk1"/>
                </a:solidFill>
                <a:highlight>
                  <a:srgbClr val="9CDCFE"/>
                </a:highlight>
                <a:latin typeface="Malgun Gothic"/>
                <a:ea typeface="Malgun Gothic"/>
                <a:cs typeface="Malgun Gothic"/>
                <a:sym typeface="Malgun Gothic"/>
              </a:rPr>
              <a:t>Crawling</a:t>
            </a:r>
            <a:r>
              <a:rPr lang="ko-KR" sz="20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원하면 유연한 </a:t>
            </a:r>
            <a:r>
              <a:rPr lang="ko-KR" sz="2000" b="1" dirty="0" err="1" smtClean="0">
                <a:solidFill>
                  <a:srgbClr val="351C75"/>
                </a:solidFill>
                <a:highlight>
                  <a:srgbClr val="9CDCFE"/>
                </a:highlight>
                <a:latin typeface="Malgun Gothic"/>
                <a:ea typeface="Malgun Gothic"/>
                <a:cs typeface="Malgun Gothic"/>
                <a:sym typeface="Malgun Gothic"/>
              </a:rPr>
              <a:t>Scrapy</a:t>
            </a:r>
            <a:r>
              <a:rPr lang="ko-KR" sz="1600" dirty="0" smtClean="0">
                <a:solidFill>
                  <a:schemeClr val="dk1"/>
                </a:solidFill>
              </a:rPr>
              <a:t> </a:t>
            </a:r>
            <a:endParaRPr sz="16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5" name="Google Shape;145;g122e65e580b_2_99"/>
          <p:cNvCxnSpPr/>
          <p:nvPr/>
        </p:nvCxnSpPr>
        <p:spPr>
          <a:xfrm>
            <a:off x="5899875" y="1173650"/>
            <a:ext cx="12600" cy="44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122f84c3bd0_0_96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151" name="Google Shape;151;g122f84c3bd0_0_96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g122f84c3bd0_0_96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g122f84c3bd0_0_96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4" name="Google Shape;154;g122f84c3bd0_0_96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55" name="Google Shape;155;g122f84c3bd0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00" y="3311950"/>
            <a:ext cx="4836876" cy="21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22f84c3bd0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975" y="3305600"/>
            <a:ext cx="5178250" cy="21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22f84c3bd0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775" y="1096599"/>
            <a:ext cx="2708475" cy="190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22f84c3bd0_0_96"/>
          <p:cNvPicPr preferRelativeResize="0"/>
          <p:nvPr/>
        </p:nvPicPr>
        <p:blipFill rotWithShape="1">
          <a:blip r:embed="rId6">
            <a:alphaModFix/>
          </a:blip>
          <a:srcRect l="22534" r="23373" b="7338"/>
          <a:stretch/>
        </p:blipFill>
        <p:spPr>
          <a:xfrm>
            <a:off x="3653750" y="1037125"/>
            <a:ext cx="2268100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2f84c3bd0_0_96"/>
          <p:cNvPicPr preferRelativeResize="0"/>
          <p:nvPr/>
        </p:nvPicPr>
        <p:blipFill rotWithShape="1">
          <a:blip r:embed="rId7">
            <a:alphaModFix/>
          </a:blip>
          <a:srcRect l="3389" t="27549" r="49669" b="5403"/>
          <a:stretch/>
        </p:blipFill>
        <p:spPr>
          <a:xfrm>
            <a:off x="9599050" y="1063050"/>
            <a:ext cx="2065675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2f84c3bd0_0_96"/>
          <p:cNvPicPr preferRelativeResize="0"/>
          <p:nvPr/>
        </p:nvPicPr>
        <p:blipFill rotWithShape="1">
          <a:blip r:embed="rId8">
            <a:alphaModFix/>
          </a:blip>
          <a:srcRect l="1495" r="34573" b="57859"/>
          <a:stretch/>
        </p:blipFill>
        <p:spPr>
          <a:xfrm>
            <a:off x="6234550" y="1062875"/>
            <a:ext cx="2909650" cy="16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22f84c3bd0_0_96"/>
          <p:cNvSpPr/>
          <p:nvPr/>
        </p:nvSpPr>
        <p:spPr>
          <a:xfrm>
            <a:off x="526700" y="1246900"/>
            <a:ext cx="945900" cy="752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22f84c3bd0_0_96"/>
          <p:cNvSpPr/>
          <p:nvPr/>
        </p:nvSpPr>
        <p:spPr>
          <a:xfrm>
            <a:off x="4129600" y="1999300"/>
            <a:ext cx="1792200" cy="34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22f84c3bd0_0_96"/>
          <p:cNvSpPr/>
          <p:nvPr/>
        </p:nvSpPr>
        <p:spPr>
          <a:xfrm>
            <a:off x="1755925" y="4000550"/>
            <a:ext cx="3865800" cy="34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22f84c3bd0_0_96"/>
          <p:cNvSpPr/>
          <p:nvPr/>
        </p:nvSpPr>
        <p:spPr>
          <a:xfrm>
            <a:off x="1441200" y="4776400"/>
            <a:ext cx="4428000" cy="34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2f84c3bd0_0_96"/>
          <p:cNvSpPr/>
          <p:nvPr/>
        </p:nvSpPr>
        <p:spPr>
          <a:xfrm>
            <a:off x="6158350" y="2098000"/>
            <a:ext cx="2985900" cy="752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22f84c3bd0_0_96"/>
          <p:cNvSpPr/>
          <p:nvPr/>
        </p:nvSpPr>
        <p:spPr>
          <a:xfrm>
            <a:off x="9638150" y="1064150"/>
            <a:ext cx="1987500" cy="34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22f84c3bd0_0_96"/>
          <p:cNvSpPr/>
          <p:nvPr/>
        </p:nvSpPr>
        <p:spPr>
          <a:xfrm>
            <a:off x="6599700" y="4933700"/>
            <a:ext cx="4836900" cy="34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22f84c3bd0_0_96"/>
          <p:cNvSpPr txBox="1"/>
          <p:nvPr/>
        </p:nvSpPr>
        <p:spPr>
          <a:xfrm>
            <a:off x="679100" y="5675575"/>
            <a:ext cx="53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html.parser를 이용해 파싱한 html문서생성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정규식을 이용하여 리뷰의 수와 리뷰 코드 추출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22f84c3bd0_0_96"/>
          <p:cNvSpPr txBox="1"/>
          <p:nvPr/>
        </p:nvSpPr>
        <p:spPr>
          <a:xfrm>
            <a:off x="6492525" y="5678425"/>
            <a:ext cx="50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리뷰가 있는 Xpath경로 지정(&lt;p&gt;Tag 경로까지)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해당 경로에 있는 모든 Text를 한 문장으로 생성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22f84c3bd0_0_96"/>
          <p:cNvSpPr/>
          <p:nvPr/>
        </p:nvSpPr>
        <p:spPr>
          <a:xfrm>
            <a:off x="4589925" y="2581125"/>
            <a:ext cx="6165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22f84c3bd0_0_96"/>
          <p:cNvSpPr/>
          <p:nvPr/>
        </p:nvSpPr>
        <p:spPr>
          <a:xfrm>
            <a:off x="10192175" y="3089450"/>
            <a:ext cx="6165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22f84c3bd0_0_96"/>
          <p:cNvSpPr/>
          <p:nvPr/>
        </p:nvSpPr>
        <p:spPr>
          <a:xfrm>
            <a:off x="9604325" y="2656550"/>
            <a:ext cx="1792200" cy="34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22f84c3bd0_0_96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crawling(2)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122f84c3bd0_0_96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122f84c3bd0_4_17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180" name="Google Shape;180;g122f84c3bd0_4_17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g122f84c3bd0_4_17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g122f84c3bd0_4_17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g122f84c3bd0_4_17"/>
          <p:cNvSpPr/>
          <p:nvPr/>
        </p:nvSpPr>
        <p:spPr>
          <a:xfrm rot="5400000">
            <a:off x="5792975" y="3614119"/>
            <a:ext cx="444300" cy="1008300"/>
          </a:xfrm>
          <a:prstGeom prst="rightArrow">
            <a:avLst>
              <a:gd name="adj1" fmla="val 50000"/>
              <a:gd name="adj2" fmla="val 4657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2f84c3bd0_4_17"/>
          <p:cNvSpPr txBox="1"/>
          <p:nvPr/>
        </p:nvSpPr>
        <p:spPr>
          <a:xfrm>
            <a:off x="359900" y="1191400"/>
            <a:ext cx="2005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b="1">
                <a:latin typeface="Malgun Gothic"/>
                <a:ea typeface="Malgun Gothic"/>
                <a:cs typeface="Malgun Gothic"/>
                <a:sym typeface="Malgun Gothic"/>
              </a:rPr>
              <a:t>데이터 정의 :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122f84c3bd0_4_17"/>
          <p:cNvPicPr preferRelativeResize="0"/>
          <p:nvPr/>
        </p:nvPicPr>
        <p:blipFill rotWithShape="1">
          <a:blip r:embed="rId3">
            <a:alphaModFix/>
          </a:blip>
          <a:srcRect b="31280"/>
          <a:stretch/>
        </p:blipFill>
        <p:spPr>
          <a:xfrm>
            <a:off x="642025" y="4339675"/>
            <a:ext cx="11152249" cy="20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22f84c3bd0_4_17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crawling(3)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g122f84c3bd0_4_17"/>
          <p:cNvPicPr preferRelativeResize="0"/>
          <p:nvPr/>
        </p:nvPicPr>
        <p:blipFill rotWithShape="1">
          <a:blip r:embed="rId4">
            <a:alphaModFix/>
          </a:blip>
          <a:srcRect t="30284"/>
          <a:stretch/>
        </p:blipFill>
        <p:spPr>
          <a:xfrm>
            <a:off x="2365600" y="2316888"/>
            <a:ext cx="7352225" cy="17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2f84c3bd0_4_17"/>
          <p:cNvSpPr/>
          <p:nvPr/>
        </p:nvSpPr>
        <p:spPr>
          <a:xfrm>
            <a:off x="2374638" y="2764613"/>
            <a:ext cx="7351800" cy="1235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22f84c3bd0_4_17"/>
          <p:cNvSpPr txBox="1"/>
          <p:nvPr/>
        </p:nvSpPr>
        <p:spPr>
          <a:xfrm>
            <a:off x="2374650" y="1252090"/>
            <a:ext cx="9218100" cy="93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5965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영화리뷰 		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3643개 데이터 (14년도~20년도 개봉영화) 중에서 블로그 리뷰가 3개이상 100개이하인 데이터 사용</a:t>
            </a:r>
            <a:endParaRPr sz="1100" b="1"/>
          </a:p>
        </p:txBody>
      </p:sp>
      <p:sp>
        <p:nvSpPr>
          <p:cNvPr id="190" name="Google Shape;190;g122f84c3bd0_4_17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g122f84c3bd0_4_17"/>
          <p:cNvCxnSpPr/>
          <p:nvPr/>
        </p:nvCxnSpPr>
        <p:spPr>
          <a:xfrm>
            <a:off x="632683" y="999810"/>
            <a:ext cx="10620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122e65e580b_2_54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197" name="Google Shape;197;g122e65e580b_2_54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g122e65e580b_2_54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g122e65e580b_2_54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0" name="Google Shape;200;g122e65e580b_2_54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1" name="Google Shape;201;g122e65e580b_2_54"/>
          <p:cNvSpPr txBox="1"/>
          <p:nvPr/>
        </p:nvSpPr>
        <p:spPr>
          <a:xfrm>
            <a:off x="1827375" y="2547575"/>
            <a:ext cx="85242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 b="1" i="1">
                <a:latin typeface="Malgun Gothic"/>
                <a:ea typeface="Malgun Gothic"/>
                <a:cs typeface="Malgun Gothic"/>
                <a:sym typeface="Malgun Gothic"/>
              </a:rPr>
              <a:t>Preprocessing</a:t>
            </a:r>
            <a:endParaRPr sz="93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122e65e580b_2_54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122e65e580b_2_54"/>
          <p:cNvSpPr txBox="1"/>
          <p:nvPr/>
        </p:nvSpPr>
        <p:spPr>
          <a:xfrm>
            <a:off x="359900" y="375400"/>
            <a:ext cx="630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팝콘이 추천하는 네이버 영화 추천 시스템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122e65e580b_2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7557">
            <a:off x="10398738" y="184343"/>
            <a:ext cx="1947750" cy="19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679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g122f84c3bd0_0_3"/>
          <p:cNvGrpSpPr/>
          <p:nvPr/>
        </p:nvGrpSpPr>
        <p:grpSpPr>
          <a:xfrm>
            <a:off x="45554" y="101616"/>
            <a:ext cx="12009983" cy="6591268"/>
            <a:chOff x="45554" y="101616"/>
            <a:chExt cx="12009983" cy="6591268"/>
          </a:xfrm>
        </p:grpSpPr>
        <p:sp>
          <p:nvSpPr>
            <p:cNvPr id="210" name="Google Shape;210;g122f84c3bd0_0_3"/>
            <p:cNvSpPr/>
            <p:nvPr/>
          </p:nvSpPr>
          <p:spPr>
            <a:xfrm>
              <a:off x="7045387" y="1460500"/>
              <a:ext cx="5010150" cy="5232384"/>
            </a:xfrm>
            <a:custGeom>
              <a:avLst/>
              <a:gdLst/>
              <a:ahLst/>
              <a:cxnLst/>
              <a:rect l="l" t="t" r="r" b="b"/>
              <a:pathLst>
                <a:path w="5010150" h="5232384" extrusionOk="0">
                  <a:moveTo>
                    <a:pt x="0" y="5041884"/>
                  </a:moveTo>
                  <a:lnTo>
                    <a:pt x="4838714" y="0"/>
                  </a:lnTo>
                  <a:lnTo>
                    <a:pt x="5010150" y="5232384"/>
                  </a:lnTo>
                  <a:lnTo>
                    <a:pt x="0" y="504188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122f84c3bd0_0_3"/>
            <p:cNvSpPr/>
            <p:nvPr/>
          </p:nvSpPr>
          <p:spPr>
            <a:xfrm>
              <a:off x="370861" y="374806"/>
              <a:ext cx="11541600" cy="6191100"/>
            </a:xfrm>
            <a:prstGeom prst="rect">
              <a:avLst/>
            </a:prstGeom>
            <a:solidFill>
              <a:srgbClr val="FCFB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22f84c3bd0_0_3"/>
            <p:cNvSpPr/>
            <p:nvPr/>
          </p:nvSpPr>
          <p:spPr>
            <a:xfrm>
              <a:off x="45554" y="101616"/>
              <a:ext cx="1175564" cy="898209"/>
            </a:xfrm>
            <a:custGeom>
              <a:avLst/>
              <a:gdLst/>
              <a:ahLst/>
              <a:cxnLst/>
              <a:rect l="l" t="t" r="r" b="b"/>
              <a:pathLst>
                <a:path w="1317158" h="1000790" extrusionOk="0">
                  <a:moveTo>
                    <a:pt x="859934" y="79044"/>
                  </a:moveTo>
                  <a:cubicBezTo>
                    <a:pt x="783734" y="133019"/>
                    <a:pt x="644034" y="274307"/>
                    <a:pt x="564659" y="336219"/>
                  </a:cubicBezTo>
                  <a:cubicBezTo>
                    <a:pt x="485284" y="398131"/>
                    <a:pt x="467821" y="406069"/>
                    <a:pt x="383684" y="450519"/>
                  </a:cubicBezTo>
                  <a:cubicBezTo>
                    <a:pt x="299546" y="494969"/>
                    <a:pt x="123334" y="560057"/>
                    <a:pt x="59834" y="602919"/>
                  </a:cubicBezTo>
                  <a:cubicBezTo>
                    <a:pt x="-3666" y="645782"/>
                    <a:pt x="-3666" y="693406"/>
                    <a:pt x="2684" y="707694"/>
                  </a:cubicBezTo>
                  <a:cubicBezTo>
                    <a:pt x="9034" y="721982"/>
                    <a:pt x="83647" y="674357"/>
                    <a:pt x="97934" y="688644"/>
                  </a:cubicBezTo>
                  <a:cubicBezTo>
                    <a:pt x="112221" y="702931"/>
                    <a:pt x="88409" y="793419"/>
                    <a:pt x="88409" y="793419"/>
                  </a:cubicBezTo>
                  <a:cubicBezTo>
                    <a:pt x="93171" y="817231"/>
                    <a:pt x="120159" y="806119"/>
                    <a:pt x="126509" y="831519"/>
                  </a:cubicBezTo>
                  <a:cubicBezTo>
                    <a:pt x="132859" y="856919"/>
                    <a:pt x="113809" y="928357"/>
                    <a:pt x="126509" y="945819"/>
                  </a:cubicBezTo>
                  <a:cubicBezTo>
                    <a:pt x="139209" y="963282"/>
                    <a:pt x="182071" y="928357"/>
                    <a:pt x="202709" y="936294"/>
                  </a:cubicBezTo>
                  <a:cubicBezTo>
                    <a:pt x="223346" y="944232"/>
                    <a:pt x="191597" y="1025194"/>
                    <a:pt x="250334" y="993444"/>
                  </a:cubicBezTo>
                  <a:cubicBezTo>
                    <a:pt x="309071" y="961694"/>
                    <a:pt x="429722" y="825169"/>
                    <a:pt x="555134" y="745794"/>
                  </a:cubicBezTo>
                  <a:cubicBezTo>
                    <a:pt x="680546" y="666419"/>
                    <a:pt x="894859" y="596569"/>
                    <a:pt x="1002809" y="517194"/>
                  </a:cubicBezTo>
                  <a:cubicBezTo>
                    <a:pt x="1110759" y="437819"/>
                    <a:pt x="1150447" y="328281"/>
                    <a:pt x="1202834" y="269544"/>
                  </a:cubicBezTo>
                  <a:cubicBezTo>
                    <a:pt x="1255221" y="210807"/>
                    <a:pt x="1315547" y="194931"/>
                    <a:pt x="1317134" y="164769"/>
                  </a:cubicBezTo>
                  <a:cubicBezTo>
                    <a:pt x="1318721" y="134607"/>
                    <a:pt x="1242522" y="107619"/>
                    <a:pt x="1212359" y="88569"/>
                  </a:cubicBezTo>
                  <a:cubicBezTo>
                    <a:pt x="1182197" y="69519"/>
                    <a:pt x="1148859" y="64756"/>
                    <a:pt x="1136159" y="50469"/>
                  </a:cubicBezTo>
                  <a:cubicBezTo>
                    <a:pt x="1123459" y="36181"/>
                    <a:pt x="1155209" y="9194"/>
                    <a:pt x="1136159" y="2844"/>
                  </a:cubicBezTo>
                  <a:cubicBezTo>
                    <a:pt x="1117109" y="-3506"/>
                    <a:pt x="1063134" y="1257"/>
                    <a:pt x="1021859" y="12369"/>
                  </a:cubicBezTo>
                  <a:cubicBezTo>
                    <a:pt x="980584" y="23481"/>
                    <a:pt x="936134" y="25069"/>
                    <a:pt x="859934" y="79044"/>
                  </a:cubicBezTo>
                  <a:close/>
                </a:path>
              </a:pathLst>
            </a:custGeom>
            <a:solidFill>
              <a:schemeClr val="lt1">
                <a:alpha val="4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13" name="Google Shape;213;g122f84c3bd0_0_3"/>
            <p:cNvCxnSpPr/>
            <p:nvPr/>
          </p:nvCxnSpPr>
          <p:spPr>
            <a:xfrm>
              <a:off x="632683" y="999810"/>
              <a:ext cx="10620000" cy="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4" name="Google Shape;214;g122f84c3bd0_0_3"/>
          <p:cNvSpPr/>
          <p:nvPr/>
        </p:nvSpPr>
        <p:spPr>
          <a:xfrm>
            <a:off x="1344125" y="4946125"/>
            <a:ext cx="2703300" cy="14550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nan값 제거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중복값 제거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22f84c3bd0_0_3"/>
          <p:cNvSpPr/>
          <p:nvPr/>
        </p:nvSpPr>
        <p:spPr>
          <a:xfrm>
            <a:off x="1344113" y="4946122"/>
            <a:ext cx="2703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g122f84c3bd0_0_3"/>
          <p:cNvGrpSpPr/>
          <p:nvPr/>
        </p:nvGrpSpPr>
        <p:grpSpPr>
          <a:xfrm>
            <a:off x="3015371" y="5042484"/>
            <a:ext cx="893824" cy="138832"/>
            <a:chOff x="5455269" y="2543608"/>
            <a:chExt cx="893824" cy="138832"/>
          </a:xfrm>
        </p:grpSpPr>
        <p:sp>
          <p:nvSpPr>
            <p:cNvPr id="217" name="Google Shape;217;g122f84c3bd0_0_3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g122f84c3bd0_0_3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9" name="Google Shape;219;g122f84c3bd0_0_3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220" name="Google Shape;220;g122f84c3bd0_0_3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" name="Google Shape;221;g122f84c3bd0_0_3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2" name="Google Shape;222;g122f84c3bd0_0_3"/>
          <p:cNvSpPr/>
          <p:nvPr/>
        </p:nvSpPr>
        <p:spPr>
          <a:xfrm>
            <a:off x="4635975" y="4946125"/>
            <a:ext cx="2703300" cy="14550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 column에서 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한글, 영어, 숫자 이외 모두 제거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122f84c3bd0_0_3"/>
          <p:cNvSpPr/>
          <p:nvPr/>
        </p:nvSpPr>
        <p:spPr>
          <a:xfrm>
            <a:off x="4635963" y="4946122"/>
            <a:ext cx="2703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4" name="Google Shape;224;g122f84c3bd0_0_3"/>
          <p:cNvGrpSpPr/>
          <p:nvPr/>
        </p:nvGrpSpPr>
        <p:grpSpPr>
          <a:xfrm>
            <a:off x="6307221" y="5042484"/>
            <a:ext cx="893824" cy="138832"/>
            <a:chOff x="5455269" y="2543608"/>
            <a:chExt cx="893824" cy="138832"/>
          </a:xfrm>
        </p:grpSpPr>
        <p:sp>
          <p:nvSpPr>
            <p:cNvPr id="225" name="Google Shape;225;g122f84c3bd0_0_3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g122f84c3bd0_0_3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7" name="Google Shape;227;g122f84c3bd0_0_3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228" name="Google Shape;228;g122f84c3bd0_0_3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" name="Google Shape;229;g122f84c3bd0_0_3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30" name="Google Shape;230;g122f84c3bd0_0_3"/>
          <p:cNvSpPr/>
          <p:nvPr/>
        </p:nvSpPr>
        <p:spPr>
          <a:xfrm>
            <a:off x="8066050" y="4946125"/>
            <a:ext cx="2703300" cy="145500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lt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3000000" algn="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추가 및 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 column에 ‘추천하였습니다.’제거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122f84c3bd0_0_3"/>
          <p:cNvSpPr/>
          <p:nvPr/>
        </p:nvSpPr>
        <p:spPr>
          <a:xfrm>
            <a:off x="8066038" y="4946122"/>
            <a:ext cx="2703300" cy="331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CD71"/>
          </a:solidFill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2" name="Google Shape;232;g122f84c3bd0_0_3"/>
          <p:cNvGrpSpPr/>
          <p:nvPr/>
        </p:nvGrpSpPr>
        <p:grpSpPr>
          <a:xfrm>
            <a:off x="9737296" y="5042484"/>
            <a:ext cx="893824" cy="138832"/>
            <a:chOff x="5455269" y="2543608"/>
            <a:chExt cx="893824" cy="138832"/>
          </a:xfrm>
        </p:grpSpPr>
        <p:sp>
          <p:nvSpPr>
            <p:cNvPr id="233" name="Google Shape;233;g122f84c3bd0_0_3"/>
            <p:cNvSpPr/>
            <p:nvPr/>
          </p:nvSpPr>
          <p:spPr>
            <a:xfrm>
              <a:off x="5856911" y="2543608"/>
              <a:ext cx="105203" cy="138832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122f84c3bd0_0_3"/>
            <p:cNvSpPr/>
            <p:nvPr/>
          </p:nvSpPr>
          <p:spPr>
            <a:xfrm>
              <a:off x="6220991" y="2556243"/>
              <a:ext cx="128102" cy="113575"/>
            </a:xfrm>
            <a:custGeom>
              <a:avLst/>
              <a:gdLst/>
              <a:ahLst/>
              <a:cxnLst/>
              <a:rect l="l" t="t" r="r" b="b"/>
              <a:pathLst>
                <a:path w="3491" h="3097" extrusionOk="0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5" name="Google Shape;235;g122f84c3bd0_0_3"/>
            <p:cNvGrpSpPr/>
            <p:nvPr/>
          </p:nvGrpSpPr>
          <p:grpSpPr>
            <a:xfrm>
              <a:off x="5455269" y="2556244"/>
              <a:ext cx="142360" cy="113346"/>
              <a:chOff x="6124" y="305"/>
              <a:chExt cx="839" cy="668"/>
            </a:xfrm>
          </p:grpSpPr>
          <p:sp>
            <p:nvSpPr>
              <p:cNvPr id="236" name="Google Shape;236;g122f84c3bd0_0_3"/>
              <p:cNvSpPr/>
              <p:nvPr/>
            </p:nvSpPr>
            <p:spPr>
              <a:xfrm>
                <a:off x="6244" y="440"/>
                <a:ext cx="599" cy="5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2" extrusionOk="0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" name="Google Shape;237;g122f84c3bd0_0_3"/>
              <p:cNvSpPr/>
              <p:nvPr/>
            </p:nvSpPr>
            <p:spPr>
              <a:xfrm>
                <a:off x="6124" y="305"/>
                <a:ext cx="839" cy="393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181" extrusionOk="0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38" name="Google Shape;238;g122f84c3bd0_0_3"/>
          <p:cNvSpPr txBox="1"/>
          <p:nvPr/>
        </p:nvSpPr>
        <p:spPr>
          <a:xfrm>
            <a:off x="1116575" y="4896350"/>
            <a:ext cx="16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전처리1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122f84c3bd0_0_3"/>
          <p:cNvSpPr txBox="1"/>
          <p:nvPr/>
        </p:nvSpPr>
        <p:spPr>
          <a:xfrm>
            <a:off x="4469375" y="4896350"/>
            <a:ext cx="16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전처리2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22f84c3bd0_0_3"/>
          <p:cNvSpPr txBox="1"/>
          <p:nvPr/>
        </p:nvSpPr>
        <p:spPr>
          <a:xfrm>
            <a:off x="7822175" y="4896350"/>
            <a:ext cx="16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전처리3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g122f84c3bd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25" y="1051752"/>
            <a:ext cx="9403349" cy="15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22f84c3bd0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425" y="3237629"/>
            <a:ext cx="9403349" cy="148119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2f84c3bd0_0_3"/>
          <p:cNvSpPr/>
          <p:nvPr/>
        </p:nvSpPr>
        <p:spPr>
          <a:xfrm>
            <a:off x="5532300" y="2679225"/>
            <a:ext cx="1127400" cy="4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965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22f84c3bd0_0_3"/>
          <p:cNvSpPr/>
          <p:nvPr/>
        </p:nvSpPr>
        <p:spPr>
          <a:xfrm>
            <a:off x="10879954" y="5959791"/>
            <a:ext cx="1175564" cy="898209"/>
          </a:xfrm>
          <a:custGeom>
            <a:avLst/>
            <a:gdLst/>
            <a:ahLst/>
            <a:cxnLst/>
            <a:rect l="l" t="t" r="r" b="b"/>
            <a:pathLst>
              <a:path w="1317158" h="1000790" extrusionOk="0">
                <a:moveTo>
                  <a:pt x="859934" y="79044"/>
                </a:moveTo>
                <a:cubicBezTo>
                  <a:pt x="783734" y="133019"/>
                  <a:pt x="644034" y="274307"/>
                  <a:pt x="564659" y="336219"/>
                </a:cubicBezTo>
                <a:cubicBezTo>
                  <a:pt x="485284" y="398131"/>
                  <a:pt x="467821" y="406069"/>
                  <a:pt x="383684" y="450519"/>
                </a:cubicBezTo>
                <a:cubicBezTo>
                  <a:pt x="299546" y="494969"/>
                  <a:pt x="123334" y="560057"/>
                  <a:pt x="59834" y="602919"/>
                </a:cubicBezTo>
                <a:cubicBezTo>
                  <a:pt x="-3666" y="645782"/>
                  <a:pt x="-3666" y="693406"/>
                  <a:pt x="2684" y="707694"/>
                </a:cubicBezTo>
                <a:cubicBezTo>
                  <a:pt x="9034" y="721982"/>
                  <a:pt x="83647" y="674357"/>
                  <a:pt x="97934" y="688644"/>
                </a:cubicBezTo>
                <a:cubicBezTo>
                  <a:pt x="112221" y="702931"/>
                  <a:pt x="88409" y="793419"/>
                  <a:pt x="88409" y="793419"/>
                </a:cubicBezTo>
                <a:cubicBezTo>
                  <a:pt x="93171" y="817231"/>
                  <a:pt x="120159" y="806119"/>
                  <a:pt x="126509" y="831519"/>
                </a:cubicBezTo>
                <a:cubicBezTo>
                  <a:pt x="132859" y="856919"/>
                  <a:pt x="113809" y="928357"/>
                  <a:pt x="126509" y="945819"/>
                </a:cubicBezTo>
                <a:cubicBezTo>
                  <a:pt x="139209" y="963282"/>
                  <a:pt x="182071" y="928357"/>
                  <a:pt x="202709" y="936294"/>
                </a:cubicBezTo>
                <a:cubicBezTo>
                  <a:pt x="223346" y="944232"/>
                  <a:pt x="191597" y="1025194"/>
                  <a:pt x="250334" y="993444"/>
                </a:cubicBezTo>
                <a:cubicBezTo>
                  <a:pt x="309071" y="961694"/>
                  <a:pt x="429722" y="825169"/>
                  <a:pt x="555134" y="745794"/>
                </a:cubicBezTo>
                <a:cubicBezTo>
                  <a:pt x="680546" y="666419"/>
                  <a:pt x="894859" y="596569"/>
                  <a:pt x="1002809" y="517194"/>
                </a:cubicBezTo>
                <a:cubicBezTo>
                  <a:pt x="1110759" y="437819"/>
                  <a:pt x="1150447" y="328281"/>
                  <a:pt x="1202834" y="269544"/>
                </a:cubicBezTo>
                <a:cubicBezTo>
                  <a:pt x="1255221" y="210807"/>
                  <a:pt x="1315547" y="194931"/>
                  <a:pt x="1317134" y="164769"/>
                </a:cubicBezTo>
                <a:cubicBezTo>
                  <a:pt x="1318721" y="134607"/>
                  <a:pt x="1242522" y="107619"/>
                  <a:pt x="1212359" y="88569"/>
                </a:cubicBezTo>
                <a:cubicBezTo>
                  <a:pt x="1182197" y="69519"/>
                  <a:pt x="1148859" y="64756"/>
                  <a:pt x="1136159" y="50469"/>
                </a:cubicBezTo>
                <a:cubicBezTo>
                  <a:pt x="1123459" y="36181"/>
                  <a:pt x="1155209" y="9194"/>
                  <a:pt x="1136159" y="2844"/>
                </a:cubicBezTo>
                <a:cubicBezTo>
                  <a:pt x="1117109" y="-3506"/>
                  <a:pt x="1063134" y="1257"/>
                  <a:pt x="1021859" y="12369"/>
                </a:cubicBezTo>
                <a:cubicBezTo>
                  <a:pt x="980584" y="23481"/>
                  <a:pt x="936134" y="25069"/>
                  <a:pt x="859934" y="79044"/>
                </a:cubicBezTo>
                <a:close/>
              </a:path>
            </a:pathLst>
          </a:cu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122f84c3bd0_0_3"/>
          <p:cNvSpPr txBox="1"/>
          <p:nvPr/>
        </p:nvSpPr>
        <p:spPr>
          <a:xfrm>
            <a:off x="359900" y="375400"/>
            <a:ext cx="54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Preprocessing(1)</a:t>
            </a:r>
            <a:endParaRPr sz="2400" b="1" i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1001</Words>
  <Application>Microsoft Office PowerPoint</Application>
  <PresentationFormat>와이드스크린</PresentationFormat>
  <Paragraphs>243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Malgun Gothic</vt:lpstr>
      <vt:lpstr>Arial</vt:lpstr>
      <vt:lpstr>Courier New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5</cp:revision>
  <dcterms:created xsi:type="dcterms:W3CDTF">2022-03-09T05:06:29Z</dcterms:created>
  <dcterms:modified xsi:type="dcterms:W3CDTF">2022-04-06T04:23:01Z</dcterms:modified>
</cp:coreProperties>
</file>