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0" r:id="rId4"/>
    <p:sldId id="261" r:id="rId5"/>
    <p:sldId id="266" r:id="rId6"/>
    <p:sldId id="285" r:id="rId7"/>
    <p:sldId id="286" r:id="rId8"/>
    <p:sldId id="272" r:id="rId9"/>
    <p:sldId id="293" r:id="rId10"/>
    <p:sldId id="287" r:id="rId11"/>
    <p:sldId id="289" r:id="rId12"/>
    <p:sldId id="290" r:id="rId13"/>
    <p:sldId id="302" r:id="rId14"/>
    <p:sldId id="300" r:id="rId15"/>
    <p:sldId id="301" r:id="rId16"/>
  </p:sldIdLst>
  <p:sldSz cx="12192000" cy="6858000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85550" autoAdjust="0"/>
  </p:normalViewPr>
  <p:slideViewPr>
    <p:cSldViewPr snapToGrid="0">
      <p:cViewPr varScale="1">
        <p:scale>
          <a:sx n="76" d="100"/>
          <a:sy n="76" d="100"/>
        </p:scale>
        <p:origin x="89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78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A990A5A-D467-4A31-94DE-66294F742C50}" type="datetimeFigureOut">
              <a:rPr lang="nl-NL" smtClean="0"/>
              <a:pPr>
                <a:defRPr/>
              </a:pPr>
              <a:t>14-4-2016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B887F25-B0BA-46F5-B75A-355485BC47F8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1732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7071C2C-FFB0-4226-9973-E5F84D2597F2}" type="datetimeFigureOut">
              <a:rPr lang="nl-NL" smtClean="0"/>
              <a:pPr>
                <a:defRPr/>
              </a:pPr>
              <a:t>14-4-2016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nl-NL" noProof="0" dirty="0" smtClean="0"/>
              <a:t>Klik om de modelstijlen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  <a:p>
            <a:pPr lvl="3"/>
            <a:r>
              <a:rPr lang="nl-NL" noProof="0" dirty="0" smtClean="0"/>
              <a:t>Vierde niveau</a:t>
            </a:r>
          </a:p>
          <a:p>
            <a:pPr lvl="4"/>
            <a:r>
              <a:rPr lang="nl-NL" noProof="0" dirty="0" smtClean="0"/>
              <a:t>Vijfde niveau</a:t>
            </a:r>
            <a:endParaRPr lang="nl-NL" noProof="0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B4BA36-7871-420C-AEBF-2784AEA7C14B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7348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188028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http://www.makeuseof.com/tag/8-free-mind-map-tools-best-use/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4BA36-7871-420C-AEBF-2784AEA7C14B}" type="slidenum">
              <a:rPr lang="nl-NL" smtClean="0"/>
              <a:pPr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9969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Think</a:t>
            </a:r>
            <a:r>
              <a:rPr lang="nl-NL" dirty="0" smtClean="0"/>
              <a:t> </a:t>
            </a:r>
            <a:r>
              <a:rPr lang="nl-NL" dirty="0" err="1" smtClean="0"/>
              <a:t>critica</a:t>
            </a:r>
            <a:r>
              <a:rPr lang="nl-NL" baseline="0" dirty="0" err="1" smtClean="0"/>
              <a:t>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from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own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perspective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mindmap</a:t>
            </a:r>
            <a:r>
              <a:rPr lang="nl-NL" baseline="0" dirty="0" smtClean="0"/>
              <a:t> tool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make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way of thinking </a:t>
            </a:r>
            <a:r>
              <a:rPr lang="nl-NL" baseline="0" dirty="0" err="1" smtClean="0"/>
              <a:t>clear</a:t>
            </a:r>
            <a:r>
              <a:rPr lang="nl-NL" baseline="0" dirty="0" smtClean="0"/>
              <a:t>! The </a:t>
            </a:r>
            <a:r>
              <a:rPr lang="nl-NL" baseline="0" dirty="0" err="1" smtClean="0"/>
              <a:t>presentation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should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just</a:t>
            </a:r>
            <a:r>
              <a:rPr lang="nl-NL" baseline="0" dirty="0" smtClean="0"/>
              <a:t> focus on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three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models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eplaining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choose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approach!!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4BA36-7871-420C-AEBF-2784AEA7C14B}" type="slidenum">
              <a:rPr lang="nl-NL" smtClean="0"/>
              <a:pPr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1078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Achterliggende</a:t>
            </a:r>
            <a:r>
              <a:rPr lang="nl-NL" baseline="0" dirty="0" smtClean="0"/>
              <a:t> gedachte is om de studenten een kritischere houding te geven en verder te kijken dan hun neus lang is. Door het schrijven van een essay met de DOT </a:t>
            </a:r>
            <a:r>
              <a:rPr lang="nl-NL" baseline="0" dirty="0" err="1" smtClean="0"/>
              <a:t>framework</a:t>
            </a:r>
            <a:r>
              <a:rPr lang="nl-NL" baseline="0" dirty="0" smtClean="0"/>
              <a:t> opzet, oefenen ze vast voor hun stage / afstuderen die de meeste studenten na deze cursus ingaan.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4BA36-7871-420C-AEBF-2784AEA7C14B}" type="slidenum">
              <a:rPr lang="nl-NL" smtClean="0"/>
              <a:pPr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6093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PT" dirty="0" smtClean="0"/>
              <a:t>Above topics will pass</a:t>
            </a:r>
            <a:r>
              <a:rPr lang="pt-PT" baseline="0" dirty="0" smtClean="0"/>
              <a:t> during theory. </a:t>
            </a:r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3101952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46825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307780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525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210947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Stuur de groepsnaam, leden,</a:t>
            </a:r>
            <a:r>
              <a:rPr lang="nl-NL" baseline="0" dirty="0" smtClean="0"/>
              <a:t> gekozen bedrijf en minimaal 3 topics naar f.henning@fontys.nl voor 29 april 2016!!!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4BA36-7871-420C-AEBF-2784AEA7C14B}" type="slidenum">
              <a:rPr lang="nl-NL" smtClean="0"/>
              <a:pPr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3199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Choose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companies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write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essay on!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4BA36-7871-420C-AEBF-2784AEA7C14B}" type="slidenum">
              <a:rPr lang="nl-NL" smtClean="0"/>
              <a:pPr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158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Choose</a:t>
            </a:r>
            <a:r>
              <a:rPr lang="nl-NL" baseline="0" dirty="0" smtClean="0"/>
              <a:t> 3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above</a:t>
            </a:r>
            <a:r>
              <a:rPr lang="nl-NL" baseline="0" dirty="0" smtClean="0"/>
              <a:t> topics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work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them</a:t>
            </a:r>
            <a:r>
              <a:rPr lang="nl-NL" baseline="0" dirty="0" smtClean="0"/>
              <a:t> out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chosen</a:t>
            </a:r>
            <a:r>
              <a:rPr lang="nl-NL" baseline="0" dirty="0" smtClean="0"/>
              <a:t> company! Check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internet, </a:t>
            </a:r>
            <a:r>
              <a:rPr lang="nl-NL" baseline="0" dirty="0" err="1" smtClean="0"/>
              <a:t>firm</a:t>
            </a:r>
            <a:r>
              <a:rPr lang="nl-NL" baseline="0" dirty="0" smtClean="0"/>
              <a:t> information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other</a:t>
            </a:r>
            <a:r>
              <a:rPr lang="nl-NL" baseline="0" dirty="0" smtClean="0"/>
              <a:t> sources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find</a:t>
            </a:r>
            <a:r>
              <a:rPr lang="nl-NL" baseline="0" dirty="0" smtClean="0"/>
              <a:t>!!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4BA36-7871-420C-AEBF-2784AEA7C14B}" type="slidenum">
              <a:rPr lang="nl-NL" smtClean="0"/>
              <a:pPr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0942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C8ABA-C72D-49CB-95AD-9D9B796C54C4}" type="datetimeFigureOut">
              <a:rPr lang="nl-NL" smtClean="0"/>
              <a:pPr>
                <a:defRPr/>
              </a:pPr>
              <a:t>14-4-2016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62C7A-C4A2-4EBD-83B2-DFD69088854E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102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afoto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C79AA-5BF6-4733-A3B2-99D9F8C7B3A7}" type="datetimeFigureOut">
              <a:rPr lang="nl-NL" smtClean="0"/>
              <a:pPr>
                <a:defRPr/>
              </a:pPr>
              <a:t>14-4-2016</a:t>
            </a:fld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C2FEA-40BF-49CB-99D9-4A87A86C13F2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506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92D0C-74F4-4F3C-8AC6-9E61CE61282A}" type="datetimeFigureOut">
              <a:rPr lang="nl-NL" smtClean="0"/>
              <a:pPr>
                <a:defRPr/>
              </a:pPr>
              <a:t>14-4-2016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3765E-9863-4D7A-AC9E-7285B18E940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0809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10"/>
          <p:cNvSpPr txBox="1"/>
          <p:nvPr/>
        </p:nvSpPr>
        <p:spPr>
          <a:xfrm>
            <a:off x="898525" y="971550"/>
            <a:ext cx="801688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dirty="0" smtClean="0"/>
              <a:t>“</a:t>
            </a:r>
            <a:endParaRPr lang="nl-NL" dirty="0"/>
          </a:p>
        </p:txBody>
      </p:sp>
      <p:sp>
        <p:nvSpPr>
          <p:cNvPr id="6" name="Tekstvak 12"/>
          <p:cNvSpPr txBox="1"/>
          <p:nvPr/>
        </p:nvSpPr>
        <p:spPr>
          <a:xfrm>
            <a:off x="9329738" y="2613025"/>
            <a:ext cx="8032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dirty="0" smtClean="0"/>
              <a:t>”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4" name="Tijdelijke aanduiding voor tekst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A0868-B370-43F6-920D-0EEAC4B8774B}" type="datetimeFigureOut">
              <a:rPr lang="nl-NL" smtClean="0"/>
              <a:pPr>
                <a:defRPr/>
              </a:pPr>
              <a:t>14-4-2016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3BD7C95-DF9A-4A01-91B5-9AF2F652613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905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Visite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3D4C4-50D4-46A5-BB53-9D50E2669110}" type="datetimeFigureOut">
              <a:rPr lang="nl-NL" smtClean="0"/>
              <a:pPr>
                <a:defRPr/>
              </a:pPr>
              <a:t>14-4-2016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0F06F-934C-470A-A432-5E6B0F1353B9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21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Visite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10"/>
          <p:cNvSpPr txBox="1"/>
          <p:nvPr/>
        </p:nvSpPr>
        <p:spPr>
          <a:xfrm>
            <a:off x="9334500" y="3316288"/>
            <a:ext cx="801688" cy="19700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dirty="0" smtClean="0"/>
              <a:t>”</a:t>
            </a:r>
            <a:endParaRPr lang="nl-NL" dirty="0"/>
          </a:p>
        </p:txBody>
      </p:sp>
      <p:sp>
        <p:nvSpPr>
          <p:cNvPr id="5" name="Tekstvak 13"/>
          <p:cNvSpPr txBox="1"/>
          <p:nvPr/>
        </p:nvSpPr>
        <p:spPr>
          <a:xfrm>
            <a:off x="898525" y="971550"/>
            <a:ext cx="801688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l-NL" dirty="0" smtClean="0"/>
              <a:t>“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8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91FFD-5F95-4D6A-A218-8A273473EEEE}" type="datetimeFigureOut">
              <a:rPr lang="nl-NL" smtClean="0"/>
              <a:pPr>
                <a:defRPr/>
              </a:pPr>
              <a:t>14-4-2016</a:t>
            </a:fld>
            <a:endParaRPr 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E78BA-683D-46E8-A9FE-78E895BE594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5496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BE2BF-4795-4444-AB13-E24613B0A2A1}" type="datetimeFigureOut">
              <a:rPr lang="nl-NL" smtClean="0"/>
              <a:pPr>
                <a:defRPr/>
              </a:pPr>
              <a:t>14-4-2016</a:t>
            </a:fld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46D91C0-84F8-4874-8B0C-F1C0A5B0DA0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47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kol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echte verbindingslijn 16"/>
          <p:cNvCxnSpPr/>
          <p:nvPr/>
        </p:nvCxnSpPr>
        <p:spPr>
          <a:xfrm>
            <a:off x="3725863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17"/>
          <p:cNvCxnSpPr/>
          <p:nvPr/>
        </p:nvCxnSpPr>
        <p:spPr>
          <a:xfrm>
            <a:off x="6962775" y="2133600"/>
            <a:ext cx="0" cy="396716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6" name="Tijdelijke aanduiding voor tekst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9" name="Tijdelijke aanduiding voor tekst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0" name="Tijdelijke aanduiding voor tekst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5EAFF-4B17-450C-9B76-1642FB6E54A1}" type="datetimeFigureOut">
              <a:rPr lang="nl-NL" smtClean="0"/>
              <a:pPr>
                <a:defRPr/>
              </a:pPr>
              <a:t>14-4-2016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E1A8A32-AD42-4314-8E9A-E17F6FD5479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6364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lom met 3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Rechte verbindingslijn 16"/>
          <p:cNvCxnSpPr/>
          <p:nvPr/>
        </p:nvCxnSpPr>
        <p:spPr>
          <a:xfrm>
            <a:off x="3725863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7"/>
          <p:cNvCxnSpPr/>
          <p:nvPr/>
        </p:nvCxnSpPr>
        <p:spPr>
          <a:xfrm>
            <a:off x="6962775" y="2133600"/>
            <a:ext cx="0" cy="396716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2" name="Tijdelijke aanduiding voor tekst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3" name="Tijdelijke aanduiding voor tekst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4" name="Tijdelijke aanduiding voor tekst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29" name="Tijdelijke aanduiding voor afbeelding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30" name="Tijdelijke aanduiding voor afbeelding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31" name="Tijdelijke aanduiding voor afbeelding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15" name="Tijdelijke aanduiding voor datum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F26C3-BE29-4712-B1F0-F227357FA09F}" type="datetimeFigureOut">
              <a:rPr lang="nl-NL" smtClean="0"/>
              <a:pPr>
                <a:defRPr/>
              </a:pPr>
              <a:t>14-4-2016</a:t>
            </a:fld>
            <a:endParaRPr lang="nl-NL" dirty="0"/>
          </a:p>
        </p:txBody>
      </p:sp>
      <p:sp>
        <p:nvSpPr>
          <p:cNvPr id="16" name="Tijdelijke aanduiding voor voettekst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7" name="Tijdelijke aanduiding voor dianumm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A7342446-7F34-4950-8446-AE894BEE6C59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224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C6ABA-DD1E-4F89-B447-22621855387D}" type="datetimeFigureOut">
              <a:rPr lang="nl-NL" smtClean="0"/>
              <a:pPr>
                <a:defRPr/>
              </a:pPr>
              <a:t>14-4-2016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BAB57-3E32-4915-AB4F-B3BD49B48AEC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580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7E70F-1AC6-43F2-8E18-6AC02F75ECC8}" type="datetimeFigureOut">
              <a:rPr lang="nl-NL" smtClean="0"/>
              <a:pPr>
                <a:defRPr/>
              </a:pPr>
              <a:t>14-4-2016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8FD37-1701-48AE-937A-A18322888478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313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1416A-244A-4F7D-9C60-49AB0CB82A94}" type="datetimeFigureOut">
              <a:rPr lang="nl-NL" smtClean="0"/>
              <a:pPr>
                <a:defRPr/>
              </a:pPr>
              <a:t>14-4-2016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FA08D-88EF-45C6-9C8A-F3C630220FAD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8438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633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4417" y="1268414"/>
            <a:ext cx="10972800" cy="4681537"/>
          </a:xfrm>
        </p:spPr>
        <p:txBody>
          <a:bodyPr lIns="100795" tIns="50399" rIns="100795" bIns="50399"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1E80C-9282-4D46-A965-B82F513A0BDF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3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641B-FDC8-44A5-8400-E7CADAF84803}" type="datetimeFigureOut">
              <a:rPr lang="nl-NL" smtClean="0"/>
              <a:pPr>
                <a:defRPr/>
              </a:pPr>
              <a:t>14-4-2016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97FE0-D64A-4028-9830-8240F89D97F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24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94F07-D83F-4F5F-9E3A-4BD67089FE83}" type="datetimeFigureOut">
              <a:rPr lang="nl-NL" smtClean="0"/>
              <a:pPr>
                <a:defRPr/>
              </a:pPr>
              <a:t>14-4-2016</a:t>
            </a:fld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81AA1-467B-4C1B-B47B-1BEB5F7F4BC7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039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E2775-AD3C-4E78-B82A-1D9C8B20E8D0}" type="datetimeFigureOut">
              <a:rPr lang="nl-NL" smtClean="0"/>
              <a:pPr>
                <a:defRPr/>
              </a:pPr>
              <a:t>14-4-2016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644A87-691A-4574-A024-C0B9D27AE532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55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D458D-D4B4-4C2B-A07D-04CA86D43FCB}" type="datetimeFigureOut">
              <a:rPr lang="nl-NL" smtClean="0"/>
              <a:pPr>
                <a:defRPr/>
              </a:pPr>
              <a:t>14-4-2016</a:t>
            </a:fld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3EE72F-625F-48AF-8A7D-7476B36E95A8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061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C51E6-82C1-4DA5-B688-0C5AFAEFD7EB}" type="datetimeFigureOut">
              <a:rPr lang="nl-NL" smtClean="0"/>
              <a:pPr>
                <a:defRPr/>
              </a:pPr>
              <a:t>14-4-2016</a:t>
            </a:fld>
            <a:endParaRPr lang="nl-NL" dirty="0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4324A9-4C22-47A8-93EA-A046FB62881E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578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6D8EB-76DD-4402-AFDF-2DFA08BBF287}" type="datetimeFigureOut">
              <a:rPr lang="nl-NL" smtClean="0"/>
              <a:pPr>
                <a:defRPr/>
              </a:pPr>
              <a:t>14-4-2016</a:t>
            </a:fld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E9548-97D0-4715-BA1D-05D8EC571BA3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73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1A3F4-A1BD-4086-93B6-EF8C2C4ACE85}" type="datetimeFigureOut">
              <a:rPr lang="nl-NL" smtClean="0"/>
              <a:pPr>
                <a:defRPr/>
              </a:pPr>
              <a:t>14-4-2016</a:t>
            </a:fld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4EA77-BEC1-449A-99BC-8ED6F76BFD4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4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noProof="0" dirty="0"/>
          </a:p>
        </p:txBody>
      </p:sp>
      <p:sp>
        <p:nvSpPr>
          <p:cNvPr id="15" name="Ova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noProof="0" dirty="0"/>
          </a:p>
        </p:txBody>
      </p:sp>
      <p:sp>
        <p:nvSpPr>
          <p:cNvPr id="16" name="Ova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noProof="0" dirty="0"/>
          </a:p>
        </p:txBody>
      </p:sp>
      <p:sp>
        <p:nvSpPr>
          <p:cNvPr id="17" name="Ova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noProof="0" dirty="0"/>
          </a:p>
        </p:txBody>
      </p:sp>
      <p:sp>
        <p:nvSpPr>
          <p:cNvPr id="18" name="Ova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noProof="0" dirty="0"/>
          </a:p>
        </p:txBody>
      </p:sp>
      <p:sp>
        <p:nvSpPr>
          <p:cNvPr id="14" name="Rechthoek 13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noProof="0" dirty="0"/>
          </a:p>
        </p:txBody>
      </p:sp>
      <p:sp>
        <p:nvSpPr>
          <p:cNvPr id="1042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46113" y="452438"/>
            <a:ext cx="9404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dirty="0" smtClean="0"/>
              <a:t>Klik om het opmaakprofiel te bewerken</a:t>
            </a:r>
          </a:p>
        </p:txBody>
      </p:sp>
      <p:sp>
        <p:nvSpPr>
          <p:cNvPr id="1043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103313" y="2052638"/>
            <a:ext cx="89471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dirty="0" smtClean="0"/>
              <a:t>Klik om de opmaakprofielen van de </a:t>
            </a:r>
            <a:r>
              <a:rPr lang="nl-NL" noProof="0" dirty="0" err="1" smtClean="0"/>
              <a:t>modeltekst</a:t>
            </a:r>
            <a:r>
              <a:rPr lang="nl-NL" noProof="0" dirty="0" smtClean="0"/>
              <a:t> te bewerken</a:t>
            </a:r>
          </a:p>
          <a:p>
            <a:pPr lvl="1"/>
            <a:r>
              <a:rPr lang="nl-NL" noProof="0" dirty="0" smtClean="0"/>
              <a:t>Tweede niveau</a:t>
            </a:r>
          </a:p>
          <a:p>
            <a:pPr lvl="2"/>
            <a:r>
              <a:rPr lang="nl-NL" noProof="0" dirty="0" smtClean="0"/>
              <a:t>Derde niveau</a:t>
            </a:r>
          </a:p>
          <a:p>
            <a:pPr lvl="3"/>
            <a:r>
              <a:rPr lang="nl-NL" noProof="0" dirty="0" smtClean="0"/>
              <a:t>Vierde niveau</a:t>
            </a:r>
          </a:p>
          <a:p>
            <a:pPr lvl="4"/>
            <a:r>
              <a:rPr lang="nl-NL" noProof="0" dirty="0" smtClean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 rot="5400000">
            <a:off x="10155238" y="1790700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E3A7994-F1B9-4BD2-A240-8D514A585560}" type="datetimeFigureOut">
              <a:rPr lang="nl-NL" noProof="0" smtClean="0"/>
              <a:pPr>
                <a:defRPr/>
              </a:pPr>
              <a:t>14-4-2016</a:t>
            </a:fld>
            <a:endParaRPr lang="nl-NL" noProof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 rot="5400000">
            <a:off x="8951118" y="3225007"/>
            <a:ext cx="3859213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nl-NL" noProof="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FFFFFF"/>
                </a:solidFill>
                <a:latin typeface="Century Gothic" panose="020B0502020202020204" pitchFamily="34" charset="0"/>
              </a:defRPr>
            </a:lvl1pPr>
          </a:lstStyle>
          <a:p>
            <a:fld id="{4F29B314-1F3B-4F11-827C-A3CD6C8D911B}" type="slidenum">
              <a:rPr lang="nl-NL" noProof="0" smtClean="0"/>
              <a:pPr/>
              <a:t>‹nr.›</a:t>
            </a:fld>
            <a:endParaRPr lang="nl-NL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692" r:id="rId8"/>
    <p:sldLayoutId id="2147483691" r:id="rId9"/>
    <p:sldLayoutId id="2147483690" r:id="rId10"/>
    <p:sldLayoutId id="2147483689" r:id="rId11"/>
    <p:sldLayoutId id="2147483700" r:id="rId12"/>
    <p:sldLayoutId id="2147483688" r:id="rId13"/>
    <p:sldLayoutId id="2147483701" r:id="rId14"/>
    <p:sldLayoutId id="2147483687" r:id="rId15"/>
    <p:sldLayoutId id="2147483702" r:id="rId16"/>
    <p:sldLayoutId id="2147483703" r:id="rId17"/>
    <p:sldLayoutId id="2147483686" r:id="rId18"/>
    <p:sldLayoutId id="2147483685" r:id="rId19"/>
    <p:sldLayoutId id="2147483704" r:id="rId2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fhict.nl/es/Quality%20Principles/Forms/AllItems.aspx?RootFolder=/es/Quality%20Principles/Pilot/Companies&amp;FolderCTID=0x012000DF7479854F6AA74DA5F31CAB8FA317A3&amp;View=%7b77409769-7185-48C4-9C0A-0414AA52F7B8%7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keuseof.com/tag/8-free-mind-map-tools-best-us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f.henning@fontys.n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f.henning@fontys.n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ctrTitle"/>
          </p:nvPr>
        </p:nvSpPr>
        <p:spPr>
          <a:xfrm>
            <a:off x="1155700" y="1447800"/>
            <a:ext cx="8824913" cy="3328988"/>
          </a:xfrm>
        </p:spPr>
        <p:txBody>
          <a:bodyPr/>
          <a:lstStyle/>
          <a:p>
            <a:r>
              <a:rPr lang="nl-NL" sz="6600" dirty="0" err="1" smtClean="0"/>
              <a:t>Quality</a:t>
            </a:r>
            <a:r>
              <a:rPr lang="nl-NL" sz="6600" dirty="0" smtClean="0"/>
              <a:t> </a:t>
            </a:r>
            <a:r>
              <a:rPr lang="nl-NL" sz="6600" dirty="0" err="1" smtClean="0"/>
              <a:t>Principles</a:t>
            </a:r>
            <a:r>
              <a:rPr lang="nl-NL" sz="6600" dirty="0" smtClean="0"/>
              <a:t> (QP)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55700" y="4776788"/>
            <a:ext cx="8824913" cy="862012"/>
          </a:xfrm>
        </p:spPr>
        <p:txBody>
          <a:bodyPr>
            <a:normAutofit/>
          </a:bodyPr>
          <a:lstStyle/>
          <a:p>
            <a:r>
              <a:rPr lang="nl-NL" cap="none" dirty="0" smtClean="0"/>
              <a:t>Frank Henning| QP April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8755" y="204259"/>
            <a:ext cx="8825657" cy="672042"/>
          </a:xfrm>
        </p:spPr>
        <p:txBody>
          <a:bodyPr/>
          <a:lstStyle/>
          <a:p>
            <a:r>
              <a:rPr lang="nl-NL" dirty="0" smtClean="0"/>
              <a:t>Companies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145430" y="1326632"/>
            <a:ext cx="8825658" cy="45617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Philips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NXP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Heineken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Toyota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Unilever</a:t>
            </a:r>
            <a:endParaRPr lang="nl-B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>
                <a:hlinkClick r:id="rId3"/>
              </a:rPr>
              <a:t>https://portal.fhict.nl/es/Quality%20Principles/Forms/AllItems.aspx?RootFolder=%2Fes%2FQuality%20Principles%2FPilot%2FCompanies&amp;FolderCTID=0x012000DF7479854F6AA74DA5F31CAB8FA317A3&amp;View=%</a:t>
            </a:r>
            <a:r>
              <a:rPr lang="nl-BE" dirty="0" smtClean="0">
                <a:hlinkClick r:id="rId3"/>
              </a:rPr>
              <a:t>7B77409769-7185-48C4-9C0A-0414AA52F7B8%7D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9927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6" y="232834"/>
            <a:ext cx="8825657" cy="595842"/>
          </a:xfrm>
        </p:spPr>
        <p:txBody>
          <a:bodyPr/>
          <a:lstStyle/>
          <a:p>
            <a:r>
              <a:rPr lang="nl-NL" dirty="0" smtClean="0"/>
              <a:t>Topics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154955" y="1129305"/>
            <a:ext cx="8825658" cy="45580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TQM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CMMI, software </a:t>
            </a:r>
            <a:r>
              <a:rPr lang="nl-NL" dirty="0" err="1" smtClean="0">
                <a:solidFill>
                  <a:schemeClr val="tx1"/>
                </a:solidFill>
              </a:rPr>
              <a:t>process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improvement</a:t>
            </a:r>
            <a:r>
              <a:rPr lang="nl-NL" dirty="0" smtClean="0">
                <a:solidFill>
                  <a:schemeClr val="tx1"/>
                </a:solidFill>
              </a:rPr>
              <a:t> (SPI)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>
                <a:solidFill>
                  <a:schemeClr val="tx1"/>
                </a:solidFill>
              </a:rPr>
              <a:t>Lean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six</a:t>
            </a:r>
            <a:r>
              <a:rPr lang="nl-NL" dirty="0" smtClean="0">
                <a:solidFill>
                  <a:schemeClr val="tx1"/>
                </a:solidFill>
              </a:rPr>
              <a:t> sigma, </a:t>
            </a:r>
            <a:r>
              <a:rPr lang="nl-NL" dirty="0" err="1" smtClean="0">
                <a:solidFill>
                  <a:schemeClr val="tx1"/>
                </a:solidFill>
              </a:rPr>
              <a:t>kaizen</a:t>
            </a:r>
            <a:endParaRPr lang="nl-NL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>
                <a:solidFill>
                  <a:schemeClr val="tx1"/>
                </a:solidFill>
              </a:rPr>
              <a:t>Sarbanes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oxley</a:t>
            </a:r>
            <a:r>
              <a:rPr lang="nl-NL" dirty="0" smtClean="0">
                <a:solidFill>
                  <a:schemeClr val="tx1"/>
                </a:solidFill>
              </a:rPr>
              <a:t>, Sas-70, </a:t>
            </a:r>
            <a:r>
              <a:rPr lang="nl-NL" dirty="0" err="1" smtClean="0">
                <a:solidFill>
                  <a:schemeClr val="tx1"/>
                </a:solidFill>
              </a:rPr>
              <a:t>ifrs</a:t>
            </a:r>
            <a:r>
              <a:rPr lang="nl-NL" dirty="0" smtClean="0">
                <a:solidFill>
                  <a:schemeClr val="tx1"/>
                </a:solidFill>
              </a:rPr>
              <a:t>, </a:t>
            </a:r>
            <a:r>
              <a:rPr lang="nl-NL" dirty="0" err="1" smtClean="0">
                <a:solidFill>
                  <a:schemeClr val="tx1"/>
                </a:solidFill>
              </a:rPr>
              <a:t>basel</a:t>
            </a:r>
            <a:endParaRPr lang="nl-NL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Corporate </a:t>
            </a:r>
            <a:r>
              <a:rPr lang="nl-NL" dirty="0" err="1" smtClean="0">
                <a:solidFill>
                  <a:schemeClr val="tx1"/>
                </a:solidFill>
              </a:rPr>
              <a:t>social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responsibility</a:t>
            </a:r>
            <a:endParaRPr lang="nl-NL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Business </a:t>
            </a:r>
            <a:r>
              <a:rPr lang="nl-NL" dirty="0" err="1" smtClean="0">
                <a:solidFill>
                  <a:schemeClr val="tx1"/>
                </a:solidFill>
              </a:rPr>
              <a:t>ethics</a:t>
            </a:r>
            <a:r>
              <a:rPr lang="nl-NL" dirty="0" smtClean="0">
                <a:solidFill>
                  <a:schemeClr val="tx1"/>
                </a:solidFill>
              </a:rPr>
              <a:t>, codes of </a:t>
            </a:r>
            <a:r>
              <a:rPr lang="nl-NL" dirty="0" err="1" smtClean="0">
                <a:solidFill>
                  <a:schemeClr val="tx1"/>
                </a:solidFill>
              </a:rPr>
              <a:t>conduct</a:t>
            </a:r>
            <a:r>
              <a:rPr lang="nl-NL" dirty="0" smtClean="0">
                <a:solidFill>
                  <a:schemeClr val="tx1"/>
                </a:solidFill>
              </a:rPr>
              <a:t>, anti-</a:t>
            </a:r>
            <a:r>
              <a:rPr lang="nl-NL" dirty="0" err="1" smtClean="0">
                <a:solidFill>
                  <a:schemeClr val="tx1"/>
                </a:solidFill>
              </a:rPr>
              <a:t>bribary</a:t>
            </a:r>
            <a:endParaRPr lang="nl-NL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>
                <a:solidFill>
                  <a:schemeClr val="tx1"/>
                </a:solidFill>
              </a:rPr>
              <a:t>Iso</a:t>
            </a:r>
            <a:r>
              <a:rPr lang="nl-NL" dirty="0" smtClean="0">
                <a:solidFill>
                  <a:schemeClr val="tx1"/>
                </a:solidFill>
              </a:rPr>
              <a:t> 9001:2000, 27001, ISO …….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Management of control (Robert </a:t>
            </a:r>
            <a:r>
              <a:rPr lang="nl-NL" dirty="0" err="1" smtClean="0">
                <a:solidFill>
                  <a:schemeClr val="tx1"/>
                </a:solidFill>
              </a:rPr>
              <a:t>simons</a:t>
            </a:r>
            <a:r>
              <a:rPr lang="nl-NL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Controls: Auditing, </a:t>
            </a:r>
            <a:r>
              <a:rPr lang="nl-NL" dirty="0" err="1" smtClean="0">
                <a:solidFill>
                  <a:schemeClr val="tx1"/>
                </a:solidFill>
              </a:rPr>
              <a:t>certification</a:t>
            </a:r>
            <a:r>
              <a:rPr lang="nl-NL" dirty="0" smtClean="0">
                <a:solidFill>
                  <a:schemeClr val="tx1"/>
                </a:solidFill>
              </a:rPr>
              <a:t>, assessments, peer reviews…..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3747" y="309452"/>
            <a:ext cx="8825657" cy="856157"/>
          </a:xfrm>
        </p:spPr>
        <p:txBody>
          <a:bodyPr/>
          <a:lstStyle/>
          <a:p>
            <a:r>
              <a:rPr lang="nl-NL" dirty="0" err="1" smtClean="0"/>
              <a:t>Mindmapping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34375" y="1541812"/>
            <a:ext cx="8825658" cy="486903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Mind mapping is a great way to brainstorm, make a plan, or turn ideas into the steps needed to make it real. Thankfully, there are great tools out there to help you </a:t>
            </a:r>
            <a:r>
              <a:rPr lang="en-US" dirty="0" smtClean="0">
                <a:solidFill>
                  <a:schemeClr val="tx2"/>
                </a:solidFill>
              </a:rPr>
              <a:t>build </a:t>
            </a:r>
            <a:r>
              <a:rPr lang="en-US" dirty="0">
                <a:solidFill>
                  <a:schemeClr val="tx2"/>
                </a:solidFill>
              </a:rPr>
              <a:t>mind maps, organize them, and save them for later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Possible tools: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Freemind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Coggle</a:t>
            </a:r>
            <a:r>
              <a:rPr lang="nl-NL" dirty="0" smtClean="0"/>
              <a:t> (</a:t>
            </a:r>
            <a:r>
              <a:rPr lang="nl-NL" dirty="0" err="1" smtClean="0"/>
              <a:t>chrome</a:t>
            </a:r>
            <a:r>
              <a:rPr lang="nl-NL" dirty="0" smtClean="0"/>
              <a:t> extension)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Mndmapple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Novamind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hlinkClick r:id="rId3"/>
              </a:rPr>
              <a:t>http://www.makeuseof.com/tag/8-free-mind-map-tools-best-use</a:t>
            </a:r>
            <a:r>
              <a:rPr lang="nl-NL" dirty="0" smtClean="0">
                <a:hlinkClick r:id="rId3"/>
              </a:rPr>
              <a:t>/</a:t>
            </a:r>
            <a:r>
              <a:rPr lang="nl-NL" dirty="0" smtClean="0"/>
              <a:t> 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233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40681" y="147108"/>
            <a:ext cx="8825657" cy="1915647"/>
          </a:xfrm>
        </p:spPr>
        <p:txBody>
          <a:bodyPr/>
          <a:lstStyle/>
          <a:p>
            <a:r>
              <a:rPr lang="nl-NL" dirty="0" err="1" smtClean="0"/>
              <a:t>Individual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r>
              <a:rPr lang="nl-NL" dirty="0" smtClean="0"/>
              <a:t> (next week presenting)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40680" y="2386606"/>
            <a:ext cx="8825658" cy="29092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Draw 3 </a:t>
            </a:r>
            <a:r>
              <a:rPr lang="nl-NL" dirty="0" err="1" smtClean="0"/>
              <a:t>mindmaps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/>
              <a:t> </a:t>
            </a:r>
            <a:r>
              <a:rPr lang="nl-NL" dirty="0" err="1" smtClean="0"/>
              <a:t>following</a:t>
            </a:r>
            <a:r>
              <a:rPr lang="nl-NL" dirty="0" smtClean="0"/>
              <a:t> 3 topics </a:t>
            </a:r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your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view (</a:t>
            </a:r>
            <a:r>
              <a:rPr lang="nl-NL" dirty="0" err="1" smtClean="0"/>
              <a:t>perception</a:t>
            </a:r>
            <a:r>
              <a:rPr lang="nl-NL" dirty="0" smtClean="0"/>
              <a:t>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Quality</a:t>
            </a:r>
            <a:r>
              <a:rPr lang="nl-NL" dirty="0" smtClean="0"/>
              <a:t> of life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Quality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government</a:t>
            </a:r>
            <a:endParaRPr lang="nl-NL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Quality</a:t>
            </a:r>
            <a:r>
              <a:rPr lang="nl-NL" dirty="0" smtClean="0"/>
              <a:t> of </a:t>
            </a:r>
            <a:r>
              <a:rPr lang="nl-NL" dirty="0" err="1" smtClean="0"/>
              <a:t>Fontys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2629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5" y="309452"/>
            <a:ext cx="8825657" cy="1137511"/>
          </a:xfrm>
        </p:spPr>
        <p:txBody>
          <a:bodyPr/>
          <a:lstStyle/>
          <a:p>
            <a:r>
              <a:rPr lang="nl-NL" dirty="0" smtClean="0"/>
              <a:t>Next Week 9 May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154954" y="2215051"/>
            <a:ext cx="8825658" cy="33014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Present </a:t>
            </a:r>
            <a:r>
              <a:rPr lang="nl-NL" dirty="0" err="1" smtClean="0"/>
              <a:t>individual</a:t>
            </a:r>
            <a:r>
              <a:rPr lang="nl-NL" dirty="0" smtClean="0"/>
              <a:t> </a:t>
            </a:r>
            <a:r>
              <a:rPr lang="nl-NL" dirty="0" err="1" smtClean="0"/>
              <a:t>mindmaps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Theory</a:t>
            </a:r>
            <a:r>
              <a:rPr lang="nl-NL" dirty="0" smtClean="0"/>
              <a:t> </a:t>
            </a:r>
            <a:r>
              <a:rPr lang="nl-NL" dirty="0" err="1" smtClean="0"/>
              <a:t>introduction</a:t>
            </a:r>
            <a:r>
              <a:rPr lang="nl-NL" dirty="0" smtClean="0"/>
              <a:t> </a:t>
            </a:r>
            <a:r>
              <a:rPr lang="nl-NL" dirty="0" err="1" smtClean="0"/>
              <a:t>quality</a:t>
            </a:r>
            <a:r>
              <a:rPr lang="nl-NL" dirty="0" smtClean="0"/>
              <a:t>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quality</a:t>
            </a:r>
            <a:r>
              <a:rPr lang="nl-NL" dirty="0" smtClean="0"/>
              <a:t> management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importance</a:t>
            </a:r>
            <a:r>
              <a:rPr lang="nl-NL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Quality</a:t>
            </a:r>
            <a:r>
              <a:rPr lang="nl-NL" dirty="0" smtClean="0"/>
              <a:t> a boring subject? Or……..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Theory</a:t>
            </a:r>
            <a:r>
              <a:rPr lang="nl-NL" dirty="0" smtClean="0"/>
              <a:t> of </a:t>
            </a:r>
            <a:r>
              <a:rPr lang="nl-NL" dirty="0" err="1" smtClean="0"/>
              <a:t>writing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essay!!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289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Course </a:t>
            </a:r>
            <a:r>
              <a:rPr lang="nl-NL" dirty="0" err="1" smtClean="0"/>
              <a:t>description</a:t>
            </a:r>
            <a:endParaRPr lang="nl-NL" dirty="0" smtClean="0"/>
          </a:p>
        </p:txBody>
      </p:sp>
      <p:sp>
        <p:nvSpPr>
          <p:cNvPr id="24578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03313" y="2060575"/>
            <a:ext cx="4395787" cy="4195763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5A408"/>
              </a:buClr>
            </a:pPr>
            <a:r>
              <a:rPr lang="nl-NL" dirty="0" smtClean="0"/>
              <a:t>QP Topics</a:t>
            </a:r>
          </a:p>
        </p:txBody>
      </p:sp>
      <p:sp>
        <p:nvSpPr>
          <p:cNvPr id="2457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654675" y="2055813"/>
            <a:ext cx="4395788" cy="4200525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F5A408"/>
              </a:buClr>
            </a:pPr>
            <a:r>
              <a:rPr lang="nl-NL" dirty="0" err="1" smtClean="0"/>
              <a:t>Introduction</a:t>
            </a:r>
            <a:r>
              <a:rPr lang="nl-NL" dirty="0" smtClean="0"/>
              <a:t> </a:t>
            </a:r>
            <a:r>
              <a:rPr lang="nl-NL" dirty="0" err="1" smtClean="0"/>
              <a:t>Quality</a:t>
            </a:r>
            <a:r>
              <a:rPr lang="nl-NL" dirty="0" smtClean="0"/>
              <a:t> Management</a:t>
            </a:r>
          </a:p>
          <a:p>
            <a:pPr>
              <a:buClr>
                <a:srgbClr val="F5A408"/>
              </a:buClr>
            </a:pPr>
            <a:r>
              <a:rPr lang="nl-NL" dirty="0" err="1" smtClean="0"/>
              <a:t>Perspectives</a:t>
            </a:r>
            <a:r>
              <a:rPr lang="nl-NL" dirty="0" smtClean="0"/>
              <a:t> of </a:t>
            </a:r>
            <a:r>
              <a:rPr lang="nl-NL" dirty="0" err="1" smtClean="0"/>
              <a:t>Quality</a:t>
            </a:r>
            <a:r>
              <a:rPr lang="nl-NL" dirty="0" smtClean="0"/>
              <a:t> </a:t>
            </a:r>
            <a:r>
              <a:rPr lang="nl-NL" dirty="0" err="1" smtClean="0"/>
              <a:t>Principles</a:t>
            </a:r>
            <a:endParaRPr lang="nl-NL" dirty="0" smtClean="0"/>
          </a:p>
          <a:p>
            <a:pPr>
              <a:buClr>
                <a:srgbClr val="F5A408"/>
              </a:buClr>
            </a:pPr>
            <a:r>
              <a:rPr lang="nl-NL" dirty="0" smtClean="0"/>
              <a:t>Software: CMMI, SPI, </a:t>
            </a:r>
          </a:p>
          <a:p>
            <a:pPr>
              <a:buClr>
                <a:srgbClr val="F5A408"/>
              </a:buClr>
            </a:pPr>
            <a:r>
              <a:rPr lang="nl-NL" dirty="0" err="1" smtClean="0"/>
              <a:t>Production</a:t>
            </a:r>
            <a:r>
              <a:rPr lang="nl-NL" dirty="0" smtClean="0"/>
              <a:t>: </a:t>
            </a:r>
            <a:r>
              <a:rPr lang="nl-NL" dirty="0" err="1" smtClean="0"/>
              <a:t>Kaizen</a:t>
            </a:r>
            <a:r>
              <a:rPr lang="nl-NL" dirty="0" smtClean="0"/>
              <a:t>, </a:t>
            </a:r>
            <a:r>
              <a:rPr lang="nl-NL" dirty="0" err="1" smtClean="0"/>
              <a:t>Lean</a:t>
            </a:r>
            <a:r>
              <a:rPr lang="nl-NL" dirty="0" smtClean="0"/>
              <a:t>, </a:t>
            </a:r>
            <a:r>
              <a:rPr lang="nl-NL" dirty="0"/>
              <a:t>Six </a:t>
            </a:r>
            <a:r>
              <a:rPr lang="nl-NL" dirty="0" smtClean="0"/>
              <a:t>Sigma</a:t>
            </a:r>
          </a:p>
          <a:p>
            <a:pPr>
              <a:buClr>
                <a:srgbClr val="F5A408"/>
              </a:buClr>
            </a:pPr>
            <a:r>
              <a:rPr lang="nl-NL" dirty="0" smtClean="0"/>
              <a:t>Financial: IT Auditing, IFRS, BASEL II</a:t>
            </a:r>
          </a:p>
          <a:p>
            <a:pPr>
              <a:buClr>
                <a:srgbClr val="F5A408"/>
              </a:buClr>
            </a:pPr>
            <a:r>
              <a:rPr lang="nl-NL" dirty="0" err="1" smtClean="0"/>
              <a:t>Compliancy</a:t>
            </a:r>
            <a:r>
              <a:rPr lang="nl-NL" dirty="0" smtClean="0"/>
              <a:t>: Sas-70, SOX, </a:t>
            </a:r>
            <a:r>
              <a:rPr lang="nl-NL" dirty="0" err="1" smtClean="0"/>
              <a:t>Laws</a:t>
            </a:r>
            <a:r>
              <a:rPr lang="nl-NL" dirty="0" smtClean="0"/>
              <a:t>, </a:t>
            </a:r>
            <a:r>
              <a:rPr lang="nl-NL" dirty="0" err="1" smtClean="0"/>
              <a:t>Pharma</a:t>
            </a:r>
            <a:r>
              <a:rPr lang="nl-NL" dirty="0" smtClean="0"/>
              <a:t>. </a:t>
            </a:r>
            <a:r>
              <a:rPr lang="nl-NL" dirty="0" err="1" smtClean="0"/>
              <a:t>Regulations</a:t>
            </a:r>
            <a:endParaRPr lang="nl-NL" dirty="0" smtClean="0"/>
          </a:p>
          <a:p>
            <a:pPr>
              <a:buClr>
                <a:srgbClr val="F5A408"/>
              </a:buClr>
            </a:pPr>
            <a:r>
              <a:rPr lang="nl-NL" dirty="0" smtClean="0"/>
              <a:t>Controls: Porter, Kaplan, </a:t>
            </a:r>
            <a:r>
              <a:rPr lang="nl-NL" dirty="0" err="1" smtClean="0"/>
              <a:t>Balanced</a:t>
            </a:r>
            <a:r>
              <a:rPr lang="nl-NL" dirty="0" smtClean="0"/>
              <a:t> Scorecard, </a:t>
            </a:r>
            <a:r>
              <a:rPr lang="nl-NL" dirty="0" err="1" smtClean="0"/>
              <a:t>Deming</a:t>
            </a:r>
            <a:endParaRPr lang="nl-NL" dirty="0" smtClean="0"/>
          </a:p>
          <a:p>
            <a:pPr>
              <a:buClr>
                <a:srgbClr val="F5A408"/>
              </a:buClr>
            </a:pPr>
            <a:r>
              <a:rPr lang="nl-NL" dirty="0" smtClean="0"/>
              <a:t>Administration: ISO 9001:2000</a:t>
            </a:r>
          </a:p>
          <a:p>
            <a:pPr>
              <a:buClr>
                <a:srgbClr val="F5A408"/>
              </a:buClr>
            </a:pPr>
            <a:r>
              <a:rPr lang="nl-NL" dirty="0" smtClean="0"/>
              <a:t>Security: ISO 27001</a:t>
            </a:r>
          </a:p>
          <a:p>
            <a:pPr>
              <a:buClr>
                <a:srgbClr val="F5A408"/>
              </a:buClr>
            </a:pPr>
            <a:r>
              <a:rPr lang="nl-NL" dirty="0" err="1" smtClean="0"/>
              <a:t>Ethics</a:t>
            </a:r>
            <a:r>
              <a:rPr lang="nl-NL" dirty="0" smtClean="0"/>
              <a:t>: Codes of </a:t>
            </a:r>
            <a:r>
              <a:rPr lang="nl-NL" dirty="0" err="1" smtClean="0"/>
              <a:t>conduct</a:t>
            </a:r>
            <a:r>
              <a:rPr lang="nl-NL" dirty="0" smtClean="0"/>
              <a:t>, </a:t>
            </a:r>
            <a:r>
              <a:rPr lang="nl-NL" dirty="0" err="1" smtClean="0"/>
              <a:t>Declaration</a:t>
            </a:r>
            <a:r>
              <a:rPr lang="nl-NL" dirty="0" smtClean="0"/>
              <a:t> on </a:t>
            </a:r>
            <a:r>
              <a:rPr lang="nl-NL" dirty="0" err="1" smtClean="0"/>
              <a:t>oath</a:t>
            </a:r>
            <a:r>
              <a:rPr lang="nl-NL" dirty="0" smtClean="0"/>
              <a:t>, anti-</a:t>
            </a:r>
            <a:r>
              <a:rPr lang="nl-NL" dirty="0" err="1" smtClean="0"/>
              <a:t>bribary</a:t>
            </a:r>
            <a:r>
              <a:rPr lang="nl-NL" dirty="0" smtClean="0"/>
              <a:t> 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Learning </a:t>
            </a:r>
            <a:r>
              <a:rPr lang="nl-NL" dirty="0" err="1" smtClean="0"/>
              <a:t>Objectives</a:t>
            </a:r>
            <a:endParaRPr lang="nl-NL" dirty="0" smtClean="0"/>
          </a:p>
        </p:txBody>
      </p:sp>
      <p:graphicFrame>
        <p:nvGraphicFramePr>
          <p:cNvPr id="6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729350"/>
              </p:ext>
            </p:extLst>
          </p:nvPr>
        </p:nvGraphicFramePr>
        <p:xfrm>
          <a:off x="1178264" y="1675133"/>
          <a:ext cx="9464752" cy="4050983"/>
        </p:xfrm>
        <a:graphic>
          <a:graphicData uri="http://schemas.openxmlformats.org/drawingml/2006/table">
            <a:tbl>
              <a:tblPr/>
              <a:tblGrid>
                <a:gridCol w="4733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1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Learning </a:t>
                      </a:r>
                      <a:r>
                        <a:rPr kumimoji="0" lang="nl-NL" sz="18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objectives</a:t>
                      </a:r>
                      <a:endParaRPr kumimoji="0" lang="nl-NL" sz="18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Capabilities</a:t>
                      </a:r>
                      <a:endParaRPr kumimoji="0" lang="nl-NL" sz="1800" b="1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Learning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Objective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Understand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importance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of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quality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systems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Learning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Objective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Student is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capable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of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applying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quality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models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on real cases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Learning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Objective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Student has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developed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critical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attitude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regarding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quality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systems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and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achievableness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of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implementation</a:t>
                      </a:r>
                      <a:endParaRPr kumimoji="0" lang="nl-NL" sz="18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Learning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Objective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6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4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80000"/>
                        <a:buFont typeface="Wingdings 3" panose="05040102010807070707" pitchFamily="18" charset="2"/>
                        <a:defRPr sz="120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Student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works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analytical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and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has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the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ability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advice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management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based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on research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Learning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Objective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Student has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developed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skills in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writing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kumimoji="0" lang="nl-NL" sz="18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an</a:t>
                      </a:r>
                      <a:r>
                        <a:rPr kumimoji="0" lang="nl-NL" sz="18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essay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328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Classes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Assignments</a:t>
            </a:r>
            <a:endParaRPr lang="nl-NL" dirty="0" smtClean="0"/>
          </a:p>
        </p:txBody>
      </p:sp>
      <p:sp>
        <p:nvSpPr>
          <p:cNvPr id="27650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5A408"/>
              </a:buClr>
            </a:pPr>
            <a:r>
              <a:rPr lang="nl-NL" dirty="0" smtClean="0"/>
              <a:t>Contents</a:t>
            </a:r>
          </a:p>
          <a:p>
            <a:pPr lvl="1">
              <a:buClr>
                <a:srgbClr val="F5A408"/>
              </a:buClr>
            </a:pPr>
            <a:r>
              <a:rPr lang="nl-NL" dirty="0" err="1" smtClean="0"/>
              <a:t>Theory</a:t>
            </a:r>
            <a:r>
              <a:rPr lang="nl-NL" dirty="0" smtClean="0"/>
              <a:t> </a:t>
            </a:r>
            <a:r>
              <a:rPr lang="nl-NL" dirty="0" err="1" smtClean="0"/>
              <a:t>lectures</a:t>
            </a:r>
            <a:endParaRPr lang="nl-NL" dirty="0" smtClean="0"/>
          </a:p>
          <a:p>
            <a:pPr lvl="1">
              <a:buClr>
                <a:srgbClr val="F5A408"/>
              </a:buClr>
            </a:pPr>
            <a:r>
              <a:rPr lang="nl-NL" dirty="0" err="1" smtClean="0"/>
              <a:t>Individual</a:t>
            </a:r>
            <a:r>
              <a:rPr lang="nl-NL" dirty="0" smtClean="0"/>
              <a:t> </a:t>
            </a:r>
            <a:r>
              <a:rPr lang="nl-NL" dirty="0" err="1" smtClean="0"/>
              <a:t>assignments</a:t>
            </a:r>
            <a:endParaRPr lang="nl-NL" dirty="0" smtClean="0"/>
          </a:p>
          <a:p>
            <a:pPr lvl="1">
              <a:buClr>
                <a:srgbClr val="F5A408"/>
              </a:buClr>
            </a:pPr>
            <a:r>
              <a:rPr lang="nl-NL" dirty="0" smtClean="0"/>
              <a:t>Group </a:t>
            </a:r>
            <a:r>
              <a:rPr lang="nl-NL" dirty="0" err="1" smtClean="0"/>
              <a:t>assignements</a:t>
            </a:r>
            <a:endParaRPr lang="nl-NL" dirty="0" smtClean="0"/>
          </a:p>
          <a:p>
            <a:pPr lvl="1">
              <a:buClr>
                <a:srgbClr val="F5A408"/>
              </a:buClr>
            </a:pPr>
            <a:r>
              <a:rPr lang="nl-NL" dirty="0" err="1" smtClean="0"/>
              <a:t>Presentations</a:t>
            </a:r>
            <a:endParaRPr lang="nl-NL" dirty="0" smtClean="0"/>
          </a:p>
          <a:p>
            <a:pPr lvl="1">
              <a:buClr>
                <a:srgbClr val="F5A408"/>
              </a:buClr>
            </a:pPr>
            <a:r>
              <a:rPr lang="nl-NL" dirty="0" err="1" smtClean="0"/>
              <a:t>Discussion</a:t>
            </a:r>
            <a:r>
              <a:rPr lang="nl-NL" dirty="0" smtClean="0"/>
              <a:t> topics</a:t>
            </a:r>
          </a:p>
          <a:p>
            <a:pPr lvl="1">
              <a:buClr>
                <a:srgbClr val="F5A408"/>
              </a:buClr>
            </a:pPr>
            <a:r>
              <a:rPr lang="nl-NL" dirty="0" err="1" smtClean="0"/>
              <a:t>Guest</a:t>
            </a:r>
            <a:r>
              <a:rPr lang="nl-NL" dirty="0" smtClean="0"/>
              <a:t> </a:t>
            </a:r>
            <a:r>
              <a:rPr lang="nl-NL" dirty="0" err="1" smtClean="0"/>
              <a:t>Lecture</a:t>
            </a:r>
            <a:endParaRPr lang="nl-NL" dirty="0" smtClean="0"/>
          </a:p>
          <a:p>
            <a:pPr lvl="1">
              <a:buClr>
                <a:srgbClr val="F5A408"/>
              </a:buClr>
            </a:pPr>
            <a:r>
              <a:rPr lang="nl-NL" dirty="0" smtClean="0"/>
              <a:t>Essay </a:t>
            </a:r>
            <a:r>
              <a:rPr lang="nl-NL" dirty="0" err="1" smtClean="0"/>
              <a:t>writing</a:t>
            </a:r>
            <a:endParaRPr lang="nl-NL" dirty="0" smtClean="0"/>
          </a:p>
          <a:p>
            <a:pPr lvl="1">
              <a:buClr>
                <a:srgbClr val="F5A408"/>
              </a:buClr>
            </a:pPr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Assessment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70 %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essay </a:t>
            </a:r>
            <a:r>
              <a:rPr lang="nl-BE" dirty="0" err="1" smtClean="0"/>
              <a:t>about</a:t>
            </a:r>
            <a:r>
              <a:rPr lang="nl-BE" dirty="0" smtClean="0"/>
              <a:t> </a:t>
            </a:r>
            <a:r>
              <a:rPr lang="nl-BE" dirty="0" err="1" smtClean="0"/>
              <a:t>quality</a:t>
            </a:r>
            <a:r>
              <a:rPr lang="nl-BE" dirty="0" smtClean="0"/>
              <a:t> management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presentations</a:t>
            </a:r>
            <a:r>
              <a:rPr lang="nl-BE" dirty="0"/>
              <a:t> (mark &gt;5 </a:t>
            </a:r>
            <a:r>
              <a:rPr lang="nl-BE" dirty="0" err="1"/>
              <a:t>to</a:t>
            </a:r>
            <a:r>
              <a:rPr lang="nl-BE" dirty="0"/>
              <a:t> pass)</a:t>
            </a:r>
          </a:p>
          <a:p>
            <a:r>
              <a:rPr lang="nl-BE" dirty="0" smtClean="0"/>
              <a:t>30%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individual</a:t>
            </a:r>
            <a:r>
              <a:rPr lang="nl-BE" dirty="0" smtClean="0"/>
              <a:t> </a:t>
            </a:r>
            <a:r>
              <a:rPr lang="nl-BE" dirty="0" err="1" smtClean="0"/>
              <a:t>exam</a:t>
            </a:r>
            <a:r>
              <a:rPr lang="nl-BE" dirty="0" smtClean="0"/>
              <a:t> (mark &gt;5 </a:t>
            </a:r>
            <a:r>
              <a:rPr lang="nl-BE" dirty="0" err="1" smtClean="0"/>
              <a:t>to</a:t>
            </a:r>
            <a:r>
              <a:rPr lang="nl-BE" dirty="0" smtClean="0"/>
              <a:t> pass) in week 8 (laptop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books</a:t>
            </a:r>
            <a:r>
              <a:rPr lang="nl-BE" dirty="0" smtClean="0"/>
              <a:t> </a:t>
            </a:r>
            <a:r>
              <a:rPr lang="nl-BE" dirty="0" err="1" smtClean="0"/>
              <a:t>allowed</a:t>
            </a:r>
            <a:r>
              <a:rPr lang="nl-BE" dirty="0" smtClean="0"/>
              <a:t>) </a:t>
            </a:r>
          </a:p>
          <a:p>
            <a:r>
              <a:rPr lang="nl-BE" dirty="0" smtClean="0"/>
              <a:t>Overall mark &gt;5,5 </a:t>
            </a:r>
            <a:r>
              <a:rPr lang="nl-BE" dirty="0" err="1" smtClean="0"/>
              <a:t>to</a:t>
            </a:r>
            <a:r>
              <a:rPr lang="nl-BE" dirty="0" smtClean="0"/>
              <a:t> pass QP</a:t>
            </a:r>
          </a:p>
          <a:p>
            <a:endParaRPr lang="nl-BE" dirty="0"/>
          </a:p>
          <a:p>
            <a:r>
              <a:rPr lang="nl-BE" b="1" dirty="0" smtClean="0"/>
              <a:t>Week 4, 5 </a:t>
            </a:r>
            <a:r>
              <a:rPr lang="nl-BE" b="1" dirty="0" err="1" smtClean="0"/>
              <a:t>and</a:t>
            </a:r>
            <a:r>
              <a:rPr lang="nl-BE" b="1" dirty="0" smtClean="0"/>
              <a:t> 7 are </a:t>
            </a:r>
            <a:r>
              <a:rPr lang="nl-BE" b="1" dirty="0" err="1" smtClean="0"/>
              <a:t>mandatory</a:t>
            </a:r>
            <a:r>
              <a:rPr lang="nl-BE" b="1" dirty="0" smtClean="0"/>
              <a:t> </a:t>
            </a:r>
            <a:r>
              <a:rPr lang="nl-BE" b="1" dirty="0" err="1" smtClean="0"/>
              <a:t>to</a:t>
            </a:r>
            <a:r>
              <a:rPr lang="nl-BE" b="1" dirty="0" smtClean="0"/>
              <a:t> pass practical part!!!!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9052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BB77B8DC-54D7-4970-8C23-2A7DA06A652C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6175" y="171629"/>
            <a:ext cx="8836701" cy="634083"/>
          </a:xfrm>
        </p:spPr>
        <p:txBody>
          <a:bodyPr/>
          <a:lstStyle/>
          <a:p>
            <a:r>
              <a:rPr lang="en-GB" sz="2400" dirty="0" smtClean="0"/>
              <a:t>Course planning</a:t>
            </a:r>
          </a:p>
        </p:txBody>
      </p:sp>
      <p:graphicFrame>
        <p:nvGraphicFramePr>
          <p:cNvPr id="803933" name="Group 9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215200"/>
              </p:ext>
            </p:extLst>
          </p:nvPr>
        </p:nvGraphicFramePr>
        <p:xfrm>
          <a:off x="1708220" y="679450"/>
          <a:ext cx="8962484" cy="5822337"/>
        </p:xfrm>
        <a:graphic>
          <a:graphicData uri="http://schemas.openxmlformats.org/drawingml/2006/table">
            <a:tbl>
              <a:tblPr/>
              <a:tblGrid>
                <a:gridCol w="944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8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8340">
                  <a:extLst>
                    <a:ext uri="{9D8B030D-6E8A-4147-A177-3AD203B41FA5}">
                      <a16:colId xmlns:a16="http://schemas.microsoft.com/office/drawing/2014/main" val="397174249"/>
                    </a:ext>
                  </a:extLst>
                </a:gridCol>
                <a:gridCol w="1018340">
                  <a:extLst>
                    <a:ext uri="{9D8B030D-6E8A-4147-A177-3AD203B41FA5}">
                      <a16:colId xmlns:a16="http://schemas.microsoft.com/office/drawing/2014/main" val="1603918770"/>
                    </a:ext>
                  </a:extLst>
                </a:gridCol>
              </a:tblGrid>
              <a:tr h="27577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Week</a:t>
                      </a:r>
                    </a:p>
                  </a:txBody>
                  <a:tcPr marL="84984" marR="84984" marT="44191" marB="441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</a:rPr>
                        <a:t>1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</a:rPr>
                        <a:t>2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</a:rPr>
                        <a:t>3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</a:rPr>
                        <a:t>4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</a:rPr>
                        <a:t>5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</a:rPr>
                        <a:t>6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</a:rPr>
                        <a:t>7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libri" pitchFamily="34" charset="0"/>
                        </a:rPr>
                        <a:t>8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7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Date</a:t>
                      </a:r>
                    </a:p>
                  </a:txBody>
                  <a:tcPr marL="84984" marR="84984" marT="44191" marB="441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25 April 2016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9 May 2016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16 May 2016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26 May 2016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29 May 2016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5 June 2016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12 June 2016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7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Title </a:t>
                      </a:r>
                    </a:p>
                  </a:txBody>
                  <a:tcPr marL="84984" marR="84984" marT="44191" marB="441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Introduction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Introduction QM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Calibri" pitchFamily="34" charset="0"/>
                        </a:rPr>
                        <a:t>No class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Continuous improvement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Presentations</a:t>
                      </a:r>
                      <a:r>
                        <a:rPr kumimoji="0" lang="en-GB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Corporate Governance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Final presentation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Exam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7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Subject </a:t>
                      </a:r>
                    </a:p>
                  </a:txBody>
                  <a:tcPr marL="84984" marR="84984" marT="44191" marB="441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Forming groups, choosing subject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TQM?, ISO, Management of control, Compliance, Management control and their effects, CMMI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Lean manufacturing, TQM, Six Sigma, Kaizen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Guest Lecture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CSR, Ethics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The role of the Executive or Supervisory Board,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Sarbanes Oxley, IFRS, Basel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Individual case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7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Assignment for classroom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presentation</a:t>
                      </a:r>
                    </a:p>
                  </a:txBody>
                  <a:tcPr marL="84984" marR="84984" marT="44191" marB="44191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Form Groups, choose topic for Essay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Prepare individual assignment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Critically assess how Management of Control is implemented in </a:t>
                      </a:r>
                      <a:b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</a:b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your organisation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Assess and criticize the continuous improvement systems in your organization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Deadline individual assignment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Assess and criticize the governance structure of your firm 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Present Essay</a:t>
                      </a: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84984" marR="84984" marT="44191" marB="441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1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>
          <a:xfrm>
            <a:off x="1155700" y="2862263"/>
            <a:ext cx="8824913" cy="1914525"/>
          </a:xfrm>
        </p:spPr>
        <p:txBody>
          <a:bodyPr/>
          <a:lstStyle/>
          <a:p>
            <a:r>
              <a:rPr lang="nl-NL" dirty="0" err="1" smtClean="0"/>
              <a:t>Questions</a:t>
            </a:r>
            <a:r>
              <a:rPr lang="nl-NL" dirty="0" smtClean="0"/>
              <a:t>?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155700" y="4776788"/>
            <a:ext cx="8824913" cy="860425"/>
          </a:xfrm>
        </p:spPr>
        <p:txBody>
          <a:bodyPr rtlCol="0">
            <a:normAutofit/>
          </a:bodyPr>
          <a:lstStyle/>
          <a:p>
            <a:pPr fontAlgn="auto">
              <a:buFont typeface="Wingdings 3" charset="2"/>
              <a:buNone/>
              <a:defRPr/>
            </a:pP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have </a:t>
            </a:r>
            <a:r>
              <a:rPr lang="nl-NL" dirty="0" err="1" smtClean="0"/>
              <a:t>questions</a:t>
            </a:r>
            <a:r>
              <a:rPr lang="nl-NL" dirty="0" smtClean="0"/>
              <a:t>: </a:t>
            </a:r>
            <a:r>
              <a:rPr lang="nl-NL" b="1" dirty="0" smtClean="0">
                <a:hlinkClick r:id="rId3"/>
              </a:rPr>
              <a:t>f.henning@fontys.nl</a:t>
            </a:r>
            <a:r>
              <a:rPr lang="nl-NL" b="1" dirty="0" smtClean="0"/>
              <a:t> 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8756" y="204258"/>
            <a:ext cx="8825657" cy="1915647"/>
          </a:xfrm>
        </p:spPr>
        <p:txBody>
          <a:bodyPr/>
          <a:lstStyle/>
          <a:p>
            <a:r>
              <a:rPr lang="nl-NL" dirty="0" smtClean="0"/>
              <a:t>Week 1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Introduction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251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2081" y="166158"/>
            <a:ext cx="8825657" cy="891117"/>
          </a:xfrm>
        </p:spPr>
        <p:txBody>
          <a:bodyPr/>
          <a:lstStyle/>
          <a:p>
            <a:r>
              <a:rPr lang="nl-NL" dirty="0" smtClean="0"/>
              <a:t>Week 1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145430" y="1357906"/>
            <a:ext cx="8825658" cy="47615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solidFill>
                  <a:schemeClr val="tx1"/>
                </a:solidFill>
              </a:rPr>
              <a:t>Form </a:t>
            </a:r>
            <a:r>
              <a:rPr lang="nl-NL" dirty="0" err="1" smtClean="0">
                <a:solidFill>
                  <a:schemeClr val="tx1"/>
                </a:solidFill>
              </a:rPr>
              <a:t>groups</a:t>
            </a:r>
            <a:r>
              <a:rPr lang="nl-NL" dirty="0" smtClean="0">
                <a:solidFill>
                  <a:schemeClr val="tx1"/>
                </a:solidFill>
              </a:rPr>
              <a:t> of 3 or 4 </a:t>
            </a:r>
            <a:r>
              <a:rPr lang="nl-NL" dirty="0" err="1" smtClean="0">
                <a:solidFill>
                  <a:schemeClr val="tx1"/>
                </a:solidFill>
              </a:rPr>
              <a:t>people</a:t>
            </a:r>
            <a:r>
              <a:rPr lang="nl-NL" dirty="0" smtClean="0">
                <a:solidFill>
                  <a:schemeClr val="tx1"/>
                </a:solidFill>
              </a:rPr>
              <a:t> (</a:t>
            </a:r>
            <a:r>
              <a:rPr lang="nl-NL" dirty="0" err="1" smtClean="0">
                <a:solidFill>
                  <a:schemeClr val="tx1"/>
                </a:solidFill>
              </a:rPr>
              <a:t>send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groups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by</a:t>
            </a:r>
            <a:r>
              <a:rPr lang="nl-NL" dirty="0" smtClean="0">
                <a:solidFill>
                  <a:schemeClr val="tx1"/>
                </a:solidFill>
              </a:rPr>
              <a:t> e-mail </a:t>
            </a:r>
            <a:r>
              <a:rPr lang="nl-NL" dirty="0" err="1" smtClean="0">
                <a:solidFill>
                  <a:schemeClr val="tx1"/>
                </a:solidFill>
              </a:rPr>
              <a:t>to</a:t>
            </a:r>
            <a:r>
              <a:rPr lang="nl-NL" dirty="0" smtClean="0">
                <a:solidFill>
                  <a:schemeClr val="tx1"/>
                </a:solidFill>
              </a:rPr>
              <a:t>: </a:t>
            </a:r>
            <a:r>
              <a:rPr lang="nl-NL" dirty="0" smtClean="0">
                <a:solidFill>
                  <a:schemeClr val="tx1"/>
                </a:solidFill>
                <a:hlinkClick r:id="rId3"/>
              </a:rPr>
              <a:t>f.henning@fontys.nl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smtClean="0">
                <a:solidFill>
                  <a:schemeClr val="tx1"/>
                </a:solidFill>
              </a:rPr>
              <a:t>) </a:t>
            </a:r>
            <a:r>
              <a:rPr lang="nl-NL" b="1" dirty="0" err="1" smtClean="0">
                <a:solidFill>
                  <a:srgbClr val="002060"/>
                </a:solidFill>
              </a:rPr>
              <a:t>Latest</a:t>
            </a:r>
            <a:r>
              <a:rPr lang="nl-NL" b="1" dirty="0" smtClean="0">
                <a:solidFill>
                  <a:srgbClr val="002060"/>
                </a:solidFill>
              </a:rPr>
              <a:t> 29 april 2016!!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>
                <a:solidFill>
                  <a:schemeClr val="tx1"/>
                </a:solidFill>
              </a:rPr>
              <a:t>Choose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smtClean="0">
                <a:solidFill>
                  <a:schemeClr val="tx1"/>
                </a:solidFill>
              </a:rPr>
              <a:t>at </a:t>
            </a:r>
            <a:r>
              <a:rPr lang="nl-NL" dirty="0" err="1" smtClean="0">
                <a:solidFill>
                  <a:schemeClr val="tx1"/>
                </a:solidFill>
              </a:rPr>
              <a:t>least</a:t>
            </a:r>
            <a:r>
              <a:rPr lang="nl-NL" dirty="0" smtClean="0">
                <a:solidFill>
                  <a:schemeClr val="tx1"/>
                </a:solidFill>
              </a:rPr>
              <a:t> 3 </a:t>
            </a:r>
            <a:r>
              <a:rPr lang="nl-NL" dirty="0" err="1" smtClean="0">
                <a:solidFill>
                  <a:schemeClr val="tx1"/>
                </a:solidFill>
              </a:rPr>
              <a:t>Quality</a:t>
            </a:r>
            <a:r>
              <a:rPr lang="nl-NL" dirty="0" smtClean="0">
                <a:solidFill>
                  <a:schemeClr val="tx1"/>
                </a:solidFill>
              </a:rPr>
              <a:t> topics </a:t>
            </a:r>
            <a:r>
              <a:rPr lang="nl-NL" dirty="0" err="1" smtClean="0">
                <a:solidFill>
                  <a:schemeClr val="tx1"/>
                </a:solidFill>
              </a:rPr>
              <a:t>for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the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group</a:t>
            </a:r>
            <a:r>
              <a:rPr lang="nl-NL" dirty="0" smtClean="0">
                <a:solidFill>
                  <a:schemeClr val="tx1"/>
                </a:solidFill>
              </a:rPr>
              <a:t> essay </a:t>
            </a:r>
            <a:r>
              <a:rPr lang="nl-NL" b="1" dirty="0" smtClean="0">
                <a:solidFill>
                  <a:schemeClr val="tx1"/>
                </a:solidFill>
              </a:rPr>
              <a:t>(</a:t>
            </a:r>
            <a:r>
              <a:rPr lang="nl-NL" b="1" dirty="0" err="1" smtClean="0">
                <a:solidFill>
                  <a:schemeClr val="tx1"/>
                </a:solidFill>
              </a:rPr>
              <a:t>instruction</a:t>
            </a:r>
            <a:r>
              <a:rPr lang="nl-NL" b="1" dirty="0" smtClean="0">
                <a:solidFill>
                  <a:schemeClr val="tx1"/>
                </a:solidFill>
              </a:rPr>
              <a:t> is in folder essay on </a:t>
            </a:r>
            <a:r>
              <a:rPr lang="nl-NL" b="1" dirty="0" err="1" smtClean="0">
                <a:solidFill>
                  <a:schemeClr val="tx1"/>
                </a:solidFill>
              </a:rPr>
              <a:t>sharepoint</a:t>
            </a:r>
            <a:r>
              <a:rPr lang="nl-NL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 smtClean="0">
                <a:solidFill>
                  <a:schemeClr val="tx1"/>
                </a:solidFill>
              </a:rPr>
              <a:t>Choose</a:t>
            </a:r>
            <a:r>
              <a:rPr lang="nl-NL" dirty="0" smtClean="0">
                <a:solidFill>
                  <a:schemeClr val="tx1"/>
                </a:solidFill>
              </a:rPr>
              <a:t> a company </a:t>
            </a:r>
            <a:r>
              <a:rPr lang="nl-NL" dirty="0" err="1" smtClean="0">
                <a:solidFill>
                  <a:schemeClr val="tx1"/>
                </a:solidFill>
              </a:rPr>
              <a:t>where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you</a:t>
            </a:r>
            <a:r>
              <a:rPr lang="nl-NL" dirty="0" smtClean="0">
                <a:solidFill>
                  <a:schemeClr val="tx1"/>
                </a:solidFill>
              </a:rPr>
              <a:t> are </a:t>
            </a:r>
            <a:r>
              <a:rPr lang="nl-NL" dirty="0" err="1" smtClean="0">
                <a:solidFill>
                  <a:schemeClr val="tx1"/>
                </a:solidFill>
              </a:rPr>
              <a:t>applying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the</a:t>
            </a:r>
            <a:r>
              <a:rPr lang="nl-NL" dirty="0" smtClean="0">
                <a:solidFill>
                  <a:schemeClr val="tx1"/>
                </a:solidFill>
              </a:rPr>
              <a:t> topic </a:t>
            </a:r>
            <a:r>
              <a:rPr lang="nl-NL" dirty="0" err="1" smtClean="0">
                <a:solidFill>
                  <a:schemeClr val="tx1"/>
                </a:solidFill>
              </a:rPr>
              <a:t>to</a:t>
            </a:r>
            <a:endParaRPr lang="nl-NL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tekst 2"/>
          <p:cNvSpPr txBox="1">
            <a:spLocks/>
          </p:cNvSpPr>
          <p:nvPr/>
        </p:nvSpPr>
        <p:spPr bwMode="auto">
          <a:xfrm>
            <a:off x="1145430" y="3608484"/>
            <a:ext cx="8825658" cy="241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200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nl-NL" b="1" dirty="0" err="1" smtClean="0">
                <a:solidFill>
                  <a:schemeClr val="tx1"/>
                </a:solidFill>
              </a:rPr>
              <a:t>Conditions</a:t>
            </a:r>
            <a:r>
              <a:rPr lang="nl-NL" b="1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nl-NL" b="1" dirty="0" err="1" smtClean="0">
                <a:solidFill>
                  <a:schemeClr val="tx1"/>
                </a:solidFill>
              </a:rPr>
              <a:t>Use</a:t>
            </a:r>
            <a:r>
              <a:rPr lang="nl-NL" b="1" dirty="0" smtClean="0">
                <a:solidFill>
                  <a:schemeClr val="tx1"/>
                </a:solidFill>
              </a:rPr>
              <a:t> </a:t>
            </a:r>
            <a:r>
              <a:rPr lang="nl-NL" b="1" dirty="0" err="1" smtClean="0">
                <a:solidFill>
                  <a:schemeClr val="tx1"/>
                </a:solidFill>
              </a:rPr>
              <a:t>the</a:t>
            </a:r>
            <a:r>
              <a:rPr lang="nl-NL" b="1" dirty="0" smtClean="0">
                <a:solidFill>
                  <a:schemeClr val="tx1"/>
                </a:solidFill>
              </a:rPr>
              <a:t> dot </a:t>
            </a:r>
            <a:r>
              <a:rPr lang="nl-NL" b="1" dirty="0" err="1" smtClean="0">
                <a:solidFill>
                  <a:schemeClr val="tx1"/>
                </a:solidFill>
              </a:rPr>
              <a:t>framework</a:t>
            </a:r>
            <a:r>
              <a:rPr lang="nl-NL" b="1" dirty="0" smtClean="0">
                <a:solidFill>
                  <a:schemeClr val="tx1"/>
                </a:solidFill>
              </a:rPr>
              <a:t> </a:t>
            </a:r>
            <a:r>
              <a:rPr lang="nl-NL" b="1" dirty="0" err="1" smtClean="0">
                <a:solidFill>
                  <a:schemeClr val="tx1"/>
                </a:solidFill>
              </a:rPr>
              <a:t>for</a:t>
            </a:r>
            <a:r>
              <a:rPr lang="nl-NL" b="1" dirty="0" smtClean="0">
                <a:solidFill>
                  <a:schemeClr val="tx1"/>
                </a:solidFill>
              </a:rPr>
              <a:t> </a:t>
            </a:r>
            <a:r>
              <a:rPr lang="nl-NL" b="1" dirty="0" err="1" smtClean="0">
                <a:solidFill>
                  <a:schemeClr val="tx1"/>
                </a:solidFill>
              </a:rPr>
              <a:t>writing</a:t>
            </a:r>
            <a:r>
              <a:rPr lang="nl-NL" b="1" dirty="0" smtClean="0">
                <a:solidFill>
                  <a:schemeClr val="tx1"/>
                </a:solidFill>
              </a:rPr>
              <a:t> </a:t>
            </a:r>
            <a:r>
              <a:rPr lang="nl-NL" b="1" dirty="0" err="1" smtClean="0">
                <a:solidFill>
                  <a:schemeClr val="tx1"/>
                </a:solidFill>
              </a:rPr>
              <a:t>the</a:t>
            </a:r>
            <a:r>
              <a:rPr lang="nl-NL" b="1" dirty="0" smtClean="0">
                <a:solidFill>
                  <a:schemeClr val="tx1"/>
                </a:solidFill>
              </a:rPr>
              <a:t> essay</a:t>
            </a:r>
          </a:p>
          <a:p>
            <a:pPr marL="457200" indent="-457200">
              <a:buFont typeface="+mj-lt"/>
              <a:buAutoNum type="arabicPeriod"/>
            </a:pPr>
            <a:r>
              <a:rPr lang="nl-NL" b="1" dirty="0" err="1" smtClean="0">
                <a:solidFill>
                  <a:schemeClr val="tx1"/>
                </a:solidFill>
              </a:rPr>
              <a:t>Use</a:t>
            </a:r>
            <a:r>
              <a:rPr lang="nl-NL" b="1" dirty="0" smtClean="0">
                <a:solidFill>
                  <a:schemeClr val="tx1"/>
                </a:solidFill>
              </a:rPr>
              <a:t> </a:t>
            </a:r>
            <a:r>
              <a:rPr lang="nl-NL" b="1" dirty="0" err="1" smtClean="0">
                <a:solidFill>
                  <a:schemeClr val="tx1"/>
                </a:solidFill>
              </a:rPr>
              <a:t>the</a:t>
            </a:r>
            <a:r>
              <a:rPr lang="nl-NL" b="1" dirty="0" smtClean="0">
                <a:solidFill>
                  <a:schemeClr val="tx1"/>
                </a:solidFill>
              </a:rPr>
              <a:t> </a:t>
            </a:r>
            <a:r>
              <a:rPr lang="nl-NL" b="1" dirty="0" err="1" smtClean="0">
                <a:solidFill>
                  <a:schemeClr val="tx1"/>
                </a:solidFill>
              </a:rPr>
              <a:t>apa</a:t>
            </a:r>
            <a:r>
              <a:rPr lang="nl-NL" b="1" dirty="0" smtClean="0">
                <a:solidFill>
                  <a:schemeClr val="tx1"/>
                </a:solidFill>
              </a:rPr>
              <a:t> </a:t>
            </a:r>
            <a:r>
              <a:rPr lang="nl-NL" b="1" dirty="0" err="1" smtClean="0">
                <a:solidFill>
                  <a:schemeClr val="tx1"/>
                </a:solidFill>
              </a:rPr>
              <a:t>reference</a:t>
            </a:r>
            <a:r>
              <a:rPr lang="nl-NL" b="1" dirty="0" smtClean="0">
                <a:solidFill>
                  <a:schemeClr val="tx1"/>
                </a:solidFill>
              </a:rPr>
              <a:t> guide </a:t>
            </a:r>
            <a:r>
              <a:rPr lang="nl-NL" b="1" dirty="0" err="1" smtClean="0">
                <a:solidFill>
                  <a:schemeClr val="tx1"/>
                </a:solidFill>
              </a:rPr>
              <a:t>for</a:t>
            </a:r>
            <a:r>
              <a:rPr lang="nl-NL" b="1" dirty="0" smtClean="0">
                <a:solidFill>
                  <a:schemeClr val="tx1"/>
                </a:solidFill>
              </a:rPr>
              <a:t> making </a:t>
            </a:r>
            <a:r>
              <a:rPr lang="nl-NL" b="1" dirty="0" err="1" smtClean="0">
                <a:solidFill>
                  <a:schemeClr val="tx1"/>
                </a:solidFill>
              </a:rPr>
              <a:t>references</a:t>
            </a:r>
            <a:r>
              <a:rPr lang="nl-NL" b="1" dirty="0" smtClean="0">
                <a:solidFill>
                  <a:schemeClr val="tx1"/>
                </a:solidFill>
              </a:rPr>
              <a:t> </a:t>
            </a:r>
            <a:r>
              <a:rPr lang="nl-NL" b="1" dirty="0" err="1" smtClean="0">
                <a:solidFill>
                  <a:schemeClr val="tx1"/>
                </a:solidFill>
              </a:rPr>
              <a:t>to</a:t>
            </a:r>
            <a:r>
              <a:rPr lang="nl-NL" b="1" dirty="0" smtClean="0">
                <a:solidFill>
                  <a:schemeClr val="tx1"/>
                </a:solidFill>
              </a:rPr>
              <a:t> </a:t>
            </a:r>
            <a:r>
              <a:rPr lang="nl-NL" b="1" dirty="0" err="1" smtClean="0">
                <a:solidFill>
                  <a:schemeClr val="tx1"/>
                </a:solidFill>
              </a:rPr>
              <a:t>used</a:t>
            </a:r>
            <a:r>
              <a:rPr lang="nl-NL" b="1" dirty="0" smtClean="0">
                <a:solidFill>
                  <a:schemeClr val="tx1"/>
                </a:solidFill>
              </a:rPr>
              <a:t> sources in </a:t>
            </a:r>
            <a:r>
              <a:rPr lang="nl-NL" b="1" dirty="0" err="1" smtClean="0">
                <a:solidFill>
                  <a:schemeClr val="tx1"/>
                </a:solidFill>
              </a:rPr>
              <a:t>the</a:t>
            </a:r>
            <a:r>
              <a:rPr lang="nl-NL" b="1" dirty="0" smtClean="0">
                <a:solidFill>
                  <a:schemeClr val="tx1"/>
                </a:solidFill>
              </a:rPr>
              <a:t> essay</a:t>
            </a:r>
          </a:p>
          <a:p>
            <a:pPr marL="457200" indent="-457200">
              <a:buFont typeface="+mj-lt"/>
              <a:buAutoNum type="arabicPeriod"/>
            </a:pPr>
            <a:r>
              <a:rPr lang="nl-NL" b="1" dirty="0" smtClean="0">
                <a:solidFill>
                  <a:schemeClr val="tx1"/>
                </a:solidFill>
              </a:rPr>
              <a:t>Maximum 15 pages </a:t>
            </a:r>
            <a:r>
              <a:rPr lang="nl-NL" b="1" dirty="0" err="1" smtClean="0">
                <a:solidFill>
                  <a:schemeClr val="tx1"/>
                </a:solidFill>
              </a:rPr>
              <a:t>main</a:t>
            </a:r>
            <a:r>
              <a:rPr lang="nl-NL" b="1" dirty="0" smtClean="0">
                <a:solidFill>
                  <a:schemeClr val="tx1"/>
                </a:solidFill>
              </a:rPr>
              <a:t> document (without appendix)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51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0000012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F9132C0D81D244950EA6210D8F480E" ma:contentTypeVersion="0" ma:contentTypeDescription="Create a new document." ma:contentTypeScope="" ma:versionID="9455a8a3fd2ff352789b1882f140c6d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4B9418-2688-4EDA-A9E3-DB988009BD6F}"/>
</file>

<file path=customXml/itemProps2.xml><?xml version="1.0" encoding="utf-8"?>
<ds:datastoreItem xmlns:ds="http://schemas.openxmlformats.org/officeDocument/2006/customXml" ds:itemID="{3B49F0F7-2B88-4724-9D1D-3FE895520FD8}"/>
</file>

<file path=customXml/itemProps3.xml><?xml version="1.0" encoding="utf-8"?>
<ds:datastoreItem xmlns:ds="http://schemas.openxmlformats.org/officeDocument/2006/customXml" ds:itemID="{F46BDF41-D7ED-49C4-BF03-E5F881C94E9E}"/>
</file>

<file path=docProps/app.xml><?xml version="1.0" encoding="utf-8"?>
<Properties xmlns="http://schemas.openxmlformats.org/officeDocument/2006/extended-properties" xmlns:vt="http://schemas.openxmlformats.org/officeDocument/2006/docPropsVTypes">
  <Template>Overzicht van leerplan</Template>
  <TotalTime>0</TotalTime>
  <Words>843</Words>
  <Application>Microsoft Office PowerPoint</Application>
  <PresentationFormat>Breedbeeld</PresentationFormat>
  <Paragraphs>155</Paragraphs>
  <Slides>14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Ppt0000012</vt:lpstr>
      <vt:lpstr>Quality Principles (QP)</vt:lpstr>
      <vt:lpstr>Course description</vt:lpstr>
      <vt:lpstr>Learning Objectives</vt:lpstr>
      <vt:lpstr>Classes and Assignments</vt:lpstr>
      <vt:lpstr>Assessment</vt:lpstr>
      <vt:lpstr>Course planning</vt:lpstr>
      <vt:lpstr>Questions?</vt:lpstr>
      <vt:lpstr>Week 1</vt:lpstr>
      <vt:lpstr>Week 1</vt:lpstr>
      <vt:lpstr>Companies</vt:lpstr>
      <vt:lpstr>Topics</vt:lpstr>
      <vt:lpstr>Mindmapping</vt:lpstr>
      <vt:lpstr>Individual Assignment (next week presenting)</vt:lpstr>
      <vt:lpstr>Next Week 9 May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2016-03-17T14:53:12Z</dcterms:created>
  <dcterms:modified xsi:type="dcterms:W3CDTF">2016-04-14T20:59:37Z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  <property fmtid="{D5CDD505-2E9C-101B-9397-08002B2CF9AE}" pid="3" name="ContentTypeId">
    <vt:lpwstr>0x010100BFF9132C0D81D244950EA6210D8F480E</vt:lpwstr>
  </property>
</Properties>
</file>