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261" r:id="rId7"/>
    <p:sldId id="266" r:id="rId8"/>
    <p:sldId id="285" r:id="rId9"/>
    <p:sldId id="286" r:id="rId10"/>
    <p:sldId id="272" r:id="rId11"/>
    <p:sldId id="293" r:id="rId12"/>
    <p:sldId id="287" r:id="rId13"/>
    <p:sldId id="289" r:id="rId14"/>
    <p:sldId id="290" r:id="rId15"/>
    <p:sldId id="302" r:id="rId16"/>
    <p:sldId id="300" r:id="rId17"/>
    <p:sldId id="301" r:id="rId18"/>
  </p:sldIdLst>
  <p:sldSz cx="12192000" cy="68580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5550" autoAdjust="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7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990A5A-D467-4A31-94DE-66294F742C50}" type="datetimeFigureOut">
              <a:rPr lang="nl-NL" smtClean="0"/>
              <a:pPr>
                <a:defRPr/>
              </a:pPr>
              <a:t>29-4-2016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B887F25-B0BA-46F5-B75A-355485BC47F8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173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7071C2C-FFB0-4226-9973-E5F84D2597F2}" type="datetimeFigureOut">
              <a:rPr lang="nl-NL" smtClean="0"/>
              <a:pPr>
                <a:defRPr/>
              </a:pPr>
              <a:t>29-4-2016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B4BA36-7871-420C-AEBF-2784AEA7C14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7348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88028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http://www.makeuseof.com/tag/8-free-mind-map-tools-best-use/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996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critica</a:t>
            </a:r>
            <a:r>
              <a:rPr lang="nl-NL" baseline="0" dirty="0" err="1" smtClean="0"/>
              <a:t>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own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perspective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mindmap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way of thinking </a:t>
            </a:r>
            <a:r>
              <a:rPr lang="nl-NL" baseline="0" dirty="0" err="1" smtClean="0"/>
              <a:t>clear</a:t>
            </a:r>
            <a:r>
              <a:rPr lang="nl-NL" baseline="0" dirty="0" smtClean="0"/>
              <a:t>! The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focus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three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models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eplaining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choose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approach!!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107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Achterliggende</a:t>
            </a:r>
            <a:r>
              <a:rPr lang="nl-NL" baseline="0" dirty="0" smtClean="0"/>
              <a:t> gedachte is om de studenten een kritischere houding te geven en verder te kijken dan hun neus lang is. Door het schrijven van een essay met de DOT </a:t>
            </a:r>
            <a:r>
              <a:rPr lang="nl-NL" baseline="0" dirty="0" err="1" smtClean="0"/>
              <a:t>framework</a:t>
            </a:r>
            <a:r>
              <a:rPr lang="nl-NL" baseline="0" dirty="0" smtClean="0"/>
              <a:t> opzet, oefenen ze vast voor hun stage / afstuderen die de meeste studenten na deze cursus ingaan.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09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dirty="0" smtClean="0"/>
              <a:t>Above topics will pass</a:t>
            </a:r>
            <a:r>
              <a:rPr lang="pt-PT" baseline="0" dirty="0" smtClean="0"/>
              <a:t> during theory. 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0195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6825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30778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2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21094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Stuur de groepsnaam, leden,</a:t>
            </a:r>
            <a:r>
              <a:rPr lang="nl-NL" baseline="0" dirty="0" smtClean="0"/>
              <a:t> gekozen bedrijf en minimaal 3 topics naar f.henning@fontys.nl voor 29 april 2016!!!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19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Choose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companies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write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essay on!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58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Choose</a:t>
            </a:r>
            <a:r>
              <a:rPr lang="nl-NL" baseline="0" dirty="0" smtClean="0"/>
              <a:t> 3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above</a:t>
            </a:r>
            <a:r>
              <a:rPr lang="nl-NL" baseline="0" dirty="0" smtClean="0"/>
              <a:t> topics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them</a:t>
            </a:r>
            <a:r>
              <a:rPr lang="nl-NL" baseline="0" dirty="0" smtClean="0"/>
              <a:t> out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chosen</a:t>
            </a:r>
            <a:r>
              <a:rPr lang="nl-NL" baseline="0" dirty="0" smtClean="0"/>
              <a:t> company! Check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internet, </a:t>
            </a:r>
            <a:r>
              <a:rPr lang="nl-NL" baseline="0" dirty="0" err="1" smtClean="0"/>
              <a:t>firm</a:t>
            </a:r>
            <a:r>
              <a:rPr lang="nl-NL" baseline="0" dirty="0" smtClean="0"/>
              <a:t> information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sources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</a:t>
            </a:r>
            <a:r>
              <a:rPr lang="nl-NL" baseline="0" dirty="0" smtClean="0"/>
              <a:t>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942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9375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708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49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766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96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9714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61467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0234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33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4417" y="1268414"/>
            <a:ext cx="10972800" cy="4681537"/>
          </a:xfrm>
        </p:spPr>
        <p:txBody>
          <a:bodyPr lIns="100795" tIns="50399" rIns="100795" bIns="50399"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1E80C-9282-4D46-A965-B82F513A0B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3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852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8590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0546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805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927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2342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4112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893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29-4-2016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29B314-1F3B-4F11-827C-A3CD6C8D911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4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hict.nl/es/Quality%20Principles/Forms/AllItems.aspx?RootFolder=/es/Quality%20Principles/Pilot/Companies&amp;FolderCTID=0x012000DF7479854F6AA74DA5F31CAB8FA317A3&amp;View=%7b77409769-7185-48C4-9C0A-0414AA52F7B8%7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euseof.com/tag/8-free-mind-map-tools-best-us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.henning@fontys.n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f.henning@fontys.n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600" dirty="0" err="1" smtClean="0"/>
              <a:t>Quality</a:t>
            </a:r>
            <a:r>
              <a:rPr lang="nl-NL" sz="6600" dirty="0" smtClean="0"/>
              <a:t> </a:t>
            </a:r>
            <a:r>
              <a:rPr lang="nl-NL" sz="6600" dirty="0" err="1" smtClean="0"/>
              <a:t>Principles</a:t>
            </a:r>
            <a:r>
              <a:rPr lang="nl-NL" sz="6600" dirty="0" smtClean="0"/>
              <a:t> (QP)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cap="none" dirty="0" smtClean="0"/>
              <a:t>Frank Henning| QP April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8755" y="204259"/>
            <a:ext cx="8825657" cy="67204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Companies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45430" y="1326632"/>
            <a:ext cx="8825658" cy="45617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Philips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NXP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Heineken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Toyota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Unilever</a:t>
            </a:r>
            <a:endParaRPr lang="nl-B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https://portal.fhict.nl/es/Quality%20Principles/Forms/AllItems.aspx?RootFolder=%2Fes%2FQuality%20Principles%2FPilot%2FCompanies&amp;FolderCTID=0x012000DF7479854F6AA74DA5F31CAB8FA317A3&amp;View=%</a:t>
            </a:r>
            <a:r>
              <a:rPr lang="nl-BE" dirty="0" smtClean="0">
                <a:hlinkClick r:id="rId3"/>
              </a:rPr>
              <a:t>7B77409769-7185-48C4-9C0A-0414AA52F7B8%7D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927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32834"/>
            <a:ext cx="8825657" cy="59584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Topics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54955" y="1129305"/>
            <a:ext cx="8825658" cy="45580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TQM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CMMI, software </a:t>
            </a:r>
            <a:r>
              <a:rPr lang="nl-NL" dirty="0" err="1" smtClean="0">
                <a:solidFill>
                  <a:schemeClr val="tx1"/>
                </a:solidFill>
              </a:rPr>
              <a:t>process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improvement</a:t>
            </a:r>
            <a:r>
              <a:rPr lang="nl-NL" dirty="0" smtClean="0">
                <a:solidFill>
                  <a:schemeClr val="tx1"/>
                </a:solidFill>
              </a:rPr>
              <a:t> (SPI)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Lean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six</a:t>
            </a:r>
            <a:r>
              <a:rPr lang="nl-NL" dirty="0" smtClean="0">
                <a:solidFill>
                  <a:schemeClr val="tx1"/>
                </a:solidFill>
              </a:rPr>
              <a:t> sigma, </a:t>
            </a:r>
            <a:r>
              <a:rPr lang="nl-NL" dirty="0" err="1" smtClean="0">
                <a:solidFill>
                  <a:schemeClr val="tx1"/>
                </a:solidFill>
              </a:rPr>
              <a:t>kaizen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Sarbanes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oxley</a:t>
            </a:r>
            <a:r>
              <a:rPr lang="nl-NL" dirty="0" smtClean="0">
                <a:solidFill>
                  <a:schemeClr val="tx1"/>
                </a:solidFill>
              </a:rPr>
              <a:t>, Sas-70, </a:t>
            </a:r>
            <a:r>
              <a:rPr lang="nl-NL" dirty="0" err="1" smtClean="0">
                <a:solidFill>
                  <a:schemeClr val="tx1"/>
                </a:solidFill>
              </a:rPr>
              <a:t>ifrs</a:t>
            </a:r>
            <a:r>
              <a:rPr lang="nl-NL" dirty="0" smtClean="0">
                <a:solidFill>
                  <a:schemeClr val="tx1"/>
                </a:solidFill>
              </a:rPr>
              <a:t>, </a:t>
            </a:r>
            <a:r>
              <a:rPr lang="nl-NL" dirty="0" err="1" smtClean="0">
                <a:solidFill>
                  <a:schemeClr val="tx1"/>
                </a:solidFill>
              </a:rPr>
              <a:t>basel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Corporate </a:t>
            </a:r>
            <a:r>
              <a:rPr lang="nl-NL" dirty="0" err="1" smtClean="0">
                <a:solidFill>
                  <a:schemeClr val="tx1"/>
                </a:solidFill>
              </a:rPr>
              <a:t>social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responsibility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Business </a:t>
            </a:r>
            <a:r>
              <a:rPr lang="nl-NL" dirty="0" err="1" smtClean="0">
                <a:solidFill>
                  <a:schemeClr val="tx1"/>
                </a:solidFill>
              </a:rPr>
              <a:t>ethics</a:t>
            </a:r>
            <a:r>
              <a:rPr lang="nl-NL" dirty="0" smtClean="0">
                <a:solidFill>
                  <a:schemeClr val="tx1"/>
                </a:solidFill>
              </a:rPr>
              <a:t>, codes of </a:t>
            </a:r>
            <a:r>
              <a:rPr lang="nl-NL" dirty="0" err="1" smtClean="0">
                <a:solidFill>
                  <a:schemeClr val="tx1"/>
                </a:solidFill>
              </a:rPr>
              <a:t>conduct</a:t>
            </a:r>
            <a:r>
              <a:rPr lang="nl-NL" dirty="0" smtClean="0">
                <a:solidFill>
                  <a:schemeClr val="tx1"/>
                </a:solidFill>
              </a:rPr>
              <a:t>, anti-</a:t>
            </a:r>
            <a:r>
              <a:rPr lang="nl-NL" dirty="0" err="1" smtClean="0">
                <a:solidFill>
                  <a:schemeClr val="tx1"/>
                </a:solidFill>
              </a:rPr>
              <a:t>bribary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Iso</a:t>
            </a:r>
            <a:r>
              <a:rPr lang="nl-NL" dirty="0" smtClean="0">
                <a:solidFill>
                  <a:schemeClr val="tx1"/>
                </a:solidFill>
              </a:rPr>
              <a:t> 9001:2000, 27001, ISO …….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Management of control (Robert </a:t>
            </a:r>
            <a:r>
              <a:rPr lang="nl-NL" dirty="0" err="1" smtClean="0">
                <a:solidFill>
                  <a:schemeClr val="tx1"/>
                </a:solidFill>
              </a:rPr>
              <a:t>simons</a:t>
            </a:r>
            <a:r>
              <a:rPr lang="nl-NL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Controls: Auditing, </a:t>
            </a:r>
            <a:r>
              <a:rPr lang="nl-NL" dirty="0" err="1" smtClean="0">
                <a:solidFill>
                  <a:schemeClr val="tx1"/>
                </a:solidFill>
              </a:rPr>
              <a:t>certification</a:t>
            </a:r>
            <a:r>
              <a:rPr lang="nl-NL" dirty="0" smtClean="0">
                <a:solidFill>
                  <a:schemeClr val="tx1"/>
                </a:solidFill>
              </a:rPr>
              <a:t>, assessments, peer reviews…..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747" y="309452"/>
            <a:ext cx="8825657" cy="856157"/>
          </a:xfrm>
        </p:spPr>
        <p:txBody>
          <a:bodyPr/>
          <a:lstStyle/>
          <a:p>
            <a:r>
              <a:rPr lang="nl-NL" dirty="0" err="1" smtClean="0"/>
              <a:t>Mindmapping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34375" y="1541812"/>
            <a:ext cx="8825658" cy="486903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Mind mapping is a great way to brainstorm, make a plan, or turn ideas into the steps needed to make it real. Thankfully, there are great tools out there to help you </a:t>
            </a:r>
            <a:r>
              <a:rPr lang="en-US" dirty="0" smtClean="0">
                <a:solidFill>
                  <a:schemeClr val="tx2"/>
                </a:solidFill>
              </a:rPr>
              <a:t>build </a:t>
            </a:r>
            <a:r>
              <a:rPr lang="en-US" dirty="0">
                <a:solidFill>
                  <a:schemeClr val="tx2"/>
                </a:solidFill>
              </a:rPr>
              <a:t>mind maps, organize them, and save them for later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Possible 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Freemind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Coggle</a:t>
            </a:r>
            <a:r>
              <a:rPr lang="nl-NL" dirty="0" smtClean="0"/>
              <a:t> (</a:t>
            </a:r>
            <a:r>
              <a:rPr lang="nl-NL" dirty="0" err="1" smtClean="0"/>
              <a:t>chrome</a:t>
            </a:r>
            <a:r>
              <a:rPr lang="nl-NL" dirty="0" smtClean="0"/>
              <a:t> extension)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Mndmapple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Novamind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http://www.makeuseof.com/tag/8-free-mind-map-tools-best-use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23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40681" y="147108"/>
            <a:ext cx="8825657" cy="1915647"/>
          </a:xfrm>
        </p:spPr>
        <p:txBody>
          <a:bodyPr/>
          <a:lstStyle/>
          <a:p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 (next week presenting)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40680" y="2386606"/>
            <a:ext cx="8825658" cy="29092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Draw 3 </a:t>
            </a:r>
            <a:r>
              <a:rPr lang="nl-NL" dirty="0" err="1" smtClean="0"/>
              <a:t>mindmaps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/>
              <a:t> </a:t>
            </a:r>
            <a:r>
              <a:rPr lang="nl-NL" dirty="0" err="1" smtClean="0"/>
              <a:t>following</a:t>
            </a:r>
            <a:r>
              <a:rPr lang="nl-NL" dirty="0" smtClean="0"/>
              <a:t> 3 topics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view (</a:t>
            </a:r>
            <a:r>
              <a:rPr lang="nl-NL" dirty="0" err="1" smtClean="0"/>
              <a:t>perception</a:t>
            </a:r>
            <a:r>
              <a:rPr lang="nl-NL" dirty="0" smtClean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Quality</a:t>
            </a:r>
            <a:r>
              <a:rPr lang="nl-NL" dirty="0" smtClean="0"/>
              <a:t> of life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Quality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government</a:t>
            </a:r>
            <a:endParaRPr lang="nl-NL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Quality</a:t>
            </a:r>
            <a:r>
              <a:rPr lang="nl-NL" dirty="0" smtClean="0"/>
              <a:t> of </a:t>
            </a:r>
            <a:r>
              <a:rPr lang="nl-NL" dirty="0" err="1" smtClean="0"/>
              <a:t>Fontys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629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5" y="309452"/>
            <a:ext cx="8825657" cy="1137511"/>
          </a:xfrm>
        </p:spPr>
        <p:txBody>
          <a:bodyPr/>
          <a:lstStyle/>
          <a:p>
            <a:r>
              <a:rPr lang="nl-NL" dirty="0" smtClean="0"/>
              <a:t>Next Week 9 May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54954" y="2215051"/>
            <a:ext cx="8825658" cy="33014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Present </a:t>
            </a:r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mindmaps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Theory</a:t>
            </a:r>
            <a:r>
              <a:rPr lang="nl-NL" dirty="0" smtClean="0"/>
              <a:t> 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management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Quality</a:t>
            </a:r>
            <a:r>
              <a:rPr lang="nl-NL" dirty="0" smtClean="0"/>
              <a:t> a boring subject? Or……..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Theory</a:t>
            </a:r>
            <a:r>
              <a:rPr lang="nl-NL" dirty="0" smtClean="0"/>
              <a:t> of </a:t>
            </a:r>
            <a:r>
              <a:rPr lang="nl-NL" dirty="0" err="1" smtClean="0"/>
              <a:t>writing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essay!!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28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description</a:t>
            </a:r>
            <a:endParaRPr lang="nl-NL" dirty="0" smtClean="0"/>
          </a:p>
        </p:txBody>
      </p:sp>
      <p:sp>
        <p:nvSpPr>
          <p:cNvPr id="24578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F5A408"/>
              </a:buClr>
            </a:pPr>
            <a:r>
              <a:rPr lang="nl-NL" dirty="0" smtClean="0"/>
              <a:t>QP Topics</a:t>
            </a:r>
          </a:p>
        </p:txBody>
      </p:sp>
      <p:sp>
        <p:nvSpPr>
          <p:cNvPr id="24579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F5A408"/>
              </a:buClr>
            </a:pP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Management</a:t>
            </a:r>
          </a:p>
          <a:p>
            <a:pPr>
              <a:buClr>
                <a:srgbClr val="F5A408"/>
              </a:buClr>
            </a:pPr>
            <a:r>
              <a:rPr lang="nl-NL" dirty="0" err="1" smtClean="0"/>
              <a:t>Perspectives</a:t>
            </a:r>
            <a:r>
              <a:rPr lang="nl-NL" dirty="0" smtClean="0"/>
              <a:t> of </a:t>
            </a:r>
            <a:r>
              <a:rPr lang="nl-NL" dirty="0" err="1" smtClean="0"/>
              <a:t>Quality</a:t>
            </a:r>
            <a:r>
              <a:rPr lang="nl-NL" dirty="0" smtClean="0"/>
              <a:t> </a:t>
            </a:r>
            <a:r>
              <a:rPr lang="nl-NL" dirty="0" err="1" smtClean="0"/>
              <a:t>Principles</a:t>
            </a:r>
            <a:endParaRPr lang="nl-NL" dirty="0" smtClean="0"/>
          </a:p>
          <a:p>
            <a:pPr>
              <a:buClr>
                <a:srgbClr val="F5A408"/>
              </a:buClr>
            </a:pPr>
            <a:r>
              <a:rPr lang="nl-NL" dirty="0" smtClean="0"/>
              <a:t>Software: CMMI, SPI, </a:t>
            </a:r>
          </a:p>
          <a:p>
            <a:pPr>
              <a:buClr>
                <a:srgbClr val="F5A408"/>
              </a:buClr>
            </a:pPr>
            <a:r>
              <a:rPr lang="nl-NL" dirty="0" err="1" smtClean="0"/>
              <a:t>Production</a:t>
            </a:r>
            <a:r>
              <a:rPr lang="nl-NL" dirty="0" smtClean="0"/>
              <a:t>: </a:t>
            </a:r>
            <a:r>
              <a:rPr lang="nl-NL" dirty="0" err="1" smtClean="0"/>
              <a:t>Kaizen</a:t>
            </a:r>
            <a:r>
              <a:rPr lang="nl-NL" dirty="0" smtClean="0"/>
              <a:t>, </a:t>
            </a:r>
            <a:r>
              <a:rPr lang="nl-NL" dirty="0" err="1" smtClean="0"/>
              <a:t>Lean</a:t>
            </a:r>
            <a:r>
              <a:rPr lang="nl-NL" dirty="0" smtClean="0"/>
              <a:t>, </a:t>
            </a:r>
            <a:r>
              <a:rPr lang="nl-NL" dirty="0"/>
              <a:t>Six </a:t>
            </a:r>
            <a:r>
              <a:rPr lang="nl-NL" dirty="0" smtClean="0"/>
              <a:t>Sigma</a:t>
            </a:r>
          </a:p>
          <a:p>
            <a:pPr>
              <a:buClr>
                <a:srgbClr val="F5A408"/>
              </a:buClr>
            </a:pPr>
            <a:r>
              <a:rPr lang="nl-NL" dirty="0" smtClean="0"/>
              <a:t>Financial: IT Auditing, IFRS, BASEL II</a:t>
            </a:r>
          </a:p>
          <a:p>
            <a:pPr>
              <a:buClr>
                <a:srgbClr val="F5A408"/>
              </a:buClr>
            </a:pPr>
            <a:r>
              <a:rPr lang="nl-NL" dirty="0" err="1" smtClean="0"/>
              <a:t>Compliancy</a:t>
            </a:r>
            <a:r>
              <a:rPr lang="nl-NL" dirty="0" smtClean="0"/>
              <a:t>: Sas-70, SOX, </a:t>
            </a:r>
            <a:r>
              <a:rPr lang="nl-NL" dirty="0" err="1" smtClean="0"/>
              <a:t>Laws</a:t>
            </a:r>
            <a:r>
              <a:rPr lang="nl-NL" dirty="0" smtClean="0"/>
              <a:t>, </a:t>
            </a:r>
            <a:r>
              <a:rPr lang="nl-NL" dirty="0" err="1" smtClean="0"/>
              <a:t>Pharma</a:t>
            </a:r>
            <a:r>
              <a:rPr lang="nl-NL" dirty="0" smtClean="0"/>
              <a:t>. </a:t>
            </a:r>
            <a:r>
              <a:rPr lang="nl-NL" dirty="0" err="1" smtClean="0"/>
              <a:t>Regulations</a:t>
            </a:r>
            <a:endParaRPr lang="nl-NL" dirty="0" smtClean="0"/>
          </a:p>
          <a:p>
            <a:pPr>
              <a:buClr>
                <a:srgbClr val="F5A408"/>
              </a:buClr>
            </a:pPr>
            <a:r>
              <a:rPr lang="nl-NL" dirty="0" smtClean="0"/>
              <a:t>Controls: Porter, Kaplan, </a:t>
            </a:r>
            <a:r>
              <a:rPr lang="nl-NL" dirty="0" err="1" smtClean="0"/>
              <a:t>Balanced</a:t>
            </a:r>
            <a:r>
              <a:rPr lang="nl-NL" dirty="0" smtClean="0"/>
              <a:t> Scorecard, </a:t>
            </a:r>
            <a:r>
              <a:rPr lang="nl-NL" dirty="0" err="1" smtClean="0"/>
              <a:t>Deming</a:t>
            </a:r>
            <a:endParaRPr lang="nl-NL" dirty="0" smtClean="0"/>
          </a:p>
          <a:p>
            <a:pPr>
              <a:buClr>
                <a:srgbClr val="F5A408"/>
              </a:buClr>
            </a:pPr>
            <a:r>
              <a:rPr lang="nl-NL" dirty="0" smtClean="0"/>
              <a:t>Administration: ISO 9001:2000</a:t>
            </a:r>
          </a:p>
          <a:p>
            <a:pPr>
              <a:buClr>
                <a:srgbClr val="F5A408"/>
              </a:buClr>
            </a:pPr>
            <a:r>
              <a:rPr lang="nl-NL" dirty="0" smtClean="0"/>
              <a:t>Security: ISO 27001</a:t>
            </a:r>
          </a:p>
          <a:p>
            <a:pPr>
              <a:buClr>
                <a:srgbClr val="F5A408"/>
              </a:buClr>
            </a:pPr>
            <a:r>
              <a:rPr lang="nl-NL" dirty="0" err="1" smtClean="0"/>
              <a:t>Ethics</a:t>
            </a:r>
            <a:r>
              <a:rPr lang="nl-NL" dirty="0" smtClean="0"/>
              <a:t>: Codes of </a:t>
            </a:r>
            <a:r>
              <a:rPr lang="nl-NL" dirty="0" err="1" smtClean="0"/>
              <a:t>conduct</a:t>
            </a:r>
            <a:r>
              <a:rPr lang="nl-NL" dirty="0" smtClean="0"/>
              <a:t>, </a:t>
            </a:r>
            <a:r>
              <a:rPr lang="nl-NL" dirty="0" err="1" smtClean="0"/>
              <a:t>Declaration</a:t>
            </a:r>
            <a:r>
              <a:rPr lang="nl-NL" dirty="0" smtClean="0"/>
              <a:t> on </a:t>
            </a:r>
            <a:r>
              <a:rPr lang="nl-NL" dirty="0" err="1" smtClean="0"/>
              <a:t>oath</a:t>
            </a:r>
            <a:r>
              <a:rPr lang="nl-NL" dirty="0" smtClean="0"/>
              <a:t>, anti-</a:t>
            </a:r>
            <a:r>
              <a:rPr lang="nl-NL" dirty="0" err="1" smtClean="0"/>
              <a:t>bribary</a:t>
            </a:r>
            <a:r>
              <a:rPr lang="nl-NL" dirty="0" smtClean="0"/>
              <a:t> 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</a:t>
            </a:r>
            <a:r>
              <a:rPr lang="nl-NL" dirty="0" err="1" smtClean="0"/>
              <a:t>Objectives</a:t>
            </a:r>
            <a:endParaRPr lang="nl-NL" dirty="0" smtClean="0"/>
          </a:p>
        </p:txBody>
      </p:sp>
      <p:graphicFrame>
        <p:nvGraphicFramePr>
          <p:cNvPr id="6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729350"/>
              </p:ext>
            </p:extLst>
          </p:nvPr>
        </p:nvGraphicFramePr>
        <p:xfrm>
          <a:off x="1178264" y="1675133"/>
          <a:ext cx="9464752" cy="4599623"/>
        </p:xfrm>
        <a:graphic>
          <a:graphicData uri="http://schemas.openxmlformats.org/drawingml/2006/table">
            <a:tbl>
              <a:tblPr/>
              <a:tblGrid>
                <a:gridCol w="473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objectives</a:t>
                      </a:r>
                      <a:endParaRPr kumimoji="0" lang="nl-NL" sz="1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Capabilities</a:t>
                      </a:r>
                      <a:endParaRPr kumimoji="0" lang="nl-NL" sz="1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Understand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importance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quality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systems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is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capable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applying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quality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models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on real cases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has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developed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critical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attitude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regarding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quality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systems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achievableness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implementation</a:t>
                      </a:r>
                      <a:endParaRPr kumimoji="0" lang="nl-NL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works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analytical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has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ability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advice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management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based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on research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has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developed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skills in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writing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essay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328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Assignments</a:t>
            </a:r>
            <a:endParaRPr lang="nl-NL" dirty="0" smtClean="0"/>
          </a:p>
        </p:txBody>
      </p:sp>
      <p:sp>
        <p:nvSpPr>
          <p:cNvPr id="2765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5A408"/>
              </a:buClr>
            </a:pPr>
            <a:r>
              <a:rPr lang="nl-NL" dirty="0" smtClean="0"/>
              <a:t>Contents</a:t>
            </a:r>
          </a:p>
          <a:p>
            <a:pPr lvl="1">
              <a:buClr>
                <a:srgbClr val="F5A408"/>
              </a:buClr>
            </a:pPr>
            <a:r>
              <a:rPr lang="nl-NL" dirty="0" err="1" smtClean="0"/>
              <a:t>Theory</a:t>
            </a:r>
            <a:r>
              <a:rPr lang="nl-NL" dirty="0" smtClean="0"/>
              <a:t> </a:t>
            </a:r>
            <a:r>
              <a:rPr lang="nl-NL" dirty="0" err="1" smtClean="0"/>
              <a:t>lectures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assignments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smtClean="0"/>
              <a:t>Group </a:t>
            </a:r>
            <a:r>
              <a:rPr lang="nl-NL" dirty="0" err="1" smtClean="0"/>
              <a:t>assignements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err="1" smtClean="0"/>
              <a:t>Presentations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err="1" smtClean="0"/>
              <a:t>Discussion</a:t>
            </a:r>
            <a:r>
              <a:rPr lang="nl-NL" dirty="0" smtClean="0"/>
              <a:t> topics</a:t>
            </a:r>
          </a:p>
          <a:p>
            <a:pPr lvl="1">
              <a:buClr>
                <a:srgbClr val="F5A408"/>
              </a:buClr>
            </a:pPr>
            <a:r>
              <a:rPr lang="nl-NL" dirty="0" err="1" smtClean="0"/>
              <a:t>Guest</a:t>
            </a:r>
            <a:r>
              <a:rPr lang="nl-NL" dirty="0" smtClean="0"/>
              <a:t> </a:t>
            </a:r>
            <a:r>
              <a:rPr lang="nl-NL" dirty="0" err="1" smtClean="0"/>
              <a:t>Lecture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smtClean="0"/>
              <a:t>Essay </a:t>
            </a:r>
            <a:r>
              <a:rPr lang="nl-NL" dirty="0" err="1" smtClean="0"/>
              <a:t>writing</a:t>
            </a:r>
            <a:endParaRPr lang="nl-NL" dirty="0" smtClean="0"/>
          </a:p>
          <a:p>
            <a:pPr lvl="1">
              <a:buClr>
                <a:srgbClr val="F5A408"/>
              </a:buClr>
            </a:pP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Assessment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70 %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essay </a:t>
            </a:r>
            <a:r>
              <a:rPr lang="nl-BE" dirty="0" err="1" smtClean="0"/>
              <a:t>about</a:t>
            </a:r>
            <a:r>
              <a:rPr lang="nl-BE" dirty="0" smtClean="0"/>
              <a:t> </a:t>
            </a:r>
            <a:r>
              <a:rPr lang="nl-BE" dirty="0" err="1" smtClean="0"/>
              <a:t>quality</a:t>
            </a:r>
            <a:r>
              <a:rPr lang="nl-BE" dirty="0" smtClean="0"/>
              <a:t> management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presentations</a:t>
            </a:r>
            <a:r>
              <a:rPr lang="nl-BE" dirty="0"/>
              <a:t> (mark &gt;5 </a:t>
            </a:r>
            <a:r>
              <a:rPr lang="nl-BE" dirty="0" err="1"/>
              <a:t>to</a:t>
            </a:r>
            <a:r>
              <a:rPr lang="nl-BE" dirty="0"/>
              <a:t> pass)</a:t>
            </a:r>
          </a:p>
          <a:p>
            <a:r>
              <a:rPr lang="nl-BE" dirty="0" smtClean="0"/>
              <a:t>30%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individual</a:t>
            </a:r>
            <a:r>
              <a:rPr lang="nl-BE" dirty="0" smtClean="0"/>
              <a:t> </a:t>
            </a:r>
            <a:r>
              <a:rPr lang="nl-BE" dirty="0" err="1" smtClean="0"/>
              <a:t>exam</a:t>
            </a:r>
            <a:r>
              <a:rPr lang="nl-BE" dirty="0" smtClean="0"/>
              <a:t> (mark &gt;5 </a:t>
            </a:r>
            <a:r>
              <a:rPr lang="nl-BE" dirty="0" err="1" smtClean="0"/>
              <a:t>to</a:t>
            </a:r>
            <a:r>
              <a:rPr lang="nl-BE" dirty="0" smtClean="0"/>
              <a:t> pass) in week 8 (laptop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books</a:t>
            </a:r>
            <a:r>
              <a:rPr lang="nl-BE" dirty="0" smtClean="0"/>
              <a:t> </a:t>
            </a:r>
            <a:r>
              <a:rPr lang="nl-BE" dirty="0" err="1" smtClean="0"/>
              <a:t>allowed</a:t>
            </a:r>
            <a:r>
              <a:rPr lang="nl-BE" dirty="0" smtClean="0"/>
              <a:t>) </a:t>
            </a:r>
          </a:p>
          <a:p>
            <a:r>
              <a:rPr lang="nl-BE" dirty="0" smtClean="0"/>
              <a:t>Overall mark &gt;5,5 </a:t>
            </a:r>
            <a:r>
              <a:rPr lang="nl-BE" dirty="0" err="1" smtClean="0"/>
              <a:t>to</a:t>
            </a:r>
            <a:r>
              <a:rPr lang="nl-BE" dirty="0" smtClean="0"/>
              <a:t> pass QP</a:t>
            </a:r>
          </a:p>
          <a:p>
            <a:endParaRPr lang="nl-BE" dirty="0"/>
          </a:p>
          <a:p>
            <a:r>
              <a:rPr lang="nl-BE" b="1" dirty="0" smtClean="0"/>
              <a:t>Week 4, 5 </a:t>
            </a:r>
            <a:r>
              <a:rPr lang="nl-BE" b="1" dirty="0" err="1" smtClean="0"/>
              <a:t>and</a:t>
            </a:r>
            <a:r>
              <a:rPr lang="nl-BE" b="1" dirty="0" smtClean="0"/>
              <a:t> 7 are </a:t>
            </a:r>
            <a:r>
              <a:rPr lang="nl-BE" b="1" dirty="0" err="1" smtClean="0"/>
              <a:t>mandatory</a:t>
            </a:r>
            <a:r>
              <a:rPr lang="nl-BE" b="1" dirty="0" smtClean="0"/>
              <a:t> </a:t>
            </a:r>
            <a:r>
              <a:rPr lang="nl-BE" b="1" dirty="0" err="1" smtClean="0"/>
              <a:t>to</a:t>
            </a:r>
            <a:r>
              <a:rPr lang="nl-BE" b="1" dirty="0" smtClean="0"/>
              <a:t> pass practical part!!!!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905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175" y="171629"/>
            <a:ext cx="8836701" cy="634083"/>
          </a:xfrm>
        </p:spPr>
        <p:txBody>
          <a:bodyPr/>
          <a:lstStyle/>
          <a:p>
            <a:r>
              <a:rPr lang="en-GB" sz="2400" dirty="0" smtClean="0"/>
              <a:t>Course planning</a:t>
            </a:r>
          </a:p>
        </p:txBody>
      </p:sp>
      <p:graphicFrame>
        <p:nvGraphicFramePr>
          <p:cNvPr id="803933" name="Group 9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94215200"/>
              </p:ext>
            </p:extLst>
          </p:nvPr>
        </p:nvGraphicFramePr>
        <p:xfrm>
          <a:off x="1708220" y="679450"/>
          <a:ext cx="8962484" cy="5822337"/>
        </p:xfrm>
        <a:graphic>
          <a:graphicData uri="http://schemas.openxmlformats.org/drawingml/2006/table">
            <a:tbl>
              <a:tblPr/>
              <a:tblGrid>
                <a:gridCol w="94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8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8340">
                  <a:extLst>
                    <a:ext uri="{9D8B030D-6E8A-4147-A177-3AD203B41FA5}">
                      <a16:colId xmlns:a16="http://schemas.microsoft.com/office/drawing/2014/main" val="397174249"/>
                    </a:ext>
                  </a:extLst>
                </a:gridCol>
                <a:gridCol w="1018340">
                  <a:extLst>
                    <a:ext uri="{9D8B030D-6E8A-4147-A177-3AD203B41FA5}">
                      <a16:colId xmlns:a16="http://schemas.microsoft.com/office/drawing/2014/main" val="1603918770"/>
                    </a:ext>
                  </a:extLst>
                </a:gridCol>
              </a:tblGrid>
              <a:tr h="2757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Week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1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2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3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4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5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7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8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Date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25 April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9 May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16 May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26 May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29 May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5 June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 June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7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Title 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Introduction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Introduction QM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itchFamily="34" charset="0"/>
                        </a:rPr>
                        <a:t>No class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Continuous improvement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Presentations</a:t>
                      </a: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Corporate Governance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Final presentation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Exam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7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Subject 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Forming groups, choosing subject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TQM?, ISO, Management of control, Compliance, Management control and their effects, CMMI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Lean manufacturing, TQM, Six Sigma, Kaizen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Guest Lecture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CSR, Ethics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The role of the Executive or Supervisory Board,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Sarbanes Oxley, IFRS, Basel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Individual case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Assignment for classroom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presentation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Form Groups, choose topic for Essay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Prepare individual assignment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Critically assess how Management of Control is implemented in </a:t>
                      </a:r>
                      <a:b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your organisation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Assess and criticize the continuous improvement systems in your organization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Deadline individual assignment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Assess and criticize the governance structure of your firm 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Present Essay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B77B8DC-54D7-4970-8C23-2A7DA06A652C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Wingdings 3" charset="2"/>
              <a:buNone/>
              <a:defRPr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have </a:t>
            </a:r>
            <a:r>
              <a:rPr lang="nl-NL" dirty="0" err="1" smtClean="0"/>
              <a:t>questions</a:t>
            </a:r>
            <a:r>
              <a:rPr lang="nl-NL" dirty="0" smtClean="0"/>
              <a:t>: </a:t>
            </a:r>
            <a:r>
              <a:rPr lang="nl-NL" b="1" dirty="0" smtClean="0">
                <a:hlinkClick r:id="rId3"/>
              </a:rPr>
              <a:t>f.henning@fontys.nl</a:t>
            </a:r>
            <a:r>
              <a:rPr lang="nl-NL" b="1" dirty="0" smtClean="0"/>
              <a:t> 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8756" y="204258"/>
            <a:ext cx="8825657" cy="1915647"/>
          </a:xfrm>
        </p:spPr>
        <p:txBody>
          <a:bodyPr/>
          <a:lstStyle/>
          <a:p>
            <a:r>
              <a:rPr lang="nl-NL" dirty="0" smtClean="0"/>
              <a:t>Week 1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25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2081" y="166158"/>
            <a:ext cx="8825657" cy="891117"/>
          </a:xfrm>
        </p:spPr>
        <p:txBody>
          <a:bodyPr/>
          <a:lstStyle/>
          <a:p>
            <a:r>
              <a:rPr lang="nl-NL" dirty="0" smtClean="0"/>
              <a:t>Week 1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45430" y="1357906"/>
            <a:ext cx="8825658" cy="47615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Form </a:t>
            </a:r>
            <a:r>
              <a:rPr lang="nl-NL" dirty="0" err="1" smtClean="0">
                <a:solidFill>
                  <a:schemeClr val="tx1"/>
                </a:solidFill>
              </a:rPr>
              <a:t>groups</a:t>
            </a:r>
            <a:r>
              <a:rPr lang="nl-NL" dirty="0" smtClean="0">
                <a:solidFill>
                  <a:schemeClr val="tx1"/>
                </a:solidFill>
              </a:rPr>
              <a:t> of 3 or 4 </a:t>
            </a:r>
            <a:r>
              <a:rPr lang="nl-NL" dirty="0" err="1" smtClean="0">
                <a:solidFill>
                  <a:schemeClr val="tx1"/>
                </a:solidFill>
              </a:rPr>
              <a:t>people</a:t>
            </a:r>
            <a:r>
              <a:rPr lang="nl-NL" dirty="0" smtClean="0">
                <a:solidFill>
                  <a:schemeClr val="tx1"/>
                </a:solidFill>
              </a:rPr>
              <a:t> (</a:t>
            </a:r>
            <a:r>
              <a:rPr lang="nl-NL" dirty="0" err="1" smtClean="0">
                <a:solidFill>
                  <a:schemeClr val="tx1"/>
                </a:solidFill>
              </a:rPr>
              <a:t>send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groups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by</a:t>
            </a:r>
            <a:r>
              <a:rPr lang="nl-NL" dirty="0" smtClean="0">
                <a:solidFill>
                  <a:schemeClr val="tx1"/>
                </a:solidFill>
              </a:rPr>
              <a:t> e-mail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r>
              <a:rPr lang="nl-NL" dirty="0" smtClean="0">
                <a:solidFill>
                  <a:schemeClr val="tx1"/>
                </a:solidFill>
              </a:rPr>
              <a:t>: </a:t>
            </a:r>
            <a:r>
              <a:rPr lang="nl-NL" dirty="0" smtClean="0">
                <a:solidFill>
                  <a:schemeClr val="tx1"/>
                </a:solidFill>
                <a:hlinkClick r:id="rId3"/>
              </a:rPr>
              <a:t>f.henning@fontys.nl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smtClean="0">
                <a:solidFill>
                  <a:schemeClr val="tx1"/>
                </a:solidFill>
              </a:rPr>
              <a:t>) </a:t>
            </a:r>
            <a:r>
              <a:rPr lang="nl-NL" b="1" dirty="0" err="1" smtClean="0">
                <a:solidFill>
                  <a:srgbClr val="002060"/>
                </a:solidFill>
              </a:rPr>
              <a:t>Latest</a:t>
            </a:r>
            <a:r>
              <a:rPr lang="nl-NL" b="1" dirty="0" smtClean="0">
                <a:solidFill>
                  <a:srgbClr val="002060"/>
                </a:solidFill>
              </a:rPr>
              <a:t> 29 april 2016!!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Choose</a:t>
            </a:r>
            <a:r>
              <a:rPr lang="nl-NL" dirty="0" smtClean="0">
                <a:solidFill>
                  <a:schemeClr val="tx1"/>
                </a:solidFill>
              </a:rPr>
              <a:t> at </a:t>
            </a:r>
            <a:r>
              <a:rPr lang="nl-NL" dirty="0" err="1" smtClean="0">
                <a:solidFill>
                  <a:schemeClr val="tx1"/>
                </a:solidFill>
              </a:rPr>
              <a:t>least</a:t>
            </a:r>
            <a:r>
              <a:rPr lang="nl-NL" dirty="0" smtClean="0">
                <a:solidFill>
                  <a:schemeClr val="tx1"/>
                </a:solidFill>
              </a:rPr>
              <a:t> 3 </a:t>
            </a:r>
            <a:r>
              <a:rPr lang="nl-NL" dirty="0" err="1" smtClean="0">
                <a:solidFill>
                  <a:schemeClr val="tx1"/>
                </a:solidFill>
              </a:rPr>
              <a:t>Quality</a:t>
            </a:r>
            <a:r>
              <a:rPr lang="nl-NL" dirty="0" smtClean="0">
                <a:solidFill>
                  <a:schemeClr val="tx1"/>
                </a:solidFill>
              </a:rPr>
              <a:t> topics </a:t>
            </a:r>
            <a:r>
              <a:rPr lang="nl-NL" dirty="0" err="1" smtClean="0">
                <a:solidFill>
                  <a:schemeClr val="tx1"/>
                </a:solidFill>
              </a:rPr>
              <a:t>for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the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group</a:t>
            </a:r>
            <a:r>
              <a:rPr lang="nl-NL" dirty="0" smtClean="0">
                <a:solidFill>
                  <a:schemeClr val="tx1"/>
                </a:solidFill>
              </a:rPr>
              <a:t> essay </a:t>
            </a:r>
            <a:r>
              <a:rPr lang="nl-NL" b="1" dirty="0" smtClean="0">
                <a:solidFill>
                  <a:schemeClr val="tx1"/>
                </a:solidFill>
              </a:rPr>
              <a:t>(</a:t>
            </a:r>
            <a:r>
              <a:rPr lang="nl-NL" b="1" dirty="0" err="1" smtClean="0">
                <a:solidFill>
                  <a:schemeClr val="tx1"/>
                </a:solidFill>
              </a:rPr>
              <a:t>instruction</a:t>
            </a:r>
            <a:r>
              <a:rPr lang="nl-NL" b="1" dirty="0" smtClean="0">
                <a:solidFill>
                  <a:schemeClr val="tx1"/>
                </a:solidFill>
              </a:rPr>
              <a:t> is in folder essay on </a:t>
            </a:r>
            <a:r>
              <a:rPr lang="nl-NL" b="1" dirty="0" err="1" smtClean="0">
                <a:solidFill>
                  <a:schemeClr val="tx1"/>
                </a:solidFill>
              </a:rPr>
              <a:t>sharepoint</a:t>
            </a:r>
            <a:r>
              <a:rPr lang="nl-NL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Choose</a:t>
            </a:r>
            <a:r>
              <a:rPr lang="nl-NL" dirty="0" smtClean="0">
                <a:solidFill>
                  <a:schemeClr val="tx1"/>
                </a:solidFill>
              </a:rPr>
              <a:t> a company </a:t>
            </a:r>
            <a:r>
              <a:rPr lang="nl-NL" dirty="0" err="1" smtClean="0">
                <a:solidFill>
                  <a:schemeClr val="tx1"/>
                </a:solidFill>
              </a:rPr>
              <a:t>where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you</a:t>
            </a:r>
            <a:r>
              <a:rPr lang="nl-NL" dirty="0" smtClean="0">
                <a:solidFill>
                  <a:schemeClr val="tx1"/>
                </a:solidFill>
              </a:rPr>
              <a:t> are </a:t>
            </a:r>
            <a:r>
              <a:rPr lang="nl-NL" dirty="0" err="1" smtClean="0">
                <a:solidFill>
                  <a:schemeClr val="tx1"/>
                </a:solidFill>
              </a:rPr>
              <a:t>applying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the</a:t>
            </a:r>
            <a:r>
              <a:rPr lang="nl-NL" dirty="0" smtClean="0">
                <a:solidFill>
                  <a:schemeClr val="tx1"/>
                </a:solidFill>
              </a:rPr>
              <a:t> topic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tekst 2"/>
          <p:cNvSpPr txBox="1">
            <a:spLocks/>
          </p:cNvSpPr>
          <p:nvPr/>
        </p:nvSpPr>
        <p:spPr bwMode="auto">
          <a:xfrm>
            <a:off x="1145430" y="3608484"/>
            <a:ext cx="8825658" cy="241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200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b="1" dirty="0" err="1" smtClean="0">
                <a:solidFill>
                  <a:schemeClr val="tx1"/>
                </a:solidFill>
              </a:rPr>
              <a:t>Conditions</a:t>
            </a:r>
            <a:r>
              <a:rPr lang="nl-NL" b="1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 err="1" smtClean="0">
                <a:solidFill>
                  <a:schemeClr val="tx1"/>
                </a:solidFill>
              </a:rPr>
              <a:t>Use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the</a:t>
            </a:r>
            <a:r>
              <a:rPr lang="nl-NL" b="1" dirty="0" smtClean="0">
                <a:solidFill>
                  <a:schemeClr val="tx1"/>
                </a:solidFill>
              </a:rPr>
              <a:t> dot </a:t>
            </a:r>
            <a:r>
              <a:rPr lang="nl-NL" b="1" dirty="0" err="1" smtClean="0">
                <a:solidFill>
                  <a:schemeClr val="tx1"/>
                </a:solidFill>
              </a:rPr>
              <a:t>framework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for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writing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the</a:t>
            </a:r>
            <a:r>
              <a:rPr lang="nl-NL" b="1" dirty="0" smtClean="0">
                <a:solidFill>
                  <a:schemeClr val="tx1"/>
                </a:solidFill>
              </a:rPr>
              <a:t> essay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 err="1" smtClean="0">
                <a:solidFill>
                  <a:schemeClr val="tx1"/>
                </a:solidFill>
              </a:rPr>
              <a:t>Use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the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apa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reference</a:t>
            </a:r>
            <a:r>
              <a:rPr lang="nl-NL" b="1" dirty="0" smtClean="0">
                <a:solidFill>
                  <a:schemeClr val="tx1"/>
                </a:solidFill>
              </a:rPr>
              <a:t> guide </a:t>
            </a:r>
            <a:r>
              <a:rPr lang="nl-NL" b="1" dirty="0" err="1" smtClean="0">
                <a:solidFill>
                  <a:schemeClr val="tx1"/>
                </a:solidFill>
              </a:rPr>
              <a:t>for</a:t>
            </a:r>
            <a:r>
              <a:rPr lang="nl-NL" b="1" dirty="0" smtClean="0">
                <a:solidFill>
                  <a:schemeClr val="tx1"/>
                </a:solidFill>
              </a:rPr>
              <a:t> making </a:t>
            </a:r>
            <a:r>
              <a:rPr lang="nl-NL" b="1" dirty="0" err="1" smtClean="0">
                <a:solidFill>
                  <a:schemeClr val="tx1"/>
                </a:solidFill>
              </a:rPr>
              <a:t>references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to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used</a:t>
            </a:r>
            <a:r>
              <a:rPr lang="nl-NL" b="1" dirty="0" smtClean="0">
                <a:solidFill>
                  <a:schemeClr val="tx1"/>
                </a:solidFill>
              </a:rPr>
              <a:t> sources in </a:t>
            </a:r>
            <a:r>
              <a:rPr lang="nl-NL" b="1" dirty="0" err="1" smtClean="0">
                <a:solidFill>
                  <a:schemeClr val="tx1"/>
                </a:solidFill>
              </a:rPr>
              <a:t>the</a:t>
            </a:r>
            <a:r>
              <a:rPr lang="nl-NL" b="1" dirty="0" smtClean="0">
                <a:solidFill>
                  <a:schemeClr val="tx1"/>
                </a:solidFill>
              </a:rPr>
              <a:t> essay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 smtClean="0">
                <a:solidFill>
                  <a:schemeClr val="tx1"/>
                </a:solidFill>
              </a:rPr>
              <a:t>Maximum 15 pages </a:t>
            </a:r>
            <a:r>
              <a:rPr lang="nl-NL" b="1" dirty="0" err="1" smtClean="0">
                <a:solidFill>
                  <a:schemeClr val="tx1"/>
                </a:solidFill>
              </a:rPr>
              <a:t>main</a:t>
            </a:r>
            <a:r>
              <a:rPr lang="nl-NL" b="1" dirty="0" smtClean="0">
                <a:solidFill>
                  <a:schemeClr val="tx1"/>
                </a:solidFill>
              </a:rPr>
              <a:t> document (without appendix)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51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9132C0D81D244950EA6210D8F480E" ma:contentTypeVersion="0" ma:contentTypeDescription="Create a new document." ma:contentTypeScope="" ma:versionID="9455a8a3fd2ff352789b1882f140c6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4B9418-2688-4EDA-A9E3-DB988009BD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B49F0F7-2B88-4724-9D1D-3FE895520F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6BDF41-D7ED-49C4-BF03-E5F881C94E9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843</Words>
  <Application>Microsoft Office PowerPoint</Application>
  <PresentationFormat>Widescreen</PresentationFormat>
  <Paragraphs>155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Trebuchet MS</vt:lpstr>
      <vt:lpstr>Wingdings 3</vt:lpstr>
      <vt:lpstr>Facet</vt:lpstr>
      <vt:lpstr>Quality Principles (QP)</vt:lpstr>
      <vt:lpstr>Course description</vt:lpstr>
      <vt:lpstr>Learning Objectives</vt:lpstr>
      <vt:lpstr>Classes and Assignments</vt:lpstr>
      <vt:lpstr>Assessment</vt:lpstr>
      <vt:lpstr>Course planning</vt:lpstr>
      <vt:lpstr>Questions?</vt:lpstr>
      <vt:lpstr>Week 1</vt:lpstr>
      <vt:lpstr>Week 1</vt:lpstr>
      <vt:lpstr>Companies</vt:lpstr>
      <vt:lpstr>Topics</vt:lpstr>
      <vt:lpstr>Mindmapping</vt:lpstr>
      <vt:lpstr>Individual Assignment (next week presenting)</vt:lpstr>
      <vt:lpstr>Next Week 9 May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2016-03-17T14:53:12Z</dcterms:created>
  <dcterms:modified xsi:type="dcterms:W3CDTF">2016-04-29T14:50:51Z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  <property fmtid="{D5CDD505-2E9C-101B-9397-08002B2CF9AE}" pid="3" name="ContentTypeId">
    <vt:lpwstr>0x010100BFF9132C0D81D244950EA6210D8F480E</vt:lpwstr>
  </property>
</Properties>
</file>